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2" r:id="rId1"/>
  </p:sldMasterIdLst>
  <p:notesMasterIdLst>
    <p:notesMasterId r:id="rId32"/>
  </p:notesMasterIdLst>
  <p:sldIdLst>
    <p:sldId id="256" r:id="rId2"/>
    <p:sldId id="365" r:id="rId3"/>
    <p:sldId id="366" r:id="rId4"/>
    <p:sldId id="367" r:id="rId5"/>
    <p:sldId id="368" r:id="rId6"/>
    <p:sldId id="369" r:id="rId7"/>
    <p:sldId id="376" r:id="rId8"/>
    <p:sldId id="370" r:id="rId9"/>
    <p:sldId id="372" r:id="rId10"/>
    <p:sldId id="373" r:id="rId11"/>
    <p:sldId id="374" r:id="rId12"/>
    <p:sldId id="394" r:id="rId13"/>
    <p:sldId id="375" r:id="rId14"/>
    <p:sldId id="377" r:id="rId15"/>
    <p:sldId id="378" r:id="rId16"/>
    <p:sldId id="371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9" r:id="rId27"/>
    <p:sldId id="388" r:id="rId28"/>
    <p:sldId id="391" r:id="rId29"/>
    <p:sldId id="393" r:id="rId30"/>
    <p:sldId id="36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1D3281-40DF-4B46-AF0D-C935F5E414AF}">
          <p14:sldIdLst>
            <p14:sldId id="256"/>
            <p14:sldId id="365"/>
            <p14:sldId id="366"/>
            <p14:sldId id="367"/>
            <p14:sldId id="368"/>
            <p14:sldId id="369"/>
            <p14:sldId id="376"/>
            <p14:sldId id="370"/>
            <p14:sldId id="372"/>
            <p14:sldId id="373"/>
            <p14:sldId id="374"/>
            <p14:sldId id="394"/>
            <p14:sldId id="375"/>
            <p14:sldId id="377"/>
            <p14:sldId id="378"/>
            <p14:sldId id="371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9"/>
            <p14:sldId id="388"/>
            <p14:sldId id="391"/>
            <p14:sldId id="393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BE77-5010-43A2-86D0-D2F4F03AEE15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614DC-7EA5-441C-A87C-AE1E6B41B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445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1BC1233-BA82-4F20-A95D-E3D2B42A32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86D6B7-1D99-4CA9-BD2E-7BAD92DDAA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B7BB26-9B8E-4E7B-94A5-A01A3F8E2C0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82978" name="Rectangle 2">
            <a:extLst>
              <a:ext uri="{FF2B5EF4-FFF2-40B4-BE49-F238E27FC236}">
                <a16:creationId xmlns:a16="http://schemas.microsoft.com/office/drawing/2014/main" id="{6258F9D2-32F7-40A3-AA0B-A7781E77CA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>
            <a:extLst>
              <a:ext uri="{FF2B5EF4-FFF2-40B4-BE49-F238E27FC236}">
                <a16:creationId xmlns:a16="http://schemas.microsoft.com/office/drawing/2014/main" id="{04A7FF04-D25B-4FD0-A364-7A4B55C067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3528CE9-57E7-4057-9846-0C282440C04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5EADC52-0DC8-4C75-93B4-212AFA3913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9D72BB-272D-48A0-BCE4-D9B30CBA7E6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30082" name="Rectangle 2">
            <a:extLst>
              <a:ext uri="{FF2B5EF4-FFF2-40B4-BE49-F238E27FC236}">
                <a16:creationId xmlns:a16="http://schemas.microsoft.com/office/drawing/2014/main" id="{98C5A411-6E31-4E26-90AF-0ACCC3F22F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>
            <a:extLst>
              <a:ext uri="{FF2B5EF4-FFF2-40B4-BE49-F238E27FC236}">
                <a16:creationId xmlns:a16="http://schemas.microsoft.com/office/drawing/2014/main" id="{4B6C40D0-8614-41AF-8FBA-AA846C9B5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2CD129A-71D7-45FD-8CE2-20A9A023A6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0430ED-DD74-4004-B6FE-4AA0F3598E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E7FA31-A5F3-42C7-9FB0-DCAB76459D3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33154" name="Rectangle 2">
            <a:extLst>
              <a:ext uri="{FF2B5EF4-FFF2-40B4-BE49-F238E27FC236}">
                <a16:creationId xmlns:a16="http://schemas.microsoft.com/office/drawing/2014/main" id="{3751ADD3-F42C-4C6C-AD98-D543651A6A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>
            <a:extLst>
              <a:ext uri="{FF2B5EF4-FFF2-40B4-BE49-F238E27FC236}">
                <a16:creationId xmlns:a16="http://schemas.microsoft.com/office/drawing/2014/main" id="{BA2387F9-57EC-4FD2-A423-152347B9DE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B40090B-D872-4C62-AB23-81DB169714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9D014BC-BBD5-4C23-8CCB-17DE38728A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304AC8-E82C-4E1E-9197-2EDEF8CA1DF2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38274" name="Rectangle 2">
            <a:extLst>
              <a:ext uri="{FF2B5EF4-FFF2-40B4-BE49-F238E27FC236}">
                <a16:creationId xmlns:a16="http://schemas.microsoft.com/office/drawing/2014/main" id="{2EACFA52-7A6A-43D4-B51F-0870F2AB20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id="{604B4EB4-8802-40DA-84EA-05A28A6EF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F6B2373-8A0F-40C3-BAA8-580784AC26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74C3AD-97DA-4D7B-B806-33ECC2C141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E93B08-4F6B-4F3C-AE8D-810FD1BE38F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40322" name="Rectangle 2">
            <a:extLst>
              <a:ext uri="{FF2B5EF4-FFF2-40B4-BE49-F238E27FC236}">
                <a16:creationId xmlns:a16="http://schemas.microsoft.com/office/drawing/2014/main" id="{E5EA31BD-0284-4DFC-BC35-D7DC56ACB1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>
            <a:extLst>
              <a:ext uri="{FF2B5EF4-FFF2-40B4-BE49-F238E27FC236}">
                <a16:creationId xmlns:a16="http://schemas.microsoft.com/office/drawing/2014/main" id="{3BFCA029-C93E-4CBA-81C4-B5E0B480E8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F3AD652-AAA0-4121-BA5A-5101BAF7EF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EF6D55-3342-4A0E-AFB9-FDEED3881C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A55BE2-9E68-41A1-91E7-332CA9613D8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21890" name="Rectangle 2">
            <a:extLst>
              <a:ext uri="{FF2B5EF4-FFF2-40B4-BE49-F238E27FC236}">
                <a16:creationId xmlns:a16="http://schemas.microsoft.com/office/drawing/2014/main" id="{C200334C-C8A0-4787-A098-5F5CB4E73C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>
            <a:extLst>
              <a:ext uri="{FF2B5EF4-FFF2-40B4-BE49-F238E27FC236}">
                <a16:creationId xmlns:a16="http://schemas.microsoft.com/office/drawing/2014/main" id="{136936CA-932E-490B-9E33-E30664056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E60F138-CB22-4952-B3C5-047D0C8032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F3DB38-7A87-42C0-9218-5E3E54EC28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55E926-D306-4AE5-8B0F-45A1CE3DFC1A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43394" name="Rectangle 2">
            <a:extLst>
              <a:ext uri="{FF2B5EF4-FFF2-40B4-BE49-F238E27FC236}">
                <a16:creationId xmlns:a16="http://schemas.microsoft.com/office/drawing/2014/main" id="{BE9DB96F-DF9D-4F0C-A92E-2636E27C1F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5" name="Rectangle 3">
            <a:extLst>
              <a:ext uri="{FF2B5EF4-FFF2-40B4-BE49-F238E27FC236}">
                <a16:creationId xmlns:a16="http://schemas.microsoft.com/office/drawing/2014/main" id="{A6E60A0E-87A8-4B18-B818-7B2EC6420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8EF69E7-E7DD-4568-A048-EEE1C674BFB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A63B01-14D7-4B82-9C25-9402DE4175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B236C9-9EF4-4C20-ACE9-6961B25DB081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45442" name="Rectangle 2">
            <a:extLst>
              <a:ext uri="{FF2B5EF4-FFF2-40B4-BE49-F238E27FC236}">
                <a16:creationId xmlns:a16="http://schemas.microsoft.com/office/drawing/2014/main" id="{B5A2AB2D-FE25-43C2-8648-3E3AE47C07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>
            <a:extLst>
              <a:ext uri="{FF2B5EF4-FFF2-40B4-BE49-F238E27FC236}">
                <a16:creationId xmlns:a16="http://schemas.microsoft.com/office/drawing/2014/main" id="{10A7EBA0-DC75-4588-8AC4-7888A7B677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87A6C27-D425-4CB9-AE98-E661C799F8D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4FB4F1-BC16-4163-AAF0-97F64371BE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02606E-D547-4875-9882-307B4B7E5C2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47490" name="Rectangle 2">
            <a:extLst>
              <a:ext uri="{FF2B5EF4-FFF2-40B4-BE49-F238E27FC236}">
                <a16:creationId xmlns:a16="http://schemas.microsoft.com/office/drawing/2014/main" id="{4F566974-672B-4034-A1CE-F7DA10C53B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>
            <a:extLst>
              <a:ext uri="{FF2B5EF4-FFF2-40B4-BE49-F238E27FC236}">
                <a16:creationId xmlns:a16="http://schemas.microsoft.com/office/drawing/2014/main" id="{DCC92CB6-0361-414B-B2F9-FB33A99CA0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E8DDCA3-64EF-401A-B210-D0B4B801D7F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C7A1DD-4F56-4805-9C76-467B08386F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F4878E-CB0A-4BA0-8EA8-F443430126D0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49538" name="Rectangle 2">
            <a:extLst>
              <a:ext uri="{FF2B5EF4-FFF2-40B4-BE49-F238E27FC236}">
                <a16:creationId xmlns:a16="http://schemas.microsoft.com/office/drawing/2014/main" id="{1BC4C081-4589-4795-B8AF-22C456476C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>
            <a:extLst>
              <a:ext uri="{FF2B5EF4-FFF2-40B4-BE49-F238E27FC236}">
                <a16:creationId xmlns:a16="http://schemas.microsoft.com/office/drawing/2014/main" id="{FF947434-8519-4710-AB76-F63C00851D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298614E-6304-4AED-B4A1-C5B60BEB84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871F374-92F1-4053-B9B3-24965E5007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D5711E-917C-4C50-93DE-7EBB3057190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56706" name="Rectangle 2">
            <a:extLst>
              <a:ext uri="{FF2B5EF4-FFF2-40B4-BE49-F238E27FC236}">
                <a16:creationId xmlns:a16="http://schemas.microsoft.com/office/drawing/2014/main" id="{9CDF10AC-3A5D-4C68-9AFA-0FD2F5BC2E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>
            <a:extLst>
              <a:ext uri="{FF2B5EF4-FFF2-40B4-BE49-F238E27FC236}">
                <a16:creationId xmlns:a16="http://schemas.microsoft.com/office/drawing/2014/main" id="{28622999-C032-4619-A7B5-35213F7E78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6330934-578C-4385-AB90-BC20E7E3AFE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06F691-4EA6-45C5-8D27-EB7E8CED8B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473F0A-4104-485B-B91A-8E9AC2F3111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07554" name="Rectangle 2">
            <a:extLst>
              <a:ext uri="{FF2B5EF4-FFF2-40B4-BE49-F238E27FC236}">
                <a16:creationId xmlns:a16="http://schemas.microsoft.com/office/drawing/2014/main" id="{0F98DDCF-7E25-45F4-8F86-A832771BCD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>
            <a:extLst>
              <a:ext uri="{FF2B5EF4-FFF2-40B4-BE49-F238E27FC236}">
                <a16:creationId xmlns:a16="http://schemas.microsoft.com/office/drawing/2014/main" id="{E9539245-0A69-4796-93B8-137C2B0D7A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A2F6BA7-93EA-4FE7-9513-C0F6FB5C94C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F39139-672B-484B-BAB5-77A68B9E91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E9CC1E-6AFD-4AF7-ADBA-74674EA2F90C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57730" name="Rectangle 2">
            <a:extLst>
              <a:ext uri="{FF2B5EF4-FFF2-40B4-BE49-F238E27FC236}">
                <a16:creationId xmlns:a16="http://schemas.microsoft.com/office/drawing/2014/main" id="{75530D31-AEEA-4AA2-8B98-54332D89D2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>
            <a:extLst>
              <a:ext uri="{FF2B5EF4-FFF2-40B4-BE49-F238E27FC236}">
                <a16:creationId xmlns:a16="http://schemas.microsoft.com/office/drawing/2014/main" id="{812C2B30-F1C9-4CCC-9C6F-616213BEA0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F8F90CC-9FA2-44A6-B25D-5CFA413E509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688B50-3B96-493E-9F7C-DD9D8EFC3E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56BEC5-476B-43CF-9427-E88AF24A583A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58754" name="Rectangle 2">
            <a:extLst>
              <a:ext uri="{FF2B5EF4-FFF2-40B4-BE49-F238E27FC236}">
                <a16:creationId xmlns:a16="http://schemas.microsoft.com/office/drawing/2014/main" id="{B165FB8F-DD19-41AF-BEE8-2A598B2FC8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>
            <a:extLst>
              <a:ext uri="{FF2B5EF4-FFF2-40B4-BE49-F238E27FC236}">
                <a16:creationId xmlns:a16="http://schemas.microsoft.com/office/drawing/2014/main" id="{F4AFF983-C986-4D7C-823C-9A2909998A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64E7056-E76D-48C2-823A-54A217DF5FD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DAEA1F3-81E7-4486-96A4-64963A7539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B3E371-ABA1-4D9E-B2D7-CDD8F952B2E1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59778" name="Rectangle 2">
            <a:extLst>
              <a:ext uri="{FF2B5EF4-FFF2-40B4-BE49-F238E27FC236}">
                <a16:creationId xmlns:a16="http://schemas.microsoft.com/office/drawing/2014/main" id="{03666BA0-A221-4FC1-B3F9-D784D0346B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9779" name="Rectangle 3">
            <a:extLst>
              <a:ext uri="{FF2B5EF4-FFF2-40B4-BE49-F238E27FC236}">
                <a16:creationId xmlns:a16="http://schemas.microsoft.com/office/drawing/2014/main" id="{0C521809-A7CE-4CC1-8276-3C7E41749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43D30F4-D8AA-49AB-8B8B-659FE2135E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F89BE7E-FD81-4374-8BA7-648A6FBFCE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EA910F-70F0-4297-A5EA-3B090F21689A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60802" name="Rectangle 2">
            <a:extLst>
              <a:ext uri="{FF2B5EF4-FFF2-40B4-BE49-F238E27FC236}">
                <a16:creationId xmlns:a16="http://schemas.microsoft.com/office/drawing/2014/main" id="{97E9CA80-3107-4B45-A412-8E26534FE7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D21D0AE7-FFF9-4302-8C2A-F0EC23835B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1FF30D0-2441-4C1B-A923-632038BA70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8E40ACD-B0D4-491F-B96F-88E0760946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9B571A-CDC3-46FA-8218-2E7F121F99A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65922" name="Rectangle 2">
            <a:extLst>
              <a:ext uri="{FF2B5EF4-FFF2-40B4-BE49-F238E27FC236}">
                <a16:creationId xmlns:a16="http://schemas.microsoft.com/office/drawing/2014/main" id="{E2EFD344-814B-4EB7-B371-A390C6ED26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>
            <a:extLst>
              <a:ext uri="{FF2B5EF4-FFF2-40B4-BE49-F238E27FC236}">
                <a16:creationId xmlns:a16="http://schemas.microsoft.com/office/drawing/2014/main" id="{2FCB4D97-444B-4BD4-A0AC-E90D41E877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A917BC7-3827-4569-BCC3-274BB669B4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93122D-14A7-470C-B98E-FB5B7AC9EB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D2889E-BD04-450F-BE28-71DFEE2476BB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61826" name="Rectangle 2">
            <a:extLst>
              <a:ext uri="{FF2B5EF4-FFF2-40B4-BE49-F238E27FC236}">
                <a16:creationId xmlns:a16="http://schemas.microsoft.com/office/drawing/2014/main" id="{6CCC620E-E216-4591-A66E-A136C6D6A3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>
            <a:extLst>
              <a:ext uri="{FF2B5EF4-FFF2-40B4-BE49-F238E27FC236}">
                <a16:creationId xmlns:a16="http://schemas.microsoft.com/office/drawing/2014/main" id="{A5075AC0-A656-4B90-A282-B26254F47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D17483C-9F77-4B5D-9AF5-81E2E177A2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A761EF3-6625-411A-8F4E-7762B3ED4B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0AAD2E-709C-4B03-AFFF-B53CA5661936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67970" name="Rectangle 2">
            <a:extLst>
              <a:ext uri="{FF2B5EF4-FFF2-40B4-BE49-F238E27FC236}">
                <a16:creationId xmlns:a16="http://schemas.microsoft.com/office/drawing/2014/main" id="{B2097D90-6357-4080-A7A5-5E10B50252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>
            <a:extLst>
              <a:ext uri="{FF2B5EF4-FFF2-40B4-BE49-F238E27FC236}">
                <a16:creationId xmlns:a16="http://schemas.microsoft.com/office/drawing/2014/main" id="{E9C072D4-EC43-4132-A97B-550597F54B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EB86C54-162E-4ACD-9DD7-F5F6CB9494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10F410-0280-4B8E-98D3-5ADB5F1C3B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E2A7C-ADFE-4C71-BDAD-58E5E78F4016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72066" name="Rectangle 2">
            <a:extLst>
              <a:ext uri="{FF2B5EF4-FFF2-40B4-BE49-F238E27FC236}">
                <a16:creationId xmlns:a16="http://schemas.microsoft.com/office/drawing/2014/main" id="{FAB5BE03-C06D-4D31-AC25-206EBB4DB8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>
            <a:extLst>
              <a:ext uri="{FF2B5EF4-FFF2-40B4-BE49-F238E27FC236}">
                <a16:creationId xmlns:a16="http://schemas.microsoft.com/office/drawing/2014/main" id="{D55392F8-879D-4B14-9D93-DA5BB4C2D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EB7342D-6AE2-427C-9C6F-A80335CF16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25ABCD-2B43-49AD-8FE3-63BAFA0DA0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9F9FCB-46D7-4465-840C-CEC0453D3D9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10626" name="Rectangle 2">
            <a:extLst>
              <a:ext uri="{FF2B5EF4-FFF2-40B4-BE49-F238E27FC236}">
                <a16:creationId xmlns:a16="http://schemas.microsoft.com/office/drawing/2014/main" id="{66EB023C-1D89-4F29-8242-B4D43D237C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>
            <a:extLst>
              <a:ext uri="{FF2B5EF4-FFF2-40B4-BE49-F238E27FC236}">
                <a16:creationId xmlns:a16="http://schemas.microsoft.com/office/drawing/2014/main" id="{E4BF0D13-29DA-4651-9C6F-D443C7DFA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D403A4B-266C-4953-A431-58A0A42DD1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14F77E-A4CF-4EC6-BAFC-3DBCBD45AA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722D1F-8496-4C55-B366-B84F9C8C11A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12674" name="Rectangle 2">
            <a:extLst>
              <a:ext uri="{FF2B5EF4-FFF2-40B4-BE49-F238E27FC236}">
                <a16:creationId xmlns:a16="http://schemas.microsoft.com/office/drawing/2014/main" id="{08B87509-9BED-48C4-8AD3-BF17AD364D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>
            <a:extLst>
              <a:ext uri="{FF2B5EF4-FFF2-40B4-BE49-F238E27FC236}">
                <a16:creationId xmlns:a16="http://schemas.microsoft.com/office/drawing/2014/main" id="{57AA3488-960F-4DB3-948D-4529016C25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A2D5EC4-3880-4573-884F-66ABD38728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DED2E7B-25C0-46ED-8C58-8169D2C33C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703FAD-595D-4ACD-839D-B8391E7E82F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19842" name="Rectangle 2">
            <a:extLst>
              <a:ext uri="{FF2B5EF4-FFF2-40B4-BE49-F238E27FC236}">
                <a16:creationId xmlns:a16="http://schemas.microsoft.com/office/drawing/2014/main" id="{9B77D8E1-5E77-4DF4-AFD0-D59522AA4F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>
            <a:extLst>
              <a:ext uri="{FF2B5EF4-FFF2-40B4-BE49-F238E27FC236}">
                <a16:creationId xmlns:a16="http://schemas.microsoft.com/office/drawing/2014/main" id="{A16563A8-D41E-4C87-B8E4-1529814C3E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ACD9C47-FBBE-4606-BDDE-20E985CA8F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144CD6-00D9-40E1-BCD6-3D1B920237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83B1B0-D2BB-4591-A514-1DB8499C51E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35202" name="Rectangle 2">
            <a:extLst>
              <a:ext uri="{FF2B5EF4-FFF2-40B4-BE49-F238E27FC236}">
                <a16:creationId xmlns:a16="http://schemas.microsoft.com/office/drawing/2014/main" id="{CF1ECD80-3C67-4470-AF29-D9154CE890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>
            <a:extLst>
              <a:ext uri="{FF2B5EF4-FFF2-40B4-BE49-F238E27FC236}">
                <a16:creationId xmlns:a16="http://schemas.microsoft.com/office/drawing/2014/main" id="{81414FB4-130B-4BB9-8FB8-36D2BFD656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44F36B4-E334-4434-BD9F-1DE1BC1881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27B0E9-29C1-49DF-80DF-0C7C6CB39E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FFE9A-D670-44A9-8E4F-F005278CC6A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20866" name="Rectangle 2">
            <a:extLst>
              <a:ext uri="{FF2B5EF4-FFF2-40B4-BE49-F238E27FC236}">
                <a16:creationId xmlns:a16="http://schemas.microsoft.com/office/drawing/2014/main" id="{B435DB97-D940-46D8-BDFC-1843078D82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>
            <a:extLst>
              <a:ext uri="{FF2B5EF4-FFF2-40B4-BE49-F238E27FC236}">
                <a16:creationId xmlns:a16="http://schemas.microsoft.com/office/drawing/2014/main" id="{1A29B152-53BD-4E92-AB1A-AF478473D6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70FA5EB-A267-4178-8C88-FB19C41CB0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1EB808-111D-4339-9AA2-6A754FE72C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37C72F-3957-40C1-87EB-EBE64FD9464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25986" name="Rectangle 2">
            <a:extLst>
              <a:ext uri="{FF2B5EF4-FFF2-40B4-BE49-F238E27FC236}">
                <a16:creationId xmlns:a16="http://schemas.microsoft.com/office/drawing/2014/main" id="{955857D4-8C79-4FBC-BF8A-B86B4750AB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>
            <a:extLst>
              <a:ext uri="{FF2B5EF4-FFF2-40B4-BE49-F238E27FC236}">
                <a16:creationId xmlns:a16="http://schemas.microsoft.com/office/drawing/2014/main" id="{7373EC50-AAC4-4755-B015-30DD2BE475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6F3496A-BFBA-40C8-9756-798581F884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78FC13-DF64-469E-9C1F-5BD268E160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7DE004-242D-4F97-8CB2-F3257D94A97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28034" name="Rectangle 2">
            <a:extLst>
              <a:ext uri="{FF2B5EF4-FFF2-40B4-BE49-F238E27FC236}">
                <a16:creationId xmlns:a16="http://schemas.microsoft.com/office/drawing/2014/main" id="{3FCBC647-9BAC-4EDE-BC1A-006C1B7B8E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>
            <a:extLst>
              <a:ext uri="{FF2B5EF4-FFF2-40B4-BE49-F238E27FC236}">
                <a16:creationId xmlns:a16="http://schemas.microsoft.com/office/drawing/2014/main" id="{DE2CEBC0-F979-4E73-8AA6-F75E3D5A6F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4E97DBF-37DA-42D2-AB37-5CBEFCB8A92F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09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63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75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48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78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98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73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66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86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46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11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4E97DBF-37DA-42D2-AB37-5CBEFCB8A92F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43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3" r:id="rId1"/>
    <p:sldLayoutId id="2147484364" r:id="rId2"/>
    <p:sldLayoutId id="2147484365" r:id="rId3"/>
    <p:sldLayoutId id="2147484366" r:id="rId4"/>
    <p:sldLayoutId id="2147484367" r:id="rId5"/>
    <p:sldLayoutId id="2147484368" r:id="rId6"/>
    <p:sldLayoutId id="2147484369" r:id="rId7"/>
    <p:sldLayoutId id="2147484370" r:id="rId8"/>
    <p:sldLayoutId id="2147484371" r:id="rId9"/>
    <p:sldLayoutId id="2147484372" r:id="rId10"/>
    <p:sldLayoutId id="214748437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4727-D2AE-4E73-ACE1-A4E19A5014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Chapter – 8</a:t>
            </a:r>
            <a:br>
              <a:rPr lang="en-IN" dirty="0"/>
            </a:br>
            <a:r>
              <a:rPr lang="en-IN" dirty="0"/>
              <a:t>system test categories</a:t>
            </a:r>
          </a:p>
        </p:txBody>
      </p:sp>
    </p:spTree>
    <p:extLst>
      <p:ext uri="{BB962C8B-B14F-4D97-AF65-F5344CB8AC3E}">
        <p14:creationId xmlns:p14="http://schemas.microsoft.com/office/powerpoint/2010/main" val="4273906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4BC10AFC-D087-43CB-A349-2263827E9C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F05061A2-686F-4680-B073-8ABADA1B9D4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27010" name="Rectangle 2">
            <a:extLst>
              <a:ext uri="{FF2B5EF4-FFF2-40B4-BE49-F238E27FC236}">
                <a16:creationId xmlns:a16="http://schemas.microsoft.com/office/drawing/2014/main" id="{C827DC97-50BE-4B04-A37D-4CA2B46FFA1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Functionality Tests</a:t>
            </a:r>
          </a:p>
        </p:txBody>
      </p:sp>
      <p:sp>
        <p:nvSpPr>
          <p:cNvPr id="427011" name="Rectangle 3">
            <a:extLst>
              <a:ext uri="{FF2B5EF4-FFF2-40B4-BE49-F238E27FC236}">
                <a16:creationId xmlns:a16="http://schemas.microsoft.com/office/drawing/2014/main" id="{844FD7C6-03A1-4617-900F-4623A1CB1AF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1686899"/>
            <a:ext cx="8966200" cy="5058125"/>
          </a:xfrm>
        </p:spPr>
        <p:txBody>
          <a:bodyPr/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 and Tracing Tests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 and Tracing Tests are designed to verify the configurations and operations of logging and tracing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also includes verification of “flight data recorder: non-volatile Flash memory” logs when the system crashes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Management Systems (EMS) Tests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EMS tests verifies the main functionalities, which are to manage, monitor and upgrade the communication systems network elements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both EMS client and EMS servers functionalities</a:t>
            </a:r>
          </a:p>
          <a:p>
            <a:pPr marL="640080" lvl="4" indent="0" algn="just">
              <a:buNone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 Information Base (MIB) Tests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MIB tests are designed to verify</a:t>
            </a:r>
          </a:p>
          <a:p>
            <a:pPr lvl="2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MIBs including MIB II</a:t>
            </a:r>
          </a:p>
          <a:p>
            <a:pPr lvl="2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MIBs specific to the system</a:t>
            </a:r>
          </a:p>
          <a:p>
            <a:pPr lvl="4" algn="just"/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D1FA62AC-C77D-4F34-9E39-F71E859DEB8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7CF284AD-8A77-4800-8432-3D44EE84488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29058" name="Rectangle 2">
            <a:extLst>
              <a:ext uri="{FF2B5EF4-FFF2-40B4-BE49-F238E27FC236}">
                <a16:creationId xmlns:a16="http://schemas.microsoft.com/office/drawing/2014/main" id="{7118DE49-B55A-4A81-B49D-7B7C589930A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24128" y="585216"/>
            <a:ext cx="9720072" cy="26250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Functionality Tests</a:t>
            </a:r>
          </a:p>
        </p:txBody>
      </p:sp>
      <p:sp>
        <p:nvSpPr>
          <p:cNvPr id="429059" name="Rectangle 3">
            <a:extLst>
              <a:ext uri="{FF2B5EF4-FFF2-40B4-BE49-F238E27FC236}">
                <a16:creationId xmlns:a16="http://schemas.microsoft.com/office/drawing/2014/main" id="{AC502D27-D99C-464E-895F-B4B2CA377A0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3079" y="847724"/>
            <a:ext cx="9584846" cy="5425060"/>
          </a:xfrm>
        </p:spPr>
        <p:txBody>
          <a:bodyPr>
            <a:noAutofit/>
          </a:bodyPr>
          <a:lstStyle/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 Tests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 are designed to look-and-feel the interface to the users of an application system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 are designed to verify different components such as icons, menu bars, dialog boxes, scroll bars, list boxes, and radio buttons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GUI can be utilized to test the functionality behind the interface, such as accurate response to database queries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 the usefulness of the on-line help, error messages, tutorials, and user manuals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usability characteristics of the GUI is tested, which includes the following</a:t>
            </a:r>
          </a:p>
          <a:p>
            <a:pPr lvl="2" algn="just"/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users enter, navigate, and exit with relative ease?</a:t>
            </a:r>
          </a:p>
          <a:p>
            <a:pPr lvl="2" algn="just"/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Responsiveness: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users do what they want and when they want in a way that is clear?</a:t>
            </a:r>
          </a:p>
          <a:p>
            <a:pPr lvl="2" algn="just"/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users do what they want to with minimum number of steps and time?</a:t>
            </a:r>
          </a:p>
          <a:p>
            <a:pPr lvl="2" algn="just"/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Comprehensibility: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users understand the product structure with a minimum amount of effort?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(Tools: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TEstCOmplete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RAPISE,ABBOT Java GUI test framework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23A3B6-EB2D-4854-A5C0-150317192B1B}"/>
              </a:ext>
            </a:extLst>
          </p:cNvPr>
          <p:cNvSpPr txBox="1"/>
          <p:nvPr/>
        </p:nvSpPr>
        <p:spPr>
          <a:xfrm>
            <a:off x="258791" y="948905"/>
            <a:ext cx="1147313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A3A3A"/>
                </a:solidFill>
                <a:effectLst/>
                <a:latin typeface="Source Serif Pro" panose="020B0604020202020204" pitchFamily="18" charset="0"/>
              </a:rPr>
              <a:t>Screen Validations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A3A3A"/>
                </a:solidFill>
                <a:effectLst/>
                <a:latin typeface="Source Serif Pro" panose="020B0604020202020204" pitchFamily="18" charset="0"/>
              </a:rPr>
              <a:t>Size and position of GUI elements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A3A3A"/>
                </a:solidFill>
                <a:effectLst/>
                <a:latin typeface="Source Serif Pro" panose="020B0604020202020204" pitchFamily="18" charset="0"/>
              </a:rPr>
              <a:t>Clear and well-aligned images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A3A3A"/>
                </a:solidFill>
                <a:effectLst/>
                <a:latin typeface="Source Serif Pro" panose="020B0604020202020204" pitchFamily="18" charset="0"/>
              </a:rPr>
              <a:t>Navigations (links)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A3A3A"/>
                </a:solidFill>
                <a:effectLst/>
                <a:latin typeface="Source Serif Pro" panose="020B0604020202020204" pitchFamily="18" charset="0"/>
              </a:rPr>
              <a:t>Font and alignment of text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A3A3A"/>
                </a:solidFill>
                <a:effectLst/>
                <a:latin typeface="Source Serif Pro" panose="020B0604020202020204" pitchFamily="18" charset="0"/>
              </a:rPr>
              <a:t>Date and numeric fields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A3A3A"/>
                </a:solidFill>
                <a:effectLst/>
                <a:latin typeface="Source Serif Pro" panose="020B0604020202020204" pitchFamily="18" charset="0"/>
              </a:rPr>
              <a:t>Usability conditions and data integrity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A3A3A"/>
                </a:solidFill>
                <a:effectLst/>
                <a:latin typeface="Source Serif Pro" panose="020B0604020202020204" pitchFamily="18" charset="0"/>
              </a:rPr>
              <a:t>Error messages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A3A3A"/>
                </a:solidFill>
                <a:effectLst/>
                <a:latin typeface="Source Serif Pro" panose="020B0604020202020204" pitchFamily="18" charset="0"/>
              </a:rPr>
              <a:t>Required fields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A3A3A"/>
                </a:solidFill>
                <a:effectLst/>
                <a:latin typeface="Source Serif Pro" panose="020B0604020202020204" pitchFamily="18" charset="0"/>
              </a:rPr>
              <a:t>Abbreviations inconsistencies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A3A3A"/>
                </a:solidFill>
                <a:effectLst/>
                <a:latin typeface="Source Serif Pro" panose="020B0604020202020204" pitchFamily="18" charset="0"/>
              </a:rPr>
              <a:t>Progress bars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A3A3A"/>
                </a:solidFill>
                <a:effectLst/>
                <a:latin typeface="Source Serif Pro" panose="020B0604020202020204" pitchFamily="18" charset="0"/>
              </a:rPr>
              <a:t>Shortcuts</a:t>
            </a:r>
          </a:p>
        </p:txBody>
      </p:sp>
    </p:spTree>
    <p:extLst>
      <p:ext uri="{BB962C8B-B14F-4D97-AF65-F5344CB8AC3E}">
        <p14:creationId xmlns:p14="http://schemas.microsoft.com/office/powerpoint/2010/main" val="257263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01D8D0B8-A7BF-45B9-9F90-D8A41761049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020846C1-B0D7-4281-A74E-A51FD97595D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32130" name="Rectangle 2">
            <a:extLst>
              <a:ext uri="{FF2B5EF4-FFF2-40B4-BE49-F238E27FC236}">
                <a16:creationId xmlns:a16="http://schemas.microsoft.com/office/drawing/2014/main" id="{5E8E3C9C-5ADA-4481-A773-E82838C79E5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Functionality Tests</a:t>
            </a:r>
          </a:p>
        </p:txBody>
      </p:sp>
      <p:sp>
        <p:nvSpPr>
          <p:cNvPr id="432131" name="Rectangle 3">
            <a:extLst>
              <a:ext uri="{FF2B5EF4-FFF2-40B4-BE49-F238E27FC236}">
                <a16:creationId xmlns:a16="http://schemas.microsoft.com/office/drawing/2014/main" id="{F7787B3C-45BF-480D-855C-9CB1162A9DE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92200" y="1822452"/>
            <a:ext cx="8966200" cy="383812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Tests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tests are designed to verify that the system meets the security requirements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</a:t>
            </a:r>
          </a:p>
          <a:p>
            <a:pPr lvl="3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requirement that data and the processes be protected from unauthorized disclosure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</a:t>
            </a:r>
          </a:p>
          <a:p>
            <a:pPr lvl="3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requirement that data and process be protected from unauthorized modification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</a:p>
          <a:p>
            <a:pPr lvl="3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requirement that data and processes be protected form the denial of service to authorized users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test scenarios should include negative scenarios such as misuse and abuse of the software system</a:t>
            </a: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8E5437B5-F06F-478D-8E29-BBB29720D1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24128" y="6583680"/>
            <a:ext cx="2154143" cy="274320"/>
          </a:xfrm>
        </p:spPr>
        <p:txBody>
          <a:bodyPr/>
          <a:lstStyle/>
          <a:p>
            <a:fld id="{2E4B0247-9598-48A0-808B-E9F5894FA203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37250" name="Rectangle 2">
            <a:extLst>
              <a:ext uri="{FF2B5EF4-FFF2-40B4-BE49-F238E27FC236}">
                <a16:creationId xmlns:a16="http://schemas.microsoft.com/office/drawing/2014/main" id="{2FF0FF3F-261F-4E9F-B570-6803C209A1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24128" y="585216"/>
            <a:ext cx="9720072" cy="62248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Functionality Tests</a:t>
            </a:r>
          </a:p>
        </p:txBody>
      </p:sp>
      <p:sp>
        <p:nvSpPr>
          <p:cNvPr id="437251" name="Rectangle 3">
            <a:extLst>
              <a:ext uri="{FF2B5EF4-FFF2-40B4-BE49-F238E27FC236}">
                <a16:creationId xmlns:a16="http://schemas.microsoft.com/office/drawing/2014/main" id="{A5B0C085-8C38-416D-BA82-D50CFF63E3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49213" y="1069675"/>
            <a:ext cx="9720072" cy="551400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Tests (cont’d) : useful types of security tests includes the following:</a:t>
            </a:r>
          </a:p>
          <a:p>
            <a:pPr lvl="1"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that only authorized accesses to the system are permitted</a:t>
            </a:r>
          </a:p>
          <a:p>
            <a:pPr lvl="1"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the correctness of both encryption and decryption algorithms for systems where data/messages are encoded.</a:t>
            </a:r>
          </a:p>
          <a:p>
            <a:pPr lvl="1"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that illegal reading of files, to which the perpetrator is not authorized, is not allowed</a:t>
            </a:r>
          </a:p>
          <a:p>
            <a:pPr lvl="1"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virus checkers prevent or curtail entry of viruses into the system</a:t>
            </a:r>
          </a:p>
          <a:p>
            <a:pPr lvl="1"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the system is available to authorized users when a zero-day attack occurs</a:t>
            </a:r>
          </a:p>
          <a:p>
            <a:pPr lvl="1"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identify any “backdoors” in the system usually left open by the software developers</a:t>
            </a:r>
          </a:p>
          <a:p>
            <a:pPr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445947D1-477D-4739-A7ED-4420BDE82E9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A2C60E73-3235-4A63-A841-2E41CFA9936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39298" name="Rectangle 2">
            <a:extLst>
              <a:ext uri="{FF2B5EF4-FFF2-40B4-BE49-F238E27FC236}">
                <a16:creationId xmlns:a16="http://schemas.microsoft.com/office/drawing/2014/main" id="{7F222CD6-2DBC-4846-8D24-B33D2A58BC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Functionality Tests</a:t>
            </a:r>
          </a:p>
        </p:txBody>
      </p:sp>
      <p:sp>
        <p:nvSpPr>
          <p:cNvPr id="439299" name="Rectangle 3">
            <a:extLst>
              <a:ext uri="{FF2B5EF4-FFF2-40B4-BE49-F238E27FC236}">
                <a16:creationId xmlns:a16="http://schemas.microsoft.com/office/drawing/2014/main" id="{7C4B23C3-720B-4CCA-B146-58FE774235F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13972" y="2038677"/>
            <a:ext cx="8966200" cy="3687209"/>
          </a:xfrm>
        </p:spPr>
        <p:txBody>
          <a:bodyPr>
            <a:normAutofit/>
          </a:bodyPr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Tests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tests are designed to verify any additional functionalities which are defined in requirement specification but not covered in the functional category discussed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conversion testing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Cross-functionality testing</a:t>
            </a:r>
          </a:p>
          <a:p>
            <a:pPr lvl="2" algn="just">
              <a:buFontTx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>
            <a:extLst>
              <a:ext uri="{FF2B5EF4-FFF2-40B4-BE49-F238E27FC236}">
                <a16:creationId xmlns:a16="http://schemas.microsoft.com/office/drawing/2014/main" id="{2A1CF7A8-DD33-4CCC-BC2B-8571ADF8508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EBE31BDB-08B5-4A6D-92AA-56F71B2B212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17796" name="Rectangle 4">
            <a:extLst>
              <a:ext uri="{FF2B5EF4-FFF2-40B4-BE49-F238E27FC236}">
                <a16:creationId xmlns:a16="http://schemas.microsoft.com/office/drawing/2014/main" id="{BE569358-9E34-49C2-BA7B-E29033444D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24129" y="585216"/>
            <a:ext cx="9720072" cy="1499616"/>
          </a:xfrm>
        </p:spPr>
        <p:txBody>
          <a:bodyPr/>
          <a:lstStyle/>
          <a:p>
            <a:r>
              <a:rPr lang="en-US" altLang="en-US"/>
              <a:t>Robustness Tests</a:t>
            </a:r>
          </a:p>
        </p:txBody>
      </p:sp>
      <p:sp>
        <p:nvSpPr>
          <p:cNvPr id="417800" name="Rectangle 8">
            <a:extLst>
              <a:ext uri="{FF2B5EF4-FFF2-40B4-BE49-F238E27FC236}">
                <a16:creationId xmlns:a16="http://schemas.microsoft.com/office/drawing/2014/main" id="{4D1A4865-38B8-4CA7-B2C3-4D6045B40A6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23017" y="1749674"/>
            <a:ext cx="4008212" cy="4405015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Robustness means how much sensitive a system is to erroneous input and changes its operational environment</a:t>
            </a:r>
          </a:p>
          <a:p>
            <a:pPr algn="just"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Tests in this category are designed to verify how gracefully the system behaves in error situations and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changed operational environment</a:t>
            </a:r>
          </a:p>
        </p:txBody>
      </p:sp>
      <p:pic>
        <p:nvPicPr>
          <p:cNvPr id="417799" name="Picture 7">
            <a:extLst>
              <a:ext uri="{FF2B5EF4-FFF2-40B4-BE49-F238E27FC236}">
                <a16:creationId xmlns:a16="http://schemas.microsoft.com/office/drawing/2014/main" id="{16525452-F1EC-4A9B-B78D-C1694FD3532A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07908" y="2602162"/>
            <a:ext cx="6061075" cy="3351212"/>
          </a:xfrm>
        </p:spPr>
      </p:pic>
      <p:sp>
        <p:nvSpPr>
          <p:cNvPr id="417801" name="Text Box 9">
            <a:extLst>
              <a:ext uri="{FF2B5EF4-FFF2-40B4-BE49-F238E27FC236}">
                <a16:creationId xmlns:a16="http://schemas.microsoft.com/office/drawing/2014/main" id="{5BC36F76-AE9A-4612-BE86-93BAB1DDA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665" y="6154689"/>
            <a:ext cx="4316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000000"/>
                </a:solidFill>
              </a:rPr>
              <a:t>Figure 8.4: Types of robustness tests</a:t>
            </a:r>
            <a:endParaRPr lang="en-US" altLang="en-US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3745BD5C-F48C-4893-8BA7-F4C0D8AC40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9E91F09C-8AA3-4AE5-B6D8-51852D8A908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42370" name="Rectangle 2">
            <a:extLst>
              <a:ext uri="{FF2B5EF4-FFF2-40B4-BE49-F238E27FC236}">
                <a16:creationId xmlns:a16="http://schemas.microsoft.com/office/drawing/2014/main" id="{12C039D3-A1A1-4E1A-9A56-D334E5BD50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Robustness Tests</a:t>
            </a:r>
          </a:p>
        </p:txBody>
      </p:sp>
      <p:sp>
        <p:nvSpPr>
          <p:cNvPr id="442371" name="Rectangle 3">
            <a:extLst>
              <a:ext uri="{FF2B5EF4-FFF2-40B4-BE49-F238E27FC236}">
                <a16:creationId xmlns:a16="http://schemas.microsoft.com/office/drawing/2014/main" id="{2FCF8F73-8E39-48B9-AC54-81F21C67DE9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12157" y="1866332"/>
            <a:ext cx="8966200" cy="4327639"/>
          </a:xfrm>
        </p:spPr>
        <p:txBody>
          <a:bodyPr>
            <a:normAutofit/>
          </a:bodyPr>
          <a:lstStyle/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value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value tests are designed to cover boundary conditions, special values, and system defaults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tests include providing invalid input data to the system and observing how the system reacts to the invalid input.</a:t>
            </a: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cycling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cycling tests are executed to ensure that, when there is a power glitch in a deployment environment, the system can recover from the glitch to be back in normal operation after power is restored</a:t>
            </a: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On-line insertion and removal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On-line Insertion and Removal (OIR) tests are designed to ensure that on-line insertion and removal of modules, incurred during both idle and heavy load operations, are gracefully handled and recovered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116DF48F-FF0F-43C8-A8B4-541B342D5E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E9E4F5EF-1C6D-4E9B-A659-E57920267E19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44418" name="Rectangle 2">
            <a:extLst>
              <a:ext uri="{FF2B5EF4-FFF2-40B4-BE49-F238E27FC236}">
                <a16:creationId xmlns:a16="http://schemas.microsoft.com/office/drawing/2014/main" id="{F7FAFF14-879B-499E-B4DD-86DE28B44A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Robustness Tests</a:t>
            </a:r>
          </a:p>
        </p:txBody>
      </p:sp>
      <p:sp>
        <p:nvSpPr>
          <p:cNvPr id="444419" name="Rectangle 3">
            <a:extLst>
              <a:ext uri="{FF2B5EF4-FFF2-40B4-BE49-F238E27FC236}">
                <a16:creationId xmlns:a16="http://schemas.microsoft.com/office/drawing/2014/main" id="{180711D8-14C0-4149-B8F5-57BF67D2390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1785257"/>
            <a:ext cx="9720073" cy="4524103"/>
          </a:xfrm>
        </p:spPr>
        <p:txBody>
          <a:bodyPr/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Availability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concept of high availability is also known as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tolerance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availability tests are designed to verify the redundancy of individual modules, including the software that controls these modules. 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verify that the system gracefully and quickly recovers from hardware and software failures without adversely impacting the operation of the system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availability is realized by means of proactive methods to maximize service up-time, and to minimize the downtime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Degraded Node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Degraded node (also known as failure containment) tests verify the operation of a system after a portion of the system becomes non-operational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useful test for all mission-critical applications.</a:t>
            </a:r>
          </a:p>
          <a:p>
            <a:pPr lvl="1"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B23E15CB-3043-4369-81C3-C22DB2D60B9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1B1C1F5A-5BAB-453F-9F55-6DABFACC776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46466" name="Rectangle 2">
            <a:extLst>
              <a:ext uri="{FF2B5EF4-FFF2-40B4-BE49-F238E27FC236}">
                <a16:creationId xmlns:a16="http://schemas.microsoft.com/office/drawing/2014/main" id="{22ADC248-1EC8-43FC-8367-5875EFD2CB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Interoperability Tests</a:t>
            </a:r>
          </a:p>
        </p:txBody>
      </p:sp>
      <p:sp>
        <p:nvSpPr>
          <p:cNvPr id="446467" name="Rectangle 3">
            <a:extLst>
              <a:ext uri="{FF2B5EF4-FFF2-40B4-BE49-F238E27FC236}">
                <a16:creationId xmlns:a16="http://schemas.microsoft.com/office/drawing/2014/main" id="{24CF4FB5-F939-4321-8A84-23E1904E18A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 are designed to verify the ability of the system to inter-operate with third party products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re-configuration activities during interoperability tests is known as configuration testing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kind of inter-operability tests is called (backward) compatibility tests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tests verify that the system works the same way across different platforms, operating systems, data base management systems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compatibility tests verify that the current software build flawlessly works with older version of platforms</a:t>
            </a:r>
          </a:p>
          <a:p>
            <a:pPr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15359468-6095-48B3-8C6D-2A97D9FC4CB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901E3C5C-1ECA-48F8-93D5-57B64600276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81954" name="Rectangle 2">
            <a:extLst>
              <a:ext uri="{FF2B5EF4-FFF2-40B4-BE49-F238E27FC236}">
                <a16:creationId xmlns:a16="http://schemas.microsoft.com/office/drawing/2014/main" id="{D332FD35-15DE-4A87-872D-147CDCAFEFA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Outline of the Chapter</a:t>
            </a:r>
          </a:p>
        </p:txBody>
      </p:sp>
      <p:sp>
        <p:nvSpPr>
          <p:cNvPr id="381955" name="Rectangle 3">
            <a:extLst>
              <a:ext uri="{FF2B5EF4-FFF2-40B4-BE49-F238E27FC236}">
                <a16:creationId xmlns:a16="http://schemas.microsoft.com/office/drawing/2014/main" id="{EE6885D5-8074-49B0-811C-C63E4F1289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11250" y="1764283"/>
            <a:ext cx="8966200" cy="450850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Taxonomy of System Tests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Tests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Tests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 Tests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Interoperability Tests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Tests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Tests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 Tests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and Stability Tests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Tests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Tests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Regulatory Tests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1EE2DC5D-428E-4BD3-BA40-F62EB1F96E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F2BAA100-A47D-4709-95F0-5A84157864FF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48514" name="Rectangle 2">
            <a:extLst>
              <a:ext uri="{FF2B5EF4-FFF2-40B4-BE49-F238E27FC236}">
                <a16:creationId xmlns:a16="http://schemas.microsoft.com/office/drawing/2014/main" id="{D257362D-3063-4E99-9710-5DD1A4F99E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Performance Tests</a:t>
            </a:r>
          </a:p>
        </p:txBody>
      </p:sp>
      <p:sp>
        <p:nvSpPr>
          <p:cNvPr id="448515" name="Rectangle 3">
            <a:extLst>
              <a:ext uri="{FF2B5EF4-FFF2-40B4-BE49-F238E27FC236}">
                <a16:creationId xmlns:a16="http://schemas.microsoft.com/office/drawing/2014/main" id="{5A3A70A0-E576-48C8-A4E4-C81F69724F5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 are designed to determine the performance of the actual system compared to the expected one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 are designed to verify response time, execution time, throughput, resource utilization and traffic rate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needs to be clear about the specific data to be captured in order to evaluate performance metrics. 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the objective is to evaluate the response time, then one needs to capture 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response time (as seen by external user)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time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connection time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access time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connection time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 time</a:t>
            </a:r>
          </a:p>
          <a:p>
            <a:pPr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305EBA5A-1211-4847-A646-951FE4895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156628AE-3856-41F2-A806-C89D6F9FB828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50562" name="Rectangle 2">
            <a:extLst>
              <a:ext uri="{FF2B5EF4-FFF2-40B4-BE49-F238E27FC236}">
                <a16:creationId xmlns:a16="http://schemas.microsoft.com/office/drawing/2014/main" id="{28CD313A-5296-4752-8E38-0C9C71216F2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Scalability Tests</a:t>
            </a:r>
          </a:p>
        </p:txBody>
      </p:sp>
      <p:sp>
        <p:nvSpPr>
          <p:cNvPr id="450563" name="Rectangle 3">
            <a:extLst>
              <a:ext uri="{FF2B5EF4-FFF2-40B4-BE49-F238E27FC236}">
                <a16:creationId xmlns:a16="http://schemas.microsoft.com/office/drawing/2014/main" id="{738E897D-0DFA-4067-B663-3F4804AD1F7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 are designed to verify that the system can scale up to its engineering limits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tests are conducted to ensure that the system response time remains the same, or increases by a small amount, as the number of users are increased. 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major causes of these limitations: 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 limitations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bandwidth limitations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limit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Extrapolation is often used to predict the limit of scalability</a:t>
            </a:r>
          </a:p>
          <a:p>
            <a:pPr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C59BDF56-1FF8-4576-A887-03D8AFF1A7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DE9BCDFE-4267-4CB6-BD43-92C1EB66478E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51586" name="Rectangle 2">
            <a:extLst>
              <a:ext uri="{FF2B5EF4-FFF2-40B4-BE49-F238E27FC236}">
                <a16:creationId xmlns:a16="http://schemas.microsoft.com/office/drawing/2014/main" id="{D72F1EDE-5980-4A8B-B482-F37E397C78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Stress Tests</a:t>
            </a:r>
          </a:p>
        </p:txBody>
      </p:sp>
      <p:sp>
        <p:nvSpPr>
          <p:cNvPr id="451587" name="Rectangle 3">
            <a:extLst>
              <a:ext uri="{FF2B5EF4-FFF2-40B4-BE49-F238E27FC236}">
                <a16:creationId xmlns:a16="http://schemas.microsoft.com/office/drawing/2014/main" id="{20A75788-6C2E-4C18-9B70-FA0ACA68FE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7" y="1698303"/>
            <a:ext cx="9939147" cy="5072063"/>
          </a:xfrm>
        </p:spPr>
        <p:txBody>
          <a:bodyPr/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stress testing is to evaluate and determine the behavior of a software component while the offered load is in excess of its designed capacity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deliberately stressed by pushing it to and beyond its specified limits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ensures that the system can perform acceptably under worst-case conditions, under an expected peak load. If the limit is exceeded and the system does fail, then the recovery mechanism should be invoked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 tests are targeted to bring out the problems associated with one or more of the following: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leak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allocation and memory carving</a:t>
            </a:r>
          </a:p>
          <a:p>
            <a:pPr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B8CAA3F3-6B35-4C89-A991-B83D224C91D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6098A08B-8754-40C5-A2DA-9A84ABD13304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52610" name="Rectangle 2">
            <a:extLst>
              <a:ext uri="{FF2B5EF4-FFF2-40B4-BE49-F238E27FC236}">
                <a16:creationId xmlns:a16="http://schemas.microsoft.com/office/drawing/2014/main" id="{6DD2EE0A-7A75-4F68-BDA4-C2B5CED8B0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Load and Stability Tests</a:t>
            </a:r>
          </a:p>
        </p:txBody>
      </p:sp>
      <p:sp>
        <p:nvSpPr>
          <p:cNvPr id="452611" name="Rectangle 3">
            <a:extLst>
              <a:ext uri="{FF2B5EF4-FFF2-40B4-BE49-F238E27FC236}">
                <a16:creationId xmlns:a16="http://schemas.microsoft.com/office/drawing/2014/main" id="{057B0CAB-22BC-42F3-9BA4-8CE977277F7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28903" y="1990725"/>
            <a:ext cx="9720073" cy="402336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 are designed to ensure that the system remains stable for a long period of time under full load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large number of users are introduced and applications that run for months without restarting, a number of problems are likely to occur: 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slows down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encounters functionality problems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crashes altogether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and stability testing typically involves exercising the system with virtual users and measuring the performance to verify whether the system can support the anticipated load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kind of testing help one to understand the ways the system will fare in real-life situations 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Loadruner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D893EC31-A750-40CC-AC09-178C1210E0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A052CBE8-E242-4AE3-BA7D-028F370D40ED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53634" name="Rectangle 2">
            <a:extLst>
              <a:ext uri="{FF2B5EF4-FFF2-40B4-BE49-F238E27FC236}">
                <a16:creationId xmlns:a16="http://schemas.microsoft.com/office/drawing/2014/main" id="{5FA9F0F0-9CA3-43AF-B16D-C97977F3C4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Reliability Tests</a:t>
            </a:r>
          </a:p>
        </p:txBody>
      </p:sp>
      <p:sp>
        <p:nvSpPr>
          <p:cNvPr id="453635" name="Rectangle 3">
            <a:extLst>
              <a:ext uri="{FF2B5EF4-FFF2-40B4-BE49-F238E27FC236}">
                <a16:creationId xmlns:a16="http://schemas.microsoft.com/office/drawing/2014/main" id="{5F40D672-0C79-4CDB-98DC-E63DE3D6B8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47953" y="2084832"/>
            <a:ext cx="9720073" cy="4023360"/>
          </a:xfrm>
        </p:spPr>
        <p:txBody>
          <a:bodyPr>
            <a:normAutofit fontScale="92500"/>
          </a:bodyPr>
          <a:lstStyle/>
          <a:p>
            <a:pPr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tests are designed to measure the ability of the system to remain operational for long periods of time. </a:t>
            </a:r>
          </a:p>
          <a:p>
            <a:pPr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reliability of a system is typically expressed in terms of mean time to failure (MTTF)</a:t>
            </a:r>
          </a:p>
          <a:p>
            <a:pPr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of all the time intervals between successive failures is called the MTTF</a:t>
            </a:r>
          </a:p>
          <a:p>
            <a:pPr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 failure is observed, the developers analyze and fix the defects, which consumes some time – let us call this interval the repair time. </a:t>
            </a:r>
          </a:p>
          <a:p>
            <a:pPr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of all the repair times is known as the mean time to repair (MTTR)</a:t>
            </a:r>
          </a:p>
          <a:p>
            <a:pPr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we can calculate a value called mean time between failure (MTBF) as MTBF = MTTF + MTTR</a:t>
            </a:r>
          </a:p>
          <a:p>
            <a:pPr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random testing technique discussed in Chapter 9 is used for reliability measurement</a:t>
            </a:r>
          </a:p>
          <a:p>
            <a:pPr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reliability modeling and testing is discussed in Chapter 15 in detail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BF1A36DF-B4D9-4D0D-B7CE-BDD400E0E1C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8FF6C7AF-8CC4-488B-9B04-128D6E77647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54658" name="Rectangle 2">
            <a:extLst>
              <a:ext uri="{FF2B5EF4-FFF2-40B4-BE49-F238E27FC236}">
                <a16:creationId xmlns:a16="http://schemas.microsoft.com/office/drawing/2014/main" id="{8A016125-845F-4D7F-9FF9-3EE8CC5797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Regression Tests</a:t>
            </a:r>
          </a:p>
        </p:txBody>
      </p:sp>
      <p:sp>
        <p:nvSpPr>
          <p:cNvPr id="454659" name="Rectangle 3">
            <a:extLst>
              <a:ext uri="{FF2B5EF4-FFF2-40B4-BE49-F238E27FC236}">
                <a16:creationId xmlns:a16="http://schemas.microsoft.com/office/drawing/2014/main" id="{4CD78BC4-EE2F-424F-B43C-C76B28E5A31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67003" y="1962150"/>
            <a:ext cx="9720073" cy="402336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category, new tests are not designed, instead, test cases are selected from the existing pool and executed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idea in regression testing is to verify that no defect has been introduced into the unchanged portion of a system due to changes made elsewhere in the system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system testing, many defects are revealed and the code is modified to fix those defects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four different scenarios can occur for each fix: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reported defect is fixed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reported defect could not be fixed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inspite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making an effort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reported defect has been fixed, but something that used to work before has been failing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reported defect could not be fixed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inspite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 effort, and something that used to work before has been failing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52C38771-B289-48CB-A850-38FA5670FFD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99AE49EB-C994-4540-9457-BC4CF8D71BD7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62850" name="Rectangle 2">
            <a:extLst>
              <a:ext uri="{FF2B5EF4-FFF2-40B4-BE49-F238E27FC236}">
                <a16:creationId xmlns:a16="http://schemas.microsoft.com/office/drawing/2014/main" id="{84169A19-4285-4AE9-B655-F6820142C51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Documentation Tests</a:t>
            </a:r>
          </a:p>
        </p:txBody>
      </p:sp>
      <p:sp>
        <p:nvSpPr>
          <p:cNvPr id="462851" name="Rectangle 3">
            <a:extLst>
              <a:ext uri="{FF2B5EF4-FFF2-40B4-BE49-F238E27FC236}">
                <a16:creationId xmlns:a16="http://schemas.microsoft.com/office/drawing/2014/main" id="{4B6C66E6-E861-4DE0-9973-262714AF44D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11249" y="1925066"/>
            <a:ext cx="10404475" cy="4266184"/>
          </a:xfrm>
        </p:spPr>
        <p:txBody>
          <a:bodyPr/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testing means verifying the technical accuracy and readability of the user manuals, tutorials and the on-line help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testing is performed at three levels:</a:t>
            </a:r>
          </a:p>
          <a:p>
            <a:pPr lvl="1" algn="just"/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test: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test a documentation is reviewed for clarity, organization, flow, and accuracy without executing the documented instructions on the system</a:t>
            </a:r>
          </a:p>
          <a:p>
            <a:pPr lvl="1" algn="just"/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Hands-on test: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Exercise the on-line help and verify the error messages to evaluate their accuracy and usefulness.</a:t>
            </a:r>
          </a:p>
          <a:p>
            <a:pPr lvl="1" algn="just"/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 the instructions embodied in the documentation to verify that the system works as it has been documented.</a:t>
            </a:r>
          </a:p>
          <a:p>
            <a:pPr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E1F53423-6B97-41FD-A6B7-751CF5FADD3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A0184E7B-7101-4833-BFE0-F34905644F61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55682" name="Rectangle 2">
            <a:extLst>
              <a:ext uri="{FF2B5EF4-FFF2-40B4-BE49-F238E27FC236}">
                <a16:creationId xmlns:a16="http://schemas.microsoft.com/office/drawing/2014/main" id="{F81DEEE7-7C42-4581-83CE-694B01BE031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Regulatory Tests</a:t>
            </a:r>
          </a:p>
        </p:txBody>
      </p:sp>
      <p:sp>
        <p:nvSpPr>
          <p:cNvPr id="455683" name="Rectangle 3">
            <a:extLst>
              <a:ext uri="{FF2B5EF4-FFF2-40B4-BE49-F238E27FC236}">
                <a16:creationId xmlns:a16="http://schemas.microsoft.com/office/drawing/2014/main" id="{0A10125B-4AD3-4B64-980F-74771D60870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1809750"/>
            <a:ext cx="9572625" cy="4554538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category, the final system is shipped to the regulatory bodies in those countries where the product is expected to be marketed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is to obtain compliance marks on the product from various countries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these regulatory bodies issue safety and EMC (electromagnetic compatibility)/ EMI (electromagnetic interference) compliance certificates (emission and immunity)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regulatory agencies are interested in identifying flaws in software that have potential safety consequences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safety requirements are primarily based on their own published standards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B0F7FD3D-44D3-443F-AF0D-45ACE0727C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903E68BD-A4CB-49AD-8693-4352B86914CC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66946" name="Rectangle 2">
            <a:extLst>
              <a:ext uri="{FF2B5EF4-FFF2-40B4-BE49-F238E27FC236}">
                <a16:creationId xmlns:a16="http://schemas.microsoft.com/office/drawing/2014/main" id="{6B874F84-442A-4679-BDE4-661C23D7431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Software Safety</a:t>
            </a:r>
          </a:p>
        </p:txBody>
      </p:sp>
      <p:sp>
        <p:nvSpPr>
          <p:cNvPr id="466947" name="Rectangle 3">
            <a:extLst>
              <a:ext uri="{FF2B5EF4-FFF2-40B4-BE49-F238E27FC236}">
                <a16:creationId xmlns:a16="http://schemas.microsoft.com/office/drawing/2014/main" id="{A551805A-CD8B-45C0-B59C-B140025E51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hazard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state of a system or a physical situation which when combined with certain environmental conditions, could lead to an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mishap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mishap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unintended event or series of events that results in death, injury, illness, damage or loss of property, or harm to the environment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defined in terms of hazards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in isolation cannot do physical damage. However, a software in the context of a system and an embedding environment could be vulnerable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module in a database application is not hazardous by itself, but when it is embedded in a missile navigation system, it could be hazardous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missile takes a U-turn because of a software error in the navigation system, and destroys the submarine that launched it, then it is not a safe software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D6D50263-FD63-4B49-89EA-0928D77E04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553F13E7-63B5-4A7A-A9AF-B8B9A53318E5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71042" name="Rectangle 2">
            <a:extLst>
              <a:ext uri="{FF2B5EF4-FFF2-40B4-BE49-F238E27FC236}">
                <a16:creationId xmlns:a16="http://schemas.microsoft.com/office/drawing/2014/main" id="{A3533023-A7BA-4170-B915-351F9C3483D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Safety Assurance</a:t>
            </a:r>
          </a:p>
        </p:txBody>
      </p:sp>
      <p:sp>
        <p:nvSpPr>
          <p:cNvPr id="471043" name="Rectangle 3">
            <a:extLst>
              <a:ext uri="{FF2B5EF4-FFF2-40B4-BE49-F238E27FC236}">
                <a16:creationId xmlns:a16="http://schemas.microsoft.com/office/drawing/2014/main" id="{F8CD66CF-F11A-408B-93D6-272E4C93C0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910832"/>
            <a:ext cx="8966200" cy="4506913"/>
          </a:xfrm>
        </p:spPr>
        <p:txBody>
          <a:bodyPr/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basic tasks performed by 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 assurance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engineering team: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methods for identifying, tracking, evaluating, and eliminating hazards associated with a system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safety is embedded into the design and implementation in a timely and cost-effective manner, such that the risk created by the user/operator error is minimized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>
            <a:extLst>
              <a:ext uri="{FF2B5EF4-FFF2-40B4-BE49-F238E27FC236}">
                <a16:creationId xmlns:a16="http://schemas.microsoft.com/office/drawing/2014/main" id="{150649F0-F55E-43BE-94B9-08208803532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5DAD421D-2336-4149-98A3-CCE5E4C904D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06530" name="Rectangle 2">
            <a:extLst>
              <a:ext uri="{FF2B5EF4-FFF2-40B4-BE49-F238E27FC236}">
                <a16:creationId xmlns:a16="http://schemas.microsoft.com/office/drawing/2014/main" id="{0A5A824D-524E-4B34-93EF-77BDD7A940A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Taxonomy of </a:t>
            </a:r>
            <a:br>
              <a:rPr lang="en-US" altLang="en-US" dirty="0"/>
            </a:br>
            <a:r>
              <a:rPr lang="en-US" altLang="en-US" dirty="0"/>
              <a:t>System Tests</a:t>
            </a:r>
          </a:p>
        </p:txBody>
      </p:sp>
      <p:pic>
        <p:nvPicPr>
          <p:cNvPr id="406533" name="Picture 5">
            <a:extLst>
              <a:ext uri="{FF2B5EF4-FFF2-40B4-BE49-F238E27FC236}">
                <a16:creationId xmlns:a16="http://schemas.microsoft.com/office/drawing/2014/main" id="{79E388F1-EDFE-40D8-B761-1821B87511B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62463" y="1001370"/>
            <a:ext cx="5524500" cy="5237162"/>
          </a:xfrm>
        </p:spPr>
      </p:pic>
      <p:sp>
        <p:nvSpPr>
          <p:cNvPr id="406534" name="Text Box 6">
            <a:extLst>
              <a:ext uri="{FF2B5EF4-FFF2-40B4-BE49-F238E27FC236}">
                <a16:creationId xmlns:a16="http://schemas.microsoft.com/office/drawing/2014/main" id="{E95577DE-1AE7-47DF-B5EA-AC20DBA67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9425" y="6262916"/>
            <a:ext cx="48783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000000"/>
                </a:solidFill>
              </a:rPr>
              <a:t>Figure 8.1: Types of system tests</a:t>
            </a:r>
            <a:endParaRPr lang="en-US" altLang="en-US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A7DE7F-E075-43D5-AB87-5ABF5A711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FD06F32-21F8-4C20-AB37-2B995E62F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16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BA67C1DB-C3CD-41C5-B4AD-4223A6F75F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18ED79C9-15B8-4EB9-AFCA-FA6CE2D63DA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09602" name="Rectangle 2">
            <a:extLst>
              <a:ext uri="{FF2B5EF4-FFF2-40B4-BE49-F238E27FC236}">
                <a16:creationId xmlns:a16="http://schemas.microsoft.com/office/drawing/2014/main" id="{79356F2F-B18C-4C4E-AE84-675056C152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Taxonomy of System Tests</a:t>
            </a:r>
          </a:p>
        </p:txBody>
      </p:sp>
      <p:sp>
        <p:nvSpPr>
          <p:cNvPr id="409603" name="Rectangle 3">
            <a:extLst>
              <a:ext uri="{FF2B5EF4-FFF2-40B4-BE49-F238E27FC236}">
                <a16:creationId xmlns:a16="http://schemas.microsoft.com/office/drawing/2014/main" id="{1BF5DC80-24EF-4BD6-930E-78E6E253FCC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62203" y="1814565"/>
            <a:ext cx="9720072" cy="465613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tests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an evidence that the system can be installed, configured and be brought to an operational state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tests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comprehensive testing over the full range of the requirements, within the capabilities of the system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 tests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determine how well the system recovers from various input errors and other failure situations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Inter-operability tests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determine whether the system can inter-operate with other third party products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tests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 the performance characteristics of the system, e.g., throughput and response time, under various conditions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0F9C9C94-1B05-4294-A4AB-08DB4722486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8B1D1E80-1E35-4701-B08C-C939CD735B1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8CD45652-853D-4579-98F5-0AF915116EC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Taxonomy of System Tests</a:t>
            </a:r>
          </a:p>
        </p:txBody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6C066264-354C-4C93-9DDD-E3F09CD92DC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1784351"/>
            <a:ext cx="10539222" cy="4578349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tests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determine the scaling limits of the system, in terms of user scaling, geographic scaling, and resource scaling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 tests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put a system under stress in order to determine the limitations of a system and, when it fails, to determine the manner in which the failure occurs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and Stability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tests provide evidence that the system remains stable for a long period of time under full load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tests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 the ability of the system to keep operating for a long time without developing failures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tests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determine that the system remains stable as it cycles through the integration of other subsystems and through maintenance tasks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tests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the system’s user guides are accurate and usable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>
            <a:extLst>
              <a:ext uri="{FF2B5EF4-FFF2-40B4-BE49-F238E27FC236}">
                <a16:creationId xmlns:a16="http://schemas.microsoft.com/office/drawing/2014/main" id="{52E81075-236B-4DB6-AE72-E081794DCDD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EEE515E0-6BD9-4A07-A638-40116206975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13700" name="Rectangle 4">
            <a:extLst>
              <a:ext uri="{FF2B5EF4-FFF2-40B4-BE49-F238E27FC236}">
                <a16:creationId xmlns:a16="http://schemas.microsoft.com/office/drawing/2014/main" id="{9F47F01E-14EE-456C-AE48-5395BEF7646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43153" y="915582"/>
            <a:ext cx="9720072" cy="1499616"/>
          </a:xfrm>
        </p:spPr>
        <p:txBody>
          <a:bodyPr/>
          <a:lstStyle/>
          <a:p>
            <a:r>
              <a:rPr lang="en-US" altLang="en-US" dirty="0"/>
              <a:t>Basic Tests</a:t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413703" name="Picture 7">
            <a:extLst>
              <a:ext uri="{FF2B5EF4-FFF2-40B4-BE49-F238E27FC236}">
                <a16:creationId xmlns:a16="http://schemas.microsoft.com/office/drawing/2014/main" id="{7988E68D-5D9B-4085-B3B7-DC1DA3832189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81450" y="879292"/>
            <a:ext cx="6762750" cy="3071812"/>
          </a:xfrm>
        </p:spPr>
      </p:pic>
      <p:sp>
        <p:nvSpPr>
          <p:cNvPr id="413704" name="Rectangle 8">
            <a:extLst>
              <a:ext uri="{FF2B5EF4-FFF2-40B4-BE49-F238E27FC236}">
                <a16:creationId xmlns:a16="http://schemas.microsoft.com/office/drawing/2014/main" id="{67D5D94F-E907-4100-8D9B-86289E346F9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01800" y="4686300"/>
            <a:ext cx="8966200" cy="1847851"/>
          </a:xfrm>
        </p:spPr>
        <p:txBody>
          <a:bodyPr/>
          <a:lstStyle/>
          <a:p>
            <a:pPr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Boot tests are designed to verify that the system can boot up its software image (or, build) from the supported boot options</a:t>
            </a:r>
          </a:p>
          <a:p>
            <a:pPr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Upgrade/Downgrade: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Upgrade/downgrade tests are designed to verify that the system software can be upgraded or downgraded (rollback) in a graceful manner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3705" name="Text Box 9">
            <a:extLst>
              <a:ext uri="{FF2B5EF4-FFF2-40B4-BE49-F238E27FC236}">
                <a16:creationId xmlns:a16="http://schemas.microsoft.com/office/drawing/2014/main" id="{EB4ED44F-471F-43D9-947D-AF91BE4E5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6" y="3951104"/>
            <a:ext cx="35147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000000"/>
                </a:solidFill>
              </a:rPr>
              <a:t>Figure 8.2: Types of basic tests</a:t>
            </a:r>
            <a:endParaRPr lang="en-US" altLang="en-US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7B6F51F9-5020-4F96-82A3-964839D2EB2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1C80DCFD-C808-4558-822B-AF72B744683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34178" name="Rectangle 2">
            <a:extLst>
              <a:ext uri="{FF2B5EF4-FFF2-40B4-BE49-F238E27FC236}">
                <a16:creationId xmlns:a16="http://schemas.microsoft.com/office/drawing/2014/main" id="{19CC16CE-077A-4687-9BCE-0BCF990CAF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Basic Tests</a:t>
            </a:r>
          </a:p>
        </p:txBody>
      </p:sp>
      <p:sp>
        <p:nvSpPr>
          <p:cNvPr id="434180" name="Rectangle 4">
            <a:extLst>
              <a:ext uri="{FF2B5EF4-FFF2-40B4-BE49-F238E27FC236}">
                <a16:creationId xmlns:a16="http://schemas.microsoft.com/office/drawing/2014/main" id="{D938F4C6-FFBB-4BD4-BC20-9D403C995D7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Emitting Diode: 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LED (Light Emitting Diode) tests are designed to verify that the system LED status indicators functioning as desired</a:t>
            </a:r>
          </a:p>
          <a:p>
            <a:pPr algn="just">
              <a:buFontTx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Diagnostic: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Diagnostic tests are designed to verify that the hardware components (or, modules) of the system are functioning as desired</a:t>
            </a:r>
          </a:p>
          <a:p>
            <a:pPr lvl="1"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Power-On Self Test</a:t>
            </a:r>
          </a:p>
          <a:p>
            <a:pPr lvl="1"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Ethernet Loop Back Test</a:t>
            </a:r>
          </a:p>
          <a:p>
            <a:pPr lvl="1"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Error Test</a:t>
            </a:r>
          </a:p>
          <a:p>
            <a:pPr lvl="1" algn="just">
              <a:buFontTx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line Interface: 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Line Interface (CLI) tests are designed to verify that the system can be configured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>
            <a:extLst>
              <a:ext uri="{FF2B5EF4-FFF2-40B4-BE49-F238E27FC236}">
                <a16:creationId xmlns:a16="http://schemas.microsoft.com/office/drawing/2014/main" id="{72CA42DA-481D-4F8C-9609-FF9F2D4EAE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38E2F623-8A45-446F-B751-3ABF0CAD43B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15748" name="Rectangle 4">
            <a:extLst>
              <a:ext uri="{FF2B5EF4-FFF2-40B4-BE49-F238E27FC236}">
                <a16:creationId xmlns:a16="http://schemas.microsoft.com/office/drawing/2014/main" id="{76EB5DA7-A4D9-4764-89C3-9F8A7A1CE63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Functionality </a:t>
            </a:r>
            <a:br>
              <a:rPr lang="en-US" altLang="en-US" dirty="0"/>
            </a:br>
            <a:r>
              <a:rPr lang="en-US" altLang="en-US" dirty="0"/>
              <a:t>Tests</a:t>
            </a:r>
          </a:p>
        </p:txBody>
      </p:sp>
      <p:pic>
        <p:nvPicPr>
          <p:cNvPr id="415751" name="Picture 7">
            <a:extLst>
              <a:ext uri="{FF2B5EF4-FFF2-40B4-BE49-F238E27FC236}">
                <a16:creationId xmlns:a16="http://schemas.microsoft.com/office/drawing/2014/main" id="{B2A89106-BB77-4DE5-9C8C-1A9F330DB85F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83101" y="649288"/>
            <a:ext cx="5902325" cy="5300662"/>
          </a:xfrm>
        </p:spPr>
      </p:pic>
      <p:sp>
        <p:nvSpPr>
          <p:cNvPr id="415752" name="Text Box 8">
            <a:extLst>
              <a:ext uri="{FF2B5EF4-FFF2-40B4-BE49-F238E27FC236}">
                <a16:creationId xmlns:a16="http://schemas.microsoft.com/office/drawing/2014/main" id="{4A1DAF9D-3AE3-45F0-94D6-DE972A890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1" y="6024046"/>
            <a:ext cx="4316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000000"/>
                </a:solidFill>
              </a:rPr>
              <a:t>Figure 8.3: Types of functionality tests</a:t>
            </a:r>
            <a:endParaRPr lang="en-US" altLang="en-US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33731AF7-72D5-4778-8AC9-57DAE74C121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443E1979-7221-4BC3-B53B-BBC9797A99D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24962" name="Rectangle 2">
            <a:extLst>
              <a:ext uri="{FF2B5EF4-FFF2-40B4-BE49-F238E27FC236}">
                <a16:creationId xmlns:a16="http://schemas.microsoft.com/office/drawing/2014/main" id="{4E01A026-DDC7-445F-992E-C13A0F5799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Functionality Tests</a:t>
            </a:r>
          </a:p>
        </p:txBody>
      </p:sp>
      <p:sp>
        <p:nvSpPr>
          <p:cNvPr id="424963" name="Rectangle 3">
            <a:extLst>
              <a:ext uri="{FF2B5EF4-FFF2-40B4-BE49-F238E27FC236}">
                <a16:creationId xmlns:a16="http://schemas.microsoft.com/office/drawing/2014/main" id="{D951717B-D4EB-4446-ABA2-5A21412208F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1809750"/>
            <a:ext cx="9720073" cy="4499610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Systems Tests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tests are designed to verify the implementation of the communication systems as specified in the customer requirements specification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types of communication systems tests are recommended</a:t>
            </a:r>
          </a:p>
          <a:p>
            <a:pPr lvl="2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Basis interconnection tests</a:t>
            </a:r>
          </a:p>
          <a:p>
            <a:pPr lvl="2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Capability tests</a:t>
            </a:r>
          </a:p>
          <a:p>
            <a:pPr lvl="2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 tests</a:t>
            </a:r>
          </a:p>
          <a:p>
            <a:pPr lvl="2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resolution tests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Tests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Tests are designed to verify that all the modules function individually as desired within the systems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here is to ensure that individual modules function correctly within the whole system.</a:t>
            </a:r>
          </a:p>
          <a:p>
            <a:pPr lvl="2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an Internet router contains modules such as line cards, system controller, power supply, and fan tray. Tests are designed to verify each of the functionalities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7518</TotalTime>
  <Words>2590</Words>
  <Application>Microsoft Office PowerPoint</Application>
  <PresentationFormat>Widescreen</PresentationFormat>
  <Paragraphs>301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Source Serif Pro</vt:lpstr>
      <vt:lpstr>Times New Roman</vt:lpstr>
      <vt:lpstr>Tw Cen MT</vt:lpstr>
      <vt:lpstr>Tw Cen MT Condensed</vt:lpstr>
      <vt:lpstr>Wingdings</vt:lpstr>
      <vt:lpstr>Wingdings 3</vt:lpstr>
      <vt:lpstr>Integral</vt:lpstr>
      <vt:lpstr>Chapter – 8 system test categories</vt:lpstr>
      <vt:lpstr>Outline of the Chapter</vt:lpstr>
      <vt:lpstr>Taxonomy of  System Tests</vt:lpstr>
      <vt:lpstr>Taxonomy of System Tests</vt:lpstr>
      <vt:lpstr>Taxonomy of System Tests</vt:lpstr>
      <vt:lpstr>Basic Tests </vt:lpstr>
      <vt:lpstr>Basic Tests</vt:lpstr>
      <vt:lpstr>Functionality  Tests</vt:lpstr>
      <vt:lpstr>Functionality Tests</vt:lpstr>
      <vt:lpstr>Functionality Tests</vt:lpstr>
      <vt:lpstr>Functionality Tests</vt:lpstr>
      <vt:lpstr>PowerPoint Presentation</vt:lpstr>
      <vt:lpstr>Functionality Tests</vt:lpstr>
      <vt:lpstr>Functionality Tests</vt:lpstr>
      <vt:lpstr>Functionality Tests</vt:lpstr>
      <vt:lpstr>Robustness Tests</vt:lpstr>
      <vt:lpstr>Robustness Tests</vt:lpstr>
      <vt:lpstr>Robustness Tests</vt:lpstr>
      <vt:lpstr>Interoperability Tests</vt:lpstr>
      <vt:lpstr>Performance Tests</vt:lpstr>
      <vt:lpstr>Scalability Tests</vt:lpstr>
      <vt:lpstr>Stress Tests</vt:lpstr>
      <vt:lpstr>Load and Stability Tests</vt:lpstr>
      <vt:lpstr>Reliability Tests</vt:lpstr>
      <vt:lpstr>Regression Tests</vt:lpstr>
      <vt:lpstr>Documentation Tests</vt:lpstr>
      <vt:lpstr>Regulatory Tests</vt:lpstr>
      <vt:lpstr>Software Safety</vt:lpstr>
      <vt:lpstr>Safety Assurance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CSE-35</dc:creator>
  <cp:lastModifiedBy>NU-CSE1</cp:lastModifiedBy>
  <cp:revision>314</cp:revision>
  <dcterms:created xsi:type="dcterms:W3CDTF">2022-08-21T16:20:30Z</dcterms:created>
  <dcterms:modified xsi:type="dcterms:W3CDTF">2024-09-16T09:50:07Z</dcterms:modified>
</cp:coreProperties>
</file>