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62" r:id="rId1"/>
  </p:sldMasterIdLst>
  <p:notesMasterIdLst>
    <p:notesMasterId r:id="rId31"/>
  </p:notesMasterIdLst>
  <p:sldIdLst>
    <p:sldId id="256" r:id="rId2"/>
    <p:sldId id="257" r:id="rId3"/>
    <p:sldId id="361" r:id="rId4"/>
    <p:sldId id="362" r:id="rId5"/>
    <p:sldId id="337" r:id="rId6"/>
    <p:sldId id="347" r:id="rId7"/>
    <p:sldId id="338" r:id="rId8"/>
    <p:sldId id="364" r:id="rId9"/>
    <p:sldId id="340" r:id="rId10"/>
    <p:sldId id="365" r:id="rId11"/>
    <p:sldId id="341" r:id="rId12"/>
    <p:sldId id="342" r:id="rId13"/>
    <p:sldId id="343" r:id="rId14"/>
    <p:sldId id="344" r:id="rId15"/>
    <p:sldId id="345" r:id="rId16"/>
    <p:sldId id="346" r:id="rId17"/>
    <p:sldId id="348" r:id="rId18"/>
    <p:sldId id="349" r:id="rId19"/>
    <p:sldId id="351" r:id="rId20"/>
    <p:sldId id="350" r:id="rId21"/>
    <p:sldId id="352" r:id="rId22"/>
    <p:sldId id="353" r:id="rId23"/>
    <p:sldId id="354" r:id="rId24"/>
    <p:sldId id="355" r:id="rId25"/>
    <p:sldId id="356" r:id="rId26"/>
    <p:sldId id="357" r:id="rId27"/>
    <p:sldId id="358" r:id="rId28"/>
    <p:sldId id="359" r:id="rId29"/>
    <p:sldId id="360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BBE77-5010-43A2-86D0-D2F4F03AEE15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D614DC-7EA5-441C-A87C-AE1E6B41B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0445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E03A1879-3809-4986-A282-C32087FE9D6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1A485F9-6B0C-4443-9FAA-9E5C3D563C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9710BB-4EDF-4949-BDAE-F18EC2F04992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54626" name="Rectangle 2">
            <a:extLst>
              <a:ext uri="{FF2B5EF4-FFF2-40B4-BE49-F238E27FC236}">
                <a16:creationId xmlns:a16="http://schemas.microsoft.com/office/drawing/2014/main" id="{F6EA7E1B-14FD-464D-A76A-8EB445D2C9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>
            <a:extLst>
              <a:ext uri="{FF2B5EF4-FFF2-40B4-BE49-F238E27FC236}">
                <a16:creationId xmlns:a16="http://schemas.microsoft.com/office/drawing/2014/main" id="{BCF26D8A-7710-4AD7-A7AE-09BA50483C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E6C834F4-5965-4384-B4BF-95D97AB397C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40EFFCE-2401-497B-B0ED-1FE74C443D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50BE76-B389-40BA-9447-3945E8953E71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86370" name="Rectangle 2">
            <a:extLst>
              <a:ext uri="{FF2B5EF4-FFF2-40B4-BE49-F238E27FC236}">
                <a16:creationId xmlns:a16="http://schemas.microsoft.com/office/drawing/2014/main" id="{953BFF91-8F84-48C6-90B3-64128311B2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>
            <a:extLst>
              <a:ext uri="{FF2B5EF4-FFF2-40B4-BE49-F238E27FC236}">
                <a16:creationId xmlns:a16="http://schemas.microsoft.com/office/drawing/2014/main" id="{888A9AA2-CCDF-485C-A635-278B3792AA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B21F078E-3443-4D40-BDAB-FCA2399007B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991612E-A7B2-4ED0-A29A-A5B42D8B3C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BB4FF6-A3EF-437C-AA15-3AC2BBC41A9C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88418" name="Rectangle 2">
            <a:extLst>
              <a:ext uri="{FF2B5EF4-FFF2-40B4-BE49-F238E27FC236}">
                <a16:creationId xmlns:a16="http://schemas.microsoft.com/office/drawing/2014/main" id="{6FC488D2-B315-408A-81CC-E14F451CD4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19" name="Rectangle 3">
            <a:extLst>
              <a:ext uri="{FF2B5EF4-FFF2-40B4-BE49-F238E27FC236}">
                <a16:creationId xmlns:a16="http://schemas.microsoft.com/office/drawing/2014/main" id="{88FA5C9B-1647-471B-9B41-4BB66FD6E4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6C1635E0-FCCF-4FBA-B047-7C51E774507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1048B94-8803-4869-A170-E8FAD9BB31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655937-8699-4811-8137-5FA272B687EE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96610" name="Rectangle 2">
            <a:extLst>
              <a:ext uri="{FF2B5EF4-FFF2-40B4-BE49-F238E27FC236}">
                <a16:creationId xmlns:a16="http://schemas.microsoft.com/office/drawing/2014/main" id="{AE2E1D36-CBF6-48B7-A54B-4A098C5BF5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>
            <a:extLst>
              <a:ext uri="{FF2B5EF4-FFF2-40B4-BE49-F238E27FC236}">
                <a16:creationId xmlns:a16="http://schemas.microsoft.com/office/drawing/2014/main" id="{16A44A3F-D3B6-4AA8-8F49-02E979F9F6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BC6FE0DE-FAFA-4CFC-BA9F-60230FEDD21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4F12742-74A5-4FAB-8020-1607AFE7E6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53CF00-C9A5-4259-A840-A4FE2906F73B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206850" name="Rectangle 2">
            <a:extLst>
              <a:ext uri="{FF2B5EF4-FFF2-40B4-BE49-F238E27FC236}">
                <a16:creationId xmlns:a16="http://schemas.microsoft.com/office/drawing/2014/main" id="{1F24C52E-CE98-4612-9809-ABF13377B6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>
            <a:extLst>
              <a:ext uri="{FF2B5EF4-FFF2-40B4-BE49-F238E27FC236}">
                <a16:creationId xmlns:a16="http://schemas.microsoft.com/office/drawing/2014/main" id="{8B263E97-6378-4CE2-ABDE-C73BF2E200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EC88CD22-5511-4A58-B2C6-246BC82B8BC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52953CB-F458-4168-93A4-D4907AE0CE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36A607-C108-4A9E-A884-1D9C0328C7CF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08898" name="Rectangle 2">
            <a:extLst>
              <a:ext uri="{FF2B5EF4-FFF2-40B4-BE49-F238E27FC236}">
                <a16:creationId xmlns:a16="http://schemas.microsoft.com/office/drawing/2014/main" id="{2249B5E9-6AC1-490F-99D9-FD8D488028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>
            <a:extLst>
              <a:ext uri="{FF2B5EF4-FFF2-40B4-BE49-F238E27FC236}">
                <a16:creationId xmlns:a16="http://schemas.microsoft.com/office/drawing/2014/main" id="{60BDB180-C49F-4068-9656-9EFB175289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BCC347E5-8ADA-4425-AFCD-63126263107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C816E1F-25BD-4DE1-94BE-50B94E47A1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273C9E-AF13-45B4-A2F8-085E05868661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214018" name="Rectangle 2">
            <a:extLst>
              <a:ext uri="{FF2B5EF4-FFF2-40B4-BE49-F238E27FC236}">
                <a16:creationId xmlns:a16="http://schemas.microsoft.com/office/drawing/2014/main" id="{4970133D-BC5D-4A55-BCCE-48CCA226F0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3">
            <a:extLst>
              <a:ext uri="{FF2B5EF4-FFF2-40B4-BE49-F238E27FC236}">
                <a16:creationId xmlns:a16="http://schemas.microsoft.com/office/drawing/2014/main" id="{F351D419-BB64-4779-99F7-69B47AB35D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9B5AA5CF-32F6-45E8-96A2-574FE872201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220314E-5B04-438D-AB61-B01CA7701A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80CB60-EC87-47AF-B87A-6C2E511914D0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215042" name="Rectangle 2">
            <a:extLst>
              <a:ext uri="{FF2B5EF4-FFF2-40B4-BE49-F238E27FC236}">
                <a16:creationId xmlns:a16="http://schemas.microsoft.com/office/drawing/2014/main" id="{D9B40D65-765E-4D93-8D43-229FA1FCA4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3" name="Rectangle 3">
            <a:extLst>
              <a:ext uri="{FF2B5EF4-FFF2-40B4-BE49-F238E27FC236}">
                <a16:creationId xmlns:a16="http://schemas.microsoft.com/office/drawing/2014/main" id="{AF6BBB09-E4D2-438D-B3F2-A258526DE7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3E239509-5B47-4575-8035-3597245531A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711A53D-B331-486B-8390-1DD32EA4D3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DC3724-C445-421E-A490-1D0B97F05E1C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223234" name="Rectangle 2">
            <a:extLst>
              <a:ext uri="{FF2B5EF4-FFF2-40B4-BE49-F238E27FC236}">
                <a16:creationId xmlns:a16="http://schemas.microsoft.com/office/drawing/2014/main" id="{47291BFF-DC38-4010-A570-B343A7D148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>
            <a:extLst>
              <a:ext uri="{FF2B5EF4-FFF2-40B4-BE49-F238E27FC236}">
                <a16:creationId xmlns:a16="http://schemas.microsoft.com/office/drawing/2014/main" id="{8EEC5A7C-0F24-4E54-A4B6-3B0B837887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FC6BBD95-5C69-4A01-B4CC-E04C01B7D03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0918B7A-E218-4894-84E6-461006C42B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BDC027-B3B8-4AC8-A20A-3176900A62DD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224258" name="Rectangle 2">
            <a:extLst>
              <a:ext uri="{FF2B5EF4-FFF2-40B4-BE49-F238E27FC236}">
                <a16:creationId xmlns:a16="http://schemas.microsoft.com/office/drawing/2014/main" id="{2D582339-C491-43F2-9819-1360DEA954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>
            <a:extLst>
              <a:ext uri="{FF2B5EF4-FFF2-40B4-BE49-F238E27FC236}">
                <a16:creationId xmlns:a16="http://schemas.microsoft.com/office/drawing/2014/main" id="{9043DD2E-DE1D-4904-9B8F-D5C991D0B3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1A15FB6D-3661-4F28-A4B4-985CB72EC49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99CC6AE-1932-41D6-B05B-386B42A3A9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7C5558-C64A-49AB-9501-E54E1E5210DA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225282" name="Rectangle 2">
            <a:extLst>
              <a:ext uri="{FF2B5EF4-FFF2-40B4-BE49-F238E27FC236}">
                <a16:creationId xmlns:a16="http://schemas.microsoft.com/office/drawing/2014/main" id="{EBFAC8E3-5368-4558-B7A2-28732AF865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>
            <a:extLst>
              <a:ext uri="{FF2B5EF4-FFF2-40B4-BE49-F238E27FC236}">
                <a16:creationId xmlns:a16="http://schemas.microsoft.com/office/drawing/2014/main" id="{2689230D-DB22-4769-9C64-B816F3C3DD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75E7A77-004D-4619-86B2-55A209ACE14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2F87D7C-FAE9-462B-A30D-ED3E44FCB1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E570B3-8C19-47F3-BD4C-A702B6C0F765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98658" name="Rectangle 2">
            <a:extLst>
              <a:ext uri="{FF2B5EF4-FFF2-40B4-BE49-F238E27FC236}">
                <a16:creationId xmlns:a16="http://schemas.microsoft.com/office/drawing/2014/main" id="{E7A053D2-F0C8-4433-938F-8104BC36DD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>
            <a:extLst>
              <a:ext uri="{FF2B5EF4-FFF2-40B4-BE49-F238E27FC236}">
                <a16:creationId xmlns:a16="http://schemas.microsoft.com/office/drawing/2014/main" id="{A88D232C-1F25-4EF9-9033-5430A75A94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4C6A6412-58DF-447F-BFEF-1C3C58907EC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07E008F-8AA5-4568-B754-AC5BDC4204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4F31E3-A770-4B5B-B927-29B5BAF0E0E0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226306" name="Rectangle 2">
            <a:extLst>
              <a:ext uri="{FF2B5EF4-FFF2-40B4-BE49-F238E27FC236}">
                <a16:creationId xmlns:a16="http://schemas.microsoft.com/office/drawing/2014/main" id="{4E7A0BDD-02F1-431D-B393-656CD1B5E7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>
            <a:extLst>
              <a:ext uri="{FF2B5EF4-FFF2-40B4-BE49-F238E27FC236}">
                <a16:creationId xmlns:a16="http://schemas.microsoft.com/office/drawing/2014/main" id="{1BEF3E73-2556-4476-B042-DC4DA2AFD1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EDF925BD-84C0-4C24-AA7D-98311AA5354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C4FAE29-6195-42D3-8C0D-819152F167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9C5B53-2EEF-435A-8F08-5D8D9736AC6C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228354" name="Rectangle 2">
            <a:extLst>
              <a:ext uri="{FF2B5EF4-FFF2-40B4-BE49-F238E27FC236}">
                <a16:creationId xmlns:a16="http://schemas.microsoft.com/office/drawing/2014/main" id="{0CA15830-31DD-4F1C-A608-DEE8781772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>
            <a:extLst>
              <a:ext uri="{FF2B5EF4-FFF2-40B4-BE49-F238E27FC236}">
                <a16:creationId xmlns:a16="http://schemas.microsoft.com/office/drawing/2014/main" id="{DE5855D7-0984-45E7-B238-9CBA754969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B46F5970-B0CD-45AA-95EF-DAE696CE4F3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81FC57C-066D-4DE8-AE6D-03FDB3C8ED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B3D08E-CD11-4EF7-AF84-7D364CAC07B2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230402" name="Rectangle 2">
            <a:extLst>
              <a:ext uri="{FF2B5EF4-FFF2-40B4-BE49-F238E27FC236}">
                <a16:creationId xmlns:a16="http://schemas.microsoft.com/office/drawing/2014/main" id="{B7567ECE-546C-4AB6-89B7-0A98B72AB3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>
            <a:extLst>
              <a:ext uri="{FF2B5EF4-FFF2-40B4-BE49-F238E27FC236}">
                <a16:creationId xmlns:a16="http://schemas.microsoft.com/office/drawing/2014/main" id="{B607778B-7ECB-49A8-BFCC-F0ACA19D5D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95818850-CE53-44A9-881A-38C93FA1EC2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0D720A9-BEA7-4785-A5FE-4FA1EA9F4C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FBE000-275B-4B9B-8848-9BD8B67C2CD6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233474" name="Rectangle 2">
            <a:extLst>
              <a:ext uri="{FF2B5EF4-FFF2-40B4-BE49-F238E27FC236}">
                <a16:creationId xmlns:a16="http://schemas.microsoft.com/office/drawing/2014/main" id="{853A66F7-A391-435E-A677-C10EF24232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>
            <a:extLst>
              <a:ext uri="{FF2B5EF4-FFF2-40B4-BE49-F238E27FC236}">
                <a16:creationId xmlns:a16="http://schemas.microsoft.com/office/drawing/2014/main" id="{100126A3-D7D6-49B0-AAA8-4870D149CB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4F3A2985-D0E6-4F54-B06D-FE1922379BB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5DB614-54F0-4A3D-A9CF-40CC539068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CD8BE4-3770-45D8-9EB2-5F3396B22112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236546" name="Rectangle 2">
            <a:extLst>
              <a:ext uri="{FF2B5EF4-FFF2-40B4-BE49-F238E27FC236}">
                <a16:creationId xmlns:a16="http://schemas.microsoft.com/office/drawing/2014/main" id="{A70F6C3A-F63C-40B1-9D0B-D41EC2D5DB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>
            <a:extLst>
              <a:ext uri="{FF2B5EF4-FFF2-40B4-BE49-F238E27FC236}">
                <a16:creationId xmlns:a16="http://schemas.microsoft.com/office/drawing/2014/main" id="{C2D00DFE-5397-4B5F-98DA-6E8DE2BFE8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E0546710-5DEB-4468-8F8D-199805760CE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520D025-0FF9-4B33-A5A1-DD26469870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9A16AC-FB5E-4E11-884C-F2C9CA5DB950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56674" name="Rectangle 2">
            <a:extLst>
              <a:ext uri="{FF2B5EF4-FFF2-40B4-BE49-F238E27FC236}">
                <a16:creationId xmlns:a16="http://schemas.microsoft.com/office/drawing/2014/main" id="{58642478-FAAA-4E44-A0DD-8B83E51AF5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>
            <a:extLst>
              <a:ext uri="{FF2B5EF4-FFF2-40B4-BE49-F238E27FC236}">
                <a16:creationId xmlns:a16="http://schemas.microsoft.com/office/drawing/2014/main" id="{727460DA-E0F4-4362-BF13-43CD2F8DF2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E0546710-5DEB-4468-8F8D-199805760CE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520D025-0FF9-4B33-A5A1-DD26469870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9A16AC-FB5E-4E11-884C-F2C9CA5DB950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56674" name="Rectangle 2">
            <a:extLst>
              <a:ext uri="{FF2B5EF4-FFF2-40B4-BE49-F238E27FC236}">
                <a16:creationId xmlns:a16="http://schemas.microsoft.com/office/drawing/2014/main" id="{58642478-FAAA-4E44-A0DD-8B83E51AF5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>
            <a:extLst>
              <a:ext uri="{FF2B5EF4-FFF2-40B4-BE49-F238E27FC236}">
                <a16:creationId xmlns:a16="http://schemas.microsoft.com/office/drawing/2014/main" id="{727460DA-E0F4-4362-BF13-43CD2F8DF2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2303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4E66BC2C-4CDB-4B4E-9A8E-4E67CCF9BB2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6F50D2B-E563-4580-A82C-EBAAC3573D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9102DD-6AEA-4682-A0A0-6092EF39000A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65890" name="Rectangle 2">
            <a:extLst>
              <a:ext uri="{FF2B5EF4-FFF2-40B4-BE49-F238E27FC236}">
                <a16:creationId xmlns:a16="http://schemas.microsoft.com/office/drawing/2014/main" id="{2A6D06D4-67D4-4C69-B061-61D1404D1B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AD1D2C35-117A-4B92-92BD-AF604DC70C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4E66BC2C-4CDB-4B4E-9A8E-4E67CCF9BB2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6F50D2B-E563-4580-A82C-EBAAC3573D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9102DD-6AEA-4682-A0A0-6092EF39000A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65890" name="Rectangle 2">
            <a:extLst>
              <a:ext uri="{FF2B5EF4-FFF2-40B4-BE49-F238E27FC236}">
                <a16:creationId xmlns:a16="http://schemas.microsoft.com/office/drawing/2014/main" id="{2A6D06D4-67D4-4C69-B061-61D1404D1B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AD1D2C35-117A-4B92-92BD-AF604DC70C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989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1440E7C2-DCFC-4A88-958D-960AC3A670F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DFEB501-3A32-498F-B423-4A7FBFB5E2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F373CF-6F89-4E5C-9582-4FAED09FE1B4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67938" name="Rectangle 2">
            <a:extLst>
              <a:ext uri="{FF2B5EF4-FFF2-40B4-BE49-F238E27FC236}">
                <a16:creationId xmlns:a16="http://schemas.microsoft.com/office/drawing/2014/main" id="{21412067-E129-4877-9C13-5516374045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>
            <a:extLst>
              <a:ext uri="{FF2B5EF4-FFF2-40B4-BE49-F238E27FC236}">
                <a16:creationId xmlns:a16="http://schemas.microsoft.com/office/drawing/2014/main" id="{2185A236-894A-4DD6-B202-CFB4DB3BDF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194B49CD-4B7B-400F-A2FF-6F07BFAB66A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4E126C6-9815-4427-AA54-97F73DD1E0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C51F2E-720C-455A-942B-16F2B76E6F44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69986" name="Rectangle 2">
            <a:extLst>
              <a:ext uri="{FF2B5EF4-FFF2-40B4-BE49-F238E27FC236}">
                <a16:creationId xmlns:a16="http://schemas.microsoft.com/office/drawing/2014/main" id="{972E513B-5A9A-492E-8C2A-B49D6242D8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>
            <a:extLst>
              <a:ext uri="{FF2B5EF4-FFF2-40B4-BE49-F238E27FC236}">
                <a16:creationId xmlns:a16="http://schemas.microsoft.com/office/drawing/2014/main" id="{972E947F-1A72-4416-BE35-A58A84AEA5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2A2872FA-4320-4CF5-A41B-FA62878ADE7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00AB406-EA4F-4A6A-AC4C-A4D382D32D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29011A-363F-4298-ADA9-19DD6FC2B686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79202" name="Rectangle 2">
            <a:extLst>
              <a:ext uri="{FF2B5EF4-FFF2-40B4-BE49-F238E27FC236}">
                <a16:creationId xmlns:a16="http://schemas.microsoft.com/office/drawing/2014/main" id="{3368EAF0-82AC-40F9-B9FC-B90E0037D6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>
            <a:extLst>
              <a:ext uri="{FF2B5EF4-FFF2-40B4-BE49-F238E27FC236}">
                <a16:creationId xmlns:a16="http://schemas.microsoft.com/office/drawing/2014/main" id="{7FE2EC30-59DC-47B2-83EA-D8BA443DBB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4E97DBF-37DA-42D2-AB37-5CBEFCB8A92F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5B093-6682-411A-8F98-C72CBACBECA4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090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7DBF-37DA-42D2-AB37-5CBEFCB8A92F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5B093-6682-411A-8F98-C72CBACBE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7630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7DBF-37DA-42D2-AB37-5CBEFCB8A92F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5B093-6682-411A-8F98-C72CBACBECA4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756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7DBF-37DA-42D2-AB37-5CBEFCB8A92F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5B093-6682-411A-8F98-C72CBACBE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484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7DBF-37DA-42D2-AB37-5CBEFCB8A92F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5B093-6682-411A-8F98-C72CBACBECA4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786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7DBF-37DA-42D2-AB37-5CBEFCB8A92F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5B093-6682-411A-8F98-C72CBACBE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3981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7DBF-37DA-42D2-AB37-5CBEFCB8A92F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5B093-6682-411A-8F98-C72CBACBE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730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7DBF-37DA-42D2-AB37-5CBEFCB8A92F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5B093-6682-411A-8F98-C72CBACBE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668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7DBF-37DA-42D2-AB37-5CBEFCB8A92F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5B093-6682-411A-8F98-C72CBACBE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861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7DBF-37DA-42D2-AB37-5CBEFCB8A92F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5B093-6682-411A-8F98-C72CBACBE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0460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7DBF-37DA-42D2-AB37-5CBEFCB8A92F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5B093-6682-411A-8F98-C72CBACBECA4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5112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4E97DBF-37DA-42D2-AB37-5CBEFCB8A92F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835B093-6682-411A-8F98-C72CBACBECA4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439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63" r:id="rId1"/>
    <p:sldLayoutId id="2147484364" r:id="rId2"/>
    <p:sldLayoutId id="2147484365" r:id="rId3"/>
    <p:sldLayoutId id="2147484366" r:id="rId4"/>
    <p:sldLayoutId id="2147484367" r:id="rId5"/>
    <p:sldLayoutId id="2147484368" r:id="rId6"/>
    <p:sldLayoutId id="2147484369" r:id="rId7"/>
    <p:sldLayoutId id="2147484370" r:id="rId8"/>
    <p:sldLayoutId id="2147484371" r:id="rId9"/>
    <p:sldLayoutId id="2147484372" r:id="rId10"/>
    <p:sldLayoutId id="214748437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04727-D2AE-4E73-ACE1-A4E19A5014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dirty="0"/>
              <a:t>Chapter – 1</a:t>
            </a:r>
            <a:br>
              <a:rPr lang="en-IN" dirty="0"/>
            </a:br>
            <a:r>
              <a:rPr lang="en-IN" dirty="0"/>
              <a:t>Basic Concepts and Preliminaries</a:t>
            </a:r>
          </a:p>
        </p:txBody>
      </p:sp>
    </p:spTree>
    <p:extLst>
      <p:ext uri="{BB962C8B-B14F-4D97-AF65-F5344CB8AC3E}">
        <p14:creationId xmlns:p14="http://schemas.microsoft.com/office/powerpoint/2010/main" val="4273906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D91B7F1A-296D-4ED5-9789-2F2F278E960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19AC20B8-E941-4F64-B1A1-132E7DBC6343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64866" name="Rectangle 2">
            <a:extLst>
              <a:ext uri="{FF2B5EF4-FFF2-40B4-BE49-F238E27FC236}">
                <a16:creationId xmlns:a16="http://schemas.microsoft.com/office/drawing/2014/main" id="{F8F1E073-711F-4976-923E-2948F550807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Software Quality</a:t>
            </a:r>
          </a:p>
        </p:txBody>
      </p:sp>
      <p:sp>
        <p:nvSpPr>
          <p:cNvPr id="164867" name="Rectangle 3">
            <a:extLst>
              <a:ext uri="{FF2B5EF4-FFF2-40B4-BE49-F238E27FC236}">
                <a16:creationId xmlns:a16="http://schemas.microsoft.com/office/drawing/2014/main" id="{1299C36B-CFC1-4D2C-83F3-3774498E862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24128" y="1819275"/>
            <a:ext cx="9720073" cy="449008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quality in terms of quality factors and criteria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quality factor represents a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behavioural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characteristic of a system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 correctness, reliability, efficiency, and testability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quality criterion is an attribute of a quality factor that is related to software development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modularity is an attribute of  software architecture</a:t>
            </a: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Quality Models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 ISO 9126, CMM, TPI, and TMM</a:t>
            </a:r>
          </a:p>
        </p:txBody>
      </p:sp>
    </p:spTree>
    <p:extLst>
      <p:ext uri="{BB962C8B-B14F-4D97-AF65-F5344CB8AC3E}">
        <p14:creationId xmlns:p14="http://schemas.microsoft.com/office/powerpoint/2010/main" val="1061447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2340A38C-C7C6-4F8E-92D6-7B5A6856FA1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E8B7F76E-9E90-4EBF-A2C5-2EA96EE7942F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66914" name="Rectangle 2">
            <a:extLst>
              <a:ext uri="{FF2B5EF4-FFF2-40B4-BE49-F238E27FC236}">
                <a16:creationId xmlns:a16="http://schemas.microsoft.com/office/drawing/2014/main" id="{4CBBEFC7-2B82-4221-A78C-19B08AB0597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Role of Testing</a:t>
            </a:r>
          </a:p>
        </p:txBody>
      </p:sp>
      <p:sp>
        <p:nvSpPr>
          <p:cNvPr id="166915" name="Rectangle 3">
            <a:extLst>
              <a:ext uri="{FF2B5EF4-FFF2-40B4-BE49-F238E27FC236}">
                <a16:creationId xmlns:a16="http://schemas.microsoft.com/office/drawing/2014/main" id="{256E7988-FA53-43F8-AC52-B6017CF4B8B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24128" y="1819275"/>
            <a:ext cx="9720073" cy="4490085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 quality assessment divide into two categories: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analysis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examines the code and reasons overall behavior that might arise during run time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issues within the logic and techniques</a:t>
            </a: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 Code review, inspection, and algorithm analysis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analysis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Actual program execution to expose possible program failure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Involves running code and examining the outcome,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also entails testing possible execution paths of the code.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and Dynamic Analysis are complementary in nature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Focus is to combine the strengths of both approaches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42A0EE02-F387-42C1-81E2-26CF9E9B37B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6D2B5036-8045-4BBD-A657-C8105D1CEF4D}" type="slidenum">
              <a:rPr lang="en-US" altLang="en-US"/>
              <a:pPr/>
              <a:t>12</a:t>
            </a:fld>
            <a:endParaRPr lang="en-US" altLang="en-US" dirty="0"/>
          </a:p>
        </p:txBody>
      </p:sp>
      <p:sp>
        <p:nvSpPr>
          <p:cNvPr id="168962" name="Rectangle 2">
            <a:extLst>
              <a:ext uri="{FF2B5EF4-FFF2-40B4-BE49-F238E27FC236}">
                <a16:creationId xmlns:a16="http://schemas.microsoft.com/office/drawing/2014/main" id="{E613E30E-8D96-4B09-876B-7CA200ED01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Verification and Validation</a:t>
            </a:r>
          </a:p>
        </p:txBody>
      </p:sp>
      <p:sp>
        <p:nvSpPr>
          <p:cNvPr id="168963" name="Rectangle 3">
            <a:extLst>
              <a:ext uri="{FF2B5EF4-FFF2-40B4-BE49-F238E27FC236}">
                <a16:creationId xmlns:a16="http://schemas.microsoft.com/office/drawing/2014/main" id="{2846D95B-8F64-4CE8-BDD6-34A70DA35D0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24128" y="1971675"/>
            <a:ext cx="9720073" cy="4337685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Verification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of software system that helps in determining whether the product of a given development phase satisfies the requirements established before the start of that phase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the product correctly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we building the product right?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static testing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includes checking documents, design, codes and programs.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of software system that helps in determining whether the product meets its intended use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the correct product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we building the right product?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dynamic testing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includes testing and validating the actual product i.e. it includes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of the code.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FE7662D9-81CE-4C3C-846B-9676EDB07D3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F05F1FEB-C4D4-4DCA-B410-384739E9F48E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78178" name="Rectangle 2">
            <a:extLst>
              <a:ext uri="{FF2B5EF4-FFF2-40B4-BE49-F238E27FC236}">
                <a16:creationId xmlns:a16="http://schemas.microsoft.com/office/drawing/2014/main" id="{B9604BF3-0E18-4AEB-BEC2-9197569872C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Failure, Error, Fault and Defect</a:t>
            </a:r>
          </a:p>
        </p:txBody>
      </p:sp>
      <p:sp>
        <p:nvSpPr>
          <p:cNvPr id="178179" name="Rectangle 3">
            <a:extLst>
              <a:ext uri="{FF2B5EF4-FFF2-40B4-BE49-F238E27FC236}">
                <a16:creationId xmlns:a16="http://schemas.microsoft.com/office/drawing/2014/main" id="{8A09E9E5-E995-41BF-93BD-F984D7EC23E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24128" y="1808280"/>
            <a:ext cx="8966200" cy="4746625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Failure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failure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said to occur whenever the external behavior of a system does not conform to that prescribed in the system specification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state of the system.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 could lead to a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failure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absence of any corrective action by the system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Fault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fault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adjudged cause of an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Defect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synonymous of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fault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a.k.a.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bug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0" i="0" u="none" strike="noStrike" baseline="0" dirty="0">
                <a:solidFill>
                  <a:srgbClr val="292526"/>
                </a:solidFill>
                <a:latin typeface="Times-Roman"/>
              </a:rPr>
              <a:t>The process of failure manifestation can therefore be succinctly represented as a behavior chain as follows: fault </a:t>
            </a:r>
            <a:r>
              <a:rPr lang="en-US" b="0" i="0" u="none" strike="noStrike" baseline="0" dirty="0">
                <a:solidFill>
                  <a:srgbClr val="292526"/>
                </a:solidFill>
                <a:latin typeface="MTSY"/>
              </a:rPr>
              <a:t>→ </a:t>
            </a:r>
            <a:r>
              <a:rPr lang="en-US" b="0" i="0" u="none" strike="noStrike" baseline="0" dirty="0">
                <a:solidFill>
                  <a:srgbClr val="292526"/>
                </a:solidFill>
                <a:latin typeface="Times-Roman"/>
              </a:rPr>
              <a:t>error </a:t>
            </a:r>
            <a:r>
              <a:rPr lang="en-US" b="0" i="0" u="none" strike="noStrike" baseline="0" dirty="0">
                <a:solidFill>
                  <a:srgbClr val="292526"/>
                </a:solidFill>
                <a:latin typeface="MTSY"/>
              </a:rPr>
              <a:t>→ </a:t>
            </a:r>
            <a:r>
              <a:rPr lang="en-US" b="0" i="0" u="none" strike="noStrike" baseline="0" dirty="0">
                <a:solidFill>
                  <a:srgbClr val="292526"/>
                </a:solidFill>
                <a:latin typeface="Times-Roman"/>
              </a:rPr>
              <a:t>failure.</a:t>
            </a:r>
            <a:endParaRPr lang="en-US" altLang="en-US" sz="3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9A1CDE5C-BFB7-4B68-84C6-519088BDF8D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AD5849C2-1455-4B9A-96D5-33A30487D9B0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80226" name="Rectangle 2">
            <a:extLst>
              <a:ext uri="{FF2B5EF4-FFF2-40B4-BE49-F238E27FC236}">
                <a16:creationId xmlns:a16="http://schemas.microsoft.com/office/drawing/2014/main" id="{18216B44-0AB7-4C8F-9BF7-81A3B2BDCDB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The Notion of Software Reliability</a:t>
            </a:r>
          </a:p>
        </p:txBody>
      </p:sp>
      <p:sp>
        <p:nvSpPr>
          <p:cNvPr id="180230" name="Rectangle 6">
            <a:extLst>
              <a:ext uri="{FF2B5EF4-FFF2-40B4-BE49-F238E27FC236}">
                <a16:creationId xmlns:a16="http://schemas.microsoft.com/office/drawing/2014/main" id="{7E0C2380-81CF-481E-8F74-EAF34F0BF86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250950" y="1871145"/>
            <a:ext cx="8966200" cy="4537075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is defined as the probability of failure-free operation of a software system for a specified time in a specified environment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800" b="0" i="0" u="none" strike="noStrike" baseline="0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level of reliability of a system depends on those inputs that cause failures to be observed by the end users.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can be estimated via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testing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 data must be drawn from the input distribution to closely resemble the future usage of the system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Future usage pattern of a system is described in a form called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 profile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26C2DA74-7BD4-4F44-A179-858F42C5F80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643EFB14-136A-4774-A600-FEB6A15C6BBB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87394" name="Rectangle 2">
            <a:extLst>
              <a:ext uri="{FF2B5EF4-FFF2-40B4-BE49-F238E27FC236}">
                <a16:creationId xmlns:a16="http://schemas.microsoft.com/office/drawing/2014/main" id="{3E4B8FC3-74FC-481B-96C8-9A21CBD916B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The Objectives of Testing</a:t>
            </a:r>
          </a:p>
        </p:txBody>
      </p:sp>
      <p:sp>
        <p:nvSpPr>
          <p:cNvPr id="187395" name="Rectangle 3">
            <a:extLst>
              <a:ext uri="{FF2B5EF4-FFF2-40B4-BE49-F238E27FC236}">
                <a16:creationId xmlns:a16="http://schemas.microsoft.com/office/drawing/2014/main" id="{E2701178-9E9B-4759-99A6-A506EC2A072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09853" y="1990725"/>
            <a:ext cx="9720073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does work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find what is working [can be a single unit, integration of units or entire system]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does not work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find what is not working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Reduce the risk of failures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system fail from time to time and gives rise to a notion of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failure rate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Reduce the cost of testing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700" b="0" i="0" u="none" strike="noStrike" baseline="0" dirty="0">
                <a:solidFill>
                  <a:srgbClr val="292526"/>
                </a:solidFill>
                <a:latin typeface="Times-Roman"/>
              </a:rPr>
              <a:t>the cost of designing, maintaining, and executing test cases,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700" b="0" i="0" u="none" strike="noStrike" baseline="0" dirty="0">
                <a:solidFill>
                  <a:srgbClr val="292526"/>
                </a:solidFill>
                <a:latin typeface="Times-Roman"/>
              </a:rPr>
              <a:t>the cost of analyzing the result of executing each test case,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700" b="0" i="0" u="none" strike="noStrike" baseline="0" dirty="0">
                <a:solidFill>
                  <a:srgbClr val="292526"/>
                </a:solidFill>
                <a:latin typeface="Times-Roman"/>
              </a:rPr>
              <a:t>the cost of documenting the test cases, and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700" b="0" i="0" u="none" strike="noStrike" baseline="0" dirty="0">
                <a:solidFill>
                  <a:srgbClr val="292526"/>
                </a:solidFill>
                <a:latin typeface="Times-Roman"/>
              </a:rPr>
              <a:t>the cost of actually executing the system and documenting it.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DC65D3AA-0AAD-4E74-9074-4ABF0F16B05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9D3ECA3A-54FC-4777-B128-6BE849924783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89457" name="Rectangle 17">
            <a:extLst>
              <a:ext uri="{FF2B5EF4-FFF2-40B4-BE49-F238E27FC236}">
                <a16:creationId xmlns:a16="http://schemas.microsoft.com/office/drawing/2014/main" id="{274AFC93-9D2C-4E94-B88B-1D3FB2064DA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What is a Test Case?</a:t>
            </a:r>
          </a:p>
        </p:txBody>
      </p:sp>
      <p:sp>
        <p:nvSpPr>
          <p:cNvPr id="189458" name="Rectangle 18">
            <a:extLst>
              <a:ext uri="{FF2B5EF4-FFF2-40B4-BE49-F238E27FC236}">
                <a16:creationId xmlns:a16="http://schemas.microsoft.com/office/drawing/2014/main" id="{93C7C5DD-4148-4D49-AFEA-8B0DF32F181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 Case is a simple pair of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&lt;input, expected outcome&gt;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State-less systems: A compiler is a stateless system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cases are very simple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1900" b="0" i="0" u="none" strike="noStrike" baseline="0" dirty="0">
                <a:solidFill>
                  <a:srgbClr val="292526"/>
                </a:solidFill>
                <a:latin typeface="Times-Roman"/>
              </a:rPr>
              <a:t>A compiler is a stateless system because to compile a program it does not need to know about the programs it compiled previously</a:t>
            </a:r>
            <a:endParaRPr lang="en-US" alt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 depends solely on the current input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State-oriented: ATM is a state-oriented system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cases are not that simple. A test case may consist of a sequences of &lt;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input, expected outcome&gt;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outcome depends both on the current state of the system and the current input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ATM example: </a:t>
            </a:r>
          </a:p>
          <a:p>
            <a:pPr lvl="4" algn="just">
              <a:buFont typeface="Wingdings" panose="05000000000000000000" pitchFamily="2" charset="2"/>
              <a:buChar char="§"/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check balance, $500.00 &gt;, </a:t>
            </a:r>
          </a:p>
          <a:p>
            <a:pPr lvl="4" algn="just">
              <a:buFont typeface="Wingdings" panose="05000000000000000000" pitchFamily="2" charset="2"/>
              <a:buChar char="§"/>
            </a:pP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withdraw, “amount?” &gt;,</a:t>
            </a:r>
          </a:p>
          <a:p>
            <a:pPr lvl="4" algn="just">
              <a:buFont typeface="Wingdings" panose="05000000000000000000" pitchFamily="2" charset="2"/>
              <a:buChar char="§"/>
            </a:pP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$200.00, “$200.00” &gt;, </a:t>
            </a:r>
          </a:p>
          <a:p>
            <a:pPr lvl="4" algn="just">
              <a:buFont typeface="Wingdings" panose="05000000000000000000" pitchFamily="2" charset="2"/>
              <a:buChar char="§"/>
            </a:pP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check balance, $300.00 &gt;</a:t>
            </a:r>
            <a:endParaRPr lang="en-US" alt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E47E4558-4855-4286-8D19-63CACCDA0CC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17201A84-656C-4527-85F7-8D05DA2C256A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201730" name="Rectangle 2">
            <a:extLst>
              <a:ext uri="{FF2B5EF4-FFF2-40B4-BE49-F238E27FC236}">
                <a16:creationId xmlns:a16="http://schemas.microsoft.com/office/drawing/2014/main" id="{509201C7-6314-4BD9-A2F8-71B8B4DF4B4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Expected Outcome</a:t>
            </a:r>
          </a:p>
        </p:txBody>
      </p:sp>
      <p:sp>
        <p:nvSpPr>
          <p:cNvPr id="201731" name="Rectangle 3">
            <a:extLst>
              <a:ext uri="{FF2B5EF4-FFF2-40B4-BE49-F238E27FC236}">
                <a16:creationId xmlns:a16="http://schemas.microsoft.com/office/drawing/2014/main" id="{58A739CB-698E-434F-BC49-4658C42DEEC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24128" y="2286000"/>
            <a:ext cx="9720073" cy="34766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outcome of program execution may include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produced by the program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Change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sequence of values which must be interpreted together for the outcome to be valid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oracle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mechanism that verifies the correctness of program outputs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expected results for the test inputs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the expected results with the actual results of execution of the IUT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B40C2056-814E-462B-A7CD-C92DA84D5DD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6A340712-3CB4-4061-874A-F65C91F8BAC9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07874" name="Rectangle 2">
            <a:extLst>
              <a:ext uri="{FF2B5EF4-FFF2-40B4-BE49-F238E27FC236}">
                <a16:creationId xmlns:a16="http://schemas.microsoft.com/office/drawing/2014/main" id="{DE219617-F942-4AD1-8363-7A67660C842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The Concept of Complete Testing</a:t>
            </a:r>
          </a:p>
        </p:txBody>
      </p:sp>
      <p:sp>
        <p:nvSpPr>
          <p:cNvPr id="207875" name="Rectangle 3">
            <a:extLst>
              <a:ext uri="{FF2B5EF4-FFF2-40B4-BE49-F238E27FC236}">
                <a16:creationId xmlns:a16="http://schemas.microsoft.com/office/drawing/2014/main" id="{AB102363-1EE7-486C-A091-F80B5EA4D7E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Complete or exhaustive testing means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“There are no undisclosed faults at the end of the test phase”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Complete testing is nearly impossible for most of the system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domain of possible inputs of a program is too large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 inputs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Invalid inputs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design issues may be too complex to completely test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may not be possible to create all possible execution environments of the system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9">
            <a:extLst>
              <a:ext uri="{FF2B5EF4-FFF2-40B4-BE49-F238E27FC236}">
                <a16:creationId xmlns:a16="http://schemas.microsoft.com/office/drawing/2014/main" id="{24D79C72-1F20-4D30-AC89-89BEBEBFF27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D3A8F123-27D8-4FA6-957F-F8627B7E978D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211972" name="Rectangle 4">
            <a:extLst>
              <a:ext uri="{FF2B5EF4-FFF2-40B4-BE49-F238E27FC236}">
                <a16:creationId xmlns:a16="http://schemas.microsoft.com/office/drawing/2014/main" id="{E502F809-A43B-48C4-A35F-24DAF656C89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The Central Issue in Testing</a:t>
            </a:r>
          </a:p>
        </p:txBody>
      </p:sp>
      <p:sp>
        <p:nvSpPr>
          <p:cNvPr id="211974" name="Rectangle 6">
            <a:extLst>
              <a:ext uri="{FF2B5EF4-FFF2-40B4-BE49-F238E27FC236}">
                <a16:creationId xmlns:a16="http://schemas.microsoft.com/office/drawing/2014/main" id="{C1B7B9A8-E079-4461-83E0-CBB630C81607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524000" y="5110217"/>
            <a:ext cx="8461375" cy="136048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 the input domain D into D1 and D2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a subset D1 of D to test program 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possible that D1 exercise only a part P1 of P</a:t>
            </a:r>
          </a:p>
        </p:txBody>
      </p:sp>
      <p:pic>
        <p:nvPicPr>
          <p:cNvPr id="211975" name="Picture 7">
            <a:extLst>
              <a:ext uri="{FF2B5EF4-FFF2-40B4-BE49-F238E27FC236}">
                <a16:creationId xmlns:a16="http://schemas.microsoft.com/office/drawing/2014/main" id="{0E7911EF-B5BD-4356-9F12-E7A52801625F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06620" y="1775057"/>
            <a:ext cx="8955088" cy="2541587"/>
          </a:xfrm>
        </p:spPr>
      </p:pic>
      <p:sp>
        <p:nvSpPr>
          <p:cNvPr id="211976" name="Text Box 8">
            <a:extLst>
              <a:ext uri="{FF2B5EF4-FFF2-40B4-BE49-F238E27FC236}">
                <a16:creationId xmlns:a16="http://schemas.microsoft.com/office/drawing/2014/main" id="{DD904085-B417-4F13-A9FB-E28423EE60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316644"/>
            <a:ext cx="9144000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285750" indent="-285750">
              <a:lnSpc>
                <a:spcPct val="90000"/>
              </a:lnSpc>
              <a:spcBef>
                <a:spcPct val="30000"/>
              </a:spcBef>
              <a:buSzPct val="75000"/>
              <a:buChar char="•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6858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>
                <a:solidFill>
                  <a:srgbClr val="663300"/>
                </a:solidFill>
                <a:latin typeface="Times New Roman" panose="02020603050405020304" pitchFamily="18" charset="0"/>
              </a:defRPr>
            </a:lvl3pPr>
            <a:lvl4pPr marL="1543050" indent="-1714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6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00250" indent="-171450">
              <a:lnSpc>
                <a:spcPct val="90000"/>
              </a:lnSpc>
              <a:spcBef>
                <a:spcPct val="3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en-US" dirty="0"/>
              <a:t>Figure 3: A subset of the input domain exercising a subset of the program behavior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831F4-257B-427B-957C-E5FADB1B8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Outline of Chapter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BF801-501D-4BEE-B3CE-CD2EDD5B7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671" y="1905000"/>
            <a:ext cx="9720073" cy="452818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70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Quality Revolution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 Quality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Role of Testing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Verification and Validation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Failure, Error, Fault and Defect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Notion of Software Reliability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Objectives of Testing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Testing Activities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Testing Level 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White-box and Black-box Testing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 Planning and Design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Monitoring and Measuring Test Execution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 Tools and Automation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 Team Organization and Management</a:t>
            </a:r>
          </a:p>
          <a:p>
            <a:pPr>
              <a:buFont typeface="Wingdings" panose="05000000000000000000" pitchFamily="2" charset="2"/>
              <a:buChar char="v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813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9">
            <a:extLst>
              <a:ext uri="{FF2B5EF4-FFF2-40B4-BE49-F238E27FC236}">
                <a16:creationId xmlns:a16="http://schemas.microsoft.com/office/drawing/2014/main" id="{7E6B8DA1-3642-4F35-A812-DB9AAEC6AFD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AA529153-DD1C-4D75-BF5D-7E788078DF97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209924" name="Rectangle 4">
            <a:extLst>
              <a:ext uri="{FF2B5EF4-FFF2-40B4-BE49-F238E27FC236}">
                <a16:creationId xmlns:a16="http://schemas.microsoft.com/office/drawing/2014/main" id="{CE739843-EFAA-444B-BE78-D5C5F84D42F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Testing Activities</a:t>
            </a:r>
          </a:p>
        </p:txBody>
      </p:sp>
      <p:sp>
        <p:nvSpPr>
          <p:cNvPr id="209926" name="Rectangle 6">
            <a:extLst>
              <a:ext uri="{FF2B5EF4-FFF2-40B4-BE49-F238E27FC236}">
                <a16:creationId xmlns:a16="http://schemas.microsoft.com/office/drawing/2014/main" id="{BD1D7AC9-FD20-4A39-AD75-BCDA59AE7D88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27075" y="2084832"/>
            <a:ext cx="3254375" cy="3407125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Identify the objective to be tested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Select inputs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Compute the expected outcome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 up the execution environment of the program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Execute the program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Analyze the test results</a:t>
            </a:r>
          </a:p>
        </p:txBody>
      </p:sp>
      <p:pic>
        <p:nvPicPr>
          <p:cNvPr id="209927" name="Picture 7">
            <a:extLst>
              <a:ext uri="{FF2B5EF4-FFF2-40B4-BE49-F238E27FC236}">
                <a16:creationId xmlns:a16="http://schemas.microsoft.com/office/drawing/2014/main" id="{DAFB9084-DF85-45B1-AF4C-D47C03AB4D7D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27525" y="1895475"/>
            <a:ext cx="7727950" cy="3067050"/>
          </a:xfrm>
        </p:spPr>
      </p:pic>
      <p:sp>
        <p:nvSpPr>
          <p:cNvPr id="209928" name="Text Box 8">
            <a:extLst>
              <a:ext uri="{FF2B5EF4-FFF2-40B4-BE49-F238E27FC236}">
                <a16:creationId xmlns:a16="http://schemas.microsoft.com/office/drawing/2014/main" id="{1DD93A38-9D54-41A0-8EE6-1FC6A4F9D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5076032"/>
            <a:ext cx="5754688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285750" indent="-285750">
              <a:lnSpc>
                <a:spcPct val="90000"/>
              </a:lnSpc>
              <a:spcBef>
                <a:spcPct val="30000"/>
              </a:spcBef>
              <a:buSzPct val="75000"/>
              <a:buChar char="•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6858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>
                <a:solidFill>
                  <a:srgbClr val="663300"/>
                </a:solidFill>
                <a:latin typeface="Times New Roman" panose="02020603050405020304" pitchFamily="18" charset="0"/>
              </a:defRPr>
            </a:lvl3pPr>
            <a:lvl4pPr marL="1543050" indent="-1714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6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00250" indent="-171450">
              <a:lnSpc>
                <a:spcPct val="90000"/>
              </a:lnSpc>
              <a:spcBef>
                <a:spcPct val="3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en-US" dirty="0"/>
              <a:t>Figure 4: Different activities in process testing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9">
            <a:extLst>
              <a:ext uri="{FF2B5EF4-FFF2-40B4-BE49-F238E27FC236}">
                <a16:creationId xmlns:a16="http://schemas.microsoft.com/office/drawing/2014/main" id="{3977464B-1C55-4F13-843A-826BE4B5F2F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3466DE1B-D444-48DF-9BD3-CF3C2D80B7E5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216068" name="Rectangle 4">
            <a:extLst>
              <a:ext uri="{FF2B5EF4-FFF2-40B4-BE49-F238E27FC236}">
                <a16:creationId xmlns:a16="http://schemas.microsoft.com/office/drawing/2014/main" id="{57DCEF7D-647D-454C-930E-F6FDD3B5AAC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Testing Level</a:t>
            </a:r>
          </a:p>
        </p:txBody>
      </p:sp>
      <p:sp>
        <p:nvSpPr>
          <p:cNvPr id="216069" name="Rectangle 5">
            <a:extLst>
              <a:ext uri="{FF2B5EF4-FFF2-40B4-BE49-F238E27FC236}">
                <a16:creationId xmlns:a16="http://schemas.microsoft.com/office/drawing/2014/main" id="{FE56A5F1-F50C-4D6F-8605-D3AF0A39A7FA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807200" y="766764"/>
            <a:ext cx="4406900" cy="5651500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testing</a:t>
            </a:r>
          </a:p>
          <a:p>
            <a:pPr lvl="1" algn="just">
              <a:lnSpc>
                <a:spcPct val="8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program units, such as procedure, methods in isolation</a:t>
            </a:r>
          </a:p>
          <a:p>
            <a:pPr algn="just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testing</a:t>
            </a:r>
          </a:p>
          <a:p>
            <a:pPr lvl="1" algn="just">
              <a:lnSpc>
                <a:spcPct val="8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 are assembled to construct larger subsystem and tested</a:t>
            </a:r>
          </a:p>
          <a:p>
            <a:pPr algn="just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testing</a:t>
            </a:r>
          </a:p>
          <a:p>
            <a:pPr lvl="1" algn="just">
              <a:lnSpc>
                <a:spcPct val="8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Includes wide spectrum of testing such as functionality, and load</a:t>
            </a:r>
          </a:p>
          <a:p>
            <a:pPr algn="just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Acceptance testing</a:t>
            </a:r>
          </a:p>
          <a:p>
            <a:pPr lvl="1" algn="just">
              <a:lnSpc>
                <a:spcPct val="8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Customer’s expectations from the system</a:t>
            </a:r>
          </a:p>
          <a:p>
            <a:pPr lvl="1" algn="just">
              <a:lnSpc>
                <a:spcPct val="8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Two types of acceptance testing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Acceptance Test (UAT)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Acceptance Test (BAT)</a:t>
            </a:r>
          </a:p>
          <a:p>
            <a:pPr lvl="1" algn="just">
              <a:lnSpc>
                <a:spcPct val="8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UAT: System satisfies the contractual acceptance criteria</a:t>
            </a:r>
          </a:p>
          <a:p>
            <a:pPr lvl="1" algn="just">
              <a:lnSpc>
                <a:spcPct val="8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BAT: System will eventually pass the user acceptance test</a:t>
            </a:r>
          </a:p>
        </p:txBody>
      </p:sp>
      <p:pic>
        <p:nvPicPr>
          <p:cNvPr id="216071" name="Picture 7">
            <a:extLst>
              <a:ext uri="{FF2B5EF4-FFF2-40B4-BE49-F238E27FC236}">
                <a16:creationId xmlns:a16="http://schemas.microsoft.com/office/drawing/2014/main" id="{CFC8CA99-70A8-4DD9-8374-A85D319EAE01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18514" y="1852614"/>
            <a:ext cx="4565650" cy="3640137"/>
          </a:xfrm>
        </p:spPr>
      </p:pic>
      <p:sp>
        <p:nvSpPr>
          <p:cNvPr id="216072" name="Text Box 8">
            <a:extLst>
              <a:ext uri="{FF2B5EF4-FFF2-40B4-BE49-F238E27FC236}">
                <a16:creationId xmlns:a16="http://schemas.microsoft.com/office/drawing/2014/main" id="{EF5BE322-41DB-417D-92EB-18FE17F9F0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9675" y="5556821"/>
            <a:ext cx="4886325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285750" indent="-285750">
              <a:lnSpc>
                <a:spcPct val="90000"/>
              </a:lnSpc>
              <a:spcBef>
                <a:spcPct val="30000"/>
              </a:spcBef>
              <a:buSzPct val="75000"/>
              <a:buChar char="•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6858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>
                <a:solidFill>
                  <a:srgbClr val="663300"/>
                </a:solidFill>
                <a:latin typeface="Times New Roman" panose="02020603050405020304" pitchFamily="18" charset="0"/>
              </a:defRPr>
            </a:lvl3pPr>
            <a:lvl4pPr marL="1543050" indent="-1714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6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00250" indent="-171450">
              <a:lnSpc>
                <a:spcPct val="90000"/>
              </a:lnSpc>
              <a:spcBef>
                <a:spcPct val="3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en-US" sz="1800" dirty="0"/>
              <a:t>Figure 5: Development and testing phases in the V model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9">
            <a:extLst>
              <a:ext uri="{FF2B5EF4-FFF2-40B4-BE49-F238E27FC236}">
                <a16:creationId xmlns:a16="http://schemas.microsoft.com/office/drawing/2014/main" id="{62C7C758-F075-4C30-A3E3-BF73A2961C8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23E54882-BFEF-4A3D-B9BE-97274AD4F24D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218116" name="Rectangle 4">
            <a:extLst>
              <a:ext uri="{FF2B5EF4-FFF2-40B4-BE49-F238E27FC236}">
                <a16:creationId xmlns:a16="http://schemas.microsoft.com/office/drawing/2014/main" id="{D192EB33-E3D2-480E-B88F-688F3443DA6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Testing Level</a:t>
            </a:r>
          </a:p>
        </p:txBody>
      </p:sp>
      <p:sp>
        <p:nvSpPr>
          <p:cNvPr id="218118" name="Rectangle 6">
            <a:extLst>
              <a:ext uri="{FF2B5EF4-FFF2-40B4-BE49-F238E27FC236}">
                <a16:creationId xmlns:a16="http://schemas.microsoft.com/office/drawing/2014/main" id="{57F06066-DE56-4C37-851A-71C43F6B93C5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717675" y="4719639"/>
            <a:ext cx="8966200" cy="15144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New test cases are not designed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 are selected, prioritized and executed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ensure that nothing is broken in the new version of the software</a:t>
            </a:r>
          </a:p>
        </p:txBody>
      </p:sp>
      <p:sp>
        <p:nvSpPr>
          <p:cNvPr id="218120" name="Text Box 8">
            <a:extLst>
              <a:ext uri="{FF2B5EF4-FFF2-40B4-BE49-F238E27FC236}">
                <a16:creationId xmlns:a16="http://schemas.microsoft.com/office/drawing/2014/main" id="{8D907519-82D7-441F-9297-84B2231708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7113" y="3987749"/>
            <a:ext cx="7377112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285750" indent="-285750">
              <a:lnSpc>
                <a:spcPct val="90000"/>
              </a:lnSpc>
              <a:spcBef>
                <a:spcPct val="30000"/>
              </a:spcBef>
              <a:buSzPct val="75000"/>
              <a:buChar char="•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6858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>
                <a:solidFill>
                  <a:srgbClr val="663300"/>
                </a:solidFill>
                <a:latin typeface="Times New Roman" panose="02020603050405020304" pitchFamily="18" charset="0"/>
              </a:defRPr>
            </a:lvl3pPr>
            <a:lvl4pPr marL="1543050" indent="-1714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6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00250" indent="-171450">
              <a:lnSpc>
                <a:spcPct val="90000"/>
              </a:lnSpc>
              <a:spcBef>
                <a:spcPct val="3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en-US" dirty="0"/>
              <a:t>Figure 6: Regression testing at different software testing levels</a:t>
            </a:r>
          </a:p>
        </p:txBody>
      </p:sp>
      <p:pic>
        <p:nvPicPr>
          <p:cNvPr id="218122" name="Picture 10">
            <a:extLst>
              <a:ext uri="{FF2B5EF4-FFF2-40B4-BE49-F238E27FC236}">
                <a16:creationId xmlns:a16="http://schemas.microsoft.com/office/drawing/2014/main" id="{44841C83-A610-4086-AA1C-F39F9E3CDE7A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59744" y="1743024"/>
            <a:ext cx="8451850" cy="2244725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B2FB2AF0-7FC8-4B85-8A43-E21CDF50202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7138C2E4-BEE5-48B7-AFDB-8B973C2763FB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220162" name="Rectangle 2">
            <a:extLst>
              <a:ext uri="{FF2B5EF4-FFF2-40B4-BE49-F238E27FC236}">
                <a16:creationId xmlns:a16="http://schemas.microsoft.com/office/drawing/2014/main" id="{2016682E-3A10-4A46-AFC4-9C20583F65F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Source of Information for Test Selection </a:t>
            </a:r>
          </a:p>
        </p:txBody>
      </p:sp>
      <p:sp>
        <p:nvSpPr>
          <p:cNvPr id="220163" name="Rectangle 3">
            <a:extLst>
              <a:ext uri="{FF2B5EF4-FFF2-40B4-BE49-F238E27FC236}">
                <a16:creationId xmlns:a16="http://schemas.microsoft.com/office/drawing/2014/main" id="{789C542A-985A-4E38-9BCB-6CFC8BEF5EE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Requirement and Functional Specifications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Source Code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 and output Domain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Operational Profile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Fault Model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Error Guessing (Testers rely on their experience)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Fault Seeding (To measure test coverage)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Mutation Analysis (Modifying the program in small ways)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9">
            <a:extLst>
              <a:ext uri="{FF2B5EF4-FFF2-40B4-BE49-F238E27FC236}">
                <a16:creationId xmlns:a16="http://schemas.microsoft.com/office/drawing/2014/main" id="{38833249-8322-4215-8E15-A8C4B10AA3E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6112319B-3EC9-4142-9380-B3CEE501E926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221186" name="Rectangle 2">
            <a:extLst>
              <a:ext uri="{FF2B5EF4-FFF2-40B4-BE49-F238E27FC236}">
                <a16:creationId xmlns:a16="http://schemas.microsoft.com/office/drawing/2014/main" id="{B94A4865-66B4-4942-8989-E27F3228C9A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White-box and Black-box Testing</a:t>
            </a:r>
          </a:p>
        </p:txBody>
      </p:sp>
      <p:sp>
        <p:nvSpPr>
          <p:cNvPr id="221187" name="Rectangle 3">
            <a:extLst>
              <a:ext uri="{FF2B5EF4-FFF2-40B4-BE49-F238E27FC236}">
                <a16:creationId xmlns:a16="http://schemas.microsoft.com/office/drawing/2014/main" id="{8F8BFEFA-DCF8-47C2-AB98-1C4B7D5A72A8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203325" y="1622427"/>
            <a:ext cx="4406900" cy="512259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White-box testing a.k.a.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 testing</a:t>
            </a:r>
          </a:p>
          <a:p>
            <a:pPr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Examines source code with focus on: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flow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</a:t>
            </a:r>
          </a:p>
          <a:p>
            <a:pPr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flow refers to flow of control from one instruction to another</a:t>
            </a:r>
          </a:p>
          <a:p>
            <a:pPr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refers to propagation of values from one variable or constant to another variable</a:t>
            </a:r>
          </a:p>
          <a:p>
            <a:pPr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applied to individual units of a program</a:t>
            </a:r>
          </a:p>
          <a:p>
            <a:pPr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developers perform structural testing on the individual program units they write</a:t>
            </a:r>
          </a:p>
        </p:txBody>
      </p:sp>
      <p:sp>
        <p:nvSpPr>
          <p:cNvPr id="221188" name="Rectangle 4">
            <a:extLst>
              <a:ext uri="{FF2B5EF4-FFF2-40B4-BE49-F238E27FC236}">
                <a16:creationId xmlns:a16="http://schemas.microsoft.com/office/drawing/2014/main" id="{4CF1F552-693C-4547-B146-0DE5FC3FDD06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219825" y="1622427"/>
            <a:ext cx="4406900" cy="4848278"/>
          </a:xfrm>
        </p:spPr>
        <p:txBody>
          <a:bodyPr/>
          <a:lstStyle/>
          <a:p>
            <a:pPr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Black-box testing a.k.a.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testing</a:t>
            </a:r>
          </a:p>
          <a:p>
            <a:pPr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Examines the program that is accessible from outside</a:t>
            </a:r>
          </a:p>
          <a:p>
            <a:pPr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Applies the input to a program and observes the externally visible outcome</a:t>
            </a:r>
          </a:p>
          <a:p>
            <a:pPr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applied to both an entire program as well as to individual program units</a:t>
            </a:r>
          </a:p>
          <a:p>
            <a:pPr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performed at the external interface level of a system</a:t>
            </a:r>
          </a:p>
          <a:p>
            <a:pPr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conducted by a separate software quality assurance group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1D9E16B7-8468-4A8F-86D0-A6C5672B3E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1B10D1EE-6D20-4569-A741-A6750F7B7753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227330" name="Rectangle 2">
            <a:extLst>
              <a:ext uri="{FF2B5EF4-FFF2-40B4-BE49-F238E27FC236}">
                <a16:creationId xmlns:a16="http://schemas.microsoft.com/office/drawing/2014/main" id="{B3A13117-954E-40E7-BD69-B269C6C393C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Test Planning and Design</a:t>
            </a:r>
          </a:p>
        </p:txBody>
      </p:sp>
      <p:sp>
        <p:nvSpPr>
          <p:cNvPr id="227331" name="Rectangle 3">
            <a:extLst>
              <a:ext uri="{FF2B5EF4-FFF2-40B4-BE49-F238E27FC236}">
                <a16:creationId xmlns:a16="http://schemas.microsoft.com/office/drawing/2014/main" id="{831E026B-4B1E-4038-B16D-4A44654B78C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24128" y="1990725"/>
            <a:ext cx="9720073" cy="4318635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purpose is to get ready and organized for test execution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test plan provides a: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Framework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set of ideas, facts or circumstances within which the tests will be conducted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Scope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domain or extent of the test activities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Details of resources needed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Effort required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Schedule of activities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Budget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 objectives are identified from different sources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Each test case is designed as a combination of modular test components called test steps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 steps are combined together to create more complex tests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170C67F9-3A28-4E09-98AD-FC0AF101CCC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9C3854BC-850D-4CC3-A07D-346C831BD392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229378" name="Rectangle 2">
            <a:extLst>
              <a:ext uri="{FF2B5EF4-FFF2-40B4-BE49-F238E27FC236}">
                <a16:creationId xmlns:a16="http://schemas.microsoft.com/office/drawing/2014/main" id="{1206D4A3-6EF0-4264-B9E3-4C2AF828183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Monitoring and Measuring Test Execution</a:t>
            </a:r>
          </a:p>
        </p:txBody>
      </p:sp>
      <p:sp>
        <p:nvSpPr>
          <p:cNvPr id="229379" name="Rectangle 3">
            <a:extLst>
              <a:ext uri="{FF2B5EF4-FFF2-40B4-BE49-F238E27FC236}">
                <a16:creationId xmlns:a16="http://schemas.microsoft.com/office/drawing/2014/main" id="{BE44769A-4B9F-402A-A4A4-1A11BC430C1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17600" y="1831975"/>
            <a:ext cx="8966200" cy="4298950"/>
          </a:xfrm>
        </p:spPr>
        <p:txBody>
          <a:bodyPr/>
          <a:lstStyle/>
          <a:p>
            <a:pPr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Metrics for monitoring test execution</a:t>
            </a: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Metrics for monitoring defects</a:t>
            </a: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 case effectiveness metrics</a:t>
            </a:r>
          </a:p>
          <a:p>
            <a:pPr lvl="1"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Measure the “defect revealing ability” of the test suite</a:t>
            </a:r>
          </a:p>
          <a:p>
            <a:pPr lvl="1"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the metric to improve the test design process</a:t>
            </a: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Test-effort effectiveness metrics</a:t>
            </a:r>
          </a:p>
          <a:p>
            <a:pPr lvl="1"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Number of defects found by the customers that were not found by the test engineers</a:t>
            </a: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9">
            <a:extLst>
              <a:ext uri="{FF2B5EF4-FFF2-40B4-BE49-F238E27FC236}">
                <a16:creationId xmlns:a16="http://schemas.microsoft.com/office/drawing/2014/main" id="{B6097D56-AA3E-45DC-A848-FD2654DCA2E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A9DC77FF-A194-46A3-82AC-93C6E7B972BB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231426" name="Rectangle 2">
            <a:extLst>
              <a:ext uri="{FF2B5EF4-FFF2-40B4-BE49-F238E27FC236}">
                <a16:creationId xmlns:a16="http://schemas.microsoft.com/office/drawing/2014/main" id="{96841631-36D4-4A6D-8206-FB81429CD26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Test Tools and Automation</a:t>
            </a:r>
          </a:p>
        </p:txBody>
      </p:sp>
      <p:sp>
        <p:nvSpPr>
          <p:cNvPr id="231428" name="Rectangle 4">
            <a:extLst>
              <a:ext uri="{FF2B5EF4-FFF2-40B4-BE49-F238E27FC236}">
                <a16:creationId xmlns:a16="http://schemas.microsoft.com/office/drawing/2014/main" id="{DBD0796D-736A-4A46-A4C0-131EE42DCB1C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279525" y="1837881"/>
            <a:ext cx="4406900" cy="5870575"/>
          </a:xfrm>
        </p:spPr>
        <p:txBody>
          <a:bodyPr/>
          <a:lstStyle/>
          <a:p>
            <a:pPr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productivity of the testers</a:t>
            </a:r>
          </a:p>
          <a:p>
            <a:pPr algn="just">
              <a:buFontTx/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coverage of regression testing</a:t>
            </a:r>
          </a:p>
          <a:p>
            <a:pPr algn="just">
              <a:buFontTx/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durations of the testing phases</a:t>
            </a:r>
          </a:p>
          <a:p>
            <a:pPr algn="just">
              <a:buFontTx/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cost of software maintenance</a:t>
            </a:r>
          </a:p>
          <a:p>
            <a:pPr algn="just"/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effectiveness of test cases</a:t>
            </a:r>
          </a:p>
        </p:txBody>
      </p:sp>
      <p:sp>
        <p:nvSpPr>
          <p:cNvPr id="231429" name="Rectangle 5">
            <a:extLst>
              <a:ext uri="{FF2B5EF4-FFF2-40B4-BE49-F238E27FC236}">
                <a16:creationId xmlns:a16="http://schemas.microsoft.com/office/drawing/2014/main" id="{D1E408B1-B507-464A-BFAB-F91BAB93F7A1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181725" y="1837880"/>
            <a:ext cx="4406900" cy="5870575"/>
          </a:xfrm>
        </p:spPr>
        <p:txBody>
          <a:bodyPr/>
          <a:lstStyle/>
          <a:p>
            <a:pPr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test cases to be automated are well defined</a:t>
            </a:r>
          </a:p>
          <a:p>
            <a:pPr algn="just">
              <a:buFontTx/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tools and infrastructure are in place</a:t>
            </a:r>
          </a:p>
          <a:p>
            <a:pPr algn="just">
              <a:buFontTx/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test automation professionals have prior successful experience in automation</a:t>
            </a:r>
          </a:p>
          <a:p>
            <a:pPr algn="just">
              <a:buFontTx/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Adequate budget have been allocation for the procurement of software tools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9">
            <a:extLst>
              <a:ext uri="{FF2B5EF4-FFF2-40B4-BE49-F238E27FC236}">
                <a16:creationId xmlns:a16="http://schemas.microsoft.com/office/drawing/2014/main" id="{48E64F81-6EF4-4B5E-B1C3-BA593DCC45D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C1594DB0-B481-44C0-8DEF-8BBFD86A0157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234498" name="Rectangle 2">
            <a:extLst>
              <a:ext uri="{FF2B5EF4-FFF2-40B4-BE49-F238E27FC236}">
                <a16:creationId xmlns:a16="http://schemas.microsoft.com/office/drawing/2014/main" id="{4B6E2682-A898-4994-9D7C-91FBBE25504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Test Team Organization and Management</a:t>
            </a:r>
          </a:p>
        </p:txBody>
      </p:sp>
      <p:sp>
        <p:nvSpPr>
          <p:cNvPr id="234501" name="Rectangle 5">
            <a:extLst>
              <a:ext uri="{FF2B5EF4-FFF2-40B4-BE49-F238E27FC236}">
                <a16:creationId xmlns:a16="http://schemas.microsoft.com/office/drawing/2014/main" id="{3C82D9E4-C91E-42C0-9CEA-C45DEFF18683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638301" y="4529138"/>
            <a:ext cx="8461375" cy="1871662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Hiring and retaining test engineers is a challenging task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Interview is the primary mechanism for evaluating applicants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Interviewing is a skills that improves with practice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retain test engineers management must recognize the importance of testing efforts at par with development effort</a:t>
            </a:r>
          </a:p>
        </p:txBody>
      </p:sp>
      <p:pic>
        <p:nvPicPr>
          <p:cNvPr id="234502" name="Picture 6">
            <a:extLst>
              <a:ext uri="{FF2B5EF4-FFF2-40B4-BE49-F238E27FC236}">
                <a16:creationId xmlns:a16="http://schemas.microsoft.com/office/drawing/2014/main" id="{3B9ED068-9A3A-40AD-82D4-725EE96F6671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01200" y="1666082"/>
            <a:ext cx="7842250" cy="2732087"/>
          </a:xfrm>
        </p:spPr>
      </p:pic>
      <p:sp>
        <p:nvSpPr>
          <p:cNvPr id="234503" name="Text Box 7">
            <a:extLst>
              <a:ext uri="{FF2B5EF4-FFF2-40B4-BE49-F238E27FC236}">
                <a16:creationId xmlns:a16="http://schemas.microsoft.com/office/drawing/2014/main" id="{7CF3A791-97CE-4DC0-B6F0-864F084CE4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6849" y="2762075"/>
            <a:ext cx="2790825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285750" indent="-285750">
              <a:lnSpc>
                <a:spcPct val="90000"/>
              </a:lnSpc>
              <a:spcBef>
                <a:spcPct val="30000"/>
              </a:spcBef>
              <a:buSzPct val="75000"/>
              <a:buChar char="•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6858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>
                <a:solidFill>
                  <a:srgbClr val="663300"/>
                </a:solidFill>
                <a:latin typeface="Times New Roman" panose="02020603050405020304" pitchFamily="18" charset="0"/>
              </a:defRPr>
            </a:lvl3pPr>
            <a:lvl4pPr marL="1543050" indent="-1714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6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00250" indent="-171450">
              <a:lnSpc>
                <a:spcPct val="90000"/>
              </a:lnSpc>
              <a:spcBef>
                <a:spcPct val="3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en-US" dirty="0"/>
              <a:t>Figure 7: Structure of test groups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A7DE7F-E075-43D5-AB87-5ABF5A7114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You!!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FD06F32-21F8-4C20-AB37-2B995E62F0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165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DF9B7B-4D5A-42F7-B303-82B9444B21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How to measure quality?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5FEF605-4CD9-4C6B-A1A2-7A51FF1263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1832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FCF5D-9EA6-4087-AEAE-7F65F9D42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FOCUS of QUALITY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0A334-6911-47E0-9223-89506A8E1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b="0" i="0" u="none" strike="noStrike" baseline="0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Paying much attention to customer’s requirements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en-US" sz="1800" b="0" i="0" u="none" strike="noStrike" baseline="0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aking efforts to continuously improve quality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1800" b="0" i="0" u="none" strike="noStrike" baseline="0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Integrating measurement processes with product design and development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1800" b="0" i="0" u="none" strike="noStrike" baseline="0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Pushing the quality concept down to the lowest level of the organization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1800" b="0" i="0" u="none" strike="noStrike" baseline="0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Developing a system-level perspective with an emphasis on methodology </a:t>
            </a:r>
            <a:r>
              <a:rPr lang="en-IN" sz="1800" b="0" i="0" u="none" strike="noStrike" baseline="0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process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1800" b="0" i="0" u="none" strike="noStrike" baseline="0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Eliminating waste through continuous improvement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Adhering to deadlines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774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8288C0A2-F690-4A54-A3AE-8D4C42A586A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92D146B9-CF2E-47A2-90C7-51328E437D0E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53602" name="Rectangle 2">
            <a:extLst>
              <a:ext uri="{FF2B5EF4-FFF2-40B4-BE49-F238E27FC236}">
                <a16:creationId xmlns:a16="http://schemas.microsoft.com/office/drawing/2014/main" id="{577CE5BE-98B2-4C82-89AA-595A9B667B8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The Quality Revolution</a:t>
            </a:r>
          </a:p>
        </p:txBody>
      </p:sp>
      <p:sp>
        <p:nvSpPr>
          <p:cNvPr id="153603" name="Rectangle 3">
            <a:extLst>
              <a:ext uri="{FF2B5EF4-FFF2-40B4-BE49-F238E27FC236}">
                <a16:creationId xmlns:a16="http://schemas.microsoft.com/office/drawing/2014/main" id="{631956AA-5F1E-4F17-B786-BC581428F21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24128" y="1806925"/>
            <a:ext cx="8966200" cy="4098575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Started in Japan by Deming,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Juran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Ishikawa during 1940s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1950s, Deming introduced statistical quality control to Japanese engineers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quality control (SQC) is a discipline based on measurement and statistics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SQC methods use seven basic quality management tool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Pareto analysis, Trend Chart, Flow chart, Histogram, Scatter diagram, Control chart, Cause and effect diagram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“Lean principle” was developed by Taiichi Ohno of Toyota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“A systematic approach to identifying and eliminating waste through continuous improvement, flowing the product at the pull of the customer in pursuit of perfection.”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9">
            <a:extLst>
              <a:ext uri="{FF2B5EF4-FFF2-40B4-BE49-F238E27FC236}">
                <a16:creationId xmlns:a16="http://schemas.microsoft.com/office/drawing/2014/main" id="{49997A9E-41E9-4C9A-82E7-BC14752CB8B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7F2D3451-AA49-428E-A0B8-D810AFB92A18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97634" name="Rectangle 2">
            <a:extLst>
              <a:ext uri="{FF2B5EF4-FFF2-40B4-BE49-F238E27FC236}">
                <a16:creationId xmlns:a16="http://schemas.microsoft.com/office/drawing/2014/main" id="{84D8C14B-6DBB-44CB-A976-DBBC23DA690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The Quality Revolution</a:t>
            </a:r>
          </a:p>
        </p:txBody>
      </p:sp>
      <p:sp>
        <p:nvSpPr>
          <p:cNvPr id="197638" name="Rectangle 6">
            <a:extLst>
              <a:ext uri="{FF2B5EF4-FFF2-40B4-BE49-F238E27FC236}">
                <a16:creationId xmlns:a16="http://schemas.microsoft.com/office/drawing/2014/main" id="{0A22ECE3-B1AC-442F-8CAE-A7C18A63E7D4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943475" y="4332977"/>
            <a:ext cx="6867526" cy="2292350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Deming introduced Shewhart’s PDCA cycle to Japanese researchers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illustrates the activity sequence: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goals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Assigning them to measurable milestones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Assessing the progress against the milestones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action to improve the process in the next cycle</a:t>
            </a:r>
          </a:p>
        </p:txBody>
      </p:sp>
      <p:pic>
        <p:nvPicPr>
          <p:cNvPr id="197636" name="Picture 4">
            <a:extLst>
              <a:ext uri="{FF2B5EF4-FFF2-40B4-BE49-F238E27FC236}">
                <a16:creationId xmlns:a16="http://schemas.microsoft.com/office/drawing/2014/main" id="{5920C4FC-5B2F-4FD4-9930-024D323FE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1641284"/>
            <a:ext cx="8045450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7639" name="Text Box 7">
            <a:extLst>
              <a:ext uri="{FF2B5EF4-FFF2-40B4-BE49-F238E27FC236}">
                <a16:creationId xmlns:a16="http://schemas.microsoft.com/office/drawing/2014/main" id="{591335A2-C530-4B19-86C6-C21728BD700F}"/>
              </a:ext>
            </a:extLst>
          </p:cNvPr>
          <p:cNvSpPr txBox="1">
            <a:spLocks noGrp="1" noChangeArrowheads="1"/>
          </p:cNvSpPr>
          <p:nvPr>
            <p:ph sz="half" idx="4294967295"/>
          </p:nvPr>
        </p:nvSpPr>
        <p:spPr>
          <a:xfrm>
            <a:off x="820739" y="4213280"/>
            <a:ext cx="4037012" cy="415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1: The Shewhart cycle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9">
            <a:extLst>
              <a:ext uri="{FF2B5EF4-FFF2-40B4-BE49-F238E27FC236}">
                <a16:creationId xmlns:a16="http://schemas.microsoft.com/office/drawing/2014/main" id="{4B18D646-FCBE-411F-A194-5300D028BA9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00CC2D8C-2475-45C2-AA27-E74D45ED3E4F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55650" name="Rectangle 2">
            <a:extLst>
              <a:ext uri="{FF2B5EF4-FFF2-40B4-BE49-F238E27FC236}">
                <a16:creationId xmlns:a16="http://schemas.microsoft.com/office/drawing/2014/main" id="{EEC12853-7A01-4494-AC75-8CB9218BF44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The Quality Revolution</a:t>
            </a:r>
          </a:p>
        </p:txBody>
      </p:sp>
      <p:sp>
        <p:nvSpPr>
          <p:cNvPr id="155651" name="Rectangle 3">
            <a:extLst>
              <a:ext uri="{FF2B5EF4-FFF2-40B4-BE49-F238E27FC236}">
                <a16:creationId xmlns:a16="http://schemas.microsoft.com/office/drawing/2014/main" id="{4F54C26A-942E-42B0-AC0B-4460FA03793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50925" y="1690687"/>
            <a:ext cx="5816600" cy="45100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1954,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Juran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spurred the move from SQC to TQC (Total Quality Control)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 Elements of TQC: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comes first, not short-term profits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customer comes first, not the producer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Decisions are based on facts and data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is participatory and respectful of all employees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is driven by cross-functional committees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innovative methodology developed by Ishikawa called cause-and-effect diagram</a:t>
            </a: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5655" name="Picture 7">
            <a:extLst>
              <a:ext uri="{FF2B5EF4-FFF2-40B4-BE49-F238E27FC236}">
                <a16:creationId xmlns:a16="http://schemas.microsoft.com/office/drawing/2014/main" id="{92773776-58D6-4FB0-AE40-71DBBE84D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537841"/>
            <a:ext cx="4956175" cy="241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5656" name="Text Box 8">
            <a:extLst>
              <a:ext uri="{FF2B5EF4-FFF2-40B4-BE49-F238E27FC236}">
                <a16:creationId xmlns:a16="http://schemas.microsoft.com/office/drawing/2014/main" id="{D2A5CA0F-FC45-4AC6-8B45-EC67B2291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1837" y="4957191"/>
            <a:ext cx="3448050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285750" indent="-285750">
              <a:lnSpc>
                <a:spcPct val="90000"/>
              </a:lnSpc>
              <a:spcBef>
                <a:spcPct val="30000"/>
              </a:spcBef>
              <a:buSzPct val="75000"/>
              <a:buChar char="•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6858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>
                <a:solidFill>
                  <a:srgbClr val="663300"/>
                </a:solidFill>
                <a:latin typeface="Times New Roman" panose="02020603050405020304" pitchFamily="18" charset="0"/>
              </a:defRPr>
            </a:lvl3pPr>
            <a:lvl4pPr marL="1543050" indent="-1714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6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00250" indent="-171450">
              <a:lnSpc>
                <a:spcPct val="90000"/>
              </a:lnSpc>
              <a:spcBef>
                <a:spcPct val="3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en-US" dirty="0"/>
              <a:t>Figure 2: Ishikawa diagram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9">
            <a:extLst>
              <a:ext uri="{FF2B5EF4-FFF2-40B4-BE49-F238E27FC236}">
                <a16:creationId xmlns:a16="http://schemas.microsoft.com/office/drawing/2014/main" id="{4B18D646-FCBE-411F-A194-5300D028BA9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00CC2D8C-2475-45C2-AA27-E74D45ED3E4F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55650" name="Rectangle 2">
            <a:extLst>
              <a:ext uri="{FF2B5EF4-FFF2-40B4-BE49-F238E27FC236}">
                <a16:creationId xmlns:a16="http://schemas.microsoft.com/office/drawing/2014/main" id="{EEC12853-7A01-4494-AC75-8CB9218BF44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Ishikawa diagram</a:t>
            </a:r>
          </a:p>
        </p:txBody>
      </p:sp>
      <p:sp>
        <p:nvSpPr>
          <p:cNvPr id="155651" name="Rectangle 3">
            <a:extLst>
              <a:ext uri="{FF2B5EF4-FFF2-40B4-BE49-F238E27FC236}">
                <a16:creationId xmlns:a16="http://schemas.microsoft.com/office/drawing/2014/main" id="{4F54C26A-942E-42B0-AC0B-4460FA03793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50925" y="1690687"/>
            <a:ext cx="5816600" cy="4510087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1800" b="0" i="0" u="none" strike="noStrike" baseline="0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Kaoru Ishikawa found from statistical data that dispersion in product quality came from four common causes, namely </a:t>
            </a:r>
            <a:r>
              <a:rPr lang="en-US" sz="1800" b="0" i="1" u="none" strike="noStrike" baseline="0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materials</a:t>
            </a:r>
            <a:r>
              <a:rPr lang="en-US" sz="1800" b="0" i="0" u="none" strike="noStrike" baseline="0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0" i="1" u="none" strike="noStrike" baseline="0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machines</a:t>
            </a:r>
            <a:r>
              <a:rPr lang="en-US" sz="1800" b="0" i="0" u="none" strike="noStrike" baseline="0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0" i="1" u="none" strike="noStrike" baseline="0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en-US" sz="1800" b="0" i="0" u="none" strike="noStrike" baseline="0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1800" b="0" i="1" u="none" strike="noStrike" baseline="0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measurements</a:t>
            </a:r>
            <a:r>
              <a:rPr lang="en-US" sz="1800" b="0" i="0" u="none" strike="noStrike" baseline="0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known as the 4 Ms.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1800" b="0" i="0" u="none" strike="noStrike" baseline="0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Materials </a:t>
            </a:r>
            <a:r>
              <a:rPr lang="en-US" sz="1800" b="0" i="0" u="none" strike="noStrike" baseline="0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often differ when sources of supply or size requirements vary.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800" b="0" i="0" u="none" strike="noStrike" baseline="0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Machines, or equipment, also function differently depending on variations in their parts, and they operate optimally for only part of the time.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800" b="0" i="0" u="none" strike="noStrike" baseline="0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Methods, or processes, cause even greater variations due to lack of training and poor handwritten instructions.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800" b="0" i="0" u="none" strike="noStrike" baseline="0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Finally, measurements also vary due to outdated equipment and improper calibration.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800" b="0" i="0" u="none" strike="noStrike" baseline="0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Variations in the 4 </a:t>
            </a:r>
            <a:r>
              <a:rPr lang="en-US" sz="1800" b="0" i="0" u="none" strike="noStrike" baseline="0" dirty="0" err="1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US" sz="1800" b="0" i="0" u="none" strike="noStrike" baseline="0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parameters have an effect on the quality of a product.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5655" name="Picture 7">
            <a:extLst>
              <a:ext uri="{FF2B5EF4-FFF2-40B4-BE49-F238E27FC236}">
                <a16:creationId xmlns:a16="http://schemas.microsoft.com/office/drawing/2014/main" id="{92773776-58D6-4FB0-AE40-71DBBE84D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775" y="2544191"/>
            <a:ext cx="4956175" cy="241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5656" name="Text Box 8">
            <a:extLst>
              <a:ext uri="{FF2B5EF4-FFF2-40B4-BE49-F238E27FC236}">
                <a16:creationId xmlns:a16="http://schemas.microsoft.com/office/drawing/2014/main" id="{D2A5CA0F-FC45-4AC6-8B45-EC67B2291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0937" y="4957191"/>
            <a:ext cx="3448050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285750" indent="-285750">
              <a:lnSpc>
                <a:spcPct val="90000"/>
              </a:lnSpc>
              <a:spcBef>
                <a:spcPct val="30000"/>
              </a:spcBef>
              <a:buSzPct val="75000"/>
              <a:buChar char="•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6858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>
                <a:solidFill>
                  <a:srgbClr val="663300"/>
                </a:solidFill>
                <a:latin typeface="Times New Roman" panose="02020603050405020304" pitchFamily="18" charset="0"/>
              </a:defRPr>
            </a:lvl3pPr>
            <a:lvl4pPr marL="1543050" indent="-1714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6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00250" indent="-171450">
              <a:lnSpc>
                <a:spcPct val="90000"/>
              </a:lnSpc>
              <a:spcBef>
                <a:spcPct val="3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en-US" dirty="0"/>
              <a:t>Figure 2: Ishikawa diagram</a:t>
            </a:r>
          </a:p>
        </p:txBody>
      </p:sp>
    </p:spTree>
    <p:extLst>
      <p:ext uri="{BB962C8B-B14F-4D97-AF65-F5344CB8AC3E}">
        <p14:creationId xmlns:p14="http://schemas.microsoft.com/office/powerpoint/2010/main" val="4037183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D91B7F1A-296D-4ED5-9789-2F2F278E960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19AC20B8-E941-4F64-B1A1-132E7DBC6343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64866" name="Rectangle 2">
            <a:extLst>
              <a:ext uri="{FF2B5EF4-FFF2-40B4-BE49-F238E27FC236}">
                <a16:creationId xmlns:a16="http://schemas.microsoft.com/office/drawing/2014/main" id="{F8F1E073-711F-4976-923E-2948F550807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Software Quality</a:t>
            </a:r>
          </a:p>
        </p:txBody>
      </p:sp>
      <p:sp>
        <p:nvSpPr>
          <p:cNvPr id="164867" name="Rectangle 3">
            <a:extLst>
              <a:ext uri="{FF2B5EF4-FFF2-40B4-BE49-F238E27FC236}">
                <a16:creationId xmlns:a16="http://schemas.microsoft.com/office/drawing/2014/main" id="{1299C36B-CFC1-4D2C-83F3-3774498E862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24128" y="1819275"/>
            <a:ext cx="9720073" cy="4490085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Five Views of Software Quality: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Transcendental view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envisages quality as something that can be recognized but is difficult to define.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know it when I see 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it.</a:t>
            </a:r>
            <a:endParaRPr lang="en-US" alt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User’s view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the product satisfy user needs and expectations?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Manufacturing view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is understood as conformance to the specification. 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quality level of a product is determined by the extent to which the product meets its specifications.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view 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is viewed as tied to the inherent characteristics of the product. A product’s inherent characteristics, that is,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qualities, determine its external qualities.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Value-based view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Depends on the amount a customer is willing to pay for it.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1570</TotalTime>
  <Words>2277</Words>
  <Application>Microsoft Office PowerPoint</Application>
  <PresentationFormat>Widescreen</PresentationFormat>
  <Paragraphs>344</Paragraphs>
  <Slides>29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Calibri</vt:lpstr>
      <vt:lpstr>MTSY</vt:lpstr>
      <vt:lpstr>Times New Roman</vt:lpstr>
      <vt:lpstr>Times-Roman</vt:lpstr>
      <vt:lpstr>Tw Cen MT</vt:lpstr>
      <vt:lpstr>Tw Cen MT Condensed</vt:lpstr>
      <vt:lpstr>Wingdings</vt:lpstr>
      <vt:lpstr>Wingdings 3</vt:lpstr>
      <vt:lpstr>Integral</vt:lpstr>
      <vt:lpstr>Chapter – 1 Basic Concepts and Preliminaries</vt:lpstr>
      <vt:lpstr>Outline of Chapter</vt:lpstr>
      <vt:lpstr>How to measure quality?</vt:lpstr>
      <vt:lpstr>FOCUS of QUALITY process</vt:lpstr>
      <vt:lpstr>The Quality Revolution</vt:lpstr>
      <vt:lpstr>The Quality Revolution</vt:lpstr>
      <vt:lpstr>The Quality Revolution</vt:lpstr>
      <vt:lpstr>Ishikawa diagram</vt:lpstr>
      <vt:lpstr>Software Quality</vt:lpstr>
      <vt:lpstr>Software Quality</vt:lpstr>
      <vt:lpstr>Role of Testing</vt:lpstr>
      <vt:lpstr>Verification and Validation</vt:lpstr>
      <vt:lpstr>Failure, Error, Fault and Defect</vt:lpstr>
      <vt:lpstr>The Notion of Software Reliability</vt:lpstr>
      <vt:lpstr>The Objectives of Testing</vt:lpstr>
      <vt:lpstr>What is a Test Case?</vt:lpstr>
      <vt:lpstr>Expected Outcome</vt:lpstr>
      <vt:lpstr>The Concept of Complete Testing</vt:lpstr>
      <vt:lpstr>The Central Issue in Testing</vt:lpstr>
      <vt:lpstr>Testing Activities</vt:lpstr>
      <vt:lpstr>Testing Level</vt:lpstr>
      <vt:lpstr>Testing Level</vt:lpstr>
      <vt:lpstr>Source of Information for Test Selection </vt:lpstr>
      <vt:lpstr>White-box and Black-box Testing</vt:lpstr>
      <vt:lpstr>Test Planning and Design</vt:lpstr>
      <vt:lpstr>Monitoring and Measuring Test Execution</vt:lpstr>
      <vt:lpstr>Test Tools and Automation</vt:lpstr>
      <vt:lpstr>Test Team Organization and Management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CSE-35</dc:creator>
  <cp:lastModifiedBy>NU-CSE1</cp:lastModifiedBy>
  <cp:revision>64</cp:revision>
  <dcterms:created xsi:type="dcterms:W3CDTF">2022-08-21T16:20:30Z</dcterms:created>
  <dcterms:modified xsi:type="dcterms:W3CDTF">2024-07-24T04:32:31Z</dcterms:modified>
</cp:coreProperties>
</file>