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2" r:id="rId1"/>
  </p:sldMasterIdLst>
  <p:notesMasterIdLst>
    <p:notesMasterId r:id="rId39"/>
  </p:notesMasterIdLst>
  <p:sldIdLst>
    <p:sldId id="256" r:id="rId2"/>
    <p:sldId id="365" r:id="rId3"/>
    <p:sldId id="366" r:id="rId4"/>
    <p:sldId id="367" r:id="rId5"/>
    <p:sldId id="368" r:id="rId6"/>
    <p:sldId id="370" r:id="rId7"/>
    <p:sldId id="371" r:id="rId8"/>
    <p:sldId id="372" r:id="rId9"/>
    <p:sldId id="373" r:id="rId10"/>
    <p:sldId id="374" r:id="rId11"/>
    <p:sldId id="375" r:id="rId12"/>
    <p:sldId id="376" r:id="rId13"/>
    <p:sldId id="377" r:id="rId14"/>
    <p:sldId id="378" r:id="rId15"/>
    <p:sldId id="379" r:id="rId16"/>
    <p:sldId id="384" r:id="rId17"/>
    <p:sldId id="395" r:id="rId18"/>
    <p:sldId id="417" r:id="rId19"/>
    <p:sldId id="396" r:id="rId20"/>
    <p:sldId id="400" r:id="rId21"/>
    <p:sldId id="401" r:id="rId22"/>
    <p:sldId id="402" r:id="rId23"/>
    <p:sldId id="403" r:id="rId24"/>
    <p:sldId id="404" r:id="rId25"/>
    <p:sldId id="405" r:id="rId26"/>
    <p:sldId id="337" r:id="rId27"/>
    <p:sldId id="336" r:id="rId28"/>
    <p:sldId id="338" r:id="rId29"/>
    <p:sldId id="339" r:id="rId30"/>
    <p:sldId id="340" r:id="rId31"/>
    <p:sldId id="416" r:id="rId32"/>
    <p:sldId id="408" r:id="rId33"/>
    <p:sldId id="409" r:id="rId34"/>
    <p:sldId id="411" r:id="rId35"/>
    <p:sldId id="414" r:id="rId36"/>
    <p:sldId id="415" r:id="rId37"/>
    <p:sldId id="36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540"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BBE77-5010-43A2-86D0-D2F4F03AEE15}"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614DC-7EA5-441C-A87C-AE1E6B41B559}" type="slidenum">
              <a:rPr lang="en-IN" smtClean="0"/>
              <a:t>‹#›</a:t>
            </a:fld>
            <a:endParaRPr lang="en-IN"/>
          </a:p>
        </p:txBody>
      </p:sp>
    </p:spTree>
    <p:extLst>
      <p:ext uri="{BB962C8B-B14F-4D97-AF65-F5344CB8AC3E}">
        <p14:creationId xmlns:p14="http://schemas.microsoft.com/office/powerpoint/2010/main" val="15004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5853591-CCCA-4B17-9766-DA61DEF2FE9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37F86CCA-D3D7-47A0-967B-B8AA5EB99F5B}"/>
              </a:ext>
            </a:extLst>
          </p:cNvPr>
          <p:cNvSpPr>
            <a:spLocks noGrp="1" noChangeArrowheads="1"/>
          </p:cNvSpPr>
          <p:nvPr>
            <p:ph type="sldNum" sz="quarter" idx="5"/>
          </p:nvPr>
        </p:nvSpPr>
        <p:spPr>
          <a:ln/>
        </p:spPr>
        <p:txBody>
          <a:bodyPr/>
          <a:lstStyle/>
          <a:p>
            <a:fld id="{6C815970-FEC1-467D-86F9-A4DB3BE8F225}" type="slidenum">
              <a:rPr lang="en-US" altLang="en-US"/>
              <a:pPr/>
              <a:t>2</a:t>
            </a:fld>
            <a:endParaRPr lang="en-US" altLang="en-US"/>
          </a:p>
        </p:txBody>
      </p:sp>
      <p:sp>
        <p:nvSpPr>
          <p:cNvPr id="382978" name="Rectangle 2">
            <a:extLst>
              <a:ext uri="{FF2B5EF4-FFF2-40B4-BE49-F238E27FC236}">
                <a16:creationId xmlns:a16="http://schemas.microsoft.com/office/drawing/2014/main" id="{4310BE73-3A99-46B6-8A7A-D3107DC40620}"/>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60E831B4-7123-4643-B54B-532C04AF0CC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B305C89-21F7-48A3-8C85-2B11AF4DFE6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E712648A-CAEF-40B7-86F4-47E50D855C65}"/>
              </a:ext>
            </a:extLst>
          </p:cNvPr>
          <p:cNvSpPr>
            <a:spLocks noGrp="1" noChangeArrowheads="1"/>
          </p:cNvSpPr>
          <p:nvPr>
            <p:ph type="sldNum" sz="quarter" idx="5"/>
          </p:nvPr>
        </p:nvSpPr>
        <p:spPr>
          <a:ln/>
        </p:spPr>
        <p:txBody>
          <a:bodyPr/>
          <a:lstStyle/>
          <a:p>
            <a:fld id="{9C90D469-AE93-45D8-B9A3-96AA6EBB4626}" type="slidenum">
              <a:rPr lang="en-US" altLang="en-US"/>
              <a:pPr/>
              <a:t>11</a:t>
            </a:fld>
            <a:endParaRPr lang="en-US" altLang="en-US"/>
          </a:p>
        </p:txBody>
      </p:sp>
      <p:sp>
        <p:nvSpPr>
          <p:cNvPr id="557058" name="Rectangle 2">
            <a:extLst>
              <a:ext uri="{FF2B5EF4-FFF2-40B4-BE49-F238E27FC236}">
                <a16:creationId xmlns:a16="http://schemas.microsoft.com/office/drawing/2014/main" id="{CDE9A09D-7CD6-42A1-9DE8-2AD550E10F4C}"/>
              </a:ext>
            </a:extLst>
          </p:cNvPr>
          <p:cNvSpPr>
            <a:spLocks noGrp="1" noRot="1" noChangeAspect="1" noChangeArrowheads="1" noTextEdit="1"/>
          </p:cNvSpPr>
          <p:nvPr>
            <p:ph type="sldImg"/>
          </p:nvPr>
        </p:nvSpPr>
        <p:spPr>
          <a:ln/>
        </p:spPr>
      </p:sp>
      <p:sp>
        <p:nvSpPr>
          <p:cNvPr id="557059" name="Rectangle 3">
            <a:extLst>
              <a:ext uri="{FF2B5EF4-FFF2-40B4-BE49-F238E27FC236}">
                <a16:creationId xmlns:a16="http://schemas.microsoft.com/office/drawing/2014/main" id="{78BD8078-B5AF-42FB-8E39-C1C0F9A099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00A68DD-BA4D-446E-B2DC-82241F12F878}"/>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73D7C020-B9BE-4D89-98DF-1315B153C824}"/>
              </a:ext>
            </a:extLst>
          </p:cNvPr>
          <p:cNvSpPr>
            <a:spLocks noGrp="1" noChangeArrowheads="1"/>
          </p:cNvSpPr>
          <p:nvPr>
            <p:ph type="sldNum" sz="quarter" idx="5"/>
          </p:nvPr>
        </p:nvSpPr>
        <p:spPr>
          <a:ln/>
        </p:spPr>
        <p:txBody>
          <a:bodyPr/>
          <a:lstStyle/>
          <a:p>
            <a:fld id="{5ABBBB6B-0D0E-45D7-942B-E714503E8026}" type="slidenum">
              <a:rPr lang="en-US" altLang="en-US"/>
              <a:pPr/>
              <a:t>12</a:t>
            </a:fld>
            <a:endParaRPr lang="en-US" altLang="en-US"/>
          </a:p>
        </p:txBody>
      </p:sp>
      <p:sp>
        <p:nvSpPr>
          <p:cNvPr id="559106" name="Rectangle 2">
            <a:extLst>
              <a:ext uri="{FF2B5EF4-FFF2-40B4-BE49-F238E27FC236}">
                <a16:creationId xmlns:a16="http://schemas.microsoft.com/office/drawing/2014/main" id="{740E284C-982B-490D-8DA0-E52012F22FFF}"/>
              </a:ext>
            </a:extLst>
          </p:cNvPr>
          <p:cNvSpPr>
            <a:spLocks noGrp="1" noRot="1" noChangeAspect="1" noChangeArrowheads="1" noTextEdit="1"/>
          </p:cNvSpPr>
          <p:nvPr>
            <p:ph type="sldImg"/>
          </p:nvPr>
        </p:nvSpPr>
        <p:spPr>
          <a:ln/>
        </p:spPr>
      </p:sp>
      <p:sp>
        <p:nvSpPr>
          <p:cNvPr id="559107" name="Rectangle 3">
            <a:extLst>
              <a:ext uri="{FF2B5EF4-FFF2-40B4-BE49-F238E27FC236}">
                <a16:creationId xmlns:a16="http://schemas.microsoft.com/office/drawing/2014/main" id="{1EE891B6-369A-4099-AA4D-CA4C7D0F4F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F8C10A8-BF6F-4AAD-86E4-048A76708C8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2C4FC315-4582-4F13-B3A0-DC847D2104EA}"/>
              </a:ext>
            </a:extLst>
          </p:cNvPr>
          <p:cNvSpPr>
            <a:spLocks noGrp="1" noChangeArrowheads="1"/>
          </p:cNvSpPr>
          <p:nvPr>
            <p:ph type="sldNum" sz="quarter" idx="5"/>
          </p:nvPr>
        </p:nvSpPr>
        <p:spPr>
          <a:ln/>
        </p:spPr>
        <p:txBody>
          <a:bodyPr/>
          <a:lstStyle/>
          <a:p>
            <a:fld id="{138BB374-D517-4D08-8E3C-B4440BFC5F81}" type="slidenum">
              <a:rPr lang="en-US" altLang="en-US"/>
              <a:pPr/>
              <a:t>13</a:t>
            </a:fld>
            <a:endParaRPr lang="en-US" altLang="en-US"/>
          </a:p>
        </p:txBody>
      </p:sp>
      <p:sp>
        <p:nvSpPr>
          <p:cNvPr id="561154" name="Rectangle 2">
            <a:extLst>
              <a:ext uri="{FF2B5EF4-FFF2-40B4-BE49-F238E27FC236}">
                <a16:creationId xmlns:a16="http://schemas.microsoft.com/office/drawing/2014/main" id="{7CB2F3D1-DFE5-4F9E-9C09-931F03973A51}"/>
              </a:ext>
            </a:extLst>
          </p:cNvPr>
          <p:cNvSpPr>
            <a:spLocks noGrp="1" noRot="1" noChangeAspect="1" noChangeArrowheads="1" noTextEdit="1"/>
          </p:cNvSpPr>
          <p:nvPr>
            <p:ph type="sldImg"/>
          </p:nvPr>
        </p:nvSpPr>
        <p:spPr>
          <a:ln/>
        </p:spPr>
      </p:sp>
      <p:sp>
        <p:nvSpPr>
          <p:cNvPr id="561155" name="Rectangle 3">
            <a:extLst>
              <a:ext uri="{FF2B5EF4-FFF2-40B4-BE49-F238E27FC236}">
                <a16:creationId xmlns:a16="http://schemas.microsoft.com/office/drawing/2014/main" id="{9CB0BF67-26C2-43B7-AD48-BF94A02A6FB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007FFB2-C782-4700-B0BF-49B67EBD5CF2}"/>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3F915C9C-1B76-407F-AE1D-5DCEC9855CF4}"/>
              </a:ext>
            </a:extLst>
          </p:cNvPr>
          <p:cNvSpPr>
            <a:spLocks noGrp="1" noChangeArrowheads="1"/>
          </p:cNvSpPr>
          <p:nvPr>
            <p:ph type="sldNum" sz="quarter" idx="5"/>
          </p:nvPr>
        </p:nvSpPr>
        <p:spPr>
          <a:ln/>
        </p:spPr>
        <p:txBody>
          <a:bodyPr/>
          <a:lstStyle/>
          <a:p>
            <a:fld id="{F4CBD562-A85C-4EC1-85A5-382A7D7E4251}" type="slidenum">
              <a:rPr lang="en-US" altLang="en-US"/>
              <a:pPr/>
              <a:t>14</a:t>
            </a:fld>
            <a:endParaRPr lang="en-US" altLang="en-US"/>
          </a:p>
        </p:txBody>
      </p:sp>
      <p:sp>
        <p:nvSpPr>
          <p:cNvPr id="563202" name="Rectangle 2">
            <a:extLst>
              <a:ext uri="{FF2B5EF4-FFF2-40B4-BE49-F238E27FC236}">
                <a16:creationId xmlns:a16="http://schemas.microsoft.com/office/drawing/2014/main" id="{6F75B0B7-FB88-45D0-A967-489B2325CBE0}"/>
              </a:ext>
            </a:extLst>
          </p:cNvPr>
          <p:cNvSpPr>
            <a:spLocks noGrp="1" noRot="1" noChangeAspect="1" noChangeArrowheads="1" noTextEdit="1"/>
          </p:cNvSpPr>
          <p:nvPr>
            <p:ph type="sldImg"/>
          </p:nvPr>
        </p:nvSpPr>
        <p:spPr>
          <a:ln/>
        </p:spPr>
      </p:sp>
      <p:sp>
        <p:nvSpPr>
          <p:cNvPr id="563203" name="Rectangle 3">
            <a:extLst>
              <a:ext uri="{FF2B5EF4-FFF2-40B4-BE49-F238E27FC236}">
                <a16:creationId xmlns:a16="http://schemas.microsoft.com/office/drawing/2014/main" id="{3ED831D6-F132-43C2-B853-485E2D71399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86C58FD-1DA7-4796-874E-F2F3ACFA0C10}"/>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F87C3C1-08C5-459F-8299-7E785DBB4A5F}"/>
              </a:ext>
            </a:extLst>
          </p:cNvPr>
          <p:cNvSpPr>
            <a:spLocks noGrp="1" noChangeArrowheads="1"/>
          </p:cNvSpPr>
          <p:nvPr>
            <p:ph type="sldNum" sz="quarter" idx="5"/>
          </p:nvPr>
        </p:nvSpPr>
        <p:spPr>
          <a:ln/>
        </p:spPr>
        <p:txBody>
          <a:bodyPr/>
          <a:lstStyle/>
          <a:p>
            <a:fld id="{8825C92F-91C8-475D-AED0-9982E83749C2}" type="slidenum">
              <a:rPr lang="en-US" altLang="en-US"/>
              <a:pPr/>
              <a:t>15</a:t>
            </a:fld>
            <a:endParaRPr lang="en-US" altLang="en-US"/>
          </a:p>
        </p:txBody>
      </p:sp>
      <p:sp>
        <p:nvSpPr>
          <p:cNvPr id="565250" name="Rectangle 2">
            <a:extLst>
              <a:ext uri="{FF2B5EF4-FFF2-40B4-BE49-F238E27FC236}">
                <a16:creationId xmlns:a16="http://schemas.microsoft.com/office/drawing/2014/main" id="{7E42E1E7-ABE4-43E1-9ACD-086653E527A5}"/>
              </a:ext>
            </a:extLst>
          </p:cNvPr>
          <p:cNvSpPr>
            <a:spLocks noGrp="1" noRot="1" noChangeAspect="1" noChangeArrowheads="1" noTextEdit="1"/>
          </p:cNvSpPr>
          <p:nvPr>
            <p:ph type="sldImg"/>
          </p:nvPr>
        </p:nvSpPr>
        <p:spPr>
          <a:ln/>
        </p:spPr>
      </p:sp>
      <p:sp>
        <p:nvSpPr>
          <p:cNvPr id="565251" name="Rectangle 3">
            <a:extLst>
              <a:ext uri="{FF2B5EF4-FFF2-40B4-BE49-F238E27FC236}">
                <a16:creationId xmlns:a16="http://schemas.microsoft.com/office/drawing/2014/main" id="{57BADA6B-893C-4FCF-B5AF-35DDABF775D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C3EEAD6-F065-4845-8770-10D6507A546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43F8BC35-BE8A-4973-9F1B-1D7BE6149D91}"/>
              </a:ext>
            </a:extLst>
          </p:cNvPr>
          <p:cNvSpPr>
            <a:spLocks noGrp="1" noChangeArrowheads="1"/>
          </p:cNvSpPr>
          <p:nvPr>
            <p:ph type="sldNum" sz="quarter" idx="5"/>
          </p:nvPr>
        </p:nvSpPr>
        <p:spPr>
          <a:ln/>
        </p:spPr>
        <p:txBody>
          <a:bodyPr/>
          <a:lstStyle/>
          <a:p>
            <a:fld id="{69B855B3-E31D-4B42-B25F-65B6ECD8E860}" type="slidenum">
              <a:rPr lang="en-US" altLang="en-US"/>
              <a:pPr/>
              <a:t>16</a:t>
            </a:fld>
            <a:endParaRPr lang="en-US" altLang="en-US"/>
          </a:p>
        </p:txBody>
      </p:sp>
      <p:sp>
        <p:nvSpPr>
          <p:cNvPr id="580610" name="Rectangle 2">
            <a:extLst>
              <a:ext uri="{FF2B5EF4-FFF2-40B4-BE49-F238E27FC236}">
                <a16:creationId xmlns:a16="http://schemas.microsoft.com/office/drawing/2014/main" id="{E0EA4A60-FCB2-42C7-8345-AAF4AAD4C386}"/>
              </a:ext>
            </a:extLst>
          </p:cNvPr>
          <p:cNvSpPr>
            <a:spLocks noGrp="1" noRot="1" noChangeAspect="1" noChangeArrowheads="1" noTextEdit="1"/>
          </p:cNvSpPr>
          <p:nvPr>
            <p:ph type="sldImg"/>
          </p:nvPr>
        </p:nvSpPr>
        <p:spPr>
          <a:ln/>
        </p:spPr>
      </p:sp>
      <p:sp>
        <p:nvSpPr>
          <p:cNvPr id="580611" name="Rectangle 3">
            <a:extLst>
              <a:ext uri="{FF2B5EF4-FFF2-40B4-BE49-F238E27FC236}">
                <a16:creationId xmlns:a16="http://schemas.microsoft.com/office/drawing/2014/main" id="{6B649DA4-2BB3-4684-A230-374AAB6ABA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2939EAD-29C1-400A-8EA7-8EEE4AFA19A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9013F865-50BD-4AD4-A326-ABBCA2FE0C8E}"/>
              </a:ext>
            </a:extLst>
          </p:cNvPr>
          <p:cNvSpPr>
            <a:spLocks noGrp="1" noChangeArrowheads="1"/>
          </p:cNvSpPr>
          <p:nvPr>
            <p:ph type="sldNum" sz="quarter" idx="5"/>
          </p:nvPr>
        </p:nvSpPr>
        <p:spPr>
          <a:ln/>
        </p:spPr>
        <p:txBody>
          <a:bodyPr/>
          <a:lstStyle/>
          <a:p>
            <a:fld id="{7F153A09-2234-4238-A853-F75D454021BF}" type="slidenum">
              <a:rPr lang="en-US" altLang="en-US"/>
              <a:pPr/>
              <a:t>17</a:t>
            </a:fld>
            <a:endParaRPr lang="en-US" altLang="en-US"/>
          </a:p>
        </p:txBody>
      </p:sp>
      <p:sp>
        <p:nvSpPr>
          <p:cNvPr id="608258" name="Rectangle 2">
            <a:extLst>
              <a:ext uri="{FF2B5EF4-FFF2-40B4-BE49-F238E27FC236}">
                <a16:creationId xmlns:a16="http://schemas.microsoft.com/office/drawing/2014/main" id="{56792427-1C17-40FD-BCF6-74D9D1F9796D}"/>
              </a:ext>
            </a:extLst>
          </p:cNvPr>
          <p:cNvSpPr>
            <a:spLocks noGrp="1" noRot="1" noChangeAspect="1" noChangeArrowheads="1" noTextEdit="1"/>
          </p:cNvSpPr>
          <p:nvPr>
            <p:ph type="sldImg"/>
          </p:nvPr>
        </p:nvSpPr>
        <p:spPr>
          <a:ln/>
        </p:spPr>
      </p:sp>
      <p:sp>
        <p:nvSpPr>
          <p:cNvPr id="608259" name="Rectangle 3">
            <a:extLst>
              <a:ext uri="{FF2B5EF4-FFF2-40B4-BE49-F238E27FC236}">
                <a16:creationId xmlns:a16="http://schemas.microsoft.com/office/drawing/2014/main" id="{A589AD0B-C36F-4150-B761-6A37E79678F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DCBE2CB-49F9-4595-BE1D-0D4A35E1D67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A3C8CD5A-F95D-4A74-8528-DB898D43977B}"/>
              </a:ext>
            </a:extLst>
          </p:cNvPr>
          <p:cNvSpPr>
            <a:spLocks noGrp="1" noChangeArrowheads="1"/>
          </p:cNvSpPr>
          <p:nvPr>
            <p:ph type="sldNum" sz="quarter" idx="5"/>
          </p:nvPr>
        </p:nvSpPr>
        <p:spPr>
          <a:ln/>
        </p:spPr>
        <p:txBody>
          <a:bodyPr/>
          <a:lstStyle/>
          <a:p>
            <a:fld id="{61A11AB8-6505-49F0-976A-C26D264369D9}" type="slidenum">
              <a:rPr lang="en-US" altLang="en-US"/>
              <a:pPr/>
              <a:t>19</a:t>
            </a:fld>
            <a:endParaRPr lang="en-US" altLang="en-US"/>
          </a:p>
        </p:txBody>
      </p:sp>
      <p:sp>
        <p:nvSpPr>
          <p:cNvPr id="610306" name="Rectangle 2">
            <a:extLst>
              <a:ext uri="{FF2B5EF4-FFF2-40B4-BE49-F238E27FC236}">
                <a16:creationId xmlns:a16="http://schemas.microsoft.com/office/drawing/2014/main" id="{8A359CC2-A900-43F9-973D-2D1B82A46F6C}"/>
              </a:ext>
            </a:extLst>
          </p:cNvPr>
          <p:cNvSpPr>
            <a:spLocks noGrp="1" noRot="1" noChangeAspect="1" noChangeArrowheads="1" noTextEdit="1"/>
          </p:cNvSpPr>
          <p:nvPr>
            <p:ph type="sldImg"/>
          </p:nvPr>
        </p:nvSpPr>
        <p:spPr>
          <a:ln/>
        </p:spPr>
      </p:sp>
      <p:sp>
        <p:nvSpPr>
          <p:cNvPr id="610307" name="Rectangle 3">
            <a:extLst>
              <a:ext uri="{FF2B5EF4-FFF2-40B4-BE49-F238E27FC236}">
                <a16:creationId xmlns:a16="http://schemas.microsoft.com/office/drawing/2014/main" id="{7CC3D325-2188-4D58-AD7C-94CF2763BC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0608A4A-B421-4EF7-9FE9-89A327A0209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7127A481-3300-49AF-88E7-C1109E80550A}"/>
              </a:ext>
            </a:extLst>
          </p:cNvPr>
          <p:cNvSpPr>
            <a:spLocks noGrp="1" noChangeArrowheads="1"/>
          </p:cNvSpPr>
          <p:nvPr>
            <p:ph type="sldNum" sz="quarter" idx="5"/>
          </p:nvPr>
        </p:nvSpPr>
        <p:spPr>
          <a:ln/>
        </p:spPr>
        <p:txBody>
          <a:bodyPr/>
          <a:lstStyle/>
          <a:p>
            <a:fld id="{C1240E70-66DA-4921-9DB3-0086546DCED1}" type="slidenum">
              <a:rPr lang="en-US" altLang="en-US"/>
              <a:pPr/>
              <a:t>20</a:t>
            </a:fld>
            <a:endParaRPr lang="en-US" altLang="en-US"/>
          </a:p>
        </p:txBody>
      </p:sp>
      <p:sp>
        <p:nvSpPr>
          <p:cNvPr id="623618" name="Rectangle 2">
            <a:extLst>
              <a:ext uri="{FF2B5EF4-FFF2-40B4-BE49-F238E27FC236}">
                <a16:creationId xmlns:a16="http://schemas.microsoft.com/office/drawing/2014/main" id="{980F4AF2-E65C-4EE0-9CE6-AD6697F37B3A}"/>
              </a:ext>
            </a:extLst>
          </p:cNvPr>
          <p:cNvSpPr>
            <a:spLocks noGrp="1" noRot="1" noChangeAspect="1" noChangeArrowheads="1" noTextEdit="1"/>
          </p:cNvSpPr>
          <p:nvPr>
            <p:ph type="sldImg"/>
          </p:nvPr>
        </p:nvSpPr>
        <p:spPr>
          <a:ln/>
        </p:spPr>
      </p:sp>
      <p:sp>
        <p:nvSpPr>
          <p:cNvPr id="623619" name="Rectangle 3">
            <a:extLst>
              <a:ext uri="{FF2B5EF4-FFF2-40B4-BE49-F238E27FC236}">
                <a16:creationId xmlns:a16="http://schemas.microsoft.com/office/drawing/2014/main" id="{9D50CD67-C901-42AA-8B4A-EC40476341D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920CAED-E382-47E9-B4C6-64B5556D48C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E91A35FE-1A1A-4345-A175-22C97953D33A}"/>
              </a:ext>
            </a:extLst>
          </p:cNvPr>
          <p:cNvSpPr>
            <a:spLocks noGrp="1" noChangeArrowheads="1"/>
          </p:cNvSpPr>
          <p:nvPr>
            <p:ph type="sldNum" sz="quarter" idx="5"/>
          </p:nvPr>
        </p:nvSpPr>
        <p:spPr>
          <a:ln/>
        </p:spPr>
        <p:txBody>
          <a:bodyPr/>
          <a:lstStyle/>
          <a:p>
            <a:fld id="{307920CB-A6BE-4DB5-A067-BFB80EBBE330}" type="slidenum">
              <a:rPr lang="en-US" altLang="en-US"/>
              <a:pPr/>
              <a:t>21</a:t>
            </a:fld>
            <a:endParaRPr lang="en-US" altLang="en-US"/>
          </a:p>
        </p:txBody>
      </p:sp>
      <p:sp>
        <p:nvSpPr>
          <p:cNvPr id="624642" name="Rectangle 2">
            <a:extLst>
              <a:ext uri="{FF2B5EF4-FFF2-40B4-BE49-F238E27FC236}">
                <a16:creationId xmlns:a16="http://schemas.microsoft.com/office/drawing/2014/main" id="{0FD102A3-5199-4C72-B172-4170D56AD256}"/>
              </a:ext>
            </a:extLst>
          </p:cNvPr>
          <p:cNvSpPr>
            <a:spLocks noGrp="1" noRot="1" noChangeAspect="1" noChangeArrowheads="1" noTextEdit="1"/>
          </p:cNvSpPr>
          <p:nvPr>
            <p:ph type="sldImg"/>
          </p:nvPr>
        </p:nvSpPr>
        <p:spPr>
          <a:ln/>
        </p:spPr>
      </p:sp>
      <p:sp>
        <p:nvSpPr>
          <p:cNvPr id="624643" name="Rectangle 3">
            <a:extLst>
              <a:ext uri="{FF2B5EF4-FFF2-40B4-BE49-F238E27FC236}">
                <a16:creationId xmlns:a16="http://schemas.microsoft.com/office/drawing/2014/main" id="{859C32B8-D877-4FCF-A35F-7635FD5347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6395A5-BD64-4049-9A08-BD2FB578693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0498CE77-554B-4872-AF36-55DC5582F5F3}"/>
              </a:ext>
            </a:extLst>
          </p:cNvPr>
          <p:cNvSpPr>
            <a:spLocks noGrp="1" noChangeArrowheads="1"/>
          </p:cNvSpPr>
          <p:nvPr>
            <p:ph type="sldNum" sz="quarter" idx="5"/>
          </p:nvPr>
        </p:nvSpPr>
        <p:spPr>
          <a:ln/>
        </p:spPr>
        <p:txBody>
          <a:bodyPr/>
          <a:lstStyle/>
          <a:p>
            <a:fld id="{31119EE5-C22D-4311-B97C-374C99605D6F}" type="slidenum">
              <a:rPr lang="en-US" altLang="en-US"/>
              <a:pPr/>
              <a:t>3</a:t>
            </a:fld>
            <a:endParaRPr lang="en-US" altLang="en-US"/>
          </a:p>
        </p:txBody>
      </p:sp>
      <p:sp>
        <p:nvSpPr>
          <p:cNvPr id="536578" name="Rectangle 2">
            <a:extLst>
              <a:ext uri="{FF2B5EF4-FFF2-40B4-BE49-F238E27FC236}">
                <a16:creationId xmlns:a16="http://schemas.microsoft.com/office/drawing/2014/main" id="{9B5D2B76-9AE9-4D8C-8E24-E11CE0F2C464}"/>
              </a:ext>
            </a:extLst>
          </p:cNvPr>
          <p:cNvSpPr>
            <a:spLocks noGrp="1" noRot="1" noChangeAspect="1" noChangeArrowheads="1" noTextEdit="1"/>
          </p:cNvSpPr>
          <p:nvPr>
            <p:ph type="sldImg"/>
          </p:nvPr>
        </p:nvSpPr>
        <p:spPr>
          <a:ln/>
        </p:spPr>
      </p:sp>
      <p:sp>
        <p:nvSpPr>
          <p:cNvPr id="536579" name="Rectangle 3">
            <a:extLst>
              <a:ext uri="{FF2B5EF4-FFF2-40B4-BE49-F238E27FC236}">
                <a16:creationId xmlns:a16="http://schemas.microsoft.com/office/drawing/2014/main" id="{30E1A17F-88B9-4331-8BC9-2A9D8487C89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E1FDFE5-670C-4842-B47D-F9AB93878BE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68CE1E4-75D5-4864-BEC0-9F378B7D3AE5}"/>
              </a:ext>
            </a:extLst>
          </p:cNvPr>
          <p:cNvSpPr>
            <a:spLocks noGrp="1" noChangeArrowheads="1"/>
          </p:cNvSpPr>
          <p:nvPr>
            <p:ph type="sldNum" sz="quarter" idx="5"/>
          </p:nvPr>
        </p:nvSpPr>
        <p:spPr>
          <a:ln/>
        </p:spPr>
        <p:txBody>
          <a:bodyPr/>
          <a:lstStyle/>
          <a:p>
            <a:fld id="{8366C185-A5CD-46C3-BFAC-BCEC6719F88B}" type="slidenum">
              <a:rPr lang="en-US" altLang="en-US"/>
              <a:pPr/>
              <a:t>22</a:t>
            </a:fld>
            <a:endParaRPr lang="en-US" altLang="en-US"/>
          </a:p>
        </p:txBody>
      </p:sp>
      <p:sp>
        <p:nvSpPr>
          <p:cNvPr id="626690" name="Rectangle 2">
            <a:extLst>
              <a:ext uri="{FF2B5EF4-FFF2-40B4-BE49-F238E27FC236}">
                <a16:creationId xmlns:a16="http://schemas.microsoft.com/office/drawing/2014/main" id="{7F87C285-F231-4377-BAFA-0E0CD4D06AEC}"/>
              </a:ext>
            </a:extLst>
          </p:cNvPr>
          <p:cNvSpPr>
            <a:spLocks noGrp="1" noRot="1" noChangeAspect="1" noChangeArrowheads="1" noTextEdit="1"/>
          </p:cNvSpPr>
          <p:nvPr>
            <p:ph type="sldImg"/>
          </p:nvPr>
        </p:nvSpPr>
        <p:spPr>
          <a:ln/>
        </p:spPr>
      </p:sp>
      <p:sp>
        <p:nvSpPr>
          <p:cNvPr id="626691" name="Rectangle 3">
            <a:extLst>
              <a:ext uri="{FF2B5EF4-FFF2-40B4-BE49-F238E27FC236}">
                <a16:creationId xmlns:a16="http://schemas.microsoft.com/office/drawing/2014/main" id="{1E06640F-DC08-4727-AE92-C472345AD1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01753F-3D51-424C-B8D6-D74450300AD1}"/>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FEB2C860-FBC0-414A-AA08-F429D65ACE71}"/>
              </a:ext>
            </a:extLst>
          </p:cNvPr>
          <p:cNvSpPr>
            <a:spLocks noGrp="1" noChangeArrowheads="1"/>
          </p:cNvSpPr>
          <p:nvPr>
            <p:ph type="sldNum" sz="quarter" idx="5"/>
          </p:nvPr>
        </p:nvSpPr>
        <p:spPr>
          <a:ln/>
        </p:spPr>
        <p:txBody>
          <a:bodyPr/>
          <a:lstStyle/>
          <a:p>
            <a:fld id="{C413BECD-FF86-4DBA-B39A-688B79C41301}" type="slidenum">
              <a:rPr lang="en-US" altLang="en-US"/>
              <a:pPr/>
              <a:t>23</a:t>
            </a:fld>
            <a:endParaRPr lang="en-US" altLang="en-US"/>
          </a:p>
        </p:txBody>
      </p:sp>
      <p:sp>
        <p:nvSpPr>
          <p:cNvPr id="628738" name="Rectangle 2">
            <a:extLst>
              <a:ext uri="{FF2B5EF4-FFF2-40B4-BE49-F238E27FC236}">
                <a16:creationId xmlns:a16="http://schemas.microsoft.com/office/drawing/2014/main" id="{558A5317-B7C9-4677-80C6-5FF105E385A1}"/>
              </a:ext>
            </a:extLst>
          </p:cNvPr>
          <p:cNvSpPr>
            <a:spLocks noGrp="1" noRot="1" noChangeAspect="1" noChangeArrowheads="1" noTextEdit="1"/>
          </p:cNvSpPr>
          <p:nvPr>
            <p:ph type="sldImg"/>
          </p:nvPr>
        </p:nvSpPr>
        <p:spPr>
          <a:ln/>
        </p:spPr>
      </p:sp>
      <p:sp>
        <p:nvSpPr>
          <p:cNvPr id="628739" name="Rectangle 3">
            <a:extLst>
              <a:ext uri="{FF2B5EF4-FFF2-40B4-BE49-F238E27FC236}">
                <a16:creationId xmlns:a16="http://schemas.microsoft.com/office/drawing/2014/main" id="{D0FB876E-D6A9-4980-B212-61B2344EB4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4D7E3DC-05FF-4EDD-B80F-D87C7CD3447E}"/>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7D7EEC5-CFB0-4C58-9337-E5207867C551}"/>
              </a:ext>
            </a:extLst>
          </p:cNvPr>
          <p:cNvSpPr>
            <a:spLocks noGrp="1" noChangeArrowheads="1"/>
          </p:cNvSpPr>
          <p:nvPr>
            <p:ph type="sldNum" sz="quarter" idx="5"/>
          </p:nvPr>
        </p:nvSpPr>
        <p:spPr>
          <a:ln/>
        </p:spPr>
        <p:txBody>
          <a:bodyPr/>
          <a:lstStyle/>
          <a:p>
            <a:fld id="{EE61820D-B7C5-4DB8-A53E-206A0774E9B1}" type="slidenum">
              <a:rPr lang="en-US" altLang="en-US"/>
              <a:pPr/>
              <a:t>24</a:t>
            </a:fld>
            <a:endParaRPr lang="en-US" altLang="en-US"/>
          </a:p>
        </p:txBody>
      </p:sp>
      <p:sp>
        <p:nvSpPr>
          <p:cNvPr id="630786" name="Rectangle 2">
            <a:extLst>
              <a:ext uri="{FF2B5EF4-FFF2-40B4-BE49-F238E27FC236}">
                <a16:creationId xmlns:a16="http://schemas.microsoft.com/office/drawing/2014/main" id="{874201D0-AF9B-4887-9F75-250D3D470944}"/>
              </a:ext>
            </a:extLst>
          </p:cNvPr>
          <p:cNvSpPr>
            <a:spLocks noGrp="1" noRot="1" noChangeAspect="1" noChangeArrowheads="1" noTextEdit="1"/>
          </p:cNvSpPr>
          <p:nvPr>
            <p:ph type="sldImg"/>
          </p:nvPr>
        </p:nvSpPr>
        <p:spPr>
          <a:ln/>
        </p:spPr>
      </p:sp>
      <p:sp>
        <p:nvSpPr>
          <p:cNvPr id="630787" name="Rectangle 3">
            <a:extLst>
              <a:ext uri="{FF2B5EF4-FFF2-40B4-BE49-F238E27FC236}">
                <a16:creationId xmlns:a16="http://schemas.microsoft.com/office/drawing/2014/main" id="{735BE039-FDBC-4DF4-9BD8-B885CD6DDE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6E5B915-E361-484B-AA6A-5D58AD42A65C}"/>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735B094C-47F7-4034-A857-D8DBD27753C3}"/>
              </a:ext>
            </a:extLst>
          </p:cNvPr>
          <p:cNvSpPr>
            <a:spLocks noGrp="1" noChangeArrowheads="1"/>
          </p:cNvSpPr>
          <p:nvPr>
            <p:ph type="sldNum" sz="quarter" idx="5"/>
          </p:nvPr>
        </p:nvSpPr>
        <p:spPr>
          <a:ln/>
        </p:spPr>
        <p:txBody>
          <a:bodyPr/>
          <a:lstStyle/>
          <a:p>
            <a:fld id="{0BE6CF8F-9651-4823-B358-D42F9ADF2FC8}" type="slidenum">
              <a:rPr lang="en-US" altLang="en-US"/>
              <a:pPr/>
              <a:t>25</a:t>
            </a:fld>
            <a:endParaRPr lang="en-US" altLang="en-US"/>
          </a:p>
        </p:txBody>
      </p:sp>
      <p:sp>
        <p:nvSpPr>
          <p:cNvPr id="633858" name="Rectangle 2">
            <a:extLst>
              <a:ext uri="{FF2B5EF4-FFF2-40B4-BE49-F238E27FC236}">
                <a16:creationId xmlns:a16="http://schemas.microsoft.com/office/drawing/2014/main" id="{B6747001-D01A-45C2-9094-9B1FD3C1E729}"/>
              </a:ext>
            </a:extLst>
          </p:cNvPr>
          <p:cNvSpPr>
            <a:spLocks noGrp="1" noRot="1" noChangeAspect="1" noChangeArrowheads="1" noTextEdit="1"/>
          </p:cNvSpPr>
          <p:nvPr>
            <p:ph type="sldImg"/>
          </p:nvPr>
        </p:nvSpPr>
        <p:spPr>
          <a:ln/>
        </p:spPr>
      </p:sp>
      <p:sp>
        <p:nvSpPr>
          <p:cNvPr id="633859" name="Rectangle 3">
            <a:extLst>
              <a:ext uri="{FF2B5EF4-FFF2-40B4-BE49-F238E27FC236}">
                <a16:creationId xmlns:a16="http://schemas.microsoft.com/office/drawing/2014/main" id="{3688C773-3290-4B8D-B1CA-A7C0FFBF0C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E9BD2F-32B8-45B4-82C9-DF94FF220B07}"/>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94E4E003-F2EF-4A36-914C-3160F8A8F496}"/>
              </a:ext>
            </a:extLst>
          </p:cNvPr>
          <p:cNvSpPr>
            <a:spLocks noGrp="1" noChangeArrowheads="1"/>
          </p:cNvSpPr>
          <p:nvPr>
            <p:ph type="sldNum" sz="quarter" idx="5"/>
          </p:nvPr>
        </p:nvSpPr>
        <p:spPr>
          <a:ln/>
        </p:spPr>
        <p:txBody>
          <a:bodyPr/>
          <a:lstStyle/>
          <a:p>
            <a:fld id="{2CA7E4C0-F362-4977-A6ED-C2E5AB8F342B}" type="slidenum">
              <a:rPr lang="en-US" altLang="en-US"/>
              <a:pPr/>
              <a:t>32</a:t>
            </a:fld>
            <a:endParaRPr lang="en-US" altLang="en-US"/>
          </a:p>
        </p:txBody>
      </p:sp>
      <p:sp>
        <p:nvSpPr>
          <p:cNvPr id="642050" name="Rectangle 2">
            <a:extLst>
              <a:ext uri="{FF2B5EF4-FFF2-40B4-BE49-F238E27FC236}">
                <a16:creationId xmlns:a16="http://schemas.microsoft.com/office/drawing/2014/main" id="{1E080C7A-A989-4C3F-9297-BA23186F853C}"/>
              </a:ext>
            </a:extLst>
          </p:cNvPr>
          <p:cNvSpPr>
            <a:spLocks noGrp="1" noRot="1" noChangeAspect="1" noChangeArrowheads="1" noTextEdit="1"/>
          </p:cNvSpPr>
          <p:nvPr>
            <p:ph type="sldImg"/>
          </p:nvPr>
        </p:nvSpPr>
        <p:spPr>
          <a:ln/>
        </p:spPr>
      </p:sp>
      <p:sp>
        <p:nvSpPr>
          <p:cNvPr id="642051" name="Rectangle 3">
            <a:extLst>
              <a:ext uri="{FF2B5EF4-FFF2-40B4-BE49-F238E27FC236}">
                <a16:creationId xmlns:a16="http://schemas.microsoft.com/office/drawing/2014/main" id="{C9B764CC-16F0-4CB3-91F6-31D32E7697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80D3D49-771D-47E1-8CFA-16CC7024DC54}"/>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37E3B027-0B08-4C6E-A3F5-1895DB2DC0CF}"/>
              </a:ext>
            </a:extLst>
          </p:cNvPr>
          <p:cNvSpPr>
            <a:spLocks noGrp="1" noChangeArrowheads="1"/>
          </p:cNvSpPr>
          <p:nvPr>
            <p:ph type="sldNum" sz="quarter" idx="5"/>
          </p:nvPr>
        </p:nvSpPr>
        <p:spPr>
          <a:ln/>
        </p:spPr>
        <p:txBody>
          <a:bodyPr/>
          <a:lstStyle/>
          <a:p>
            <a:fld id="{D0388759-838C-448B-BBEC-2A14CCC0626E}" type="slidenum">
              <a:rPr lang="en-US" altLang="en-US"/>
              <a:pPr/>
              <a:t>33</a:t>
            </a:fld>
            <a:endParaRPr lang="en-US" altLang="en-US"/>
          </a:p>
        </p:txBody>
      </p:sp>
      <p:sp>
        <p:nvSpPr>
          <p:cNvPr id="649218" name="Rectangle 2">
            <a:extLst>
              <a:ext uri="{FF2B5EF4-FFF2-40B4-BE49-F238E27FC236}">
                <a16:creationId xmlns:a16="http://schemas.microsoft.com/office/drawing/2014/main" id="{CAEC61FA-1A4E-4C09-9196-F4AD7852C4B0}"/>
              </a:ext>
            </a:extLst>
          </p:cNvPr>
          <p:cNvSpPr>
            <a:spLocks noGrp="1" noRot="1" noChangeAspect="1" noChangeArrowheads="1" noTextEdit="1"/>
          </p:cNvSpPr>
          <p:nvPr>
            <p:ph type="sldImg"/>
          </p:nvPr>
        </p:nvSpPr>
        <p:spPr>
          <a:ln/>
        </p:spPr>
      </p:sp>
      <p:sp>
        <p:nvSpPr>
          <p:cNvPr id="649219" name="Rectangle 3">
            <a:extLst>
              <a:ext uri="{FF2B5EF4-FFF2-40B4-BE49-F238E27FC236}">
                <a16:creationId xmlns:a16="http://schemas.microsoft.com/office/drawing/2014/main" id="{E45D8392-9E84-48B4-BD08-D86CD531A3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E350A02-5145-4944-A541-D936449CB816}"/>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C9E3E989-0E62-4944-818C-4E34E40412CB}"/>
              </a:ext>
            </a:extLst>
          </p:cNvPr>
          <p:cNvSpPr>
            <a:spLocks noGrp="1" noChangeArrowheads="1"/>
          </p:cNvSpPr>
          <p:nvPr>
            <p:ph type="sldNum" sz="quarter" idx="5"/>
          </p:nvPr>
        </p:nvSpPr>
        <p:spPr>
          <a:ln/>
        </p:spPr>
        <p:txBody>
          <a:bodyPr/>
          <a:lstStyle/>
          <a:p>
            <a:fld id="{684ADA6B-6977-4531-9FD6-F369755A5797}" type="slidenum">
              <a:rPr lang="en-US" altLang="en-US"/>
              <a:pPr/>
              <a:t>34</a:t>
            </a:fld>
            <a:endParaRPr lang="en-US" altLang="en-US"/>
          </a:p>
        </p:txBody>
      </p:sp>
      <p:sp>
        <p:nvSpPr>
          <p:cNvPr id="651266" name="Rectangle 2">
            <a:extLst>
              <a:ext uri="{FF2B5EF4-FFF2-40B4-BE49-F238E27FC236}">
                <a16:creationId xmlns:a16="http://schemas.microsoft.com/office/drawing/2014/main" id="{ACC1BB8C-7EE5-4A59-B173-723782BE1A7A}"/>
              </a:ext>
            </a:extLst>
          </p:cNvPr>
          <p:cNvSpPr>
            <a:spLocks noGrp="1" noRot="1" noChangeAspect="1" noChangeArrowheads="1" noTextEdit="1"/>
          </p:cNvSpPr>
          <p:nvPr>
            <p:ph type="sldImg"/>
          </p:nvPr>
        </p:nvSpPr>
        <p:spPr>
          <a:ln/>
        </p:spPr>
      </p:sp>
      <p:sp>
        <p:nvSpPr>
          <p:cNvPr id="651267" name="Rectangle 3">
            <a:extLst>
              <a:ext uri="{FF2B5EF4-FFF2-40B4-BE49-F238E27FC236}">
                <a16:creationId xmlns:a16="http://schemas.microsoft.com/office/drawing/2014/main" id="{11D32235-E8D5-422C-A9CC-0C45473DF20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E9BD2F-32B8-45B4-82C9-DF94FF220B07}"/>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94E4E003-F2EF-4A36-914C-3160F8A8F496}"/>
              </a:ext>
            </a:extLst>
          </p:cNvPr>
          <p:cNvSpPr>
            <a:spLocks noGrp="1" noChangeArrowheads="1"/>
          </p:cNvSpPr>
          <p:nvPr>
            <p:ph type="sldNum" sz="quarter" idx="5"/>
          </p:nvPr>
        </p:nvSpPr>
        <p:spPr>
          <a:ln/>
        </p:spPr>
        <p:txBody>
          <a:bodyPr/>
          <a:lstStyle/>
          <a:p>
            <a:fld id="{2CA7E4C0-F362-4977-A6ED-C2E5AB8F342B}" type="slidenum">
              <a:rPr lang="en-US" altLang="en-US"/>
              <a:pPr/>
              <a:t>35</a:t>
            </a:fld>
            <a:endParaRPr lang="en-US" altLang="en-US"/>
          </a:p>
        </p:txBody>
      </p:sp>
      <p:sp>
        <p:nvSpPr>
          <p:cNvPr id="642050" name="Rectangle 2">
            <a:extLst>
              <a:ext uri="{FF2B5EF4-FFF2-40B4-BE49-F238E27FC236}">
                <a16:creationId xmlns:a16="http://schemas.microsoft.com/office/drawing/2014/main" id="{1E080C7A-A989-4C3F-9297-BA23186F853C}"/>
              </a:ext>
            </a:extLst>
          </p:cNvPr>
          <p:cNvSpPr>
            <a:spLocks noGrp="1" noRot="1" noChangeAspect="1" noChangeArrowheads="1" noTextEdit="1"/>
          </p:cNvSpPr>
          <p:nvPr>
            <p:ph type="sldImg"/>
          </p:nvPr>
        </p:nvSpPr>
        <p:spPr>
          <a:ln/>
        </p:spPr>
      </p:sp>
      <p:sp>
        <p:nvSpPr>
          <p:cNvPr id="642051" name="Rectangle 3">
            <a:extLst>
              <a:ext uri="{FF2B5EF4-FFF2-40B4-BE49-F238E27FC236}">
                <a16:creationId xmlns:a16="http://schemas.microsoft.com/office/drawing/2014/main" id="{C9B764CC-16F0-4CB3-91F6-31D32E76970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8269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E9BD2F-32B8-45B4-82C9-DF94FF220B07}"/>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94E4E003-F2EF-4A36-914C-3160F8A8F496}"/>
              </a:ext>
            </a:extLst>
          </p:cNvPr>
          <p:cNvSpPr>
            <a:spLocks noGrp="1" noChangeArrowheads="1"/>
          </p:cNvSpPr>
          <p:nvPr>
            <p:ph type="sldNum" sz="quarter" idx="5"/>
          </p:nvPr>
        </p:nvSpPr>
        <p:spPr>
          <a:ln/>
        </p:spPr>
        <p:txBody>
          <a:bodyPr/>
          <a:lstStyle/>
          <a:p>
            <a:fld id="{2CA7E4C0-F362-4977-A6ED-C2E5AB8F342B}" type="slidenum">
              <a:rPr lang="en-US" altLang="en-US"/>
              <a:pPr/>
              <a:t>36</a:t>
            </a:fld>
            <a:endParaRPr lang="en-US" altLang="en-US"/>
          </a:p>
        </p:txBody>
      </p:sp>
      <p:sp>
        <p:nvSpPr>
          <p:cNvPr id="642050" name="Rectangle 2">
            <a:extLst>
              <a:ext uri="{FF2B5EF4-FFF2-40B4-BE49-F238E27FC236}">
                <a16:creationId xmlns:a16="http://schemas.microsoft.com/office/drawing/2014/main" id="{1E080C7A-A989-4C3F-9297-BA23186F853C}"/>
              </a:ext>
            </a:extLst>
          </p:cNvPr>
          <p:cNvSpPr>
            <a:spLocks noGrp="1" noRot="1" noChangeAspect="1" noChangeArrowheads="1" noTextEdit="1"/>
          </p:cNvSpPr>
          <p:nvPr>
            <p:ph type="sldImg"/>
          </p:nvPr>
        </p:nvSpPr>
        <p:spPr>
          <a:ln/>
        </p:spPr>
      </p:sp>
      <p:sp>
        <p:nvSpPr>
          <p:cNvPr id="642051" name="Rectangle 3">
            <a:extLst>
              <a:ext uri="{FF2B5EF4-FFF2-40B4-BE49-F238E27FC236}">
                <a16:creationId xmlns:a16="http://schemas.microsoft.com/office/drawing/2014/main" id="{C9B764CC-16F0-4CB3-91F6-31D32E76970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2261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A7AF436-1D61-4CA9-8414-3892ABB23250}"/>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215B5D6B-5E0E-456B-A716-6E39EF6C7FAB}"/>
              </a:ext>
            </a:extLst>
          </p:cNvPr>
          <p:cNvSpPr>
            <a:spLocks noGrp="1" noChangeArrowheads="1"/>
          </p:cNvSpPr>
          <p:nvPr>
            <p:ph type="sldNum" sz="quarter" idx="5"/>
          </p:nvPr>
        </p:nvSpPr>
        <p:spPr>
          <a:ln/>
        </p:spPr>
        <p:txBody>
          <a:bodyPr/>
          <a:lstStyle/>
          <a:p>
            <a:fld id="{883E7A4B-0CF0-448E-8447-F3F7CD4533A0}" type="slidenum">
              <a:rPr lang="en-US" altLang="en-US"/>
              <a:pPr/>
              <a:t>4</a:t>
            </a:fld>
            <a:endParaRPr lang="en-US" altLang="en-US"/>
          </a:p>
        </p:txBody>
      </p:sp>
      <p:sp>
        <p:nvSpPr>
          <p:cNvPr id="538626" name="Rectangle 2">
            <a:extLst>
              <a:ext uri="{FF2B5EF4-FFF2-40B4-BE49-F238E27FC236}">
                <a16:creationId xmlns:a16="http://schemas.microsoft.com/office/drawing/2014/main" id="{CBF278EF-27E9-4B79-AED7-6887E9CD6D46}"/>
              </a:ext>
            </a:extLst>
          </p:cNvPr>
          <p:cNvSpPr>
            <a:spLocks noGrp="1" noRot="1" noChangeAspect="1" noChangeArrowheads="1" noTextEdit="1"/>
          </p:cNvSpPr>
          <p:nvPr>
            <p:ph type="sldImg"/>
          </p:nvPr>
        </p:nvSpPr>
        <p:spPr>
          <a:ln/>
        </p:spPr>
      </p:sp>
      <p:sp>
        <p:nvSpPr>
          <p:cNvPr id="538627" name="Rectangle 3">
            <a:extLst>
              <a:ext uri="{FF2B5EF4-FFF2-40B4-BE49-F238E27FC236}">
                <a16:creationId xmlns:a16="http://schemas.microsoft.com/office/drawing/2014/main" id="{D417DCDF-FB94-4372-B2DF-83889D86B43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40F8714-6C1C-418C-BCF8-693803ABF82D}"/>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BE05DA9E-2223-4E55-A088-2CB8DC09BDB4}"/>
              </a:ext>
            </a:extLst>
          </p:cNvPr>
          <p:cNvSpPr>
            <a:spLocks noGrp="1" noChangeArrowheads="1"/>
          </p:cNvSpPr>
          <p:nvPr>
            <p:ph type="sldNum" sz="quarter" idx="5"/>
          </p:nvPr>
        </p:nvSpPr>
        <p:spPr>
          <a:ln/>
        </p:spPr>
        <p:txBody>
          <a:bodyPr/>
          <a:lstStyle/>
          <a:p>
            <a:fld id="{BD420C1D-0FCF-4B4D-A2B2-55E327219439}" type="slidenum">
              <a:rPr lang="en-US" altLang="en-US"/>
              <a:pPr/>
              <a:t>5</a:t>
            </a:fld>
            <a:endParaRPr lang="en-US" altLang="en-US"/>
          </a:p>
        </p:txBody>
      </p:sp>
      <p:sp>
        <p:nvSpPr>
          <p:cNvPr id="542722" name="Rectangle 2">
            <a:extLst>
              <a:ext uri="{FF2B5EF4-FFF2-40B4-BE49-F238E27FC236}">
                <a16:creationId xmlns:a16="http://schemas.microsoft.com/office/drawing/2014/main" id="{4FA55A5E-9264-46D6-917B-6B13CB8E02A9}"/>
              </a:ext>
            </a:extLst>
          </p:cNvPr>
          <p:cNvSpPr>
            <a:spLocks noGrp="1" noRot="1" noChangeAspect="1" noChangeArrowheads="1" noTextEdit="1"/>
          </p:cNvSpPr>
          <p:nvPr>
            <p:ph type="sldImg"/>
          </p:nvPr>
        </p:nvSpPr>
        <p:spPr>
          <a:ln/>
        </p:spPr>
      </p:sp>
      <p:sp>
        <p:nvSpPr>
          <p:cNvPr id="542723" name="Rectangle 3">
            <a:extLst>
              <a:ext uri="{FF2B5EF4-FFF2-40B4-BE49-F238E27FC236}">
                <a16:creationId xmlns:a16="http://schemas.microsoft.com/office/drawing/2014/main" id="{872C4E5C-99C0-4A2F-862D-CC186E67B8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F422A74-7AC3-4C3A-8F59-5013F2712DE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1A95565F-E984-4946-86FA-973EC5085046}"/>
              </a:ext>
            </a:extLst>
          </p:cNvPr>
          <p:cNvSpPr>
            <a:spLocks noGrp="1" noChangeArrowheads="1"/>
          </p:cNvSpPr>
          <p:nvPr>
            <p:ph type="sldNum" sz="quarter" idx="5"/>
          </p:nvPr>
        </p:nvSpPr>
        <p:spPr>
          <a:ln/>
        </p:spPr>
        <p:txBody>
          <a:bodyPr/>
          <a:lstStyle/>
          <a:p>
            <a:fld id="{9158C0EC-79F9-4BE5-9897-1A7EB4C45E79}" type="slidenum">
              <a:rPr lang="en-US" altLang="en-US"/>
              <a:pPr/>
              <a:t>6</a:t>
            </a:fld>
            <a:endParaRPr lang="en-US" altLang="en-US"/>
          </a:p>
        </p:txBody>
      </p:sp>
      <p:sp>
        <p:nvSpPr>
          <p:cNvPr id="545794" name="Rectangle 2">
            <a:extLst>
              <a:ext uri="{FF2B5EF4-FFF2-40B4-BE49-F238E27FC236}">
                <a16:creationId xmlns:a16="http://schemas.microsoft.com/office/drawing/2014/main" id="{6ED8450F-1713-4FF9-8F20-3AAA42D7DF9C}"/>
              </a:ext>
            </a:extLst>
          </p:cNvPr>
          <p:cNvSpPr>
            <a:spLocks noGrp="1" noRot="1" noChangeAspect="1" noChangeArrowheads="1" noTextEdit="1"/>
          </p:cNvSpPr>
          <p:nvPr>
            <p:ph type="sldImg"/>
          </p:nvPr>
        </p:nvSpPr>
        <p:spPr>
          <a:ln/>
        </p:spPr>
      </p:sp>
      <p:sp>
        <p:nvSpPr>
          <p:cNvPr id="545795" name="Rectangle 3">
            <a:extLst>
              <a:ext uri="{FF2B5EF4-FFF2-40B4-BE49-F238E27FC236}">
                <a16:creationId xmlns:a16="http://schemas.microsoft.com/office/drawing/2014/main" id="{77546A2E-4757-424D-AEDE-02C5391FA4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5DC730E-D723-4B4E-B870-3E7FD7BD488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BBE3015D-CB83-4DFB-9CD3-1C313BB14182}"/>
              </a:ext>
            </a:extLst>
          </p:cNvPr>
          <p:cNvSpPr>
            <a:spLocks noGrp="1" noChangeArrowheads="1"/>
          </p:cNvSpPr>
          <p:nvPr>
            <p:ph type="sldNum" sz="quarter" idx="5"/>
          </p:nvPr>
        </p:nvSpPr>
        <p:spPr>
          <a:ln/>
        </p:spPr>
        <p:txBody>
          <a:bodyPr/>
          <a:lstStyle/>
          <a:p>
            <a:fld id="{39E9F08D-46DD-4586-87DA-61C96EC438DB}" type="slidenum">
              <a:rPr lang="en-US" altLang="en-US"/>
              <a:pPr/>
              <a:t>7</a:t>
            </a:fld>
            <a:endParaRPr lang="en-US" altLang="en-US"/>
          </a:p>
        </p:txBody>
      </p:sp>
      <p:sp>
        <p:nvSpPr>
          <p:cNvPr id="548866" name="Rectangle 2">
            <a:extLst>
              <a:ext uri="{FF2B5EF4-FFF2-40B4-BE49-F238E27FC236}">
                <a16:creationId xmlns:a16="http://schemas.microsoft.com/office/drawing/2014/main" id="{B51856C1-16EE-4BC8-8D8D-E78132FF7F0A}"/>
              </a:ext>
            </a:extLst>
          </p:cNvPr>
          <p:cNvSpPr>
            <a:spLocks noGrp="1" noRot="1" noChangeAspect="1" noChangeArrowheads="1" noTextEdit="1"/>
          </p:cNvSpPr>
          <p:nvPr>
            <p:ph type="sldImg"/>
          </p:nvPr>
        </p:nvSpPr>
        <p:spPr>
          <a:ln/>
        </p:spPr>
      </p:sp>
      <p:sp>
        <p:nvSpPr>
          <p:cNvPr id="548867" name="Rectangle 3">
            <a:extLst>
              <a:ext uri="{FF2B5EF4-FFF2-40B4-BE49-F238E27FC236}">
                <a16:creationId xmlns:a16="http://schemas.microsoft.com/office/drawing/2014/main" id="{F872BB38-5299-4EE5-8492-25512EB9F1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38CF29B-7296-4A90-863D-70A165A809D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9FBC63E0-56F5-4A85-B828-CD4F92C2A6CA}"/>
              </a:ext>
            </a:extLst>
          </p:cNvPr>
          <p:cNvSpPr>
            <a:spLocks noGrp="1" noChangeArrowheads="1"/>
          </p:cNvSpPr>
          <p:nvPr>
            <p:ph type="sldNum" sz="quarter" idx="5"/>
          </p:nvPr>
        </p:nvSpPr>
        <p:spPr>
          <a:ln/>
        </p:spPr>
        <p:txBody>
          <a:bodyPr/>
          <a:lstStyle/>
          <a:p>
            <a:fld id="{25E93F34-CD80-4848-B0F0-4E6658299B62}" type="slidenum">
              <a:rPr lang="en-US" altLang="en-US"/>
              <a:pPr/>
              <a:t>8</a:t>
            </a:fld>
            <a:endParaRPr lang="en-US" altLang="en-US"/>
          </a:p>
        </p:txBody>
      </p:sp>
      <p:sp>
        <p:nvSpPr>
          <p:cNvPr id="549890" name="Rectangle 2">
            <a:extLst>
              <a:ext uri="{FF2B5EF4-FFF2-40B4-BE49-F238E27FC236}">
                <a16:creationId xmlns:a16="http://schemas.microsoft.com/office/drawing/2014/main" id="{CB59D706-9BC4-467E-900C-73332B592B8A}"/>
              </a:ext>
            </a:extLst>
          </p:cNvPr>
          <p:cNvSpPr>
            <a:spLocks noGrp="1" noRot="1" noChangeAspect="1" noChangeArrowheads="1" noTextEdit="1"/>
          </p:cNvSpPr>
          <p:nvPr>
            <p:ph type="sldImg"/>
          </p:nvPr>
        </p:nvSpPr>
        <p:spPr>
          <a:ln/>
        </p:spPr>
      </p:sp>
      <p:sp>
        <p:nvSpPr>
          <p:cNvPr id="549891" name="Rectangle 3">
            <a:extLst>
              <a:ext uri="{FF2B5EF4-FFF2-40B4-BE49-F238E27FC236}">
                <a16:creationId xmlns:a16="http://schemas.microsoft.com/office/drawing/2014/main" id="{358F241B-8584-4121-9E55-EFC9C2AF2C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67935BD-543C-44D1-8F78-F8476A248173}"/>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8B4A9A0E-6E09-4B69-8E7B-F83ECC753C27}"/>
              </a:ext>
            </a:extLst>
          </p:cNvPr>
          <p:cNvSpPr>
            <a:spLocks noGrp="1" noChangeArrowheads="1"/>
          </p:cNvSpPr>
          <p:nvPr>
            <p:ph type="sldNum" sz="quarter" idx="5"/>
          </p:nvPr>
        </p:nvSpPr>
        <p:spPr>
          <a:ln/>
        </p:spPr>
        <p:txBody>
          <a:bodyPr/>
          <a:lstStyle/>
          <a:p>
            <a:fld id="{151CDB52-9C36-402C-8E5E-E8839B548703}" type="slidenum">
              <a:rPr lang="en-US" altLang="en-US"/>
              <a:pPr/>
              <a:t>9</a:t>
            </a:fld>
            <a:endParaRPr lang="en-US" altLang="en-US"/>
          </a:p>
        </p:txBody>
      </p:sp>
      <p:sp>
        <p:nvSpPr>
          <p:cNvPr id="551938" name="Rectangle 2">
            <a:extLst>
              <a:ext uri="{FF2B5EF4-FFF2-40B4-BE49-F238E27FC236}">
                <a16:creationId xmlns:a16="http://schemas.microsoft.com/office/drawing/2014/main" id="{661B0240-80E4-42D7-A02A-0D2069C92BA3}"/>
              </a:ext>
            </a:extLst>
          </p:cNvPr>
          <p:cNvSpPr>
            <a:spLocks noGrp="1" noRot="1" noChangeAspect="1" noChangeArrowheads="1" noTextEdit="1"/>
          </p:cNvSpPr>
          <p:nvPr>
            <p:ph type="sldImg"/>
          </p:nvPr>
        </p:nvSpPr>
        <p:spPr>
          <a:ln/>
        </p:spPr>
      </p:sp>
      <p:sp>
        <p:nvSpPr>
          <p:cNvPr id="551939" name="Rectangle 3">
            <a:extLst>
              <a:ext uri="{FF2B5EF4-FFF2-40B4-BE49-F238E27FC236}">
                <a16:creationId xmlns:a16="http://schemas.microsoft.com/office/drawing/2014/main" id="{630EE752-4DBE-4D56-9488-2A63AC6FE0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C2AD630-AC9F-471C-94FC-B598AA19AFEF}"/>
              </a:ext>
            </a:extLst>
          </p:cNvPr>
          <p:cNvSpPr>
            <a:spLocks noGrp="1" noChangeArrowheads="1"/>
          </p:cNvSpPr>
          <p:nvPr>
            <p:ph type="hdr" sz="quarter"/>
          </p:nvPr>
        </p:nvSpPr>
        <p:spPr>
          <a:ln/>
        </p:spPr>
        <p:txBody>
          <a:bodyPr/>
          <a:lstStyle/>
          <a:p>
            <a:r>
              <a:rPr lang="en-US" altLang="en-US"/>
              <a:t>Handouts</a:t>
            </a:r>
          </a:p>
        </p:txBody>
      </p:sp>
      <p:sp>
        <p:nvSpPr>
          <p:cNvPr id="5" name="Rectangle 5">
            <a:extLst>
              <a:ext uri="{FF2B5EF4-FFF2-40B4-BE49-F238E27FC236}">
                <a16:creationId xmlns:a16="http://schemas.microsoft.com/office/drawing/2014/main" id="{66E35D47-9AD7-4CE0-BBAC-9E69AFD59A9B}"/>
              </a:ext>
            </a:extLst>
          </p:cNvPr>
          <p:cNvSpPr>
            <a:spLocks noGrp="1" noChangeArrowheads="1"/>
          </p:cNvSpPr>
          <p:nvPr>
            <p:ph type="sldNum" sz="quarter" idx="5"/>
          </p:nvPr>
        </p:nvSpPr>
        <p:spPr>
          <a:ln/>
        </p:spPr>
        <p:txBody>
          <a:bodyPr/>
          <a:lstStyle/>
          <a:p>
            <a:fld id="{42E485F0-D59A-4C60-9B4A-89C7D05C842D}" type="slidenum">
              <a:rPr lang="en-US" altLang="en-US"/>
              <a:pPr/>
              <a:t>10</a:t>
            </a:fld>
            <a:endParaRPr lang="en-US" altLang="en-US"/>
          </a:p>
        </p:txBody>
      </p:sp>
      <p:sp>
        <p:nvSpPr>
          <p:cNvPr id="555010" name="Rectangle 2">
            <a:extLst>
              <a:ext uri="{FF2B5EF4-FFF2-40B4-BE49-F238E27FC236}">
                <a16:creationId xmlns:a16="http://schemas.microsoft.com/office/drawing/2014/main" id="{B8F854CC-A070-48F9-A0DA-5827CE9A3DAF}"/>
              </a:ext>
            </a:extLst>
          </p:cNvPr>
          <p:cNvSpPr>
            <a:spLocks noGrp="1" noRot="1" noChangeAspect="1" noChangeArrowheads="1" noTextEdit="1"/>
          </p:cNvSpPr>
          <p:nvPr>
            <p:ph type="sldImg"/>
          </p:nvPr>
        </p:nvSpPr>
        <p:spPr>
          <a:ln/>
        </p:spPr>
      </p:sp>
      <p:sp>
        <p:nvSpPr>
          <p:cNvPr id="555011" name="Rectangle 3">
            <a:extLst>
              <a:ext uri="{FF2B5EF4-FFF2-40B4-BE49-F238E27FC236}">
                <a16:creationId xmlns:a16="http://schemas.microsoft.com/office/drawing/2014/main" id="{570AF36F-E1E7-42E0-9742-64A626DDD34C}"/>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4E97DBF-37DA-42D2-AB37-5CBEFCB8A92F}"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0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21763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75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97DBF-37DA-42D2-AB37-5CBEFCB8A92F}"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16848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E97DBF-37DA-42D2-AB37-5CBEFCB8A92F}" type="datetimeFigureOut">
              <a:rPr lang="en-IN" smtClean="0"/>
              <a:t>18-10-2024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86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E97DBF-37DA-42D2-AB37-5CBEFCB8A92F}"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85398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97DBF-37DA-42D2-AB37-5CBEFCB8A92F}" type="datetimeFigureOut">
              <a:rPr lang="en-IN" smtClean="0"/>
              <a:t>18-10-2024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368673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E97DBF-37DA-42D2-AB37-5CBEFCB8A92F}" type="datetimeFigureOut">
              <a:rPr lang="en-IN" smtClean="0"/>
              <a:t>18-10-2024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1363668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97DBF-37DA-42D2-AB37-5CBEFCB8A92F}" type="datetimeFigureOut">
              <a:rPr lang="en-IN" smtClean="0"/>
              <a:t>18-10-2024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76986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spTree>
    <p:extLst>
      <p:ext uri="{BB962C8B-B14F-4D97-AF65-F5344CB8AC3E}">
        <p14:creationId xmlns:p14="http://schemas.microsoft.com/office/powerpoint/2010/main" val="296046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E97DBF-37DA-42D2-AB37-5CBEFCB8A92F}" type="datetimeFigureOut">
              <a:rPr lang="en-IN" smtClean="0"/>
              <a:t>18-10-2024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35B093-6682-411A-8F98-C72CBACBECA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112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E97DBF-37DA-42D2-AB37-5CBEFCB8A92F}" type="datetimeFigureOut">
              <a:rPr lang="en-IN" smtClean="0"/>
              <a:t>18-10-2024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835B093-6682-411A-8F98-C72CBACBECA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439084"/>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4727-D2AE-4E73-ACE1-A4E19A501481}"/>
              </a:ext>
            </a:extLst>
          </p:cNvPr>
          <p:cNvSpPr>
            <a:spLocks noGrp="1"/>
          </p:cNvSpPr>
          <p:nvPr>
            <p:ph type="ctrTitle"/>
          </p:nvPr>
        </p:nvSpPr>
        <p:spPr/>
        <p:txBody>
          <a:bodyPr>
            <a:normAutofit fontScale="90000"/>
          </a:bodyPr>
          <a:lstStyle/>
          <a:p>
            <a:pPr algn="ctr"/>
            <a:r>
              <a:rPr lang="en-IN" dirty="0"/>
              <a:t>Chapter – 12</a:t>
            </a:r>
            <a:br>
              <a:rPr lang="en-IN" dirty="0"/>
            </a:br>
            <a:r>
              <a:rPr lang="en-IN" dirty="0"/>
              <a:t>system test planning </a:t>
            </a:r>
            <a:r>
              <a:rPr lang="en-IN"/>
              <a:t>and execution</a:t>
            </a:r>
            <a:endParaRPr lang="en-IN" dirty="0"/>
          </a:p>
        </p:txBody>
      </p:sp>
    </p:spTree>
    <p:extLst>
      <p:ext uri="{BB962C8B-B14F-4D97-AF65-F5344CB8AC3E}">
        <p14:creationId xmlns:p14="http://schemas.microsoft.com/office/powerpoint/2010/main" val="427390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69B27BE4-4718-46FD-BD7F-279A669F5DF1}"/>
              </a:ext>
            </a:extLst>
          </p:cNvPr>
          <p:cNvSpPr>
            <a:spLocks noGrp="1" noChangeArrowheads="1"/>
          </p:cNvSpPr>
          <p:nvPr>
            <p:ph type="sldNum" sz="quarter" idx="10"/>
          </p:nvPr>
        </p:nvSpPr>
        <p:spPr/>
        <p:txBody>
          <a:bodyPr/>
          <a:lstStyle/>
          <a:p>
            <a:fld id="{099C47B1-7E93-4AA0-8659-B3DA661FA8CF}" type="slidenum">
              <a:rPr lang="en-US" altLang="en-US"/>
              <a:pPr/>
              <a:t>10</a:t>
            </a:fld>
            <a:endParaRPr lang="en-US" altLang="en-US"/>
          </a:p>
        </p:txBody>
      </p:sp>
      <p:sp>
        <p:nvSpPr>
          <p:cNvPr id="552962" name="Rectangle 2">
            <a:extLst>
              <a:ext uri="{FF2B5EF4-FFF2-40B4-BE49-F238E27FC236}">
                <a16:creationId xmlns:a16="http://schemas.microsoft.com/office/drawing/2014/main" id="{323E5217-3D6C-4FF5-9893-D286C4DC18F9}"/>
              </a:ext>
            </a:extLst>
          </p:cNvPr>
          <p:cNvSpPr>
            <a:spLocks noGrp="1" noChangeArrowheads="1"/>
          </p:cNvSpPr>
          <p:nvPr>
            <p:ph type="title" idx="4294967295"/>
          </p:nvPr>
        </p:nvSpPr>
        <p:spPr/>
        <p:txBody>
          <a:bodyPr>
            <a:normAutofit fontScale="90000"/>
          </a:bodyPr>
          <a:lstStyle/>
          <a:p>
            <a:r>
              <a:rPr lang="en-US" altLang="en-US" dirty="0"/>
              <a:t>A Multi-Cycle </a:t>
            </a:r>
            <a:br>
              <a:rPr lang="en-US" altLang="en-US" dirty="0"/>
            </a:br>
            <a:r>
              <a:rPr lang="en-US" altLang="en-US" dirty="0"/>
              <a:t>System Test </a:t>
            </a:r>
            <a:br>
              <a:rPr lang="en-US" altLang="en-US" dirty="0"/>
            </a:br>
            <a:r>
              <a:rPr lang="en-US" altLang="en-US" dirty="0"/>
              <a:t>Strategy</a:t>
            </a:r>
          </a:p>
        </p:txBody>
      </p:sp>
      <p:pic>
        <p:nvPicPr>
          <p:cNvPr id="552965" name="Picture 5">
            <a:extLst>
              <a:ext uri="{FF2B5EF4-FFF2-40B4-BE49-F238E27FC236}">
                <a16:creationId xmlns:a16="http://schemas.microsoft.com/office/drawing/2014/main" id="{670C9187-C6A3-41FB-9EF1-E54FE56E2C45}"/>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5503864" y="857251"/>
            <a:ext cx="6391275" cy="5095875"/>
          </a:xfrm>
        </p:spPr>
      </p:pic>
      <p:sp>
        <p:nvSpPr>
          <p:cNvPr id="552966" name="Text Box 6">
            <a:extLst>
              <a:ext uri="{FF2B5EF4-FFF2-40B4-BE49-F238E27FC236}">
                <a16:creationId xmlns:a16="http://schemas.microsoft.com/office/drawing/2014/main" id="{5A9716A5-9789-4BF2-84ED-65E88CD80F25}"/>
              </a:ext>
            </a:extLst>
          </p:cNvPr>
          <p:cNvSpPr txBox="1">
            <a:spLocks noChangeArrowheads="1"/>
          </p:cNvSpPr>
          <p:nvPr/>
        </p:nvSpPr>
        <p:spPr bwMode="auto">
          <a:xfrm>
            <a:off x="5614989" y="6041804"/>
            <a:ext cx="6416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000000"/>
                </a:solidFill>
              </a:rPr>
              <a:t>Figure 12.1: The concept of a cycle-based test execution strategy</a:t>
            </a:r>
          </a:p>
        </p:txBody>
      </p:sp>
      <p:sp>
        <p:nvSpPr>
          <p:cNvPr id="2" name="TextBox 1">
            <a:extLst>
              <a:ext uri="{FF2B5EF4-FFF2-40B4-BE49-F238E27FC236}">
                <a16:creationId xmlns:a16="http://schemas.microsoft.com/office/drawing/2014/main" id="{07ACA8D3-F130-4BFB-8CF1-673A510A773D}"/>
              </a:ext>
            </a:extLst>
          </p:cNvPr>
          <p:cNvSpPr txBox="1"/>
          <p:nvPr/>
        </p:nvSpPr>
        <p:spPr>
          <a:xfrm>
            <a:off x="762000" y="2581275"/>
            <a:ext cx="4352925"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1800" i="0" u="none" strike="noStrike" baseline="0" dirty="0">
                <a:latin typeface="CMR10"/>
              </a:rPr>
              <a:t>The objective of the first test cycle is to detect most of the defects by executing all the test cases. </a:t>
            </a:r>
          </a:p>
          <a:p>
            <a:pPr marL="285750" indent="-285750" algn="just">
              <a:buFont typeface="Arial" panose="020B0604020202020204" pitchFamily="34" charset="0"/>
              <a:buChar char="•"/>
            </a:pPr>
            <a:r>
              <a:rPr lang="en-US" sz="1800" i="0" u="none" strike="noStrike" baseline="0" dirty="0">
                <a:latin typeface="CMR10"/>
              </a:rPr>
              <a:t>The objective of the second test cycle is to verify the fixes for the defects found in the first test cycle. </a:t>
            </a:r>
          </a:p>
          <a:p>
            <a:pPr marL="285750" indent="-285750" algn="just">
              <a:buFont typeface="Arial" panose="020B0604020202020204" pitchFamily="34" charset="0"/>
              <a:buChar char="•"/>
            </a:pPr>
            <a:r>
              <a:rPr lang="en-US" sz="1800" i="0" u="none" strike="noStrike" baseline="0" dirty="0">
                <a:latin typeface="CMR10"/>
              </a:rPr>
              <a:t>The objective of the third and final test cycle is to ensure that the software is stable before it can be released to the customer.</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0950975-249B-46F4-82C4-588B318ABB69}"/>
              </a:ext>
            </a:extLst>
          </p:cNvPr>
          <p:cNvSpPr>
            <a:spLocks noGrp="1" noChangeArrowheads="1"/>
          </p:cNvSpPr>
          <p:nvPr>
            <p:ph type="sldNum" sz="quarter" idx="10"/>
          </p:nvPr>
        </p:nvSpPr>
        <p:spPr/>
        <p:txBody>
          <a:bodyPr/>
          <a:lstStyle/>
          <a:p>
            <a:fld id="{6CA3CF4D-4D94-4E6A-95AE-750B3CC3758B}" type="slidenum">
              <a:rPr lang="en-US" altLang="en-US"/>
              <a:pPr/>
              <a:t>11</a:t>
            </a:fld>
            <a:endParaRPr lang="en-US" altLang="en-US"/>
          </a:p>
        </p:txBody>
      </p:sp>
      <p:sp>
        <p:nvSpPr>
          <p:cNvPr id="556034" name="Rectangle 2">
            <a:extLst>
              <a:ext uri="{FF2B5EF4-FFF2-40B4-BE49-F238E27FC236}">
                <a16:creationId xmlns:a16="http://schemas.microsoft.com/office/drawing/2014/main" id="{C89CE93D-B68E-4C1C-983E-18AA013C3B32}"/>
              </a:ext>
            </a:extLst>
          </p:cNvPr>
          <p:cNvSpPr>
            <a:spLocks noGrp="1" noChangeArrowheads="1"/>
          </p:cNvSpPr>
          <p:nvPr>
            <p:ph type="title" idx="4294967295"/>
          </p:nvPr>
        </p:nvSpPr>
        <p:spPr/>
        <p:txBody>
          <a:bodyPr/>
          <a:lstStyle/>
          <a:p>
            <a:r>
              <a:rPr lang="en-US" altLang="en-US"/>
              <a:t>Characterization of Test Cycles</a:t>
            </a:r>
          </a:p>
        </p:txBody>
      </p:sp>
      <p:sp>
        <p:nvSpPr>
          <p:cNvPr id="556035" name="Rectangle 3">
            <a:extLst>
              <a:ext uri="{FF2B5EF4-FFF2-40B4-BE49-F238E27FC236}">
                <a16:creationId xmlns:a16="http://schemas.microsoft.com/office/drawing/2014/main" id="{6EEBAF31-5B19-4937-9491-7B118F7FB97D}"/>
              </a:ext>
            </a:extLst>
          </p:cNvPr>
          <p:cNvSpPr>
            <a:spLocks noGrp="1" noChangeArrowheads="1"/>
          </p:cNvSpPr>
          <p:nvPr>
            <p:ph type="body" idx="4294967295"/>
          </p:nvPr>
        </p:nvSpPr>
        <p:spPr>
          <a:xfrm>
            <a:off x="920611" y="2266088"/>
            <a:ext cx="9720073" cy="4023360"/>
          </a:xfrm>
        </p:spPr>
        <p:txBody>
          <a:bodyPr/>
          <a:lstStyle/>
          <a:p>
            <a:pPr>
              <a:buFontTx/>
              <a:buNone/>
            </a:pPr>
            <a:r>
              <a:rPr lang="en-US" altLang="en-US" sz="2800" dirty="0">
                <a:latin typeface="Times New Roman" panose="02020603050405020304" pitchFamily="18" charset="0"/>
                <a:cs typeface="Times New Roman" panose="02020603050405020304" pitchFamily="18" charset="0"/>
              </a:rPr>
              <a:t>Each test cycle is characterized by a set of six parameters: </a:t>
            </a:r>
          </a:p>
          <a:p>
            <a:pPr lvl="1"/>
            <a:r>
              <a:rPr lang="en-US" altLang="en-US" sz="2800" dirty="0">
                <a:latin typeface="Times New Roman" panose="02020603050405020304" pitchFamily="18" charset="0"/>
                <a:cs typeface="Times New Roman" panose="02020603050405020304" pitchFamily="18" charset="0"/>
              </a:rPr>
              <a:t>Goals</a:t>
            </a:r>
          </a:p>
          <a:p>
            <a:pPr lvl="1"/>
            <a:r>
              <a:rPr lang="en-US" altLang="en-US" sz="2800" dirty="0">
                <a:latin typeface="Times New Roman" panose="02020603050405020304" pitchFamily="18" charset="0"/>
                <a:cs typeface="Times New Roman" panose="02020603050405020304" pitchFamily="18" charset="0"/>
              </a:rPr>
              <a:t>Assumptions</a:t>
            </a:r>
          </a:p>
          <a:p>
            <a:pPr lvl="1"/>
            <a:r>
              <a:rPr lang="en-US" altLang="en-US" sz="2800" dirty="0">
                <a:latin typeface="Times New Roman" panose="02020603050405020304" pitchFamily="18" charset="0"/>
                <a:cs typeface="Times New Roman" panose="02020603050405020304" pitchFamily="18" charset="0"/>
              </a:rPr>
              <a:t>Test execution</a:t>
            </a:r>
          </a:p>
          <a:p>
            <a:pPr lvl="1"/>
            <a:r>
              <a:rPr lang="en-US" altLang="en-US" sz="2800" dirty="0">
                <a:latin typeface="Times New Roman" panose="02020603050405020304" pitchFamily="18" charset="0"/>
                <a:cs typeface="Times New Roman" panose="02020603050405020304" pitchFamily="18" charset="0"/>
              </a:rPr>
              <a:t>Revert and Extension criteria</a:t>
            </a:r>
          </a:p>
          <a:p>
            <a:pPr lvl="1"/>
            <a:r>
              <a:rPr lang="en-US" altLang="en-US" sz="2800" dirty="0">
                <a:latin typeface="Times New Roman" panose="02020603050405020304" pitchFamily="18" charset="0"/>
                <a:cs typeface="Times New Roman" panose="02020603050405020304" pitchFamily="18" charset="0"/>
              </a:rPr>
              <a:t>Actions</a:t>
            </a:r>
          </a:p>
          <a:p>
            <a:pPr lvl="1"/>
            <a:r>
              <a:rPr lang="en-US" altLang="en-US" sz="2800" dirty="0">
                <a:latin typeface="Times New Roman" panose="02020603050405020304" pitchFamily="18" charset="0"/>
                <a:cs typeface="Times New Roman" panose="02020603050405020304" pitchFamily="18" charset="0"/>
              </a:rPr>
              <a:t>Exit criteria</a:t>
            </a:r>
          </a:p>
          <a:p>
            <a:endParaRPr lang="en-US" altLang="en-US" sz="2800"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C41A743-393B-4E52-9115-965B7C0B2376}"/>
              </a:ext>
            </a:extLst>
          </p:cNvPr>
          <p:cNvSpPr>
            <a:spLocks noGrp="1" noChangeArrowheads="1"/>
          </p:cNvSpPr>
          <p:nvPr>
            <p:ph type="sldNum" sz="quarter" idx="10"/>
          </p:nvPr>
        </p:nvSpPr>
        <p:spPr/>
        <p:txBody>
          <a:bodyPr/>
          <a:lstStyle/>
          <a:p>
            <a:fld id="{5C8FC142-8161-4C91-8B6C-205AEBC698E3}" type="slidenum">
              <a:rPr lang="en-US" altLang="en-US"/>
              <a:pPr/>
              <a:t>12</a:t>
            </a:fld>
            <a:endParaRPr lang="en-US" altLang="en-US"/>
          </a:p>
        </p:txBody>
      </p:sp>
      <p:sp>
        <p:nvSpPr>
          <p:cNvPr id="558082" name="Rectangle 2">
            <a:extLst>
              <a:ext uri="{FF2B5EF4-FFF2-40B4-BE49-F238E27FC236}">
                <a16:creationId xmlns:a16="http://schemas.microsoft.com/office/drawing/2014/main" id="{379A3999-ABFD-4172-AA13-2B7F8183F78C}"/>
              </a:ext>
            </a:extLst>
          </p:cNvPr>
          <p:cNvSpPr>
            <a:spLocks noGrp="1" noChangeArrowheads="1"/>
          </p:cNvSpPr>
          <p:nvPr>
            <p:ph type="title" idx="4294967295"/>
          </p:nvPr>
        </p:nvSpPr>
        <p:spPr>
          <a:xfrm>
            <a:off x="340637" y="0"/>
            <a:ext cx="9720072" cy="1499616"/>
          </a:xfrm>
        </p:spPr>
        <p:txBody>
          <a:bodyPr/>
          <a:lstStyle/>
          <a:p>
            <a:r>
              <a:rPr lang="en-US" altLang="en-US" dirty="0"/>
              <a:t>Characterization of Test Cycles</a:t>
            </a:r>
          </a:p>
        </p:txBody>
      </p:sp>
      <p:sp>
        <p:nvSpPr>
          <p:cNvPr id="558083" name="Rectangle 3">
            <a:extLst>
              <a:ext uri="{FF2B5EF4-FFF2-40B4-BE49-F238E27FC236}">
                <a16:creationId xmlns:a16="http://schemas.microsoft.com/office/drawing/2014/main" id="{F2D89429-742D-49BD-A4F3-8A1DE9273BD1}"/>
              </a:ext>
            </a:extLst>
          </p:cNvPr>
          <p:cNvSpPr>
            <a:spLocks noGrp="1" noChangeArrowheads="1"/>
          </p:cNvSpPr>
          <p:nvPr>
            <p:ph type="body" idx="4294967295"/>
          </p:nvPr>
        </p:nvSpPr>
        <p:spPr>
          <a:xfrm>
            <a:off x="670445" y="969818"/>
            <a:ext cx="9720073" cy="4597670"/>
          </a:xfrm>
        </p:spPr>
        <p:txBody>
          <a:bodyPr>
            <a:noAutofit/>
          </a:bodyPr>
          <a:lstStyle/>
          <a:p>
            <a:r>
              <a:rPr lang="en-US" altLang="en-US" sz="2400" dirty="0">
                <a:latin typeface="Times New Roman" panose="02020603050405020304" pitchFamily="18" charset="0"/>
                <a:cs typeface="Times New Roman" panose="02020603050405020304" pitchFamily="18" charset="0"/>
              </a:rPr>
              <a:t>Goals</a:t>
            </a:r>
          </a:p>
          <a:p>
            <a:pPr lvl="1"/>
            <a:r>
              <a:rPr lang="en-US" altLang="en-US" sz="2400" dirty="0">
                <a:latin typeface="Times New Roman" panose="02020603050405020304" pitchFamily="18" charset="0"/>
                <a:cs typeface="Times New Roman" panose="02020603050405020304" pitchFamily="18" charset="0"/>
              </a:rPr>
              <a:t>System test team sets its own goals to be achieved in each test cycle</a:t>
            </a:r>
          </a:p>
          <a:p>
            <a:pPr lvl="1"/>
            <a:r>
              <a:rPr lang="en-US" altLang="en-US" sz="2400" dirty="0">
                <a:latin typeface="Times New Roman" panose="02020603050405020304" pitchFamily="18" charset="0"/>
                <a:cs typeface="Times New Roman" panose="02020603050405020304" pitchFamily="18" charset="0"/>
              </a:rPr>
              <a:t>These goals are ideal in the sense these are very high standard</a:t>
            </a:r>
          </a:p>
          <a:p>
            <a:pPr lvl="1"/>
            <a:r>
              <a:rPr lang="en-US" altLang="en-US" sz="2400" dirty="0">
                <a:latin typeface="Times New Roman" panose="02020603050405020304" pitchFamily="18" charset="0"/>
                <a:cs typeface="Times New Roman" panose="02020603050405020304" pitchFamily="18" charset="0"/>
              </a:rPr>
              <a:t>Goals are specified in terms of the number of test cases to pass in a cycle</a:t>
            </a:r>
          </a:p>
          <a:p>
            <a:r>
              <a:rPr lang="en-US" altLang="en-US" sz="2400" dirty="0">
                <a:latin typeface="Times New Roman" panose="02020603050405020304" pitchFamily="18" charset="0"/>
                <a:cs typeface="Times New Roman" panose="02020603050405020304" pitchFamily="18" charset="0"/>
              </a:rPr>
              <a:t>Assumptions</a:t>
            </a:r>
          </a:p>
          <a:p>
            <a:pPr lvl="1"/>
            <a:r>
              <a:rPr lang="en-US" altLang="en-US" sz="2400" dirty="0">
                <a:latin typeface="Times New Roman" panose="02020603050405020304" pitchFamily="18" charset="0"/>
                <a:cs typeface="Times New Roman" panose="02020603050405020304" pitchFamily="18" charset="0"/>
              </a:rPr>
              <a:t>How often the builds will be selected during in a system test cycle?</a:t>
            </a:r>
          </a:p>
          <a:p>
            <a:pPr lvl="1"/>
            <a:r>
              <a:rPr lang="en-US" altLang="en-US" sz="2400" dirty="0">
                <a:latin typeface="Times New Roman" panose="02020603050405020304" pitchFamily="18" charset="0"/>
                <a:cs typeface="Times New Roman" panose="02020603050405020304" pitchFamily="18" charset="0"/>
              </a:rPr>
              <a:t>For example “the team can accept builds from SIT group on a daily basis during a test cycle”</a:t>
            </a:r>
          </a:p>
          <a:p>
            <a:r>
              <a:rPr lang="en-US" altLang="en-US" sz="2400" dirty="0">
                <a:latin typeface="Times New Roman" panose="02020603050405020304" pitchFamily="18" charset="0"/>
                <a:cs typeface="Times New Roman" panose="02020603050405020304" pitchFamily="18" charset="0"/>
              </a:rPr>
              <a:t>Test Execution</a:t>
            </a:r>
          </a:p>
          <a:p>
            <a:pPr lvl="1"/>
            <a:r>
              <a:rPr lang="en-US" altLang="en-US" sz="2400" dirty="0">
                <a:latin typeface="Times New Roman" panose="02020603050405020304" pitchFamily="18" charset="0"/>
                <a:cs typeface="Times New Roman" panose="02020603050405020304" pitchFamily="18" charset="0"/>
              </a:rPr>
              <a:t>Prioritization of test execution changes between test cycles</a:t>
            </a:r>
          </a:p>
          <a:p>
            <a:pPr lvl="1"/>
            <a:r>
              <a:rPr lang="en-US" altLang="en-US" sz="2400" dirty="0">
                <a:latin typeface="Times New Roman" panose="02020603050405020304" pitchFamily="18" charset="0"/>
                <a:cs typeface="Times New Roman" panose="02020603050405020304" pitchFamily="18" charset="0"/>
              </a:rPr>
              <a:t>Test cases that exercise basic functionalities have higher priority than the rest in the first test cycle</a:t>
            </a:r>
          </a:p>
          <a:p>
            <a:pPr lvl="1"/>
            <a:r>
              <a:rPr lang="en-US" altLang="en-US" sz="2400" dirty="0">
                <a:latin typeface="Times New Roman" panose="02020603050405020304" pitchFamily="18" charset="0"/>
                <a:cs typeface="Times New Roman" panose="02020603050405020304" pitchFamily="18" charset="0"/>
              </a:rPr>
              <a:t>Test cases that have failed in one test cycle have a higher priority in the following test cycle</a:t>
            </a:r>
          </a:p>
          <a:p>
            <a:pPr lvl="1"/>
            <a:r>
              <a:rPr lang="en-US" altLang="en-US" sz="2400" dirty="0">
                <a:latin typeface="Times New Roman" panose="02020603050405020304" pitchFamily="18" charset="0"/>
                <a:cs typeface="Times New Roman" panose="02020603050405020304" pitchFamily="18" charset="0"/>
              </a:rPr>
              <a:t>Test cases in certain groups have higher priority than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E615BEC-6660-4E15-AE0F-601BDBA82B98}"/>
              </a:ext>
            </a:extLst>
          </p:cNvPr>
          <p:cNvSpPr>
            <a:spLocks noGrp="1" noChangeArrowheads="1"/>
          </p:cNvSpPr>
          <p:nvPr>
            <p:ph type="sldNum" sz="quarter" idx="10"/>
          </p:nvPr>
        </p:nvSpPr>
        <p:spPr/>
        <p:txBody>
          <a:bodyPr/>
          <a:lstStyle/>
          <a:p>
            <a:fld id="{311B9D7E-770F-4335-A425-23F6E2F573AC}" type="slidenum">
              <a:rPr lang="en-US" altLang="en-US"/>
              <a:pPr/>
              <a:t>13</a:t>
            </a:fld>
            <a:endParaRPr lang="en-US" altLang="en-US"/>
          </a:p>
        </p:txBody>
      </p:sp>
      <p:sp>
        <p:nvSpPr>
          <p:cNvPr id="560130" name="Rectangle 2">
            <a:extLst>
              <a:ext uri="{FF2B5EF4-FFF2-40B4-BE49-F238E27FC236}">
                <a16:creationId xmlns:a16="http://schemas.microsoft.com/office/drawing/2014/main" id="{E47EEA19-A5FF-437C-828F-BA809FF2A24E}"/>
              </a:ext>
            </a:extLst>
          </p:cNvPr>
          <p:cNvSpPr>
            <a:spLocks noGrp="1" noChangeArrowheads="1"/>
          </p:cNvSpPr>
          <p:nvPr>
            <p:ph type="title" idx="4294967295"/>
          </p:nvPr>
        </p:nvSpPr>
        <p:spPr/>
        <p:txBody>
          <a:bodyPr/>
          <a:lstStyle/>
          <a:p>
            <a:r>
              <a:rPr lang="en-US" altLang="en-US"/>
              <a:t>Characterization of Test Cycles</a:t>
            </a:r>
          </a:p>
        </p:txBody>
      </p:sp>
      <p:sp>
        <p:nvSpPr>
          <p:cNvPr id="560131" name="Rectangle 3">
            <a:extLst>
              <a:ext uri="{FF2B5EF4-FFF2-40B4-BE49-F238E27FC236}">
                <a16:creationId xmlns:a16="http://schemas.microsoft.com/office/drawing/2014/main" id="{AC3F3E41-982F-42FE-A427-9F6F636150D4}"/>
              </a:ext>
            </a:extLst>
          </p:cNvPr>
          <p:cNvSpPr>
            <a:spLocks noGrp="1" noChangeArrowheads="1"/>
          </p:cNvSpPr>
          <p:nvPr>
            <p:ph type="body" idx="4294967295"/>
          </p:nvPr>
        </p:nvSpPr>
        <p:spPr/>
        <p:txBody>
          <a:bodyPr>
            <a:normAutofit/>
          </a:bodyPr>
          <a:lstStyle/>
          <a:p>
            <a:r>
              <a:rPr lang="en-US" altLang="en-US" sz="2400" dirty="0">
                <a:latin typeface="Times New Roman" panose="02020603050405020304" pitchFamily="18" charset="0"/>
                <a:cs typeface="Times New Roman" panose="02020603050405020304" pitchFamily="18" charset="0"/>
              </a:rPr>
              <a:t>Revert and Extension criteria</a:t>
            </a:r>
          </a:p>
          <a:p>
            <a:pPr lvl="1"/>
            <a:r>
              <a:rPr lang="en-US" altLang="en-US" sz="2400" dirty="0">
                <a:latin typeface="Times New Roman" panose="02020603050405020304" pitchFamily="18" charset="0"/>
                <a:cs typeface="Times New Roman" panose="02020603050405020304" pitchFamily="18" charset="0"/>
              </a:rPr>
              <a:t>It may not be useful to continue a test cycle if it is found that a software is of poor quality</a:t>
            </a:r>
          </a:p>
          <a:p>
            <a:pPr lvl="1"/>
            <a:r>
              <a:rPr lang="en-US" altLang="en-US" sz="2400" dirty="0">
                <a:latin typeface="Times New Roman" panose="02020603050405020304" pitchFamily="18" charset="0"/>
                <a:cs typeface="Times New Roman" panose="02020603050405020304" pitchFamily="18" charset="0"/>
              </a:rPr>
              <a:t>Often a test cycle is extended due to various reasons</a:t>
            </a:r>
          </a:p>
          <a:p>
            <a:pPr lvl="2" algn="just"/>
            <a:r>
              <a:rPr lang="en-US" altLang="en-US" sz="2400" dirty="0">
                <a:latin typeface="Times New Roman" panose="02020603050405020304" pitchFamily="18" charset="0"/>
                <a:cs typeface="Times New Roman" panose="02020603050405020304" pitchFamily="18" charset="0"/>
              </a:rPr>
              <a:t>A need to re-execute all the test cases in a particular test group because a large fraction of the test cases within the group failed</a:t>
            </a:r>
          </a:p>
          <a:p>
            <a:pPr lvl="2" algn="just"/>
            <a:r>
              <a:rPr lang="en-US" altLang="en-US" sz="2400" dirty="0">
                <a:latin typeface="Times New Roman" panose="02020603050405020304" pitchFamily="18" charset="0"/>
                <a:cs typeface="Times New Roman" panose="02020603050405020304" pitchFamily="18" charset="0"/>
              </a:rPr>
              <a:t>A significantly large number of new test cases were added while test execution was in progress</a:t>
            </a:r>
          </a:p>
          <a:p>
            <a:pPr lvl="1"/>
            <a:r>
              <a:rPr lang="en-US" altLang="en-US" sz="2400" dirty="0">
                <a:latin typeface="Times New Roman" panose="02020603050405020304" pitchFamily="18" charset="0"/>
                <a:cs typeface="Times New Roman" panose="02020603050405020304" pitchFamily="18" charset="0"/>
              </a:rPr>
              <a:t>The conditions for prematurely terminating a test cycle and for extending a test cycle must be precisely stated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FED1BDC7-E529-4894-B6E2-9E3BECB2FFE6}"/>
              </a:ext>
            </a:extLst>
          </p:cNvPr>
          <p:cNvSpPr>
            <a:spLocks noGrp="1" noChangeArrowheads="1"/>
          </p:cNvSpPr>
          <p:nvPr>
            <p:ph type="sldNum" sz="quarter" idx="10"/>
          </p:nvPr>
        </p:nvSpPr>
        <p:spPr/>
        <p:txBody>
          <a:bodyPr/>
          <a:lstStyle/>
          <a:p>
            <a:fld id="{79559ADB-BC0B-4B61-9BCC-618ECE334946}" type="slidenum">
              <a:rPr lang="en-US" altLang="en-US"/>
              <a:pPr/>
              <a:t>14</a:t>
            </a:fld>
            <a:endParaRPr lang="en-US" altLang="en-US"/>
          </a:p>
        </p:txBody>
      </p:sp>
      <p:sp>
        <p:nvSpPr>
          <p:cNvPr id="562178" name="Rectangle 2">
            <a:extLst>
              <a:ext uri="{FF2B5EF4-FFF2-40B4-BE49-F238E27FC236}">
                <a16:creationId xmlns:a16="http://schemas.microsoft.com/office/drawing/2014/main" id="{DC13994C-FBDD-408A-BF46-7488A22FF9B4}"/>
              </a:ext>
            </a:extLst>
          </p:cNvPr>
          <p:cNvSpPr>
            <a:spLocks noGrp="1" noChangeArrowheads="1"/>
          </p:cNvSpPr>
          <p:nvPr>
            <p:ph type="title" idx="4294967295"/>
          </p:nvPr>
        </p:nvSpPr>
        <p:spPr/>
        <p:txBody>
          <a:bodyPr/>
          <a:lstStyle/>
          <a:p>
            <a:r>
              <a:rPr lang="en-US" altLang="en-US"/>
              <a:t>Characterization of Test Cycles</a:t>
            </a:r>
          </a:p>
        </p:txBody>
      </p:sp>
      <p:sp>
        <p:nvSpPr>
          <p:cNvPr id="562179" name="Rectangle 3">
            <a:extLst>
              <a:ext uri="{FF2B5EF4-FFF2-40B4-BE49-F238E27FC236}">
                <a16:creationId xmlns:a16="http://schemas.microsoft.com/office/drawing/2014/main" id="{8D3F700E-E192-423E-9B9A-1F36DB9339BF}"/>
              </a:ext>
            </a:extLst>
          </p:cNvPr>
          <p:cNvSpPr>
            <a:spLocks noGrp="1" noChangeArrowheads="1"/>
          </p:cNvSpPr>
          <p:nvPr>
            <p:ph type="body" idx="4294967295"/>
          </p:nvPr>
        </p:nvSpPr>
        <p:spPr/>
        <p:txBody>
          <a:bodyPr/>
          <a:lstStyle/>
          <a:p>
            <a:r>
              <a:rPr lang="en-US" altLang="en-US" dirty="0">
                <a:latin typeface="Times New Roman" panose="02020603050405020304" pitchFamily="18" charset="0"/>
                <a:cs typeface="Times New Roman" panose="02020603050405020304" pitchFamily="18" charset="0"/>
              </a:rPr>
              <a:t>Actions</a:t>
            </a:r>
          </a:p>
          <a:p>
            <a:pPr lvl="1"/>
            <a:r>
              <a:rPr lang="en-US" altLang="en-US" dirty="0">
                <a:latin typeface="Times New Roman" panose="02020603050405020304" pitchFamily="18" charset="0"/>
                <a:cs typeface="Times New Roman" panose="02020603050405020304" pitchFamily="18" charset="0"/>
              </a:rPr>
              <a:t>Too many test cases may fail during a test cycle</a:t>
            </a:r>
          </a:p>
          <a:p>
            <a:pPr lvl="2"/>
            <a:r>
              <a:rPr lang="en-US" altLang="en-US" sz="1800" dirty="0">
                <a:latin typeface="Times New Roman" panose="02020603050405020304" pitchFamily="18" charset="0"/>
                <a:cs typeface="Times New Roman" panose="02020603050405020304" pitchFamily="18" charset="0"/>
              </a:rPr>
              <a:t>The development team is alerted</a:t>
            </a:r>
          </a:p>
          <a:p>
            <a:pPr lvl="2"/>
            <a:r>
              <a:rPr lang="en-US" altLang="en-US" sz="1800" dirty="0">
                <a:latin typeface="Times New Roman" panose="02020603050405020304" pitchFamily="18" charset="0"/>
                <a:cs typeface="Times New Roman" panose="02020603050405020304" pitchFamily="18" charset="0"/>
              </a:rPr>
              <a:t>The developers take action in the form of root cause analysis (RCA)</a:t>
            </a:r>
          </a:p>
          <a:p>
            <a:pPr lvl="2"/>
            <a:r>
              <a:rPr lang="en-US" altLang="en-US" sz="1800" dirty="0">
                <a:latin typeface="Times New Roman" panose="02020603050405020304" pitchFamily="18" charset="0"/>
                <a:cs typeface="Times New Roman" panose="02020603050405020304" pitchFamily="18" charset="0"/>
              </a:rPr>
              <a:t>Corrective actions are taken by updating the design specification, reviewing the code, and adding new test cases to the unit and integration test plan</a:t>
            </a:r>
          </a:p>
          <a:p>
            <a:pPr lvl="1"/>
            <a:r>
              <a:rPr lang="en-US" altLang="en-US" dirty="0">
                <a:latin typeface="Times New Roman" panose="02020603050405020304" pitchFamily="18" charset="0"/>
                <a:cs typeface="Times New Roman" panose="02020603050405020304" pitchFamily="18" charset="0"/>
              </a:rPr>
              <a:t>The system test team has to design a large number of new test cases during a test cycle</a:t>
            </a:r>
          </a:p>
          <a:p>
            <a:pPr lvl="2"/>
            <a:r>
              <a:rPr lang="en-US" altLang="en-US" sz="1800" dirty="0">
                <a:latin typeface="Times New Roman" panose="02020603050405020304" pitchFamily="18" charset="0"/>
                <a:cs typeface="Times New Roman" panose="02020603050405020304" pitchFamily="18" charset="0"/>
              </a:rPr>
              <a:t>The system test team initiates a root cause analysis (RCA)</a:t>
            </a:r>
          </a:p>
          <a:p>
            <a:pPr lvl="2"/>
            <a:r>
              <a:rPr lang="en-US" altLang="en-US" sz="1800" dirty="0">
                <a:latin typeface="Times New Roman" panose="02020603050405020304" pitchFamily="18" charset="0"/>
                <a:cs typeface="Times New Roman" panose="02020603050405020304" pitchFamily="18" charset="0"/>
              </a:rPr>
              <a:t>The team studies the new test cases and categories them into different groups based on the functional requirements</a:t>
            </a:r>
          </a:p>
          <a:p>
            <a:pPr lvl="2"/>
            <a:r>
              <a:rPr lang="en-US" altLang="en-US" sz="1800" dirty="0">
                <a:latin typeface="Times New Roman" panose="02020603050405020304" pitchFamily="18" charset="0"/>
                <a:cs typeface="Times New Roman" panose="02020603050405020304" pitchFamily="18" charset="0"/>
              </a:rPr>
              <a:t>The relevant requirements are studied to understand why the test team was unable to identify the objectives of these new test cases in the first place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F4644A27-A2B7-4695-98A3-749539B109BE}"/>
              </a:ext>
            </a:extLst>
          </p:cNvPr>
          <p:cNvSpPr>
            <a:spLocks noGrp="1" noChangeArrowheads="1"/>
          </p:cNvSpPr>
          <p:nvPr>
            <p:ph type="sldNum" sz="quarter" idx="10"/>
          </p:nvPr>
        </p:nvSpPr>
        <p:spPr/>
        <p:txBody>
          <a:bodyPr/>
          <a:lstStyle/>
          <a:p>
            <a:fld id="{BA75DB01-B5A1-462E-9027-E85E51210D62}" type="slidenum">
              <a:rPr lang="en-US" altLang="en-US"/>
              <a:pPr/>
              <a:t>15</a:t>
            </a:fld>
            <a:endParaRPr lang="en-US" altLang="en-US"/>
          </a:p>
        </p:txBody>
      </p:sp>
      <p:sp>
        <p:nvSpPr>
          <p:cNvPr id="564226" name="Rectangle 2">
            <a:extLst>
              <a:ext uri="{FF2B5EF4-FFF2-40B4-BE49-F238E27FC236}">
                <a16:creationId xmlns:a16="http://schemas.microsoft.com/office/drawing/2014/main" id="{0F0F11FC-BF27-4074-9971-22DE21157F39}"/>
              </a:ext>
            </a:extLst>
          </p:cNvPr>
          <p:cNvSpPr>
            <a:spLocks noGrp="1" noChangeArrowheads="1"/>
          </p:cNvSpPr>
          <p:nvPr>
            <p:ph type="title" idx="4294967295"/>
          </p:nvPr>
        </p:nvSpPr>
        <p:spPr/>
        <p:txBody>
          <a:bodyPr/>
          <a:lstStyle/>
          <a:p>
            <a:r>
              <a:rPr lang="en-US" altLang="en-US" dirty="0"/>
              <a:t>Characterization of Test Cycles</a:t>
            </a:r>
          </a:p>
        </p:txBody>
      </p:sp>
      <p:sp>
        <p:nvSpPr>
          <p:cNvPr id="564227" name="Rectangle 3">
            <a:extLst>
              <a:ext uri="{FF2B5EF4-FFF2-40B4-BE49-F238E27FC236}">
                <a16:creationId xmlns:a16="http://schemas.microsoft.com/office/drawing/2014/main" id="{841EF253-B3FC-4F12-BF22-7DB102CA8D78}"/>
              </a:ext>
            </a:extLst>
          </p:cNvPr>
          <p:cNvSpPr>
            <a:spLocks noGrp="1" noChangeArrowheads="1"/>
          </p:cNvSpPr>
          <p:nvPr>
            <p:ph type="body" idx="4294967295"/>
          </p:nvPr>
        </p:nvSpPr>
        <p:spPr/>
        <p:txBody>
          <a:bodyPr/>
          <a:lstStyle/>
          <a:p>
            <a:r>
              <a:rPr lang="en-US" altLang="en-US" sz="2400" dirty="0">
                <a:latin typeface="Times New Roman" panose="02020603050405020304" pitchFamily="18" charset="0"/>
                <a:cs typeface="Times New Roman" panose="02020603050405020304" pitchFamily="18" charset="0"/>
              </a:rPr>
              <a:t>Exit Criteria</a:t>
            </a:r>
          </a:p>
          <a:p>
            <a:pPr lvl="1"/>
            <a:r>
              <a:rPr lang="en-US" altLang="en-US" sz="2400" dirty="0">
                <a:latin typeface="Times New Roman" panose="02020603050405020304" pitchFamily="18" charset="0"/>
                <a:cs typeface="Times New Roman" panose="02020603050405020304" pitchFamily="18" charset="0"/>
              </a:rPr>
              <a:t>An exit criterion specifies the termination of a test cycle</a:t>
            </a:r>
          </a:p>
          <a:p>
            <a:pPr lvl="1"/>
            <a:r>
              <a:rPr lang="en-US" altLang="en-US" sz="2400" dirty="0">
                <a:latin typeface="Times New Roman" panose="02020603050405020304" pitchFamily="18" charset="0"/>
                <a:cs typeface="Times New Roman" panose="02020603050405020304" pitchFamily="18" charset="0"/>
              </a:rPr>
              <a:t>One may exit a test cycle even if goals for that particular test cycle are not fully achieved</a:t>
            </a:r>
          </a:p>
          <a:p>
            <a:pPr lvl="1"/>
            <a:r>
              <a:rPr lang="en-US" altLang="en-US" sz="2400" dirty="0">
                <a:latin typeface="Times New Roman" panose="02020603050405020304" pitchFamily="18" charset="0"/>
                <a:cs typeface="Times New Roman" panose="02020603050405020304" pitchFamily="18" charset="0"/>
              </a:rPr>
              <a:t>The exit criteria are defined based on few quality metrics associated with the test cycle</a:t>
            </a:r>
          </a:p>
          <a:p>
            <a:pPr lvl="1"/>
            <a:r>
              <a:rPr lang="en-US" altLang="en-US" sz="2400" dirty="0">
                <a:latin typeface="Times New Roman" panose="02020603050405020304" pitchFamily="18" charset="0"/>
                <a:cs typeface="Times New Roman" panose="02020603050405020304" pitchFamily="18" charset="0"/>
              </a:rPr>
              <a:t>These quality metrics must be monitored during the test cycle</a:t>
            </a:r>
          </a:p>
          <a:p>
            <a:pPr lvl="1"/>
            <a:r>
              <a:rPr lang="en-US" altLang="en-US" sz="2400" dirty="0">
                <a:latin typeface="Times New Roman" panose="02020603050405020304" pitchFamily="18" charset="0"/>
                <a:cs typeface="Times New Roman" panose="02020603050405020304" pitchFamily="18" charset="0"/>
              </a:rPr>
              <a:t>Example of exit criteria</a:t>
            </a:r>
          </a:p>
          <a:p>
            <a:pPr lvl="2"/>
            <a:r>
              <a:rPr lang="en-US" altLang="en-US" sz="2400" dirty="0">
                <a:latin typeface="Times New Roman" panose="02020603050405020304" pitchFamily="18" charset="0"/>
                <a:cs typeface="Times New Roman" panose="02020603050405020304" pitchFamily="18" charset="0"/>
              </a:rPr>
              <a:t>95% of test cases passed and all the known defects are in CLOSED state</a:t>
            </a:r>
          </a:p>
          <a:p>
            <a:pPr lvl="2">
              <a:buFontTx/>
              <a:buNone/>
            </a:pPr>
            <a:endParaRPr lang="en-US" altLang="en-US" sz="2400"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6C150FED-7917-4A1A-B8F1-77A544F5E571}"/>
              </a:ext>
            </a:extLst>
          </p:cNvPr>
          <p:cNvSpPr>
            <a:spLocks noGrp="1" noChangeArrowheads="1"/>
          </p:cNvSpPr>
          <p:nvPr>
            <p:ph type="sldNum" sz="quarter" idx="10"/>
          </p:nvPr>
        </p:nvSpPr>
        <p:spPr/>
        <p:txBody>
          <a:bodyPr/>
          <a:lstStyle/>
          <a:p>
            <a:fld id="{09AB9A6A-0317-415D-AE12-0BAAB1B850DA}" type="slidenum">
              <a:rPr lang="en-US" altLang="en-US"/>
              <a:pPr/>
              <a:t>16</a:t>
            </a:fld>
            <a:endParaRPr lang="en-US" altLang="en-US"/>
          </a:p>
        </p:txBody>
      </p:sp>
      <p:sp>
        <p:nvSpPr>
          <p:cNvPr id="579586" name="Rectangle 2">
            <a:extLst>
              <a:ext uri="{FF2B5EF4-FFF2-40B4-BE49-F238E27FC236}">
                <a16:creationId xmlns:a16="http://schemas.microsoft.com/office/drawing/2014/main" id="{DD861586-B6BA-46C6-85CA-82017E2F9363}"/>
              </a:ext>
            </a:extLst>
          </p:cNvPr>
          <p:cNvSpPr>
            <a:spLocks noGrp="1" noChangeArrowheads="1"/>
          </p:cNvSpPr>
          <p:nvPr>
            <p:ph type="title" idx="4294967295"/>
          </p:nvPr>
        </p:nvSpPr>
        <p:spPr/>
        <p:txBody>
          <a:bodyPr/>
          <a:lstStyle/>
          <a:p>
            <a:r>
              <a:rPr lang="en-US" altLang="en-US"/>
              <a:t>Prioritization of Test Cases</a:t>
            </a:r>
          </a:p>
        </p:txBody>
      </p:sp>
      <p:sp>
        <p:nvSpPr>
          <p:cNvPr id="579587" name="Rectangle 3">
            <a:extLst>
              <a:ext uri="{FF2B5EF4-FFF2-40B4-BE49-F238E27FC236}">
                <a16:creationId xmlns:a16="http://schemas.microsoft.com/office/drawing/2014/main" id="{30940EBF-1049-418B-9C7A-B3ADE1CD506C}"/>
              </a:ext>
            </a:extLst>
          </p:cNvPr>
          <p:cNvSpPr>
            <a:spLocks noGrp="1" noChangeArrowheads="1"/>
          </p:cNvSpPr>
          <p:nvPr>
            <p:ph type="body" idx="4294967295"/>
          </p:nvPr>
        </p:nvSpPr>
        <p:spPr/>
        <p:txBody>
          <a:bodyPr>
            <a:normAutofit/>
          </a:bodyPr>
          <a:lstStyle/>
          <a:p>
            <a:pPr algn="just"/>
            <a:r>
              <a:rPr lang="en-US" altLang="en-US" sz="2000" dirty="0">
                <a:latin typeface="Times New Roman" panose="02020603050405020304" pitchFamily="18" charset="0"/>
                <a:cs typeface="Times New Roman" panose="02020603050405020304" pitchFamily="18" charset="0"/>
              </a:rPr>
              <a:t>Prioritization of test cases means ordering the execution of test cases according to certain test objectives</a:t>
            </a:r>
          </a:p>
          <a:p>
            <a:pPr algn="just"/>
            <a:r>
              <a:rPr lang="en-US" altLang="en-US" sz="2000" dirty="0">
                <a:latin typeface="Times New Roman" panose="02020603050405020304" pitchFamily="18" charset="0"/>
                <a:cs typeface="Times New Roman" panose="02020603050405020304" pitchFamily="18" charset="0"/>
              </a:rPr>
              <a:t>Formulating test objectives for prioritization of individual test cases is an extremely difficult task</a:t>
            </a:r>
          </a:p>
          <a:p>
            <a:pPr algn="just"/>
            <a:r>
              <a:rPr lang="en-US" altLang="en-US" sz="2000" dirty="0">
                <a:latin typeface="Times New Roman" panose="02020603050405020304" pitchFamily="18" charset="0"/>
                <a:cs typeface="Times New Roman" panose="02020603050405020304" pitchFamily="18" charset="0"/>
              </a:rPr>
              <a:t>In system testing, test cases are prioritized in terms of groups with common properties</a:t>
            </a:r>
          </a:p>
          <a:p>
            <a:pPr algn="just"/>
            <a:r>
              <a:rPr lang="en-US" altLang="en-US" sz="2000" dirty="0">
                <a:latin typeface="Times New Roman" panose="02020603050405020304" pitchFamily="18" charset="0"/>
                <a:cs typeface="Times New Roman" panose="02020603050405020304" pitchFamily="18" charset="0"/>
              </a:rPr>
              <a:t>In a multi-cycle based test execution strategy, test cases are prioritized in a group in each test cycles for three reasons: </a:t>
            </a:r>
          </a:p>
          <a:p>
            <a:pPr lvl="1" algn="just"/>
            <a:r>
              <a:rPr lang="en-US" altLang="en-US" sz="2000" dirty="0">
                <a:latin typeface="Times New Roman" panose="02020603050405020304" pitchFamily="18" charset="0"/>
                <a:cs typeface="Times New Roman" panose="02020603050405020304" pitchFamily="18" charset="0"/>
              </a:rPr>
              <a:t>initially the quality level of the system under test is not very high</a:t>
            </a:r>
          </a:p>
          <a:p>
            <a:pPr lvl="1" algn="just"/>
            <a:r>
              <a:rPr lang="en-US" altLang="en-US" sz="2000" dirty="0">
                <a:latin typeface="Times New Roman" panose="02020603050405020304" pitchFamily="18" charset="0"/>
                <a:cs typeface="Times New Roman" panose="02020603050405020304" pitchFamily="18" charset="0"/>
              </a:rPr>
              <a:t>the quality of the system keeps improving from test cycle to test cycle</a:t>
            </a:r>
          </a:p>
          <a:p>
            <a:pPr lvl="1" algn="just"/>
            <a:r>
              <a:rPr lang="en-US" altLang="en-US" sz="2000" dirty="0">
                <a:latin typeface="Times New Roman" panose="02020603050405020304" pitchFamily="18" charset="0"/>
                <a:cs typeface="Times New Roman" panose="02020603050405020304" pitchFamily="18" charset="0"/>
              </a:rPr>
              <a:t>a variety of defects are detected as testing progresses</a:t>
            </a:r>
          </a:p>
          <a:p>
            <a:pPr algn="just"/>
            <a:endParaRPr lang="en-US" altLang="en-US" dirty="0">
              <a:latin typeface="Times New Roman" panose="02020603050405020304" pitchFamily="18" charset="0"/>
              <a:cs typeface="Times New Roman" panose="02020603050405020304" pitchFamily="18" charset="0"/>
            </a:endParaRPr>
          </a:p>
          <a:p>
            <a:pPr algn="just"/>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B7AFAE94-A85A-4B92-8E16-A848EFBEECDF}"/>
              </a:ext>
            </a:extLst>
          </p:cNvPr>
          <p:cNvSpPr>
            <a:spLocks noGrp="1" noChangeArrowheads="1"/>
          </p:cNvSpPr>
          <p:nvPr>
            <p:ph type="sldNum" sz="quarter" idx="10"/>
          </p:nvPr>
        </p:nvSpPr>
        <p:spPr/>
        <p:txBody>
          <a:bodyPr/>
          <a:lstStyle/>
          <a:p>
            <a:fld id="{92A73CC5-7C76-433D-8B2D-78D97DC98F93}" type="slidenum">
              <a:rPr lang="en-US" altLang="en-US"/>
              <a:pPr/>
              <a:t>17</a:t>
            </a:fld>
            <a:endParaRPr lang="en-US" altLang="en-US"/>
          </a:p>
        </p:txBody>
      </p:sp>
      <p:sp>
        <p:nvSpPr>
          <p:cNvPr id="607234" name="Rectangle 2">
            <a:extLst>
              <a:ext uri="{FF2B5EF4-FFF2-40B4-BE49-F238E27FC236}">
                <a16:creationId xmlns:a16="http://schemas.microsoft.com/office/drawing/2014/main" id="{36920B21-B9C7-42BB-B568-ADDA2889F0E7}"/>
              </a:ext>
            </a:extLst>
          </p:cNvPr>
          <p:cNvSpPr>
            <a:spLocks noGrp="1" noChangeArrowheads="1"/>
          </p:cNvSpPr>
          <p:nvPr>
            <p:ph type="title" idx="4294967295"/>
          </p:nvPr>
        </p:nvSpPr>
        <p:spPr/>
        <p:txBody>
          <a:bodyPr/>
          <a:lstStyle/>
          <a:p>
            <a:r>
              <a:rPr lang="en-US" altLang="en-US" dirty="0"/>
              <a:t>Test Effort Estimation</a:t>
            </a:r>
          </a:p>
        </p:txBody>
      </p:sp>
      <p:sp>
        <p:nvSpPr>
          <p:cNvPr id="607235" name="Rectangle 3">
            <a:extLst>
              <a:ext uri="{FF2B5EF4-FFF2-40B4-BE49-F238E27FC236}">
                <a16:creationId xmlns:a16="http://schemas.microsoft.com/office/drawing/2014/main" id="{7B2D511E-1CEC-4788-868E-6189ECB57EA3}"/>
              </a:ext>
            </a:extLst>
          </p:cNvPr>
          <p:cNvSpPr>
            <a:spLocks noGrp="1" noChangeArrowheads="1"/>
          </p:cNvSpPr>
          <p:nvPr>
            <p:ph type="body" idx="4294967295"/>
          </p:nvPr>
        </p:nvSpPr>
        <p:spPr>
          <a:xfrm>
            <a:off x="1024128" y="1791855"/>
            <a:ext cx="9720073" cy="4517505"/>
          </a:xfrm>
        </p:spPr>
        <p:txBody>
          <a:bodyPr/>
          <a:lstStyle/>
          <a:p>
            <a:pPr algn="just"/>
            <a:r>
              <a:rPr lang="en-US" sz="2800" b="0" i="0" u="none" strike="noStrike" baseline="0" dirty="0">
                <a:solidFill>
                  <a:srgbClr val="292526"/>
                </a:solidFill>
                <a:latin typeface="Times New Roman" panose="02020603050405020304" pitchFamily="18" charset="0"/>
                <a:cs typeface="Times New Roman" panose="02020603050405020304" pitchFamily="18" charset="0"/>
              </a:rPr>
              <a:t>The system test group needs to estimate testing effort to produce a schedule of test execution. Intuitively, testing effort defines the amount of work that needs to be </a:t>
            </a:r>
            <a:r>
              <a:rPr lang="en-IN" sz="2800" b="0" i="0" u="none" strike="noStrike" baseline="0" dirty="0">
                <a:solidFill>
                  <a:srgbClr val="292526"/>
                </a:solidFill>
                <a:latin typeface="Times New Roman" panose="02020603050405020304" pitchFamily="18" charset="0"/>
                <a:cs typeface="Times New Roman" panose="02020603050405020304" pitchFamily="18" charset="0"/>
              </a:rPr>
              <a:t>done.</a:t>
            </a:r>
          </a:p>
          <a:p>
            <a:pPr algn="just"/>
            <a:r>
              <a:rPr lang="en-US" altLang="en-US" sz="2800" b="1" dirty="0">
                <a:latin typeface="Times New Roman" panose="02020603050405020304" pitchFamily="18" charset="0"/>
                <a:cs typeface="Times New Roman" panose="02020603050405020304" pitchFamily="18" charset="0"/>
              </a:rPr>
              <a:t>Two major components:</a:t>
            </a:r>
          </a:p>
          <a:p>
            <a:pPr algn="just"/>
            <a:r>
              <a:rPr lang="en-US" altLang="en-US" sz="2800" dirty="0">
                <a:latin typeface="Times New Roman" panose="02020603050405020304" pitchFamily="18" charset="0"/>
                <a:cs typeface="Times New Roman" panose="02020603050405020304" pitchFamily="18" charset="0"/>
              </a:rPr>
              <a:t>The number of test cases created by one person in one day</a:t>
            </a:r>
          </a:p>
          <a:p>
            <a:pPr algn="just"/>
            <a:r>
              <a:rPr lang="en-US" altLang="en-US" sz="2800" dirty="0">
                <a:latin typeface="Times New Roman" panose="02020603050405020304" pitchFamily="18" charset="0"/>
                <a:cs typeface="Times New Roman" panose="02020603050405020304" pitchFamily="18" charset="0"/>
              </a:rPr>
              <a:t>The number of test case executed by one person in one day</a:t>
            </a:r>
          </a:p>
          <a:p>
            <a:pPr algn="just"/>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4B1C-2ABD-405C-9C55-F57D0482080F}"/>
              </a:ext>
            </a:extLst>
          </p:cNvPr>
          <p:cNvSpPr>
            <a:spLocks noGrp="1"/>
          </p:cNvSpPr>
          <p:nvPr>
            <p:ph type="title"/>
          </p:nvPr>
        </p:nvSpPr>
        <p:spPr/>
        <p:txBody>
          <a:bodyPr/>
          <a:lstStyle/>
          <a:p>
            <a:r>
              <a:rPr lang="en-IN" dirty="0"/>
              <a:t>Factors affecting test effort</a:t>
            </a:r>
          </a:p>
        </p:txBody>
      </p:sp>
      <p:pic>
        <p:nvPicPr>
          <p:cNvPr id="5" name="Picture 4">
            <a:extLst>
              <a:ext uri="{FF2B5EF4-FFF2-40B4-BE49-F238E27FC236}">
                <a16:creationId xmlns:a16="http://schemas.microsoft.com/office/drawing/2014/main" id="{E3A3A5B3-5FD3-4530-AE3E-31B3755800DD}"/>
              </a:ext>
            </a:extLst>
          </p:cNvPr>
          <p:cNvPicPr>
            <a:picLocks noChangeAspect="1"/>
          </p:cNvPicPr>
          <p:nvPr/>
        </p:nvPicPr>
        <p:blipFill>
          <a:blip r:embed="rId2"/>
          <a:stretch>
            <a:fillRect/>
          </a:stretch>
        </p:blipFill>
        <p:spPr>
          <a:xfrm>
            <a:off x="1781175" y="1637647"/>
            <a:ext cx="8340760" cy="4925077"/>
          </a:xfrm>
          <a:prstGeom prst="rect">
            <a:avLst/>
          </a:prstGeom>
        </p:spPr>
      </p:pic>
    </p:spTree>
    <p:extLst>
      <p:ext uri="{BB962C8B-B14F-4D97-AF65-F5344CB8AC3E}">
        <p14:creationId xmlns:p14="http://schemas.microsoft.com/office/powerpoint/2010/main" val="3079545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5E20248-17FB-4256-B0A2-68BB4D7FDCA3}"/>
              </a:ext>
            </a:extLst>
          </p:cNvPr>
          <p:cNvSpPr>
            <a:spLocks noGrp="1" noChangeArrowheads="1"/>
          </p:cNvSpPr>
          <p:nvPr>
            <p:ph type="sldNum" sz="quarter" idx="10"/>
          </p:nvPr>
        </p:nvSpPr>
        <p:spPr/>
        <p:txBody>
          <a:bodyPr/>
          <a:lstStyle/>
          <a:p>
            <a:fld id="{1737AC05-E2B8-4724-8235-96C6205D04EC}" type="slidenum">
              <a:rPr lang="en-US" altLang="en-US"/>
              <a:pPr/>
              <a:t>19</a:t>
            </a:fld>
            <a:endParaRPr lang="en-US" altLang="en-US"/>
          </a:p>
        </p:txBody>
      </p:sp>
      <p:sp>
        <p:nvSpPr>
          <p:cNvPr id="609282" name="Rectangle 2">
            <a:extLst>
              <a:ext uri="{FF2B5EF4-FFF2-40B4-BE49-F238E27FC236}">
                <a16:creationId xmlns:a16="http://schemas.microsoft.com/office/drawing/2014/main" id="{69211883-0E78-4E22-8CFE-ADDAE519AE68}"/>
              </a:ext>
            </a:extLst>
          </p:cNvPr>
          <p:cNvSpPr>
            <a:spLocks noGrp="1" noChangeArrowheads="1"/>
          </p:cNvSpPr>
          <p:nvPr>
            <p:ph type="title" idx="4294967295"/>
          </p:nvPr>
        </p:nvSpPr>
        <p:spPr/>
        <p:txBody>
          <a:bodyPr/>
          <a:lstStyle/>
          <a:p>
            <a:r>
              <a:rPr lang="en-US" altLang="en-US"/>
              <a:t>Test Effort Estimation</a:t>
            </a:r>
          </a:p>
        </p:txBody>
      </p:sp>
      <p:sp>
        <p:nvSpPr>
          <p:cNvPr id="609283" name="Rectangle 3">
            <a:extLst>
              <a:ext uri="{FF2B5EF4-FFF2-40B4-BE49-F238E27FC236}">
                <a16:creationId xmlns:a16="http://schemas.microsoft.com/office/drawing/2014/main" id="{C250BBDA-5A90-4F9F-8DA0-C18889FCD415}"/>
              </a:ext>
            </a:extLst>
          </p:cNvPr>
          <p:cNvSpPr>
            <a:spLocks noGrp="1" noChangeArrowheads="1"/>
          </p:cNvSpPr>
          <p:nvPr>
            <p:ph type="body" idx="4294967295"/>
          </p:nvPr>
        </p:nvSpPr>
        <p:spPr/>
        <p:txBody>
          <a:bodyPr/>
          <a:lstStyle/>
          <a:p>
            <a:r>
              <a:rPr lang="en-US" altLang="en-US" sz="2800" b="1" dirty="0">
                <a:latin typeface="Times New Roman" panose="02020603050405020304" pitchFamily="18" charset="0"/>
                <a:cs typeface="Times New Roman" panose="02020603050405020304" pitchFamily="18" charset="0"/>
              </a:rPr>
              <a:t>Estimation of Number of test cases</a:t>
            </a:r>
          </a:p>
          <a:p>
            <a:pPr lvl="1"/>
            <a:r>
              <a:rPr lang="en-US" altLang="en-US" sz="2800" dirty="0">
                <a:latin typeface="Times New Roman" panose="02020603050405020304" pitchFamily="18" charset="0"/>
                <a:cs typeface="Times New Roman" panose="02020603050405020304" pitchFamily="18" charset="0"/>
              </a:rPr>
              <a:t>Estimation of Number of Test Cases Based on Test Group Category</a:t>
            </a:r>
          </a:p>
          <a:p>
            <a:pPr lvl="2"/>
            <a:r>
              <a:rPr lang="en-US" altLang="en-US" sz="2800" dirty="0">
                <a:latin typeface="Times New Roman" panose="02020603050405020304" pitchFamily="18" charset="0"/>
                <a:cs typeface="Times New Roman" panose="02020603050405020304" pitchFamily="18" charset="0"/>
              </a:rPr>
              <a:t>It is straightforward to estimate the number of test cases after the test suite structure and the test objectives are created</a:t>
            </a:r>
          </a:p>
          <a:p>
            <a:pPr lvl="2"/>
            <a:r>
              <a:rPr lang="en-US" altLang="en-US" sz="2800" dirty="0">
                <a:latin typeface="Times New Roman" panose="02020603050405020304" pitchFamily="18" charset="0"/>
                <a:cs typeface="Times New Roman" panose="02020603050405020304" pitchFamily="18" charset="0"/>
              </a:rPr>
              <a:t>Simply count the number of test objectives </a:t>
            </a:r>
          </a:p>
          <a:p>
            <a:pPr lvl="1"/>
            <a:r>
              <a:rPr lang="en-US" altLang="en-US" sz="2800" dirty="0">
                <a:latin typeface="Times New Roman" panose="02020603050405020304" pitchFamily="18" charset="0"/>
                <a:cs typeface="Times New Roman" panose="02020603050405020304" pitchFamily="18" charset="0"/>
              </a:rPr>
              <a:t>Estimation of Number of Test Cases Based on Function Points</a:t>
            </a:r>
          </a:p>
          <a:p>
            <a:pPr lvl="2"/>
            <a:r>
              <a:rPr lang="en-US" altLang="en-US" sz="2800" dirty="0">
                <a:latin typeface="Times New Roman" panose="02020603050405020304" pitchFamily="18" charset="0"/>
                <a:cs typeface="Times New Roman" panose="02020603050405020304" pitchFamily="18" charset="0"/>
              </a:rPr>
              <a:t>Total number of test cases = (Function Points)</a:t>
            </a:r>
            <a:r>
              <a:rPr lang="en-US" altLang="en-US" sz="2800" baseline="30000" dirty="0">
                <a:latin typeface="Times New Roman" panose="02020603050405020304" pitchFamily="18" charset="0"/>
                <a:cs typeface="Times New Roman" panose="02020603050405020304" pitchFamily="18" charset="0"/>
              </a:rPr>
              <a:t>1.2</a:t>
            </a:r>
            <a:endParaRPr lang="en-US" altLang="en-US" sz="2800" dirty="0">
              <a:latin typeface="Times New Roman" panose="02020603050405020304" pitchFamily="18" charset="0"/>
              <a:cs typeface="Times New Roman" panose="02020603050405020304" pitchFamily="18" charset="0"/>
            </a:endParaRPr>
          </a:p>
          <a:p>
            <a:endParaRPr lang="en-US" alt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3FAF0DAD-48BF-4D26-ADEE-444923C05724}"/>
              </a:ext>
            </a:extLst>
          </p:cNvPr>
          <p:cNvSpPr>
            <a:spLocks noGrp="1" noChangeArrowheads="1"/>
          </p:cNvSpPr>
          <p:nvPr>
            <p:ph type="sldNum" sz="quarter" idx="10"/>
          </p:nvPr>
        </p:nvSpPr>
        <p:spPr/>
        <p:txBody>
          <a:bodyPr/>
          <a:lstStyle/>
          <a:p>
            <a:fld id="{50BA0528-0703-4013-B41D-635652889F80}" type="slidenum">
              <a:rPr lang="en-US" altLang="en-US"/>
              <a:pPr/>
              <a:t>2</a:t>
            </a:fld>
            <a:endParaRPr lang="en-US" altLang="en-US"/>
          </a:p>
        </p:txBody>
      </p:sp>
      <p:sp>
        <p:nvSpPr>
          <p:cNvPr id="381954" name="Rectangle 2">
            <a:extLst>
              <a:ext uri="{FF2B5EF4-FFF2-40B4-BE49-F238E27FC236}">
                <a16:creationId xmlns:a16="http://schemas.microsoft.com/office/drawing/2014/main" id="{A863D9C3-1A2F-4CE7-A5EF-3ABE731918B0}"/>
              </a:ext>
            </a:extLst>
          </p:cNvPr>
          <p:cNvSpPr>
            <a:spLocks noGrp="1" noChangeArrowheads="1"/>
          </p:cNvSpPr>
          <p:nvPr>
            <p:ph type="title" idx="4294967295"/>
          </p:nvPr>
        </p:nvSpPr>
        <p:spPr/>
        <p:txBody>
          <a:bodyPr/>
          <a:lstStyle/>
          <a:p>
            <a:r>
              <a:rPr lang="en-US" altLang="en-US"/>
              <a:t>Outline of the Chapter</a:t>
            </a:r>
          </a:p>
        </p:txBody>
      </p:sp>
      <p:sp>
        <p:nvSpPr>
          <p:cNvPr id="381955" name="Rectangle 3">
            <a:extLst>
              <a:ext uri="{FF2B5EF4-FFF2-40B4-BE49-F238E27FC236}">
                <a16:creationId xmlns:a16="http://schemas.microsoft.com/office/drawing/2014/main" id="{00265F2B-8C77-414F-9D79-CF6F883123A1}"/>
              </a:ext>
            </a:extLst>
          </p:cNvPr>
          <p:cNvSpPr>
            <a:spLocks noGrp="1" noChangeArrowheads="1"/>
          </p:cNvSpPr>
          <p:nvPr>
            <p:ph type="body" sz="half" idx="4294967295"/>
          </p:nvPr>
        </p:nvSpPr>
        <p:spPr>
          <a:xfrm>
            <a:off x="1311275" y="1714500"/>
            <a:ext cx="4013200" cy="4816476"/>
          </a:xfrm>
        </p:spPr>
        <p:txBody>
          <a:bodyPr>
            <a:normAutofit/>
          </a:bodyPr>
          <a:lstStyle/>
          <a:p>
            <a:r>
              <a:rPr lang="en-US" altLang="en-US" sz="2000" dirty="0">
                <a:latin typeface="Times New Roman" panose="02020603050405020304" pitchFamily="18" charset="0"/>
                <a:cs typeface="Times New Roman" panose="02020603050405020304" pitchFamily="18" charset="0"/>
              </a:rPr>
              <a:t>Structure of a System Test Plan</a:t>
            </a:r>
          </a:p>
          <a:p>
            <a:r>
              <a:rPr lang="en-US" altLang="en-US" sz="2000" dirty="0">
                <a:latin typeface="Times New Roman" panose="02020603050405020304" pitchFamily="18" charset="0"/>
                <a:cs typeface="Times New Roman" panose="02020603050405020304" pitchFamily="18" charset="0"/>
              </a:rPr>
              <a:t>Test Execution Strategy </a:t>
            </a:r>
          </a:p>
          <a:p>
            <a:pPr lvl="1"/>
            <a:r>
              <a:rPr lang="en-US" altLang="en-US" dirty="0">
                <a:latin typeface="Times New Roman" panose="02020603050405020304" pitchFamily="18" charset="0"/>
                <a:cs typeface="Times New Roman" panose="02020603050405020304" pitchFamily="18" charset="0"/>
              </a:rPr>
              <a:t>A Multi-Cycle System Test Strategy</a:t>
            </a:r>
          </a:p>
          <a:p>
            <a:pPr lvl="1"/>
            <a:r>
              <a:rPr lang="en-US" altLang="en-US" dirty="0">
                <a:latin typeface="Times New Roman" panose="02020603050405020304" pitchFamily="18" charset="0"/>
                <a:cs typeface="Times New Roman" panose="02020603050405020304" pitchFamily="18" charset="0"/>
              </a:rPr>
              <a:t>Characterization of Test Cycles</a:t>
            </a:r>
          </a:p>
          <a:p>
            <a:pPr lvl="1"/>
            <a:r>
              <a:rPr lang="en-US" altLang="en-US" dirty="0">
                <a:latin typeface="Times New Roman" panose="02020603050405020304" pitchFamily="18" charset="0"/>
                <a:cs typeface="Times New Roman" panose="02020603050405020304" pitchFamily="18" charset="0"/>
              </a:rPr>
              <a:t>Prioritization of Test Cases</a:t>
            </a:r>
          </a:p>
          <a:p>
            <a:r>
              <a:rPr lang="en-US" altLang="en-US" sz="2000" dirty="0">
                <a:latin typeface="Times New Roman" panose="02020603050405020304" pitchFamily="18" charset="0"/>
                <a:cs typeface="Times New Roman" panose="02020603050405020304" pitchFamily="18" charset="0"/>
              </a:rPr>
              <a:t>Test Effort Estimation</a:t>
            </a:r>
          </a:p>
          <a:p>
            <a:pPr lvl="1"/>
            <a:r>
              <a:rPr lang="en-US" altLang="en-US" dirty="0">
                <a:latin typeface="Times New Roman" panose="02020603050405020304" pitchFamily="18" charset="0"/>
                <a:cs typeface="Times New Roman" panose="02020603050405020304" pitchFamily="18" charset="0"/>
              </a:rPr>
              <a:t>Function Points</a:t>
            </a:r>
          </a:p>
          <a:p>
            <a:pPr lvl="1"/>
            <a:r>
              <a:rPr lang="en-US" altLang="en-US" dirty="0">
                <a:latin typeface="Times New Roman" panose="02020603050405020304" pitchFamily="18" charset="0"/>
                <a:cs typeface="Times New Roman" panose="02020603050405020304" pitchFamily="18" charset="0"/>
              </a:rPr>
              <a:t>Computation of Function Point</a:t>
            </a:r>
          </a:p>
          <a:p>
            <a:pPr lvl="1"/>
            <a:r>
              <a:rPr lang="en-US" altLang="en-US" dirty="0">
                <a:latin typeface="Times New Roman" panose="02020603050405020304" pitchFamily="18" charset="0"/>
                <a:cs typeface="Times New Roman" panose="02020603050405020304" pitchFamily="18" charset="0"/>
              </a:rPr>
              <a:t>Test Case Creation Effort</a:t>
            </a:r>
          </a:p>
          <a:p>
            <a:pPr lvl="1"/>
            <a:r>
              <a:rPr lang="en-US" altLang="en-US" dirty="0">
                <a:latin typeface="Times New Roman" panose="02020603050405020304" pitchFamily="18" charset="0"/>
                <a:cs typeface="Times New Roman" panose="02020603050405020304" pitchFamily="18" charset="0"/>
              </a:rPr>
              <a:t>Test Case Execution Effort</a:t>
            </a:r>
          </a:p>
          <a:p>
            <a:r>
              <a:rPr lang="en-US" altLang="en-US" sz="2000" dirty="0">
                <a:latin typeface="Times New Roman" panose="02020603050405020304" pitchFamily="18" charset="0"/>
                <a:cs typeface="Times New Roman" panose="02020603050405020304" pitchFamily="18" charset="0"/>
              </a:rPr>
              <a:t>System Test Automation</a:t>
            </a:r>
          </a:p>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A7E4D2A4-201A-4A75-BB31-CDF64FC00833}"/>
              </a:ext>
            </a:extLst>
          </p:cNvPr>
          <p:cNvSpPr>
            <a:spLocks noGrp="1" noChangeArrowheads="1"/>
          </p:cNvSpPr>
          <p:nvPr>
            <p:ph type="sldNum" sz="quarter" idx="10"/>
          </p:nvPr>
        </p:nvSpPr>
        <p:spPr/>
        <p:txBody>
          <a:bodyPr/>
          <a:lstStyle/>
          <a:p>
            <a:fld id="{BC2B7D02-9481-4CE3-A2A4-C7A9F55BFAEA}" type="slidenum">
              <a:rPr lang="en-US" altLang="en-US"/>
              <a:pPr/>
              <a:t>20</a:t>
            </a:fld>
            <a:endParaRPr lang="en-US" altLang="en-US"/>
          </a:p>
        </p:txBody>
      </p:sp>
      <p:sp>
        <p:nvSpPr>
          <p:cNvPr id="621570" name="Rectangle 2">
            <a:extLst>
              <a:ext uri="{FF2B5EF4-FFF2-40B4-BE49-F238E27FC236}">
                <a16:creationId xmlns:a16="http://schemas.microsoft.com/office/drawing/2014/main" id="{85C2B8B8-8D79-4C79-AFA5-E49B94368C4E}"/>
              </a:ext>
            </a:extLst>
          </p:cNvPr>
          <p:cNvSpPr>
            <a:spLocks noGrp="1" noChangeArrowheads="1"/>
          </p:cNvSpPr>
          <p:nvPr>
            <p:ph type="title" idx="4294967295"/>
          </p:nvPr>
        </p:nvSpPr>
        <p:spPr/>
        <p:txBody>
          <a:bodyPr/>
          <a:lstStyle/>
          <a:p>
            <a:r>
              <a:rPr lang="en-US" altLang="en-US"/>
              <a:t>Function Points</a:t>
            </a:r>
          </a:p>
        </p:txBody>
      </p:sp>
      <p:sp>
        <p:nvSpPr>
          <p:cNvPr id="621571" name="Rectangle 3">
            <a:extLst>
              <a:ext uri="{FF2B5EF4-FFF2-40B4-BE49-F238E27FC236}">
                <a16:creationId xmlns:a16="http://schemas.microsoft.com/office/drawing/2014/main" id="{4E026418-5A0B-4645-9685-12AD6BAC9393}"/>
              </a:ext>
            </a:extLst>
          </p:cNvPr>
          <p:cNvSpPr>
            <a:spLocks noGrp="1" noChangeArrowheads="1"/>
          </p:cNvSpPr>
          <p:nvPr>
            <p:ph type="body" idx="4294967295"/>
          </p:nvPr>
        </p:nvSpPr>
        <p:spPr>
          <a:xfrm>
            <a:off x="1024128" y="1690255"/>
            <a:ext cx="9720073" cy="4619105"/>
          </a:xfrm>
        </p:spPr>
        <p:txBody>
          <a:bodyPr>
            <a:normAutofit/>
          </a:bodyPr>
          <a:lstStyle/>
          <a:p>
            <a:pPr algn="just"/>
            <a:r>
              <a:rPr lang="en-US" altLang="en-US" dirty="0">
                <a:latin typeface="Times New Roman" panose="02020603050405020304" pitchFamily="18" charset="0"/>
                <a:cs typeface="Times New Roman" panose="02020603050405020304" pitchFamily="18" charset="0"/>
              </a:rPr>
              <a:t>The central idea in the function point method is as follows: </a:t>
            </a:r>
          </a:p>
          <a:p>
            <a:pPr algn="just">
              <a:buFontTx/>
              <a:buNone/>
            </a:pPr>
            <a:r>
              <a:rPr lang="en-US" altLang="en-US" i="1" dirty="0">
                <a:latin typeface="Times New Roman" panose="02020603050405020304" pitchFamily="18" charset="0"/>
                <a:cs typeface="Times New Roman" panose="02020603050405020304" pitchFamily="18" charset="0"/>
              </a:rPr>
              <a:t> Given a functional view of a system, in the form of the number of user inputs, the number of user outputs, the number of user on-line queries, the number of logical files, and the number of external interfaces, one can estimate the project size in number of lines of code required to implement the system and the number of test cases required to test the system</a:t>
            </a:r>
          </a:p>
          <a:p>
            <a:pPr algn="just"/>
            <a:r>
              <a:rPr lang="en-US" altLang="en-US" dirty="0">
                <a:latin typeface="Times New Roman" panose="02020603050405020304" pitchFamily="18" charset="0"/>
                <a:cs typeface="Times New Roman" panose="02020603050405020304" pitchFamily="18" charset="0"/>
              </a:rPr>
              <a:t>The function point of a system is a weighted sum of the numbers of</a:t>
            </a:r>
          </a:p>
          <a:p>
            <a:pPr lvl="1" algn="just"/>
            <a:r>
              <a:rPr lang="en-US" altLang="en-US" sz="2200" dirty="0">
                <a:latin typeface="Times New Roman" panose="02020603050405020304" pitchFamily="18" charset="0"/>
                <a:cs typeface="Times New Roman" panose="02020603050405020304" pitchFamily="18" charset="0"/>
              </a:rPr>
              <a:t>inputs, </a:t>
            </a:r>
          </a:p>
          <a:p>
            <a:pPr lvl="1" algn="just"/>
            <a:r>
              <a:rPr lang="en-US" altLang="en-US" sz="2200" dirty="0">
                <a:latin typeface="Times New Roman" panose="02020603050405020304" pitchFamily="18" charset="0"/>
                <a:cs typeface="Times New Roman" panose="02020603050405020304" pitchFamily="18" charset="0"/>
              </a:rPr>
              <a:t>outputs, </a:t>
            </a:r>
          </a:p>
          <a:p>
            <a:pPr lvl="1" algn="just"/>
            <a:r>
              <a:rPr lang="en-US" altLang="en-US" sz="2200" dirty="0">
                <a:latin typeface="Times New Roman" panose="02020603050405020304" pitchFamily="18" charset="0"/>
                <a:cs typeface="Times New Roman" panose="02020603050405020304" pitchFamily="18" charset="0"/>
              </a:rPr>
              <a:t>master files</a:t>
            </a:r>
          </a:p>
          <a:p>
            <a:pPr lvl="1" algn="just"/>
            <a:r>
              <a:rPr lang="en-US" altLang="en-US" sz="2200" dirty="0">
                <a:latin typeface="Times New Roman" panose="02020603050405020304" pitchFamily="18" charset="0"/>
                <a:cs typeface="Times New Roman" panose="02020603050405020304" pitchFamily="18" charset="0"/>
              </a:rPr>
              <a:t>inquiries produced to, or generated by, the software</a:t>
            </a:r>
          </a:p>
          <a:p>
            <a:pPr algn="just"/>
            <a:endParaRPr lang="en-US" altLang="en-US"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80D79C0-0875-4432-9F4C-8A90C8E9EE94}"/>
              </a:ext>
            </a:extLst>
          </p:cNvPr>
          <p:cNvSpPr>
            <a:spLocks noGrp="1" noChangeArrowheads="1"/>
          </p:cNvSpPr>
          <p:nvPr>
            <p:ph type="sldNum" sz="quarter" idx="10"/>
          </p:nvPr>
        </p:nvSpPr>
        <p:spPr/>
        <p:txBody>
          <a:bodyPr/>
          <a:lstStyle/>
          <a:p>
            <a:fld id="{0436FF32-E55C-46A2-8E62-A6F6E14C9F8C}" type="slidenum">
              <a:rPr lang="en-US" altLang="en-US"/>
              <a:pPr/>
              <a:t>21</a:t>
            </a:fld>
            <a:endParaRPr lang="en-US" altLang="en-US"/>
          </a:p>
        </p:txBody>
      </p:sp>
      <p:sp>
        <p:nvSpPr>
          <p:cNvPr id="622594" name="Rectangle 2">
            <a:extLst>
              <a:ext uri="{FF2B5EF4-FFF2-40B4-BE49-F238E27FC236}">
                <a16:creationId xmlns:a16="http://schemas.microsoft.com/office/drawing/2014/main" id="{C3263123-9317-450A-96C7-489AF57CBCED}"/>
              </a:ext>
            </a:extLst>
          </p:cNvPr>
          <p:cNvSpPr>
            <a:spLocks noGrp="1" noChangeArrowheads="1"/>
          </p:cNvSpPr>
          <p:nvPr>
            <p:ph type="title" idx="4294967295"/>
          </p:nvPr>
        </p:nvSpPr>
        <p:spPr>
          <a:xfrm>
            <a:off x="1024128" y="585216"/>
            <a:ext cx="9720072" cy="1021911"/>
          </a:xfrm>
        </p:spPr>
        <p:txBody>
          <a:bodyPr/>
          <a:lstStyle/>
          <a:p>
            <a:r>
              <a:rPr lang="en-US" altLang="en-US" dirty="0"/>
              <a:t>Computation of Function Point</a:t>
            </a:r>
          </a:p>
        </p:txBody>
      </p:sp>
      <p:sp>
        <p:nvSpPr>
          <p:cNvPr id="622595" name="Rectangle 3">
            <a:extLst>
              <a:ext uri="{FF2B5EF4-FFF2-40B4-BE49-F238E27FC236}">
                <a16:creationId xmlns:a16="http://schemas.microsoft.com/office/drawing/2014/main" id="{BAA89934-1F63-4ADB-92FE-75CAD41A5CAC}"/>
              </a:ext>
            </a:extLst>
          </p:cNvPr>
          <p:cNvSpPr>
            <a:spLocks noGrp="1" noChangeArrowheads="1"/>
          </p:cNvSpPr>
          <p:nvPr>
            <p:ph type="body" idx="4294967295"/>
          </p:nvPr>
        </p:nvSpPr>
        <p:spPr>
          <a:xfrm>
            <a:off x="1024128" y="1320800"/>
            <a:ext cx="9720073" cy="4988560"/>
          </a:xfrm>
        </p:spPr>
        <p:txBody>
          <a:bodyPr/>
          <a:lstStyle/>
          <a:p>
            <a:pPr algn="just"/>
            <a:r>
              <a:rPr lang="en-US" altLang="en-US" sz="3200" b="1" dirty="0">
                <a:latin typeface="Times New Roman" panose="02020603050405020304" pitchFamily="18" charset="0"/>
                <a:cs typeface="Times New Roman" panose="02020603050405020304" pitchFamily="18" charset="0"/>
              </a:rPr>
              <a:t>Step 1:</a:t>
            </a:r>
            <a:r>
              <a:rPr lang="en-US" altLang="en-US" sz="3200" dirty="0">
                <a:latin typeface="Times New Roman" panose="02020603050405020304" pitchFamily="18" charset="0"/>
                <a:cs typeface="Times New Roman" panose="02020603050405020304" pitchFamily="18" charset="0"/>
              </a:rPr>
              <a:t> Identify the following five types of components, also known as “user function types,” in a software system</a:t>
            </a:r>
          </a:p>
          <a:p>
            <a:pPr algn="just">
              <a:buFontTx/>
              <a:buNone/>
            </a:pPr>
            <a:endParaRPr lang="en-US" altLang="en-US" sz="3200" dirty="0">
              <a:latin typeface="Times New Roman" panose="02020603050405020304" pitchFamily="18" charset="0"/>
              <a:cs typeface="Times New Roman" panose="02020603050405020304" pitchFamily="18" charset="0"/>
            </a:endParaRPr>
          </a:p>
          <a:p>
            <a:pPr lvl="1" algn="just"/>
            <a:r>
              <a:rPr lang="en-US" altLang="en-US" sz="3200" dirty="0">
                <a:latin typeface="Times New Roman" panose="02020603050405020304" pitchFamily="18" charset="0"/>
                <a:cs typeface="Times New Roman" panose="02020603050405020304" pitchFamily="18" charset="0"/>
              </a:rPr>
              <a:t>Number of external input types (NI)</a:t>
            </a:r>
          </a:p>
          <a:p>
            <a:pPr lvl="1" algn="just"/>
            <a:r>
              <a:rPr lang="en-US" altLang="en-US" sz="3200" dirty="0">
                <a:latin typeface="Times New Roman" panose="02020603050405020304" pitchFamily="18" charset="0"/>
                <a:cs typeface="Times New Roman" panose="02020603050405020304" pitchFamily="18" charset="0"/>
              </a:rPr>
              <a:t>Number of external output types (NO)</a:t>
            </a:r>
          </a:p>
          <a:p>
            <a:pPr lvl="1" algn="just"/>
            <a:r>
              <a:rPr lang="en-US" altLang="en-US" sz="3200" dirty="0">
                <a:latin typeface="Times New Roman" panose="02020603050405020304" pitchFamily="18" charset="0"/>
                <a:cs typeface="Times New Roman" panose="02020603050405020304" pitchFamily="18" charset="0"/>
              </a:rPr>
              <a:t>Number of external inquiry types (NQ)</a:t>
            </a:r>
          </a:p>
          <a:p>
            <a:pPr lvl="1" algn="just"/>
            <a:r>
              <a:rPr lang="en-US" altLang="en-US" sz="3200" dirty="0">
                <a:latin typeface="Times New Roman" panose="02020603050405020304" pitchFamily="18" charset="0"/>
                <a:cs typeface="Times New Roman" panose="02020603050405020304" pitchFamily="18" charset="0"/>
              </a:rPr>
              <a:t>Number of logical internal file types (NF)</a:t>
            </a:r>
          </a:p>
          <a:p>
            <a:pPr lvl="1" algn="just"/>
            <a:r>
              <a:rPr lang="en-US" altLang="en-US" sz="3200" dirty="0">
                <a:latin typeface="Times New Roman" panose="02020603050405020304" pitchFamily="18" charset="0"/>
                <a:cs typeface="Times New Roman" panose="02020603050405020304" pitchFamily="18" charset="0"/>
              </a:rPr>
              <a:t>Number of external interface file types (NE)</a:t>
            </a:r>
          </a:p>
          <a:p>
            <a:pPr algn="just">
              <a:buFontTx/>
              <a:buNone/>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2585B1B2-2AE4-42D2-B89D-8640F0A6F17A}"/>
              </a:ext>
            </a:extLst>
          </p:cNvPr>
          <p:cNvSpPr>
            <a:spLocks noGrp="1" noChangeArrowheads="1"/>
          </p:cNvSpPr>
          <p:nvPr>
            <p:ph type="sldNum" sz="quarter" idx="10"/>
          </p:nvPr>
        </p:nvSpPr>
        <p:spPr/>
        <p:txBody>
          <a:bodyPr/>
          <a:lstStyle/>
          <a:p>
            <a:fld id="{813BD800-0D0F-42A8-A04C-74FEEB5D66C1}" type="slidenum">
              <a:rPr lang="en-US" altLang="en-US"/>
              <a:pPr/>
              <a:t>22</a:t>
            </a:fld>
            <a:endParaRPr lang="en-US" altLang="en-US"/>
          </a:p>
        </p:txBody>
      </p:sp>
      <p:sp>
        <p:nvSpPr>
          <p:cNvPr id="625666" name="Rectangle 2">
            <a:extLst>
              <a:ext uri="{FF2B5EF4-FFF2-40B4-BE49-F238E27FC236}">
                <a16:creationId xmlns:a16="http://schemas.microsoft.com/office/drawing/2014/main" id="{55AC3D2E-27D8-438C-B9CE-98F7C2578AF8}"/>
              </a:ext>
            </a:extLst>
          </p:cNvPr>
          <p:cNvSpPr>
            <a:spLocks noGrp="1" noChangeArrowheads="1"/>
          </p:cNvSpPr>
          <p:nvPr>
            <p:ph type="title" idx="4294967295"/>
          </p:nvPr>
        </p:nvSpPr>
        <p:spPr/>
        <p:txBody>
          <a:bodyPr/>
          <a:lstStyle/>
          <a:p>
            <a:r>
              <a:rPr lang="en-US" altLang="en-US"/>
              <a:t>Computation of Function Point</a:t>
            </a:r>
          </a:p>
        </p:txBody>
      </p:sp>
      <p:sp>
        <p:nvSpPr>
          <p:cNvPr id="625667" name="Rectangle 3">
            <a:extLst>
              <a:ext uri="{FF2B5EF4-FFF2-40B4-BE49-F238E27FC236}">
                <a16:creationId xmlns:a16="http://schemas.microsoft.com/office/drawing/2014/main" id="{78841C80-08C7-46AC-ADCE-00A35DF38C1F}"/>
              </a:ext>
            </a:extLst>
          </p:cNvPr>
          <p:cNvSpPr>
            <a:spLocks noGrp="1" noChangeArrowheads="1"/>
          </p:cNvSpPr>
          <p:nvPr>
            <p:ph type="body" idx="4294967295"/>
          </p:nvPr>
        </p:nvSpPr>
        <p:spPr>
          <a:xfrm>
            <a:off x="1024128" y="1905000"/>
            <a:ext cx="9720073" cy="4404360"/>
          </a:xfrm>
        </p:spPr>
        <p:txBody>
          <a:bodyPr/>
          <a:lstStyle/>
          <a:p>
            <a:pPr algn="just"/>
            <a:r>
              <a:rPr lang="en-US" altLang="en-US" b="1" dirty="0">
                <a:latin typeface="Times New Roman" panose="02020603050405020304" pitchFamily="18" charset="0"/>
                <a:cs typeface="Times New Roman" panose="02020603050405020304" pitchFamily="18" charset="0"/>
              </a:rPr>
              <a:t>Step 2:</a:t>
            </a:r>
            <a:r>
              <a:rPr lang="en-US" altLang="en-US" dirty="0">
                <a:latin typeface="Times New Roman" panose="02020603050405020304" pitchFamily="18" charset="0"/>
                <a:cs typeface="Times New Roman" panose="02020603050405020304" pitchFamily="18" charset="0"/>
              </a:rPr>
              <a:t> Analyze the complexity of each of the above five types of user function and classify those to three levels of complexities, namely </a:t>
            </a:r>
            <a:r>
              <a:rPr lang="en-US" altLang="en-US" i="1" dirty="0">
                <a:latin typeface="Times New Roman" panose="02020603050405020304" pitchFamily="18" charset="0"/>
                <a:cs typeface="Times New Roman" panose="02020603050405020304" pitchFamily="18" charset="0"/>
              </a:rPr>
              <a:t>simple, average</a:t>
            </a:r>
            <a:r>
              <a:rPr lang="en-US" altLang="en-US" dirty="0">
                <a:latin typeface="Times New Roman" panose="02020603050405020304" pitchFamily="18" charset="0"/>
                <a:cs typeface="Times New Roman" panose="02020603050405020304" pitchFamily="18" charset="0"/>
              </a:rPr>
              <a:t>, or </a:t>
            </a:r>
            <a:r>
              <a:rPr lang="en-US" altLang="en-US" i="1" dirty="0">
                <a:latin typeface="Times New Roman" panose="02020603050405020304" pitchFamily="18" charset="0"/>
                <a:cs typeface="Times New Roman" panose="02020603050405020304" pitchFamily="18" charset="0"/>
              </a:rPr>
              <a:t>complex</a:t>
            </a:r>
            <a:endParaRPr lang="en-US" altLang="en-US" dirty="0">
              <a:latin typeface="Times New Roman" panose="02020603050405020304" pitchFamily="18" charset="0"/>
              <a:cs typeface="Times New Roman" panose="02020603050405020304" pitchFamily="18" charset="0"/>
            </a:endParaRPr>
          </a:p>
          <a:p>
            <a:pPr algn="just">
              <a:buFontTx/>
              <a:buNone/>
            </a:pPr>
            <a:r>
              <a:rPr lang="en-US" altLang="en-US" dirty="0">
                <a:latin typeface="Times New Roman" panose="02020603050405020304" pitchFamily="18" charset="0"/>
                <a:cs typeface="Times New Roman" panose="02020603050405020304" pitchFamily="18" charset="0"/>
              </a:rPr>
              <a:t> Compute the unadjusted function point (UFP) by using the form shown in Table 12.7</a:t>
            </a:r>
          </a:p>
          <a:p>
            <a:pPr algn="just">
              <a:buFontTx/>
              <a:buNone/>
            </a:pPr>
            <a:r>
              <a:rPr lang="en-US" altLang="en-US" dirty="0">
                <a:latin typeface="Times New Roman" panose="02020603050405020304" pitchFamily="18" charset="0"/>
                <a:cs typeface="Times New Roman" panose="02020603050405020304" pitchFamily="18" charset="0"/>
              </a:rPr>
              <a:t>  UFP = WFNI × NI + WFNO × NO + WFNQ × NQ + WFNL × NL + WFNE × NE</a:t>
            </a:r>
          </a:p>
          <a:p>
            <a:pPr algn="just">
              <a:buFontTx/>
              <a:buNone/>
            </a:pPr>
            <a:endParaRPr lang="en-US" altLang="en-US" dirty="0">
              <a:latin typeface="Times New Roman" panose="02020603050405020304" pitchFamily="18" charset="0"/>
              <a:cs typeface="Times New Roman" panose="02020603050405020304" pitchFamily="18" charset="0"/>
            </a:endParaRPr>
          </a:p>
        </p:txBody>
      </p:sp>
      <p:pic>
        <p:nvPicPr>
          <p:cNvPr id="625668" name="Picture 4">
            <a:extLst>
              <a:ext uri="{FF2B5EF4-FFF2-40B4-BE49-F238E27FC236}">
                <a16:creationId xmlns:a16="http://schemas.microsoft.com/office/drawing/2014/main" id="{17F7708F-53DE-4498-BFBE-E0C5CA74C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3752850"/>
            <a:ext cx="7658100" cy="2800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5A4E326-BB26-457E-AC1C-545450DE827E}"/>
              </a:ext>
            </a:extLst>
          </p:cNvPr>
          <p:cNvSpPr>
            <a:spLocks noGrp="1" noChangeArrowheads="1"/>
          </p:cNvSpPr>
          <p:nvPr>
            <p:ph type="sldNum" sz="quarter" idx="10"/>
          </p:nvPr>
        </p:nvSpPr>
        <p:spPr/>
        <p:txBody>
          <a:bodyPr/>
          <a:lstStyle/>
          <a:p>
            <a:fld id="{E86E22DE-079D-4525-A840-0B53007A35D5}" type="slidenum">
              <a:rPr lang="en-US" altLang="en-US"/>
              <a:pPr/>
              <a:t>23</a:t>
            </a:fld>
            <a:endParaRPr lang="en-US" altLang="en-US"/>
          </a:p>
        </p:txBody>
      </p:sp>
      <p:sp>
        <p:nvSpPr>
          <p:cNvPr id="627714" name="Rectangle 2">
            <a:extLst>
              <a:ext uri="{FF2B5EF4-FFF2-40B4-BE49-F238E27FC236}">
                <a16:creationId xmlns:a16="http://schemas.microsoft.com/office/drawing/2014/main" id="{D8342B59-2019-4377-8962-3A26EC8C6E82}"/>
              </a:ext>
            </a:extLst>
          </p:cNvPr>
          <p:cNvSpPr>
            <a:spLocks noGrp="1" noChangeArrowheads="1"/>
          </p:cNvSpPr>
          <p:nvPr>
            <p:ph type="title" idx="4294967295"/>
          </p:nvPr>
        </p:nvSpPr>
        <p:spPr/>
        <p:txBody>
          <a:bodyPr/>
          <a:lstStyle/>
          <a:p>
            <a:r>
              <a:rPr lang="en-US" altLang="en-US"/>
              <a:t>Computation of Function Point</a:t>
            </a:r>
          </a:p>
        </p:txBody>
      </p:sp>
      <p:sp>
        <p:nvSpPr>
          <p:cNvPr id="627715" name="Rectangle 3">
            <a:extLst>
              <a:ext uri="{FF2B5EF4-FFF2-40B4-BE49-F238E27FC236}">
                <a16:creationId xmlns:a16="http://schemas.microsoft.com/office/drawing/2014/main" id="{C3BDA084-B92A-47F9-BE78-995C52A40073}"/>
              </a:ext>
            </a:extLst>
          </p:cNvPr>
          <p:cNvSpPr>
            <a:spLocks noGrp="1" noChangeArrowheads="1"/>
          </p:cNvSpPr>
          <p:nvPr>
            <p:ph type="body" idx="4294967295"/>
          </p:nvPr>
        </p:nvSpPr>
        <p:spPr>
          <a:xfrm>
            <a:off x="1024128" y="2286000"/>
            <a:ext cx="10656243" cy="4023360"/>
          </a:xfrm>
        </p:spPr>
        <p:txBody>
          <a:bodyPr>
            <a:normAutofit lnSpcReduction="10000"/>
          </a:bodyPr>
          <a:lstStyle/>
          <a:p>
            <a:pPr algn="just"/>
            <a:r>
              <a:rPr lang="en-US" altLang="en-US" b="1" dirty="0">
                <a:latin typeface="Times New Roman" panose="02020603050405020304" pitchFamily="18" charset="0"/>
                <a:cs typeface="Times New Roman" panose="02020603050405020304" pitchFamily="18" charset="0"/>
              </a:rPr>
              <a:t>Step 3:</a:t>
            </a:r>
            <a:r>
              <a:rPr lang="en-US" altLang="en-US" dirty="0">
                <a:latin typeface="Times New Roman" panose="02020603050405020304" pitchFamily="18" charset="0"/>
                <a:cs typeface="Times New Roman" panose="02020603050405020304" pitchFamily="18" charset="0"/>
              </a:rPr>
              <a:t> Identify 14 factors that affect the required development effort for a project. A grade – between 0 and 5 – is assigned to each of the 14 factors for a certain project. </a:t>
            </a:r>
          </a:p>
          <a:p>
            <a:pPr algn="just">
              <a:buFontTx/>
              <a:buNone/>
            </a:pPr>
            <a:r>
              <a:rPr lang="en-US" altLang="en-US" dirty="0">
                <a:latin typeface="Times New Roman" panose="02020603050405020304" pitchFamily="18" charset="0"/>
                <a:cs typeface="Times New Roman" panose="02020603050405020304" pitchFamily="18" charset="0"/>
              </a:rPr>
              <a:t> The sum of these 14 grades is known as processing complexity adjustment (PCA) factor. The 14 factors have been listed in Table 12.8</a:t>
            </a:r>
          </a:p>
          <a:p>
            <a:pPr algn="just">
              <a:buFontTx/>
              <a:buNone/>
            </a:pPr>
            <a:r>
              <a:rPr lang="en-US" altLang="en-US" dirty="0">
                <a:latin typeface="Times New Roman" panose="02020603050405020304" pitchFamily="18" charset="0"/>
                <a:cs typeface="Times New Roman" panose="02020603050405020304" pitchFamily="18" charset="0"/>
              </a:rPr>
              <a:t> In Table 12.8, the degree of influence of a factor on development effort is measured as follows:</a:t>
            </a:r>
          </a:p>
          <a:p>
            <a:pPr lvl="2" algn="just"/>
            <a:r>
              <a:rPr lang="en-US" altLang="en-US" sz="1800" dirty="0">
                <a:latin typeface="Times New Roman" panose="02020603050405020304" pitchFamily="18" charset="0"/>
                <a:cs typeface="Times New Roman" panose="02020603050405020304" pitchFamily="18" charset="0"/>
              </a:rPr>
              <a:t>Not present, or no influence if present = 0</a:t>
            </a:r>
          </a:p>
          <a:p>
            <a:pPr lvl="2" algn="just"/>
            <a:r>
              <a:rPr lang="en-US" altLang="en-US" sz="1800" dirty="0">
                <a:latin typeface="Times New Roman" panose="02020603050405020304" pitchFamily="18" charset="0"/>
                <a:cs typeface="Times New Roman" panose="02020603050405020304" pitchFamily="18" charset="0"/>
              </a:rPr>
              <a:t>Insignificant influence = 1</a:t>
            </a:r>
          </a:p>
          <a:p>
            <a:pPr lvl="2" algn="just"/>
            <a:r>
              <a:rPr lang="en-US" altLang="en-US" sz="1800" dirty="0">
                <a:latin typeface="Times New Roman" panose="02020603050405020304" pitchFamily="18" charset="0"/>
                <a:cs typeface="Times New Roman" panose="02020603050405020304" pitchFamily="18" charset="0"/>
              </a:rPr>
              <a:t>Moderate influence = 2</a:t>
            </a:r>
          </a:p>
          <a:p>
            <a:pPr lvl="2" algn="just"/>
            <a:r>
              <a:rPr lang="en-US" altLang="en-US" sz="1800" dirty="0">
                <a:latin typeface="Times New Roman" panose="02020603050405020304" pitchFamily="18" charset="0"/>
                <a:cs typeface="Times New Roman" panose="02020603050405020304" pitchFamily="18" charset="0"/>
              </a:rPr>
              <a:t>Average influence = 3</a:t>
            </a:r>
          </a:p>
          <a:p>
            <a:pPr lvl="2" algn="just"/>
            <a:r>
              <a:rPr lang="en-US" altLang="en-US" sz="1800" dirty="0">
                <a:latin typeface="Times New Roman" panose="02020603050405020304" pitchFamily="18" charset="0"/>
                <a:cs typeface="Times New Roman" panose="02020603050405020304" pitchFamily="18" charset="0"/>
              </a:rPr>
              <a:t>Significant influence = 4</a:t>
            </a:r>
          </a:p>
          <a:p>
            <a:pPr lvl="2" algn="just"/>
            <a:r>
              <a:rPr lang="en-US" altLang="en-US" sz="1800" dirty="0">
                <a:latin typeface="Times New Roman" panose="02020603050405020304" pitchFamily="18" charset="0"/>
                <a:cs typeface="Times New Roman" panose="02020603050405020304" pitchFamily="18" charset="0"/>
              </a:rPr>
              <a:t>Strong influence = 5</a:t>
            </a:r>
          </a:p>
          <a:p>
            <a:pPr algn="just">
              <a:buFontTx/>
              <a:buNone/>
            </a:pPr>
            <a:endParaRPr lang="en-US" altLang="en-US" dirty="0">
              <a:latin typeface="Times New Roman" panose="02020603050405020304" pitchFamily="18" charset="0"/>
              <a:cs typeface="Times New Roman" panose="02020603050405020304" pitchFamily="18" charset="0"/>
            </a:endParaRPr>
          </a:p>
          <a:p>
            <a:pPr algn="just">
              <a:buFontTx/>
              <a:buNone/>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BB9F09FC-3633-4CE6-8A6A-8A4B9F28CE92}"/>
              </a:ext>
            </a:extLst>
          </p:cNvPr>
          <p:cNvSpPr>
            <a:spLocks noGrp="1" noChangeArrowheads="1"/>
          </p:cNvSpPr>
          <p:nvPr>
            <p:ph type="sldNum" sz="quarter" idx="10"/>
          </p:nvPr>
        </p:nvSpPr>
        <p:spPr/>
        <p:txBody>
          <a:bodyPr/>
          <a:lstStyle/>
          <a:p>
            <a:fld id="{A0C350B3-1C32-47E4-9A9F-33AC4CA6C004}" type="slidenum">
              <a:rPr lang="en-US" altLang="en-US"/>
              <a:pPr/>
              <a:t>24</a:t>
            </a:fld>
            <a:endParaRPr lang="en-US" altLang="en-US"/>
          </a:p>
        </p:txBody>
      </p:sp>
      <p:sp>
        <p:nvSpPr>
          <p:cNvPr id="629762" name="Rectangle 2">
            <a:extLst>
              <a:ext uri="{FF2B5EF4-FFF2-40B4-BE49-F238E27FC236}">
                <a16:creationId xmlns:a16="http://schemas.microsoft.com/office/drawing/2014/main" id="{FE3FD69C-CC2A-4293-96CF-12B8F644467A}"/>
              </a:ext>
            </a:extLst>
          </p:cNvPr>
          <p:cNvSpPr>
            <a:spLocks noGrp="1" noChangeArrowheads="1"/>
          </p:cNvSpPr>
          <p:nvPr>
            <p:ph type="title" idx="4294967295"/>
          </p:nvPr>
        </p:nvSpPr>
        <p:spPr/>
        <p:txBody>
          <a:bodyPr/>
          <a:lstStyle/>
          <a:p>
            <a:r>
              <a:rPr lang="en-US" altLang="en-US" dirty="0"/>
              <a:t>Computation of Function Point</a:t>
            </a:r>
          </a:p>
        </p:txBody>
      </p:sp>
      <p:pic>
        <p:nvPicPr>
          <p:cNvPr id="629765" name="Picture 5">
            <a:extLst>
              <a:ext uri="{FF2B5EF4-FFF2-40B4-BE49-F238E27FC236}">
                <a16:creationId xmlns:a16="http://schemas.microsoft.com/office/drawing/2014/main" id="{1FFDA31E-E52A-4ED2-B469-5317D11E242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548493" y="1600200"/>
            <a:ext cx="8858250" cy="52578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5B475AD-0618-4E0F-A5FB-CD9CC133CCD4}"/>
              </a:ext>
            </a:extLst>
          </p:cNvPr>
          <p:cNvSpPr>
            <a:spLocks noGrp="1" noChangeArrowheads="1"/>
          </p:cNvSpPr>
          <p:nvPr>
            <p:ph type="sldNum" sz="quarter" idx="10"/>
          </p:nvPr>
        </p:nvSpPr>
        <p:spPr/>
        <p:txBody>
          <a:bodyPr/>
          <a:lstStyle/>
          <a:p>
            <a:fld id="{1220C094-FC3C-4856-96B1-62E8839518C3}" type="slidenum">
              <a:rPr lang="en-US" altLang="en-US"/>
              <a:pPr/>
              <a:t>25</a:t>
            </a:fld>
            <a:endParaRPr lang="en-US" altLang="en-US"/>
          </a:p>
        </p:txBody>
      </p:sp>
      <p:sp>
        <p:nvSpPr>
          <p:cNvPr id="631810" name="Rectangle 2">
            <a:extLst>
              <a:ext uri="{FF2B5EF4-FFF2-40B4-BE49-F238E27FC236}">
                <a16:creationId xmlns:a16="http://schemas.microsoft.com/office/drawing/2014/main" id="{6E7307A4-30E1-4FBE-A483-3F888E4E1586}"/>
              </a:ext>
            </a:extLst>
          </p:cNvPr>
          <p:cNvSpPr>
            <a:spLocks noGrp="1" noChangeArrowheads="1"/>
          </p:cNvSpPr>
          <p:nvPr>
            <p:ph type="title" idx="4294967295"/>
          </p:nvPr>
        </p:nvSpPr>
        <p:spPr/>
        <p:txBody>
          <a:bodyPr/>
          <a:lstStyle/>
          <a:p>
            <a:r>
              <a:rPr lang="en-US" altLang="en-US"/>
              <a:t>Computation of Function Point</a:t>
            </a:r>
          </a:p>
        </p:txBody>
      </p:sp>
      <p:sp>
        <p:nvSpPr>
          <p:cNvPr id="631811" name="Rectangle 3">
            <a:extLst>
              <a:ext uri="{FF2B5EF4-FFF2-40B4-BE49-F238E27FC236}">
                <a16:creationId xmlns:a16="http://schemas.microsoft.com/office/drawing/2014/main" id="{EA0606FB-123A-4096-915E-74F2A3E4E92F}"/>
              </a:ext>
            </a:extLst>
          </p:cNvPr>
          <p:cNvSpPr>
            <a:spLocks noGrp="1" noChangeArrowheads="1"/>
          </p:cNvSpPr>
          <p:nvPr>
            <p:ph type="body" idx="4294967295"/>
          </p:nvPr>
        </p:nvSpPr>
        <p:spPr/>
        <p:txBody>
          <a:bodyPr/>
          <a:lstStyle/>
          <a:p>
            <a:r>
              <a:rPr lang="en-US" altLang="en-US" b="1" dirty="0">
                <a:latin typeface="Times New Roman" panose="02020603050405020304" pitchFamily="18" charset="0"/>
                <a:cs typeface="Times New Roman" panose="02020603050405020304" pitchFamily="18" charset="0"/>
              </a:rPr>
              <a:t>Step 4:</a:t>
            </a:r>
            <a:r>
              <a:rPr lang="en-US" altLang="en-US" dirty="0">
                <a:latin typeface="Times New Roman" panose="02020603050405020304" pitchFamily="18" charset="0"/>
                <a:cs typeface="Times New Roman" panose="02020603050405020304" pitchFamily="18" charset="0"/>
              </a:rPr>
              <a:t> Compute the function points (FP) of a system using the following empirical expression:</a:t>
            </a:r>
          </a:p>
          <a:p>
            <a:pPr>
              <a:buFontTx/>
              <a:buNone/>
            </a:pPr>
            <a:r>
              <a:rPr lang="en-US" altLang="en-US" dirty="0">
                <a:latin typeface="Times New Roman" panose="02020603050405020304" pitchFamily="18" charset="0"/>
                <a:cs typeface="Times New Roman" panose="02020603050405020304" pitchFamily="18" charset="0"/>
              </a:rPr>
              <a:t>                       FP = UFP × (0.65 + 0.01 × PCA)</a:t>
            </a:r>
          </a:p>
          <a:p>
            <a:pPr lvl="1" algn="just"/>
            <a:r>
              <a:rPr lang="en-US" altLang="en-US" sz="2000" dirty="0">
                <a:latin typeface="Times New Roman" panose="02020603050405020304" pitchFamily="18" charset="0"/>
                <a:cs typeface="Times New Roman" panose="02020603050405020304" pitchFamily="18" charset="0"/>
              </a:rPr>
              <a:t>By multiplying the unadjusted function point, denoted by UFP, by the expression (0.65 + 0.01 × PCA), we get an opportunity to adjust the function point by +/- 35 percent. </a:t>
            </a:r>
          </a:p>
          <a:p>
            <a:pPr lvl="1" algn="just"/>
            <a:r>
              <a:rPr lang="en-US" altLang="en-US" sz="2000" dirty="0">
                <a:latin typeface="Times New Roman" panose="02020603050405020304" pitchFamily="18" charset="0"/>
                <a:cs typeface="Times New Roman" panose="02020603050405020304" pitchFamily="18" charset="0"/>
              </a:rPr>
              <a:t>Let us analyze the two extreme values of PCA, namely 0 and 70 (= 14 × 5).</a:t>
            </a:r>
          </a:p>
          <a:p>
            <a:pPr lvl="2" algn="just"/>
            <a:r>
              <a:rPr lang="en-US" altLang="en-US" sz="1800" dirty="0">
                <a:latin typeface="Times New Roman" panose="02020603050405020304" pitchFamily="18" charset="0"/>
                <a:cs typeface="Times New Roman" panose="02020603050405020304" pitchFamily="18" charset="0"/>
              </a:rPr>
              <a:t>PCA = 0 : FP = 0.65 × UFP</a:t>
            </a:r>
          </a:p>
          <a:p>
            <a:pPr lvl="2" algn="just"/>
            <a:r>
              <a:rPr lang="en-US" altLang="en-US" sz="1800" dirty="0">
                <a:latin typeface="Times New Roman" panose="02020603050405020304" pitchFamily="18" charset="0"/>
                <a:cs typeface="Times New Roman" panose="02020603050405020304" pitchFamily="18" charset="0"/>
              </a:rPr>
              <a:t>PCA = 70 : FP = UFP × (0.65 + 0.01 × 70) = 1.35 × UFP</a:t>
            </a:r>
          </a:p>
          <a:p>
            <a:pPr lvl="1" algn="just"/>
            <a:r>
              <a:rPr lang="en-US" altLang="en-US" sz="2000" dirty="0">
                <a:latin typeface="Times New Roman" panose="02020603050405020304" pitchFamily="18" charset="0"/>
                <a:cs typeface="Times New Roman" panose="02020603050405020304" pitchFamily="18" charset="0"/>
              </a:rPr>
              <a:t>The value of FP can range from 0.65 × UFP to 1.35 × UFP</a:t>
            </a:r>
          </a:p>
          <a:p>
            <a:pPr lvl="1" algn="just"/>
            <a:r>
              <a:rPr lang="en-US" altLang="en-US" sz="2000" dirty="0">
                <a:latin typeface="Times New Roman" panose="02020603050405020304" pitchFamily="18" charset="0"/>
                <a:cs typeface="Times New Roman" panose="02020603050405020304" pitchFamily="18" charset="0"/>
              </a:rPr>
              <a:t>The value of FP is adjusted within a range of +/- 35 percent by using intermediate values of PCA.</a:t>
            </a:r>
          </a:p>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108138"/>
            <a:ext cx="9720072" cy="1097810"/>
          </a:xfrm>
        </p:spPr>
        <p:txBody>
          <a:bodyPr/>
          <a:lstStyle/>
          <a:p>
            <a:r>
              <a:rPr lang="en-US" dirty="0"/>
              <a:t>Exercise 1</a:t>
            </a:r>
            <a:endParaRPr lang="en-IN" dirty="0"/>
          </a:p>
        </p:txBody>
      </p:sp>
      <p:sp>
        <p:nvSpPr>
          <p:cNvPr id="3" name="Content Placeholder 2"/>
          <p:cNvSpPr>
            <a:spLocks noGrp="1"/>
          </p:cNvSpPr>
          <p:nvPr>
            <p:ph sz="quarter" idx="1"/>
          </p:nvPr>
        </p:nvSpPr>
        <p:spPr>
          <a:xfrm>
            <a:off x="1024128" y="1318592"/>
            <a:ext cx="9720073" cy="4023360"/>
          </a:xfrm>
        </p:spPr>
        <p:txBody>
          <a:bodyPr>
            <a:noAutofit/>
          </a:bodyPr>
          <a:lstStyle/>
          <a:p>
            <a:pPr algn="just"/>
            <a:r>
              <a:rPr lang="en-US" sz="2400" dirty="0"/>
              <a:t>Consider the following system:</a:t>
            </a:r>
            <a:endParaRPr lang="en-IN" sz="2400" dirty="0"/>
          </a:p>
          <a:p>
            <a:pPr lvl="0" algn="just"/>
            <a:r>
              <a:rPr lang="en-US" sz="2400" dirty="0"/>
              <a:t>User wants to maintain customer data and product data and needs to reference supplier data. </a:t>
            </a:r>
          </a:p>
          <a:p>
            <a:pPr lvl="0" algn="just"/>
            <a:r>
              <a:rPr lang="en-US" sz="2400" dirty="0"/>
              <a:t>User wants to add, change and delete customer data, wants to inquire on Customer and also requires four different reports on Customer with calculated data.</a:t>
            </a:r>
            <a:endParaRPr lang="en-IN" sz="2400" dirty="0"/>
          </a:p>
          <a:p>
            <a:pPr lvl="0" algn="just"/>
            <a:r>
              <a:rPr lang="en-US" sz="2400" dirty="0"/>
              <a:t>User wants to add, change, delete Product data, wants to inquire on Product and also requires a report on Product with calculated data.</a:t>
            </a:r>
            <a:endParaRPr lang="en-IN" sz="2400" dirty="0"/>
          </a:p>
          <a:p>
            <a:pPr lvl="0" algn="just"/>
            <a:r>
              <a:rPr lang="en-US" sz="2400" dirty="0"/>
              <a:t>User wants to inquire on Supplier using supplier number and also requires a report on Supplier with totaling results.</a:t>
            </a:r>
          </a:p>
          <a:p>
            <a:pPr lvl="0" algn="just"/>
            <a:r>
              <a:rPr lang="en-US" sz="2400" dirty="0"/>
              <a:t>All of these data are of average complexity and overall system is moderately complex i.e. assume processing complexity adjustment factor is 46</a:t>
            </a:r>
            <a:r>
              <a:rPr lang="en-US" sz="2400"/>
              <a:t>. </a:t>
            </a:r>
            <a:endParaRPr lang="en-IN" sz="2400" dirty="0"/>
          </a:p>
        </p:txBody>
      </p:sp>
    </p:spTree>
    <p:extLst>
      <p:ext uri="{BB962C8B-B14F-4D97-AF65-F5344CB8AC3E}">
        <p14:creationId xmlns:p14="http://schemas.microsoft.com/office/powerpoint/2010/main" val="147773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381" y="1314085"/>
            <a:ext cx="2222655" cy="1499616"/>
          </a:xfrm>
        </p:spPr>
        <p:txBody>
          <a:bodyPr>
            <a:normAutofit fontScale="90000"/>
          </a:bodyPr>
          <a:lstStyle/>
          <a:p>
            <a:r>
              <a:rPr lang="en-US" dirty="0"/>
              <a:t>Exercise 2</a:t>
            </a:r>
            <a:br>
              <a:rPr lang="en-US" dirty="0"/>
            </a:br>
            <a:r>
              <a:rPr lang="en-US" dirty="0"/>
              <a:t>Employee tracking system</a:t>
            </a:r>
            <a:endParaRPr lang="en-IN" dirty="0"/>
          </a:p>
        </p:txBody>
      </p:sp>
      <p:pic>
        <p:nvPicPr>
          <p:cNvPr id="4" name="Picture 3"/>
          <p:cNvPicPr>
            <a:picLocks noChangeAspect="1"/>
          </p:cNvPicPr>
          <p:nvPr/>
        </p:nvPicPr>
        <p:blipFill>
          <a:blip r:embed="rId2"/>
          <a:stretch>
            <a:fillRect/>
          </a:stretch>
        </p:blipFill>
        <p:spPr>
          <a:xfrm>
            <a:off x="3650145" y="172278"/>
            <a:ext cx="7886700" cy="6506818"/>
          </a:xfrm>
          <a:prstGeom prst="rect">
            <a:avLst/>
          </a:prstGeom>
        </p:spPr>
      </p:pic>
    </p:spTree>
    <p:extLst>
      <p:ext uri="{BB962C8B-B14F-4D97-AF65-F5344CB8AC3E}">
        <p14:creationId xmlns:p14="http://schemas.microsoft.com/office/powerpoint/2010/main" val="9349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	</a:t>
            </a:r>
            <a:endParaRPr lang="en-IN" dirty="0"/>
          </a:p>
        </p:txBody>
      </p:sp>
      <p:sp>
        <p:nvSpPr>
          <p:cNvPr id="3" name="Content Placeholder 2"/>
          <p:cNvSpPr>
            <a:spLocks noGrp="1"/>
          </p:cNvSpPr>
          <p:nvPr>
            <p:ph sz="quarter" idx="1"/>
          </p:nvPr>
        </p:nvSpPr>
        <p:spPr/>
        <p:txBody>
          <a:bodyPr/>
          <a:lstStyle/>
          <a:p>
            <a:pPr algn="just"/>
            <a:r>
              <a:rPr lang="en-US" dirty="0"/>
              <a:t>A retail store has developed a new application, Frequent Buyer Program (FBF), to track customer purchases. The customer fills out a paper application and gives it to the store clerk. The clerk then adds the customer’s information online. The clerk can also list customers, view a customer’s detailed information and change a customer’s info. A report is produced daily listed customers that were added with their addresses.</a:t>
            </a:r>
          </a:p>
        </p:txBody>
      </p:sp>
    </p:spTree>
    <p:extLst>
      <p:ext uri="{BB962C8B-B14F-4D97-AF65-F5344CB8AC3E}">
        <p14:creationId xmlns:p14="http://schemas.microsoft.com/office/powerpoint/2010/main" val="80757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4</a:t>
            </a:r>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134443" y="289369"/>
            <a:ext cx="6281766" cy="6389727"/>
          </a:xfrm>
          <a:prstGeom prst="rect">
            <a:avLst/>
          </a:prstGeom>
        </p:spPr>
      </p:pic>
    </p:spTree>
    <p:extLst>
      <p:ext uri="{BB962C8B-B14F-4D97-AF65-F5344CB8AC3E}">
        <p14:creationId xmlns:p14="http://schemas.microsoft.com/office/powerpoint/2010/main" val="127254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FEEA359-3A93-4FF0-B432-926F30DBC04D}"/>
              </a:ext>
            </a:extLst>
          </p:cNvPr>
          <p:cNvSpPr>
            <a:spLocks noGrp="1" noChangeArrowheads="1"/>
          </p:cNvSpPr>
          <p:nvPr>
            <p:ph type="sldNum" sz="quarter" idx="10"/>
          </p:nvPr>
        </p:nvSpPr>
        <p:spPr/>
        <p:txBody>
          <a:bodyPr/>
          <a:lstStyle/>
          <a:p>
            <a:fld id="{84B1F8B0-3F6B-477E-948C-096443220DC9}" type="slidenum">
              <a:rPr lang="en-US" altLang="en-US"/>
              <a:pPr/>
              <a:t>3</a:t>
            </a:fld>
            <a:endParaRPr lang="en-US" altLang="en-US"/>
          </a:p>
        </p:txBody>
      </p:sp>
      <p:sp>
        <p:nvSpPr>
          <p:cNvPr id="535554" name="Rectangle 2">
            <a:extLst>
              <a:ext uri="{FF2B5EF4-FFF2-40B4-BE49-F238E27FC236}">
                <a16:creationId xmlns:a16="http://schemas.microsoft.com/office/drawing/2014/main" id="{97F3726C-DF88-4A08-8799-54615B995917}"/>
              </a:ext>
            </a:extLst>
          </p:cNvPr>
          <p:cNvSpPr>
            <a:spLocks noGrp="1" noChangeArrowheads="1"/>
          </p:cNvSpPr>
          <p:nvPr>
            <p:ph type="title" idx="4294967295"/>
          </p:nvPr>
        </p:nvSpPr>
        <p:spPr/>
        <p:txBody>
          <a:bodyPr/>
          <a:lstStyle/>
          <a:p>
            <a:r>
              <a:rPr lang="en-US" altLang="en-US"/>
              <a:t>Structure of a System Test Plan</a:t>
            </a:r>
          </a:p>
        </p:txBody>
      </p:sp>
      <p:sp>
        <p:nvSpPr>
          <p:cNvPr id="535555" name="Rectangle 3">
            <a:extLst>
              <a:ext uri="{FF2B5EF4-FFF2-40B4-BE49-F238E27FC236}">
                <a16:creationId xmlns:a16="http://schemas.microsoft.com/office/drawing/2014/main" id="{EAEBFCE7-EA06-4F1B-AAD5-D60760B30161}"/>
              </a:ext>
            </a:extLst>
          </p:cNvPr>
          <p:cNvSpPr>
            <a:spLocks noGrp="1" noChangeArrowheads="1"/>
          </p:cNvSpPr>
          <p:nvPr>
            <p:ph type="body" idx="4294967295"/>
          </p:nvPr>
        </p:nvSpPr>
        <p:spPr/>
        <p:txBody>
          <a:bodyPr/>
          <a:lstStyle/>
          <a:p>
            <a:pPr algn="just">
              <a:buFontTx/>
              <a:buNone/>
            </a:pPr>
            <a:r>
              <a:rPr lang="en-US" altLang="en-US" b="1" dirty="0">
                <a:latin typeface="Times New Roman" panose="02020603050405020304" pitchFamily="18" charset="0"/>
                <a:cs typeface="Times New Roman" panose="02020603050405020304" pitchFamily="18" charset="0"/>
              </a:rPr>
              <a:t>The purpose of a system test plan is as follows:</a:t>
            </a:r>
          </a:p>
          <a:p>
            <a:pPr algn="just"/>
            <a:r>
              <a:rPr lang="en-US" altLang="en-US" dirty="0">
                <a:latin typeface="Times New Roman" panose="02020603050405020304" pitchFamily="18" charset="0"/>
                <a:cs typeface="Times New Roman" panose="02020603050405020304" pitchFamily="18" charset="0"/>
              </a:rPr>
              <a:t>It provides guidance for the executive management to support the test project</a:t>
            </a:r>
          </a:p>
          <a:p>
            <a:pPr algn="just"/>
            <a:r>
              <a:rPr lang="en-US" altLang="en-US" dirty="0">
                <a:latin typeface="Times New Roman" panose="02020603050405020304" pitchFamily="18" charset="0"/>
                <a:cs typeface="Times New Roman" panose="02020603050405020304" pitchFamily="18" charset="0"/>
              </a:rPr>
              <a:t>It establishes the foundation of the system testing part of the overall software project</a:t>
            </a:r>
          </a:p>
          <a:p>
            <a:pPr algn="just"/>
            <a:r>
              <a:rPr lang="en-US" altLang="en-US" dirty="0">
                <a:latin typeface="Times New Roman" panose="02020603050405020304" pitchFamily="18" charset="0"/>
                <a:cs typeface="Times New Roman" panose="02020603050405020304" pitchFamily="18" charset="0"/>
              </a:rPr>
              <a:t>It provides assurance of test coverage by creating a requirement traceability matrix</a:t>
            </a:r>
          </a:p>
          <a:p>
            <a:pPr algn="just"/>
            <a:r>
              <a:rPr lang="en-US" altLang="en-US" dirty="0">
                <a:latin typeface="Times New Roman" panose="02020603050405020304" pitchFamily="18" charset="0"/>
                <a:cs typeface="Times New Roman" panose="02020603050405020304" pitchFamily="18" charset="0"/>
              </a:rPr>
              <a:t>It outlines an orderly schedule of events and test milestones that are tracked</a:t>
            </a:r>
          </a:p>
          <a:p>
            <a:pPr algn="just"/>
            <a:r>
              <a:rPr lang="en-US" altLang="en-US" dirty="0">
                <a:latin typeface="Times New Roman" panose="02020603050405020304" pitchFamily="18" charset="0"/>
                <a:cs typeface="Times New Roman" panose="02020603050405020304" pitchFamily="18" charset="0"/>
              </a:rPr>
              <a:t>It specifies the personnel, financial, equipment, and facility resources required to support the system testing part of a software project</a:t>
            </a:r>
          </a:p>
          <a:p>
            <a:pPr algn="just"/>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5</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214" y="353921"/>
            <a:ext cx="6508490" cy="6298669"/>
          </a:xfrm>
          <a:prstGeom prst="rect">
            <a:avLst/>
          </a:prstGeom>
        </p:spPr>
      </p:pic>
    </p:spTree>
    <p:extLst>
      <p:ext uri="{BB962C8B-B14F-4D97-AF65-F5344CB8AC3E}">
        <p14:creationId xmlns:p14="http://schemas.microsoft.com/office/powerpoint/2010/main" val="135904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0A8C-A6CF-45FF-AFF5-8FC34A812939}"/>
              </a:ext>
            </a:extLst>
          </p:cNvPr>
          <p:cNvSpPr>
            <a:spLocks noGrp="1"/>
          </p:cNvSpPr>
          <p:nvPr>
            <p:ph type="title"/>
          </p:nvPr>
        </p:nvSpPr>
        <p:spPr/>
        <p:txBody>
          <a:bodyPr/>
          <a:lstStyle/>
          <a:p>
            <a:r>
              <a:rPr lang="en-IN" dirty="0"/>
              <a:t>EXERCISE 6</a:t>
            </a:r>
          </a:p>
        </p:txBody>
      </p:sp>
      <p:sp>
        <p:nvSpPr>
          <p:cNvPr id="3" name="Content Placeholder 2">
            <a:extLst>
              <a:ext uri="{FF2B5EF4-FFF2-40B4-BE49-F238E27FC236}">
                <a16:creationId xmlns:a16="http://schemas.microsoft.com/office/drawing/2014/main" id="{B7AFBB6E-AEEA-437E-BC70-7DF204EDF70B}"/>
              </a:ext>
            </a:extLst>
          </p:cNvPr>
          <p:cNvSpPr>
            <a:spLocks noGrp="1"/>
          </p:cNvSpPr>
          <p:nvPr>
            <p:ph idx="1"/>
          </p:nvPr>
        </p:nvSpPr>
        <p:spPr>
          <a:xfrm>
            <a:off x="898017" y="1819274"/>
            <a:ext cx="5937123" cy="5038725"/>
          </a:xfrm>
        </p:spPr>
        <p:txBody>
          <a:bodyPr>
            <a:normAutofit fontScale="92500" lnSpcReduction="20000"/>
          </a:bodyPr>
          <a:lstStyle/>
          <a:p>
            <a:pPr algn="just"/>
            <a:r>
              <a:rPr lang="en-IN" sz="1800" dirty="0">
                <a:effectLst/>
                <a:latin typeface="Calibri" panose="020F0502020204030204" pitchFamily="34" charset="0"/>
                <a:ea typeface="Calibri" panose="020F0502020204030204" pitchFamily="34" charset="0"/>
                <a:cs typeface="Calibri" panose="020F0502020204030204" pitchFamily="34" charset="0"/>
              </a:rPr>
              <a:t>An Application A is created where there are two transaction types: Add Employee (by entering Employee ID, Employee Name and Employee Hire Date) and Update Employee (Employee ID cannot be updated whereas other two fields can be updated). The Employee Job Assignment attribute on the input record is validated against the Job Assignment logical file maintained in Application C; this is the only attribute accessed in the Job Assignment logical file by Application A; however, the Job Assignment logical file has 51 attributes within Application C. If the validation passes, the Employee logical file is updated in Application A; a total of 12 fields are maintained and/or referenced in the Employee logical file within Application A. If the validation fails, no update is made and an error report is produced. Also, the same Application A, contains a screen related to customer management. Use the screen in below Figure as a reference. Note that the “Add Customer” button causes the Customer data maintained inside the application boundary to be updated with all the fields entered by the user (assume all fields are to be entered mandatorily, consider two fields of zip code as single one). The “Clear Screen” button causes all of the fields to be erased. The “Error Message Window” displays any errors associated with validations performed against an externally maintained Zip Code Data file after the “Add Customer” button is pressed. All the data is stored in the Customer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400" dirty="0"/>
          </a:p>
        </p:txBody>
      </p:sp>
      <p:pic>
        <p:nvPicPr>
          <p:cNvPr id="4" name="Picture 3">
            <a:extLst>
              <a:ext uri="{FF2B5EF4-FFF2-40B4-BE49-F238E27FC236}">
                <a16:creationId xmlns:a16="http://schemas.microsoft.com/office/drawing/2014/main" id="{219EC07A-288C-4CEB-AED4-C40672A757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35140" y="1731264"/>
            <a:ext cx="5356860" cy="4541520"/>
          </a:xfrm>
          <a:prstGeom prst="rect">
            <a:avLst/>
          </a:prstGeom>
          <a:noFill/>
          <a:ln>
            <a:noFill/>
          </a:ln>
        </p:spPr>
      </p:pic>
    </p:spTree>
    <p:extLst>
      <p:ext uri="{BB962C8B-B14F-4D97-AF65-F5344CB8AC3E}">
        <p14:creationId xmlns:p14="http://schemas.microsoft.com/office/powerpoint/2010/main" val="1879735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0593A2A-2AB1-4F83-96EF-16D9648C4AAC}"/>
              </a:ext>
            </a:extLst>
          </p:cNvPr>
          <p:cNvSpPr>
            <a:spLocks noGrp="1" noChangeArrowheads="1"/>
          </p:cNvSpPr>
          <p:nvPr>
            <p:ph type="sldNum" sz="quarter" idx="10"/>
          </p:nvPr>
        </p:nvSpPr>
        <p:spPr/>
        <p:txBody>
          <a:bodyPr/>
          <a:lstStyle/>
          <a:p>
            <a:fld id="{5C6CFF46-6FA2-4F62-905D-B66DDC798392}" type="slidenum">
              <a:rPr lang="en-US" altLang="en-US"/>
              <a:pPr/>
              <a:t>32</a:t>
            </a:fld>
            <a:endParaRPr lang="en-US" altLang="en-US"/>
          </a:p>
        </p:txBody>
      </p:sp>
      <p:sp>
        <p:nvSpPr>
          <p:cNvPr id="641026" name="Rectangle 2">
            <a:extLst>
              <a:ext uri="{FF2B5EF4-FFF2-40B4-BE49-F238E27FC236}">
                <a16:creationId xmlns:a16="http://schemas.microsoft.com/office/drawing/2014/main" id="{573EA67C-9E35-4511-9D47-45AD7392846A}"/>
              </a:ext>
            </a:extLst>
          </p:cNvPr>
          <p:cNvSpPr>
            <a:spLocks noGrp="1" noChangeArrowheads="1"/>
          </p:cNvSpPr>
          <p:nvPr>
            <p:ph type="title" idx="4294967295"/>
          </p:nvPr>
        </p:nvSpPr>
        <p:spPr/>
        <p:txBody>
          <a:bodyPr/>
          <a:lstStyle/>
          <a:p>
            <a:r>
              <a:rPr lang="en-US" altLang="en-US" dirty="0"/>
              <a:t>System Test Automation</a:t>
            </a:r>
          </a:p>
        </p:txBody>
      </p:sp>
      <p:sp>
        <p:nvSpPr>
          <p:cNvPr id="641027" name="Rectangle 3">
            <a:extLst>
              <a:ext uri="{FF2B5EF4-FFF2-40B4-BE49-F238E27FC236}">
                <a16:creationId xmlns:a16="http://schemas.microsoft.com/office/drawing/2014/main" id="{492895FD-15F7-4E85-AD6F-18E239E5090F}"/>
              </a:ext>
            </a:extLst>
          </p:cNvPr>
          <p:cNvSpPr>
            <a:spLocks noGrp="1" noChangeArrowheads="1"/>
          </p:cNvSpPr>
          <p:nvPr>
            <p:ph type="body" idx="4294967295"/>
          </p:nvPr>
        </p:nvSpPr>
        <p:spPr>
          <a:xfrm>
            <a:off x="1177925" y="1878066"/>
            <a:ext cx="8966200" cy="4592638"/>
          </a:xfrm>
        </p:spPr>
        <p:txBody>
          <a:bodyPr/>
          <a:lstStyle/>
          <a:p>
            <a:r>
              <a:rPr lang="en-US" altLang="en-US" dirty="0">
                <a:latin typeface="Times New Roman" panose="02020603050405020304" pitchFamily="18" charset="0"/>
                <a:cs typeface="Times New Roman" panose="02020603050405020304" pitchFamily="18" charset="0"/>
              </a:rPr>
              <a:t>Benefits of system test automation</a:t>
            </a:r>
          </a:p>
          <a:p>
            <a:pPr lvl="1"/>
            <a:r>
              <a:rPr lang="en-US" altLang="en-US" dirty="0">
                <a:latin typeface="Times New Roman" panose="02020603050405020304" pitchFamily="18" charset="0"/>
                <a:cs typeface="Times New Roman" panose="02020603050405020304" pitchFamily="18" charset="0"/>
              </a:rPr>
              <a:t>Test engineer productivity</a:t>
            </a:r>
          </a:p>
          <a:p>
            <a:pPr lvl="1"/>
            <a:r>
              <a:rPr lang="en-US" altLang="en-US" dirty="0">
                <a:latin typeface="Times New Roman" panose="02020603050405020304" pitchFamily="18" charset="0"/>
                <a:cs typeface="Times New Roman" panose="02020603050405020304" pitchFamily="18" charset="0"/>
              </a:rPr>
              <a:t>Coverage of regression testing</a:t>
            </a:r>
          </a:p>
          <a:p>
            <a:pPr lvl="1"/>
            <a:r>
              <a:rPr lang="en-US" altLang="en-US" dirty="0">
                <a:latin typeface="Times New Roman" panose="02020603050405020304" pitchFamily="18" charset="0"/>
                <a:cs typeface="Times New Roman" panose="02020603050405020304" pitchFamily="18" charset="0"/>
              </a:rPr>
              <a:t>Re-usability of test cases</a:t>
            </a:r>
          </a:p>
          <a:p>
            <a:pPr lvl="1"/>
            <a:r>
              <a:rPr lang="en-US" altLang="en-US" dirty="0">
                <a:latin typeface="Times New Roman" panose="02020603050405020304" pitchFamily="18" charset="0"/>
                <a:cs typeface="Times New Roman" panose="02020603050405020304" pitchFamily="18" charset="0"/>
              </a:rPr>
              <a:t>Consistency in testing</a:t>
            </a:r>
          </a:p>
          <a:p>
            <a:pPr lvl="1"/>
            <a:r>
              <a:rPr lang="en-US" altLang="en-US" dirty="0">
                <a:latin typeface="Times New Roman" panose="02020603050405020304" pitchFamily="18" charset="0"/>
                <a:cs typeface="Times New Roman" panose="02020603050405020304" pitchFamily="18" charset="0"/>
              </a:rPr>
              <a:t>Test interval reduction</a:t>
            </a:r>
          </a:p>
          <a:p>
            <a:pPr lvl="1"/>
            <a:r>
              <a:rPr lang="en-US" altLang="en-US" dirty="0">
                <a:latin typeface="Times New Roman" panose="02020603050405020304" pitchFamily="18" charset="0"/>
                <a:cs typeface="Times New Roman" panose="02020603050405020304" pitchFamily="18" charset="0"/>
              </a:rPr>
              <a:t>Reduces software maintenance cost</a:t>
            </a:r>
          </a:p>
          <a:p>
            <a:pPr lvl="1"/>
            <a:r>
              <a:rPr lang="en-US" altLang="en-US" dirty="0">
                <a:latin typeface="Times New Roman" panose="02020603050405020304" pitchFamily="18" charset="0"/>
                <a:cs typeface="Times New Roman" panose="02020603050405020304" pitchFamily="18" charset="0"/>
              </a:rPr>
              <a:t>Increased test effectiveness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E668E3E5-F459-4F52-A7DD-82555F9E4A5F}"/>
              </a:ext>
            </a:extLst>
          </p:cNvPr>
          <p:cNvSpPr>
            <a:spLocks noGrp="1" noChangeArrowheads="1"/>
          </p:cNvSpPr>
          <p:nvPr>
            <p:ph type="sldNum" sz="quarter" idx="10"/>
          </p:nvPr>
        </p:nvSpPr>
        <p:spPr/>
        <p:txBody>
          <a:bodyPr/>
          <a:lstStyle/>
          <a:p>
            <a:fld id="{B306A100-D601-4154-AAC2-85068771801B}" type="slidenum">
              <a:rPr lang="en-US" altLang="en-US"/>
              <a:pPr/>
              <a:t>33</a:t>
            </a:fld>
            <a:endParaRPr lang="en-US" altLang="en-US"/>
          </a:p>
        </p:txBody>
      </p:sp>
      <p:sp>
        <p:nvSpPr>
          <p:cNvPr id="643074" name="Rectangle 2">
            <a:extLst>
              <a:ext uri="{FF2B5EF4-FFF2-40B4-BE49-F238E27FC236}">
                <a16:creationId xmlns:a16="http://schemas.microsoft.com/office/drawing/2014/main" id="{E62ED186-4238-4E76-A211-299B2D671CAC}"/>
              </a:ext>
            </a:extLst>
          </p:cNvPr>
          <p:cNvSpPr>
            <a:spLocks noGrp="1" noChangeArrowheads="1"/>
          </p:cNvSpPr>
          <p:nvPr>
            <p:ph type="title" idx="4294967295"/>
          </p:nvPr>
        </p:nvSpPr>
        <p:spPr/>
        <p:txBody>
          <a:bodyPr/>
          <a:lstStyle/>
          <a:p>
            <a:r>
              <a:rPr lang="en-US" altLang="en-US"/>
              <a:t>Evaluation and Selection of Test Tools</a:t>
            </a:r>
          </a:p>
        </p:txBody>
      </p:sp>
      <p:pic>
        <p:nvPicPr>
          <p:cNvPr id="643077" name="Picture 5">
            <a:extLst>
              <a:ext uri="{FF2B5EF4-FFF2-40B4-BE49-F238E27FC236}">
                <a16:creationId xmlns:a16="http://schemas.microsoft.com/office/drawing/2014/main" id="{80623422-B29A-4663-919E-9FF1B960ED76}"/>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086100" y="1821434"/>
            <a:ext cx="8161338" cy="4451350"/>
          </a:xfrm>
        </p:spPr>
      </p:pic>
      <p:sp>
        <p:nvSpPr>
          <p:cNvPr id="643078" name="Text Box 6">
            <a:extLst>
              <a:ext uri="{FF2B5EF4-FFF2-40B4-BE49-F238E27FC236}">
                <a16:creationId xmlns:a16="http://schemas.microsoft.com/office/drawing/2014/main" id="{8A604F7B-C7A4-4FB7-B1C5-6DF2914D84EB}"/>
              </a:ext>
            </a:extLst>
          </p:cNvPr>
          <p:cNvSpPr txBox="1">
            <a:spLocks noChangeArrowheads="1"/>
          </p:cNvSpPr>
          <p:nvPr/>
        </p:nvSpPr>
        <p:spPr bwMode="auto">
          <a:xfrm>
            <a:off x="4100514" y="6375692"/>
            <a:ext cx="641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000000"/>
                </a:solidFill>
              </a:rPr>
              <a:t>Figure 12.3: Broad criteria of test automation tool evaluation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9">
            <a:extLst>
              <a:ext uri="{FF2B5EF4-FFF2-40B4-BE49-F238E27FC236}">
                <a16:creationId xmlns:a16="http://schemas.microsoft.com/office/drawing/2014/main" id="{9B8579E2-95CD-44DF-87EA-D1BB58D83C66}"/>
              </a:ext>
            </a:extLst>
          </p:cNvPr>
          <p:cNvSpPr>
            <a:spLocks noGrp="1" noChangeArrowheads="1"/>
          </p:cNvSpPr>
          <p:nvPr>
            <p:ph type="sldNum" sz="quarter" idx="10"/>
          </p:nvPr>
        </p:nvSpPr>
        <p:spPr/>
        <p:txBody>
          <a:bodyPr/>
          <a:lstStyle/>
          <a:p>
            <a:fld id="{B1562626-1B47-4634-BD45-54059FA8248E}" type="slidenum">
              <a:rPr lang="en-US" altLang="en-US"/>
              <a:pPr/>
              <a:t>34</a:t>
            </a:fld>
            <a:endParaRPr lang="en-US" altLang="en-US"/>
          </a:p>
        </p:txBody>
      </p:sp>
      <p:sp>
        <p:nvSpPr>
          <p:cNvPr id="646146" name="Rectangle 2">
            <a:extLst>
              <a:ext uri="{FF2B5EF4-FFF2-40B4-BE49-F238E27FC236}">
                <a16:creationId xmlns:a16="http://schemas.microsoft.com/office/drawing/2014/main" id="{90DBBF55-88C8-490A-B5AE-F172C10D497B}"/>
              </a:ext>
            </a:extLst>
          </p:cNvPr>
          <p:cNvSpPr>
            <a:spLocks noGrp="1" noChangeArrowheads="1"/>
          </p:cNvSpPr>
          <p:nvPr>
            <p:ph type="title" idx="4294967295"/>
          </p:nvPr>
        </p:nvSpPr>
        <p:spPr/>
        <p:txBody>
          <a:bodyPr/>
          <a:lstStyle/>
          <a:p>
            <a:r>
              <a:rPr lang="en-US" altLang="en-US"/>
              <a:t>Characteristics of Automation Test Cases</a:t>
            </a:r>
          </a:p>
        </p:txBody>
      </p:sp>
      <p:sp>
        <p:nvSpPr>
          <p:cNvPr id="646147" name="Text Box 3">
            <a:extLst>
              <a:ext uri="{FF2B5EF4-FFF2-40B4-BE49-F238E27FC236}">
                <a16:creationId xmlns:a16="http://schemas.microsoft.com/office/drawing/2014/main" id="{74548CC0-9455-4F04-9DAC-9E312D60EB59}"/>
              </a:ext>
            </a:extLst>
          </p:cNvPr>
          <p:cNvSpPr txBox="1">
            <a:spLocks noChangeArrowheads="1"/>
          </p:cNvSpPr>
          <p:nvPr/>
        </p:nvSpPr>
        <p:spPr bwMode="auto">
          <a:xfrm>
            <a:off x="4462464" y="6375692"/>
            <a:ext cx="64166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solidFill>
                  <a:srgbClr val="000000"/>
                </a:solidFill>
              </a:rPr>
              <a:t>Figure 12.5: Characteristics of automated test cases</a:t>
            </a:r>
          </a:p>
        </p:txBody>
      </p:sp>
      <p:pic>
        <p:nvPicPr>
          <p:cNvPr id="646150" name="Picture 6">
            <a:extLst>
              <a:ext uri="{FF2B5EF4-FFF2-40B4-BE49-F238E27FC236}">
                <a16:creationId xmlns:a16="http://schemas.microsoft.com/office/drawing/2014/main" id="{A2785FD4-9A62-424A-AFFB-B71DD2754FD0}"/>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735263" y="2257912"/>
            <a:ext cx="8293100" cy="3887788"/>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0593A2A-2AB1-4F83-96EF-16D9648C4AAC}"/>
              </a:ext>
            </a:extLst>
          </p:cNvPr>
          <p:cNvSpPr>
            <a:spLocks noGrp="1" noChangeArrowheads="1"/>
          </p:cNvSpPr>
          <p:nvPr>
            <p:ph type="sldNum" sz="quarter" idx="10"/>
          </p:nvPr>
        </p:nvSpPr>
        <p:spPr/>
        <p:txBody>
          <a:bodyPr/>
          <a:lstStyle/>
          <a:p>
            <a:fld id="{5C6CFF46-6FA2-4F62-905D-B66DDC798392}" type="slidenum">
              <a:rPr lang="en-US" altLang="en-US"/>
              <a:pPr/>
              <a:t>35</a:t>
            </a:fld>
            <a:endParaRPr lang="en-US" altLang="en-US"/>
          </a:p>
        </p:txBody>
      </p:sp>
      <p:sp>
        <p:nvSpPr>
          <p:cNvPr id="641026" name="Rectangle 2">
            <a:extLst>
              <a:ext uri="{FF2B5EF4-FFF2-40B4-BE49-F238E27FC236}">
                <a16:creationId xmlns:a16="http://schemas.microsoft.com/office/drawing/2014/main" id="{573EA67C-9E35-4511-9D47-45AD7392846A}"/>
              </a:ext>
            </a:extLst>
          </p:cNvPr>
          <p:cNvSpPr>
            <a:spLocks noGrp="1" noChangeArrowheads="1"/>
          </p:cNvSpPr>
          <p:nvPr>
            <p:ph type="title" idx="4294967295"/>
          </p:nvPr>
        </p:nvSpPr>
        <p:spPr/>
        <p:txBody>
          <a:bodyPr/>
          <a:lstStyle/>
          <a:p>
            <a:r>
              <a:rPr lang="en-US" altLang="en-US" dirty="0"/>
              <a:t>Early automation</a:t>
            </a:r>
          </a:p>
        </p:txBody>
      </p:sp>
      <p:sp>
        <p:nvSpPr>
          <p:cNvPr id="641027" name="Rectangle 3">
            <a:extLst>
              <a:ext uri="{FF2B5EF4-FFF2-40B4-BE49-F238E27FC236}">
                <a16:creationId xmlns:a16="http://schemas.microsoft.com/office/drawing/2014/main" id="{492895FD-15F7-4E85-AD6F-18E239E5090F}"/>
              </a:ext>
            </a:extLst>
          </p:cNvPr>
          <p:cNvSpPr>
            <a:spLocks noGrp="1" noChangeArrowheads="1"/>
          </p:cNvSpPr>
          <p:nvPr>
            <p:ph type="body" idx="4294967295"/>
          </p:nvPr>
        </p:nvSpPr>
        <p:spPr>
          <a:xfrm>
            <a:off x="1177925" y="1878066"/>
            <a:ext cx="8966200" cy="4592638"/>
          </a:xfrm>
        </p:spPr>
        <p:txBody>
          <a:bodyPr>
            <a:normAutofit/>
          </a:bodyPr>
          <a:lstStyle/>
          <a:p>
            <a:pPr algn="just"/>
            <a:r>
              <a:rPr lang="en-US" sz="2000" b="0" i="0" u="none" strike="noStrike" baseline="0" dirty="0">
                <a:latin typeface="Times New Roman" panose="02020603050405020304" pitchFamily="18" charset="0"/>
                <a:cs typeface="Times New Roman" panose="02020603050405020304" pitchFamily="18" charset="0"/>
              </a:rPr>
              <a:t>Advantages of early automation: </a:t>
            </a:r>
          </a:p>
          <a:p>
            <a:pPr lvl="1" algn="just"/>
            <a:r>
              <a:rPr lang="en-US" b="0" i="0" u="none" strike="noStrike" baseline="0" dirty="0">
                <a:latin typeface="Times New Roman" panose="02020603050405020304" pitchFamily="18" charset="0"/>
                <a:cs typeface="Times New Roman" panose="02020603050405020304" pitchFamily="18" charset="0"/>
              </a:rPr>
              <a:t>(a) More time is available to evolve, fine-tune, and improve the automated test cases. </a:t>
            </a:r>
          </a:p>
          <a:p>
            <a:pPr lvl="1" algn="just"/>
            <a:r>
              <a:rPr lang="en-US" b="0" i="0" u="none" strike="noStrike" baseline="0" dirty="0">
                <a:latin typeface="Times New Roman" panose="02020603050405020304" pitchFamily="18" charset="0"/>
                <a:cs typeface="Times New Roman" panose="02020603050405020304" pitchFamily="18" charset="0"/>
              </a:rPr>
              <a:t>(b) Testers learn the automated tool(s) and test environments via hands-on experience.</a:t>
            </a:r>
          </a:p>
          <a:p>
            <a:pPr lvl="1" algn="just"/>
            <a:r>
              <a:rPr lang="en-US" b="0" i="0" u="none" strike="noStrike" baseline="0" dirty="0">
                <a:latin typeface="Times New Roman" panose="02020603050405020304" pitchFamily="18" charset="0"/>
                <a:cs typeface="Times New Roman" panose="02020603050405020304" pitchFamily="18" charset="0"/>
              </a:rPr>
              <a:t>(c) Early automation provides earlier feedback to the developers about </a:t>
            </a:r>
            <a:r>
              <a:rPr lang="en-IN" b="0" i="0" u="none" strike="noStrike" baseline="0" dirty="0">
                <a:latin typeface="Times New Roman" panose="02020603050405020304" pitchFamily="18" charset="0"/>
                <a:cs typeface="Times New Roman" panose="02020603050405020304" pitchFamily="18" charset="0"/>
              </a:rPr>
              <a:t>the defects.</a:t>
            </a:r>
          </a:p>
          <a:p>
            <a:pPr algn="just"/>
            <a:r>
              <a:rPr lang="en-US" sz="2000" b="0" i="0" u="none" strike="noStrike" baseline="0" dirty="0">
                <a:latin typeface="Times New Roman" panose="02020603050405020304" pitchFamily="18" charset="0"/>
                <a:cs typeface="Times New Roman" panose="02020603050405020304" pitchFamily="18" charset="0"/>
              </a:rPr>
              <a:t>Disadvantages of early automation: </a:t>
            </a:r>
          </a:p>
          <a:p>
            <a:pPr lvl="1" algn="just"/>
            <a:r>
              <a:rPr lang="en-US" b="0" i="0" u="none" strike="noStrike" baseline="0" dirty="0">
                <a:latin typeface="Times New Roman" panose="02020603050405020304" pitchFamily="18" charset="0"/>
                <a:cs typeface="Times New Roman" panose="02020603050405020304" pitchFamily="18" charset="0"/>
              </a:rPr>
              <a:t>(a) The development project needs the discipline of a visual freeze and stable functional specification.</a:t>
            </a:r>
          </a:p>
          <a:p>
            <a:pPr lvl="1" algn="just"/>
            <a:r>
              <a:rPr lang="en-US" b="0" i="0" u="none" strike="noStrike" baseline="0" dirty="0">
                <a:latin typeface="Times New Roman" panose="02020603050405020304" pitchFamily="18" charset="0"/>
                <a:cs typeface="Times New Roman" panose="02020603050405020304" pitchFamily="18" charset="0"/>
              </a:rPr>
              <a:t>(b) Early automation can delay the first release </a:t>
            </a:r>
            <a:r>
              <a:rPr lang="en-US" b="0" i="0" u="none" strike="noStrike" baseline="0" dirty="0" err="1">
                <a:latin typeface="Times New Roman" panose="02020603050405020304" pitchFamily="18" charset="0"/>
                <a:cs typeface="Times New Roman" panose="02020603050405020304" pitchFamily="18" charset="0"/>
              </a:rPr>
              <a:t>ofthe</a:t>
            </a:r>
            <a:r>
              <a:rPr lang="en-US" b="0" i="0" u="none" strike="noStrike" baseline="0" dirty="0">
                <a:latin typeface="Times New Roman" panose="02020603050405020304" pitchFamily="18" charset="0"/>
                <a:cs typeface="Times New Roman" panose="02020603050405020304" pitchFamily="18" charset="0"/>
              </a:rPr>
              <a:t> system, because of unanticipated problems with automation and diversion of test resources </a:t>
            </a:r>
            <a:r>
              <a:rPr lang="en-IN" b="0" i="0" u="none" strike="noStrike" baseline="0" dirty="0">
                <a:latin typeface="Times New Roman" panose="02020603050405020304" pitchFamily="18" charset="0"/>
                <a:cs typeface="Times New Roman" panose="02020603050405020304" pitchFamily="18" charset="0"/>
              </a:rPr>
              <a:t>from manual testing.</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9345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40593A2A-2AB1-4F83-96EF-16D9648C4AAC}"/>
              </a:ext>
            </a:extLst>
          </p:cNvPr>
          <p:cNvSpPr>
            <a:spLocks noGrp="1" noChangeArrowheads="1"/>
          </p:cNvSpPr>
          <p:nvPr>
            <p:ph type="sldNum" sz="quarter" idx="10"/>
          </p:nvPr>
        </p:nvSpPr>
        <p:spPr/>
        <p:txBody>
          <a:bodyPr/>
          <a:lstStyle/>
          <a:p>
            <a:fld id="{5C6CFF46-6FA2-4F62-905D-B66DDC798392}" type="slidenum">
              <a:rPr lang="en-US" altLang="en-US"/>
              <a:pPr/>
              <a:t>36</a:t>
            </a:fld>
            <a:endParaRPr lang="en-US" altLang="en-US"/>
          </a:p>
        </p:txBody>
      </p:sp>
      <p:sp>
        <p:nvSpPr>
          <p:cNvPr id="641026" name="Rectangle 2">
            <a:extLst>
              <a:ext uri="{FF2B5EF4-FFF2-40B4-BE49-F238E27FC236}">
                <a16:creationId xmlns:a16="http://schemas.microsoft.com/office/drawing/2014/main" id="{573EA67C-9E35-4511-9D47-45AD7392846A}"/>
              </a:ext>
            </a:extLst>
          </p:cNvPr>
          <p:cNvSpPr>
            <a:spLocks noGrp="1" noChangeArrowheads="1"/>
          </p:cNvSpPr>
          <p:nvPr>
            <p:ph type="title" idx="4294967295"/>
          </p:nvPr>
        </p:nvSpPr>
        <p:spPr/>
        <p:txBody>
          <a:bodyPr/>
          <a:lstStyle/>
          <a:p>
            <a:r>
              <a:rPr lang="en-US" altLang="en-US" dirty="0" err="1"/>
              <a:t>lATE</a:t>
            </a:r>
            <a:r>
              <a:rPr lang="en-US" altLang="en-US" dirty="0"/>
              <a:t> automation</a:t>
            </a:r>
          </a:p>
        </p:txBody>
      </p:sp>
      <p:sp>
        <p:nvSpPr>
          <p:cNvPr id="641027" name="Rectangle 3">
            <a:extLst>
              <a:ext uri="{FF2B5EF4-FFF2-40B4-BE49-F238E27FC236}">
                <a16:creationId xmlns:a16="http://schemas.microsoft.com/office/drawing/2014/main" id="{492895FD-15F7-4E85-AD6F-18E239E5090F}"/>
              </a:ext>
            </a:extLst>
          </p:cNvPr>
          <p:cNvSpPr>
            <a:spLocks noGrp="1" noChangeArrowheads="1"/>
          </p:cNvSpPr>
          <p:nvPr>
            <p:ph type="body" idx="4294967295"/>
          </p:nvPr>
        </p:nvSpPr>
        <p:spPr>
          <a:xfrm>
            <a:off x="1177925" y="1878066"/>
            <a:ext cx="8966200" cy="4592638"/>
          </a:xfrm>
        </p:spPr>
        <p:txBody>
          <a:bodyPr>
            <a:normAutofit/>
          </a:bodyPr>
          <a:lstStyle/>
          <a:p>
            <a:pPr algn="just"/>
            <a:r>
              <a:rPr lang="en-US" sz="1800" b="0" i="0" u="none" strike="noStrike" baseline="0" dirty="0">
                <a:latin typeface="Times New Roman" panose="02020603050405020304" pitchFamily="18" charset="0"/>
                <a:cs typeface="Times New Roman" panose="02020603050405020304" pitchFamily="18" charset="0"/>
              </a:rPr>
              <a:t>Advantages of late automation: </a:t>
            </a:r>
          </a:p>
          <a:p>
            <a:pPr lvl="1" algn="just">
              <a:buFont typeface="Wingdings" panose="05000000000000000000" pitchFamily="2" charset="2"/>
              <a:buChar char="§"/>
            </a:pPr>
            <a:r>
              <a:rPr lang="en-US" b="0" i="0" u="none" strike="noStrike" baseline="0" dirty="0">
                <a:latin typeface="Times New Roman" panose="02020603050405020304" pitchFamily="18" charset="0"/>
                <a:cs typeface="Times New Roman" panose="02020603050405020304" pitchFamily="18" charset="0"/>
              </a:rPr>
              <a:t>(a) The system under test is more stable. </a:t>
            </a:r>
          </a:p>
          <a:p>
            <a:pPr lvl="1" algn="just">
              <a:buFont typeface="Wingdings" panose="05000000000000000000" pitchFamily="2" charset="2"/>
              <a:buChar char="§"/>
            </a:pPr>
            <a:r>
              <a:rPr lang="en-US" b="0" i="0" u="none" strike="noStrike" baseline="0" dirty="0">
                <a:latin typeface="Times New Roman" panose="02020603050405020304" pitchFamily="18" charset="0"/>
                <a:cs typeface="Times New Roman" panose="02020603050405020304" pitchFamily="18" charset="0"/>
              </a:rPr>
              <a:t>(b) There is less maintenance, i.e., throw-away and re-work of the automated test cases are minimal. </a:t>
            </a:r>
          </a:p>
          <a:p>
            <a:pPr lvl="1" algn="just">
              <a:buFont typeface="Wingdings" panose="05000000000000000000" pitchFamily="2" charset="2"/>
              <a:buChar char="§"/>
            </a:pPr>
            <a:r>
              <a:rPr lang="en-US" b="0" i="0" u="none" strike="noStrike" baseline="0" dirty="0">
                <a:latin typeface="Times New Roman" panose="02020603050405020304" pitchFamily="18" charset="0"/>
                <a:cs typeface="Times New Roman" panose="02020603050405020304" pitchFamily="18" charset="0"/>
              </a:rPr>
              <a:t>(c) Testers have more time to learn the automation tools and processes before automating. </a:t>
            </a:r>
          </a:p>
          <a:p>
            <a:pPr lvl="1" algn="just">
              <a:buFont typeface="Wingdings" panose="05000000000000000000" pitchFamily="2" charset="2"/>
              <a:buChar char="§"/>
            </a:pPr>
            <a:r>
              <a:rPr lang="en-US" b="0" i="0" u="none" strike="noStrike" baseline="0" dirty="0">
                <a:latin typeface="Times New Roman" panose="02020603050405020304" pitchFamily="18" charset="0"/>
                <a:cs typeface="Times New Roman" panose="02020603050405020304" pitchFamily="18" charset="0"/>
              </a:rPr>
              <a:t>(d) Manual testing provides direction for development of test cases.</a:t>
            </a:r>
          </a:p>
          <a:p>
            <a:pPr algn="just"/>
            <a:r>
              <a:rPr lang="en-US" sz="1800" b="0" i="0" u="none" strike="noStrike" baseline="0" dirty="0">
                <a:latin typeface="Times New Roman" panose="02020603050405020304" pitchFamily="18" charset="0"/>
                <a:cs typeface="Times New Roman" panose="02020603050405020304" pitchFamily="18" charset="0"/>
              </a:rPr>
              <a:t>Disadvantages of late automation:</a:t>
            </a:r>
          </a:p>
          <a:p>
            <a:pPr lvl="1" algn="just"/>
            <a:r>
              <a:rPr lang="en-US" b="0" i="0" u="none" strike="noStrike" baseline="0" dirty="0">
                <a:latin typeface="Times New Roman" panose="02020603050405020304" pitchFamily="18" charset="0"/>
                <a:cs typeface="Times New Roman" panose="02020603050405020304" pitchFamily="18" charset="0"/>
              </a:rPr>
              <a:t>(a) Automation which is delayed may never be done because of pressure of other duties. </a:t>
            </a:r>
          </a:p>
          <a:p>
            <a:pPr lvl="1" algn="just"/>
            <a:r>
              <a:rPr lang="en-US" b="0" i="0" u="none" strike="noStrike" baseline="0" dirty="0">
                <a:latin typeface="Times New Roman" panose="02020603050405020304" pitchFamily="18" charset="0"/>
                <a:cs typeface="Times New Roman" panose="02020603050405020304" pitchFamily="18" charset="0"/>
              </a:rPr>
              <a:t>(b) Testers do not benefit from an early intensive hands-on learning experience. </a:t>
            </a:r>
          </a:p>
          <a:p>
            <a:pPr lvl="1" algn="just"/>
            <a:r>
              <a:rPr lang="en-US" b="0" i="0" u="none" strike="noStrike" baseline="0" dirty="0">
                <a:latin typeface="Times New Roman" panose="02020603050405020304" pitchFamily="18" charset="0"/>
                <a:cs typeface="Times New Roman" panose="02020603050405020304" pitchFamily="18" charset="0"/>
              </a:rPr>
              <a:t>(c) There is little or no regression testing of the early system release, because manual regression testing under deadline pressure is very difficult.</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7974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7DE7F-E075-43D5-AB87-5ABF5A7114A4}"/>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8FD06F32-21F8-4C20-AB37-2B995E62F0A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04165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A7B2954-2485-4E8F-B9A4-9B3706E626C4}"/>
              </a:ext>
            </a:extLst>
          </p:cNvPr>
          <p:cNvSpPr>
            <a:spLocks noGrp="1" noChangeArrowheads="1"/>
          </p:cNvSpPr>
          <p:nvPr>
            <p:ph type="sldNum" sz="quarter" idx="10"/>
          </p:nvPr>
        </p:nvSpPr>
        <p:spPr/>
        <p:txBody>
          <a:bodyPr/>
          <a:lstStyle/>
          <a:p>
            <a:fld id="{BBF86431-AC93-4F80-805E-25969B8155B5}" type="slidenum">
              <a:rPr lang="en-US" altLang="en-US"/>
              <a:pPr/>
              <a:t>4</a:t>
            </a:fld>
            <a:endParaRPr lang="en-US" altLang="en-US"/>
          </a:p>
        </p:txBody>
      </p:sp>
      <p:sp>
        <p:nvSpPr>
          <p:cNvPr id="537602" name="Rectangle 2">
            <a:extLst>
              <a:ext uri="{FF2B5EF4-FFF2-40B4-BE49-F238E27FC236}">
                <a16:creationId xmlns:a16="http://schemas.microsoft.com/office/drawing/2014/main" id="{E53D9DD7-4FE6-416A-9CBA-551D47B04564}"/>
              </a:ext>
            </a:extLst>
          </p:cNvPr>
          <p:cNvSpPr>
            <a:spLocks noGrp="1" noChangeArrowheads="1"/>
          </p:cNvSpPr>
          <p:nvPr>
            <p:ph type="title" idx="4294967295"/>
          </p:nvPr>
        </p:nvSpPr>
        <p:spPr/>
        <p:txBody>
          <a:bodyPr>
            <a:normAutofit fontScale="90000"/>
          </a:bodyPr>
          <a:lstStyle/>
          <a:p>
            <a:r>
              <a:rPr lang="en-US" altLang="en-US" dirty="0"/>
              <a:t>Structure of </a:t>
            </a:r>
            <a:br>
              <a:rPr lang="en-US" altLang="en-US" dirty="0"/>
            </a:br>
            <a:r>
              <a:rPr lang="en-US" altLang="en-US" dirty="0"/>
              <a:t>a System Test</a:t>
            </a:r>
            <a:br>
              <a:rPr lang="en-US" altLang="en-US" dirty="0"/>
            </a:br>
            <a:r>
              <a:rPr lang="en-US" altLang="en-US" dirty="0"/>
              <a:t>Plan</a:t>
            </a:r>
          </a:p>
        </p:txBody>
      </p:sp>
      <p:pic>
        <p:nvPicPr>
          <p:cNvPr id="537605" name="Picture 5">
            <a:extLst>
              <a:ext uri="{FF2B5EF4-FFF2-40B4-BE49-F238E27FC236}">
                <a16:creationId xmlns:a16="http://schemas.microsoft.com/office/drawing/2014/main" id="{2A69A774-5CAA-463B-90E5-3806275731DE}"/>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537075" y="373064"/>
            <a:ext cx="7029450" cy="562292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F61D82A-8770-488F-9F7D-3A3550B7F2A9}"/>
              </a:ext>
            </a:extLst>
          </p:cNvPr>
          <p:cNvSpPr>
            <a:spLocks noGrp="1" noChangeArrowheads="1"/>
          </p:cNvSpPr>
          <p:nvPr>
            <p:ph type="sldNum" sz="quarter" idx="10"/>
          </p:nvPr>
        </p:nvSpPr>
        <p:spPr/>
        <p:txBody>
          <a:bodyPr/>
          <a:lstStyle/>
          <a:p>
            <a:fld id="{C178F75F-A78A-4F6E-B115-92E8071E4A12}" type="slidenum">
              <a:rPr lang="en-US" altLang="en-US"/>
              <a:pPr/>
              <a:t>5</a:t>
            </a:fld>
            <a:endParaRPr lang="en-US" altLang="en-US"/>
          </a:p>
        </p:txBody>
      </p:sp>
      <p:sp>
        <p:nvSpPr>
          <p:cNvPr id="540674" name="Rectangle 2">
            <a:extLst>
              <a:ext uri="{FF2B5EF4-FFF2-40B4-BE49-F238E27FC236}">
                <a16:creationId xmlns:a16="http://schemas.microsoft.com/office/drawing/2014/main" id="{E3B07B39-6514-42C9-84BD-E123AE9EE110}"/>
              </a:ext>
            </a:extLst>
          </p:cNvPr>
          <p:cNvSpPr>
            <a:spLocks noGrp="1" noChangeArrowheads="1"/>
          </p:cNvSpPr>
          <p:nvPr>
            <p:ph type="title" idx="4294967295"/>
          </p:nvPr>
        </p:nvSpPr>
        <p:spPr/>
        <p:txBody>
          <a:bodyPr/>
          <a:lstStyle/>
          <a:p>
            <a:r>
              <a:rPr lang="en-US" altLang="en-US"/>
              <a:t>Introduction and Feature Description</a:t>
            </a:r>
          </a:p>
        </p:txBody>
      </p:sp>
      <p:sp>
        <p:nvSpPr>
          <p:cNvPr id="540675" name="Rectangle 3">
            <a:extLst>
              <a:ext uri="{FF2B5EF4-FFF2-40B4-BE49-F238E27FC236}">
                <a16:creationId xmlns:a16="http://schemas.microsoft.com/office/drawing/2014/main" id="{187F7096-FAF7-4C54-ACB5-6702E3F152A8}"/>
              </a:ext>
            </a:extLst>
          </p:cNvPr>
          <p:cNvSpPr>
            <a:spLocks noGrp="1" noChangeArrowheads="1"/>
          </p:cNvSpPr>
          <p:nvPr>
            <p:ph type="body" idx="4294967295"/>
          </p:nvPr>
        </p:nvSpPr>
        <p:spPr/>
        <p:txBody>
          <a:bodyPr/>
          <a:lstStyle/>
          <a:p>
            <a:pPr algn="just"/>
            <a:r>
              <a:rPr lang="en-US" altLang="en-US" dirty="0">
                <a:latin typeface="Times New Roman" panose="02020603050405020304" pitchFamily="18" charset="0"/>
                <a:cs typeface="Times New Roman" panose="02020603050405020304" pitchFamily="18" charset="0"/>
              </a:rPr>
              <a:t>The </a:t>
            </a:r>
            <a:r>
              <a:rPr lang="en-US" altLang="en-US" i="1" dirty="0">
                <a:latin typeface="Times New Roman" panose="02020603050405020304" pitchFamily="18" charset="0"/>
                <a:cs typeface="Times New Roman" panose="02020603050405020304" pitchFamily="18" charset="0"/>
              </a:rPr>
              <a:t>introduction</a:t>
            </a:r>
            <a:r>
              <a:rPr lang="en-US" altLang="en-US" dirty="0">
                <a:latin typeface="Times New Roman" panose="02020603050405020304" pitchFamily="18" charset="0"/>
                <a:cs typeface="Times New Roman" panose="02020603050405020304" pitchFamily="18" charset="0"/>
              </a:rPr>
              <a:t> section of the system test plan includes:</a:t>
            </a:r>
          </a:p>
          <a:p>
            <a:pPr lvl="1" algn="just"/>
            <a:r>
              <a:rPr lang="en-US" altLang="en-US" dirty="0">
                <a:latin typeface="Times New Roman" panose="02020603050405020304" pitchFamily="18" charset="0"/>
                <a:cs typeface="Times New Roman" panose="02020603050405020304" pitchFamily="18" charset="0"/>
              </a:rPr>
              <a:t>Test project name</a:t>
            </a:r>
          </a:p>
          <a:p>
            <a:pPr lvl="1" algn="just"/>
            <a:r>
              <a:rPr lang="en-US" altLang="en-US" dirty="0">
                <a:latin typeface="Times New Roman" panose="02020603050405020304" pitchFamily="18" charset="0"/>
                <a:cs typeface="Times New Roman" panose="02020603050405020304" pitchFamily="18" charset="0"/>
              </a:rPr>
              <a:t>Revision history</a:t>
            </a:r>
          </a:p>
          <a:p>
            <a:pPr lvl="1" algn="just"/>
            <a:r>
              <a:rPr lang="en-US" altLang="en-US" dirty="0">
                <a:latin typeface="Times New Roman" panose="02020603050405020304" pitchFamily="18" charset="0"/>
                <a:cs typeface="Times New Roman" panose="02020603050405020304" pitchFamily="18" charset="0"/>
              </a:rPr>
              <a:t>Terminology and definitions</a:t>
            </a:r>
          </a:p>
          <a:p>
            <a:pPr lvl="1" algn="just"/>
            <a:r>
              <a:rPr lang="en-US" altLang="en-US" dirty="0">
                <a:latin typeface="Times New Roman" panose="02020603050405020304" pitchFamily="18" charset="0"/>
                <a:cs typeface="Times New Roman" panose="02020603050405020304" pitchFamily="18" charset="0"/>
              </a:rPr>
              <a:t>Name of the approvers and the date of approval</a:t>
            </a:r>
          </a:p>
          <a:p>
            <a:pPr lvl="1" algn="just"/>
            <a:r>
              <a:rPr lang="en-US" altLang="en-US" dirty="0">
                <a:latin typeface="Times New Roman" panose="02020603050405020304" pitchFamily="18" charset="0"/>
                <a:cs typeface="Times New Roman" panose="02020603050405020304" pitchFamily="18" charset="0"/>
              </a:rPr>
              <a:t>References</a:t>
            </a:r>
          </a:p>
          <a:p>
            <a:pPr lvl="1" algn="just"/>
            <a:r>
              <a:rPr lang="en-US" altLang="en-US" dirty="0">
                <a:latin typeface="Times New Roman" panose="02020603050405020304" pitchFamily="18" charset="0"/>
                <a:cs typeface="Times New Roman" panose="02020603050405020304" pitchFamily="18" charset="0"/>
              </a:rPr>
              <a:t>Summary of the rest of the test plan</a:t>
            </a:r>
          </a:p>
          <a:p>
            <a:pPr algn="just"/>
            <a:r>
              <a:rPr lang="en-US" altLang="en-US" dirty="0">
                <a:latin typeface="Times New Roman" panose="02020603050405020304" pitchFamily="18" charset="0"/>
                <a:cs typeface="Times New Roman" panose="02020603050405020304" pitchFamily="18" charset="0"/>
              </a:rPr>
              <a:t>The </a:t>
            </a:r>
            <a:r>
              <a:rPr lang="en-US" altLang="en-US" i="1" dirty="0">
                <a:latin typeface="Times New Roman" panose="02020603050405020304" pitchFamily="18" charset="0"/>
                <a:cs typeface="Times New Roman" panose="02020603050405020304" pitchFamily="18" charset="0"/>
              </a:rPr>
              <a:t>feature description</a:t>
            </a:r>
            <a:r>
              <a:rPr lang="en-US" altLang="en-US" dirty="0">
                <a:latin typeface="Times New Roman" panose="02020603050405020304" pitchFamily="18" charset="0"/>
                <a:cs typeface="Times New Roman" panose="02020603050405020304" pitchFamily="18" charset="0"/>
              </a:rPr>
              <a:t> section summarizes the high level description of the functionalities of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DD532C18-DE28-40F3-A227-8E627677DBDE}"/>
              </a:ext>
            </a:extLst>
          </p:cNvPr>
          <p:cNvSpPr>
            <a:spLocks noGrp="1" noChangeArrowheads="1"/>
          </p:cNvSpPr>
          <p:nvPr>
            <p:ph type="sldNum" sz="quarter" idx="10"/>
          </p:nvPr>
        </p:nvSpPr>
        <p:spPr/>
        <p:txBody>
          <a:bodyPr/>
          <a:lstStyle/>
          <a:p>
            <a:fld id="{214F270E-566F-440B-87DA-8ABDA54E705A}" type="slidenum">
              <a:rPr lang="en-US" altLang="en-US"/>
              <a:pPr/>
              <a:t>6</a:t>
            </a:fld>
            <a:endParaRPr lang="en-US" altLang="en-US"/>
          </a:p>
        </p:txBody>
      </p:sp>
      <p:sp>
        <p:nvSpPr>
          <p:cNvPr id="544770" name="Rectangle 2">
            <a:extLst>
              <a:ext uri="{FF2B5EF4-FFF2-40B4-BE49-F238E27FC236}">
                <a16:creationId xmlns:a16="http://schemas.microsoft.com/office/drawing/2014/main" id="{2357E277-7569-4FCA-A9EF-C0CC970B07D0}"/>
              </a:ext>
            </a:extLst>
          </p:cNvPr>
          <p:cNvSpPr>
            <a:spLocks noGrp="1" noChangeArrowheads="1"/>
          </p:cNvSpPr>
          <p:nvPr>
            <p:ph type="title" idx="4294967295"/>
          </p:nvPr>
        </p:nvSpPr>
        <p:spPr/>
        <p:txBody>
          <a:bodyPr/>
          <a:lstStyle/>
          <a:p>
            <a:r>
              <a:rPr lang="en-US" altLang="en-US"/>
              <a:t>Test Approach</a:t>
            </a:r>
          </a:p>
        </p:txBody>
      </p:sp>
      <p:sp>
        <p:nvSpPr>
          <p:cNvPr id="544771" name="Rectangle 3">
            <a:extLst>
              <a:ext uri="{FF2B5EF4-FFF2-40B4-BE49-F238E27FC236}">
                <a16:creationId xmlns:a16="http://schemas.microsoft.com/office/drawing/2014/main" id="{2B771676-55A3-4997-AEE1-3AAA036BE991}"/>
              </a:ext>
            </a:extLst>
          </p:cNvPr>
          <p:cNvSpPr>
            <a:spLocks noGrp="1" noChangeArrowheads="1"/>
          </p:cNvSpPr>
          <p:nvPr>
            <p:ph type="body" idx="4294967295"/>
          </p:nvPr>
        </p:nvSpPr>
        <p:spPr>
          <a:xfrm>
            <a:off x="1024128" y="1839686"/>
            <a:ext cx="9720073" cy="4469674"/>
          </a:xfrm>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The </a:t>
            </a:r>
            <a:r>
              <a:rPr lang="en-US" altLang="en-US" sz="2400" i="1" dirty="0">
                <a:latin typeface="Times New Roman" panose="02020603050405020304" pitchFamily="18" charset="0"/>
                <a:cs typeface="Times New Roman" panose="02020603050405020304" pitchFamily="18" charset="0"/>
              </a:rPr>
              <a:t>test approach</a:t>
            </a:r>
            <a:r>
              <a:rPr lang="en-US" altLang="en-US" sz="2400" dirty="0">
                <a:latin typeface="Times New Roman" panose="02020603050405020304" pitchFamily="18" charset="0"/>
                <a:cs typeface="Times New Roman" panose="02020603050405020304" pitchFamily="18" charset="0"/>
              </a:rPr>
              <a:t> section describes the following aspect of the testing project</a:t>
            </a:r>
          </a:p>
          <a:p>
            <a:pPr lvl="1" algn="just"/>
            <a:r>
              <a:rPr lang="en-US" altLang="en-US" sz="2400" dirty="0">
                <a:latin typeface="Times New Roman" panose="02020603050405020304" pitchFamily="18" charset="0"/>
                <a:cs typeface="Times New Roman" panose="02020603050405020304" pitchFamily="18" charset="0"/>
              </a:rPr>
              <a:t>Issues discovered by customers that were not caught during system testing in the past project are discussed and the preventive action that are being taken in this test project</a:t>
            </a:r>
          </a:p>
          <a:p>
            <a:pPr lvl="1" algn="just"/>
            <a:r>
              <a:rPr lang="en-US" altLang="en-US" sz="2400" dirty="0">
                <a:latin typeface="Times New Roman" panose="02020603050405020304" pitchFamily="18" charset="0"/>
                <a:cs typeface="Times New Roman" panose="02020603050405020304" pitchFamily="18" charset="0"/>
              </a:rPr>
              <a:t>If there are any outstanding issues that need to be tested differently need to be discussed here</a:t>
            </a:r>
          </a:p>
          <a:p>
            <a:pPr lvl="1" algn="just"/>
            <a:r>
              <a:rPr lang="en-US" altLang="en-US" sz="2400" dirty="0">
                <a:latin typeface="Times New Roman" panose="02020603050405020304" pitchFamily="18" charset="0"/>
                <a:cs typeface="Times New Roman" panose="02020603050405020304" pitchFamily="18" charset="0"/>
              </a:rPr>
              <a:t>A test automation strategy for writing scripts is a topic of discussion</a:t>
            </a:r>
          </a:p>
          <a:p>
            <a:pPr lvl="1" algn="just"/>
            <a:r>
              <a:rPr lang="en-US" altLang="en-US" sz="2400" dirty="0">
                <a:latin typeface="Times New Roman" panose="02020603050405020304" pitchFamily="18" charset="0"/>
                <a:cs typeface="Times New Roman" panose="02020603050405020304" pitchFamily="18" charset="0"/>
              </a:rPr>
              <a:t>Identify test cases from the database that can be re-used in this test plan</a:t>
            </a:r>
          </a:p>
          <a:p>
            <a:pPr lvl="1" algn="just"/>
            <a:r>
              <a:rPr lang="en-US" altLang="en-US" sz="2400" dirty="0">
                <a:latin typeface="Times New Roman" panose="02020603050405020304" pitchFamily="18" charset="0"/>
                <a:cs typeface="Times New Roman" panose="02020603050405020304" pitchFamily="18" charset="0"/>
              </a:rPr>
              <a:t>Give an outline of the tools, formats, and organizing scheme, such as traceability matrix that will be used and followed during the test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367BC40C-BBA3-4AE1-9659-3DD851D93660}"/>
              </a:ext>
            </a:extLst>
          </p:cNvPr>
          <p:cNvSpPr>
            <a:spLocks noGrp="1" noChangeArrowheads="1"/>
          </p:cNvSpPr>
          <p:nvPr>
            <p:ph type="sldNum" sz="quarter" idx="10"/>
          </p:nvPr>
        </p:nvSpPr>
        <p:spPr/>
        <p:txBody>
          <a:bodyPr/>
          <a:lstStyle/>
          <a:p>
            <a:fld id="{D74ADE9D-5FB8-4716-8189-835248C91DEC}" type="slidenum">
              <a:rPr lang="en-US" altLang="en-US"/>
              <a:pPr/>
              <a:t>7</a:t>
            </a:fld>
            <a:endParaRPr lang="en-US" altLang="en-US"/>
          </a:p>
        </p:txBody>
      </p:sp>
      <p:sp>
        <p:nvSpPr>
          <p:cNvPr id="546818" name="Rectangle 2">
            <a:extLst>
              <a:ext uri="{FF2B5EF4-FFF2-40B4-BE49-F238E27FC236}">
                <a16:creationId xmlns:a16="http://schemas.microsoft.com/office/drawing/2014/main" id="{335BA711-C676-4FBB-929E-87ADA7A38877}"/>
              </a:ext>
            </a:extLst>
          </p:cNvPr>
          <p:cNvSpPr>
            <a:spLocks noGrp="1" noChangeArrowheads="1"/>
          </p:cNvSpPr>
          <p:nvPr>
            <p:ph type="title" idx="4294967295"/>
          </p:nvPr>
        </p:nvSpPr>
        <p:spPr/>
        <p:txBody>
          <a:bodyPr/>
          <a:lstStyle/>
          <a:p>
            <a:r>
              <a:rPr lang="en-US" altLang="en-US" dirty="0"/>
              <a:t>Test Suite Structure</a:t>
            </a:r>
          </a:p>
        </p:txBody>
      </p:sp>
      <p:sp>
        <p:nvSpPr>
          <p:cNvPr id="546819" name="Rectangle 3">
            <a:extLst>
              <a:ext uri="{FF2B5EF4-FFF2-40B4-BE49-F238E27FC236}">
                <a16:creationId xmlns:a16="http://schemas.microsoft.com/office/drawing/2014/main" id="{CF15A880-E2B5-48E3-AC8A-4CCC1ECFF297}"/>
              </a:ext>
            </a:extLst>
          </p:cNvPr>
          <p:cNvSpPr>
            <a:spLocks noGrp="1" noChangeArrowheads="1"/>
          </p:cNvSpPr>
          <p:nvPr>
            <p:ph type="body" idx="4294967295"/>
          </p:nvPr>
        </p:nvSpPr>
        <p:spPr/>
        <p:txBody>
          <a:bodyPr>
            <a:noAutofit/>
          </a:bodyPr>
          <a:lstStyle/>
          <a:p>
            <a:pPr algn="just"/>
            <a:r>
              <a:rPr lang="en-US" altLang="en-US" sz="2800" dirty="0">
                <a:latin typeface="Times New Roman" panose="02020603050405020304" pitchFamily="18" charset="0"/>
                <a:cs typeface="Times New Roman" panose="02020603050405020304" pitchFamily="18" charset="0"/>
              </a:rPr>
              <a:t>Detail </a:t>
            </a:r>
            <a:r>
              <a:rPr lang="en-US" altLang="en-US" sz="2800" i="1" dirty="0">
                <a:latin typeface="Times New Roman" panose="02020603050405020304" pitchFamily="18" charset="0"/>
                <a:cs typeface="Times New Roman" panose="02020603050405020304" pitchFamily="18" charset="0"/>
              </a:rPr>
              <a:t>test groups</a:t>
            </a:r>
            <a:r>
              <a:rPr lang="en-US" altLang="en-US" sz="2800" dirty="0">
                <a:latin typeface="Times New Roman" panose="02020603050405020304" pitchFamily="18" charset="0"/>
                <a:cs typeface="Times New Roman" panose="02020603050405020304" pitchFamily="18" charset="0"/>
              </a:rPr>
              <a:t> and </a:t>
            </a:r>
            <a:r>
              <a:rPr lang="en-US" altLang="en-US" sz="2800" i="1" dirty="0">
                <a:latin typeface="Times New Roman" panose="02020603050405020304" pitchFamily="18" charset="0"/>
                <a:cs typeface="Times New Roman" panose="02020603050405020304" pitchFamily="18" charset="0"/>
              </a:rPr>
              <a:t>subgroups </a:t>
            </a:r>
            <a:r>
              <a:rPr lang="en-US" altLang="en-US" sz="2800" dirty="0">
                <a:latin typeface="Times New Roman" panose="02020603050405020304" pitchFamily="18" charset="0"/>
                <a:cs typeface="Times New Roman" panose="02020603050405020304" pitchFamily="18" charset="0"/>
              </a:rPr>
              <a:t>are outlined based on the test categories identified in the </a:t>
            </a:r>
            <a:r>
              <a:rPr lang="en-US" altLang="en-US" sz="2800" i="1" dirty="0">
                <a:latin typeface="Times New Roman" panose="02020603050405020304" pitchFamily="18" charset="0"/>
                <a:cs typeface="Times New Roman" panose="02020603050405020304" pitchFamily="18" charset="0"/>
              </a:rPr>
              <a:t>test approach</a:t>
            </a:r>
            <a:r>
              <a:rPr lang="en-US" altLang="en-US" sz="2800" dirty="0">
                <a:latin typeface="Times New Roman" panose="02020603050405020304" pitchFamily="18" charset="0"/>
                <a:cs typeface="Times New Roman" panose="02020603050405020304" pitchFamily="18" charset="0"/>
              </a:rPr>
              <a:t> section</a:t>
            </a:r>
          </a:p>
          <a:p>
            <a:pPr algn="just"/>
            <a:r>
              <a:rPr lang="en-US" altLang="en-US" sz="2800" dirty="0">
                <a:latin typeface="Times New Roman" panose="02020603050405020304" pitchFamily="18" charset="0"/>
                <a:cs typeface="Times New Roman" panose="02020603050405020304" pitchFamily="18" charset="0"/>
              </a:rPr>
              <a:t>Test objectives are created for each test group and subgroups based on the system requirements and functional specification documents</a:t>
            </a:r>
          </a:p>
          <a:p>
            <a:pPr algn="just"/>
            <a:r>
              <a:rPr lang="en-US" altLang="en-US" sz="2800" dirty="0">
                <a:latin typeface="Times New Roman" panose="02020603050405020304" pitchFamily="18" charset="0"/>
                <a:cs typeface="Times New Roman" panose="02020603050405020304" pitchFamily="18" charset="0"/>
              </a:rPr>
              <a:t>Identification of test objectives provides a clue to the total number of test cases needs to be developed</a:t>
            </a:r>
          </a:p>
          <a:p>
            <a:pPr algn="just"/>
            <a:r>
              <a:rPr lang="en-US" altLang="en-US" sz="2800" dirty="0">
                <a:latin typeface="Times New Roman" panose="02020603050405020304" pitchFamily="18" charset="0"/>
                <a:cs typeface="Times New Roman" panose="02020603050405020304" pitchFamily="18" charset="0"/>
              </a:rPr>
              <a:t>A traceability matrix is generated to make an association between requirements and test objectives to provide the test coverage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2DEEBC36-7DA9-44C4-AB57-D970B0DB2A19}"/>
              </a:ext>
            </a:extLst>
          </p:cNvPr>
          <p:cNvSpPr>
            <a:spLocks noGrp="1" noChangeArrowheads="1"/>
          </p:cNvSpPr>
          <p:nvPr>
            <p:ph type="sldNum" sz="quarter" idx="10"/>
          </p:nvPr>
        </p:nvSpPr>
        <p:spPr/>
        <p:txBody>
          <a:bodyPr/>
          <a:lstStyle/>
          <a:p>
            <a:fld id="{543FD46F-F0E7-492C-85E9-0AC1D5C74B9D}" type="slidenum">
              <a:rPr lang="en-US" altLang="en-US"/>
              <a:pPr/>
              <a:t>8</a:t>
            </a:fld>
            <a:endParaRPr lang="en-US" altLang="en-US"/>
          </a:p>
        </p:txBody>
      </p:sp>
      <p:sp>
        <p:nvSpPr>
          <p:cNvPr id="547842" name="Rectangle 2">
            <a:extLst>
              <a:ext uri="{FF2B5EF4-FFF2-40B4-BE49-F238E27FC236}">
                <a16:creationId xmlns:a16="http://schemas.microsoft.com/office/drawing/2014/main" id="{BFC0992C-7A52-4E2E-B755-503E24B20CB6}"/>
              </a:ext>
            </a:extLst>
          </p:cNvPr>
          <p:cNvSpPr>
            <a:spLocks noGrp="1" noChangeArrowheads="1"/>
          </p:cNvSpPr>
          <p:nvPr>
            <p:ph type="title" idx="4294967295"/>
          </p:nvPr>
        </p:nvSpPr>
        <p:spPr/>
        <p:txBody>
          <a:bodyPr/>
          <a:lstStyle/>
          <a:p>
            <a:r>
              <a:rPr lang="en-US" altLang="en-US"/>
              <a:t>Test Environment</a:t>
            </a:r>
          </a:p>
        </p:txBody>
      </p:sp>
      <p:sp>
        <p:nvSpPr>
          <p:cNvPr id="547843" name="Rectangle 3">
            <a:extLst>
              <a:ext uri="{FF2B5EF4-FFF2-40B4-BE49-F238E27FC236}">
                <a16:creationId xmlns:a16="http://schemas.microsoft.com/office/drawing/2014/main" id="{496061CB-105C-4EC9-A7F8-988DEB607566}"/>
              </a:ext>
            </a:extLst>
          </p:cNvPr>
          <p:cNvSpPr>
            <a:spLocks noGrp="1" noChangeArrowheads="1"/>
          </p:cNvSpPr>
          <p:nvPr>
            <p:ph type="body" idx="4294967295"/>
          </p:nvPr>
        </p:nvSpPr>
        <p:spPr>
          <a:xfrm>
            <a:off x="1024128" y="1872343"/>
            <a:ext cx="9720073" cy="4437017"/>
          </a:xfrm>
        </p:spPr>
        <p:txBody>
          <a:bodyPr>
            <a:normAutofit lnSpcReduction="10000"/>
          </a:bodyPr>
          <a:lstStyle/>
          <a:p>
            <a:pPr algn="just"/>
            <a:r>
              <a:rPr lang="en-US" altLang="en-US" sz="2800" dirty="0">
                <a:latin typeface="Times New Roman" panose="02020603050405020304" pitchFamily="18" charset="0"/>
                <a:cs typeface="Times New Roman" panose="02020603050405020304" pitchFamily="18" charset="0"/>
              </a:rPr>
              <a:t>Multiple test environments are constructed in practice</a:t>
            </a:r>
          </a:p>
          <a:p>
            <a:pPr lvl="1" algn="just"/>
            <a:r>
              <a:rPr lang="en-US" altLang="en-US" sz="2800" dirty="0">
                <a:latin typeface="Times New Roman" panose="02020603050405020304" pitchFamily="18" charset="0"/>
                <a:cs typeface="Times New Roman" panose="02020603050405020304" pitchFamily="18" charset="0"/>
              </a:rPr>
              <a:t>To run scalability tests one need more resources than to run functionality tests</a:t>
            </a:r>
          </a:p>
          <a:p>
            <a:pPr lvl="1" algn="just"/>
            <a:r>
              <a:rPr lang="en-US" altLang="en-US" sz="2800" dirty="0">
                <a:latin typeface="Times New Roman" panose="02020603050405020304" pitchFamily="18" charset="0"/>
                <a:cs typeface="Times New Roman" panose="02020603050405020304" pitchFamily="18" charset="0"/>
              </a:rPr>
              <a:t>To reduce the length of testing time</a:t>
            </a:r>
          </a:p>
          <a:p>
            <a:pPr lvl="1" algn="just">
              <a:buFontTx/>
              <a:buNone/>
            </a:pPr>
            <a:endParaRPr lang="en-US" altLang="en-US" sz="2800" dirty="0">
              <a:latin typeface="Times New Roman" panose="02020603050405020304" pitchFamily="18" charset="0"/>
              <a:cs typeface="Times New Roman" panose="02020603050405020304" pitchFamily="18" charset="0"/>
            </a:endParaRPr>
          </a:p>
          <a:p>
            <a:pPr algn="just"/>
            <a:r>
              <a:rPr lang="en-US" altLang="en-US" sz="2800" dirty="0">
                <a:latin typeface="Times New Roman" panose="02020603050405020304" pitchFamily="18" charset="0"/>
                <a:cs typeface="Times New Roman" panose="02020603050405020304" pitchFamily="18" charset="0"/>
              </a:rPr>
              <a:t>A schematic diagram of one or more test beds are presented in this section of the system test plan</a:t>
            </a:r>
          </a:p>
          <a:p>
            <a:pPr lvl="1" algn="just"/>
            <a:r>
              <a:rPr lang="en-US" altLang="en-US" sz="2800" dirty="0">
                <a:latin typeface="Times New Roman" panose="02020603050405020304" pitchFamily="18" charset="0"/>
                <a:cs typeface="Times New Roman" panose="02020603050405020304" pitchFamily="18" charset="0"/>
              </a:rPr>
              <a:t>A high-level graphic layout of the test architectures</a:t>
            </a:r>
          </a:p>
          <a:p>
            <a:pPr lvl="1" algn="just"/>
            <a:r>
              <a:rPr lang="en-US" altLang="en-US" sz="2800" dirty="0">
                <a:latin typeface="Times New Roman" panose="02020603050405020304" pitchFamily="18" charset="0"/>
                <a:cs typeface="Times New Roman" panose="02020603050405020304" pitchFamily="18" charset="0"/>
              </a:rPr>
              <a:t>A table of types of </a:t>
            </a:r>
            <a:r>
              <a:rPr lang="en-US" altLang="en-US" sz="2800" dirty="0" err="1">
                <a:latin typeface="Times New Roman" panose="02020603050405020304" pitchFamily="18" charset="0"/>
                <a:cs typeface="Times New Roman" panose="02020603050405020304" pitchFamily="18" charset="0"/>
              </a:rPr>
              <a:t>equipments</a:t>
            </a:r>
            <a:r>
              <a:rPr lang="en-US" altLang="en-US" sz="2800" dirty="0">
                <a:latin typeface="Times New Roman" panose="02020603050405020304" pitchFamily="18" charset="0"/>
                <a:cs typeface="Times New Roman" panose="02020603050405020304" pitchFamily="18" charset="0"/>
              </a:rPr>
              <a:t>, their quantities, and their descriptions to support the test architecture</a:t>
            </a:r>
          </a:p>
          <a:p>
            <a:pPr algn="just"/>
            <a:endParaRPr lang="en-US" altLang="en-US" sz="2400" dirty="0">
              <a:latin typeface="Times New Roman" panose="02020603050405020304" pitchFamily="18" charset="0"/>
              <a:cs typeface="Times New Roman" panose="02020603050405020304" pitchFamily="18" charset="0"/>
            </a:endParaRPr>
          </a:p>
          <a:p>
            <a:pPr algn="just"/>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354963B-EC03-4063-9837-23AECEF3F4DA}"/>
              </a:ext>
            </a:extLst>
          </p:cNvPr>
          <p:cNvSpPr>
            <a:spLocks noGrp="1" noChangeArrowheads="1"/>
          </p:cNvSpPr>
          <p:nvPr>
            <p:ph type="sldNum" sz="quarter" idx="10"/>
          </p:nvPr>
        </p:nvSpPr>
        <p:spPr/>
        <p:txBody>
          <a:bodyPr/>
          <a:lstStyle/>
          <a:p>
            <a:fld id="{D203C0A1-3C6F-4F6E-8E4E-EAB37FF283BC}" type="slidenum">
              <a:rPr lang="en-US" altLang="en-US"/>
              <a:pPr/>
              <a:t>9</a:t>
            </a:fld>
            <a:endParaRPr lang="en-US" altLang="en-US"/>
          </a:p>
        </p:txBody>
      </p:sp>
      <p:sp>
        <p:nvSpPr>
          <p:cNvPr id="550914" name="Rectangle 2">
            <a:extLst>
              <a:ext uri="{FF2B5EF4-FFF2-40B4-BE49-F238E27FC236}">
                <a16:creationId xmlns:a16="http://schemas.microsoft.com/office/drawing/2014/main" id="{D8DB5EEA-759C-433C-8421-30A0DDFCA86A}"/>
              </a:ext>
            </a:extLst>
          </p:cNvPr>
          <p:cNvSpPr>
            <a:spLocks noGrp="1" noChangeArrowheads="1"/>
          </p:cNvSpPr>
          <p:nvPr>
            <p:ph type="title" idx="4294967295"/>
          </p:nvPr>
        </p:nvSpPr>
        <p:spPr/>
        <p:txBody>
          <a:bodyPr/>
          <a:lstStyle/>
          <a:p>
            <a:r>
              <a:rPr lang="en-US" altLang="en-US"/>
              <a:t>Test Execution Strategy</a:t>
            </a:r>
          </a:p>
        </p:txBody>
      </p:sp>
      <p:sp>
        <p:nvSpPr>
          <p:cNvPr id="550915" name="Rectangle 3">
            <a:extLst>
              <a:ext uri="{FF2B5EF4-FFF2-40B4-BE49-F238E27FC236}">
                <a16:creationId xmlns:a16="http://schemas.microsoft.com/office/drawing/2014/main" id="{394FC306-CEFA-41E7-841C-3BBFF494A503}"/>
              </a:ext>
            </a:extLst>
          </p:cNvPr>
          <p:cNvSpPr>
            <a:spLocks noGrp="1" noChangeArrowheads="1"/>
          </p:cNvSpPr>
          <p:nvPr>
            <p:ph type="body" idx="4294967295"/>
          </p:nvPr>
        </p:nvSpPr>
        <p:spPr>
          <a:xfrm>
            <a:off x="1024128" y="1897811"/>
            <a:ext cx="9720073" cy="4411549"/>
          </a:xfrm>
        </p:spPr>
        <p:txBody>
          <a:bodyPr>
            <a:normAutofit lnSpcReduction="10000"/>
          </a:bodyPr>
          <a:lstStyle/>
          <a:p>
            <a:pPr algn="just">
              <a:lnSpc>
                <a:spcPct val="80000"/>
              </a:lnSpc>
            </a:pPr>
            <a:r>
              <a:rPr lang="en-US" altLang="en-US" sz="2800" dirty="0">
                <a:latin typeface="Times New Roman" panose="02020603050405020304" pitchFamily="18" charset="0"/>
                <a:cs typeface="Times New Roman" panose="02020603050405020304" pitchFamily="18" charset="0"/>
              </a:rPr>
              <a:t>The processes of system test execution, defect detection, and fixing defects are intricately intertwined</a:t>
            </a:r>
          </a:p>
          <a:p>
            <a:pPr algn="just">
              <a:lnSpc>
                <a:spcPct val="80000"/>
              </a:lnSpc>
            </a:pPr>
            <a:r>
              <a:rPr lang="en-US" altLang="en-US" sz="2800" dirty="0">
                <a:latin typeface="Times New Roman" panose="02020603050405020304" pitchFamily="18" charset="0"/>
                <a:cs typeface="Times New Roman" panose="02020603050405020304" pitchFamily="18" charset="0"/>
              </a:rPr>
              <a:t>The key characteristics of those processes are as follows.</a:t>
            </a:r>
          </a:p>
          <a:p>
            <a:pPr lvl="1" algn="just">
              <a:lnSpc>
                <a:spcPct val="80000"/>
              </a:lnSpc>
            </a:pPr>
            <a:r>
              <a:rPr lang="en-US" altLang="en-US" sz="2800" dirty="0">
                <a:latin typeface="Times New Roman" panose="02020603050405020304" pitchFamily="18" charset="0"/>
                <a:cs typeface="Times New Roman" panose="02020603050405020304" pitchFamily="18" charset="0"/>
              </a:rPr>
              <a:t>Some test cases cannot be executed unless certain defects are detected and fixed</a:t>
            </a:r>
          </a:p>
          <a:p>
            <a:pPr lvl="1" algn="just">
              <a:lnSpc>
                <a:spcPct val="80000"/>
              </a:lnSpc>
            </a:pPr>
            <a:r>
              <a:rPr lang="en-US" altLang="en-US" sz="2800" dirty="0">
                <a:latin typeface="Times New Roman" panose="02020603050405020304" pitchFamily="18" charset="0"/>
                <a:cs typeface="Times New Roman" panose="02020603050405020304" pitchFamily="18" charset="0"/>
              </a:rPr>
              <a:t>A programmer may introduce new defects while fixing one defect, which may not be successful</a:t>
            </a:r>
          </a:p>
          <a:p>
            <a:pPr lvl="1" algn="just">
              <a:lnSpc>
                <a:spcPct val="80000"/>
              </a:lnSpc>
            </a:pPr>
            <a:r>
              <a:rPr lang="en-US" altLang="en-US" sz="2800" dirty="0">
                <a:latin typeface="Times New Roman" panose="02020603050405020304" pitchFamily="18" charset="0"/>
                <a:cs typeface="Times New Roman" panose="02020603050405020304" pitchFamily="18" charset="0"/>
              </a:rPr>
              <a:t>The development team releases a new build for system testing by working on a subset of the reported defects, rather than all the defects</a:t>
            </a:r>
          </a:p>
          <a:p>
            <a:pPr lvl="1" algn="just">
              <a:lnSpc>
                <a:spcPct val="80000"/>
              </a:lnSpc>
            </a:pPr>
            <a:r>
              <a:rPr lang="en-US" altLang="en-US" sz="2800" dirty="0">
                <a:latin typeface="Times New Roman" panose="02020603050405020304" pitchFamily="18" charset="0"/>
                <a:cs typeface="Times New Roman" panose="02020603050405020304" pitchFamily="18" charset="0"/>
              </a:rPr>
              <a:t>It is a waste of resources to run the entire test set T on a build if too many test cases fa</a:t>
            </a:r>
            <a:r>
              <a:rPr lang="en-US" altLang="en-US" dirty="0">
                <a:latin typeface="Times New Roman" panose="02020603050405020304" pitchFamily="18" charset="0"/>
                <a:cs typeface="Times New Roman" panose="02020603050405020304" pitchFamily="18" charset="0"/>
              </a:rPr>
              <a:t>il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8574</TotalTime>
  <Words>2801</Words>
  <Application>Microsoft Office PowerPoint</Application>
  <PresentationFormat>Widescreen</PresentationFormat>
  <Paragraphs>299</Paragraphs>
  <Slides>37</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CMR10</vt:lpstr>
      <vt:lpstr>Times New Roman</vt:lpstr>
      <vt:lpstr>Tw Cen MT</vt:lpstr>
      <vt:lpstr>Tw Cen MT Condensed</vt:lpstr>
      <vt:lpstr>Wingdings</vt:lpstr>
      <vt:lpstr>Wingdings 3</vt:lpstr>
      <vt:lpstr>Integral</vt:lpstr>
      <vt:lpstr>Chapter – 12 system test planning and execution</vt:lpstr>
      <vt:lpstr>Outline of the Chapter</vt:lpstr>
      <vt:lpstr>Structure of a System Test Plan</vt:lpstr>
      <vt:lpstr>Structure of  a System Test Plan</vt:lpstr>
      <vt:lpstr>Introduction and Feature Description</vt:lpstr>
      <vt:lpstr>Test Approach</vt:lpstr>
      <vt:lpstr>Test Suite Structure</vt:lpstr>
      <vt:lpstr>Test Environment</vt:lpstr>
      <vt:lpstr>Test Execution Strategy</vt:lpstr>
      <vt:lpstr>A Multi-Cycle  System Test  Strategy</vt:lpstr>
      <vt:lpstr>Characterization of Test Cycles</vt:lpstr>
      <vt:lpstr>Characterization of Test Cycles</vt:lpstr>
      <vt:lpstr>Characterization of Test Cycles</vt:lpstr>
      <vt:lpstr>Characterization of Test Cycles</vt:lpstr>
      <vt:lpstr>Characterization of Test Cycles</vt:lpstr>
      <vt:lpstr>Prioritization of Test Cases</vt:lpstr>
      <vt:lpstr>Test Effort Estimation</vt:lpstr>
      <vt:lpstr>Factors affecting test effort</vt:lpstr>
      <vt:lpstr>Test Effort Estimation</vt:lpstr>
      <vt:lpstr>Function Points</vt:lpstr>
      <vt:lpstr>Computation of Function Point</vt:lpstr>
      <vt:lpstr>Computation of Function Point</vt:lpstr>
      <vt:lpstr>Computation of Function Point</vt:lpstr>
      <vt:lpstr>Computation of Function Point</vt:lpstr>
      <vt:lpstr>Computation of Function Point</vt:lpstr>
      <vt:lpstr>Exercise 1</vt:lpstr>
      <vt:lpstr>Exercise 2 Employee tracking system</vt:lpstr>
      <vt:lpstr>Exercise 3 </vt:lpstr>
      <vt:lpstr>EXERCISE 4</vt:lpstr>
      <vt:lpstr>Exercise 5</vt:lpstr>
      <vt:lpstr>EXERCISE 6</vt:lpstr>
      <vt:lpstr>System Test Automation</vt:lpstr>
      <vt:lpstr>Evaluation and Selection of Test Tools</vt:lpstr>
      <vt:lpstr>Characteristics of Automation Test Cases</vt:lpstr>
      <vt:lpstr>Early automation</vt:lpstr>
      <vt:lpstr>lATE automation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CSE-35</dc:creator>
  <cp:lastModifiedBy>NU-CSE1</cp:lastModifiedBy>
  <cp:revision>408</cp:revision>
  <dcterms:created xsi:type="dcterms:W3CDTF">2022-08-21T16:20:30Z</dcterms:created>
  <dcterms:modified xsi:type="dcterms:W3CDTF">2024-10-18T08:24:16Z</dcterms:modified>
</cp:coreProperties>
</file>