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2" r:id="rId1"/>
  </p:sldMasterIdLst>
  <p:notesMasterIdLst>
    <p:notesMasterId r:id="rId16"/>
  </p:notesMasterIdLst>
  <p:sldIdLst>
    <p:sldId id="256" r:id="rId2"/>
    <p:sldId id="361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1D3281-40DF-4B46-AF0D-C935F5E414AF}">
          <p14:sldIdLst>
            <p14:sldId id="256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BE77-5010-43A2-86D0-D2F4F03AEE15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614DC-7EA5-441C-A87C-AE1E6B41B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44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3699E55-9D63-437C-8A47-FFFCACE27D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B57EC4-B98C-42FC-BA87-B946A6AF8E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9B46CB-0681-4F8D-B895-E1986688D1F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38594" name="Rectangle 2">
            <a:extLst>
              <a:ext uri="{FF2B5EF4-FFF2-40B4-BE49-F238E27FC236}">
                <a16:creationId xmlns:a16="http://schemas.microsoft.com/office/drawing/2014/main" id="{9FEBD4FA-1167-41CD-8CDB-D4D9742E28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CFA1B625-19C2-49D6-B32A-2AEC4047E3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312806C-E9D6-4614-BB1F-700D890374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C463DF-7E70-4A94-B070-650145EC12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F71145-8B67-4A1E-A4C9-99DAB305B0B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62146" name="Rectangle 2">
            <a:extLst>
              <a:ext uri="{FF2B5EF4-FFF2-40B4-BE49-F238E27FC236}">
                <a16:creationId xmlns:a16="http://schemas.microsoft.com/office/drawing/2014/main" id="{C7F45C4D-C75A-44FC-B71C-90EF0B1A3D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>
            <a:extLst>
              <a:ext uri="{FF2B5EF4-FFF2-40B4-BE49-F238E27FC236}">
                <a16:creationId xmlns:a16="http://schemas.microsoft.com/office/drawing/2014/main" id="{C12EFE8B-F4D3-4142-A879-0C13ACADB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662A018-BF38-44F9-95F6-F8F7786A8D6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91066B-7D11-44E0-927E-E07AA1AB28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6089E-332A-4F92-9275-C6B5940B7E2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63170" name="Rectangle 2">
            <a:extLst>
              <a:ext uri="{FF2B5EF4-FFF2-40B4-BE49-F238E27FC236}">
                <a16:creationId xmlns:a16="http://schemas.microsoft.com/office/drawing/2014/main" id="{E86094D1-4CD8-44C5-BEA0-96FD52D76A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>
            <a:extLst>
              <a:ext uri="{FF2B5EF4-FFF2-40B4-BE49-F238E27FC236}">
                <a16:creationId xmlns:a16="http://schemas.microsoft.com/office/drawing/2014/main" id="{B793C435-0312-4E51-8503-D305ED3E51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9CCE6FB-3A41-47A3-B055-568EA7E3FF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14379D-B15E-44EE-B585-5DCCC40722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45D290-BF08-4F53-A609-B10E17A6AFD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65218" name="Rectangle 2">
            <a:extLst>
              <a:ext uri="{FF2B5EF4-FFF2-40B4-BE49-F238E27FC236}">
                <a16:creationId xmlns:a16="http://schemas.microsoft.com/office/drawing/2014/main" id="{3E150AA1-906C-4289-9738-9F638770CC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0B1D21BB-DF9E-4CE9-ADF8-A0C35FF91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BD75992-7D62-4124-B054-C77A234EBF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2A222A-13E9-44B7-8362-AC13976B66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B2B7D-FAB7-49A3-96A9-44B20430FA3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40642" name="Rectangle 2">
            <a:extLst>
              <a:ext uri="{FF2B5EF4-FFF2-40B4-BE49-F238E27FC236}">
                <a16:creationId xmlns:a16="http://schemas.microsoft.com/office/drawing/2014/main" id="{AFB12EF1-D30E-4A50-958E-84C3AA1361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BA847B02-CF47-4E35-881C-4D64FCCED4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D67F513-3498-4A5E-ABD3-1DBD149708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59D714-0848-41E1-84F0-BDDC772033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558106-2BAA-4F34-8AF8-1FCA5F329E6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42690" name="Rectangle 2">
            <a:extLst>
              <a:ext uri="{FF2B5EF4-FFF2-40B4-BE49-F238E27FC236}">
                <a16:creationId xmlns:a16="http://schemas.microsoft.com/office/drawing/2014/main" id="{08D81160-7471-45F2-B65B-4809D7ADD9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B090E5ED-660D-460A-AEEA-7E93E12A76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8426FB4-0D86-4589-ABC2-2F8D0075A5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512EE6-EA34-44F1-8A12-2839D74FC2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CD0269-1982-4C1D-ACD7-AEFEBE19285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44738" name="Rectangle 2">
            <a:extLst>
              <a:ext uri="{FF2B5EF4-FFF2-40B4-BE49-F238E27FC236}">
                <a16:creationId xmlns:a16="http://schemas.microsoft.com/office/drawing/2014/main" id="{F2D1F178-3018-4D25-BE2C-074499A88B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>
            <a:extLst>
              <a:ext uri="{FF2B5EF4-FFF2-40B4-BE49-F238E27FC236}">
                <a16:creationId xmlns:a16="http://schemas.microsoft.com/office/drawing/2014/main" id="{9B2A4A64-A585-4A2B-A651-EAE38B1E8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7BC5F0E-11B6-453D-8701-88A89B02A16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10F538-1FBD-424E-8649-5F4BD1B4A2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798002-918E-4AA5-8B04-C842F56199A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47810" name="Rectangle 2">
            <a:extLst>
              <a:ext uri="{FF2B5EF4-FFF2-40B4-BE49-F238E27FC236}">
                <a16:creationId xmlns:a16="http://schemas.microsoft.com/office/drawing/2014/main" id="{74E187D9-8855-4909-86B2-D17A841B8A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6DBEB82B-C582-4D4C-B0D2-48106208A5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A6BA97E-59CC-463B-B281-F2EB1C7104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77DAFD-72BE-4411-8D56-2661C173D2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6F253-2864-4A78-B817-15EC28D2BB4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0D15665A-B9FD-4C76-A6F7-142B679EEB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5D2D3CF1-F6AF-4104-B378-66929319A8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D1658FB-5D9E-441A-951C-03BD3BB5F63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8FB496-AD9D-4739-AD01-04DC0472CB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1D3EC-185F-4A75-8F83-B7E830BD1AC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54978" name="Rectangle 2">
            <a:extLst>
              <a:ext uri="{FF2B5EF4-FFF2-40B4-BE49-F238E27FC236}">
                <a16:creationId xmlns:a16="http://schemas.microsoft.com/office/drawing/2014/main" id="{740013F7-41FF-4A50-BE7B-555DD3570A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>
            <a:extLst>
              <a:ext uri="{FF2B5EF4-FFF2-40B4-BE49-F238E27FC236}">
                <a16:creationId xmlns:a16="http://schemas.microsoft.com/office/drawing/2014/main" id="{68A3BF30-3577-417D-8553-639A4F8BF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0574B98-3238-4BAF-81D3-42E59574D4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E1DB27-B7BA-4600-A63C-679FF4B14B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262479-AA86-4296-B9B3-7572CC20D5D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56002" name="Rectangle 2">
            <a:extLst>
              <a:ext uri="{FF2B5EF4-FFF2-40B4-BE49-F238E27FC236}">
                <a16:creationId xmlns:a16="http://schemas.microsoft.com/office/drawing/2014/main" id="{354B2FD3-364E-4926-BE2A-E18B2BF11E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5C063657-04E9-4256-B32B-34090600D8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521770C-45E5-49E0-9EE8-6905AEC4350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6E364F-051C-434D-9260-EA453D5818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A9D4DE-2270-47D3-917C-688D732A2C0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61122" name="Rectangle 2">
            <a:extLst>
              <a:ext uri="{FF2B5EF4-FFF2-40B4-BE49-F238E27FC236}">
                <a16:creationId xmlns:a16="http://schemas.microsoft.com/office/drawing/2014/main" id="{CE10763E-B398-423D-A2E3-0DD10578F5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A140D700-F8CA-47B8-9E0D-7372D8D94D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4E97DBF-37DA-42D2-AB37-5CBEFCB8A92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9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63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75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48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78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98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73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66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86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46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DBF-37DA-42D2-AB37-5CBEFCB8A92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11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4E97DBF-37DA-42D2-AB37-5CBEFCB8A92F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835B093-6682-411A-8F98-C72CBACBECA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43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3" r:id="rId1"/>
    <p:sldLayoutId id="2147484364" r:id="rId2"/>
    <p:sldLayoutId id="2147484365" r:id="rId3"/>
    <p:sldLayoutId id="2147484366" r:id="rId4"/>
    <p:sldLayoutId id="2147484367" r:id="rId5"/>
    <p:sldLayoutId id="2147484368" r:id="rId6"/>
    <p:sldLayoutId id="2147484369" r:id="rId7"/>
    <p:sldLayoutId id="2147484370" r:id="rId8"/>
    <p:sldLayoutId id="2147484371" r:id="rId9"/>
    <p:sldLayoutId id="2147484372" r:id="rId10"/>
    <p:sldLayoutId id="214748437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4727-D2AE-4E73-ACE1-A4E19A5014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Chapter – 14</a:t>
            </a:r>
            <a:br>
              <a:rPr lang="en-IN" dirty="0"/>
            </a:br>
            <a:r>
              <a:rPr lang="en-IN" dirty="0"/>
              <a:t>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4273906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50FCB307-6FE2-45A7-9456-EA0F19F2717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25D3F086-4D4F-4538-A3F6-00202C1D477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57026" name="Rectangle 2">
            <a:extLst>
              <a:ext uri="{FF2B5EF4-FFF2-40B4-BE49-F238E27FC236}">
                <a16:creationId xmlns:a16="http://schemas.microsoft.com/office/drawing/2014/main" id="{6E949461-1ACB-47CD-B88E-8879F1E3D0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Acceptance Test Report</a:t>
            </a:r>
          </a:p>
        </p:txBody>
      </p:sp>
      <p:sp>
        <p:nvSpPr>
          <p:cNvPr id="257027" name="Rectangle 3">
            <a:extLst>
              <a:ext uri="{FF2B5EF4-FFF2-40B4-BE49-F238E27FC236}">
                <a16:creationId xmlns:a16="http://schemas.microsoft.com/office/drawing/2014/main" id="{46D30B75-5DA6-466A-8C9C-A2827E083E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4128" y="1686560"/>
            <a:ext cx="10761472" cy="478414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acceptance test activities are designed to reach at a conclusion: 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the system as delivered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the system after the requested modifications have been made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accept the system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some useful intermediate decisions are made before making the final decision.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decision is made about the continuation of acceptance testing if the results of the first phase of acceptance testing is not promising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test results are unsatisfactory, changes be made to the system before acceptance testing can proceed to the next phase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execution of acceptance tests, the acceptance team prepares a test report on a daily basis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template of the test report is given in Table 14.3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the first and the second phases of acceptance testing an acceptance test report is generated which is outlined in Table 14.4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018E91CF-9EE8-41EA-9FFF-EB4EAB3FEC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C8177762-23F6-483E-B039-7AC5CEFBE67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58052" name="Rectangle 4">
            <a:extLst>
              <a:ext uri="{FF2B5EF4-FFF2-40B4-BE49-F238E27FC236}">
                <a16:creationId xmlns:a16="http://schemas.microsoft.com/office/drawing/2014/main" id="{2A6205EB-4D47-4532-A939-288F0F0BF7F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Acceptance Test Report</a:t>
            </a:r>
          </a:p>
        </p:txBody>
      </p:sp>
      <p:pic>
        <p:nvPicPr>
          <p:cNvPr id="258054" name="Picture 6">
            <a:extLst>
              <a:ext uri="{FF2B5EF4-FFF2-40B4-BE49-F238E27FC236}">
                <a16:creationId xmlns:a16="http://schemas.microsoft.com/office/drawing/2014/main" id="{288B2E9E-19C6-4A4B-A6F6-669560DB6321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2900" y="2227581"/>
            <a:ext cx="8966200" cy="336232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C2D71397-A56A-48E4-921D-CB861EFF717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7766087A-E260-4B5F-94A3-D1798E11425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60098" name="Rectangle 2">
            <a:extLst>
              <a:ext uri="{FF2B5EF4-FFF2-40B4-BE49-F238E27FC236}">
                <a16:creationId xmlns:a16="http://schemas.microsoft.com/office/drawing/2014/main" id="{ED329529-290F-44F2-9442-8B8B8C2684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Acceptance Test Report</a:t>
            </a:r>
          </a:p>
        </p:txBody>
      </p:sp>
      <p:pic>
        <p:nvPicPr>
          <p:cNvPr id="260100" name="Picture 4">
            <a:extLst>
              <a:ext uri="{FF2B5EF4-FFF2-40B4-BE49-F238E27FC236}">
                <a16:creationId xmlns:a16="http://schemas.microsoft.com/office/drawing/2014/main" id="{C25BF833-9341-4CF5-B06D-DF0AB7E77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830" y="2084832"/>
            <a:ext cx="8401050" cy="388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E4396E16-70A7-4B8F-BA5B-D3BCDF8EF89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2BAE7001-0CAE-4D1B-899A-72F69DADEC4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64194" name="Rectangle 2">
            <a:extLst>
              <a:ext uri="{FF2B5EF4-FFF2-40B4-BE49-F238E27FC236}">
                <a16:creationId xmlns:a16="http://schemas.microsoft.com/office/drawing/2014/main" id="{E8CF881F-E06B-40D2-9443-82568E007AF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Acceptance Testing in eXtreme Programming</a:t>
            </a:r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3E6F5CE0-FC85-40A1-8CE9-4C3B930E31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XP framework, the user stories are used as acceptance criteria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stories are written by the customer as things that the system needs to do for them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acceptance tests are created to verify the user story has been correctly implemented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customer is responsible for verifying the correctness of the acceptance tests and reviewing the test results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story is incomplete until it passes its associated acceptance tests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Ideally, acceptance tests should be automated, either using the unit testing framework, before coding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acceptance tests take on the role of regression tests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A7DE7F-E075-43D5-AB87-5ABF5A711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FD06F32-21F8-4C20-AB37-2B995E62F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16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83B2B973-F9F1-401E-AB57-BE8B527940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F7CDEF84-12BC-498A-9FE8-9303E25C54B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37570" name="Rectangle 2">
            <a:extLst>
              <a:ext uri="{FF2B5EF4-FFF2-40B4-BE49-F238E27FC236}">
                <a16:creationId xmlns:a16="http://schemas.microsoft.com/office/drawing/2014/main" id="{25912C94-9013-4F1A-82EC-C812D02548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Outline of the Chapter</a:t>
            </a:r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F2A1DB38-D755-4B25-B243-FC62AA76CD5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Acceptance 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Criteria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Acceptance Criteria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Test Plan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Test Execution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Test Report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Testing in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eXtreme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Programming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39AD9A59-0AC0-438F-9923-BE86D0EEC60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09C0F5BC-F812-429A-BA6D-03B36D245DE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39618" name="Rectangle 2">
            <a:extLst>
              <a:ext uri="{FF2B5EF4-FFF2-40B4-BE49-F238E27FC236}">
                <a16:creationId xmlns:a16="http://schemas.microsoft.com/office/drawing/2014/main" id="{CC679AEC-5414-484E-95D6-FFBFF93C646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Types of Acceptance Testing</a:t>
            </a:r>
          </a:p>
        </p:txBody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1AFEFC33-AA20-45A9-A137-5C192E877D2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testing is a formal testing conducted to determine whether a system satisfies its acceptance criteria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categories of acceptance testing: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Acceptance Testing (UAT)</a:t>
            </a:r>
          </a:p>
          <a:p>
            <a:pPr lvl="2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conducted by the customer to ensure that system satisfies the contractual acceptance criteria before being signed-off as meeting user needs.</a:t>
            </a:r>
          </a:p>
          <a:p>
            <a:pPr lvl="2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involves verifying if the user's specific requirements have been met. 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Acceptance Testing (BAT)</a:t>
            </a:r>
          </a:p>
          <a:p>
            <a:pPr lvl="2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undertaken within the development organization of the supplier to ensure that the system will eventually pass the user acceptance testing.</a:t>
            </a:r>
          </a:p>
          <a:p>
            <a:pPr lvl="2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you are assessing whether the product meets the business goals set out in the design.</a:t>
            </a:r>
          </a:p>
          <a:p>
            <a:pPr marL="0" indent="0" algn="just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517E5967-34AC-4821-BC9C-69F33CC400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3A6855C2-1F24-44EE-B990-C843FFE57F9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41666" name="Rectangle 2">
            <a:extLst>
              <a:ext uri="{FF2B5EF4-FFF2-40B4-BE49-F238E27FC236}">
                <a16:creationId xmlns:a16="http://schemas.microsoft.com/office/drawing/2014/main" id="{03B12BEC-97A3-4DF1-BFCA-78861CFBEA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Types of Acceptance Testing</a:t>
            </a:r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B3CF71EF-0D05-4581-AB1F-668C2759040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major objectives of acceptance testing: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 that the system meets the agreed upon criteria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resolve discrepancies, if there is any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readiness of the system for cut-over to live operations</a:t>
            </a:r>
          </a:p>
          <a:p>
            <a:pPr>
              <a:buFontTx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>
            <a:extLst>
              <a:ext uri="{FF2B5EF4-FFF2-40B4-BE49-F238E27FC236}">
                <a16:creationId xmlns:a16="http://schemas.microsoft.com/office/drawing/2014/main" id="{D198DD14-EED3-41CB-B384-3D389A8B7A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768B7C12-1035-485F-9642-FECEE33C5AC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43714" name="Rectangle 2">
            <a:extLst>
              <a:ext uri="{FF2B5EF4-FFF2-40B4-BE49-F238E27FC236}">
                <a16:creationId xmlns:a16="http://schemas.microsoft.com/office/drawing/2014/main" id="{E102C6BC-1314-48C5-9D7F-2AF73E3047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Acceptance Criteria</a:t>
            </a:r>
          </a:p>
        </p:txBody>
      </p:sp>
      <p:sp>
        <p:nvSpPr>
          <p:cNvPr id="243715" name="Rectangle 3">
            <a:extLst>
              <a:ext uri="{FF2B5EF4-FFF2-40B4-BE49-F238E27FC236}">
                <a16:creationId xmlns:a16="http://schemas.microsoft.com/office/drawing/2014/main" id="{B1EA9F7A-2B7C-4905-9C1D-5671759C8FC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93801" y="1884363"/>
            <a:ext cx="5000625" cy="4388421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Correctness and Completeness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Conversion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 and Recovery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Edge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Start-up Time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and Availability</a:t>
            </a:r>
          </a:p>
          <a:p>
            <a:pPr lvl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716" name="Rectangle 4">
            <a:extLst>
              <a:ext uri="{FF2B5EF4-FFF2-40B4-BE49-F238E27FC236}">
                <a16:creationId xmlns:a16="http://schemas.microsoft.com/office/drawing/2014/main" id="{54E38A76-EBB1-4179-9234-A7AB27BCE2CE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530975" y="1884363"/>
            <a:ext cx="4014788" cy="4015694"/>
          </a:xfrm>
        </p:spPr>
        <p:txBody>
          <a:bodyPr>
            <a:normAutofit/>
          </a:bodyPr>
          <a:lstStyle/>
          <a:p>
            <a:pPr lvl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 and Serviceability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Timeliness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 and Availability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Compliance</a:t>
            </a:r>
          </a:p>
          <a:p>
            <a:pPr lvl="1"/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Installability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Upgradability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</a:p>
          <a:p>
            <a:pPr lvl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717" name="Text Box 5">
            <a:extLst>
              <a:ext uri="{FF2B5EF4-FFF2-40B4-BE49-F238E27FC236}">
                <a16:creationId xmlns:a16="http://schemas.microsoft.com/office/drawing/2014/main" id="{CFA05187-732A-4D7B-9276-8BB04A5D3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763" y="1699697"/>
            <a:ext cx="83042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acceptance criteria are defined on the basis of the following attributes: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A22777BF-BC31-499D-B1B8-DFBBA650C3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01BAB3A5-A740-44A1-9D2B-26198C020FD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46786" name="Rectangle 2">
            <a:extLst>
              <a:ext uri="{FF2B5EF4-FFF2-40B4-BE49-F238E27FC236}">
                <a16:creationId xmlns:a16="http://schemas.microsoft.com/office/drawing/2014/main" id="{19C3CE0D-E6E6-40A1-A7BC-3B889AB412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Selection of Acceptance Criteria</a:t>
            </a:r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3599453D-2A16-4660-AA31-E49E84BB08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acceptance criteria discussed are too many and very general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customer needs to select a subset of the quality attributes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quality attributes are prioritize them to specific situation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used the quality attribute list CUPRIMDS for their products</a:t>
            </a:r>
          </a:p>
          <a:p>
            <a:pPr lvl="1" algn="just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Capability, Usability, Performance, Reliability, Installation, Maintenance, Documentation, and Service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Ultimately, the acceptance criteria must be related to the business goals of the customer’s organization</a:t>
            </a:r>
          </a:p>
          <a:p>
            <a:pPr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3AADC067-2256-46E3-9F35-3BA5E31B5AA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CD8087C4-A128-49CB-A387-466FE00E4A3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48836" name="Rectangle 4">
            <a:extLst>
              <a:ext uri="{FF2B5EF4-FFF2-40B4-BE49-F238E27FC236}">
                <a16:creationId xmlns:a16="http://schemas.microsoft.com/office/drawing/2014/main" id="{2E916F68-26A1-4D12-A646-5DA6CA2606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Acceptance </a:t>
            </a:r>
            <a:br>
              <a:rPr lang="en-US" altLang="en-US" dirty="0"/>
            </a:br>
            <a:r>
              <a:rPr lang="en-US" altLang="en-US" dirty="0"/>
              <a:t>Test Plan</a:t>
            </a:r>
          </a:p>
        </p:txBody>
      </p:sp>
      <p:pic>
        <p:nvPicPr>
          <p:cNvPr id="248838" name="Picture 6">
            <a:extLst>
              <a:ext uri="{FF2B5EF4-FFF2-40B4-BE49-F238E27FC236}">
                <a16:creationId xmlns:a16="http://schemas.microsoft.com/office/drawing/2014/main" id="{C77F6F6D-30E5-46CF-ADF2-00425CDA0D7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00539" y="1154166"/>
            <a:ext cx="7335837" cy="52498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6725BF0C-2E78-4E5A-892E-672F937D3B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F34CC492-2EBD-4E3C-B0B2-27F949D389C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50882" name="Rectangle 2">
            <a:extLst>
              <a:ext uri="{FF2B5EF4-FFF2-40B4-BE49-F238E27FC236}">
                <a16:creationId xmlns:a16="http://schemas.microsoft.com/office/drawing/2014/main" id="{9427458C-FE05-4A6A-A111-FEDBB20189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Acceptance Test Execution</a:t>
            </a:r>
          </a:p>
        </p:txBody>
      </p:sp>
      <p:sp>
        <p:nvSpPr>
          <p:cNvPr id="250883" name="Rectangle 3">
            <a:extLst>
              <a:ext uri="{FF2B5EF4-FFF2-40B4-BE49-F238E27FC236}">
                <a16:creationId xmlns:a16="http://schemas.microsoft.com/office/drawing/2014/main" id="{507C6EAE-808A-47CC-A195-F85497248A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33475" y="1822450"/>
            <a:ext cx="10034396" cy="4450334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acceptance test cases are divided into two subgroups</a:t>
            </a:r>
          </a:p>
          <a:p>
            <a:pPr lvl="1"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subgroup consists of basic test cases, and </a:t>
            </a:r>
          </a:p>
          <a:p>
            <a:pPr lvl="1"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consists of test cases that are more complex to execute</a:t>
            </a:r>
          </a:p>
          <a:p>
            <a:pPr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acceptance tests are executed in two phases</a:t>
            </a:r>
          </a:p>
          <a:p>
            <a:pPr lvl="1"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first phase, the test cases from the basic test group are executed</a:t>
            </a:r>
          </a:p>
          <a:p>
            <a:pPr lvl="1"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test results are satisfactory then the second phase, in which the complex test cases are executed, is taken up. </a:t>
            </a:r>
          </a:p>
          <a:p>
            <a:pPr lvl="1"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the basic test cases, a subset of the system-level test cases are executed by the acceptance test engineers to independently confirm the test results</a:t>
            </a:r>
          </a:p>
          <a:p>
            <a:pPr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test execution activity includes the following detailed actions:</a:t>
            </a:r>
          </a:p>
          <a:p>
            <a:pPr lvl="1"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developers train the customer on the usage of the system</a:t>
            </a:r>
          </a:p>
          <a:p>
            <a:pPr lvl="1"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developers and the customer co-ordinate the fixing of any problem discovered during acceptance testing</a:t>
            </a:r>
          </a:p>
          <a:p>
            <a:pPr lvl="1" algn="just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developers and the customer resolve the issues arising out of any acceptance criteria discrepancy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>
            <a:extLst>
              <a:ext uri="{FF2B5EF4-FFF2-40B4-BE49-F238E27FC236}">
                <a16:creationId xmlns:a16="http://schemas.microsoft.com/office/drawing/2014/main" id="{0E1A5F1A-29AC-4F3B-9D20-F48B9697CC5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0AFF090A-0E30-4D26-9820-D1DA043E11B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51906" name="Rectangle 2">
            <a:extLst>
              <a:ext uri="{FF2B5EF4-FFF2-40B4-BE49-F238E27FC236}">
                <a16:creationId xmlns:a16="http://schemas.microsoft.com/office/drawing/2014/main" id="{930F862D-B817-4961-8135-9D324096A3C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Acceptance Test Execution</a:t>
            </a:r>
          </a:p>
        </p:txBody>
      </p:sp>
      <p:sp>
        <p:nvSpPr>
          <p:cNvPr id="251908" name="Rectangle 4">
            <a:extLst>
              <a:ext uri="{FF2B5EF4-FFF2-40B4-BE49-F238E27FC236}">
                <a16:creationId xmlns:a16="http://schemas.microsoft.com/office/drawing/2014/main" id="{02F2A5C4-C809-4237-9F54-E7A9053F1309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24128" y="1752304"/>
            <a:ext cx="10547386" cy="17700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acceptance test engineer may create an Acceptance Criteria Change (ACC) document to communicate the deficiency in the acceptance criteria to the supplier </a:t>
            </a: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representative format of an ACC document is shown in Table 14.2. </a:t>
            </a: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ACC report is generally given to the supplier’s marketing department through the on-site system test engineers</a:t>
            </a:r>
          </a:p>
        </p:txBody>
      </p:sp>
      <p:pic>
        <p:nvPicPr>
          <p:cNvPr id="251910" name="Picture 6">
            <a:extLst>
              <a:ext uri="{FF2B5EF4-FFF2-40B4-BE49-F238E27FC236}">
                <a16:creationId xmlns:a16="http://schemas.microsoft.com/office/drawing/2014/main" id="{FB9CEFE3-3BE6-4634-AA22-3ED0BC697FBC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16062" y="3618351"/>
            <a:ext cx="9159875" cy="291465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8099</TotalTime>
  <Words>835</Words>
  <Application>Microsoft Office PowerPoint</Application>
  <PresentationFormat>Widescreen</PresentationFormat>
  <Paragraphs>129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Times New Roman</vt:lpstr>
      <vt:lpstr>Tw Cen MT</vt:lpstr>
      <vt:lpstr>Tw Cen MT Condensed</vt:lpstr>
      <vt:lpstr>Wingdings</vt:lpstr>
      <vt:lpstr>Wingdings 3</vt:lpstr>
      <vt:lpstr>Integral</vt:lpstr>
      <vt:lpstr>Chapter – 14 acceptance testing</vt:lpstr>
      <vt:lpstr>Outline of the Chapter</vt:lpstr>
      <vt:lpstr>Types of Acceptance Testing</vt:lpstr>
      <vt:lpstr>Types of Acceptance Testing</vt:lpstr>
      <vt:lpstr>Acceptance Criteria</vt:lpstr>
      <vt:lpstr>Selection of Acceptance Criteria</vt:lpstr>
      <vt:lpstr>Acceptance  Test Plan</vt:lpstr>
      <vt:lpstr>Acceptance Test Execution</vt:lpstr>
      <vt:lpstr>Acceptance Test Execution</vt:lpstr>
      <vt:lpstr>Acceptance Test Report</vt:lpstr>
      <vt:lpstr>Acceptance Test Report</vt:lpstr>
      <vt:lpstr>Acceptance Test Report</vt:lpstr>
      <vt:lpstr>Acceptance Testing in eXtreme Programming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CSE-35</dc:creator>
  <cp:lastModifiedBy>Anuja Nair</cp:lastModifiedBy>
  <cp:revision>366</cp:revision>
  <dcterms:created xsi:type="dcterms:W3CDTF">2022-08-21T16:20:30Z</dcterms:created>
  <dcterms:modified xsi:type="dcterms:W3CDTF">2022-11-14T07:51:21Z</dcterms:modified>
</cp:coreProperties>
</file>