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2" r:id="rId1"/>
  </p:sldMasterIdLst>
  <p:notesMasterIdLst>
    <p:notesMasterId r:id="rId24"/>
  </p:notesMasterIdLst>
  <p:sldIdLst>
    <p:sldId id="256" r:id="rId2"/>
    <p:sldId id="339" r:id="rId3"/>
    <p:sldId id="340" r:id="rId4"/>
    <p:sldId id="345" r:id="rId5"/>
    <p:sldId id="346" r:id="rId6"/>
    <p:sldId id="347" r:id="rId7"/>
    <p:sldId id="348" r:id="rId8"/>
    <p:sldId id="349" r:id="rId9"/>
    <p:sldId id="350" r:id="rId10"/>
    <p:sldId id="341" r:id="rId11"/>
    <p:sldId id="353" r:id="rId12"/>
    <p:sldId id="351" r:id="rId13"/>
    <p:sldId id="352" r:id="rId14"/>
    <p:sldId id="354" r:id="rId15"/>
    <p:sldId id="355" r:id="rId16"/>
    <p:sldId id="357" r:id="rId17"/>
    <p:sldId id="342" r:id="rId18"/>
    <p:sldId id="343" r:id="rId19"/>
    <p:sldId id="361" r:id="rId20"/>
    <p:sldId id="358" r:id="rId21"/>
    <p:sldId id="359" r:id="rId22"/>
    <p:sldId id="3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1D3281-40DF-4B46-AF0D-C935F5E414AF}">
          <p14:sldIdLst>
            <p14:sldId id="256"/>
            <p14:sldId id="339"/>
            <p14:sldId id="340"/>
            <p14:sldId id="345"/>
            <p14:sldId id="346"/>
            <p14:sldId id="347"/>
            <p14:sldId id="348"/>
            <p14:sldId id="349"/>
            <p14:sldId id="350"/>
            <p14:sldId id="341"/>
            <p14:sldId id="353"/>
            <p14:sldId id="351"/>
            <p14:sldId id="352"/>
            <p14:sldId id="354"/>
            <p14:sldId id="355"/>
            <p14:sldId id="357"/>
            <p14:sldId id="342"/>
            <p14:sldId id="343"/>
            <p14:sldId id="361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BE77-5010-43A2-86D0-D2F4F03AEE1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14DC-7EA5-441C-A87C-AE1E6B41B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4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E97DBF-37DA-42D2-AB37-5CBEFCB8A92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9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6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6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E97DBF-37DA-42D2-AB37-5CBEFCB8A92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3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4727-D2AE-4E73-ACE1-A4E19A501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Chapter – 17</a:t>
            </a:r>
            <a:br>
              <a:rPr lang="en-IN"/>
            </a:br>
            <a:r>
              <a:rPr lang="en-IN"/>
              <a:t>software quality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90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2906A62-3D1F-4DB2-9309-B286D83063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B0786B34-8932-4714-91FD-BA9AB7B8BFE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13B7CBEA-C85D-4569-B93D-0815C468AA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McCall’s Quality Factors and Criteria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56D0E455-CA4A-41BA-8A55-99C991F5AF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05000"/>
            <a:ext cx="9720073" cy="440436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Factors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McCall, Richards, and Walters studied the concept of  software quality in terms of two key concepts as follows:</a:t>
            </a:r>
          </a:p>
          <a:p>
            <a:pPr lvl="2" algn="just"/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factors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</a:p>
          <a:p>
            <a:pPr lvl="2" algn="just"/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criteria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quality factor represents the behavioral characteristic of a system.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correctness, reliability, efficiency, testability, portability, …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quality criterion is an attribute of a quality factor that is related to software development.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 is an attribute of the architecture of a software system.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highly modular software allows designers to put cohesive components in one module, thereby increasing the maintainability of the system.</a:t>
            </a:r>
          </a:p>
          <a:p>
            <a:pPr lvl="2"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McCall et al. identified 11 quality factors (Table 17.1.) </a:t>
            </a:r>
          </a:p>
          <a:p>
            <a:pPr marL="128016" lvl="1" indent="0" algn="just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C874A690-7F7A-4ACA-BF6C-B185B62E2A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F33728E-1EFA-41DF-9AC2-717EB3E90A7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66626" name="Rectangle 2">
            <a:extLst>
              <a:ext uri="{FF2B5EF4-FFF2-40B4-BE49-F238E27FC236}">
                <a16:creationId xmlns:a16="http://schemas.microsoft.com/office/drawing/2014/main" id="{0D9E492A-220F-435C-9418-A8CB0F73D4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McCall’s Quality Factors and Criteria</a:t>
            </a:r>
          </a:p>
        </p:txBody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id="{A0EB7E49-7CDC-483E-AAD1-78C4816E28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2286000"/>
            <a:ext cx="9720073" cy="4459024"/>
          </a:xfrm>
        </p:spPr>
        <p:txBody>
          <a:bodyPr>
            <a:normAutofit fontScale="92500" lnSpcReduction="20000"/>
          </a:bodyPr>
          <a:lstStyle/>
          <a:p>
            <a:pPr lvl="1">
              <a:buFontTx/>
              <a:buNone/>
            </a:pPr>
            <a:endParaRPr lang="en-US" altLang="en-US" b="1" dirty="0"/>
          </a:p>
          <a:p>
            <a:pPr lvl="1">
              <a:buFontTx/>
              <a:buNone/>
            </a:pPr>
            <a:endParaRPr lang="en-US" altLang="en-US" b="1" dirty="0"/>
          </a:p>
          <a:p>
            <a:pPr lvl="1">
              <a:buFontTx/>
              <a:buNone/>
            </a:pPr>
            <a:endParaRPr lang="en-US" altLang="en-US" b="1" dirty="0"/>
          </a:p>
          <a:p>
            <a:pPr lvl="1">
              <a:buFontTx/>
              <a:buNone/>
            </a:pPr>
            <a:endParaRPr lang="en-US" altLang="en-US" b="1" dirty="0"/>
          </a:p>
          <a:p>
            <a:pPr lvl="1">
              <a:buFontTx/>
              <a:buNone/>
            </a:pPr>
            <a:endParaRPr lang="en-US" altLang="en-US" b="1" dirty="0"/>
          </a:p>
          <a:p>
            <a:pPr lvl="1">
              <a:buFontTx/>
              <a:buNone/>
            </a:pPr>
            <a:endParaRPr lang="en-US" altLang="en-US" b="1" dirty="0"/>
          </a:p>
          <a:p>
            <a:pPr lvl="1">
              <a:buFontTx/>
              <a:buNone/>
            </a:pPr>
            <a:endParaRPr lang="en-US" altLang="en-US" b="1" dirty="0"/>
          </a:p>
          <a:p>
            <a:pPr lvl="1">
              <a:buFontTx/>
              <a:buNone/>
            </a:pPr>
            <a:endParaRPr lang="en-US" altLang="en-US" b="1" dirty="0"/>
          </a:p>
          <a:p>
            <a:pPr lvl="1">
              <a:buFontTx/>
              <a:buNone/>
            </a:pPr>
            <a:endParaRPr lang="en-US" altLang="en-US" b="1" dirty="0"/>
          </a:p>
          <a:p>
            <a:pPr lvl="1">
              <a:buFontTx/>
              <a:buNone/>
            </a:pPr>
            <a:endParaRPr lang="en-US" altLang="en-US" b="1" dirty="0"/>
          </a:p>
          <a:p>
            <a:pPr lvl="1">
              <a:buFontTx/>
              <a:buNone/>
            </a:pPr>
            <a:endParaRPr lang="en-US" altLang="en-US" b="1" dirty="0"/>
          </a:p>
          <a:p>
            <a:pPr lvl="1">
              <a:buFontTx/>
              <a:buNone/>
            </a:pPr>
            <a:endParaRPr lang="en-US" altLang="en-US" b="1" dirty="0"/>
          </a:p>
          <a:p>
            <a:pPr lvl="1">
              <a:buFontTx/>
              <a:buNone/>
            </a:pPr>
            <a:endParaRPr lang="en-US" altLang="en-US" b="1" dirty="0"/>
          </a:p>
          <a:p>
            <a:pPr lvl="1">
              <a:buFontTx/>
              <a:buNone/>
            </a:pPr>
            <a:endParaRPr lang="en-US" altLang="en-US" b="1" dirty="0"/>
          </a:p>
          <a:p>
            <a:pPr lvl="1" algn="ctr">
              <a:buFontTx/>
              <a:buNone/>
            </a:pPr>
            <a:endParaRPr lang="en-US" altLang="en-US" dirty="0"/>
          </a:p>
          <a:p>
            <a:pPr lvl="1" algn="ctr">
              <a:buFontTx/>
              <a:buNone/>
            </a:pPr>
            <a:r>
              <a:rPr lang="en-US" altLang="en-US" dirty="0"/>
              <a:t>Table 17.1: McCall’s quality factors [10].</a:t>
            </a:r>
          </a:p>
        </p:txBody>
      </p:sp>
      <p:pic>
        <p:nvPicPr>
          <p:cNvPr id="666628" name="Picture 4">
            <a:extLst>
              <a:ext uri="{FF2B5EF4-FFF2-40B4-BE49-F238E27FC236}">
                <a16:creationId xmlns:a16="http://schemas.microsoft.com/office/drawing/2014/main" id="{EA059B51-ACBC-447A-B42A-DF399134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44" y="1552574"/>
            <a:ext cx="6798311" cy="463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DFC6B936-7964-46E1-844C-07BF92C724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EFBF3AB-A2CA-47C2-94AC-9A2DFDFCC64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id="{372E9A5B-5627-4BD7-A64F-51709F820E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McCall’s Quality Factors and Criteria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48B8884E-200E-4EBD-A846-5C5376A404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771650"/>
            <a:ext cx="9720073" cy="453771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11 quality factors defined in Table 17.1 have been grouped into three broad categories (See Table 17.2.)</a:t>
            </a:r>
          </a:p>
          <a:p>
            <a:pPr lvl="1"/>
            <a:r>
              <a:rPr lang="en-US" altLang="en-US" dirty="0"/>
              <a:t>Product operation</a:t>
            </a:r>
          </a:p>
          <a:p>
            <a:pPr lvl="1"/>
            <a:r>
              <a:rPr lang="en-US" altLang="en-US" dirty="0"/>
              <a:t>Product revision</a:t>
            </a:r>
          </a:p>
          <a:p>
            <a:pPr lvl="1"/>
            <a:r>
              <a:rPr lang="en-US" altLang="en-US" dirty="0"/>
              <a:t>Product transition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 algn="ctr">
              <a:buFontTx/>
              <a:buNone/>
            </a:pPr>
            <a:r>
              <a:rPr lang="en-US" altLang="en-US" dirty="0"/>
              <a:t>                                      Table 17.2: Categorization of McCall’s quality factors [10].</a:t>
            </a:r>
          </a:p>
        </p:txBody>
      </p:sp>
      <p:pic>
        <p:nvPicPr>
          <p:cNvPr id="664580" name="Picture 4">
            <a:extLst>
              <a:ext uri="{FF2B5EF4-FFF2-40B4-BE49-F238E27FC236}">
                <a16:creationId xmlns:a16="http://schemas.microsoft.com/office/drawing/2014/main" id="{4020FCC9-8E7B-41D9-9E20-97E4229FF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497455"/>
            <a:ext cx="60579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04F47812-ED7D-42B5-8CFA-30E08A7B7D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84B824B-6C1C-4425-9096-1F5A3D1E965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5ACB7B6D-2C7F-46A5-BCD8-9DD7859F48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McCall’s Quality Factors and Criteria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49B05FC9-6182-4320-829B-CC525726F9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Quality Criteria</a:t>
            </a:r>
          </a:p>
          <a:p>
            <a:pPr lvl="1"/>
            <a:r>
              <a:rPr lang="en-US" altLang="en-US"/>
              <a:t>A quality criterion is an attribute of a quality factor that is related to software development.</a:t>
            </a:r>
          </a:p>
          <a:p>
            <a:pPr lvl="1"/>
            <a:r>
              <a:rPr lang="en-US" altLang="en-US"/>
              <a:t>Example: </a:t>
            </a:r>
          </a:p>
          <a:p>
            <a:pPr lvl="2"/>
            <a:r>
              <a:rPr lang="en-US" altLang="en-US"/>
              <a:t>Modularity is an attribute of the architecture of a software system.</a:t>
            </a:r>
          </a:p>
          <a:p>
            <a:pPr lvl="2"/>
            <a:r>
              <a:rPr lang="en-US" altLang="en-US"/>
              <a:t>A highly modular software allows designers to put cohesive components in one module, thereby increasing the maintainability of the system.</a:t>
            </a:r>
          </a:p>
          <a:p>
            <a:pPr lvl="1"/>
            <a:r>
              <a:rPr lang="en-US" altLang="en-US"/>
              <a:t>In Table 17.3, we have listed 23 quality criteria.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9C845044-3A6F-4141-B7DE-94AE0AD4F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AACFFBC-0676-4DFC-9374-F97C14CF25E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id="{63D184F7-23E1-41F9-8F61-9F31F26003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McCall’s Quality Factors and Criteria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A042196A-73BA-4E70-932A-4DEDE3DDB0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altLang="en-US" sz="2000" dirty="0"/>
          </a:p>
        </p:txBody>
      </p:sp>
      <p:pic>
        <p:nvPicPr>
          <p:cNvPr id="667652" name="Picture 4">
            <a:extLst>
              <a:ext uri="{FF2B5EF4-FFF2-40B4-BE49-F238E27FC236}">
                <a16:creationId xmlns:a16="http://schemas.microsoft.com/office/drawing/2014/main" id="{9D50235F-9081-401B-B8B4-1FB8F74F6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1537389"/>
            <a:ext cx="6996112" cy="507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A1A5B2-1CDD-41F5-AA19-E6CE0C6E816F}"/>
              </a:ext>
            </a:extLst>
          </p:cNvPr>
          <p:cNvSpPr txBox="1"/>
          <p:nvPr/>
        </p:nvSpPr>
        <p:spPr>
          <a:xfrm>
            <a:off x="7296150" y="3574911"/>
            <a:ext cx="6096000" cy="53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dirty="0"/>
              <a:t>Table 17.3: McCall’s quality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dirty="0"/>
              <a:t>criteria [10].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7F8A2993-C219-45BA-95BD-A2E0B7D266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B03DDA5-73C8-44CE-932F-54396D14D74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68674" name="Rectangle 2">
            <a:extLst>
              <a:ext uri="{FF2B5EF4-FFF2-40B4-BE49-F238E27FC236}">
                <a16:creationId xmlns:a16="http://schemas.microsoft.com/office/drawing/2014/main" id="{704B1940-E357-4EDB-AA03-217F3B5B18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McCall’s Quality Factors and Criteria</a:t>
            </a:r>
          </a:p>
        </p:txBody>
      </p:sp>
      <p:sp>
        <p:nvSpPr>
          <p:cNvPr id="668675" name="Rectangle 3">
            <a:extLst>
              <a:ext uri="{FF2B5EF4-FFF2-40B4-BE49-F238E27FC236}">
                <a16:creationId xmlns:a16="http://schemas.microsoft.com/office/drawing/2014/main" id="{ACAB5577-87B3-4DC5-BBC3-A1C9802C57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Quality Factors and Quality Criteria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quality factor is positively influenced by a set of quality criteria, and the same quality criterion impacts a number of quality factors.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Simplicity impacts reliability, usability, and testability.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effort is made to improve one quality factor, another quality factor may be degraded.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code  may be less efficient.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quality factors positively impact others. 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effort to improve the correctness of a system will increase its reliability.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Figure 17.1.</a:t>
            </a:r>
          </a:p>
          <a:p>
            <a:pPr lvl="1"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5E3D56B5-6328-4D89-A310-7B1BC27353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872433C-5A85-4248-AEB2-C6D176C3C4B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70722" name="Rectangle 2">
            <a:extLst>
              <a:ext uri="{FF2B5EF4-FFF2-40B4-BE49-F238E27FC236}">
                <a16:creationId xmlns:a16="http://schemas.microsoft.com/office/drawing/2014/main" id="{6D184664-7E29-4E9F-A9AC-5014DD8587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McCall’s Quality </a:t>
            </a:r>
            <a:br>
              <a:rPr lang="en-US" altLang="en-US" dirty="0"/>
            </a:br>
            <a:r>
              <a:rPr lang="en-US" altLang="en-US" dirty="0"/>
              <a:t>Factors and </a:t>
            </a:r>
            <a:br>
              <a:rPr lang="en-US" altLang="en-US" dirty="0"/>
            </a:br>
            <a:r>
              <a:rPr lang="en-US" altLang="en-US" dirty="0"/>
              <a:t>Criteria</a:t>
            </a:r>
          </a:p>
        </p:txBody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D83B5E24-C18D-4635-83DB-BE3F527288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                                                                                                                  Figure 17.1: Relation between quality factors and quality criteria [10].</a:t>
            </a:r>
          </a:p>
        </p:txBody>
      </p:sp>
      <p:pic>
        <p:nvPicPr>
          <p:cNvPr id="670724" name="Picture 4">
            <a:extLst>
              <a:ext uri="{FF2B5EF4-FFF2-40B4-BE49-F238E27FC236}">
                <a16:creationId xmlns:a16="http://schemas.microsoft.com/office/drawing/2014/main" id="{D67A3A8F-9A94-4D9A-B6EF-018F6C7E2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869156"/>
            <a:ext cx="5360988" cy="511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F3D26A56-14BD-41E7-8E17-48E4E72CB8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2F46EE7-0202-472D-ACAD-06D828561AD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2505E86D-7C10-4BC0-888E-0B280E0BBD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ISO 9126 Quality Characteristics</a:t>
            </a:r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3064796C-CBB5-408D-BB21-326A3BB1F1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ISO 9126 document is the product of an international effort.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ISO: International Organization for Standardization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defines six broad quality characteristics as shown in Table 17.4.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includes an example quality model (Figure 17.2) that further decomposes the quality characteristics.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17.2 is just an example, and not a universal one.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20 sub characteristics of Figure 17.2 have been defined in Table 17.5.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A630CE06-7F5F-4CDF-B842-A7576A5A70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F3CB0BD-B4DD-4C69-AD3E-CA50D3703FB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56386" name="Rectangle 2">
            <a:extLst>
              <a:ext uri="{FF2B5EF4-FFF2-40B4-BE49-F238E27FC236}">
                <a16:creationId xmlns:a16="http://schemas.microsoft.com/office/drawing/2014/main" id="{8A9CB576-8C60-4C99-B070-F97921108C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ISO 9126 Quality Characteristics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23205AF4-2834-4CB8-9393-3B12F41CA9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 algn="ctr">
              <a:buFontTx/>
              <a:buNone/>
            </a:pPr>
            <a:r>
              <a:rPr lang="en-US" altLang="en-US"/>
              <a:t>Table 17.4: ISO 9126 quality characteristics.</a:t>
            </a:r>
          </a:p>
        </p:txBody>
      </p:sp>
      <p:pic>
        <p:nvPicPr>
          <p:cNvPr id="656388" name="Picture 4">
            <a:extLst>
              <a:ext uri="{FF2B5EF4-FFF2-40B4-BE49-F238E27FC236}">
                <a16:creationId xmlns:a16="http://schemas.microsoft.com/office/drawing/2014/main" id="{2CD1CFA3-0EAD-46E6-9A54-33973CC3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006600"/>
            <a:ext cx="61722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345DF42B-CC0E-4837-B3CF-D22B6E1ED0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BF8C162-A392-40F7-AFCA-57C984E1A73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74818" name="Rectangle 2">
            <a:extLst>
              <a:ext uri="{FF2B5EF4-FFF2-40B4-BE49-F238E27FC236}">
                <a16:creationId xmlns:a16="http://schemas.microsoft.com/office/drawing/2014/main" id="{3EAF8518-13E0-4E5B-A14F-DEF75DC251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ISO 9126 Quality Characteristics</a:t>
            </a:r>
          </a:p>
        </p:txBody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id="{C6A0D215-FFF5-4839-AF1C-0D1304CC2E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90903" y="2093495"/>
            <a:ext cx="3766947" cy="40233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400" dirty="0"/>
              <a:t>Figure 17.2: The ISO 9126 sample quality model refines the standard’s features into sub characteristics [9]. (</a:t>
            </a:r>
            <a:r>
              <a:rPr lang="en-US" altLang="en-US" sz="1400" dirty="0">
                <a:cs typeface="Times New Roman" panose="02020603050405020304" pitchFamily="18" charset="0"/>
              </a:rPr>
              <a:t>©</a:t>
            </a:r>
            <a:r>
              <a:rPr lang="en-US" altLang="en-US" sz="1400" dirty="0"/>
              <a:t>[1996] IEEE)</a:t>
            </a:r>
          </a:p>
        </p:txBody>
      </p:sp>
      <p:pic>
        <p:nvPicPr>
          <p:cNvPr id="674820" name="Picture 4">
            <a:extLst>
              <a:ext uri="{FF2B5EF4-FFF2-40B4-BE49-F238E27FC236}">
                <a16:creationId xmlns:a16="http://schemas.microsoft.com/office/drawing/2014/main" id="{36184DC3-C980-46C2-A30D-8810543E3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64" y="1672781"/>
            <a:ext cx="5105400" cy="513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AE43E56-2D82-439D-BDB5-11889583E5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01B6D6C-6E92-4591-ADB8-32C7A387982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D9C4862B-B839-4012-AAF6-EF0D4623D1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Outline of the Chapter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3B5FCF7E-38F0-4243-9CBB-587BE38005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Views of Software Quality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McCall’s Quality Factors and Criteria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ISO 9126 Quality Characteristics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E0BFA10D-3ECE-4CE5-850E-856FBE7B75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F017D28-6733-4342-892E-B6CE77B3D37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72770" name="Rectangle 2">
            <a:extLst>
              <a:ext uri="{FF2B5EF4-FFF2-40B4-BE49-F238E27FC236}">
                <a16:creationId xmlns:a16="http://schemas.microsoft.com/office/drawing/2014/main" id="{94FCAA39-C2C5-49DA-B2A7-A13BFFEE85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ISO 9126 </a:t>
            </a:r>
            <a:br>
              <a:rPr lang="en-US" altLang="en-US" dirty="0"/>
            </a:br>
            <a:r>
              <a:rPr lang="en-US" altLang="en-US" dirty="0"/>
              <a:t>Quality </a:t>
            </a:r>
            <a:br>
              <a:rPr lang="en-US" altLang="en-US" dirty="0"/>
            </a:br>
            <a:r>
              <a:rPr lang="en-US" altLang="en-US" dirty="0"/>
              <a:t>Characteristics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2E15F556-9684-42F4-9B06-1A9A85229F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Table 17.5: Quality </a:t>
            </a:r>
            <a:r>
              <a:rPr lang="en-US" altLang="en-US" dirty="0" err="1"/>
              <a:t>subcharacteristics</a:t>
            </a:r>
            <a:r>
              <a:rPr lang="en-US" altLang="en-US" dirty="0"/>
              <a:t> of ISO 9126.</a:t>
            </a:r>
          </a:p>
        </p:txBody>
      </p:sp>
      <p:pic>
        <p:nvPicPr>
          <p:cNvPr id="672772" name="Picture 4">
            <a:extLst>
              <a:ext uri="{FF2B5EF4-FFF2-40B4-BE49-F238E27FC236}">
                <a16:creationId xmlns:a16="http://schemas.microsoft.com/office/drawing/2014/main" id="{C12E7ED4-029B-45A2-B616-E3AB87C5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22" y="354584"/>
            <a:ext cx="7200594" cy="619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4B2BC53F-6A50-4A3D-BD05-5158504BE7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08B4349-8AB0-4CC9-852C-397DCB589F0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73794" name="Rectangle 2">
            <a:extLst>
              <a:ext uri="{FF2B5EF4-FFF2-40B4-BE49-F238E27FC236}">
                <a16:creationId xmlns:a16="http://schemas.microsoft.com/office/drawing/2014/main" id="{3280D4D3-ED60-45A7-A0E1-5498CED161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ISO 9126 Quality Characteristics</a:t>
            </a:r>
          </a:p>
        </p:txBody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93F4E9B2-A08B-4332-A10C-5FBC52CAC3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McCall’s quality model vs. ISO 9126 model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called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factor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McCall’s model is called 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subcharacteristic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ISO 9126 model.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quality factors/characteristics are found in both the models.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reliability, usability, efficiency, maintainability, and portability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the two models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ISO 9126 model emphasizes on characteristics </a:t>
            </a:r>
            <a:r>
              <a:rPr lang="en-US" alt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users, whereas the McCall model considers </a:t>
            </a:r>
            <a:r>
              <a:rPr lang="en-US" alt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qualities as well.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McCall’s model, </a:t>
            </a:r>
            <a:r>
              <a:rPr lang="en-US" alt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criterion can impact </a:t>
            </a:r>
            <a:r>
              <a:rPr lang="en-US" alt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factors, whereas in the ISO 9126 model, </a:t>
            </a:r>
            <a:r>
              <a:rPr lang="en-US" alt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subcharacteristic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impacts exactly </a:t>
            </a:r>
            <a:r>
              <a:rPr lang="en-US" alt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characteristic.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high-level quality factor, such as </a:t>
            </a:r>
            <a:r>
              <a:rPr lang="en-US" alt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testability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McCall’s model is a low-level 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subcharacteristic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ISO 9126 model.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consensus about what high-level quality factors are most important at the top level. McCall, et al. define 11 high-level quality factors, whereas there are only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ISO 9126 document.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consensus regarding what is a top-level quality factor/ characteristic and what is a more concrete quality criterion/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subcharacteristic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7DE7F-E075-43D5-AB87-5ABF5A711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D06F32-21F8-4C20-AB37-2B995E62F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6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EAE2DA4C-C67A-4A2B-AC3B-29859CA333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94BD849-8A3F-49F2-85B8-430EBAD4093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8BCA1C52-8462-4FF0-B3D1-8ACC7634E8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Five Views of Software Quality</a:t>
            </a: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FAC99AA5-3F66-435B-8105-C4FBD7A4D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Transcendental view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view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view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view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Value-based view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F805E67D-EFC3-4252-9421-4123275E5C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5CDBB89-446F-4013-AF31-BF91C263CA5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82511A19-5626-4F42-A5A1-56C33C903C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Five Views of Software Quality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A567EEC1-A350-41DE-B115-7F0E3F11FC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Transcendental view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is something that can be recognized through experience, but not defined in some tractable form.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quality object stands out, and it is easily recognized.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view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concerns the extent to which a product meets user needs and expectations.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product fit for use?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view is highly personalized.</a:t>
            </a:r>
          </a:p>
          <a:p>
            <a:pPr lvl="2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 is of good quality if it satisfies a large number of users.</a:t>
            </a:r>
          </a:p>
          <a:p>
            <a:pPr lvl="2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to identify the product attributes which the users consider to be important.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view may encompass many subject elements, such as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7C679F2-3D35-43D9-AD58-14613CF294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4D83D71-2777-484D-999A-888D69AB12D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90247B7C-95AF-47DB-A824-EF32001CFC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Five Views of Software Quality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41818ECE-E2A8-4629-9D72-EBA5F144B1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view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view has its genesis in the manufacturing industry – auto and electronics.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idea: Does a product satisfy the requirements?</a:t>
            </a:r>
          </a:p>
          <a:p>
            <a:pPr lvl="2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deviation from the requirements is seen as reducing the quality of the product.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process plays a key role.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are manufactured “right the first time” so that the cost is reduced</a:t>
            </a:r>
          </a:p>
          <a:p>
            <a:pPr lvl="2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cost</a:t>
            </a:r>
          </a:p>
          <a:p>
            <a:pPr lvl="2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Conformance to requirements leads to uniformity in products.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argue that such uniformity does not guarantee quality.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quality can be incrementally improved by improving the process.</a:t>
            </a:r>
          </a:p>
          <a:p>
            <a:pPr lvl="2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CMM and ISO 9001 models are based on the manufacturing view.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62E160E4-E4DA-470E-93A4-EA8184C0E5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BB1DED5A-E1BA-4081-93B0-4B2EC7B53EE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60482" name="Rectangle 2">
            <a:extLst>
              <a:ext uri="{FF2B5EF4-FFF2-40B4-BE49-F238E27FC236}">
                <a16:creationId xmlns:a16="http://schemas.microsoft.com/office/drawing/2014/main" id="{C8A40CAB-2747-4EEE-9E09-727424BB65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Five Views of Software Quality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8E3653AC-4BD3-424B-BCC8-EF7988711F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view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 If a product is manufactured with good internal properties, then it will have good external properties.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explore the causal relationship between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properties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qualities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testability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Value-based view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the merger of two concepts: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is a measure of excellence, and value is a measure of worth.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idea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a customer is willing to pay for a certain level of quality.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is meaningless if a product does not make economic sense.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value-based view makes a trade-off between cost and quality.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44797193-F9D4-48E5-8169-7EE451552A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AE43DC2-19DB-4D3D-B572-D2B6172DDA5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BC5579D8-FB70-46BE-A493-DFF41FCD1A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Five Views of Software Quality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01A8EB30-2F45-4F36-8AF0-3BF863693F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quality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developing a quantitative view of quality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user’s view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manufacturing view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developing a quantitative view of quality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allows us to establish baselines for qualities.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is key to process improvement.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needs for improvements can be investigated after performing measurements.  </a:t>
            </a:r>
          </a:p>
          <a:p>
            <a:pPr algn="just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01688899-C73F-455F-977D-120218AD1F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887D37E-F2D9-4632-8FAD-DC020854487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62530" name="Rectangle 2">
            <a:extLst>
              <a:ext uri="{FF2B5EF4-FFF2-40B4-BE49-F238E27FC236}">
                <a16:creationId xmlns:a16="http://schemas.microsoft.com/office/drawing/2014/main" id="{241D717F-2A99-4012-9CCE-FED70730E6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Five Views of Software Quality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5DFD881B-C432-45B4-83C2-6B3C2FF942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user’s view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can be easily measured.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functionality test cases have passed?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delivered functionality = ratio of # of passed test cases to the total number of test cases designed to verify the functionalities.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Gilb’s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technique.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concept is broken down into component parts until each can be stated in terms of directly measurable qualities.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broken down into</a:t>
            </a:r>
          </a:p>
          <a:p>
            <a:pPr lvl="3" algn="just"/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Learnability</a:t>
            </a:r>
          </a:p>
          <a:p>
            <a:pPr lvl="3" algn="just"/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Understandability</a:t>
            </a:r>
          </a:p>
          <a:p>
            <a:pPr lvl="3" algn="just"/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106F9718-FD87-44C6-BEE7-5F5CF569C4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4770E6F-B1AD-4A48-9ED3-514AECA6126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732ACDE5-BF54-46CA-AFB2-F5B9433BF4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Five Views of Software Quality</a:t>
            </a: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12C3877C-3718-4473-ADEA-BB6F4F8C7B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33575"/>
            <a:ext cx="9720073" cy="437578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manufacturer’s view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are interested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count and rework cost. </a:t>
            </a:r>
          </a:p>
          <a:p>
            <a:pPr lvl="1" algn="just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count: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defects detected during development and operation.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measure of the quality of the work produced.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analyze the defects as follows.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defect, identify the development phase in which it was introduced.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the defects, say, based on modules.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defect count by product size.</a:t>
            </a:r>
          </a:p>
          <a:p>
            <a:pPr lvl="4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density: Number of defects per 1000 lines of code.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the defects found during operation from those found during development.</a:t>
            </a:r>
          </a:p>
          <a:p>
            <a:pPr lvl="1" algn="just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Rework cost: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much does it cost to fix the known defects?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rework cost: This is the rework cost incurred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product is released. This is a measure of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efficiency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rework cost: This is the rework cost incurred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product is in operation. This is a measure of the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quality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8086</TotalTime>
  <Words>1447</Words>
  <Application>Microsoft Office PowerPoint</Application>
  <PresentationFormat>Widescreen</PresentationFormat>
  <Paragraphs>253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Times New Roman</vt:lpstr>
      <vt:lpstr>Tw Cen MT</vt:lpstr>
      <vt:lpstr>Tw Cen MT Condensed</vt:lpstr>
      <vt:lpstr>Wingdings 3</vt:lpstr>
      <vt:lpstr>Integral</vt:lpstr>
      <vt:lpstr>Chapter – 17 software quality</vt:lpstr>
      <vt:lpstr>Outline of the Chapter</vt:lpstr>
      <vt:lpstr>Five Views of Software Quality</vt:lpstr>
      <vt:lpstr>Five Views of Software Quality</vt:lpstr>
      <vt:lpstr>Five Views of Software Quality</vt:lpstr>
      <vt:lpstr>Five Views of Software Quality</vt:lpstr>
      <vt:lpstr>Five Views of Software Quality</vt:lpstr>
      <vt:lpstr>Five Views of Software Quality</vt:lpstr>
      <vt:lpstr>Five Views of Software Quality</vt:lpstr>
      <vt:lpstr>McCall’s Quality Factors and Criteria</vt:lpstr>
      <vt:lpstr>McCall’s Quality Factors and Criteria</vt:lpstr>
      <vt:lpstr>McCall’s Quality Factors and Criteria</vt:lpstr>
      <vt:lpstr>McCall’s Quality Factors and Criteria</vt:lpstr>
      <vt:lpstr>McCall’s Quality Factors and Criteria</vt:lpstr>
      <vt:lpstr>McCall’s Quality Factors and Criteria</vt:lpstr>
      <vt:lpstr>McCall’s Quality  Factors and  Criteria</vt:lpstr>
      <vt:lpstr>The ISO 9126 Quality Characteristics</vt:lpstr>
      <vt:lpstr>The ISO 9126 Quality Characteristics</vt:lpstr>
      <vt:lpstr>The ISO 9126 Quality Characteristics</vt:lpstr>
      <vt:lpstr>The ISO 9126  Quality  Characteristics</vt:lpstr>
      <vt:lpstr>The ISO 9126 Quality Characteristics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CSE-35</dc:creator>
  <cp:lastModifiedBy>Anuja Nair</cp:lastModifiedBy>
  <cp:revision>371</cp:revision>
  <dcterms:created xsi:type="dcterms:W3CDTF">2022-08-21T16:20:30Z</dcterms:created>
  <dcterms:modified xsi:type="dcterms:W3CDTF">2022-12-14T12:05:38Z</dcterms:modified>
</cp:coreProperties>
</file>