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2" r:id="rId1"/>
  </p:sldMasterIdLst>
  <p:notesMasterIdLst>
    <p:notesMasterId r:id="rId32"/>
  </p:notesMasterIdLst>
  <p:sldIdLst>
    <p:sldId id="256" r:id="rId2"/>
    <p:sldId id="366" r:id="rId3"/>
    <p:sldId id="367" r:id="rId4"/>
    <p:sldId id="339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90" r:id="rId14"/>
    <p:sldId id="376" r:id="rId15"/>
    <p:sldId id="348" r:id="rId16"/>
    <p:sldId id="377" r:id="rId17"/>
    <p:sldId id="378" r:id="rId18"/>
    <p:sldId id="392" r:id="rId19"/>
    <p:sldId id="393" r:id="rId20"/>
    <p:sldId id="394" r:id="rId21"/>
    <p:sldId id="391" r:id="rId22"/>
    <p:sldId id="379" r:id="rId23"/>
    <p:sldId id="395" r:id="rId24"/>
    <p:sldId id="380" r:id="rId25"/>
    <p:sldId id="381" r:id="rId26"/>
    <p:sldId id="386" r:id="rId27"/>
    <p:sldId id="387" r:id="rId28"/>
    <p:sldId id="388" r:id="rId29"/>
    <p:sldId id="389" r:id="rId30"/>
    <p:sldId id="3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BE77-5010-43A2-86D0-D2F4F03AEE15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14DC-7EA5-441C-A87C-AE1E6B41B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4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557F7E8-EA73-4691-A668-80F4E388D4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B01AA4-EBE1-4CBB-AC27-735A38CAA0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9734C-3A63-4DC5-8EDC-082503E2A08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1B9674AE-269A-403B-BF85-9F2F569EA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2CDEADF6-90E6-4256-BF98-6844DBE47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D5B6DB8-E640-44FD-8192-0C2AD96B2C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08ABE4-0220-42E5-BF67-AD05F709F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B0601-806A-457C-B8EE-EB4DBB575E5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7C466726-964E-4A10-8CEF-5E75C53CE7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CA3B5926-185B-4D5C-AE42-176E7CDC1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657BBEA-9A4A-40F5-BB86-B09E03F482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745EFA-2AEC-4130-B7B5-EAE22BAD10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1A2AA-EF0B-4253-BA72-22A457CE9C4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80FC7931-EB80-4BE4-ACF8-753BFAC751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0C9E0CBF-548B-4C13-9F68-656A5561B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B474D26-38CF-4441-B7ED-A8F110E849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3CC38E-E1E2-4B51-A32C-3E743E3708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C2474-3288-4B29-AEF7-8E4E1C52E59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8C1030A1-A509-424C-ABC5-AED7D987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1B8D436D-0E73-4C25-BD47-430F829F1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F361C1-0C70-459B-8900-8F294488EE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CBD40A-2E71-452F-8B2C-E96CF5E35E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C4E89-F366-4DEE-AA57-36EE0AAA6A3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D3CE1D5E-B9AF-4829-8E3D-D717B4F99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2038C00E-106F-4A16-9C27-5188EB45D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03DB3BD-21D5-4B85-B78E-5957A47ACE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C88D65-AE3B-4AE0-972E-892149095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F4800-40E1-48F1-A3E8-F23FDCE98FB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15827E5D-1836-40FE-9FC0-7583FACBD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679D2F5A-69BB-42B1-BDFD-FE44EE155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03DB3BD-21D5-4B85-B78E-5957A47ACE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C88D65-AE3B-4AE0-972E-892149095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F4800-40E1-48F1-A3E8-F23FDCE98FB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15827E5D-1836-40FE-9FC0-7583FACBD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679D2F5A-69BB-42B1-BDFD-FE44EE155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834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03DB3BD-21D5-4B85-B78E-5957A47ACE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C88D65-AE3B-4AE0-972E-892149095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F4800-40E1-48F1-A3E8-F23FDCE98FB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15827E5D-1836-40FE-9FC0-7583FACBD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679D2F5A-69BB-42B1-BDFD-FE44EE155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419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03DB3BD-21D5-4B85-B78E-5957A47ACE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C88D65-AE3B-4AE0-972E-892149095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F4800-40E1-48F1-A3E8-F23FDCE98FB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15827E5D-1836-40FE-9FC0-7583FACBD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679D2F5A-69BB-42B1-BDFD-FE44EE155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318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03DB3BD-21D5-4B85-B78E-5957A47ACE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C88D65-AE3B-4AE0-972E-892149095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F4800-40E1-48F1-A3E8-F23FDCE98FB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15827E5D-1836-40FE-9FC0-7583FACBD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679D2F5A-69BB-42B1-BDFD-FE44EE155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91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BBC4219-982C-4040-A34C-47FE4ACEFE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34E9B-C550-418C-B629-860739BD9B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6194F-997B-4512-ADDB-59DA3DB05F2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CEE249E5-9D4F-409F-AD9D-234508DE7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ED0B876B-59A4-4908-B9EA-655204246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E1CF88D-9F06-4BA4-8ECC-A3C2870981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EE0B9F-3891-496B-8991-4DCB22565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0864E-4630-42B4-82BD-178A5459F4D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DA7BC471-F92B-41BA-8502-AA3AFA632C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6D04BDFD-BDED-4AE5-BF47-FDB1F2504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BBC4219-982C-4040-A34C-47FE4ACEFE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34E9B-C550-418C-B629-860739BD9B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6194F-997B-4512-ADDB-59DA3DB05F2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CEE249E5-9D4F-409F-AD9D-234508DE7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ED0B876B-59A4-4908-B9EA-655204246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282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4767FA-0EB8-4F06-8597-5755AE697C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3DB141-2CA5-4F5D-834F-83AD0406A8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FD4DB-B909-4C3D-A2DE-CC64FE2EAAF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CBBC12E6-C87B-416F-87DC-14F54AC49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44094CBA-D1FB-4292-9B15-7824AC6C2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088A5D9-8230-405E-ACEE-CE82636D64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37F5FE-D7F1-4612-8541-2C6928537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BBF2B-403C-42CA-8112-4B5F5320611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7EF73BE9-14AF-4EE0-918A-120F70EDD6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C3D2F252-D51D-4345-B5CB-D91B9EEE3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5B4B449-968C-4200-A9A8-88EF3CB630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441289-DB01-442C-9FB6-F9C90883C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0A7C2-8177-48B6-AFEF-7ECF5FA7CE0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741413BA-A6E7-4ED3-98F6-FDB18D9645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51E1A0AA-3B99-4340-8F8C-0DA99879F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6E11ACB-E560-4C64-927E-4AE1297618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64C0AB-90AE-4C08-811B-070ED0CEBC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1D0DB-C048-4BCF-B04A-53774B05564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FD60BC9F-6C0F-4475-AF71-C51FD344AE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42F02535-DA57-4027-A7A2-CC580FC8E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F837D90-E30B-4EC2-896A-5678DD4EE9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1ACA82-6318-4E76-9B0E-C2EDEEBCD4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2BF3F-E954-4CAA-9DAE-D027A1FC607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87DBFB4E-2C1D-4E26-AFEA-F2B3DCE10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8DA22212-0670-4157-9322-4463F4FE7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B29C8F2-7AFA-4FEE-A6DF-29E4B6B803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005B49-11D7-4606-9263-4495D4F5F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17378-88D3-440C-AA9C-22A41979737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FA8D398E-B74E-4D46-AA94-1542013DA1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EBC485F1-497B-4AFC-8AD4-E82EA2A5B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DA74ADB-2093-42DC-84EA-0E0BFC449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81D135-C141-4ADE-AE4E-217460E2DE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443F2-3396-45A2-842F-F518A3204B4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1758AA43-7135-4C82-B21C-853FAF751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07C6407B-BFB7-4816-82C6-95A1B315E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1250CA-97DF-43D7-946D-65DE78B6F0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C9706D-09D7-4E4F-B25C-AF2150ED7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39740-FF01-474E-8E3E-33A18739226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6786" name="Rectangle 2">
            <a:extLst>
              <a:ext uri="{FF2B5EF4-FFF2-40B4-BE49-F238E27FC236}">
                <a16:creationId xmlns:a16="http://schemas.microsoft.com/office/drawing/2014/main" id="{AE2F0BFA-9B1C-4EBE-8A2C-18795A8E16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09BE7956-DE33-4E85-B88F-739FD625C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90AC61A-0181-4C1A-8726-4FC53F0D00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3AAC5C-ECCC-402B-941B-34DF9B7F78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3EED5-35A4-41AF-AB80-CD20F698482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AD5FBF99-7CC7-40AC-BBCD-31B50077FB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B0F5A1B1-EE73-403A-9953-24409FEDF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7A46B18-FC46-46BD-B4EB-36FBF193E4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EAA000-1408-4FCF-8A5D-4967E29AB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F0B00-E6BE-4F13-BF5D-8ED752B6B09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8AF933E8-878D-4B19-BC86-7747F9B92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EFA2C84-0EBC-4739-9718-A2A92C4D2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2A56007-239E-46CF-827F-0619E0A5E7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09F5A6-F484-49BA-A535-15EA2C8987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CFA18-E00E-4FE4-94AC-C7F637D87AE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C5D90607-3BBA-408F-BCDE-1B672DFC6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1BE78E6B-8CBD-495B-90EF-39F864149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181EBF6-882F-4012-9E86-F4F12ABE24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E7B149-7733-4978-8DCF-96BB08DF3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B8E02-D0D8-499B-B4C7-C7E7CA53FDE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046E4622-9CB0-4BBA-80A8-8E4A2408B7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21C8ED2E-9ADF-441A-9584-6546F8CCC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06B1E6D-3012-4010-B344-7C798924F4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3BDE10-C458-49AC-9CD5-D43CCDF24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FDAFE-8B09-4E1B-9EA5-BAF48128239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9D9F1528-F21E-4F09-80B4-2652886355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0008E8CE-8E72-453D-9D70-4CB9A9D64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E97DBF-37DA-42D2-AB37-5CBEFCB8A92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9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6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6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E97DBF-37DA-42D2-AB37-5CBEFCB8A92F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3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4727-D2AE-4E73-ACE1-A4E19A501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Chapter – 3</a:t>
            </a:r>
            <a:br>
              <a:rPr lang="en-IN" dirty="0"/>
            </a:br>
            <a:r>
              <a:rPr lang="en-IN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427390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22E38CD3-8DF2-48CB-A4F9-B1F8563D65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99804F6-FCA5-4C29-9C98-F9735FF9FCD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2148" name="Rectangle 4">
            <a:extLst>
              <a:ext uri="{FF2B5EF4-FFF2-40B4-BE49-F238E27FC236}">
                <a16:creationId xmlns:a16="http://schemas.microsoft.com/office/drawing/2014/main" id="{4F2E9964-D71E-4248-8138-2F8D0C398D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Dynamic Unit Testing</a:t>
            </a:r>
          </a:p>
        </p:txBody>
      </p:sp>
      <p:sp>
        <p:nvSpPr>
          <p:cNvPr id="262149" name="Rectangle 5">
            <a:extLst>
              <a:ext uri="{FF2B5EF4-FFF2-40B4-BE49-F238E27FC236}">
                <a16:creationId xmlns:a16="http://schemas.microsoft.com/office/drawing/2014/main" id="{655994DA-9D29-46C8-85DD-CA7FBC45085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24128" y="1780877"/>
            <a:ext cx="6272022" cy="4024151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environment of a unit is emulated and tested in isolation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caller unit is known as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program that invokes the unit under test (UUT)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input data to unit under test and report the test result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emulation of the units called by the UUT are called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stubs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dummy program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stubs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together called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scaffolding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low-level design document provides guidance for selection of input test data</a:t>
            </a: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2151" name="Picture 7">
            <a:extLst>
              <a:ext uri="{FF2B5EF4-FFF2-40B4-BE49-F238E27FC236}">
                <a16:creationId xmlns:a16="http://schemas.microsoft.com/office/drawing/2014/main" id="{7B5FE12C-3069-4810-9F2B-421153209DB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27889" y="2473379"/>
            <a:ext cx="4625975" cy="3006725"/>
          </a:xfrm>
        </p:spPr>
      </p:pic>
      <p:sp>
        <p:nvSpPr>
          <p:cNvPr id="262152" name="Text Box 8">
            <a:extLst>
              <a:ext uri="{FF2B5EF4-FFF2-40B4-BE49-F238E27FC236}">
                <a16:creationId xmlns:a16="http://schemas.microsoft.com/office/drawing/2014/main" id="{919007F0-7A49-434A-9F4C-8FAFB853D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938" y="5805029"/>
            <a:ext cx="46609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dirty="0">
                <a:solidFill>
                  <a:srgbClr val="000000"/>
                </a:solidFill>
              </a:rPr>
              <a:t>Figure 2: Dynamic unit test environment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3DE9A7D4-9E8C-4074-821B-70BA95023F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2E6709C-E63C-4EA3-A53F-3D9D622721D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80E3F4F6-7354-40F6-A6B7-442ED01940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Dynamic Unit Testing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73B39A91-9BF5-4D4D-AA29-DCA89D53A4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743710"/>
            <a:ext cx="8966200" cy="486415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test data is broadly based on the following techniques: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testing [Chapter 4]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control flow graph (CFG) from a program unit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few control flow testing criteria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 path in the CFG to satisfy the selection criteria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path predicate expression from the selection paths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solving the path predicate expression for a path, one can generate the data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testing [Chapter 5]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data flow graph (DFG) from a program unit and then follow the procedure described in control flow testing.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testing [Chapter 6]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errors are defined and then test data are selected to catch those faults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 testing [Chapter 9]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domains are defined to compute the input values that will cause the unit to produce expected output values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E39942C-5CA0-4632-9A0F-E440FCDA02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72ABA03-0475-4D5D-9B57-19D891C69E0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ACCD956C-2951-4240-8EF4-A03D925279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Mutation Testing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3A1F0A1D-27DF-4AFE-8813-D856BB64F7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Mutation testing, also known as code mutation testing, is a form of white box testing in which testers change specific components of an application's source code to ensure a software test suite will be able to detect the changes.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Changes introduced to the software are intended to cause errors in the program.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Modify a program by introducing a single small change to the code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modified program is called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mutant is said to be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execution of test case cause it to fail. The mutant is considered to be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mutant is an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given program if it always produce the same output as the original program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mutant is called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killable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stubborn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the existing set of test cases is insufficient to kill it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mutation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set of test cases is the percentage of non-equivalent mutants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test suite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test suite is said to be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mutation-adequate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its mutation score is 100%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F907-8EDA-4E2C-B845-BA75767D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Mutation testing</a:t>
            </a:r>
          </a:p>
        </p:txBody>
      </p:sp>
      <p:pic>
        <p:nvPicPr>
          <p:cNvPr id="1026" name="Picture 2" descr="Mutation Testing: Complete Guide">
            <a:extLst>
              <a:ext uri="{FF2B5EF4-FFF2-40B4-BE49-F238E27FC236}">
                <a16:creationId xmlns:a16="http://schemas.microsoft.com/office/drawing/2014/main" id="{F99ECC72-91E8-4A20-9780-A6E072649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852613"/>
            <a:ext cx="5862637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2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E85F61D6-F9F6-4EC9-A5A2-32CF8FD4B1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DF529EB-48D5-47B4-B45E-4F49D3FC068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355FB1A1-76B9-4E65-9BA3-99CFDF1E97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45418" y="272230"/>
            <a:ext cx="9144000" cy="4873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Mutation testing</a:t>
            </a:r>
          </a:p>
        </p:txBody>
      </p:sp>
      <p:sp>
        <p:nvSpPr>
          <p:cNvPr id="268292" name="Rectangle 4">
            <a:extLst>
              <a:ext uri="{FF2B5EF4-FFF2-40B4-BE49-F238E27FC236}">
                <a16:creationId xmlns:a16="http://schemas.microsoft.com/office/drawing/2014/main" id="{9E385A2A-B17B-4F73-9B4E-8AC2EDE8B88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01813" y="896753"/>
            <a:ext cx="4554538" cy="3125788"/>
          </a:xfrm>
        </p:spPr>
        <p:txBody>
          <a:bodyPr>
            <a:normAutofit fontScale="85000" lnSpcReduction="20000"/>
          </a:bodyPr>
          <a:lstStyle/>
          <a:p>
            <a:pPr marL="381000" indent="-38100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program P</a:t>
            </a:r>
          </a:p>
          <a:p>
            <a:pPr marL="381000" indent="-38100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main(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argc,argv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81000" indent="-38100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int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char *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[];</a:t>
            </a:r>
          </a:p>
          <a:p>
            <a:pPr marL="381000" indent="-38100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{ r = 1;</a:t>
            </a:r>
          </a:p>
          <a:p>
            <a:pPr marL="381000" indent="-38100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for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to 3 do</a:t>
            </a:r>
          </a:p>
          <a:p>
            <a:pPr marL="381000" indent="-38100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if 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&gt;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[r])) r =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1000" indent="-38100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(“Value of the rank is %d \n”, r);</a:t>
            </a:r>
          </a:p>
          <a:p>
            <a:pPr marL="381000" indent="-38100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exit(0); }</a:t>
            </a:r>
          </a:p>
          <a:p>
            <a:pPr marL="381000" indent="-38100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293" name="Rectangle 5">
            <a:extLst>
              <a:ext uri="{FF2B5EF4-FFF2-40B4-BE49-F238E27FC236}">
                <a16:creationId xmlns:a16="http://schemas.microsoft.com/office/drawing/2014/main" id="{20452707-BFE7-4B61-8587-01FF4DECDA1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46876" y="776078"/>
            <a:ext cx="4303712" cy="30384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1:</a:t>
            </a:r>
          </a:p>
          <a:p>
            <a:pPr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input: 1 2 3</a:t>
            </a:r>
          </a:p>
          <a:p>
            <a:pPr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output: Value of the rank is 3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2:</a:t>
            </a:r>
          </a:p>
          <a:p>
            <a:pPr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input: 1 2 1</a:t>
            </a:r>
          </a:p>
          <a:p>
            <a:pPr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output: Values of the rank is 2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3:</a:t>
            </a:r>
          </a:p>
          <a:p>
            <a:pPr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input: 3 1 2</a:t>
            </a:r>
          </a:p>
          <a:p>
            <a:pPr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output: Value of the rank is 1</a:t>
            </a:r>
          </a:p>
          <a:p>
            <a:pPr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296" name="Text Box 8">
            <a:extLst>
              <a:ext uri="{FF2B5EF4-FFF2-40B4-BE49-F238E27FC236}">
                <a16:creationId xmlns:a16="http://schemas.microsoft.com/office/drawing/2014/main" id="{E1D2408D-1A8C-4CCC-95BD-E42E21B3B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022541"/>
            <a:ext cx="87455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Mutant 1: Change line 5 to for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to 3 do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Mutant 2: Change line 6 to if 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[r])) r =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Mutant 3: Change line 6 to if 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&gt;=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[r])) r =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Mutant 4: Change line 6 to if 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[r]) &gt;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[r])) r =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modified programs against the test suite, you will get the results: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Mutants 1 &amp; 3: Programs will pass the test suite, i.e., mutants 1 &amp; 3 are not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killable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Mutant 2: Program will fail test cases 2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Mutant 1: Program will fail test case 1 and test cases 2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 score is 50%, assuming mutants 1 &amp; 3 non-equivalent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4C57E4B9-E102-4CB2-BED1-3F953B7E9E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73B2F4E-6332-4D6F-8117-E4EE09DFABE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5A01B937-93ED-4F4C-82D7-8F442B8288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Mutation testing</a:t>
            </a:r>
          </a:p>
        </p:txBody>
      </p:sp>
      <p:sp>
        <p:nvSpPr>
          <p:cNvPr id="272392" name="Rectangle 8">
            <a:extLst>
              <a:ext uri="{FF2B5EF4-FFF2-40B4-BE49-F238E27FC236}">
                <a16:creationId xmlns:a16="http://schemas.microsoft.com/office/drawing/2014/main" id="{F3E8681C-4DFF-4DD0-A78C-B42A791940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755231"/>
            <a:ext cx="9720072" cy="504507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score is found to be low because we assumed mutants 1 &amp; 3 are nonequivalent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need to show that mutants 1 and 3 are equivalent mutants or those are killable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show that those are killable, we need to add new test cases to kill these two mutants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let us analyze mutant 1 in order to derive a “killer” test. The difference between P and mutant 1 is the starting point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Mutant 1 starts with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whereas P starts with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 There is no impact on the result r. Therefore, we conclude that mutant 1 is an equivalent mutant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Second, if we add a fourth test case as follows:</a:t>
            </a:r>
          </a:p>
          <a:p>
            <a:pPr marL="0" indent="0" algn="just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Test Case 4:</a:t>
            </a:r>
          </a:p>
          <a:p>
            <a:pPr marL="0" indent="0" algn="just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input: 2 2 1           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P will produce the output “Value of the rank is 1” and  mutant 3 will produce the output “Value of the rank is 2”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Thus, this test data kills mutant 3, which give us a mutation score 100%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28B23A9-7512-4562-81E6-D20D50C293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A48E4DF-B177-4DE6-B387-7A5C1CFAD7E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F9BB3C4B-DD9D-4765-83DD-54BFCFE3C7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Mutation testing</a:t>
            </a:r>
          </a:p>
        </p:txBody>
      </p:sp>
      <p:sp>
        <p:nvSpPr>
          <p:cNvPr id="272392" name="Rectangle 8">
            <a:extLst>
              <a:ext uri="{FF2B5EF4-FFF2-40B4-BE49-F238E27FC236}">
                <a16:creationId xmlns:a16="http://schemas.microsoft.com/office/drawing/2014/main" id="{9AA3ED24-DDAC-44F3-A311-A8ADDFD7ED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49324" y="1711798"/>
            <a:ext cx="9720073" cy="439372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each test case in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 each mutant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1" u="none" strike="noStrike" baseline="-25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the output of the mutant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1" u="none" strike="noStrike" baseline="-25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differs from the output of the original program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mutant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1" u="none" strike="noStrike" baseline="-25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considered incorrect and is said to be killed by the test case.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1" u="none" strike="noStrike" baseline="-25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exactly the same results as the original program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tests in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one of the following is true: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1" u="none" strike="noStrike" baseline="-25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differentiates them from others is that they have the same meaning as the original source code, even though they may have different syntax. That 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is, their behaviors cannot be distinguished by any set of test cases. Note that the general problem of deciding whether or not a mutant is equivalent to the original program </a:t>
            </a:r>
            <a:r>
              <a:rPr lang="en-IN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undecidable.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1" u="none" strike="noStrike" baseline="-25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killable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That is, the test cases are insufficient to kill the mutant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1" u="none" strike="noStrike" baseline="-25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 this case, new test cases must be created.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5451833B-4CF8-4171-8EC1-430396933A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95D053A-5FFD-4FD3-81C7-EAD0CAF978C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DBE97CD5-510F-465C-AFBD-70E02A9F45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Mutation SCORE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7FF2D615-7BA9-43A1-97E5-FCE5A56066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789114"/>
            <a:ext cx="8966200" cy="39528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mutation score is defined as the percentage of killed mutants with the total number of mutants.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u="none" strike="noStrike" baseline="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Mutation score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MTSY"/>
              </a:rPr>
              <a:t>=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100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MTSY"/>
              </a:rPr>
              <a:t>×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-Italic"/>
              </a:rPr>
              <a:t>D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/(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MTSY"/>
              </a:rPr>
              <a:t>−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-Italic"/>
              </a:rPr>
              <a:t>E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), where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-Italic"/>
              </a:rPr>
              <a:t>D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is the dead mutants,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the total number of mutants, and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-Italic"/>
              </a:rPr>
              <a:t>E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the number of equivalent </a:t>
            </a:r>
            <a:r>
              <a:rPr lang="en-IN" sz="1800" b="0" i="0" u="none" strike="noStrike" baseline="0" dirty="0">
                <a:solidFill>
                  <a:srgbClr val="292526"/>
                </a:solidFill>
                <a:latin typeface="Times-Roman"/>
              </a:rPr>
              <a:t>mutants.</a:t>
            </a: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 cases are mutation adequate if the score is 100%.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an effective approach for measuring the adequacy of the test cases.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 drawback is high cost of generating the mutants and executing each test case against that mutant program.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come in handy to speed up the process of mutant generation. </a:t>
            </a:r>
            <a:r>
              <a:rPr lang="en-US" sz="200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tools that can be used for mutation testing: 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Stryker, Jumble, PIT, and Insure++.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5451833B-4CF8-4171-8EC1-430396933A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95D053A-5FFD-4FD3-81C7-EAD0CAF978C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DBE97CD5-510F-465C-AFBD-70E02A9F45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Mutation testing types	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7FF2D615-7BA9-43A1-97E5-FCE5A56066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789114"/>
            <a:ext cx="8966200" cy="39528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Mutation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introduce a mutation by changing the parameter and/or constant values, usually by +/- 1.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above code was meant to multiply the even numbers where </a:t>
            </a:r>
            <a:r>
              <a:rPr lang="en-US" b="1" dirty="0" err="1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&lt;4</a:t>
            </a: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value mutation would mean changing the initialization to let </a:t>
            </a:r>
            <a:r>
              <a:rPr lang="en-US" b="1" dirty="0" err="1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AC07C-5509-4F11-997C-9DBA8ADAF014}"/>
              </a:ext>
            </a:extLst>
          </p:cNvPr>
          <p:cNvSpPr txBox="1"/>
          <p:nvPr/>
        </p:nvSpPr>
        <p:spPr>
          <a:xfrm>
            <a:off x="1523999" y="3288730"/>
            <a:ext cx="3814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 </a:t>
            </a:r>
            <a:r>
              <a:rPr lang="en-IN" dirty="0" err="1"/>
              <a:t>arr</a:t>
            </a:r>
            <a:r>
              <a:rPr lang="en-IN" dirty="0"/>
              <a:t> = [2,3,4,5]</a:t>
            </a:r>
          </a:p>
          <a:p>
            <a:r>
              <a:rPr lang="en-IN" dirty="0"/>
              <a:t>for(let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</a:t>
            </a:r>
            <a:r>
              <a:rPr lang="en-IN" dirty="0" err="1"/>
              <a:t>arr.length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if(i%2===0)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console.log(</a:t>
            </a:r>
            <a:r>
              <a:rPr lang="en-IN" dirty="0" err="1"/>
              <a:t>i</a:t>
            </a:r>
            <a:r>
              <a:rPr lang="en-IN" dirty="0"/>
              <a:t>*2)</a:t>
            </a:r>
          </a:p>
          <a:p>
            <a:r>
              <a:rPr lang="en-IN" dirty="0"/>
              <a:t>   }        </a:t>
            </a:r>
          </a:p>
          <a:p>
            <a:r>
              <a:rPr lang="en-IN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FE9EA-3FFE-4E53-BB40-523599CE39F3}"/>
              </a:ext>
            </a:extLst>
          </p:cNvPr>
          <p:cNvSpPr txBox="1"/>
          <p:nvPr/>
        </p:nvSpPr>
        <p:spPr>
          <a:xfrm>
            <a:off x="6384446" y="3288730"/>
            <a:ext cx="3411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 </a:t>
            </a:r>
            <a:r>
              <a:rPr lang="en-IN" dirty="0" err="1"/>
              <a:t>arr</a:t>
            </a:r>
            <a:r>
              <a:rPr lang="en-IN" dirty="0"/>
              <a:t> = [2,3,4,5]</a:t>
            </a:r>
          </a:p>
          <a:p>
            <a:r>
              <a:rPr lang="en-IN" dirty="0"/>
              <a:t>for(let </a:t>
            </a:r>
            <a:r>
              <a:rPr lang="en-IN" dirty="0" err="1"/>
              <a:t>i</a:t>
            </a:r>
            <a:r>
              <a:rPr lang="en-IN" dirty="0"/>
              <a:t>=1; </a:t>
            </a:r>
            <a:r>
              <a:rPr lang="en-IN" dirty="0" err="1"/>
              <a:t>i</a:t>
            </a:r>
            <a:r>
              <a:rPr lang="en-IN" dirty="0"/>
              <a:t>&lt;</a:t>
            </a:r>
            <a:r>
              <a:rPr lang="en-IN" dirty="0" err="1"/>
              <a:t>arr.length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if(i%2===0)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console.log(</a:t>
            </a:r>
            <a:r>
              <a:rPr lang="en-IN" dirty="0" err="1"/>
              <a:t>i</a:t>
            </a:r>
            <a:r>
              <a:rPr lang="en-IN" dirty="0"/>
              <a:t>*2)</a:t>
            </a:r>
          </a:p>
          <a:p>
            <a:r>
              <a:rPr lang="en-IN" dirty="0"/>
              <a:t>   }    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F584A-AD84-47A6-94CC-369C391AED7C}"/>
              </a:ext>
            </a:extLst>
          </p:cNvPr>
          <p:cNvSpPr txBox="1"/>
          <p:nvPr/>
        </p:nvSpPr>
        <p:spPr>
          <a:xfrm>
            <a:off x="1258529" y="5565058"/>
            <a:ext cx="323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Original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79698-F150-43E3-9CFF-9245732F545C}"/>
              </a:ext>
            </a:extLst>
          </p:cNvPr>
          <p:cNvSpPr txBox="1"/>
          <p:nvPr/>
        </p:nvSpPr>
        <p:spPr>
          <a:xfrm>
            <a:off x="6184491" y="5542575"/>
            <a:ext cx="323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Mutant Code</a:t>
            </a:r>
          </a:p>
        </p:txBody>
      </p:sp>
    </p:spTree>
    <p:extLst>
      <p:ext uri="{BB962C8B-B14F-4D97-AF65-F5344CB8AC3E}">
        <p14:creationId xmlns:p14="http://schemas.microsoft.com/office/powerpoint/2010/main" val="232829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5451833B-4CF8-4171-8EC1-430396933A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95D053A-5FFD-4FD3-81C7-EAD0CAF978C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DBE97CD5-510F-465C-AFBD-70E02A9F45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Mutation testing types	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7FF2D615-7BA9-43A1-97E5-FCE5A56066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789114"/>
            <a:ext cx="8966200" cy="39528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Mutation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delete or duplicate a statement in a code block. We could also rearrange statements in a code block.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an if-else block, for example, we could delete the else part or even the entire if-else block.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AC07C-5509-4F11-997C-9DBA8ADAF014}"/>
              </a:ext>
            </a:extLst>
          </p:cNvPr>
          <p:cNvSpPr txBox="1"/>
          <p:nvPr/>
        </p:nvSpPr>
        <p:spPr>
          <a:xfrm>
            <a:off x="1258529" y="3288730"/>
            <a:ext cx="4080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 </a:t>
            </a:r>
            <a:r>
              <a:rPr lang="en-IN" dirty="0" err="1"/>
              <a:t>arr</a:t>
            </a:r>
            <a:r>
              <a:rPr lang="en-IN" dirty="0"/>
              <a:t> = [2,3,4,5]</a:t>
            </a:r>
          </a:p>
          <a:p>
            <a:r>
              <a:rPr lang="en-IN" dirty="0"/>
              <a:t>for(let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</a:t>
            </a:r>
            <a:r>
              <a:rPr lang="en-IN" dirty="0" err="1"/>
              <a:t>arr.length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if(i%2===0)</a:t>
            </a:r>
          </a:p>
          <a:p>
            <a:r>
              <a:rPr lang="en-IN" dirty="0"/>
              <a:t>   {</a:t>
            </a:r>
          </a:p>
          <a:p>
            <a:r>
              <a:rPr lang="en-IN" dirty="0"/>
              <a:t>    console.log(</a:t>
            </a:r>
            <a:r>
              <a:rPr lang="en-IN" dirty="0" err="1"/>
              <a:t>i</a:t>
            </a:r>
            <a:r>
              <a:rPr lang="en-IN" dirty="0"/>
              <a:t>*2)     </a:t>
            </a:r>
          </a:p>
          <a:p>
            <a:r>
              <a:rPr lang="en-IN" dirty="0"/>
              <a:t>   }    </a:t>
            </a:r>
          </a:p>
          <a:p>
            <a:r>
              <a:rPr lang="en-IN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FE9EA-3FFE-4E53-BB40-523599CE39F3}"/>
              </a:ext>
            </a:extLst>
          </p:cNvPr>
          <p:cNvSpPr txBox="1"/>
          <p:nvPr/>
        </p:nvSpPr>
        <p:spPr>
          <a:xfrm>
            <a:off x="6384446" y="3288730"/>
            <a:ext cx="4224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 </a:t>
            </a:r>
            <a:r>
              <a:rPr lang="en-IN" dirty="0" err="1"/>
              <a:t>arr</a:t>
            </a:r>
            <a:r>
              <a:rPr lang="en-IN" dirty="0"/>
              <a:t> = [2,3,4,5]</a:t>
            </a:r>
          </a:p>
          <a:p>
            <a:r>
              <a:rPr lang="en-IN" dirty="0"/>
              <a:t>for(let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</a:t>
            </a:r>
            <a:r>
              <a:rPr lang="en-IN" dirty="0" err="1"/>
              <a:t>arr.length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if(i%2===0)</a:t>
            </a:r>
          </a:p>
          <a:p>
            <a:r>
              <a:rPr lang="en-IN" dirty="0"/>
              <a:t>   {</a:t>
            </a:r>
          </a:p>
          <a:p>
            <a:r>
              <a:rPr lang="en-IN" dirty="0"/>
              <a:t>    console.log(</a:t>
            </a:r>
            <a:r>
              <a:rPr lang="en-IN" dirty="0" err="1"/>
              <a:t>i</a:t>
            </a:r>
            <a:r>
              <a:rPr lang="en-IN" dirty="0"/>
              <a:t>*2)</a:t>
            </a:r>
          </a:p>
          <a:p>
            <a:r>
              <a:rPr lang="en-IN" dirty="0"/>
              <a:t>    console.log(</a:t>
            </a:r>
            <a:r>
              <a:rPr lang="en-IN" dirty="0" err="1"/>
              <a:t>i</a:t>
            </a:r>
            <a:r>
              <a:rPr lang="en-IN" dirty="0"/>
              <a:t>*2)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F584A-AD84-47A6-94CC-369C391AED7C}"/>
              </a:ext>
            </a:extLst>
          </p:cNvPr>
          <p:cNvSpPr txBox="1"/>
          <p:nvPr/>
        </p:nvSpPr>
        <p:spPr>
          <a:xfrm>
            <a:off x="1258529" y="5565058"/>
            <a:ext cx="323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Original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79698-F150-43E3-9CFF-9245732F545C}"/>
              </a:ext>
            </a:extLst>
          </p:cNvPr>
          <p:cNvSpPr txBox="1"/>
          <p:nvPr/>
        </p:nvSpPr>
        <p:spPr>
          <a:xfrm>
            <a:off x="6263149" y="5766570"/>
            <a:ext cx="323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Mutant Code</a:t>
            </a:r>
          </a:p>
        </p:txBody>
      </p:sp>
    </p:spTree>
    <p:extLst>
      <p:ext uri="{BB962C8B-B14F-4D97-AF65-F5344CB8AC3E}">
        <p14:creationId xmlns:p14="http://schemas.microsoft.com/office/powerpoint/2010/main" val="374894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0D97AF57-55B0-4E84-93BE-6F6518DD74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B415EC1-BACD-4B10-A831-D227740F0E8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153AE401-CC22-4D7A-8178-291A2DD9B0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Outline of the Chapter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48EA8BDB-1A71-4E0F-9D82-35EB0B4928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 of Unit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Unit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Defect Prevention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 Unit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Mutation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Debugging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Testing in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 For Unit Testing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5451833B-4CF8-4171-8EC1-430396933A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95D053A-5FFD-4FD3-81C7-EAD0CAF978C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DBE97CD5-510F-465C-AFBD-70E02A9F45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Mutation testing types	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7FF2D615-7BA9-43A1-97E5-FCE5A56066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789114"/>
            <a:ext cx="8966200" cy="39528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Mutation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here is the code that makes decisions, for example, value comparisons.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operators that we can switch include the following: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01F92E-5B65-4F0F-A97F-F0CF75F03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66050"/>
              </p:ext>
            </p:extLst>
          </p:nvPr>
        </p:nvGraphicFramePr>
        <p:xfrm>
          <a:off x="2312734" y="3099302"/>
          <a:ext cx="5982462" cy="23774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698">
                  <a:extLst>
                    <a:ext uri="{9D8B030D-6E8A-4147-A177-3AD203B41FA5}">
                      <a16:colId xmlns:a16="http://schemas.microsoft.com/office/drawing/2014/main" val="4182271211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4014585938"/>
                    </a:ext>
                  </a:extLst>
                </a:gridCol>
                <a:gridCol w="2336848">
                  <a:extLst>
                    <a:ext uri="{9D8B030D-6E8A-4147-A177-3AD203B41FA5}">
                      <a16:colId xmlns:a16="http://schemas.microsoft.com/office/drawing/2014/main" val="29648195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endParaRPr lang="en-IN" b="1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IN" b="1" dirty="0">
                          <a:effectLst/>
                        </a:rPr>
                        <a:t>Original Operator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Mutant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0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1">
                          <a:effectLst/>
                        </a:rPr>
                        <a:t>1</a:t>
                      </a:r>
                      <a:endParaRPr lang="en-IN" b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>
                          <a:effectLst/>
                        </a:rPr>
                        <a:t>&lt;=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>
                          <a:effectLst/>
                        </a:rPr>
                        <a:t>&gt;=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72344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1">
                          <a:effectLst/>
                        </a:rPr>
                        <a:t>2</a:t>
                      </a:r>
                      <a:endParaRPr lang="en-IN" b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>
                          <a:effectLst/>
                        </a:rPr>
                        <a:t>&gt;=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>
                          <a:effectLst/>
                        </a:rPr>
                        <a:t>==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06260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1">
                          <a:effectLst/>
                        </a:rPr>
                        <a:t>3</a:t>
                      </a:r>
                      <a:endParaRPr lang="en-IN" b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>
                          <a:effectLst/>
                        </a:rPr>
                        <a:t>===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>
                          <a:effectLst/>
                        </a:rPr>
                        <a:t>==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46248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1">
                          <a:effectLst/>
                        </a:rPr>
                        <a:t>4</a:t>
                      </a:r>
                      <a:endParaRPr lang="en-IN" b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>
                          <a:effectLst/>
                        </a:rPr>
                        <a:t>and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>
                          <a:effectLst/>
                        </a:rPr>
                        <a:t>or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83359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1">
                          <a:effectLst/>
                        </a:rPr>
                        <a:t>5</a:t>
                      </a:r>
                      <a:endParaRPr lang="en-IN" b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>
                          <a:effectLst/>
                        </a:rPr>
                        <a:t>||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 dirty="0">
                          <a:effectLst/>
                        </a:rPr>
                        <a:t>&amp;&amp;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09954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9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5451833B-4CF8-4171-8EC1-430396933A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95D053A-5FFD-4FD3-81C7-EAD0CAF978C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DBE97CD5-510F-465C-AFBD-70E02A9F45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Numerical Example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7FF2D615-7BA9-43A1-97E5-FCE5A56066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789115"/>
            <a:ext cx="8966200" cy="1144586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test engineer generates 70 mutants of a program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150 test cases to test the program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After the first iteration of mutation testing, the tester finds 58 dead mutants and 4 equivalent mutants. Calculate the mutation score for this test suite. Is the test suite adequate for program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Should the test engineer develop additional test cases? Justify your answer.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9D5D52-3368-422C-B18B-1313A1C906BA}"/>
              </a:ext>
            </a:extLst>
          </p:cNvPr>
          <p:cNvSpPr txBox="1">
            <a:spLocks noChangeArrowheads="1"/>
          </p:cNvSpPr>
          <p:nvPr/>
        </p:nvSpPr>
        <p:spPr>
          <a:xfrm>
            <a:off x="1024128" y="27473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solution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2BFEA5-D3E0-44E3-B1EB-3B9656255154}"/>
              </a:ext>
            </a:extLst>
          </p:cNvPr>
          <p:cNvSpPr txBox="1">
            <a:spLocks noChangeArrowheads="1"/>
          </p:cNvSpPr>
          <p:nvPr/>
        </p:nvSpPr>
        <p:spPr>
          <a:xfrm>
            <a:off x="1024128" y="3924300"/>
            <a:ext cx="8966200" cy="226695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 Score = 100  D/(N − E), where D = number of dead mutants = 58, N = total number of mutants = 70, and E = number of equivalent mutants = 4. </a:t>
            </a:r>
          </a:p>
          <a:p>
            <a:pPr algn="just"/>
            <a:r>
              <a:rPr lang="en-US" sz="18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mutation score = 100 x 58/66 = 87%. </a:t>
            </a:r>
          </a:p>
          <a:p>
            <a:pPr algn="just"/>
            <a:r>
              <a:rPr lang="en-US" sz="18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test suite is not adequate, because the mutation score is not 100%. </a:t>
            </a:r>
          </a:p>
          <a:p>
            <a:pPr algn="just"/>
            <a:r>
              <a:rPr lang="en-US" sz="18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8 mutants that are killable. The tester needs to develop additional test cases to kill these eight mutants in order to achieve 100% mutation score.</a:t>
            </a:r>
            <a:endParaRPr lang="en-US" altLang="en-US" sz="1800" dirty="0">
              <a:solidFill>
                <a:srgbClr val="2925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3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FF674339-08BA-4056-8352-5466189F5A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A81BFA7-12CE-480A-8E0D-2A88BF1ACAC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D0D5BD0C-8068-44DE-8712-3EC4B3428D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Debugging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10F07596-7C36-4C26-AA09-66CA336484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7" y="196215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determining the cause of a failure is known as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time consuming and error-prone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Debugging involves a combination of systematic evaluation, intuition and a little bit of luck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purpose is to isolate and determine its specific cause, given a symptom of a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three approaches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elimination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FF674339-08BA-4056-8352-5466189F5A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A81BFA7-12CE-480A-8E0D-2A88BF1ACAC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D0D5BD0C-8068-44DE-8712-3EC4B3428D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Debugging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10F07596-7C36-4C26-AA09-66CA336484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7" y="1962150"/>
            <a:ext cx="9720073" cy="4310634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Brute force method: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rint statements are inserted throughout the program to print the intermediate values with the hope that some of the printed values will help to identify the statement in error. 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Backtracking: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the statement at which an error symptom has been observed, the source code is traced backwards until the error is discovered. 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Cause elimination method: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a failure is observed, the symptoms of the failure are noted. </a:t>
            </a:r>
          </a:p>
          <a:p>
            <a:pPr lvl="1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failure symptoms, the causes which could have contributed to the symptom is developed and tests are conducted to eliminate each. </a:t>
            </a:r>
          </a:p>
        </p:txBody>
      </p:sp>
    </p:spTree>
    <p:extLst>
      <p:ext uri="{BB962C8B-B14F-4D97-AF65-F5344CB8AC3E}">
        <p14:creationId xmlns:p14="http://schemas.microsoft.com/office/powerpoint/2010/main" val="82104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1EAFBD72-5925-442C-8FC3-D2F8400AC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60B67C8-C418-4569-8D51-9E325554B1E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2631" name="Rectangle 7">
            <a:extLst>
              <a:ext uri="{FF2B5EF4-FFF2-40B4-BE49-F238E27FC236}">
                <a16:creationId xmlns:a16="http://schemas.microsoft.com/office/drawing/2014/main" id="{E75D6A3D-3116-4874-9DE2-7A53967B30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Unit Testing in eXtreme Programming</a:t>
            </a:r>
          </a:p>
        </p:txBody>
      </p:sp>
      <p:sp>
        <p:nvSpPr>
          <p:cNvPr id="282632" name="Rectangle 8">
            <a:extLst>
              <a:ext uri="{FF2B5EF4-FFF2-40B4-BE49-F238E27FC236}">
                <a16:creationId xmlns:a16="http://schemas.microsoft.com/office/drawing/2014/main" id="{5F7D6089-CE62-421A-A0CC-49F678D3F84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11250" y="1846263"/>
            <a:ext cx="5086350" cy="4203700"/>
          </a:xfrm>
        </p:spPr>
        <p:txBody>
          <a:bodyPr/>
          <a:lstStyle/>
          <a:p>
            <a:pPr marL="381000" indent="-381000">
              <a:buFont typeface="Monotype Sorts" charset="2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a requirement, i.e., a story</a:t>
            </a:r>
          </a:p>
          <a:p>
            <a:pPr marL="381000" indent="-381000">
              <a:buFont typeface="Monotype Sorts" charset="2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test case that will verify a small part of the story and assign a fail verdict to it</a:t>
            </a:r>
          </a:p>
          <a:p>
            <a:pPr marL="381000" indent="-381000">
              <a:buFont typeface="Monotype Sorts" charset="2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code that implement particular part of the story to pass the test</a:t>
            </a:r>
          </a:p>
          <a:p>
            <a:pPr marL="381000" indent="-381000">
              <a:buFont typeface="Monotype Sorts" charset="2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all test</a:t>
            </a:r>
          </a:p>
          <a:p>
            <a:pPr marL="381000" indent="-381000">
              <a:buFont typeface="Monotype Sorts" charset="2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Rework on the code, and test the code until all tests pass</a:t>
            </a:r>
          </a:p>
          <a:p>
            <a:pPr marL="381000" indent="-381000">
              <a:buFont typeface="Monotype Sorts" charset="2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2 to step 5 until the story is fully implemented</a:t>
            </a:r>
          </a:p>
        </p:txBody>
      </p:sp>
      <p:pic>
        <p:nvPicPr>
          <p:cNvPr id="282634" name="Picture 10">
            <a:extLst>
              <a:ext uri="{FF2B5EF4-FFF2-40B4-BE49-F238E27FC236}">
                <a16:creationId xmlns:a16="http://schemas.microsoft.com/office/drawing/2014/main" id="{5037FF2A-2C9C-4D96-84F8-27322A25DA58}"/>
              </a:ext>
            </a:extLst>
          </p:cNvPr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8463" y="1846263"/>
            <a:ext cx="3916362" cy="3725862"/>
          </a:xfrm>
        </p:spPr>
      </p:pic>
      <p:sp>
        <p:nvSpPr>
          <p:cNvPr id="282637" name="Text Box 13">
            <a:extLst>
              <a:ext uri="{FF2B5EF4-FFF2-40B4-BE49-F238E27FC236}">
                <a16:creationId xmlns:a16="http://schemas.microsoft.com/office/drawing/2014/main" id="{212553BF-BE10-4631-B36D-925740F4A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764" y="5746751"/>
            <a:ext cx="38512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dirty="0">
                <a:solidFill>
                  <a:srgbClr val="000000"/>
                </a:solidFill>
              </a:rPr>
              <a:t>Figure 3: </a:t>
            </a:r>
            <a:r>
              <a:rPr lang="en-US" altLang="en-US" i="1" dirty="0">
                <a:solidFill>
                  <a:srgbClr val="000000"/>
                </a:solidFill>
              </a:rPr>
              <a:t>Test-first</a:t>
            </a:r>
            <a:r>
              <a:rPr lang="en-US" altLang="en-US" dirty="0">
                <a:solidFill>
                  <a:srgbClr val="000000"/>
                </a:solidFill>
              </a:rPr>
              <a:t> process in XP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0ABA278D-BEF6-43B2-9353-2EA1AE1DB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270C38C-4ADF-4E6B-87C6-F9881BDD1EE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0C79125F-941B-49BF-AC26-C104582C0F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Unit Testing in extreme Programming</a:t>
            </a:r>
          </a:p>
        </p:txBody>
      </p:sp>
      <p:sp>
        <p:nvSpPr>
          <p:cNvPr id="286728" name="Rectangle 8">
            <a:extLst>
              <a:ext uri="{FF2B5EF4-FFF2-40B4-BE49-F238E27FC236}">
                <a16:creationId xmlns:a16="http://schemas.microsoft.com/office/drawing/2014/main" id="{1A07DCD4-AE09-422C-A837-6667C0874A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laws of Test Driven development (TDD)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may not write production code unless the first failing unit test is written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may not write more of a unit test than is sufficient to fail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may not write more production code than is sufficient to make the failing unit test pass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programming: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XP, code is being developed by two programmers working side by side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person develops the code tactically and the other one inspects it methodically by keeping in mind the story they are implementing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09AA9830-CB39-4012-8557-C4AEA22D64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BD1A40FD-2985-4870-A339-63881FB0EA8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5CC6AFFE-1310-4A8D-9D28-54DACA2AB0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Tools For Unit Testing</a:t>
            </a:r>
          </a:p>
        </p:txBody>
      </p:sp>
      <p:sp>
        <p:nvSpPr>
          <p:cNvPr id="291847" name="Rectangle 7">
            <a:extLst>
              <a:ext uri="{FF2B5EF4-FFF2-40B4-BE49-F238E27FC236}">
                <a16:creationId xmlns:a16="http://schemas.microsoft.com/office/drawing/2014/main" id="{9D5C4394-F609-4B22-9E50-8F5F0858F7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auditor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tool is used to check the quality of the software to ensure that it meets some minimum coding standard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 checker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tool can check for accidental writes into the instruction areas of memory, or to other memory location outside the data storage area of the application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read the source code and automatically generate descriptions and caller/callee tree diagram or data model from the source code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debuggers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assist software developers in implementing different debugging techniques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Breakpoint  and Omniscient debuggers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In-circuit emulators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high-speed Ethernet connection between a host debugger and a target microprocessor, enabling developers to perform source-level debugging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B5CBBCD9-6B12-4B8B-AA76-F119EA7111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DAD3ED3-FC91-485F-B182-F4638BF85AE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99012" name="Rectangle 4">
            <a:extLst>
              <a:ext uri="{FF2B5EF4-FFF2-40B4-BE49-F238E27FC236}">
                <a16:creationId xmlns:a16="http://schemas.microsoft.com/office/drawing/2014/main" id="{2FFA862C-1EFC-4EE2-9785-F11E0AC0E0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Tools for Unit Testing</a:t>
            </a:r>
          </a:p>
        </p:txBody>
      </p:sp>
      <p:sp>
        <p:nvSpPr>
          <p:cNvPr id="299013" name="Rectangle 5">
            <a:extLst>
              <a:ext uri="{FF2B5EF4-FFF2-40B4-BE49-F238E27FC236}">
                <a16:creationId xmlns:a16="http://schemas.microsoft.com/office/drawing/2014/main" id="{A07E962B-2704-46B6-8E5D-67A82EA2957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24128" y="1751805"/>
            <a:ext cx="4100322" cy="361076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leak detectors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test the allocation of memory to an application which request for memory and fail to de-allocate memory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code (path) analyzer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 identify paths to test based on the structure of code such as McCabe’s cyclomatic complexity measure </a:t>
            </a:r>
          </a:p>
        </p:txBody>
      </p:sp>
      <p:pic>
        <p:nvPicPr>
          <p:cNvPr id="299015" name="Picture 7">
            <a:extLst>
              <a:ext uri="{FF2B5EF4-FFF2-40B4-BE49-F238E27FC236}">
                <a16:creationId xmlns:a16="http://schemas.microsoft.com/office/drawing/2014/main" id="{58BD75DC-BF10-49F5-AF9A-1F04EDACB37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24513" y="1785937"/>
            <a:ext cx="5969000" cy="3998913"/>
          </a:xfrm>
        </p:spPr>
      </p:pic>
      <p:sp>
        <p:nvSpPr>
          <p:cNvPr id="299016" name="Text Box 8">
            <a:extLst>
              <a:ext uri="{FF2B5EF4-FFF2-40B4-BE49-F238E27FC236}">
                <a16:creationId xmlns:a16="http://schemas.microsoft.com/office/drawing/2014/main" id="{9C187479-5953-4E11-9BD8-1113410D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413" y="6026150"/>
            <a:ext cx="3219451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dirty="0">
                <a:solidFill>
                  <a:srgbClr val="000000"/>
                </a:solidFill>
              </a:rPr>
              <a:t>McCabe complexity measure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B6BFF2BC-5937-45BC-A0E6-64812F5DDA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B6C8960F-B74B-47EB-96CB-8AA432C1EDE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939E3D11-FD33-44D4-AEFD-68DE19FEC6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Tools for Unit Testing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AE485FC6-04FA-431B-8D32-E5D260EC48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inspection support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can help schedule group inspection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 analyzer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measure internal test coverage, often expressed in terms of control structure of the test object, and report the coverage metric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generator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assist programmers in selecting test data that cause program to behave in a desired manner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harness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of tools support the execution of dynamic unit tests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monitors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timing characteristics of the software components be monitored and evaluate by these tools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analyzers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have the ability to analyze the traffic and identify problem areas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54DD8F41-3E86-412A-9859-D98915CA9A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08F01BC-3848-4421-9AF3-743E5D26293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0948F02D-53F4-4619-87F0-E53AD44733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Tools for Unit Testing</a:t>
            </a:r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D612A95B-BA81-42A2-9D8A-C1E4CC2F5F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Simulators and emulators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are used to replace the real software and hardware that are not currently available. Both the kinds of tools are used for training, safety, and economy purpose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generators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produces streams of transactions or data packets.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version control system provides functionalities to store a sequence of revisions of the software and associated information files under development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BA7BEC20-A2BF-4BF6-A1D2-C70227F34B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C6D2685-0E54-4E1A-8A54-1761EDB2D0E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6F2ED2D7-DEE5-441F-8068-94933BFF64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Concept of Unit Testing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70FA2431-044D-466F-A984-40F620CB98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727201"/>
            <a:ext cx="10415397" cy="429259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Unit Testing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is examined over all possible behaviors that might arise during run time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of each unit is validated against requirements of the unit by reviewing the code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Unit Testing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unit is actually executed and its outcomes are observed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observe some representative program behavior, and reach conclusion about the quality of the system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unit testing is not an alternative to dynamic unit testing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 Dynamic analysis are complementary in nature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partial dynamic unit testing is performed concurrently with static unit testing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that static unit testing be performed prior to the dynamic unit testing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7DE7F-E075-43D5-AB87-5ABF5A711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D06F32-21F8-4C20-AB37-2B995E62F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6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B18DECE-2EA2-4877-AC8C-94D701E71A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CC845C3-E039-4D73-8B7D-1E4630274A6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856310B8-1D99-4B70-9D7D-C062ADA44A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Static Unit Testing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0E6EF44F-E9AC-4D34-865D-0BD6504241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1525" y="1689100"/>
            <a:ext cx="8966200" cy="478160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static unit testing code is reviewed by applying techniques: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step by step peer group review of a work product, with each step checked against pre-determined criteria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review where the author leads the team through a manual or simulated executed of the product using pre-defined scenarios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here is to examine source code in detail in a systematic manner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code review is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code,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evaluate the author of the code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review must be planned and managed in a professional manner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to the success of code is to divide and conquer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examiner inspect small parts of the unit in isolation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nothing is overlooked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correctness of all examined parts of the module implies the correctness of the whole module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B082BE41-7A86-4A9C-92E8-A67FCEF4AD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6557E64-7574-4670-A2AC-30254147F59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2A731280-8DC4-46D3-BE5D-33810AE423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Static Unit Testing (Code Review)</a:t>
            </a:r>
          </a:p>
        </p:txBody>
      </p:sp>
      <p:sp>
        <p:nvSpPr>
          <p:cNvPr id="237575" name="Rectangle 7">
            <a:extLst>
              <a:ext uri="{FF2B5EF4-FFF2-40B4-BE49-F238E27FC236}">
                <a16:creationId xmlns:a16="http://schemas.microsoft.com/office/drawing/2014/main" id="{7B4A41A3-6250-48A4-883B-F4F40B852BE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92199" y="1593850"/>
            <a:ext cx="5451475" cy="48148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Readiness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functionality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and design documents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Moderator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keeper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Reviewers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Preparation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questions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Change Request (CR)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Suggested improvement opportunities</a:t>
            </a:r>
          </a:p>
        </p:txBody>
      </p:sp>
      <p:pic>
        <p:nvPicPr>
          <p:cNvPr id="237577" name="Picture 9">
            <a:extLst>
              <a:ext uri="{FF2B5EF4-FFF2-40B4-BE49-F238E27FC236}">
                <a16:creationId xmlns:a16="http://schemas.microsoft.com/office/drawing/2014/main" id="{9A3C489C-C3E6-423F-B6D0-304B4ED1818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86638" y="1819275"/>
            <a:ext cx="4557712" cy="4117974"/>
          </a:xfrm>
        </p:spPr>
      </p:pic>
      <p:sp>
        <p:nvSpPr>
          <p:cNvPr id="237578" name="Text Box 10">
            <a:extLst>
              <a:ext uri="{FF2B5EF4-FFF2-40B4-BE49-F238E27FC236}">
                <a16:creationId xmlns:a16="http://schemas.microsoft.com/office/drawing/2014/main" id="{30C642ED-4414-4D7A-B54D-9225095EF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338" y="6010275"/>
            <a:ext cx="49514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dirty="0">
                <a:solidFill>
                  <a:srgbClr val="000000"/>
                </a:solidFill>
              </a:rPr>
              <a:t>Figure 1: Steps in the code review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C23C02D8-AC37-4944-BFFE-FBE9A9AEF8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9D8FBF9-E6E7-442C-ACF5-9693A6ABFB6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5C1D6CE6-893C-4469-BF78-59B9B810E6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Static Unit Testing (Code Review)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B5256655-CD82-4D40-9BEA-89A4410EF31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11275" y="1603377"/>
            <a:ext cx="4406900" cy="466940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3: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 makes a presentation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presenter reads the code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record keeper documents the CR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Moderator ensures the review is on track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Re-work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the list of all the CRs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a list of improvements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 the minutes meeting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 works on the CRs to fix the issue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5: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CRs are independently validated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Exit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summary report of the meeting minutes is distributed</a:t>
            </a:r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F58BF149-ED93-4472-B4C5-81E91BF5DB1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0" y="1603377"/>
            <a:ext cx="4406900" cy="4568824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Request (CR)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the following details: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 a brief description of the issue 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 a priority level (major or minor) to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a person to follow it up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deadline for addressing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</a:p>
          <a:p>
            <a:pPr lvl="1" algn="just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E74AD9EB-27CA-4DA1-A631-1328CF595B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9910A32-ABC2-4B80-B0B9-302B988D810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8834" name="Rectangle 2">
            <a:extLst>
              <a:ext uri="{FF2B5EF4-FFF2-40B4-BE49-F238E27FC236}">
                <a16:creationId xmlns:a16="http://schemas.microsoft.com/office/drawing/2014/main" id="{A5CD0591-3410-4E44-B9F9-05B2FBA960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Static Unit Testing (Code Review)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2F5D8F04-CD06-4CBC-A348-2E8D2937B1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52081"/>
            <a:ext cx="8966200" cy="4651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metrics can be collected from a code review: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lines of code (LOC) reviewed per hour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CRs generated per thousand lines of code (KLOC)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CRs generated per hour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total number of hours spend on code review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9EF071FC-8FDE-43D3-B6D4-1AF2D48317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7A1B995-ABF5-4EE9-8635-9BD4D7F853A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id="{780A35B7-C6CD-4333-A3CD-ADB6D96526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Static Unit Testing (Code Review)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838D4487-647F-4CC3-B09E-D0524EA961E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24128" y="1647388"/>
            <a:ext cx="9720072" cy="315753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code review methodology can be applicable to review other documents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Five different types of system documents are generated by engineering department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Specification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High-level Design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Low-level Design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addition, installation, user, and troubleshooting guides are developed by the technical documentation group </a:t>
            </a:r>
          </a:p>
        </p:txBody>
      </p:sp>
      <p:pic>
        <p:nvPicPr>
          <p:cNvPr id="259078" name="Picture 6">
            <a:extLst>
              <a:ext uri="{FF2B5EF4-FFF2-40B4-BE49-F238E27FC236}">
                <a16:creationId xmlns:a16="http://schemas.microsoft.com/office/drawing/2014/main" id="{1DC58749-F5EE-417A-9BA6-A99B9539754D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4550" y="4713288"/>
            <a:ext cx="8589963" cy="2144712"/>
          </a:xfrm>
        </p:spPr>
      </p:pic>
      <p:sp>
        <p:nvSpPr>
          <p:cNvPr id="259079" name="Text Box 7">
            <a:extLst>
              <a:ext uri="{FF2B5EF4-FFF2-40B4-BE49-F238E27FC236}">
                <a16:creationId xmlns:a16="http://schemas.microsoft.com/office/drawing/2014/main" id="{BBAA5DB3-B5D6-4264-8813-16DA3854D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9837" y="5683634"/>
            <a:ext cx="1668726" cy="117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dirty="0">
                <a:solidFill>
                  <a:srgbClr val="000000"/>
                </a:solidFill>
              </a:rPr>
              <a:t>Table 1: System documents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32A4E66-3D14-4FA6-A902-A5C13411D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E0C8D95-4E4F-43AD-AA36-289C69AB00E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439014F2-8108-4AE2-B509-03576F22F6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Defect Prevention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22587981-4DCA-43A0-972A-FD481B00B3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56619"/>
            <a:ext cx="9720073" cy="4514085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instrumentation code into the code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standard control to detect possible occurrences of error conditions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code exists for all return values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counter data fields and buffer overflow/underflow is appropriately handled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error messages and help texts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Validate input data, such as arguments, passed to a function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assertions to detect impossible conditions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Leave assertions in the code (activate/deactivate)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Fully document the assertions that appear to be unclear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every major computation, reverse-compute the input(s) from the results in the code itself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timer routine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a loop counter within each loop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6321</TotalTime>
  <Words>3314</Words>
  <Application>Microsoft Office PowerPoint</Application>
  <PresentationFormat>Widescreen</PresentationFormat>
  <Paragraphs>411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Calibri</vt:lpstr>
      <vt:lpstr>Monotype Sorts</vt:lpstr>
      <vt:lpstr>MTSY</vt:lpstr>
      <vt:lpstr>Times New Roman</vt:lpstr>
      <vt:lpstr>Times-Italic</vt:lpstr>
      <vt:lpstr>Times-Roman</vt:lpstr>
      <vt:lpstr>Tw Cen MT</vt:lpstr>
      <vt:lpstr>Tw Cen MT Condensed</vt:lpstr>
      <vt:lpstr>Wingdings</vt:lpstr>
      <vt:lpstr>Wingdings 3</vt:lpstr>
      <vt:lpstr>Integral</vt:lpstr>
      <vt:lpstr>Chapter – 3 unit testing</vt:lpstr>
      <vt:lpstr>Outline of the Chapter</vt:lpstr>
      <vt:lpstr>Concept of Unit Testing</vt:lpstr>
      <vt:lpstr>Static Unit Testing</vt:lpstr>
      <vt:lpstr>Static Unit Testing (Code Review)</vt:lpstr>
      <vt:lpstr>Static Unit Testing (Code Review)</vt:lpstr>
      <vt:lpstr>Static Unit Testing (Code Review)</vt:lpstr>
      <vt:lpstr>Static Unit Testing (Code Review)</vt:lpstr>
      <vt:lpstr>Defect Prevention</vt:lpstr>
      <vt:lpstr>Dynamic Unit Testing</vt:lpstr>
      <vt:lpstr>Dynamic Unit Testing</vt:lpstr>
      <vt:lpstr>Mutation Testing</vt:lpstr>
      <vt:lpstr>Mutation testing</vt:lpstr>
      <vt:lpstr>Mutation testing</vt:lpstr>
      <vt:lpstr>Mutation testing</vt:lpstr>
      <vt:lpstr>Mutation testing</vt:lpstr>
      <vt:lpstr>Mutation SCORE</vt:lpstr>
      <vt:lpstr>Mutation testing types </vt:lpstr>
      <vt:lpstr>Mutation testing types </vt:lpstr>
      <vt:lpstr>Mutation testing types </vt:lpstr>
      <vt:lpstr>Numerical Example</vt:lpstr>
      <vt:lpstr>Debugging</vt:lpstr>
      <vt:lpstr>Debugging</vt:lpstr>
      <vt:lpstr>Unit Testing in eXtreme Programming</vt:lpstr>
      <vt:lpstr>Unit Testing in extreme Programming</vt:lpstr>
      <vt:lpstr>Tools For Unit Testing</vt:lpstr>
      <vt:lpstr>Tools for Unit Testing</vt:lpstr>
      <vt:lpstr>Tools for Unit Testing</vt:lpstr>
      <vt:lpstr>Tools for Unit Testing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CSE-35</dc:creator>
  <cp:lastModifiedBy>Anuja Nair</cp:lastModifiedBy>
  <cp:revision>149</cp:revision>
  <dcterms:created xsi:type="dcterms:W3CDTF">2022-08-21T16:20:30Z</dcterms:created>
  <dcterms:modified xsi:type="dcterms:W3CDTF">2022-09-07T08:42:38Z</dcterms:modified>
</cp:coreProperties>
</file>