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62" r:id="rId1"/>
  </p:sldMasterIdLst>
  <p:notesMasterIdLst>
    <p:notesMasterId r:id="rId35"/>
  </p:notesMasterIdLst>
  <p:sldIdLst>
    <p:sldId id="256" r:id="rId2"/>
    <p:sldId id="338" r:id="rId3"/>
    <p:sldId id="339" r:id="rId4"/>
    <p:sldId id="340" r:id="rId5"/>
    <p:sldId id="348" r:id="rId6"/>
    <p:sldId id="341" r:id="rId7"/>
    <p:sldId id="349" r:id="rId8"/>
    <p:sldId id="342" r:id="rId9"/>
    <p:sldId id="352" r:id="rId10"/>
    <p:sldId id="353" r:id="rId11"/>
    <p:sldId id="354" r:id="rId12"/>
    <p:sldId id="350" r:id="rId13"/>
    <p:sldId id="343" r:id="rId14"/>
    <p:sldId id="355" r:id="rId15"/>
    <p:sldId id="356" r:id="rId16"/>
    <p:sldId id="357" r:id="rId17"/>
    <p:sldId id="358" r:id="rId18"/>
    <p:sldId id="344" r:id="rId19"/>
    <p:sldId id="361" r:id="rId20"/>
    <p:sldId id="362" r:id="rId21"/>
    <p:sldId id="363" r:id="rId22"/>
    <p:sldId id="359" r:id="rId23"/>
    <p:sldId id="364" r:id="rId24"/>
    <p:sldId id="365" r:id="rId25"/>
    <p:sldId id="366" r:id="rId26"/>
    <p:sldId id="370" r:id="rId27"/>
    <p:sldId id="367" r:id="rId28"/>
    <p:sldId id="371" r:id="rId29"/>
    <p:sldId id="368" r:id="rId30"/>
    <p:sldId id="369" r:id="rId31"/>
    <p:sldId id="346" r:id="rId32"/>
    <p:sldId id="347" r:id="rId33"/>
    <p:sldId id="36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1D3281-40DF-4B46-AF0D-C935F5E414AF}">
          <p14:sldIdLst>
            <p14:sldId id="256"/>
            <p14:sldId id="338"/>
            <p14:sldId id="339"/>
            <p14:sldId id="340"/>
            <p14:sldId id="348"/>
            <p14:sldId id="341"/>
            <p14:sldId id="349"/>
            <p14:sldId id="342"/>
            <p14:sldId id="352"/>
            <p14:sldId id="353"/>
            <p14:sldId id="354"/>
            <p14:sldId id="350"/>
            <p14:sldId id="343"/>
            <p14:sldId id="355"/>
            <p14:sldId id="356"/>
            <p14:sldId id="357"/>
            <p14:sldId id="358"/>
            <p14:sldId id="344"/>
            <p14:sldId id="361"/>
            <p14:sldId id="362"/>
            <p14:sldId id="363"/>
            <p14:sldId id="359"/>
            <p14:sldId id="364"/>
            <p14:sldId id="365"/>
            <p14:sldId id="366"/>
            <p14:sldId id="370"/>
            <p14:sldId id="367"/>
            <p14:sldId id="371"/>
            <p14:sldId id="368"/>
            <p14:sldId id="369"/>
            <p14:sldId id="346"/>
            <p14:sldId id="347"/>
            <p14:sldId id="3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BBE77-5010-43A2-86D0-D2F4F03AEE15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614DC-7EA5-441C-A87C-AE1E6B41B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445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801C746-D46B-42AF-AA65-9F727C8649B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 dirty="0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AE8788D-DFD2-4946-BC74-EF4B417117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518DEA-8A56-490C-944C-97763F998A22}" type="slidenum">
              <a:rPr lang="en-US" altLang="en-US"/>
              <a:pPr/>
              <a:t>2</a:t>
            </a:fld>
            <a:endParaRPr lang="en-US" altLang="en-US" dirty="0"/>
          </a:p>
        </p:txBody>
      </p:sp>
      <p:sp>
        <p:nvSpPr>
          <p:cNvPr id="240642" name="Rectangle 2">
            <a:extLst>
              <a:ext uri="{FF2B5EF4-FFF2-40B4-BE49-F238E27FC236}">
                <a16:creationId xmlns:a16="http://schemas.microsoft.com/office/drawing/2014/main" id="{88833949-9AF0-497C-AE36-C28308CA22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7EB8C179-1F25-4A89-A798-C73E9C0F1F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532F516-3B1C-41E1-A104-82717F7FFB4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02A678-F8C6-4BDA-98C5-6C37340283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A370C-D016-4108-82BE-40FFCA5DF90B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57378" name="Rectangle 2">
            <a:extLst>
              <a:ext uri="{FF2B5EF4-FFF2-40B4-BE49-F238E27FC236}">
                <a16:creationId xmlns:a16="http://schemas.microsoft.com/office/drawing/2014/main" id="{CC935032-2359-4A34-A2CC-496B0C37EA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>
            <a:extLst>
              <a:ext uri="{FF2B5EF4-FFF2-40B4-BE49-F238E27FC236}">
                <a16:creationId xmlns:a16="http://schemas.microsoft.com/office/drawing/2014/main" id="{B9FCDD87-267D-49E3-8870-E086C586F1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8C7953F-CB8F-441B-9A6E-80AEC4405DC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5CEDC0D-7BB7-43AF-867D-AC247B90E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9D2477-F79B-46F0-9038-C48F9C6BF240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58402" name="Rectangle 2">
            <a:extLst>
              <a:ext uri="{FF2B5EF4-FFF2-40B4-BE49-F238E27FC236}">
                <a16:creationId xmlns:a16="http://schemas.microsoft.com/office/drawing/2014/main" id="{F1F4095D-F3F3-4442-A354-E452B6454C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>
            <a:extLst>
              <a:ext uri="{FF2B5EF4-FFF2-40B4-BE49-F238E27FC236}">
                <a16:creationId xmlns:a16="http://schemas.microsoft.com/office/drawing/2014/main" id="{16E66998-225A-46B5-A311-D34D2AAFFF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2110117-6A1A-41B2-978C-D6AA5FBFAC3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B685526-FEB5-40A3-A308-0EF09EDA8B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DDEF33-7305-4FF3-9D87-758FDA4345C2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59426" name="Rectangle 2">
            <a:extLst>
              <a:ext uri="{FF2B5EF4-FFF2-40B4-BE49-F238E27FC236}">
                <a16:creationId xmlns:a16="http://schemas.microsoft.com/office/drawing/2014/main" id="{11297BF8-8538-4345-831C-F798F73C92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>
            <a:extLst>
              <a:ext uri="{FF2B5EF4-FFF2-40B4-BE49-F238E27FC236}">
                <a16:creationId xmlns:a16="http://schemas.microsoft.com/office/drawing/2014/main" id="{70FA7502-5C09-4760-9DC0-DB17AFC730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167B57C-2996-40A3-8BEF-A10A72DCC8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2947F69-BE3D-484B-8415-5589795D19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156ED8-4659-4EDD-B84A-DC93270828FE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60450" name="Rectangle 2">
            <a:extLst>
              <a:ext uri="{FF2B5EF4-FFF2-40B4-BE49-F238E27FC236}">
                <a16:creationId xmlns:a16="http://schemas.microsoft.com/office/drawing/2014/main" id="{3563AAAA-CC08-43A1-960A-6ED13DE91A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>
            <a:extLst>
              <a:ext uri="{FF2B5EF4-FFF2-40B4-BE49-F238E27FC236}">
                <a16:creationId xmlns:a16="http://schemas.microsoft.com/office/drawing/2014/main" id="{773EA65A-279D-4E11-B110-0214D42398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1C38EDF-A814-4DB9-9256-FFBE4E62C7C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C77187A-7790-408C-BF18-DE6E57C364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585C16-E8AC-42F7-8873-4330AB840D08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61474" name="Rectangle 2">
            <a:extLst>
              <a:ext uri="{FF2B5EF4-FFF2-40B4-BE49-F238E27FC236}">
                <a16:creationId xmlns:a16="http://schemas.microsoft.com/office/drawing/2014/main" id="{49DA499C-8002-4162-8616-FFD16D4D83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695AC2C1-7DA9-45AC-BE58-A718864B30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DA3E643-3766-4C11-BD7A-7730909AAAE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D717F6-2B16-49CF-AA96-9AEA6E879F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AB8545-AD61-4BB9-924E-514608F9D49A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62498" name="Rectangle 2">
            <a:extLst>
              <a:ext uri="{FF2B5EF4-FFF2-40B4-BE49-F238E27FC236}">
                <a16:creationId xmlns:a16="http://schemas.microsoft.com/office/drawing/2014/main" id="{C6CD5493-6472-4C1F-8020-6809F36A9F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>
            <a:extLst>
              <a:ext uri="{FF2B5EF4-FFF2-40B4-BE49-F238E27FC236}">
                <a16:creationId xmlns:a16="http://schemas.microsoft.com/office/drawing/2014/main" id="{A94159CC-F8B1-4C3C-862C-088DA115A0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BC80D45-D7E7-4529-BA67-1DDD97967FC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32B4B9D-D944-4BB4-8120-834456C5B2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CB623E-3C6E-4D9E-8647-F9ECEF94DE75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63522" name="Rectangle 2">
            <a:extLst>
              <a:ext uri="{FF2B5EF4-FFF2-40B4-BE49-F238E27FC236}">
                <a16:creationId xmlns:a16="http://schemas.microsoft.com/office/drawing/2014/main" id="{3D79A688-22E7-4317-9A92-96F4059C7D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>
            <a:extLst>
              <a:ext uri="{FF2B5EF4-FFF2-40B4-BE49-F238E27FC236}">
                <a16:creationId xmlns:a16="http://schemas.microsoft.com/office/drawing/2014/main" id="{35358446-0D23-4746-A3FD-D886EFF7AB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D7229C3-A928-4291-8D1D-B1E0896778E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B4ADE4E-9691-4948-AB64-A0C8E7F492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6D96CD-5FE8-4DF1-B259-74519BC0B3BC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64546" name="Rectangle 2">
            <a:extLst>
              <a:ext uri="{FF2B5EF4-FFF2-40B4-BE49-F238E27FC236}">
                <a16:creationId xmlns:a16="http://schemas.microsoft.com/office/drawing/2014/main" id="{3A89D1F1-2957-4BAE-B0F8-C1F0251ED6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7" name="Rectangle 3">
            <a:extLst>
              <a:ext uri="{FF2B5EF4-FFF2-40B4-BE49-F238E27FC236}">
                <a16:creationId xmlns:a16="http://schemas.microsoft.com/office/drawing/2014/main" id="{69A8328A-E12E-4282-A571-C63BB58637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BDF1D52-1907-4D36-A325-40B6EF5F35B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5C1AA7-4987-42B8-966E-F6A88144DB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78A3D-C0A6-4F0C-B4A5-CD7222EB4845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65570" name="Rectangle 2">
            <a:extLst>
              <a:ext uri="{FF2B5EF4-FFF2-40B4-BE49-F238E27FC236}">
                <a16:creationId xmlns:a16="http://schemas.microsoft.com/office/drawing/2014/main" id="{2A3AAEDB-9DFC-42F4-AE6D-6A2C91B7A2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>
            <a:extLst>
              <a:ext uri="{FF2B5EF4-FFF2-40B4-BE49-F238E27FC236}">
                <a16:creationId xmlns:a16="http://schemas.microsoft.com/office/drawing/2014/main" id="{1D074D50-AE16-4A25-9937-2A6341D24D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709CC8B-7443-4CCE-8C91-269BDB0A8C3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986A127-A9BE-478D-A26E-8C794CEC2A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E49F0-0F9A-4994-8ADD-F9230A366FBD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66594" name="Rectangle 2">
            <a:extLst>
              <a:ext uri="{FF2B5EF4-FFF2-40B4-BE49-F238E27FC236}">
                <a16:creationId xmlns:a16="http://schemas.microsoft.com/office/drawing/2014/main" id="{0D86E718-4460-4D8A-9EED-9039D353A2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>
            <a:extLst>
              <a:ext uri="{FF2B5EF4-FFF2-40B4-BE49-F238E27FC236}">
                <a16:creationId xmlns:a16="http://schemas.microsoft.com/office/drawing/2014/main" id="{632F8B03-4D66-4D65-BE1C-164A43ADAB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7929166-0CA5-4F05-BBE5-88859D7015E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 dirty="0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A0AC777-1497-4047-9DCF-FF0CC543BC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847FDB-55D5-4FDE-939E-14DCDB2BDC3C}" type="slidenum">
              <a:rPr lang="en-US" altLang="en-US"/>
              <a:pPr/>
              <a:t>3</a:t>
            </a:fld>
            <a:endParaRPr lang="en-US" altLang="en-US" dirty="0"/>
          </a:p>
        </p:txBody>
      </p:sp>
      <p:sp>
        <p:nvSpPr>
          <p:cNvPr id="349186" name="Rectangle 2">
            <a:extLst>
              <a:ext uri="{FF2B5EF4-FFF2-40B4-BE49-F238E27FC236}">
                <a16:creationId xmlns:a16="http://schemas.microsoft.com/office/drawing/2014/main" id="{E850019D-34E0-49C7-B7A2-60B5C7AF7F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>
            <a:extLst>
              <a:ext uri="{FF2B5EF4-FFF2-40B4-BE49-F238E27FC236}">
                <a16:creationId xmlns:a16="http://schemas.microsoft.com/office/drawing/2014/main" id="{60C64491-2C13-41CE-9653-746495C7BD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AE545D1-60D3-4435-8AEA-1E78FAACB14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17B952-53DB-4883-9E6D-B6F136EF8E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A50FFD-A9D4-43D5-AE3C-2C4AB31A5B1E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67618" name="Rectangle 2">
            <a:extLst>
              <a:ext uri="{FF2B5EF4-FFF2-40B4-BE49-F238E27FC236}">
                <a16:creationId xmlns:a16="http://schemas.microsoft.com/office/drawing/2014/main" id="{9842C2DE-1CFE-4452-B841-C9500C91BD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>
            <a:extLst>
              <a:ext uri="{FF2B5EF4-FFF2-40B4-BE49-F238E27FC236}">
                <a16:creationId xmlns:a16="http://schemas.microsoft.com/office/drawing/2014/main" id="{16A07F4E-BC67-469F-86AB-48B0E012EE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D0D95AB-BF6A-4632-B34D-4F4B9C0C380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23CF6D-C9C5-4331-A241-04A33CED54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A186A-04DD-4CBA-95B1-D766A778AC1A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68642" name="Rectangle 2">
            <a:extLst>
              <a:ext uri="{FF2B5EF4-FFF2-40B4-BE49-F238E27FC236}">
                <a16:creationId xmlns:a16="http://schemas.microsoft.com/office/drawing/2014/main" id="{4B76D1C9-6EB7-482A-8031-76438BE476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EC018F89-5C84-47A6-A795-A33585D318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D224EA6-2447-4CF4-8029-CC2E0FC0F27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477F994-6741-480D-A3D0-B40D27DF13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BD0904-5BC0-4F03-A0C9-8138198298A4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69666" name="Rectangle 2">
            <a:extLst>
              <a:ext uri="{FF2B5EF4-FFF2-40B4-BE49-F238E27FC236}">
                <a16:creationId xmlns:a16="http://schemas.microsoft.com/office/drawing/2014/main" id="{489E4A17-2362-48ED-8971-E6597F0735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3">
            <a:extLst>
              <a:ext uri="{FF2B5EF4-FFF2-40B4-BE49-F238E27FC236}">
                <a16:creationId xmlns:a16="http://schemas.microsoft.com/office/drawing/2014/main" id="{786297B4-35C3-4D9A-B1A1-2DC787BA5D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555A4C7-B0F2-4E67-A092-44C6F69713A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09269A1-C401-4D84-BCF6-BD8592D581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76A429-DCEF-43BE-B3F9-160A8CFE4E87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70690" name="Rectangle 2">
            <a:extLst>
              <a:ext uri="{FF2B5EF4-FFF2-40B4-BE49-F238E27FC236}">
                <a16:creationId xmlns:a16="http://schemas.microsoft.com/office/drawing/2014/main" id="{C72F7A3F-922A-4D6F-80C6-568BB3336B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1" name="Rectangle 3">
            <a:extLst>
              <a:ext uri="{FF2B5EF4-FFF2-40B4-BE49-F238E27FC236}">
                <a16:creationId xmlns:a16="http://schemas.microsoft.com/office/drawing/2014/main" id="{01CC83B0-3210-4562-90D2-825473B024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2DF0493-72F2-4FBD-A440-4EE03113032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C31F905-B7E9-4D9D-B841-9048864D3E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3E969B-FBDF-4356-9BAF-832923C0BAB6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71714" name="Rectangle 2">
            <a:extLst>
              <a:ext uri="{FF2B5EF4-FFF2-40B4-BE49-F238E27FC236}">
                <a16:creationId xmlns:a16="http://schemas.microsoft.com/office/drawing/2014/main" id="{FC85CFEE-F04B-46A0-BD1A-8B36D286D1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5" name="Rectangle 3">
            <a:extLst>
              <a:ext uri="{FF2B5EF4-FFF2-40B4-BE49-F238E27FC236}">
                <a16:creationId xmlns:a16="http://schemas.microsoft.com/office/drawing/2014/main" id="{BED5B76B-F063-4B95-ADDB-306A892B81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2DF0493-72F2-4FBD-A440-4EE03113032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C31F905-B7E9-4D9D-B841-9048864D3E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3E969B-FBDF-4356-9BAF-832923C0BAB6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71714" name="Rectangle 2">
            <a:extLst>
              <a:ext uri="{FF2B5EF4-FFF2-40B4-BE49-F238E27FC236}">
                <a16:creationId xmlns:a16="http://schemas.microsoft.com/office/drawing/2014/main" id="{FC85CFEE-F04B-46A0-BD1A-8B36D286D1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5" name="Rectangle 3">
            <a:extLst>
              <a:ext uri="{FF2B5EF4-FFF2-40B4-BE49-F238E27FC236}">
                <a16:creationId xmlns:a16="http://schemas.microsoft.com/office/drawing/2014/main" id="{BED5B76B-F063-4B95-ADDB-306A892B81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14593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13E2BD9-99DA-4F12-829E-ECA98F89058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3B0815A-BE12-4F66-BAED-3832F82251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A0C642-1361-440D-81FB-1273F8BA5DC2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72738" name="Rectangle 2">
            <a:extLst>
              <a:ext uri="{FF2B5EF4-FFF2-40B4-BE49-F238E27FC236}">
                <a16:creationId xmlns:a16="http://schemas.microsoft.com/office/drawing/2014/main" id="{C598E268-F5C7-4417-9A24-E77737D136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>
            <a:extLst>
              <a:ext uri="{FF2B5EF4-FFF2-40B4-BE49-F238E27FC236}">
                <a16:creationId xmlns:a16="http://schemas.microsoft.com/office/drawing/2014/main" id="{3BC0F461-DAA4-4B98-A654-933EE90187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13E2BD9-99DA-4F12-829E-ECA98F89058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3B0815A-BE12-4F66-BAED-3832F82251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A0C642-1361-440D-81FB-1273F8BA5DC2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72738" name="Rectangle 2">
            <a:extLst>
              <a:ext uri="{FF2B5EF4-FFF2-40B4-BE49-F238E27FC236}">
                <a16:creationId xmlns:a16="http://schemas.microsoft.com/office/drawing/2014/main" id="{C598E268-F5C7-4417-9A24-E77737D136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>
            <a:extLst>
              <a:ext uri="{FF2B5EF4-FFF2-40B4-BE49-F238E27FC236}">
                <a16:creationId xmlns:a16="http://schemas.microsoft.com/office/drawing/2014/main" id="{3BC0F461-DAA4-4B98-A654-933EE90187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11542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E38A334-C069-4362-A827-083257C5450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603700C-43F5-4385-9516-9D15ABE23C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655CB0-77D9-47D5-BB81-7D7CADFEC75F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73762" name="Rectangle 2">
            <a:extLst>
              <a:ext uri="{FF2B5EF4-FFF2-40B4-BE49-F238E27FC236}">
                <a16:creationId xmlns:a16="http://schemas.microsoft.com/office/drawing/2014/main" id="{311A0C54-A5F5-4FBE-BDDD-03DBFDCF10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>
            <a:extLst>
              <a:ext uri="{FF2B5EF4-FFF2-40B4-BE49-F238E27FC236}">
                <a16:creationId xmlns:a16="http://schemas.microsoft.com/office/drawing/2014/main" id="{3826BB44-EE0A-4F18-83BF-D83D1B331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C863D98-8681-4326-A44F-F9F39659F18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6573ED-DBE1-4FDD-893C-66038F7B72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C72F6B-9DE5-4810-AFEB-499ADF660869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74786" name="Rectangle 2">
            <a:extLst>
              <a:ext uri="{FF2B5EF4-FFF2-40B4-BE49-F238E27FC236}">
                <a16:creationId xmlns:a16="http://schemas.microsoft.com/office/drawing/2014/main" id="{8153A200-52BE-4ACB-96ED-99DF67F4E6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4787" name="Rectangle 3">
            <a:extLst>
              <a:ext uri="{FF2B5EF4-FFF2-40B4-BE49-F238E27FC236}">
                <a16:creationId xmlns:a16="http://schemas.microsoft.com/office/drawing/2014/main" id="{6FD4791A-2F82-45E9-A991-DCFA7B91A6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0E03D93-262A-4036-8905-04B7372A7CA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 dirty="0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8E6534F-1140-4C6D-9734-B2AA0FBE9F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2B69D4-05DC-487F-A068-86636279385D}" type="slidenum">
              <a:rPr lang="en-US" altLang="en-US"/>
              <a:pPr/>
              <a:t>4</a:t>
            </a:fld>
            <a:endParaRPr lang="en-US" altLang="en-US" dirty="0"/>
          </a:p>
        </p:txBody>
      </p:sp>
      <p:sp>
        <p:nvSpPr>
          <p:cNvPr id="350210" name="Rectangle 2">
            <a:extLst>
              <a:ext uri="{FF2B5EF4-FFF2-40B4-BE49-F238E27FC236}">
                <a16:creationId xmlns:a16="http://schemas.microsoft.com/office/drawing/2014/main" id="{1E4FD373-8AC7-49E3-A736-388E754022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1" name="Rectangle 3">
            <a:extLst>
              <a:ext uri="{FF2B5EF4-FFF2-40B4-BE49-F238E27FC236}">
                <a16:creationId xmlns:a16="http://schemas.microsoft.com/office/drawing/2014/main" id="{7E18BA69-40E1-4C15-9B59-11B08491CB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0F6A3725-6E4D-44F2-85E4-81022FFC98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2DD9F30-10F0-4FF3-9C03-2FDB0310B2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11ECFC-A681-42C4-86D6-68F0DA51B620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75810" name="Rectangle 2">
            <a:extLst>
              <a:ext uri="{FF2B5EF4-FFF2-40B4-BE49-F238E27FC236}">
                <a16:creationId xmlns:a16="http://schemas.microsoft.com/office/drawing/2014/main" id="{6BEF9672-6138-4281-B02E-7B58410DC1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>
            <a:extLst>
              <a:ext uri="{FF2B5EF4-FFF2-40B4-BE49-F238E27FC236}">
                <a16:creationId xmlns:a16="http://schemas.microsoft.com/office/drawing/2014/main" id="{BDE88819-E4DE-4CC9-8DAB-F3D739AA73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8E691AB-2CC7-4C27-9C60-727E4C5FB15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FAAF0A-2750-4A83-A5BC-B7D801FBC5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ABEA1D-B930-4AFC-BE35-FAF04924801B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376834" name="Rectangle 2">
            <a:extLst>
              <a:ext uri="{FF2B5EF4-FFF2-40B4-BE49-F238E27FC236}">
                <a16:creationId xmlns:a16="http://schemas.microsoft.com/office/drawing/2014/main" id="{39A2C86C-7041-46A1-9317-0855D894B9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>
            <a:extLst>
              <a:ext uri="{FF2B5EF4-FFF2-40B4-BE49-F238E27FC236}">
                <a16:creationId xmlns:a16="http://schemas.microsoft.com/office/drawing/2014/main" id="{4F487CBB-4D8F-4912-A85A-95BE48EDE7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9AB6263-EF26-4643-8DCB-CC81706EF7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 dirty="0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A35890A-69C9-4367-AB1E-E964ABDAB2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95DD6D-F83A-4119-AA16-5CB70F6F9581}" type="slidenum">
              <a:rPr lang="en-US" altLang="en-US"/>
              <a:pPr/>
              <a:t>5</a:t>
            </a:fld>
            <a:endParaRPr lang="en-US" altLang="en-US" dirty="0"/>
          </a:p>
        </p:txBody>
      </p:sp>
      <p:sp>
        <p:nvSpPr>
          <p:cNvPr id="351234" name="Rectangle 2">
            <a:extLst>
              <a:ext uri="{FF2B5EF4-FFF2-40B4-BE49-F238E27FC236}">
                <a16:creationId xmlns:a16="http://schemas.microsoft.com/office/drawing/2014/main" id="{38F8C661-B8EC-4AF1-BDAB-1F3BEB22F4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>
            <a:extLst>
              <a:ext uri="{FF2B5EF4-FFF2-40B4-BE49-F238E27FC236}">
                <a16:creationId xmlns:a16="http://schemas.microsoft.com/office/drawing/2014/main" id="{5F97EDA3-B98A-4374-9D13-89EB6744BD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75EE31D-1786-47D7-9A4E-D7D666D86A0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 dirty="0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A617D0E-D521-409D-98CD-BBA08C0814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9DC5C1-0E65-4882-80C5-832279978E8E}" type="slidenum">
              <a:rPr lang="en-US" altLang="en-US"/>
              <a:pPr/>
              <a:t>6</a:t>
            </a:fld>
            <a:endParaRPr lang="en-US" altLang="en-US" dirty="0"/>
          </a:p>
        </p:txBody>
      </p:sp>
      <p:sp>
        <p:nvSpPr>
          <p:cNvPr id="352258" name="Rectangle 2">
            <a:extLst>
              <a:ext uri="{FF2B5EF4-FFF2-40B4-BE49-F238E27FC236}">
                <a16:creationId xmlns:a16="http://schemas.microsoft.com/office/drawing/2014/main" id="{212C060A-E7C0-4BEB-A885-01142B56D4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>
            <a:extLst>
              <a:ext uri="{FF2B5EF4-FFF2-40B4-BE49-F238E27FC236}">
                <a16:creationId xmlns:a16="http://schemas.microsoft.com/office/drawing/2014/main" id="{2AF54140-7B64-4960-97B5-26F5DE82AE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DD68195-6C68-4DE5-B098-4F7120813CC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 dirty="0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7021DC6-7DF7-4579-A7A2-F55F91AD34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1CEA21-F5C0-4471-97F2-204AD4768D8E}" type="slidenum">
              <a:rPr lang="en-US" altLang="en-US"/>
              <a:pPr/>
              <a:t>7</a:t>
            </a:fld>
            <a:endParaRPr lang="en-US" altLang="en-US" dirty="0"/>
          </a:p>
        </p:txBody>
      </p:sp>
      <p:sp>
        <p:nvSpPr>
          <p:cNvPr id="353282" name="Rectangle 2">
            <a:extLst>
              <a:ext uri="{FF2B5EF4-FFF2-40B4-BE49-F238E27FC236}">
                <a16:creationId xmlns:a16="http://schemas.microsoft.com/office/drawing/2014/main" id="{E93731D0-B841-4E85-96D2-6BAC71B232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3283" name="Rectangle 3">
            <a:extLst>
              <a:ext uri="{FF2B5EF4-FFF2-40B4-BE49-F238E27FC236}">
                <a16:creationId xmlns:a16="http://schemas.microsoft.com/office/drawing/2014/main" id="{00C96CD9-5D33-459F-B267-2446680927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4BD38EF-8BD6-476D-A712-4B589ACC772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818A5B9-4D65-4B54-8449-AE3A7E5351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4C8D48-2B9C-41C7-BC3F-FCC2990B814D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54306" name="Rectangle 2">
            <a:extLst>
              <a:ext uri="{FF2B5EF4-FFF2-40B4-BE49-F238E27FC236}">
                <a16:creationId xmlns:a16="http://schemas.microsoft.com/office/drawing/2014/main" id="{5F6EDC7A-E1CE-4C81-82D0-009C60807C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>
            <a:extLst>
              <a:ext uri="{FF2B5EF4-FFF2-40B4-BE49-F238E27FC236}">
                <a16:creationId xmlns:a16="http://schemas.microsoft.com/office/drawing/2014/main" id="{8312EB83-52E5-43E1-9CA9-D8ACDE2BE0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6891391-8AF9-44BE-9F7D-15607F55F8D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5B46885-F98E-47D7-9A9A-A3969B5E2A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B3455-945E-44D6-8118-60CE1971C7F1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55330" name="Rectangle 2">
            <a:extLst>
              <a:ext uri="{FF2B5EF4-FFF2-40B4-BE49-F238E27FC236}">
                <a16:creationId xmlns:a16="http://schemas.microsoft.com/office/drawing/2014/main" id="{F6B6A654-0929-4A5E-99AB-E314319BA0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>
            <a:extLst>
              <a:ext uri="{FF2B5EF4-FFF2-40B4-BE49-F238E27FC236}">
                <a16:creationId xmlns:a16="http://schemas.microsoft.com/office/drawing/2014/main" id="{EC475EDF-2FA8-4BDB-9BA6-A08491891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272F505-F6CB-47CE-A331-2F362CBA00B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2E704A-A52D-4791-B107-1CB3F55ADA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A0E61B-1072-4867-83C9-392898818F4D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56354" name="Rectangle 2">
            <a:extLst>
              <a:ext uri="{FF2B5EF4-FFF2-40B4-BE49-F238E27FC236}">
                <a16:creationId xmlns:a16="http://schemas.microsoft.com/office/drawing/2014/main" id="{72738155-6F99-4C40-8014-39BAB917C5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>
            <a:extLst>
              <a:ext uri="{FF2B5EF4-FFF2-40B4-BE49-F238E27FC236}">
                <a16:creationId xmlns:a16="http://schemas.microsoft.com/office/drawing/2014/main" id="{CA40D0E1-399D-45CC-8EBD-0227B390AB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4E97DBF-37DA-42D2-AB37-5CBEFCB8A92F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090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63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75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48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78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98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73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66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86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46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11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4E97DBF-37DA-42D2-AB37-5CBEFCB8A92F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43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3" r:id="rId1"/>
    <p:sldLayoutId id="2147484364" r:id="rId2"/>
    <p:sldLayoutId id="2147484365" r:id="rId3"/>
    <p:sldLayoutId id="2147484366" r:id="rId4"/>
    <p:sldLayoutId id="2147484367" r:id="rId5"/>
    <p:sldLayoutId id="2147484368" r:id="rId6"/>
    <p:sldLayoutId id="2147484369" r:id="rId7"/>
    <p:sldLayoutId id="2147484370" r:id="rId8"/>
    <p:sldLayoutId id="2147484371" r:id="rId9"/>
    <p:sldLayoutId id="2147484372" r:id="rId10"/>
    <p:sldLayoutId id="214748437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4727-D2AE-4E73-ACE1-A4E19A5014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/>
              <a:t>Chapter – 4</a:t>
            </a:r>
            <a:br>
              <a:rPr lang="en-IN" dirty="0"/>
            </a:br>
            <a:r>
              <a:rPr lang="en-IN" dirty="0"/>
              <a:t>control flow testing</a:t>
            </a:r>
          </a:p>
        </p:txBody>
      </p:sp>
    </p:spTree>
    <p:extLst>
      <p:ext uri="{BB962C8B-B14F-4D97-AF65-F5344CB8AC3E}">
        <p14:creationId xmlns:p14="http://schemas.microsoft.com/office/powerpoint/2010/main" val="4273906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613258D9-A814-4D59-BB66-CE9913CE829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3EB03892-3507-43F0-BDD4-F055C0844F40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27682" name="Rectangle 2">
            <a:extLst>
              <a:ext uri="{FF2B5EF4-FFF2-40B4-BE49-F238E27FC236}">
                <a16:creationId xmlns:a16="http://schemas.microsoft.com/office/drawing/2014/main" id="{0EE139F4-5CDC-471D-BC5A-5482C830AC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Control Flow Graph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260D0D-8030-4523-8FD5-C2920CD62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657" y="1782914"/>
            <a:ext cx="6618514" cy="47878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>
            <a:extLst>
              <a:ext uri="{FF2B5EF4-FFF2-40B4-BE49-F238E27FC236}">
                <a16:creationId xmlns:a16="http://schemas.microsoft.com/office/drawing/2014/main" id="{180B90A5-D46D-4D96-8954-C6A603547C6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D589E0F2-DF36-4244-B0FA-B225E409E57B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28706" name="Rectangle 2">
            <a:extLst>
              <a:ext uri="{FF2B5EF4-FFF2-40B4-BE49-F238E27FC236}">
                <a16:creationId xmlns:a16="http://schemas.microsoft.com/office/drawing/2014/main" id="{01B7AD66-9144-4B20-9804-EF41287195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Control Flow Graph</a:t>
            </a:r>
          </a:p>
        </p:txBody>
      </p:sp>
      <p:sp>
        <p:nvSpPr>
          <p:cNvPr id="328707" name="Rectangle 3">
            <a:extLst>
              <a:ext uri="{FF2B5EF4-FFF2-40B4-BE49-F238E27FC236}">
                <a16:creationId xmlns:a16="http://schemas.microsoft.com/office/drawing/2014/main" id="{E10599C2-771A-42B9-AEBD-865557335BE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Autofit/>
          </a:bodyPr>
          <a:lstStyle/>
          <a:p>
            <a:pPr>
              <a:buFontTx/>
              <a:buNone/>
            </a:pPr>
            <a:endParaRPr lang="en-US" altLang="en-US" sz="1600" dirty="0">
              <a:latin typeface="Arial Unicode MS" pitchFamily="34" charset="-128"/>
            </a:endParaRPr>
          </a:p>
          <a:p>
            <a:pPr>
              <a:buFontTx/>
              <a:buNone/>
            </a:pPr>
            <a:endParaRPr lang="en-US" altLang="en-US" sz="1600" dirty="0"/>
          </a:p>
          <a:p>
            <a:pPr>
              <a:buFontTx/>
              <a:buNone/>
            </a:pPr>
            <a:endParaRPr lang="en-US" altLang="en-US" sz="1600" dirty="0"/>
          </a:p>
          <a:p>
            <a:endParaRPr lang="en-US" altLang="en-US" sz="1600" dirty="0"/>
          </a:p>
          <a:p>
            <a:pPr>
              <a:buFontTx/>
              <a:buNone/>
            </a:pPr>
            <a:endParaRPr lang="en-US" altLang="en-US" sz="1600" dirty="0"/>
          </a:p>
          <a:p>
            <a:pPr>
              <a:buFontTx/>
              <a:buNone/>
            </a:pPr>
            <a:endParaRPr lang="en-US" altLang="en-US" sz="1600" dirty="0"/>
          </a:p>
          <a:p>
            <a:pPr>
              <a:buFontTx/>
              <a:buNone/>
            </a:pPr>
            <a:endParaRPr lang="en-US" altLang="en-US" sz="1600" dirty="0"/>
          </a:p>
          <a:p>
            <a:pPr>
              <a:buFontTx/>
              <a:buNone/>
            </a:pPr>
            <a:endParaRPr lang="en-US" altLang="en-US" sz="1600" dirty="0"/>
          </a:p>
          <a:p>
            <a:pPr>
              <a:buFontTx/>
              <a:buNone/>
            </a:pPr>
            <a:endParaRPr lang="en-US" altLang="en-US" sz="1600" dirty="0"/>
          </a:p>
          <a:p>
            <a:pPr algn="ctr">
              <a:buFontTx/>
              <a:buNone/>
            </a:pPr>
            <a:endParaRPr lang="en-US" altLang="en-US" sz="1600" dirty="0"/>
          </a:p>
          <a:p>
            <a:pPr algn="ctr">
              <a:buFontTx/>
              <a:buNone/>
            </a:pPr>
            <a:r>
              <a:rPr lang="en-US" altLang="en-US" sz="1600" dirty="0"/>
              <a:t>Figure 5: A CFG representation of </a:t>
            </a:r>
            <a:r>
              <a:rPr lang="en-US" altLang="en-US" sz="1600" dirty="0" err="1">
                <a:latin typeface="Arial Unicode MS" pitchFamily="34" charset="-128"/>
              </a:rPr>
              <a:t>ReturnAverage</a:t>
            </a:r>
            <a:r>
              <a:rPr lang="en-US" altLang="en-US" sz="1600" dirty="0">
                <a:latin typeface="Arial Unicode MS" pitchFamily="34" charset="-128"/>
              </a:rPr>
              <a:t>().</a:t>
            </a:r>
          </a:p>
        </p:txBody>
      </p:sp>
      <p:pic>
        <p:nvPicPr>
          <p:cNvPr id="328709" name="Picture 5">
            <a:extLst>
              <a:ext uri="{FF2B5EF4-FFF2-40B4-BE49-F238E27FC236}">
                <a16:creationId xmlns:a16="http://schemas.microsoft.com/office/drawing/2014/main" id="{0897BFD6-62A4-43ED-9BFF-AF07D2654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294" y="1560741"/>
            <a:ext cx="4929188" cy="457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F6077F7F-CDC3-446D-98BC-3954B8EC559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522086DE-6798-48D1-ABD6-1E1372AFB089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24610" name="Rectangle 2">
            <a:extLst>
              <a:ext uri="{FF2B5EF4-FFF2-40B4-BE49-F238E27FC236}">
                <a16:creationId xmlns:a16="http://schemas.microsoft.com/office/drawing/2014/main" id="{A103A36A-3F16-4EED-90E8-C8E70AB64DD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Paths in a Control Flow Graph</a:t>
            </a:r>
          </a:p>
        </p:txBody>
      </p:sp>
      <p:sp>
        <p:nvSpPr>
          <p:cNvPr id="324611" name="Rectangle 3">
            <a:extLst>
              <a:ext uri="{FF2B5EF4-FFF2-40B4-BE49-F238E27FC236}">
                <a16:creationId xmlns:a16="http://schemas.microsoft.com/office/drawing/2014/main" id="{712FDF1B-11BD-4887-B31B-F4EDEE28913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path is represented as a sequence of computation and decision nodes from the entry node to the exit node.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few paths in Figure 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1: 1-2-3(F)-10(T)-12-13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2: 1-2-3(F)-10(F)-11-13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3: 1-2-3(T)-4(T)-5-6(T)-7(T)-8-9-3(F)-10(T)-12-13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4: 1-2-3(T)-4(T)-5-6-7(T)-8-9-3(T)-4(T)-5-6(T)-7(T)-8-9-3(F)-10(T)-12-13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C2969740-A684-4770-A54F-B3C8DD81ECD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53032E06-3E1C-4A76-B8AE-5D3EF4ACE830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16418" name="Rectangle 2">
            <a:extLst>
              <a:ext uri="{FF2B5EF4-FFF2-40B4-BE49-F238E27FC236}">
                <a16:creationId xmlns:a16="http://schemas.microsoft.com/office/drawing/2014/main" id="{436E99CA-438E-4C0F-B38F-4B461914245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Path Selection Criteria</a:t>
            </a:r>
          </a:p>
        </p:txBody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id="{C8759DB4-C74F-4E97-86E5-DD3F9E69416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24128" y="2084832"/>
            <a:ext cx="9720073" cy="422452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paths are selectively executed.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 What paths do I select for testing?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concept of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selection criteria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answer the question.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selecting paths based on defined criteria: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that all program constructs are executed at least once.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Repeated selection of the same path is avoided.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can easily identify what features have been tested and what not.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selection criteria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all paths.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paths to achieve complete statement coverage.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paths to achieve complete branch coverage.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paths to achieve predicate coverage.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19">
            <a:extLst>
              <a:ext uri="{FF2B5EF4-FFF2-40B4-BE49-F238E27FC236}">
                <a16:creationId xmlns:a16="http://schemas.microsoft.com/office/drawing/2014/main" id="{EF8C3A4F-6C00-4CF8-9097-1B106EC402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2B9C31B8-E963-4A46-A90A-7F711F06280B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29730" name="Rectangle 2">
            <a:extLst>
              <a:ext uri="{FF2B5EF4-FFF2-40B4-BE49-F238E27FC236}">
                <a16:creationId xmlns:a16="http://schemas.microsoft.com/office/drawing/2014/main" id="{925F10EE-6801-4D70-BD4D-F0A420D4D6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38403" y="660401"/>
            <a:ext cx="9720072" cy="1499616"/>
          </a:xfrm>
        </p:spPr>
        <p:txBody>
          <a:bodyPr/>
          <a:lstStyle/>
          <a:p>
            <a:r>
              <a:rPr lang="en-US" altLang="en-US" dirty="0"/>
              <a:t>Path Selection Criteria</a:t>
            </a:r>
          </a:p>
        </p:txBody>
      </p:sp>
      <p:sp>
        <p:nvSpPr>
          <p:cNvPr id="329731" name="Rectangle 3">
            <a:extLst>
              <a:ext uri="{FF2B5EF4-FFF2-40B4-BE49-F238E27FC236}">
                <a16:creationId xmlns:a16="http://schemas.microsoft.com/office/drawing/2014/main" id="{6424A539-2166-4FB6-BD92-35E8F7833EEE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38403" y="1762696"/>
            <a:ext cx="6657975" cy="2152079"/>
          </a:xfrm>
        </p:spPr>
        <p:txBody>
          <a:bodyPr/>
          <a:lstStyle/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All-path coverage criterion: Select all the paths in the program unit under consideration.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openfiles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unit has 25+ paths.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all the inputs will exercise all the program paths.</a:t>
            </a:r>
          </a:p>
        </p:txBody>
      </p:sp>
      <p:graphicFrame>
        <p:nvGraphicFramePr>
          <p:cNvPr id="330059" name="Group 331">
            <a:extLst>
              <a:ext uri="{FF2B5EF4-FFF2-40B4-BE49-F238E27FC236}">
                <a16:creationId xmlns:a16="http://schemas.microsoft.com/office/drawing/2014/main" id="{37D91C4C-D325-44DF-BF89-DAF3E1CD63A1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745209184"/>
              </p:ext>
            </p:extLst>
          </p:nvPr>
        </p:nvGraphicFramePr>
        <p:xfrm>
          <a:off x="6923977" y="3262312"/>
          <a:ext cx="4406900" cy="280720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468437">
                  <a:extLst>
                    <a:ext uri="{9D8B030D-6E8A-4147-A177-3AD203B41FA5}">
                      <a16:colId xmlns:a16="http://schemas.microsoft.com/office/drawing/2014/main" val="861619154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1560223826"/>
                    </a:ext>
                  </a:extLst>
                </a:gridCol>
                <a:gridCol w="1468438">
                  <a:extLst>
                    <a:ext uri="{9D8B030D-6E8A-4147-A177-3AD203B41FA5}">
                      <a16:colId xmlns:a16="http://schemas.microsoft.com/office/drawing/2014/main" val="4065062245"/>
                    </a:ext>
                  </a:extLst>
                </a:gridCol>
              </a:tblGrid>
              <a:tr h="35877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Existence of “file1”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Existence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“file2”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Existence of “file3”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510786178"/>
                  </a:ext>
                </a:extLst>
              </a:tr>
              <a:tr h="23495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676519111"/>
                  </a:ext>
                </a:extLst>
              </a:tr>
              <a:tr h="18573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424945534"/>
                  </a:ext>
                </a:extLst>
              </a:tr>
              <a:tr h="23495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665371245"/>
                  </a:ext>
                </a:extLst>
              </a:tr>
              <a:tr h="23495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786853710"/>
                  </a:ext>
                </a:extLst>
              </a:tr>
              <a:tr h="23495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441419449"/>
                  </a:ext>
                </a:extLst>
              </a:tr>
              <a:tr h="23495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562583774"/>
                  </a:ext>
                </a:extLst>
              </a:tr>
              <a:tr h="23495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282561923"/>
                  </a:ext>
                </a:extLst>
              </a:tr>
              <a:tr h="23495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45066462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158B9BB-390A-4953-9127-73DF3B8A3568}"/>
              </a:ext>
            </a:extLst>
          </p:cNvPr>
          <p:cNvSpPr txBox="1"/>
          <p:nvPr/>
        </p:nvSpPr>
        <p:spPr>
          <a:xfrm>
            <a:off x="7305675" y="6191250"/>
            <a:ext cx="387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1: </a:t>
            </a:r>
            <a:r>
              <a:rPr lang="en-IN" sz="1800" i="0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Domain of </a:t>
            </a:r>
            <a:r>
              <a:rPr lang="en-IN" sz="1800" i="0" u="none" strike="noStrike" baseline="0" dirty="0" err="1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openfiles</a:t>
            </a:r>
            <a:r>
              <a:rPr lang="en-IN" sz="1800" i="0" u="none" strike="noStrike" baseline="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9">
            <a:extLst>
              <a:ext uri="{FF2B5EF4-FFF2-40B4-BE49-F238E27FC236}">
                <a16:creationId xmlns:a16="http://schemas.microsoft.com/office/drawing/2014/main" id="{C02F64C2-FC48-4637-B94A-C1F5FAACFE4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70D5F337-D105-4DBA-90A9-A7286540A14D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32802" name="Rectangle 2">
            <a:extLst>
              <a:ext uri="{FF2B5EF4-FFF2-40B4-BE49-F238E27FC236}">
                <a16:creationId xmlns:a16="http://schemas.microsoft.com/office/drawing/2014/main" id="{5DA0ACA2-1963-4438-816E-E824BFB72D0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Path Selection Criteria</a:t>
            </a:r>
          </a:p>
        </p:txBody>
      </p:sp>
      <p:sp>
        <p:nvSpPr>
          <p:cNvPr id="332803" name="Rectangle 3">
            <a:extLst>
              <a:ext uri="{FF2B5EF4-FFF2-40B4-BE49-F238E27FC236}">
                <a16:creationId xmlns:a16="http://schemas.microsoft.com/office/drawing/2014/main" id="{CC729996-03A8-4E25-8D76-6C72AB5CA1CE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01800" y="660401"/>
            <a:ext cx="8809038" cy="5870575"/>
          </a:xfrm>
        </p:spPr>
        <p:txBody>
          <a:bodyPr/>
          <a:lstStyle/>
          <a:p>
            <a:pPr>
              <a:buFontTx/>
              <a:buNone/>
            </a:pPr>
            <a:endParaRPr lang="en-US" altLang="en-US" sz="2000" dirty="0"/>
          </a:p>
          <a:p>
            <a:pPr>
              <a:buFontTx/>
              <a:buNone/>
            </a:pPr>
            <a:endParaRPr lang="en-US" altLang="en-US" sz="2000" dirty="0"/>
          </a:p>
          <a:p>
            <a:pPr>
              <a:buFontTx/>
              <a:buNone/>
            </a:pPr>
            <a:endParaRPr lang="en-US" altLang="en-US" sz="2000" dirty="0"/>
          </a:p>
          <a:p>
            <a:pPr>
              <a:buFontTx/>
              <a:buNone/>
            </a:pPr>
            <a:endParaRPr lang="en-US" altLang="en-US" sz="2000" dirty="0"/>
          </a:p>
          <a:p>
            <a:pPr>
              <a:buFontTx/>
              <a:buNone/>
            </a:pPr>
            <a:endParaRPr lang="en-US" altLang="en-US" sz="2000" dirty="0"/>
          </a:p>
          <a:p>
            <a:pPr>
              <a:buFontTx/>
              <a:buNone/>
            </a:pPr>
            <a:endParaRPr lang="en-US" altLang="en-US" sz="2000" dirty="0"/>
          </a:p>
          <a:p>
            <a:pPr>
              <a:buFontTx/>
              <a:buNone/>
            </a:pPr>
            <a:endParaRPr lang="en-US" altLang="en-US" sz="2000" dirty="0"/>
          </a:p>
          <a:p>
            <a:pPr algn="ctr">
              <a:buFontTx/>
              <a:buNone/>
            </a:pPr>
            <a:r>
              <a:rPr lang="en-US" altLang="en-US" sz="2000" dirty="0"/>
              <a:t>Table 2: Inputs and paths in </a:t>
            </a:r>
            <a:r>
              <a:rPr lang="en-US" altLang="en-US" sz="2000" dirty="0" err="1">
                <a:latin typeface="Arial Unicode MS" pitchFamily="34" charset="-128"/>
              </a:rPr>
              <a:t>openfiles</a:t>
            </a:r>
            <a:r>
              <a:rPr lang="en-US" altLang="en-US" sz="2000" dirty="0">
                <a:latin typeface="Arial Unicode MS" pitchFamily="34" charset="-128"/>
              </a:rPr>
              <a:t>()</a:t>
            </a:r>
            <a:r>
              <a:rPr lang="en-US" altLang="en-US" sz="2000" dirty="0"/>
              <a:t> </a:t>
            </a:r>
          </a:p>
          <a:p>
            <a:pPr lvl="1" algn="ctr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>
              <a:buFontTx/>
              <a:buNone/>
            </a:pPr>
            <a:endParaRPr lang="en-US" altLang="en-US" dirty="0"/>
          </a:p>
        </p:txBody>
      </p:sp>
      <p:graphicFrame>
        <p:nvGraphicFramePr>
          <p:cNvPr id="332876" name="Group 76">
            <a:extLst>
              <a:ext uri="{FF2B5EF4-FFF2-40B4-BE49-F238E27FC236}">
                <a16:creationId xmlns:a16="http://schemas.microsoft.com/office/drawing/2014/main" id="{99A3A049-4B39-4503-B2C4-D5B06401B434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641205424"/>
              </p:ext>
            </p:extLst>
          </p:nvPr>
        </p:nvGraphicFramePr>
        <p:xfrm>
          <a:off x="2386014" y="1886586"/>
          <a:ext cx="7761287" cy="17907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159000">
                  <a:extLst>
                    <a:ext uri="{9D8B030D-6E8A-4147-A177-3AD203B41FA5}">
                      <a16:colId xmlns:a16="http://schemas.microsoft.com/office/drawing/2014/main" val="3240289929"/>
                    </a:ext>
                  </a:extLst>
                </a:gridCol>
                <a:gridCol w="5602287">
                  <a:extLst>
                    <a:ext uri="{9D8B030D-6E8A-4147-A177-3AD203B41FA5}">
                      <a16:colId xmlns:a16="http://schemas.microsoft.com/office/drawing/2014/main" val="4211887445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20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Input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20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Path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976836310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20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&lt;No, No, No&gt;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1-2-3(F)-8-9(F)-14-15(F)-19-21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5373297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20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&lt;Yes, No, No&gt;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20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1-2-3(T)-4(F)-6-8-9(F)-14-15(F)-19-21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103281927"/>
                  </a:ext>
                </a:extLst>
              </a:tr>
              <a:tr h="54133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20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&lt;Yes, Yes, Yes&gt;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1-2-3(T)-4(F)-6-8-9(T)-10(T)-11-13(F)-14- 15(T) -16(T)-18-20-21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3667535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9">
            <a:extLst>
              <a:ext uri="{FF2B5EF4-FFF2-40B4-BE49-F238E27FC236}">
                <a16:creationId xmlns:a16="http://schemas.microsoft.com/office/drawing/2014/main" id="{5AEC9DFA-9F3E-4DED-AC34-FEC1059A3A7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8E82104D-84D8-44CF-B537-8B5748418806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34850" name="Rectangle 2">
            <a:extLst>
              <a:ext uri="{FF2B5EF4-FFF2-40B4-BE49-F238E27FC236}">
                <a16:creationId xmlns:a16="http://schemas.microsoft.com/office/drawing/2014/main" id="{CD6A3664-A49A-4D76-B4F4-1FB8879B09A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Path Selection Criteria</a:t>
            </a:r>
          </a:p>
        </p:txBody>
      </p:sp>
      <p:sp>
        <p:nvSpPr>
          <p:cNvPr id="334851" name="Rectangle 3">
            <a:extLst>
              <a:ext uri="{FF2B5EF4-FFF2-40B4-BE49-F238E27FC236}">
                <a16:creationId xmlns:a16="http://schemas.microsoft.com/office/drawing/2014/main" id="{58B4A537-E497-43BA-B5FD-87EF5DAB2960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78200" y="1714501"/>
            <a:ext cx="8467725" cy="455828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coverage criterion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here means node.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coverage means executing individual program statements and observing the output.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100% statement coverage means all the statements have been executed at least once.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 all assignment statements.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 all conditional statements.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than 100% statement coverage is unacceptable.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8016" lvl="1" indent="0" algn="just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Table 3: Paths for statement coverage of the CFG of Figure 5.</a:t>
            </a:r>
          </a:p>
        </p:txBody>
      </p:sp>
      <p:graphicFrame>
        <p:nvGraphicFramePr>
          <p:cNvPr id="334877" name="Group 29">
            <a:extLst>
              <a:ext uri="{FF2B5EF4-FFF2-40B4-BE49-F238E27FC236}">
                <a16:creationId xmlns:a16="http://schemas.microsoft.com/office/drawing/2014/main" id="{ACD0A08D-E058-4F28-BCF6-42F0BDECF277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17949333"/>
              </p:ext>
            </p:extLst>
          </p:nvPr>
        </p:nvGraphicFramePr>
        <p:xfrm>
          <a:off x="1993901" y="4545325"/>
          <a:ext cx="7370763" cy="121761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2050">
                  <a:extLst>
                    <a:ext uri="{9D8B030D-6E8A-4147-A177-3AD203B41FA5}">
                      <a16:colId xmlns:a16="http://schemas.microsoft.com/office/drawing/2014/main" val="562624770"/>
                    </a:ext>
                  </a:extLst>
                </a:gridCol>
                <a:gridCol w="6208713">
                  <a:extLst>
                    <a:ext uri="{9D8B030D-6E8A-4147-A177-3AD203B41FA5}">
                      <a16:colId xmlns:a16="http://schemas.microsoft.com/office/drawing/2014/main" val="1805675198"/>
                    </a:ext>
                  </a:extLst>
                </a:gridCol>
              </a:tblGrid>
              <a:tr h="6096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20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SCPath1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1-2-3(F)-10(F)-11-13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824355039"/>
                  </a:ext>
                </a:extLst>
              </a:tr>
              <a:tr h="6080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20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SCPath2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1-2-3(T)-4(T)-5-6(T)-7(T)-8-9-3(F)-10(T)-12-13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419387249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E7FA82FE-41EF-464F-9262-84AEB044E16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F209F305-2E30-40C0-81C7-C127F9CDC513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36898" name="Rectangle 2">
            <a:extLst>
              <a:ext uri="{FF2B5EF4-FFF2-40B4-BE49-F238E27FC236}">
                <a16:creationId xmlns:a16="http://schemas.microsoft.com/office/drawing/2014/main" id="{D94197CD-069B-4052-A100-B136721742E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Path Selection Criteria</a:t>
            </a:r>
          </a:p>
        </p:txBody>
      </p:sp>
      <p:sp>
        <p:nvSpPr>
          <p:cNvPr id="336899" name="Rectangle 3">
            <a:extLst>
              <a:ext uri="{FF2B5EF4-FFF2-40B4-BE49-F238E27FC236}">
                <a16:creationId xmlns:a16="http://schemas.microsoft.com/office/drawing/2014/main" id="{AFBAD02B-E0BA-4E34-A545-788EEE696D1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coverage criterion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branch is an outgoing edge from a node in a CFG.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condition node has two outgoing branches – corresponding to the True and False values of the condition.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Covering a branch means executing a path that contains the branch.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sz="2000" b="0" i="0" u="none" strike="noStrike" baseline="0" dirty="0">
                <a:solidFill>
                  <a:srgbClr val="292526"/>
                </a:solidFill>
                <a:latin typeface="Times-Roman"/>
              </a:rPr>
              <a:t>Complete branch coverage </a:t>
            </a:r>
            <a:r>
              <a:rPr lang="en-US" sz="2000" b="0" i="0" u="none" strike="noStrike" baseline="0" dirty="0">
                <a:solidFill>
                  <a:srgbClr val="292526"/>
                </a:solidFill>
                <a:latin typeface="Times-Roman"/>
              </a:rPr>
              <a:t>means selecting a number of paths such that every branch is included in at least </a:t>
            </a:r>
            <a:r>
              <a:rPr lang="en-IN" sz="2000" b="0" i="0" u="none" strike="noStrike" baseline="0" dirty="0">
                <a:solidFill>
                  <a:srgbClr val="292526"/>
                </a:solidFill>
                <a:latin typeface="Times-Roman"/>
              </a:rPr>
              <a:t>one path.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>
            <a:extLst>
              <a:ext uri="{FF2B5EF4-FFF2-40B4-BE49-F238E27FC236}">
                <a16:creationId xmlns:a16="http://schemas.microsoft.com/office/drawing/2014/main" id="{1AA9891F-2394-435B-8FF8-75B365648BF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E8D4ACEE-855D-41DC-81F7-F0C9BF5D095C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17442" name="Rectangle 2">
            <a:extLst>
              <a:ext uri="{FF2B5EF4-FFF2-40B4-BE49-F238E27FC236}">
                <a16:creationId xmlns:a16="http://schemas.microsoft.com/office/drawing/2014/main" id="{EE4067EB-D88C-4259-A622-E2746A29FB7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Path Selection Criteria</a:t>
            </a:r>
          </a:p>
        </p:txBody>
      </p:sp>
      <p:pic>
        <p:nvPicPr>
          <p:cNvPr id="317444" name="Picture 4">
            <a:extLst>
              <a:ext uri="{FF2B5EF4-FFF2-40B4-BE49-F238E27FC236}">
                <a16:creationId xmlns:a16="http://schemas.microsoft.com/office/drawing/2014/main" id="{4C306015-9A8D-4E57-859D-5A83B5B8A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4" y="498157"/>
            <a:ext cx="6033897" cy="524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445" name="Text Box 5">
            <a:extLst>
              <a:ext uri="{FF2B5EF4-FFF2-40B4-BE49-F238E27FC236}">
                <a16:creationId xmlns:a16="http://schemas.microsoft.com/office/drawing/2014/main" id="{0EDDBEEA-54B5-4DC7-B427-1263541AC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3900" y="5827812"/>
            <a:ext cx="74310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</a:rPr>
              <a:t>Figure 6: The dotted arrows represent the branches not covered  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by the statement covering in Table 3.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9">
            <a:extLst>
              <a:ext uri="{FF2B5EF4-FFF2-40B4-BE49-F238E27FC236}">
                <a16:creationId xmlns:a16="http://schemas.microsoft.com/office/drawing/2014/main" id="{8E7365B1-9F0B-43FF-9221-E6D0D8CBF6C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10A3CDA7-22AF-4436-8E80-0D56C586E143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38946" name="Rectangle 2">
            <a:extLst>
              <a:ext uri="{FF2B5EF4-FFF2-40B4-BE49-F238E27FC236}">
                <a16:creationId xmlns:a16="http://schemas.microsoft.com/office/drawing/2014/main" id="{01D23FD0-F715-47F4-A025-315BED17B8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Path Selection Criteria</a:t>
            </a:r>
          </a:p>
        </p:txBody>
      </p:sp>
      <p:sp>
        <p:nvSpPr>
          <p:cNvPr id="338947" name="Rectangle 3">
            <a:extLst>
              <a:ext uri="{FF2B5EF4-FFF2-40B4-BE49-F238E27FC236}">
                <a16:creationId xmlns:a16="http://schemas.microsoft.com/office/drawing/2014/main" id="{EE17AC36-7B7B-4702-BCE7-DF7625B666B8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24127" y="1701853"/>
            <a:ext cx="10143743" cy="4768851"/>
          </a:xfrm>
        </p:spPr>
        <p:txBody>
          <a:bodyPr>
            <a:normAutofit/>
          </a:bodyPr>
          <a:lstStyle/>
          <a:p>
            <a:pPr lvl="1">
              <a:buFontTx/>
              <a:buNone/>
            </a:pPr>
            <a:endParaRPr lang="en-US" altLang="en-US" dirty="0"/>
          </a:p>
          <a:p>
            <a:pPr lvl="1">
              <a:buFontTx/>
              <a:buNone/>
            </a:pPr>
            <a:endParaRPr lang="en-US" altLang="en-US" dirty="0"/>
          </a:p>
          <a:p>
            <a:pPr lvl="1">
              <a:buFontTx/>
              <a:buNone/>
            </a:pPr>
            <a:endParaRPr lang="en-US" altLang="en-US" dirty="0"/>
          </a:p>
          <a:p>
            <a:pPr lvl="1">
              <a:buFontTx/>
              <a:buNone/>
            </a:pPr>
            <a:endParaRPr lang="en-US" altLang="en-US" dirty="0"/>
          </a:p>
          <a:p>
            <a:pPr lvl="1">
              <a:buFontTx/>
              <a:buNone/>
            </a:pPr>
            <a:endParaRPr lang="en-US" altLang="en-US" dirty="0"/>
          </a:p>
          <a:p>
            <a:pPr lvl="1">
              <a:buFontTx/>
              <a:buNone/>
            </a:pPr>
            <a:endParaRPr lang="en-US" altLang="en-US" dirty="0"/>
          </a:p>
          <a:p>
            <a:pPr lvl="1">
              <a:buFontTx/>
              <a:buNone/>
            </a:pPr>
            <a:endParaRPr lang="en-US" altLang="en-US" dirty="0"/>
          </a:p>
          <a:p>
            <a:pPr lvl="1">
              <a:buFontTx/>
              <a:buNone/>
            </a:pPr>
            <a:endParaRPr lang="en-US" altLang="en-US" dirty="0"/>
          </a:p>
          <a:p>
            <a:pPr lvl="1" algn="ctr">
              <a:buFontTx/>
              <a:buNone/>
            </a:pPr>
            <a:r>
              <a:rPr lang="en-US" altLang="en-US" dirty="0"/>
              <a:t>Table 4: Paths for branch coverage of the flow graph of Figure 5</a:t>
            </a:r>
          </a:p>
          <a:p>
            <a:pPr lvl="1"/>
            <a:endParaRPr lang="en-US" altLang="en-US" dirty="0"/>
          </a:p>
          <a:p>
            <a:pPr lvl="1">
              <a:buFontTx/>
              <a:buNone/>
            </a:pPr>
            <a:endParaRPr lang="en-US" altLang="en-US" dirty="0"/>
          </a:p>
        </p:txBody>
      </p:sp>
      <p:graphicFrame>
        <p:nvGraphicFramePr>
          <p:cNvPr id="338995" name="Group 51">
            <a:extLst>
              <a:ext uri="{FF2B5EF4-FFF2-40B4-BE49-F238E27FC236}">
                <a16:creationId xmlns:a16="http://schemas.microsoft.com/office/drawing/2014/main" id="{02976C83-27E0-421B-8424-DE11B41D4CF6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16718966"/>
              </p:ext>
            </p:extLst>
          </p:nvPr>
        </p:nvGraphicFramePr>
        <p:xfrm>
          <a:off x="2576513" y="2260874"/>
          <a:ext cx="7512050" cy="188119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941512">
                  <a:extLst>
                    <a:ext uri="{9D8B030D-6E8A-4147-A177-3AD203B41FA5}">
                      <a16:colId xmlns:a16="http://schemas.microsoft.com/office/drawing/2014/main" val="3613135648"/>
                    </a:ext>
                  </a:extLst>
                </a:gridCol>
                <a:gridCol w="5570538">
                  <a:extLst>
                    <a:ext uri="{9D8B030D-6E8A-4147-A177-3AD203B41FA5}">
                      <a16:colId xmlns:a16="http://schemas.microsoft.com/office/drawing/2014/main" val="3189488184"/>
                    </a:ext>
                  </a:extLst>
                </a:gridCol>
              </a:tblGrid>
              <a:tr h="37623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20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BCPath 1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1-2-3(F)-10(F)-11-13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321976446"/>
                  </a:ext>
                </a:extLst>
              </a:tr>
              <a:tr h="37623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20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BCPath 2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20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1-2-3(T)-4(T)-5-6(T)-7(T)-8-9-3(F)-10(T)-12-13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865479601"/>
                  </a:ext>
                </a:extLst>
              </a:tr>
              <a:tr h="37623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20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BCPath 3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20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1-2-3(T)-4(F)-10(F)-11-13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2555115"/>
                  </a:ext>
                </a:extLst>
              </a:tr>
              <a:tr h="37623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20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BCPath 4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20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1-2-3(T)-4(T)-5-6(F)-9-3(F)-10(F)-11-13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047245922"/>
                  </a:ext>
                </a:extLst>
              </a:tr>
              <a:tr h="37623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20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BCPath 5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1-2-3(T)-4(T)-5-6(T)-7(F)-9-3(F)-10(F)-11-13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52762553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DDE6EE61-B430-4FD1-AA78-80FFC5C11F8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D3ED0328-AF12-408E-A9A5-4E1DBE565E9A}" type="slidenum">
              <a:rPr lang="en-US" altLang="en-US"/>
              <a:pPr/>
              <a:t>2</a:t>
            </a:fld>
            <a:endParaRPr lang="en-US" altLang="en-US" dirty="0"/>
          </a:p>
        </p:txBody>
      </p:sp>
      <p:sp>
        <p:nvSpPr>
          <p:cNvPr id="239618" name="Rectangle 2">
            <a:extLst>
              <a:ext uri="{FF2B5EF4-FFF2-40B4-BE49-F238E27FC236}">
                <a16:creationId xmlns:a16="http://schemas.microsoft.com/office/drawing/2014/main" id="{30A35C28-351D-41D9-931C-B857586C804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Outline of the Chapter</a:t>
            </a:r>
          </a:p>
        </p:txBody>
      </p:sp>
      <p:sp>
        <p:nvSpPr>
          <p:cNvPr id="239619" name="Rectangle 3">
            <a:extLst>
              <a:ext uri="{FF2B5EF4-FFF2-40B4-BE49-F238E27FC236}">
                <a16:creationId xmlns:a16="http://schemas.microsoft.com/office/drawing/2014/main" id="{C043368B-FB97-421C-8FA3-C9A686B199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87725" y="2084832"/>
            <a:ext cx="8753475" cy="39676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Basic Idea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Outline of Control Flow Testing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 Flow Graph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Paths in a Control Flow Graph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Path Selection Criteria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Generating Test Input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Containing Infeasible Paths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Summary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D7EDD703-E52D-42B2-83D5-E5A732C316F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C03C50F6-4181-46EC-BB26-DAD7E4EF1422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40994" name="Rectangle 2">
            <a:extLst>
              <a:ext uri="{FF2B5EF4-FFF2-40B4-BE49-F238E27FC236}">
                <a16:creationId xmlns:a16="http://schemas.microsoft.com/office/drawing/2014/main" id="{5B405A2C-7432-44DE-BD65-4E5CEEF1DE3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Path Selection Criteria</a:t>
            </a:r>
          </a:p>
        </p:txBody>
      </p:sp>
      <p:sp>
        <p:nvSpPr>
          <p:cNvPr id="340995" name="Rectangle 3">
            <a:extLst>
              <a:ext uri="{FF2B5EF4-FFF2-40B4-BE49-F238E27FC236}">
                <a16:creationId xmlns:a16="http://schemas.microsoft.com/office/drawing/2014/main" id="{F0A530DE-DCD0-4BAA-BCA2-49D602610EB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24129" y="2286000"/>
            <a:ext cx="5662422" cy="402336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Predicate coverage/condition coverage criterion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all possible combinations of truth values of the conditions affecting a path have been explored under some tests, then we say that predicate coverage has been achieved.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9C8DEF-3722-4B25-A20D-8B079E776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183" y="4244041"/>
            <a:ext cx="5401881" cy="1562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A3B353-1D6B-4CE0-9D54-71916604E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851" y="1049505"/>
            <a:ext cx="4257675" cy="434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5">
            <a:extLst>
              <a:ext uri="{FF2B5EF4-FFF2-40B4-BE49-F238E27FC236}">
                <a16:creationId xmlns:a16="http://schemas.microsoft.com/office/drawing/2014/main" id="{F992FBF4-BEDE-478B-A7F5-E0C9BB31C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8490" y="5802583"/>
            <a:ext cx="547351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>
                <a:solidFill>
                  <a:srgbClr val="000000"/>
                </a:solidFill>
              </a:rPr>
              <a:t>Figure 7: Partial control flow graph with (a) OR operation and (b) AND operation.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EF16CB0B-D568-41EB-8382-C3F156B24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128" y="5862734"/>
            <a:ext cx="547351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>
                <a:solidFill>
                  <a:srgbClr val="000000"/>
                </a:solidFill>
              </a:rPr>
              <a:t>Table 5: Two test cases providing complete statement coverage and branch coverage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 build="p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>
            <a:extLst>
              <a:ext uri="{FF2B5EF4-FFF2-40B4-BE49-F238E27FC236}">
                <a16:creationId xmlns:a16="http://schemas.microsoft.com/office/drawing/2014/main" id="{999169BE-3FC7-4D91-AD25-D35C0E2D11D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E754A346-7048-4ED4-A89A-C94932E07D49}" type="slidenum">
              <a:rPr lang="en-US" altLang="en-US"/>
              <a:pPr/>
              <a:t>21</a:t>
            </a:fld>
            <a:endParaRPr lang="en-US" altLang="en-US" dirty="0"/>
          </a:p>
        </p:txBody>
      </p:sp>
      <p:sp>
        <p:nvSpPr>
          <p:cNvPr id="342018" name="Rectangle 2">
            <a:extLst>
              <a:ext uri="{FF2B5EF4-FFF2-40B4-BE49-F238E27FC236}">
                <a16:creationId xmlns:a16="http://schemas.microsoft.com/office/drawing/2014/main" id="{86D3146A-0EB2-45FC-8F28-F4FDE8F5592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Path Selection Criteria</a:t>
            </a:r>
          </a:p>
        </p:txBody>
      </p:sp>
      <p:sp>
        <p:nvSpPr>
          <p:cNvPr id="342019" name="Rectangle 3">
            <a:extLst>
              <a:ext uri="{FF2B5EF4-FFF2-40B4-BE49-F238E27FC236}">
                <a16:creationId xmlns:a16="http://schemas.microsoft.com/office/drawing/2014/main" id="{480EC608-8196-4D92-801E-D9AE06A4A14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38403" y="1868309"/>
            <a:ext cx="5157597" cy="402336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solidFill>
                  <a:srgbClr val="292526"/>
                </a:solidFill>
                <a:latin typeface="Times-Roman"/>
              </a:rPr>
              <a:t>The False branch of node </a:t>
            </a:r>
            <a:r>
              <a:rPr lang="en-US" sz="1800" b="1" i="0" u="none" strike="noStrike" baseline="0" dirty="0">
                <a:solidFill>
                  <a:srgbClr val="292526"/>
                </a:solidFill>
                <a:latin typeface="Times-Bold"/>
              </a:rPr>
              <a:t>5 </a:t>
            </a:r>
            <a:r>
              <a:rPr lang="en-US" sz="1800" b="0" i="0" u="none" strike="noStrike" baseline="0" dirty="0">
                <a:solidFill>
                  <a:srgbClr val="292526"/>
                </a:solidFill>
                <a:latin typeface="Times-Roman"/>
              </a:rPr>
              <a:t>is executed under exactly one condition, namely, when OB1 </a:t>
            </a:r>
            <a:r>
              <a:rPr lang="en-US" sz="1800" b="0" i="0" u="none" strike="noStrike" baseline="0" dirty="0">
                <a:solidFill>
                  <a:srgbClr val="292526"/>
                </a:solidFill>
                <a:latin typeface="MTSY"/>
              </a:rPr>
              <a:t>= </a:t>
            </a:r>
            <a:r>
              <a:rPr lang="en-US" sz="1800" b="0" i="0" u="none" strike="noStrike" baseline="0" dirty="0">
                <a:solidFill>
                  <a:srgbClr val="292526"/>
                </a:solidFill>
                <a:latin typeface="Times-Roman"/>
              </a:rPr>
              <a:t>False, OB2 </a:t>
            </a:r>
            <a:r>
              <a:rPr lang="en-US" sz="1800" b="0" i="0" u="none" strike="noStrike" baseline="0" dirty="0">
                <a:solidFill>
                  <a:srgbClr val="292526"/>
                </a:solidFill>
                <a:latin typeface="MTSY"/>
              </a:rPr>
              <a:t>= </a:t>
            </a:r>
            <a:r>
              <a:rPr lang="en-US" sz="1800" b="0" i="0" u="none" strike="noStrike" baseline="0" dirty="0">
                <a:solidFill>
                  <a:srgbClr val="292526"/>
                </a:solidFill>
                <a:latin typeface="Times-Roman"/>
              </a:rPr>
              <a:t>False, and OB3 </a:t>
            </a:r>
            <a:r>
              <a:rPr lang="en-US" sz="1800" b="0" i="0" u="none" strike="noStrike" baseline="0" dirty="0">
                <a:solidFill>
                  <a:srgbClr val="292526"/>
                </a:solidFill>
                <a:latin typeface="MTSY"/>
              </a:rPr>
              <a:t>= </a:t>
            </a:r>
            <a:r>
              <a:rPr lang="en-US" sz="1800" b="0" i="0" u="none" strike="noStrike" baseline="0" dirty="0">
                <a:solidFill>
                  <a:srgbClr val="292526"/>
                </a:solidFill>
                <a:latin typeface="Times-Roman"/>
              </a:rPr>
              <a:t>False, whereas the true branch executes under </a:t>
            </a:r>
            <a:r>
              <a:rPr lang="en-US" sz="1800" b="0" i="1" u="none" strike="noStrike" baseline="0" dirty="0">
                <a:solidFill>
                  <a:srgbClr val="292526"/>
                </a:solidFill>
                <a:latin typeface="Times-Italic"/>
              </a:rPr>
              <a:t>seven </a:t>
            </a:r>
            <a:r>
              <a:rPr lang="en-US" sz="1800" b="0" i="0" u="none" strike="noStrike" baseline="0" dirty="0">
                <a:solidFill>
                  <a:srgbClr val="292526"/>
                </a:solidFill>
                <a:latin typeface="Times-Roman"/>
              </a:rPr>
              <a:t>conditions.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solidFill>
                  <a:srgbClr val="292526"/>
                </a:solidFill>
                <a:latin typeface="Times-Roman"/>
              </a:rPr>
              <a:t>If all possible combinations of truth values of the conditions affecting a selected path have been explored under some tests, then we say that </a:t>
            </a:r>
            <a:r>
              <a:rPr lang="en-US" sz="1800" b="0" i="1" u="none" strike="noStrike" baseline="0" dirty="0">
                <a:solidFill>
                  <a:srgbClr val="292526"/>
                </a:solidFill>
                <a:latin typeface="Times-Italic"/>
              </a:rPr>
              <a:t>predicate coverage </a:t>
            </a:r>
            <a:r>
              <a:rPr lang="en-US" sz="1800" b="0" i="0" u="none" strike="noStrike" baseline="0" dirty="0">
                <a:solidFill>
                  <a:srgbClr val="292526"/>
                </a:solidFill>
                <a:latin typeface="Times-Roman"/>
              </a:rPr>
              <a:t>has been achieved.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solidFill>
                  <a:srgbClr val="292526"/>
                </a:solidFill>
                <a:latin typeface="Times-Roman"/>
              </a:rPr>
              <a:t>Therefore, the path taking the true branch of node </a:t>
            </a:r>
            <a:r>
              <a:rPr lang="en-US" sz="1800" b="1" i="0" u="none" strike="noStrike" baseline="0" dirty="0">
                <a:solidFill>
                  <a:srgbClr val="292526"/>
                </a:solidFill>
                <a:latin typeface="Times-Bold"/>
              </a:rPr>
              <a:t>5 </a:t>
            </a:r>
            <a:r>
              <a:rPr lang="en-US" sz="1800" b="0" i="0" u="none" strike="noStrike" baseline="0" dirty="0">
                <a:solidFill>
                  <a:srgbClr val="292526"/>
                </a:solidFill>
                <a:latin typeface="Times-Roman"/>
              </a:rPr>
              <a:t>in Figure 7</a:t>
            </a:r>
            <a:r>
              <a:rPr lang="en-US" sz="1800" b="0" i="1" u="none" strike="noStrike" baseline="0" dirty="0">
                <a:solidFill>
                  <a:srgbClr val="292526"/>
                </a:solidFill>
                <a:latin typeface="Times-Italic"/>
              </a:rPr>
              <a:t> </a:t>
            </a:r>
            <a:r>
              <a:rPr lang="en-US" sz="1800" b="0" i="0" u="none" strike="noStrike" baseline="0" dirty="0">
                <a:solidFill>
                  <a:srgbClr val="292526"/>
                </a:solidFill>
                <a:latin typeface="Times-Roman"/>
              </a:rPr>
              <a:t>must be executed for all seven possible combinations of truth values of OB1, OB2, and OB3, which </a:t>
            </a:r>
            <a:r>
              <a:rPr lang="en-IN" sz="1800" b="0" i="0" u="none" strike="noStrike" baseline="0" dirty="0">
                <a:solidFill>
                  <a:srgbClr val="292526"/>
                </a:solidFill>
                <a:latin typeface="Times-Roman"/>
              </a:rPr>
              <a:t>results in OB </a:t>
            </a:r>
            <a:r>
              <a:rPr lang="en-IN" sz="1800" b="0" i="0" u="none" strike="noStrike" baseline="0" dirty="0">
                <a:solidFill>
                  <a:srgbClr val="292526"/>
                </a:solidFill>
                <a:latin typeface="MTSY"/>
              </a:rPr>
              <a:t>= </a:t>
            </a:r>
            <a:r>
              <a:rPr lang="en-IN" sz="1800" b="0" i="0" u="none" strike="noStrike" baseline="0" dirty="0">
                <a:solidFill>
                  <a:srgbClr val="292526"/>
                </a:solidFill>
                <a:latin typeface="Times-Roman"/>
              </a:rPr>
              <a:t>True.</a:t>
            </a:r>
            <a:endParaRPr lang="en-US" altLang="en-US" dirty="0"/>
          </a:p>
        </p:txBody>
      </p:sp>
      <p:sp>
        <p:nvSpPr>
          <p:cNvPr id="342021" name="Text Box 5">
            <a:extLst>
              <a:ext uri="{FF2B5EF4-FFF2-40B4-BE49-F238E27FC236}">
                <a16:creationId xmlns:a16="http://schemas.microsoft.com/office/drawing/2014/main" id="{72C2489B-7A0E-4E15-95F7-A92EB599F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6575" y="5675145"/>
            <a:ext cx="74310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dirty="0">
                <a:solidFill>
                  <a:srgbClr val="000000"/>
                </a:solidFill>
              </a:rPr>
              <a:t>Figure 7: Partial control flow graph with (a) OR operation and (b) AND operation.</a:t>
            </a:r>
          </a:p>
        </p:txBody>
      </p:sp>
      <p:pic>
        <p:nvPicPr>
          <p:cNvPr id="342022" name="Picture 6">
            <a:extLst>
              <a:ext uri="{FF2B5EF4-FFF2-40B4-BE49-F238E27FC236}">
                <a16:creationId xmlns:a16="http://schemas.microsoft.com/office/drawing/2014/main" id="{E9189C47-8B52-44DF-8A2A-3395CDB9D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26" y="1182855"/>
            <a:ext cx="4257675" cy="434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E00366FA-6A61-41F4-8A45-D7A516CCEE2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996035E5-2DA8-4E8D-A9D4-5D6BE0969F9E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37922" name="Rectangle 2">
            <a:extLst>
              <a:ext uri="{FF2B5EF4-FFF2-40B4-BE49-F238E27FC236}">
                <a16:creationId xmlns:a16="http://schemas.microsoft.com/office/drawing/2014/main" id="{C4B984A4-A92F-45FC-94BD-B7589598139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Generating Test Input</a:t>
            </a:r>
          </a:p>
        </p:txBody>
      </p:sp>
      <p:sp>
        <p:nvSpPr>
          <p:cNvPr id="337923" name="Rectangle 3">
            <a:extLst>
              <a:ext uri="{FF2B5EF4-FFF2-40B4-BE49-F238E27FC236}">
                <a16:creationId xmlns:a16="http://schemas.microsoft.com/office/drawing/2014/main" id="{13A9BA91-6F58-4827-869C-D95D25DCCDF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identified a path, a key question is how to make the path execute, if possible.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input data that satisfy all the conditions on the path.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concepts in generating test input data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vector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Predicate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predicate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Predicate interpretation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predicate expression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test input from path predicate expression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D88CD2BB-1B50-47ED-BD43-758C70F894F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7908D975-16B2-4B10-A6CF-FE3E050A00FB}" type="slidenum">
              <a:rPr lang="en-US" altLang="en-US"/>
              <a:pPr/>
              <a:t>23</a:t>
            </a:fld>
            <a:endParaRPr lang="en-US" altLang="en-US" dirty="0"/>
          </a:p>
        </p:txBody>
      </p:sp>
      <p:sp>
        <p:nvSpPr>
          <p:cNvPr id="343042" name="Rectangle 2">
            <a:extLst>
              <a:ext uri="{FF2B5EF4-FFF2-40B4-BE49-F238E27FC236}">
                <a16:creationId xmlns:a16="http://schemas.microsoft.com/office/drawing/2014/main" id="{7708CCE7-200D-4C72-8AA5-266C8881670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24128" y="585216"/>
            <a:ext cx="9720072" cy="1376934"/>
          </a:xfrm>
        </p:spPr>
        <p:txBody>
          <a:bodyPr/>
          <a:lstStyle/>
          <a:p>
            <a:r>
              <a:rPr lang="en-US" altLang="en-US" dirty="0"/>
              <a:t>Generating Test Input</a:t>
            </a:r>
          </a:p>
        </p:txBody>
      </p:sp>
      <p:sp>
        <p:nvSpPr>
          <p:cNvPr id="343043" name="Rectangle 3">
            <a:extLst>
              <a:ext uri="{FF2B5EF4-FFF2-40B4-BE49-F238E27FC236}">
                <a16:creationId xmlns:a16="http://schemas.microsoft.com/office/drawing/2014/main" id="{18AC723F-3569-4672-9681-A96B9DEDB4D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24128" y="1876425"/>
            <a:ext cx="9720073" cy="4432935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4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vector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input vector is a collection of all data entities read by the routine whose values must be fixed prior to entering the routine.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 of an input vector can be as follows.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arguments to the routine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variables and constants</a:t>
            </a:r>
          </a:p>
          <a:p>
            <a:pPr marL="310896" lvl="2" indent="0" algn="just"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of registers (in Assembly language programming)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connections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Timers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An input vector for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openfiles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consists of individual presence or absence of the files “files1,” “file2,” and “file3.”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The input vector of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ReturnAverege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shown in Figure 5 is &lt;value[], AS, MIN, MAX&gt;.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DAA7739D-03E9-4041-9873-5FD1A7D715F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A5ABE189-E175-4B9A-A92E-32797C6B9EE1}" type="slidenum">
              <a:rPr lang="en-US" altLang="en-US"/>
              <a:pPr/>
              <a:t>24</a:t>
            </a:fld>
            <a:endParaRPr lang="en-US" altLang="en-US" dirty="0"/>
          </a:p>
        </p:txBody>
      </p:sp>
      <p:sp>
        <p:nvSpPr>
          <p:cNvPr id="344066" name="Rectangle 2">
            <a:extLst>
              <a:ext uri="{FF2B5EF4-FFF2-40B4-BE49-F238E27FC236}">
                <a16:creationId xmlns:a16="http://schemas.microsoft.com/office/drawing/2014/main" id="{8D655DFF-D8C4-4B6B-8FC5-C0E10F5250C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Generating Test Input</a:t>
            </a:r>
          </a:p>
        </p:txBody>
      </p:sp>
      <p:sp>
        <p:nvSpPr>
          <p:cNvPr id="344067" name="Rectangle 3">
            <a:extLst>
              <a:ext uri="{FF2B5EF4-FFF2-40B4-BE49-F238E27FC236}">
                <a16:creationId xmlns:a16="http://schemas.microsoft.com/office/drawing/2014/main" id="{62E0D23A-860B-4C56-A688-74EFD243F98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24128" y="1800225"/>
            <a:ext cx="9720073" cy="4670479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Predicate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predicate is a logical function evaluated at a decision point.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AS is a predicate in node 3 of Figure 5.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The construct OB is a predicate in node 5 in Figure 7.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predicate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path predicate is the set of predicates associated with a path.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path from Figure 5.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1-2-3(T)-4(T)-5-6(T)-7(T)-8-9-3(F)-10(T)-12-13.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path predicate for the path shown above.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AS		≡ True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value[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!= -999 	≡ True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value[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&gt;= MIN 	≡ True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value[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&lt;= MAX 	≡ True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AS 		≡ False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tv &gt; 0 		≡ True</a:t>
            </a:r>
          </a:p>
          <a:p>
            <a:pPr lvl="2" algn="just">
              <a:buFont typeface="Wingdings" panose="05000000000000000000" pitchFamily="2" charset="2"/>
              <a:buChar char="§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8A920CC0-041F-4CBC-89A3-95FDD8BDB1E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331D8C45-257B-4554-86AB-06FDA83D8D24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45090" name="Rectangle 2">
            <a:extLst>
              <a:ext uri="{FF2B5EF4-FFF2-40B4-BE49-F238E27FC236}">
                <a16:creationId xmlns:a16="http://schemas.microsoft.com/office/drawing/2014/main" id="{FDD44A1D-48CC-4AE4-AC7B-2BC6D0C1E49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Generating Test Input</a:t>
            </a:r>
          </a:p>
        </p:txBody>
      </p:sp>
      <p:sp>
        <p:nvSpPr>
          <p:cNvPr id="345091" name="Rectangle 3">
            <a:extLst>
              <a:ext uri="{FF2B5EF4-FFF2-40B4-BE49-F238E27FC236}">
                <a16:creationId xmlns:a16="http://schemas.microsoft.com/office/drawing/2014/main" id="{305FF75F-0CAF-441A-A87D-FC2774CA58F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4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Predicate interpretation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path predicate may contain local variables.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It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composed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elements of the input vector &lt;value[], AS, MIN, MAX&gt;, a vector of local variables 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tv&gt;, and the constant −999.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local variables are not visible outside a function but are used to hold intermediate results, pointer to array elements, and control loop iterations.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variables play no role in selecting inputs that force a path to execute.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variables can be eliminated by a process called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symbolic execution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8A920CC0-041F-4CBC-89A3-95FDD8BDB1E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331D8C45-257B-4554-86AB-06FDA83D8D24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45090" name="Rectangle 2">
            <a:extLst>
              <a:ext uri="{FF2B5EF4-FFF2-40B4-BE49-F238E27FC236}">
                <a16:creationId xmlns:a16="http://schemas.microsoft.com/office/drawing/2014/main" id="{FDD44A1D-48CC-4AE4-AC7B-2BC6D0C1E49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Symbolic substitution</a:t>
            </a:r>
          </a:p>
        </p:txBody>
      </p:sp>
      <p:sp>
        <p:nvSpPr>
          <p:cNvPr id="345091" name="Rectangle 3">
            <a:extLst>
              <a:ext uri="{FF2B5EF4-FFF2-40B4-BE49-F238E27FC236}">
                <a16:creationId xmlns:a16="http://schemas.microsoft.com/office/drawing/2014/main" id="{305FF75F-0CAF-441A-A87D-FC2774CA58F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vector for the method in example is given by&lt;x1, x2&gt;.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 defines a local variable y and uses the constants 7 and 0.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predicate x1 + y &gt;= 0 can be rewritten as x1 + x2 + 7 &gt;= 0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symbolically substituting y with x2 +7.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rewritten predicate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 + x2 + 7 &gt;= 0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been expressed solely in terms of the input vector&lt;x1,x2&gt;and the constant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vector&lt;0,7&gt;.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Predicate interpretation is defined as the process of 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symbolically substituting operations along a path in order to express the predicate solely in terms of the input vector and a constant vector.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predicate may have different interpretations depending on how control reaches the predicate.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altLang="en-US" sz="24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676001-DDBE-45AF-9510-F864932E3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369"/>
            <a:ext cx="6076369" cy="215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30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63540405-43C5-40CB-8038-752EF88E35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B1B0E0E9-1770-4C25-A2FF-47C709CADF70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46114" name="Rectangle 2">
            <a:extLst>
              <a:ext uri="{FF2B5EF4-FFF2-40B4-BE49-F238E27FC236}">
                <a16:creationId xmlns:a16="http://schemas.microsoft.com/office/drawing/2014/main" id="{1F409CB9-B2C2-4CEF-9DF7-C8717CF98BC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Generating Test Input</a:t>
            </a:r>
          </a:p>
        </p:txBody>
      </p:sp>
      <p:sp>
        <p:nvSpPr>
          <p:cNvPr id="346115" name="Rectangle 3">
            <a:extLst>
              <a:ext uri="{FF2B5EF4-FFF2-40B4-BE49-F238E27FC236}">
                <a16:creationId xmlns:a16="http://schemas.microsoft.com/office/drawing/2014/main" id="{C69F5E46-914F-478A-A325-8784F0B23DF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24128" y="1838325"/>
            <a:ext cx="9720073" cy="48291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predicate expression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interpreted path predicate is called a path predicate expression.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path predicate expression has the following attributes.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void of local variables.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set of constraints in terms of the input vector, and, maybe, constants.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forcing inputs can be generated by solving the constraints.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path predicate expression has no solution, the path is infeasible.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predicate expression for the path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1-2-3(T)-4(T)-5-6(T)-7(T)-8-9-3(F)-10(T)-12-13 [Figure 5].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 &lt; AS		≡  True	…… (1)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value[0] != -999 	≡ True	…… (2)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value[0] &gt;= MIN 	≡ True	…… (3)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value[0] &lt;= MAX 	≡ True	…… (4)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 &lt; AS 		≡ False	…… (5)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 &gt; 0 		≡ True	…… (6)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>
            <a:extLst>
              <a:ext uri="{FF2B5EF4-FFF2-40B4-BE49-F238E27FC236}">
                <a16:creationId xmlns:a16="http://schemas.microsoft.com/office/drawing/2014/main" id="{1F409CB9-B2C2-4CEF-9DF7-C8717CF98B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Generating Test Input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6866F-1D4B-4D6E-B807-04FA4231A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690872" cy="402336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292526"/>
                </a:solidFill>
                <a:latin typeface="Times-Roman"/>
              </a:rPr>
              <a:t>Path </a:t>
            </a:r>
            <a:r>
              <a:rPr lang="en-IN" sz="2000" dirty="0">
                <a:solidFill>
                  <a:srgbClr val="292526"/>
                </a:solidFill>
                <a:latin typeface="Times-Roman"/>
                <a:sym typeface="Wingdings" panose="05000000000000000000" pitchFamily="2" charset="2"/>
              </a:rPr>
              <a:t> </a:t>
            </a:r>
            <a:r>
              <a:rPr lang="en-US" altLang="en-US" sz="2000" dirty="0">
                <a:solidFill>
                  <a:srgbClr val="292526"/>
                </a:solidFill>
                <a:latin typeface="Times-Roman"/>
              </a:rPr>
              <a:t>1-2-3(T)-4(T)-5-6(T)-7(T)-8-9-3(F)-10(T)-12-13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solidFill>
                  <a:srgbClr val="292526"/>
                </a:solidFill>
                <a:latin typeface="Times-Roman"/>
              </a:rPr>
              <a:t>The rows here have been obtained from Side 24 [from path predicate] by combining each interpreted predicate in column 3 with its intended evaluation in column 1.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IN" sz="2400" dirty="0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63540405-43C5-40CB-8038-752EF88E35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1B0E0E9-1770-4C25-A2FF-47C709CADF70}" type="slidenum">
              <a:rPr lang="en-US" altLang="en-US"/>
              <a:pPr/>
              <a:t>28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9D565A-182C-479C-9944-D479FDF3A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638510"/>
            <a:ext cx="5943600" cy="49693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64A129-213C-4150-AF7E-4A45551098E3}"/>
              </a:ext>
            </a:extLst>
          </p:cNvPr>
          <p:cNvSpPr txBox="1"/>
          <p:nvPr/>
        </p:nvSpPr>
        <p:spPr>
          <a:xfrm>
            <a:off x="6257925" y="1228725"/>
            <a:ext cx="498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Interpretation of Path Predicate of Path in Figure 5</a:t>
            </a:r>
          </a:p>
        </p:txBody>
      </p:sp>
    </p:spTree>
    <p:extLst>
      <p:ext uri="{BB962C8B-B14F-4D97-AF65-F5344CB8AC3E}">
        <p14:creationId xmlns:p14="http://schemas.microsoft.com/office/powerpoint/2010/main" val="461072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37554823-60F5-47EB-8A84-064775966B8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571A7671-478E-4A03-8EB4-C1A10D11241D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47138" name="Rectangle 2">
            <a:extLst>
              <a:ext uri="{FF2B5EF4-FFF2-40B4-BE49-F238E27FC236}">
                <a16:creationId xmlns:a16="http://schemas.microsoft.com/office/drawing/2014/main" id="{83F34726-1A7F-414D-B364-B07262293DE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Generating Test Input</a:t>
            </a:r>
          </a:p>
        </p:txBody>
      </p:sp>
      <p:sp>
        <p:nvSpPr>
          <p:cNvPr id="347139" name="Rectangle 3">
            <a:extLst>
              <a:ext uri="{FF2B5EF4-FFF2-40B4-BE49-F238E27FC236}">
                <a16:creationId xmlns:a16="http://schemas.microsoft.com/office/drawing/2014/main" id="{1B948B8F-B687-4A22-AFF9-58E3B47CDFA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8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predicate expression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of infeasible path</a:t>
            </a:r>
          </a:p>
          <a:p>
            <a:pPr lvl="1"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example of path from Figure 5.</a:t>
            </a:r>
          </a:p>
          <a:p>
            <a:pPr lvl="2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1-2-3(T)-4(F)-10(T)-12-13</a:t>
            </a:r>
          </a:p>
          <a:p>
            <a:pPr lvl="1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predicate expression for the path </a:t>
            </a:r>
          </a:p>
          <a:p>
            <a:pPr marL="128016" lvl="1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shown above.</a:t>
            </a:r>
          </a:p>
          <a:p>
            <a:pPr lvl="2"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 &lt; AS		≡ True	…… (1)</a:t>
            </a:r>
          </a:p>
          <a:p>
            <a:pPr lvl="2"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value[0] != -999 	≡ True	…… (2)</a:t>
            </a:r>
          </a:p>
          <a:p>
            <a:pPr lvl="2"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 &gt; 0		≡ True	…… (3)</a:t>
            </a:r>
          </a:p>
          <a:p>
            <a:pPr lvl="2"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BC48A2-5B96-41B0-AEC2-CE45284A3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164" y="2084832"/>
            <a:ext cx="6170188" cy="37633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C22D93E1-D938-4F2F-B48C-FA11FA293A3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961EB9B4-8908-4881-BBAD-DF5736087B10}" type="slidenum">
              <a:rPr lang="en-US" altLang="en-US"/>
              <a:pPr/>
              <a:t>3</a:t>
            </a:fld>
            <a:endParaRPr lang="en-US" altLang="en-US" dirty="0"/>
          </a:p>
        </p:txBody>
      </p:sp>
      <p:sp>
        <p:nvSpPr>
          <p:cNvPr id="310274" name="Rectangle 2">
            <a:extLst>
              <a:ext uri="{FF2B5EF4-FFF2-40B4-BE49-F238E27FC236}">
                <a16:creationId xmlns:a16="http://schemas.microsoft.com/office/drawing/2014/main" id="{61A670C2-A94A-45DA-98CF-D09EB764E4D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Basic Idea</a:t>
            </a:r>
          </a:p>
        </p:txBody>
      </p:sp>
      <p:sp>
        <p:nvSpPr>
          <p:cNvPr id="310275" name="Rectangle 3">
            <a:extLst>
              <a:ext uri="{FF2B5EF4-FFF2-40B4-BE49-F238E27FC236}">
                <a16:creationId xmlns:a16="http://schemas.microsoft.com/office/drawing/2014/main" id="{F668EF3D-A8F3-4976-B2F1-8AE85D525EB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24128" y="1937657"/>
            <a:ext cx="9720073" cy="437170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kinds of basic program statements: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statements (Ex. x = 2*y; 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statements (Ex. if(), for(), while(), …)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flow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Successive execution of program statements is viewed as flow of control.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statements alter the default flow.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path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path is a sequence of statements from entry to exit.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can be a large number of paths in a program.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an (input, expected output) pair for each path.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Executing a path requires invoking the program unit with the right test input.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Paths are chosen by using the concepts of path </a:t>
            </a:r>
            <a:r>
              <a:rPr lang="en-US" alt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criteria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Tools: Automatically generate test inputs from program paths.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4094EC75-EE4C-4E22-B41F-183C43C6855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6A09B8EF-693F-48D3-8A63-54E3FE1C2099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48162" name="Rectangle 2">
            <a:extLst>
              <a:ext uri="{FF2B5EF4-FFF2-40B4-BE49-F238E27FC236}">
                <a16:creationId xmlns:a16="http://schemas.microsoft.com/office/drawing/2014/main" id="{018CC07C-9F38-451F-A5C6-50B7AECCBBB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Generating Test Input</a:t>
            </a:r>
          </a:p>
        </p:txBody>
      </p:sp>
      <p:sp>
        <p:nvSpPr>
          <p:cNvPr id="348163" name="Rectangle 3">
            <a:extLst>
              <a:ext uri="{FF2B5EF4-FFF2-40B4-BE49-F238E27FC236}">
                <a16:creationId xmlns:a16="http://schemas.microsoft.com/office/drawing/2014/main" id="{ACFC2088-C16C-4239-BC12-B063529A66C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input data from a path predicate expression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path predicate expression (reproduced below.)</a:t>
            </a:r>
          </a:p>
          <a:p>
            <a:pPr lvl="2">
              <a:buFontTx/>
              <a:buNone/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&lt; AS			≡  True	…… (1)</a:t>
            </a:r>
          </a:p>
          <a:p>
            <a:pPr lvl="2">
              <a:buFontTx/>
              <a:buNone/>
            </a:pP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value[0] != -999  		≡ True	…… (2)</a:t>
            </a:r>
          </a:p>
          <a:p>
            <a:pPr lvl="2">
              <a:buFontTx/>
              <a:buNone/>
            </a:pP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value[0] &gt;= MIN 		≡ True	…… (3)</a:t>
            </a:r>
          </a:p>
          <a:p>
            <a:pPr lvl="2">
              <a:buFontTx/>
              <a:buNone/>
            </a:pP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value[0] &lt;= MAX 		≡ True	…… (4)</a:t>
            </a:r>
          </a:p>
          <a:p>
            <a:pPr lvl="2">
              <a:buFontTx/>
              <a:buNone/>
            </a:pP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 &lt; AS 			≡ False	…… (5)</a:t>
            </a:r>
          </a:p>
          <a:p>
            <a:pPr lvl="2">
              <a:buFontTx/>
              <a:buNone/>
            </a:pP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 &gt; 0 			≡ True	…… (6)</a:t>
            </a:r>
          </a:p>
          <a:p>
            <a:pPr lvl="1">
              <a:buFontTx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can solve the above equations to obtain the following test input data</a:t>
            </a:r>
          </a:p>
          <a:p>
            <a:pPr lvl="3">
              <a:buFontTx/>
              <a:buNone/>
            </a:pP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		= 1</a:t>
            </a:r>
          </a:p>
          <a:p>
            <a:pPr lvl="3">
              <a:buFontTx/>
              <a:buNone/>
            </a:pP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	 	= 25</a:t>
            </a:r>
          </a:p>
          <a:p>
            <a:pPr lvl="3">
              <a:buFontTx/>
              <a:buNone/>
            </a:pP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	= 35</a:t>
            </a:r>
          </a:p>
          <a:p>
            <a:pPr lvl="3">
              <a:buFontTx/>
              <a:buNone/>
            </a:pP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Value[0]	= 30</a:t>
            </a:r>
          </a:p>
          <a:p>
            <a:pPr lvl="3">
              <a:buFontTx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The above set is not unique.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FD0FFE40-26C2-490B-9531-1A523317B21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A406E624-C71D-4445-B426-8426F31224D6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19490" name="Rectangle 2">
            <a:extLst>
              <a:ext uri="{FF2B5EF4-FFF2-40B4-BE49-F238E27FC236}">
                <a16:creationId xmlns:a16="http://schemas.microsoft.com/office/drawing/2014/main" id="{FF1C8EFB-94A0-4CE4-AC5E-7036520B7AA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Containing Infeasible Paths</a:t>
            </a:r>
          </a:p>
        </p:txBody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id="{E813E551-C916-4C34-A37E-16E1162303B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unit may contain a large number of paths.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selection becomes a problem. Some selected paths may be infeasible.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a path selection strategy: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as many short paths as possible.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longer paths.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efforts to write code with fewer/no infeasible paths.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4750F5EE-724F-4C9A-A363-E8F5F52F744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AD84FA16-1C5C-4467-B218-F3FF038CF21F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320514" name="Rectangle 2">
            <a:extLst>
              <a:ext uri="{FF2B5EF4-FFF2-40B4-BE49-F238E27FC236}">
                <a16:creationId xmlns:a16="http://schemas.microsoft.com/office/drawing/2014/main" id="{547DE226-1D76-44F5-8F5A-CE427855B6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320515" name="Rectangle 3">
            <a:extLst>
              <a:ext uri="{FF2B5EF4-FFF2-40B4-BE49-F238E27FC236}">
                <a16:creationId xmlns:a16="http://schemas.microsoft.com/office/drawing/2014/main" id="{E5627526-E53E-4D33-88D9-38798035329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24128" y="1905000"/>
            <a:ext cx="9720073" cy="4565704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flow is a fundamental concept in program execution.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path is an instance of execution of a program unit.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a set of paths by considering path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criteria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coverage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coverage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Predicate coverage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paths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source code, derive a CFG (compilers are modified for this.)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paths from a CFG based on path selection criteria.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path predicates from each path.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the path predicate expression to generate test input data.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kinds of paths. 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feasible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infeasible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A7DE7F-E075-43D5-AB87-5ABF5A7114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You!!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FD06F32-21F8-4C20-AB37-2B995E62F0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165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>
            <a:extLst>
              <a:ext uri="{FF2B5EF4-FFF2-40B4-BE49-F238E27FC236}">
                <a16:creationId xmlns:a16="http://schemas.microsoft.com/office/drawing/2014/main" id="{A855E9DD-8575-4255-BD76-C16A1B3531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E96DB64A-5414-4D47-9D9E-706F2FD63E8D}" type="slidenum">
              <a:rPr lang="en-US" altLang="en-US"/>
              <a:pPr/>
              <a:t>4</a:t>
            </a:fld>
            <a:endParaRPr lang="en-US" altLang="en-US" dirty="0"/>
          </a:p>
        </p:txBody>
      </p:sp>
      <p:sp>
        <p:nvSpPr>
          <p:cNvPr id="313346" name="Rectangle 2">
            <a:extLst>
              <a:ext uri="{FF2B5EF4-FFF2-40B4-BE49-F238E27FC236}">
                <a16:creationId xmlns:a16="http://schemas.microsoft.com/office/drawing/2014/main" id="{77A58CED-3798-4515-91A7-BC6FDE285EA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Outline of Control Flow Testing</a:t>
            </a:r>
          </a:p>
        </p:txBody>
      </p:sp>
      <p:sp>
        <p:nvSpPr>
          <p:cNvPr id="313347" name="Rectangle 3">
            <a:extLst>
              <a:ext uri="{FF2B5EF4-FFF2-40B4-BE49-F238E27FC236}">
                <a16:creationId xmlns:a16="http://schemas.microsoft.com/office/drawing/2014/main" id="{D95CB402-BF1A-40B0-9D0C-9BE7CF030BC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</p:txBody>
      </p:sp>
      <p:pic>
        <p:nvPicPr>
          <p:cNvPr id="313348" name="Picture 4">
            <a:extLst>
              <a:ext uri="{FF2B5EF4-FFF2-40B4-BE49-F238E27FC236}">
                <a16:creationId xmlns:a16="http://schemas.microsoft.com/office/drawing/2014/main" id="{EE7317FE-5468-47F1-8745-91CC33D68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180" y="1627242"/>
            <a:ext cx="6813550" cy="484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3349" name="Text Box 5">
            <a:extLst>
              <a:ext uri="{FF2B5EF4-FFF2-40B4-BE49-F238E27FC236}">
                <a16:creationId xmlns:a16="http://schemas.microsoft.com/office/drawing/2014/main" id="{2C11E4A3-535B-4C65-BD80-F4E8188BC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1657" y="6375692"/>
            <a:ext cx="69961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>
                <a:solidFill>
                  <a:srgbClr val="000000"/>
                </a:solidFill>
              </a:rPr>
              <a:t>Figure 1: The process of generating test input data for control flow testing.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9C7EBFA4-8127-4EFB-854D-56DAD1462E1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1A39F2DE-26EF-4584-B2F3-A7EAB29E1038}" type="slidenum">
              <a:rPr lang="en-US" altLang="en-US"/>
              <a:pPr/>
              <a:t>5</a:t>
            </a:fld>
            <a:endParaRPr lang="en-US" altLang="en-US" dirty="0"/>
          </a:p>
        </p:txBody>
      </p:sp>
      <p:sp>
        <p:nvSpPr>
          <p:cNvPr id="322562" name="Rectangle 2">
            <a:extLst>
              <a:ext uri="{FF2B5EF4-FFF2-40B4-BE49-F238E27FC236}">
                <a16:creationId xmlns:a16="http://schemas.microsoft.com/office/drawing/2014/main" id="{B2D8B806-8398-458B-AC25-FA1DF2F902B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Outline of Control Flow Testing</a:t>
            </a:r>
          </a:p>
        </p:txBody>
      </p:sp>
      <p:sp>
        <p:nvSpPr>
          <p:cNvPr id="322563" name="Rectangle 3">
            <a:extLst>
              <a:ext uri="{FF2B5EF4-FFF2-40B4-BE49-F238E27FC236}">
                <a16:creationId xmlns:a16="http://schemas.microsoft.com/office/drawing/2014/main" id="{65667B0F-3946-47F1-B462-3279453D5D6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24128" y="1905000"/>
            <a:ext cx="9720073" cy="4404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 to the test generation process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selection criteria: statement, branch, …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of control flow graph (CFG)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CFG is a graphical representation of a program unit.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Compilers are modified to produce CFGs. (You can draw one by hand.)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paths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Enough entry/exit paths are selected to satisfy path selection criteria.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of test input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kinds of paths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Executable path: There exists input so that the path is executed.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Infeasible path: There is no input to execute the path.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the path conditions to produce test input for each path.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>
            <a:extLst>
              <a:ext uri="{FF2B5EF4-FFF2-40B4-BE49-F238E27FC236}">
                <a16:creationId xmlns:a16="http://schemas.microsoft.com/office/drawing/2014/main" id="{57F8F145-2282-4183-B21F-863D2CDD901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6E77884C-C6EA-4CB9-B648-ABB87019D2AB}" type="slidenum">
              <a:rPr lang="en-US" altLang="en-US"/>
              <a:pPr/>
              <a:t>6</a:t>
            </a:fld>
            <a:endParaRPr lang="en-US" altLang="en-US" dirty="0"/>
          </a:p>
        </p:txBody>
      </p:sp>
      <p:sp>
        <p:nvSpPr>
          <p:cNvPr id="314370" name="Rectangle 2">
            <a:extLst>
              <a:ext uri="{FF2B5EF4-FFF2-40B4-BE49-F238E27FC236}">
                <a16:creationId xmlns:a16="http://schemas.microsoft.com/office/drawing/2014/main" id="{C5B25FDF-389D-445C-9A64-1163958FF6C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Control Flow Graph</a:t>
            </a:r>
          </a:p>
        </p:txBody>
      </p:sp>
      <p:sp>
        <p:nvSpPr>
          <p:cNvPr id="314371" name="Rectangle 3">
            <a:extLst>
              <a:ext uri="{FF2B5EF4-FFF2-40B4-BE49-F238E27FC236}">
                <a16:creationId xmlns:a16="http://schemas.microsoft.com/office/drawing/2014/main" id="{49D3933F-5961-49ED-A14F-100BDBCA788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 algn="ctr">
              <a:buFontTx/>
              <a:buNone/>
            </a:pPr>
            <a:r>
              <a:rPr lang="en-US" altLang="en-US" dirty="0"/>
              <a:t>Figure 2: Symbols in a control flow graph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</p:txBody>
      </p:sp>
      <p:pic>
        <p:nvPicPr>
          <p:cNvPr id="314372" name="Picture 4">
            <a:extLst>
              <a:ext uri="{FF2B5EF4-FFF2-40B4-BE49-F238E27FC236}">
                <a16:creationId xmlns:a16="http://schemas.microsoft.com/office/drawing/2014/main" id="{FD7E4E0F-0022-4553-BDF9-DE141E9D2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464" y="2950936"/>
            <a:ext cx="4597400" cy="212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CB0A42D2-9377-4E5F-96EA-E502485AD3A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CC3F46B6-9E54-4127-AA6B-6FF0E6D4D1E8}" type="slidenum">
              <a:rPr lang="en-US" altLang="en-US"/>
              <a:pPr/>
              <a:t>7</a:t>
            </a:fld>
            <a:endParaRPr lang="en-US" altLang="en-US" dirty="0"/>
          </a:p>
        </p:txBody>
      </p:sp>
      <p:sp>
        <p:nvSpPr>
          <p:cNvPr id="323586" name="Rectangle 2">
            <a:extLst>
              <a:ext uri="{FF2B5EF4-FFF2-40B4-BE49-F238E27FC236}">
                <a16:creationId xmlns:a16="http://schemas.microsoft.com/office/drawing/2014/main" id="{A8656054-0601-4083-8F4F-A9A672CF646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Control Flow Graph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AFEF73-0F67-40AE-B288-8F3E87D51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461" y="1744194"/>
            <a:ext cx="8003481" cy="48537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>
            <a:extLst>
              <a:ext uri="{FF2B5EF4-FFF2-40B4-BE49-F238E27FC236}">
                <a16:creationId xmlns:a16="http://schemas.microsoft.com/office/drawing/2014/main" id="{D7AF9024-BC54-447B-B730-F57C1765813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6CDFFE30-6A2B-4999-8728-A039FABB7FA4}" type="slidenum">
              <a:rPr lang="en-US" altLang="en-US"/>
              <a:pPr/>
              <a:t>8</a:t>
            </a:fld>
            <a:endParaRPr lang="en-US" altLang="en-US" dirty="0"/>
          </a:p>
        </p:txBody>
      </p:sp>
      <p:sp>
        <p:nvSpPr>
          <p:cNvPr id="315394" name="Rectangle 2">
            <a:extLst>
              <a:ext uri="{FF2B5EF4-FFF2-40B4-BE49-F238E27FC236}">
                <a16:creationId xmlns:a16="http://schemas.microsoft.com/office/drawing/2014/main" id="{07036614-7533-4272-8968-9B9882F51E2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Control Flow Graph</a:t>
            </a:r>
          </a:p>
        </p:txBody>
      </p:sp>
      <p:sp>
        <p:nvSpPr>
          <p:cNvPr id="315395" name="Rectangle 3">
            <a:extLst>
              <a:ext uri="{FF2B5EF4-FFF2-40B4-BE49-F238E27FC236}">
                <a16:creationId xmlns:a16="http://schemas.microsoft.com/office/drawing/2014/main" id="{4DA8E178-5B12-42A2-B8E1-497A249854A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endParaRPr lang="en-US" altLang="en-US" sz="1800" dirty="0">
              <a:latin typeface="Arial Unicode MS" pitchFamily="34" charset="-128"/>
            </a:endParaRPr>
          </a:p>
          <a:p>
            <a:pPr>
              <a:buFontTx/>
              <a:buNone/>
            </a:pPr>
            <a:endParaRPr lang="en-US" altLang="en-US" sz="1800" dirty="0"/>
          </a:p>
          <a:p>
            <a:pPr>
              <a:buFontTx/>
              <a:buNone/>
            </a:pPr>
            <a:endParaRPr lang="en-US" altLang="en-US" sz="1800" dirty="0"/>
          </a:p>
          <a:p>
            <a:endParaRPr lang="en-US" altLang="en-US" sz="1800" dirty="0"/>
          </a:p>
          <a:p>
            <a:pPr>
              <a:buFontTx/>
              <a:buNone/>
            </a:pPr>
            <a:endParaRPr lang="en-US" altLang="en-US" sz="1800" dirty="0"/>
          </a:p>
          <a:p>
            <a:pPr>
              <a:buFontTx/>
              <a:buNone/>
            </a:pPr>
            <a:endParaRPr lang="en-US" altLang="en-US" sz="1800" dirty="0"/>
          </a:p>
          <a:p>
            <a:pPr>
              <a:buFontTx/>
              <a:buNone/>
            </a:pPr>
            <a:endParaRPr lang="en-US" altLang="en-US" sz="1800" dirty="0"/>
          </a:p>
          <a:p>
            <a:pPr>
              <a:buFontTx/>
              <a:buNone/>
            </a:pPr>
            <a:endParaRPr lang="en-US" altLang="en-US" sz="1800" dirty="0"/>
          </a:p>
          <a:p>
            <a:pPr>
              <a:buFontTx/>
              <a:buNone/>
            </a:pPr>
            <a:endParaRPr lang="en-US" altLang="en-US" sz="1800" dirty="0"/>
          </a:p>
          <a:p>
            <a:pPr>
              <a:buFontTx/>
              <a:buNone/>
            </a:pPr>
            <a:endParaRPr lang="en-US" altLang="en-US" sz="1800" dirty="0"/>
          </a:p>
          <a:p>
            <a:pPr algn="ctr">
              <a:buFontTx/>
              <a:buNone/>
            </a:pPr>
            <a:r>
              <a:rPr lang="en-US" altLang="en-US" sz="1800" dirty="0"/>
              <a:t>Figure 3: A high-level CFG representation of </a:t>
            </a:r>
            <a:r>
              <a:rPr lang="en-US" altLang="en-US" sz="1800" dirty="0" err="1">
                <a:latin typeface="Arial Unicode MS" pitchFamily="34" charset="-128"/>
              </a:rPr>
              <a:t>openfiles</a:t>
            </a:r>
            <a:r>
              <a:rPr lang="en-US" altLang="en-US" sz="1800" dirty="0">
                <a:latin typeface="Arial Unicode MS" pitchFamily="34" charset="-128"/>
              </a:rPr>
              <a:t>().</a:t>
            </a:r>
          </a:p>
        </p:txBody>
      </p:sp>
      <p:pic>
        <p:nvPicPr>
          <p:cNvPr id="315396" name="Picture 4">
            <a:extLst>
              <a:ext uri="{FF2B5EF4-FFF2-40B4-BE49-F238E27FC236}">
                <a16:creationId xmlns:a16="http://schemas.microsoft.com/office/drawing/2014/main" id="{B8E7DEC4-4D1E-46C3-9558-1818FE8E2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542" y="2286000"/>
            <a:ext cx="3276600" cy="307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>
            <a:extLst>
              <a:ext uri="{FF2B5EF4-FFF2-40B4-BE49-F238E27FC236}">
                <a16:creationId xmlns:a16="http://schemas.microsoft.com/office/drawing/2014/main" id="{F556F1BA-172E-4836-8B11-14D7EA47A8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77E9697A-9FB3-48E1-99D3-E684DA880F3A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26658" name="Rectangle 2">
            <a:extLst>
              <a:ext uri="{FF2B5EF4-FFF2-40B4-BE49-F238E27FC236}">
                <a16:creationId xmlns:a16="http://schemas.microsoft.com/office/drawing/2014/main" id="{112931C2-D3C2-4242-B9E2-3D5C908F49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Control Flow Graph</a:t>
            </a:r>
          </a:p>
        </p:txBody>
      </p:sp>
      <p:sp>
        <p:nvSpPr>
          <p:cNvPr id="326659" name="Rectangle 3">
            <a:extLst>
              <a:ext uri="{FF2B5EF4-FFF2-40B4-BE49-F238E27FC236}">
                <a16:creationId xmlns:a16="http://schemas.microsoft.com/office/drawing/2014/main" id="{CCB57C9D-8BF7-4622-8C87-688C478D318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Autofit/>
          </a:bodyPr>
          <a:lstStyle/>
          <a:p>
            <a:pPr>
              <a:buFontTx/>
              <a:buNone/>
            </a:pPr>
            <a:endParaRPr lang="en-US" altLang="en-US" sz="1600" dirty="0">
              <a:latin typeface="Arial Unicode MS" pitchFamily="34" charset="-128"/>
            </a:endParaRPr>
          </a:p>
          <a:p>
            <a:pPr>
              <a:buFontTx/>
              <a:buNone/>
            </a:pPr>
            <a:endParaRPr lang="en-US" altLang="en-US" sz="1600" dirty="0"/>
          </a:p>
          <a:p>
            <a:pPr>
              <a:buFontTx/>
              <a:buNone/>
            </a:pPr>
            <a:endParaRPr lang="en-US" altLang="en-US" sz="1600" dirty="0"/>
          </a:p>
          <a:p>
            <a:endParaRPr lang="en-US" altLang="en-US" sz="1600" dirty="0"/>
          </a:p>
          <a:p>
            <a:pPr>
              <a:buFontTx/>
              <a:buNone/>
            </a:pPr>
            <a:endParaRPr lang="en-US" altLang="en-US" sz="1600" dirty="0"/>
          </a:p>
          <a:p>
            <a:pPr>
              <a:buFontTx/>
              <a:buNone/>
            </a:pPr>
            <a:endParaRPr lang="en-US" altLang="en-US" sz="1600" dirty="0"/>
          </a:p>
          <a:p>
            <a:pPr>
              <a:buFontTx/>
              <a:buNone/>
            </a:pPr>
            <a:endParaRPr lang="en-US" altLang="en-US" sz="1600" dirty="0"/>
          </a:p>
          <a:p>
            <a:pPr>
              <a:buFontTx/>
              <a:buNone/>
            </a:pPr>
            <a:endParaRPr lang="en-US" altLang="en-US" sz="1600" dirty="0"/>
          </a:p>
          <a:p>
            <a:pPr>
              <a:buFontTx/>
              <a:buNone/>
            </a:pPr>
            <a:endParaRPr lang="en-US" altLang="en-US" sz="1600" dirty="0"/>
          </a:p>
          <a:p>
            <a:pPr algn="ctr">
              <a:buFontTx/>
              <a:buNone/>
            </a:pPr>
            <a:endParaRPr lang="en-US" altLang="en-US" sz="1600" dirty="0"/>
          </a:p>
          <a:p>
            <a:pPr algn="ctr">
              <a:buFontTx/>
              <a:buNone/>
            </a:pPr>
            <a:r>
              <a:rPr lang="en-US" altLang="en-US" sz="1600" dirty="0"/>
              <a:t>Figure 4: A detailed CFG representation of </a:t>
            </a:r>
            <a:r>
              <a:rPr lang="en-US" altLang="en-US" sz="1600" dirty="0" err="1">
                <a:latin typeface="Arial Unicode MS" pitchFamily="34" charset="-128"/>
              </a:rPr>
              <a:t>openfiles</a:t>
            </a:r>
            <a:r>
              <a:rPr lang="en-US" altLang="en-US" sz="1600" dirty="0">
                <a:latin typeface="Arial Unicode MS" pitchFamily="34" charset="-128"/>
              </a:rPr>
              <a:t>().</a:t>
            </a:r>
          </a:p>
        </p:txBody>
      </p:sp>
      <p:pic>
        <p:nvPicPr>
          <p:cNvPr id="326661" name="Picture 5">
            <a:extLst>
              <a:ext uri="{FF2B5EF4-FFF2-40B4-BE49-F238E27FC236}">
                <a16:creationId xmlns:a16="http://schemas.microsoft.com/office/drawing/2014/main" id="{3E9CCBC8-9821-4FCE-AD7B-EB3570A61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152" y="1606324"/>
            <a:ext cx="6183312" cy="456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9610</TotalTime>
  <Words>2631</Words>
  <Application>Microsoft Office PowerPoint</Application>
  <PresentationFormat>Widescreen</PresentationFormat>
  <Paragraphs>449</Paragraphs>
  <Slides>33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Arial Unicode MS</vt:lpstr>
      <vt:lpstr>Calibri</vt:lpstr>
      <vt:lpstr>MTSY</vt:lpstr>
      <vt:lpstr>Times New Roman</vt:lpstr>
      <vt:lpstr>Times-Bold</vt:lpstr>
      <vt:lpstr>Times-Italic</vt:lpstr>
      <vt:lpstr>Times-Roman</vt:lpstr>
      <vt:lpstr>Tw Cen MT</vt:lpstr>
      <vt:lpstr>Tw Cen MT Condensed</vt:lpstr>
      <vt:lpstr>Wingdings</vt:lpstr>
      <vt:lpstr>Wingdings 3</vt:lpstr>
      <vt:lpstr>Integral</vt:lpstr>
      <vt:lpstr>Chapter – 4 control flow testing</vt:lpstr>
      <vt:lpstr>Outline of the Chapter</vt:lpstr>
      <vt:lpstr>Basic Idea</vt:lpstr>
      <vt:lpstr>Outline of Control Flow Testing</vt:lpstr>
      <vt:lpstr>Outline of Control Flow Testing</vt:lpstr>
      <vt:lpstr>Control Flow Graph</vt:lpstr>
      <vt:lpstr>Control Flow Graph</vt:lpstr>
      <vt:lpstr>Control Flow Graph</vt:lpstr>
      <vt:lpstr>Control Flow Graph</vt:lpstr>
      <vt:lpstr>Control Flow Graph</vt:lpstr>
      <vt:lpstr>Control Flow Graph</vt:lpstr>
      <vt:lpstr>Paths in a Control Flow Graph</vt:lpstr>
      <vt:lpstr>Path Selection Criteria</vt:lpstr>
      <vt:lpstr>Path Selection Criteria</vt:lpstr>
      <vt:lpstr>Path Selection Criteria</vt:lpstr>
      <vt:lpstr>Path Selection Criteria</vt:lpstr>
      <vt:lpstr>Path Selection Criteria</vt:lpstr>
      <vt:lpstr>Path Selection Criteria</vt:lpstr>
      <vt:lpstr>Path Selection Criteria</vt:lpstr>
      <vt:lpstr>Path Selection Criteria</vt:lpstr>
      <vt:lpstr>Path Selection Criteria</vt:lpstr>
      <vt:lpstr>Generating Test Input</vt:lpstr>
      <vt:lpstr>Generating Test Input</vt:lpstr>
      <vt:lpstr>Generating Test Input</vt:lpstr>
      <vt:lpstr>Generating Test Input</vt:lpstr>
      <vt:lpstr>Symbolic substitution</vt:lpstr>
      <vt:lpstr>Generating Test Input</vt:lpstr>
      <vt:lpstr>Generating Test Input</vt:lpstr>
      <vt:lpstr>Generating Test Input</vt:lpstr>
      <vt:lpstr>Generating Test Input</vt:lpstr>
      <vt:lpstr>Containing Infeasible Paths</vt:lpstr>
      <vt:lpstr>Summary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CSE-35</dc:creator>
  <cp:lastModifiedBy>NU-CSE1</cp:lastModifiedBy>
  <cp:revision>220</cp:revision>
  <dcterms:created xsi:type="dcterms:W3CDTF">2022-08-21T16:20:30Z</dcterms:created>
  <dcterms:modified xsi:type="dcterms:W3CDTF">2024-08-08T04:36:36Z</dcterms:modified>
</cp:coreProperties>
</file>