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256" r:id="rId2"/>
    <p:sldId id="257" r:id="rId3"/>
    <p:sldId id="258" r:id="rId4"/>
    <p:sldId id="278" r:id="rId5"/>
    <p:sldId id="259" r:id="rId6"/>
    <p:sldId id="260" r:id="rId7"/>
    <p:sldId id="277" r:id="rId8"/>
    <p:sldId id="261" r:id="rId9"/>
    <p:sldId id="262" r:id="rId10"/>
    <p:sldId id="263" r:id="rId11"/>
    <p:sldId id="265" r:id="rId12"/>
    <p:sldId id="272" r:id="rId13"/>
    <p:sldId id="266" r:id="rId14"/>
    <p:sldId id="279" r:id="rId15"/>
    <p:sldId id="280" r:id="rId16"/>
    <p:sldId id="267" r:id="rId17"/>
    <p:sldId id="268" r:id="rId18"/>
    <p:sldId id="273" r:id="rId19"/>
    <p:sldId id="275" r:id="rId20"/>
    <p:sldId id="276" r:id="rId21"/>
    <p:sldId id="270" r:id="rId22"/>
    <p:sldId id="269" r:id="rId23"/>
    <p:sldId id="271"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D9BCB-EFA6-4689-9CFE-97995F7A6E36}"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9019F-2D7B-4A38-B957-326111F1F917}" type="slidenum">
              <a:rPr lang="en-US" smtClean="0"/>
              <a:t>‹#›</a:t>
            </a:fld>
            <a:endParaRPr lang="en-US"/>
          </a:p>
        </p:txBody>
      </p:sp>
    </p:spTree>
    <p:extLst>
      <p:ext uri="{BB962C8B-B14F-4D97-AF65-F5344CB8AC3E}">
        <p14:creationId xmlns:p14="http://schemas.microsoft.com/office/powerpoint/2010/main" val="12912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t>
            </a:r>
            <a:r>
              <a:rPr lang="en-US" baseline="0" dirty="0"/>
              <a:t> a sample keyword file and explain</a:t>
            </a:r>
            <a:endParaRPr lang="en-US" dirty="0"/>
          </a:p>
        </p:txBody>
      </p:sp>
      <p:sp>
        <p:nvSpPr>
          <p:cNvPr id="4" name="Slide Number Placeholder 3"/>
          <p:cNvSpPr>
            <a:spLocks noGrp="1"/>
          </p:cNvSpPr>
          <p:nvPr>
            <p:ph type="sldNum" sz="quarter" idx="10"/>
          </p:nvPr>
        </p:nvSpPr>
        <p:spPr/>
        <p:txBody>
          <a:bodyPr/>
          <a:lstStyle/>
          <a:p>
            <a:fld id="{A069019F-2D7B-4A38-B957-326111F1F917}" type="slidenum">
              <a:rPr lang="en-US" smtClean="0"/>
              <a:t>21</a:t>
            </a:fld>
            <a:endParaRPr lang="en-US"/>
          </a:p>
        </p:txBody>
      </p:sp>
    </p:spTree>
    <p:extLst>
      <p:ext uri="{BB962C8B-B14F-4D97-AF65-F5344CB8AC3E}">
        <p14:creationId xmlns:p14="http://schemas.microsoft.com/office/powerpoint/2010/main" val="359203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with the</a:t>
            </a:r>
            <a:r>
              <a:rPr lang="en-US" baseline="0" dirty="0"/>
              <a:t> setup.txt file </a:t>
            </a:r>
            <a:endParaRPr lang="en-US" dirty="0"/>
          </a:p>
        </p:txBody>
      </p:sp>
      <p:sp>
        <p:nvSpPr>
          <p:cNvPr id="4" name="Slide Number Placeholder 3"/>
          <p:cNvSpPr>
            <a:spLocks noGrp="1"/>
          </p:cNvSpPr>
          <p:nvPr>
            <p:ph type="sldNum" sz="quarter" idx="10"/>
          </p:nvPr>
        </p:nvSpPr>
        <p:spPr/>
        <p:txBody>
          <a:bodyPr/>
          <a:lstStyle/>
          <a:p>
            <a:fld id="{A069019F-2D7B-4A38-B957-326111F1F917}" type="slidenum">
              <a:rPr lang="en-US" smtClean="0"/>
              <a:t>26</a:t>
            </a:fld>
            <a:endParaRPr lang="en-US"/>
          </a:p>
        </p:txBody>
      </p:sp>
    </p:spTree>
    <p:extLst>
      <p:ext uri="{BB962C8B-B14F-4D97-AF65-F5344CB8AC3E}">
        <p14:creationId xmlns:p14="http://schemas.microsoft.com/office/powerpoint/2010/main" val="27000812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693AE4-5C13-4724-A9E2-373772B3D5E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C6FAA41-0B17-43AA-AB2E-360AFD939B35}" type="slidenum">
              <a:rPr lang="en-US" smtClean="0"/>
              <a:t>‹#›</a:t>
            </a:fld>
            <a:endParaRPr lang="en-US"/>
          </a:p>
        </p:txBody>
      </p:sp>
    </p:spTree>
    <p:extLst>
      <p:ext uri="{BB962C8B-B14F-4D97-AF65-F5344CB8AC3E}">
        <p14:creationId xmlns:p14="http://schemas.microsoft.com/office/powerpoint/2010/main" val="117468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93AE4-5C13-4724-A9E2-373772B3D5E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123265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93AE4-5C13-4724-A9E2-373772B3D5E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25077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93AE4-5C13-4724-A9E2-373772B3D5E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46864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1693AE4-5C13-4724-A9E2-373772B3D5E1}" type="datetimeFigureOut">
              <a:rPr lang="en-US" smtClean="0"/>
              <a:t>6/26/2019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C6FAA41-0B17-43AA-AB2E-360AFD939B35}" type="slidenum">
              <a:rPr lang="en-US" smtClean="0"/>
              <a:t>‹#›</a:t>
            </a:fld>
            <a:endParaRPr lang="en-US"/>
          </a:p>
        </p:txBody>
      </p:sp>
    </p:spTree>
    <p:extLst>
      <p:ext uri="{BB962C8B-B14F-4D97-AF65-F5344CB8AC3E}">
        <p14:creationId xmlns:p14="http://schemas.microsoft.com/office/powerpoint/2010/main" val="78046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693AE4-5C13-4724-A9E2-373772B3D5E1}"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161200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93AE4-5C13-4724-A9E2-373772B3D5E1}"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147971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93AE4-5C13-4724-A9E2-373772B3D5E1}"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345597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93AE4-5C13-4724-A9E2-373772B3D5E1}" type="datetimeFigureOut">
              <a:rPr lang="en-US" smtClean="0"/>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104517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93AE4-5C13-4724-A9E2-373772B3D5E1}"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327985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93AE4-5C13-4724-A9E2-373772B3D5E1}" type="datetimeFigureOut">
              <a:rPr lang="en-US" smtClean="0"/>
              <a:t>6/26/2019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C6FAA41-0B17-43AA-AB2E-360AFD939B35}" type="slidenum">
              <a:rPr lang="en-US" smtClean="0"/>
              <a:t>‹#›</a:t>
            </a:fld>
            <a:endParaRPr lang="en-US"/>
          </a:p>
        </p:txBody>
      </p:sp>
    </p:spTree>
    <p:extLst>
      <p:ext uri="{BB962C8B-B14F-4D97-AF65-F5344CB8AC3E}">
        <p14:creationId xmlns:p14="http://schemas.microsoft.com/office/powerpoint/2010/main" val="260472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1693AE4-5C13-4724-A9E2-373772B3D5E1}" type="datetimeFigureOut">
              <a:rPr lang="en-US" smtClean="0"/>
              <a:t>6/26/2019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C6FAA41-0B17-43AA-AB2E-360AFD939B35}" type="slidenum">
              <a:rPr lang="en-US" smtClean="0"/>
              <a:t>‹#›</a:t>
            </a:fld>
            <a:endParaRPr lang="en-US"/>
          </a:p>
        </p:txBody>
      </p:sp>
    </p:spTree>
    <p:extLst>
      <p:ext uri="{BB962C8B-B14F-4D97-AF65-F5344CB8AC3E}">
        <p14:creationId xmlns:p14="http://schemas.microsoft.com/office/powerpoint/2010/main" val="346236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Robot Framework</a:t>
            </a:r>
          </a:p>
        </p:txBody>
      </p:sp>
      <p:sp>
        <p:nvSpPr>
          <p:cNvPr id="3" name="Subtitle 2"/>
          <p:cNvSpPr>
            <a:spLocks noGrp="1"/>
          </p:cNvSpPr>
          <p:nvPr>
            <p:ph type="subTitle" idx="1"/>
          </p:nvPr>
        </p:nvSpPr>
        <p:spPr/>
        <p:txBody>
          <a:bodyPr/>
          <a:lstStyle/>
          <a:p>
            <a:r>
              <a:rPr lang="en-US" dirty="0"/>
              <a:t>An Overview…</a:t>
            </a:r>
          </a:p>
        </p:txBody>
      </p:sp>
      <p:sp>
        <p:nvSpPr>
          <p:cNvPr id="4" name="TextBox 3"/>
          <p:cNvSpPr txBox="1"/>
          <p:nvPr/>
        </p:nvSpPr>
        <p:spPr>
          <a:xfrm>
            <a:off x="9102436" y="5787736"/>
            <a:ext cx="3002973" cy="646331"/>
          </a:xfrm>
          <a:prstGeom prst="rect">
            <a:avLst/>
          </a:prstGeom>
          <a:noFill/>
        </p:spPr>
        <p:txBody>
          <a:bodyPr wrap="square" rtlCol="0">
            <a:spAutoFit/>
          </a:bodyPr>
          <a:lstStyle/>
          <a:p>
            <a:r>
              <a:rPr lang="en-US"/>
              <a:t>Arya Abinash</a:t>
            </a:r>
            <a:endParaRPr lang="en-US" dirty="0"/>
          </a:p>
          <a:p>
            <a:endParaRPr lang="en-US" dirty="0"/>
          </a:p>
        </p:txBody>
      </p:sp>
    </p:spTree>
    <p:extLst>
      <p:ext uri="{BB962C8B-B14F-4D97-AF65-F5344CB8AC3E}">
        <p14:creationId xmlns:p14="http://schemas.microsoft.com/office/powerpoint/2010/main" val="272422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detail…</a:t>
            </a:r>
          </a:p>
        </p:txBody>
      </p:sp>
      <p:sp>
        <p:nvSpPr>
          <p:cNvPr id="3" name="Content Placeholder 2"/>
          <p:cNvSpPr>
            <a:spLocks noGrp="1"/>
          </p:cNvSpPr>
          <p:nvPr>
            <p:ph idx="1"/>
          </p:nvPr>
        </p:nvSpPr>
        <p:spPr/>
        <p:txBody>
          <a:bodyPr/>
          <a:lstStyle/>
          <a:p>
            <a:pPr marL="0" indent="0">
              <a:buNone/>
            </a:pPr>
            <a:r>
              <a:rPr lang="en-US" dirty="0"/>
              <a:t>*** Test Cases ***				</a:t>
            </a:r>
            <a:r>
              <a:rPr lang="en-US" sz="1600" dirty="0"/>
              <a:t>// It’s a test case!!!</a:t>
            </a:r>
            <a:endParaRPr lang="en-US" dirty="0"/>
          </a:p>
          <a:p>
            <a:pPr marL="0" indent="0">
              <a:buNone/>
            </a:pPr>
            <a:r>
              <a:rPr lang="en-US" dirty="0"/>
              <a:t>Validate Login					</a:t>
            </a:r>
            <a:r>
              <a:rPr lang="en-US" sz="1600" dirty="0"/>
              <a:t>// Test Case Name</a:t>
            </a:r>
            <a:endParaRPr lang="en-US" dirty="0"/>
          </a:p>
          <a:p>
            <a:pPr marL="0" indent="0">
              <a:buNone/>
            </a:pPr>
            <a:r>
              <a:rPr lang="en-US" dirty="0"/>
              <a:t>	</a:t>
            </a:r>
            <a:r>
              <a:rPr lang="en-US" dirty="0">
                <a:solidFill>
                  <a:schemeClr val="bg2"/>
                </a:solidFill>
              </a:rPr>
              <a:t>Open Browser To Login Page</a:t>
            </a:r>
          </a:p>
          <a:p>
            <a:pPr marL="0" indent="0">
              <a:buNone/>
            </a:pPr>
            <a:r>
              <a:rPr lang="en-US" dirty="0"/>
              <a:t>	</a:t>
            </a:r>
            <a:r>
              <a:rPr lang="en-US" dirty="0">
                <a:solidFill>
                  <a:schemeClr val="bg2"/>
                </a:solidFill>
              </a:rPr>
              <a:t>Input Username    </a:t>
            </a:r>
            <a:r>
              <a:rPr lang="en-US" dirty="0">
                <a:solidFill>
                  <a:schemeClr val="accent1"/>
                </a:solidFill>
              </a:rPr>
              <a:t>admin		</a:t>
            </a:r>
            <a:r>
              <a:rPr lang="en-US" dirty="0"/>
              <a:t>// Values</a:t>
            </a:r>
            <a:endParaRPr lang="en-US" dirty="0">
              <a:solidFill>
                <a:schemeClr val="accent1"/>
              </a:solidFill>
            </a:endParaRPr>
          </a:p>
          <a:p>
            <a:pPr marL="0" indent="0">
              <a:buNone/>
            </a:pPr>
            <a:r>
              <a:rPr lang="en-US" dirty="0"/>
              <a:t>	</a:t>
            </a:r>
            <a:r>
              <a:rPr lang="en-US" dirty="0">
                <a:solidFill>
                  <a:schemeClr val="bg2"/>
                </a:solidFill>
              </a:rPr>
              <a:t>Input Password    </a:t>
            </a:r>
            <a:r>
              <a:rPr lang="en-US" dirty="0">
                <a:solidFill>
                  <a:schemeClr val="accent1"/>
                </a:solidFill>
              </a:rPr>
              <a:t>password</a:t>
            </a:r>
          </a:p>
          <a:p>
            <a:pPr marL="0" indent="0">
              <a:buNone/>
            </a:pPr>
            <a:r>
              <a:rPr lang="en-US" dirty="0"/>
              <a:t>	</a:t>
            </a:r>
            <a:r>
              <a:rPr lang="en-US" dirty="0">
                <a:solidFill>
                  <a:schemeClr val="bg2"/>
                </a:solidFill>
              </a:rPr>
              <a:t>Submit Credentials</a:t>
            </a:r>
          </a:p>
          <a:p>
            <a:pPr marL="0" indent="0">
              <a:buNone/>
            </a:pPr>
            <a:r>
              <a:rPr lang="en-US" dirty="0"/>
              <a:t>	</a:t>
            </a:r>
            <a:r>
              <a:rPr lang="en-US" dirty="0">
                <a:solidFill>
                  <a:schemeClr val="bg2"/>
                </a:solidFill>
              </a:rPr>
              <a:t>Home Page Should Be Open</a:t>
            </a:r>
          </a:p>
          <a:p>
            <a:endParaRPr lang="en-US" dirty="0"/>
          </a:p>
        </p:txBody>
      </p:sp>
      <p:sp>
        <p:nvSpPr>
          <p:cNvPr id="4" name="Right Brace 3"/>
          <p:cNvSpPr/>
          <p:nvPr/>
        </p:nvSpPr>
        <p:spPr>
          <a:xfrm>
            <a:off x="5953991" y="3366655"/>
            <a:ext cx="280554" cy="7897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8850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idx="1"/>
          </p:nvPr>
        </p:nvSpPr>
        <p:spPr/>
        <p:txBody>
          <a:bodyPr/>
          <a:lstStyle/>
          <a:p>
            <a:pPr marL="0" indent="0">
              <a:buNone/>
            </a:pPr>
            <a:r>
              <a:rPr lang="en-US" dirty="0"/>
              <a:t>*** Test Cases ***				</a:t>
            </a:r>
            <a:r>
              <a:rPr lang="en-US" sz="1600" dirty="0"/>
              <a:t>// It’s a test case!!!</a:t>
            </a:r>
            <a:endParaRPr lang="en-US" dirty="0"/>
          </a:p>
          <a:p>
            <a:pPr marL="0" indent="0">
              <a:buNone/>
            </a:pPr>
            <a:r>
              <a:rPr lang="en-US" dirty="0"/>
              <a:t>Validate Login					</a:t>
            </a:r>
            <a:r>
              <a:rPr lang="en-US" sz="1600" dirty="0"/>
              <a:t>// Test Case Name</a:t>
            </a:r>
            <a:endParaRPr lang="en-US" dirty="0"/>
          </a:p>
          <a:p>
            <a:pPr marL="0" indent="0">
              <a:buNone/>
            </a:pPr>
            <a:r>
              <a:rPr lang="en-US" dirty="0"/>
              <a:t>	</a:t>
            </a:r>
            <a:r>
              <a:rPr lang="en-US" dirty="0">
                <a:solidFill>
                  <a:schemeClr val="accent1"/>
                </a:solidFill>
              </a:rPr>
              <a:t>Open Browser To Login Page</a:t>
            </a:r>
          </a:p>
          <a:p>
            <a:pPr marL="0" indent="0">
              <a:buNone/>
            </a:pPr>
            <a:r>
              <a:rPr lang="en-US" dirty="0"/>
              <a:t>	</a:t>
            </a:r>
            <a:r>
              <a:rPr lang="en-US" dirty="0">
                <a:solidFill>
                  <a:schemeClr val="accent1"/>
                </a:solidFill>
              </a:rPr>
              <a:t>Input Username    </a:t>
            </a:r>
            <a:r>
              <a:rPr lang="en-US" dirty="0">
                <a:solidFill>
                  <a:schemeClr val="bg2"/>
                </a:solidFill>
              </a:rPr>
              <a:t>admin</a:t>
            </a:r>
          </a:p>
          <a:p>
            <a:pPr marL="0" indent="0">
              <a:buNone/>
            </a:pPr>
            <a:r>
              <a:rPr lang="en-US" dirty="0"/>
              <a:t>	</a:t>
            </a:r>
            <a:r>
              <a:rPr lang="en-US" dirty="0">
                <a:solidFill>
                  <a:schemeClr val="accent1"/>
                </a:solidFill>
              </a:rPr>
              <a:t>Input Password    </a:t>
            </a:r>
            <a:r>
              <a:rPr lang="en-US" dirty="0">
                <a:solidFill>
                  <a:schemeClr val="bg2"/>
                </a:solidFill>
              </a:rPr>
              <a:t>password</a:t>
            </a:r>
            <a:r>
              <a:rPr lang="en-US" dirty="0"/>
              <a:t>		// Keywords		</a:t>
            </a:r>
          </a:p>
          <a:p>
            <a:pPr marL="0" indent="0">
              <a:buNone/>
            </a:pPr>
            <a:r>
              <a:rPr lang="en-US" dirty="0"/>
              <a:t>	</a:t>
            </a:r>
            <a:r>
              <a:rPr lang="en-US" dirty="0">
                <a:solidFill>
                  <a:schemeClr val="accent1"/>
                </a:solidFill>
              </a:rPr>
              <a:t>Submit Credentials</a:t>
            </a:r>
          </a:p>
          <a:p>
            <a:pPr marL="0" indent="0">
              <a:buNone/>
            </a:pPr>
            <a:r>
              <a:rPr lang="en-US" dirty="0"/>
              <a:t>	</a:t>
            </a:r>
            <a:r>
              <a:rPr lang="en-US" dirty="0">
                <a:solidFill>
                  <a:schemeClr val="accent1"/>
                </a:solidFill>
              </a:rPr>
              <a:t>Home Page Should Be Open</a:t>
            </a:r>
          </a:p>
          <a:p>
            <a:endParaRPr lang="en-US" dirty="0"/>
          </a:p>
        </p:txBody>
      </p:sp>
      <p:sp>
        <p:nvSpPr>
          <p:cNvPr id="4" name="Right Brace 3"/>
          <p:cNvSpPr/>
          <p:nvPr/>
        </p:nvSpPr>
        <p:spPr>
          <a:xfrm>
            <a:off x="5891229" y="3075709"/>
            <a:ext cx="415637" cy="19119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6378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Approach</a:t>
            </a:r>
          </a:p>
        </p:txBody>
      </p:sp>
      <p:sp>
        <p:nvSpPr>
          <p:cNvPr id="3" name="Content Placeholder 2"/>
          <p:cNvSpPr>
            <a:spLocks noGrp="1"/>
          </p:cNvSpPr>
          <p:nvPr>
            <p:ph idx="1"/>
          </p:nvPr>
        </p:nvSpPr>
        <p:spPr/>
        <p:txBody>
          <a:bodyPr/>
          <a:lstStyle/>
          <a:p>
            <a:pPr marL="0" indent="0">
              <a:buNone/>
            </a:pPr>
            <a:r>
              <a:rPr lang="en-US" dirty="0"/>
              <a:t>*** Test Cases ***				</a:t>
            </a:r>
            <a:r>
              <a:rPr lang="en-US" sz="1600" dirty="0"/>
              <a:t>// It’s a test case!!!</a:t>
            </a:r>
            <a:endParaRPr lang="en-US" dirty="0"/>
          </a:p>
          <a:p>
            <a:pPr marL="0" indent="0">
              <a:buNone/>
            </a:pPr>
            <a:r>
              <a:rPr lang="en-US" dirty="0"/>
              <a:t>Validate Login					</a:t>
            </a:r>
            <a:r>
              <a:rPr lang="en-US" sz="1600" dirty="0"/>
              <a:t>// Test Case Name</a:t>
            </a:r>
            <a:endParaRPr lang="en-US" dirty="0"/>
          </a:p>
          <a:p>
            <a:pPr marL="0" indent="0">
              <a:buNone/>
            </a:pPr>
            <a:r>
              <a:rPr lang="en-US" dirty="0"/>
              <a:t>	</a:t>
            </a:r>
            <a:r>
              <a:rPr lang="en-US" dirty="0">
                <a:solidFill>
                  <a:schemeClr val="bg2"/>
                </a:solidFill>
              </a:rPr>
              <a:t>Open Browser To Login Page</a:t>
            </a:r>
          </a:p>
          <a:p>
            <a:pPr marL="0" indent="0">
              <a:buNone/>
            </a:pPr>
            <a:r>
              <a:rPr lang="en-US" dirty="0"/>
              <a:t>	</a:t>
            </a:r>
            <a:r>
              <a:rPr lang="en-US" dirty="0">
                <a:solidFill>
                  <a:schemeClr val="bg2"/>
                </a:solidFill>
              </a:rPr>
              <a:t>Input Username    </a:t>
            </a:r>
            <a:r>
              <a:rPr lang="en-US" dirty="0">
                <a:solidFill>
                  <a:schemeClr val="accent1"/>
                </a:solidFill>
              </a:rPr>
              <a:t>${username}</a:t>
            </a:r>
          </a:p>
          <a:p>
            <a:pPr marL="0" indent="0">
              <a:buNone/>
            </a:pPr>
            <a:r>
              <a:rPr lang="en-US" dirty="0"/>
              <a:t>	</a:t>
            </a:r>
            <a:r>
              <a:rPr lang="en-US" dirty="0">
                <a:solidFill>
                  <a:schemeClr val="bg2"/>
                </a:solidFill>
              </a:rPr>
              <a:t>Input Password    </a:t>
            </a:r>
            <a:r>
              <a:rPr lang="en-US" dirty="0">
                <a:solidFill>
                  <a:schemeClr val="accent1"/>
                </a:solidFill>
              </a:rPr>
              <a:t>${password}</a:t>
            </a:r>
            <a:r>
              <a:rPr lang="en-US" dirty="0"/>
              <a:t>		//Variables</a:t>
            </a:r>
          </a:p>
          <a:p>
            <a:pPr marL="0" indent="0">
              <a:buNone/>
            </a:pPr>
            <a:r>
              <a:rPr lang="en-US" dirty="0"/>
              <a:t>	</a:t>
            </a:r>
            <a:r>
              <a:rPr lang="en-US" dirty="0">
                <a:solidFill>
                  <a:schemeClr val="bg2"/>
                </a:solidFill>
              </a:rPr>
              <a:t>Submit Credentials</a:t>
            </a:r>
          </a:p>
          <a:p>
            <a:pPr marL="0" indent="0">
              <a:buNone/>
            </a:pPr>
            <a:r>
              <a:rPr lang="en-US" dirty="0"/>
              <a:t>	</a:t>
            </a:r>
            <a:r>
              <a:rPr lang="en-US" dirty="0">
                <a:solidFill>
                  <a:schemeClr val="bg2"/>
                </a:solidFill>
              </a:rPr>
              <a:t>Home Page Should Be Open</a:t>
            </a:r>
          </a:p>
          <a:p>
            <a:endParaRPr lang="en-US" dirty="0">
              <a:solidFill>
                <a:schemeClr val="bg2"/>
              </a:solidFill>
            </a:endParaRPr>
          </a:p>
        </p:txBody>
      </p:sp>
    </p:spTree>
    <p:extLst>
      <p:ext uri="{BB962C8B-B14F-4D97-AF65-F5344CB8AC3E}">
        <p14:creationId xmlns:p14="http://schemas.microsoft.com/office/powerpoint/2010/main" val="405622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idx="1"/>
          </p:nvPr>
        </p:nvSpPr>
        <p:spPr/>
        <p:txBody>
          <a:bodyPr/>
          <a:lstStyle/>
          <a:p>
            <a:pPr marL="0" indent="0">
              <a:buNone/>
            </a:pPr>
            <a:endParaRPr lang="en-US" dirty="0"/>
          </a:p>
          <a:p>
            <a:r>
              <a:rPr lang="en-US" dirty="0">
                <a:solidFill>
                  <a:schemeClr val="accent1"/>
                </a:solidFill>
              </a:rPr>
              <a:t>Open Browser To Login Page</a:t>
            </a:r>
          </a:p>
          <a:p>
            <a:pPr marL="0" indent="0">
              <a:buNone/>
            </a:pPr>
            <a:r>
              <a:rPr lang="en-US" dirty="0"/>
              <a:t>	How is Defined?</a:t>
            </a:r>
          </a:p>
          <a:p>
            <a:pPr marL="0" indent="0">
              <a:buNone/>
            </a:pPr>
            <a:r>
              <a:rPr lang="en-US" dirty="0"/>
              <a:t>	Where is it Defined?</a:t>
            </a:r>
          </a:p>
          <a:p>
            <a:pPr marL="0" indent="0">
              <a:buNone/>
            </a:pPr>
            <a:r>
              <a:rPr lang="en-US" dirty="0"/>
              <a:t>	How is it accessible from the test case file OurFirstRobotTest.txt? </a:t>
            </a:r>
          </a:p>
          <a:p>
            <a:pPr marL="0" indent="0">
              <a:buNone/>
            </a:pPr>
            <a:endParaRPr lang="en-US" dirty="0"/>
          </a:p>
          <a:p>
            <a:pPr marL="0" indent="0">
              <a:buNone/>
            </a:pPr>
            <a:r>
              <a:rPr lang="en-US" dirty="0"/>
              <a:t>Lets see that now…</a:t>
            </a:r>
          </a:p>
        </p:txBody>
      </p:sp>
    </p:spTree>
    <p:extLst>
      <p:ext uri="{BB962C8B-B14F-4D97-AF65-F5344CB8AC3E}">
        <p14:creationId xmlns:p14="http://schemas.microsoft.com/office/powerpoint/2010/main" val="29879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idx="1"/>
          </p:nvPr>
        </p:nvSpPr>
        <p:spPr/>
        <p:txBody>
          <a:bodyPr/>
          <a:lstStyle/>
          <a:p>
            <a:r>
              <a:rPr lang="en-US" dirty="0"/>
              <a:t>This can be defined in two ways</a:t>
            </a:r>
          </a:p>
          <a:p>
            <a:pPr marL="457200" indent="-457200">
              <a:buFont typeface="+mj-lt"/>
              <a:buAutoNum type="arabicPeriod"/>
            </a:pPr>
            <a:r>
              <a:rPr lang="en-US" dirty="0"/>
              <a:t>Directly point towards a python method</a:t>
            </a:r>
          </a:p>
          <a:p>
            <a:pPr marL="457200" indent="-457200">
              <a:buFont typeface="+mj-lt"/>
              <a:buAutoNum type="arabicPeriod"/>
            </a:pPr>
            <a:r>
              <a:rPr lang="en-US" dirty="0"/>
              <a:t>Define the keyword in a separate file and then direct towards corresponding method in python</a:t>
            </a:r>
          </a:p>
        </p:txBody>
      </p:sp>
    </p:spTree>
    <p:extLst>
      <p:ext uri="{BB962C8B-B14F-4D97-AF65-F5344CB8AC3E}">
        <p14:creationId xmlns:p14="http://schemas.microsoft.com/office/powerpoint/2010/main" val="2996158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1</a:t>
            </a:r>
          </a:p>
        </p:txBody>
      </p:sp>
      <p:sp>
        <p:nvSpPr>
          <p:cNvPr id="3" name="Content Placeholder 2"/>
          <p:cNvSpPr>
            <a:spLocks noGrp="1"/>
          </p:cNvSpPr>
          <p:nvPr>
            <p:ph idx="1"/>
          </p:nvPr>
        </p:nvSpPr>
        <p:spPr/>
        <p:txBody>
          <a:bodyPr/>
          <a:lstStyle/>
          <a:p>
            <a:r>
              <a:rPr lang="en-US" dirty="0"/>
              <a:t>Write a python file which has methods with the same name and define the actions to be performed (this is not recommended)</a:t>
            </a:r>
          </a:p>
          <a:p>
            <a:pPr marL="0" indent="0">
              <a:buNone/>
            </a:pPr>
            <a:endParaRPr lang="en-US" dirty="0"/>
          </a:p>
          <a:p>
            <a:pPr marL="0" indent="0">
              <a:buNone/>
            </a:pPr>
            <a:r>
              <a:rPr lang="en-US" sz="1800" dirty="0"/>
              <a:t>*** Test Cases ***				</a:t>
            </a:r>
          </a:p>
          <a:p>
            <a:pPr marL="0" indent="0">
              <a:buNone/>
            </a:pPr>
            <a:r>
              <a:rPr lang="en-US" sz="1800" dirty="0"/>
              <a:t>Validate Login					</a:t>
            </a:r>
          </a:p>
          <a:p>
            <a:pPr marL="0" indent="0">
              <a:buNone/>
            </a:pPr>
            <a:r>
              <a:rPr lang="en-US" sz="1800" dirty="0"/>
              <a:t>	Open Browser To Login Page</a:t>
            </a:r>
          </a:p>
          <a:p>
            <a:pPr marL="0" indent="0">
              <a:buNone/>
            </a:pPr>
            <a:r>
              <a:rPr lang="en-US" sz="1800" dirty="0"/>
              <a:t>	Input Username    admin</a:t>
            </a:r>
          </a:p>
          <a:p>
            <a:pPr marL="0" indent="0">
              <a:buNone/>
            </a:pPr>
            <a:r>
              <a:rPr lang="en-US" sz="1800" dirty="0"/>
              <a:t>	Input Password    password</a:t>
            </a:r>
          </a:p>
          <a:p>
            <a:pPr marL="0" indent="0">
              <a:buNone/>
            </a:pPr>
            <a:r>
              <a:rPr lang="en-US" sz="1800" dirty="0"/>
              <a:t>	Submit Credentials</a:t>
            </a:r>
          </a:p>
          <a:p>
            <a:pPr marL="0" indent="0">
              <a:buNone/>
            </a:pPr>
            <a:r>
              <a:rPr lang="en-US" sz="1800" dirty="0"/>
              <a:t>	Home Page Should Be Open</a:t>
            </a:r>
          </a:p>
          <a:p>
            <a:endParaRPr lang="en-US" sz="1800" dirty="0"/>
          </a:p>
        </p:txBody>
      </p:sp>
      <p:pic>
        <p:nvPicPr>
          <p:cNvPr id="4" name="Picture 3"/>
          <p:cNvPicPr>
            <a:picLocks noChangeAspect="1"/>
          </p:cNvPicPr>
          <p:nvPr/>
        </p:nvPicPr>
        <p:blipFill>
          <a:blip r:embed="rId2"/>
          <a:stretch>
            <a:fillRect/>
          </a:stretch>
        </p:blipFill>
        <p:spPr>
          <a:xfrm>
            <a:off x="6296025" y="3454111"/>
            <a:ext cx="4629150" cy="2718089"/>
          </a:xfrm>
          <a:prstGeom prst="rect">
            <a:avLst/>
          </a:prstGeom>
        </p:spPr>
      </p:pic>
    </p:spTree>
    <p:extLst>
      <p:ext uri="{BB962C8B-B14F-4D97-AF65-F5344CB8AC3E}">
        <p14:creationId xmlns:p14="http://schemas.microsoft.com/office/powerpoint/2010/main" val="143153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a:t>
            </a:r>
          </a:p>
        </p:txBody>
      </p:sp>
      <p:sp>
        <p:nvSpPr>
          <p:cNvPr id="3" name="Content Placeholder 2"/>
          <p:cNvSpPr>
            <a:spLocks noGrp="1"/>
          </p:cNvSpPr>
          <p:nvPr>
            <p:ph idx="1"/>
          </p:nvPr>
        </p:nvSpPr>
        <p:spPr/>
        <p:txBody>
          <a:bodyPr/>
          <a:lstStyle/>
          <a:p>
            <a:r>
              <a:rPr lang="en-US" dirty="0"/>
              <a:t>Keywords performs a task or a set of tasks</a:t>
            </a:r>
          </a:p>
          <a:p>
            <a:r>
              <a:rPr lang="en-US" dirty="0"/>
              <a:t>It points towards a method in the python core library</a:t>
            </a:r>
          </a:p>
          <a:p>
            <a:r>
              <a:rPr lang="en-US" dirty="0"/>
              <a:t>The keywords are defined in a .txt file</a:t>
            </a:r>
          </a:p>
          <a:p>
            <a:r>
              <a:rPr lang="en-US" dirty="0"/>
              <a:t>It is placed here (Demo)</a:t>
            </a:r>
          </a:p>
          <a:p>
            <a:pPr marL="274320" lvl="1"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A56AD88B-B622-43B0-9152-0B0EB74A2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2" y="3801535"/>
            <a:ext cx="9736328" cy="2681901"/>
          </a:xfrm>
          <a:prstGeom prst="rect">
            <a:avLst/>
          </a:prstGeom>
        </p:spPr>
      </p:pic>
    </p:spTree>
    <p:extLst>
      <p:ext uri="{BB962C8B-B14F-4D97-AF65-F5344CB8AC3E}">
        <p14:creationId xmlns:p14="http://schemas.microsoft.com/office/powerpoint/2010/main" val="408527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5" name="Rectangle 4"/>
          <p:cNvSpPr/>
          <p:nvPr/>
        </p:nvSpPr>
        <p:spPr>
          <a:xfrm>
            <a:off x="606136" y="2093976"/>
            <a:ext cx="7623464" cy="4801314"/>
          </a:xfrm>
          <a:prstGeom prst="rect">
            <a:avLst/>
          </a:prstGeom>
        </p:spPr>
        <p:txBody>
          <a:bodyPr wrap="square">
            <a:spAutoFit/>
          </a:bodyPr>
          <a:lstStyle/>
          <a:p>
            <a:r>
              <a:rPr lang="en-US" dirty="0"/>
              <a:t>//our_keywords.txt</a:t>
            </a:r>
          </a:p>
          <a:p>
            <a:r>
              <a:rPr lang="en-US" dirty="0"/>
              <a:t>***Keywords***</a:t>
            </a:r>
          </a:p>
          <a:p>
            <a:r>
              <a:rPr lang="en-US" dirty="0"/>
              <a:t>Open Browser To Login Page</a:t>
            </a:r>
          </a:p>
          <a:p>
            <a:r>
              <a:rPr lang="en-US" dirty="0"/>
              <a:t>	Navigate To Login Page    {url}</a:t>
            </a:r>
          </a:p>
          <a:p>
            <a:r>
              <a:rPr lang="en-US" dirty="0"/>
              <a:t> </a:t>
            </a:r>
          </a:p>
          <a:p>
            <a:r>
              <a:rPr lang="en-US" dirty="0"/>
              <a:t>Input Username    ${username}</a:t>
            </a:r>
          </a:p>
          <a:p>
            <a:r>
              <a:rPr lang="en-US" dirty="0"/>
              <a:t>	Enter Username    ${username}</a:t>
            </a:r>
          </a:p>
          <a:p>
            <a:endParaRPr lang="en-US" dirty="0"/>
          </a:p>
          <a:p>
            <a:r>
              <a:rPr lang="en-US" dirty="0"/>
              <a:t>Input Password    ${password}</a:t>
            </a:r>
          </a:p>
          <a:p>
            <a:r>
              <a:rPr lang="en-US" dirty="0"/>
              <a:t>	Enter Password    ${password}</a:t>
            </a:r>
          </a:p>
          <a:p>
            <a:endParaRPr lang="en-US" dirty="0"/>
          </a:p>
          <a:p>
            <a:r>
              <a:rPr lang="en-US" dirty="0"/>
              <a:t>Submit Credentials</a:t>
            </a:r>
          </a:p>
          <a:p>
            <a:r>
              <a:rPr lang="en-US" dirty="0"/>
              <a:t>	Click On Button {submit}</a:t>
            </a:r>
          </a:p>
          <a:p>
            <a:endParaRPr lang="en-US" dirty="0"/>
          </a:p>
          <a:p>
            <a:r>
              <a:rPr lang="en-US" dirty="0"/>
              <a:t>Home Page Should Be Open</a:t>
            </a:r>
          </a:p>
          <a:p>
            <a:r>
              <a:rPr lang="en-US" dirty="0"/>
              <a:t>	Validate Web Page Open</a:t>
            </a:r>
          </a:p>
          <a:p>
            <a:endParaRPr lang="en-US" dirty="0"/>
          </a:p>
        </p:txBody>
      </p:sp>
    </p:spTree>
    <p:extLst>
      <p:ext uri="{BB962C8B-B14F-4D97-AF65-F5344CB8AC3E}">
        <p14:creationId xmlns:p14="http://schemas.microsoft.com/office/powerpoint/2010/main" val="194517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5" name="Rectangle 4"/>
          <p:cNvSpPr/>
          <p:nvPr/>
        </p:nvSpPr>
        <p:spPr>
          <a:xfrm>
            <a:off x="606135" y="2093976"/>
            <a:ext cx="9483437" cy="4801314"/>
          </a:xfrm>
          <a:prstGeom prst="rect">
            <a:avLst/>
          </a:prstGeom>
        </p:spPr>
        <p:txBody>
          <a:bodyPr wrap="square">
            <a:spAutoFit/>
          </a:bodyPr>
          <a:lstStyle/>
          <a:p>
            <a:r>
              <a:rPr lang="en-US" dirty="0"/>
              <a:t>//our_keywords.txt</a:t>
            </a:r>
          </a:p>
          <a:p>
            <a:r>
              <a:rPr lang="en-US" dirty="0"/>
              <a:t>***Keywords***</a:t>
            </a:r>
          </a:p>
          <a:p>
            <a:r>
              <a:rPr lang="en-US" dirty="0"/>
              <a:t>Open Browser To Login Page</a:t>
            </a:r>
          </a:p>
          <a:p>
            <a:r>
              <a:rPr lang="en-US" dirty="0"/>
              <a:t>	Navigate To Login Page    </a:t>
            </a:r>
            <a:r>
              <a:rPr lang="en-US" dirty="0">
                <a:solidFill>
                  <a:schemeClr val="accent1"/>
                </a:solidFill>
              </a:rPr>
              <a:t>{url}</a:t>
            </a:r>
          </a:p>
          <a:p>
            <a:r>
              <a:rPr lang="en-US" dirty="0"/>
              <a:t> </a:t>
            </a:r>
          </a:p>
          <a:p>
            <a:r>
              <a:rPr lang="en-US" dirty="0"/>
              <a:t>Input Username    ${username}</a:t>
            </a:r>
          </a:p>
          <a:p>
            <a:r>
              <a:rPr lang="en-US" dirty="0"/>
              <a:t>	Enter Username    ${username}</a:t>
            </a:r>
          </a:p>
          <a:p>
            <a:r>
              <a:rPr lang="en-US" dirty="0"/>
              <a:t>									Variables</a:t>
            </a:r>
          </a:p>
          <a:p>
            <a:r>
              <a:rPr lang="en-US" dirty="0"/>
              <a:t>Input Password    ${password}</a:t>
            </a:r>
          </a:p>
          <a:p>
            <a:r>
              <a:rPr lang="en-US" dirty="0"/>
              <a:t>	Enter Password    ${password}</a:t>
            </a:r>
          </a:p>
          <a:p>
            <a:endParaRPr lang="en-US" dirty="0"/>
          </a:p>
          <a:p>
            <a:r>
              <a:rPr lang="en-US" dirty="0"/>
              <a:t>Submit Credentials</a:t>
            </a:r>
          </a:p>
          <a:p>
            <a:r>
              <a:rPr lang="en-US" dirty="0"/>
              <a:t>	Click On Button </a:t>
            </a:r>
            <a:r>
              <a:rPr lang="en-US" dirty="0">
                <a:solidFill>
                  <a:schemeClr val="accent1"/>
                </a:solidFill>
              </a:rPr>
              <a:t>{submit}</a:t>
            </a:r>
          </a:p>
          <a:p>
            <a:endParaRPr lang="en-US" dirty="0"/>
          </a:p>
          <a:p>
            <a:r>
              <a:rPr lang="en-US" dirty="0"/>
              <a:t>Home Page Should Be Open</a:t>
            </a:r>
          </a:p>
          <a:p>
            <a:r>
              <a:rPr lang="en-US" dirty="0"/>
              <a:t>	Validate Web Page Open</a:t>
            </a:r>
          </a:p>
          <a:p>
            <a:endParaRPr lang="en-US" dirty="0"/>
          </a:p>
        </p:txBody>
      </p:sp>
      <p:cxnSp>
        <p:nvCxnSpPr>
          <p:cNvPr id="4" name="Straight Arrow Connector 3"/>
          <p:cNvCxnSpPr/>
          <p:nvPr/>
        </p:nvCxnSpPr>
        <p:spPr>
          <a:xfrm>
            <a:off x="4790209" y="3196334"/>
            <a:ext cx="3844636" cy="852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260273" y="4280846"/>
            <a:ext cx="4374572" cy="138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58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a:t>
            </a:r>
          </a:p>
        </p:txBody>
      </p:sp>
      <p:sp>
        <p:nvSpPr>
          <p:cNvPr id="3" name="Content Placeholder 2"/>
          <p:cNvSpPr>
            <a:spLocks noGrp="1"/>
          </p:cNvSpPr>
          <p:nvPr>
            <p:ph idx="1"/>
          </p:nvPr>
        </p:nvSpPr>
        <p:spPr/>
        <p:txBody>
          <a:bodyPr/>
          <a:lstStyle/>
          <a:p>
            <a:r>
              <a:rPr lang="en-US" dirty="0"/>
              <a:t>Lets write a python file for defining these keywords</a:t>
            </a:r>
          </a:p>
          <a:p>
            <a:endParaRPr lang="en-US" dirty="0"/>
          </a:p>
        </p:txBody>
      </p:sp>
      <p:pic>
        <p:nvPicPr>
          <p:cNvPr id="4" name="Picture 3"/>
          <p:cNvPicPr>
            <a:picLocks noChangeAspect="1"/>
          </p:cNvPicPr>
          <p:nvPr/>
        </p:nvPicPr>
        <p:blipFill>
          <a:blip r:embed="rId2"/>
          <a:stretch>
            <a:fillRect/>
          </a:stretch>
        </p:blipFill>
        <p:spPr>
          <a:xfrm>
            <a:off x="1441739" y="2570017"/>
            <a:ext cx="5048250" cy="4080163"/>
          </a:xfrm>
          <a:prstGeom prst="rect">
            <a:avLst/>
          </a:prstGeom>
        </p:spPr>
      </p:pic>
    </p:spTree>
    <p:extLst>
      <p:ext uri="{BB962C8B-B14F-4D97-AF65-F5344CB8AC3E}">
        <p14:creationId xmlns:p14="http://schemas.microsoft.com/office/powerpoint/2010/main" val="107496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 Framework</a:t>
            </a:r>
          </a:p>
        </p:txBody>
      </p:sp>
      <p:sp>
        <p:nvSpPr>
          <p:cNvPr id="3" name="Content Placeholder 2"/>
          <p:cNvSpPr>
            <a:spLocks noGrp="1"/>
          </p:cNvSpPr>
          <p:nvPr>
            <p:ph idx="1"/>
          </p:nvPr>
        </p:nvSpPr>
        <p:spPr/>
        <p:txBody>
          <a:bodyPr/>
          <a:lstStyle/>
          <a:p>
            <a:r>
              <a:rPr lang="en-US" dirty="0"/>
              <a:t>A Generic Test Automation Framework</a:t>
            </a:r>
          </a:p>
          <a:p>
            <a:pPr lvl="1"/>
            <a:r>
              <a:rPr lang="en-US" dirty="0"/>
              <a:t>For acceptance testing and acceptance test-driven development (ATDD).</a:t>
            </a:r>
          </a:p>
          <a:p>
            <a:pPr lvl="1"/>
            <a:r>
              <a:rPr lang="en-US" dirty="0"/>
              <a:t>Uses Keyword Driven Testing Approach</a:t>
            </a:r>
          </a:p>
          <a:p>
            <a:pPr lvl="1"/>
            <a:r>
              <a:rPr lang="en-US" dirty="0"/>
              <a:t>Robot Framework is operating system and application independent. </a:t>
            </a:r>
          </a:p>
          <a:p>
            <a:pPr lvl="1"/>
            <a:r>
              <a:rPr lang="en-US" dirty="0"/>
              <a:t>The core framework is implemented using Python and runs also on Jython (JVM) and IronPython (.NET).</a:t>
            </a:r>
          </a:p>
          <a:p>
            <a:pPr lvl="1"/>
            <a:r>
              <a:rPr lang="en-US" dirty="0"/>
              <a:t>Open source software released under Apache License 2.0, and most of the libraries and tools in the ecosystem are also open source.</a:t>
            </a:r>
          </a:p>
          <a:p>
            <a:pPr lvl="1"/>
            <a:r>
              <a:rPr lang="en-US" dirty="0"/>
              <a:t>Initially developed at Nokia Networks and it is nowadays sponsored by Robot Framework Foundation</a:t>
            </a:r>
          </a:p>
        </p:txBody>
      </p:sp>
    </p:spTree>
    <p:extLst>
      <p:ext uri="{BB962C8B-B14F-4D97-AF65-F5344CB8AC3E}">
        <p14:creationId xmlns:p14="http://schemas.microsoft.com/office/powerpoint/2010/main" val="1354283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5" name="Rectangle 4"/>
          <p:cNvSpPr/>
          <p:nvPr/>
        </p:nvSpPr>
        <p:spPr>
          <a:xfrm>
            <a:off x="606136" y="2093976"/>
            <a:ext cx="7623464" cy="4801314"/>
          </a:xfrm>
          <a:prstGeom prst="rect">
            <a:avLst/>
          </a:prstGeom>
        </p:spPr>
        <p:txBody>
          <a:bodyPr wrap="square">
            <a:spAutoFit/>
          </a:bodyPr>
          <a:lstStyle/>
          <a:p>
            <a:r>
              <a:rPr lang="en-US" dirty="0"/>
              <a:t>//our_keywords.txt</a:t>
            </a:r>
          </a:p>
          <a:p>
            <a:r>
              <a:rPr lang="en-US" dirty="0"/>
              <a:t>***Keywords***</a:t>
            </a:r>
          </a:p>
          <a:p>
            <a:r>
              <a:rPr lang="en-US" dirty="0"/>
              <a:t>Open Browser To Login Page</a:t>
            </a:r>
          </a:p>
          <a:p>
            <a:r>
              <a:rPr lang="en-US" dirty="0"/>
              <a:t>	Navigate To Login Page    {url}</a:t>
            </a:r>
          </a:p>
          <a:p>
            <a:r>
              <a:rPr lang="en-US" dirty="0"/>
              <a:t> </a:t>
            </a:r>
          </a:p>
          <a:p>
            <a:r>
              <a:rPr lang="en-US" dirty="0"/>
              <a:t>Input Username    ${username}</a:t>
            </a:r>
          </a:p>
          <a:p>
            <a:r>
              <a:rPr lang="en-US" dirty="0"/>
              <a:t>	Enter Username    ${username}</a:t>
            </a:r>
          </a:p>
          <a:p>
            <a:endParaRPr lang="en-US" dirty="0"/>
          </a:p>
          <a:p>
            <a:r>
              <a:rPr lang="en-US" dirty="0"/>
              <a:t>Input Password    ${password}</a:t>
            </a:r>
          </a:p>
          <a:p>
            <a:r>
              <a:rPr lang="en-US" dirty="0"/>
              <a:t>	Enter Password    ${password}</a:t>
            </a:r>
          </a:p>
          <a:p>
            <a:endParaRPr lang="en-US" dirty="0"/>
          </a:p>
          <a:p>
            <a:r>
              <a:rPr lang="en-US" dirty="0"/>
              <a:t>Submit Credentials</a:t>
            </a:r>
          </a:p>
          <a:p>
            <a:r>
              <a:rPr lang="en-US" dirty="0"/>
              <a:t>	Click On Button {submit}</a:t>
            </a:r>
          </a:p>
          <a:p>
            <a:endParaRPr lang="en-US" dirty="0"/>
          </a:p>
          <a:p>
            <a:r>
              <a:rPr lang="en-US" dirty="0"/>
              <a:t>Home Page Should Be Open</a:t>
            </a:r>
          </a:p>
          <a:p>
            <a:r>
              <a:rPr lang="en-US" dirty="0"/>
              <a:t>	Validate Web Page Open</a:t>
            </a:r>
          </a:p>
          <a:p>
            <a:endParaRPr lang="en-US" dirty="0"/>
          </a:p>
        </p:txBody>
      </p:sp>
      <p:pic>
        <p:nvPicPr>
          <p:cNvPr id="4" name="Picture 3"/>
          <p:cNvPicPr>
            <a:picLocks noChangeAspect="1"/>
          </p:cNvPicPr>
          <p:nvPr/>
        </p:nvPicPr>
        <p:blipFill>
          <a:blip r:embed="rId2"/>
          <a:stretch>
            <a:fillRect/>
          </a:stretch>
        </p:blipFill>
        <p:spPr>
          <a:xfrm>
            <a:off x="6190384" y="2559626"/>
            <a:ext cx="5048250" cy="4080163"/>
          </a:xfrm>
          <a:prstGeom prst="rect">
            <a:avLst/>
          </a:prstGeom>
        </p:spPr>
      </p:pic>
    </p:spTree>
    <p:extLst>
      <p:ext uri="{BB962C8B-B14F-4D97-AF65-F5344CB8AC3E}">
        <p14:creationId xmlns:p14="http://schemas.microsoft.com/office/powerpoint/2010/main" val="279041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these files kept?</a:t>
            </a:r>
          </a:p>
        </p:txBody>
      </p:sp>
      <p:sp>
        <p:nvSpPr>
          <p:cNvPr id="5" name="TextBox 4"/>
          <p:cNvSpPr txBox="1"/>
          <p:nvPr/>
        </p:nvSpPr>
        <p:spPr>
          <a:xfrm>
            <a:off x="1537855" y="5746173"/>
            <a:ext cx="5637056" cy="369332"/>
          </a:xfrm>
          <a:prstGeom prst="rect">
            <a:avLst/>
          </a:prstGeom>
          <a:noFill/>
        </p:spPr>
        <p:txBody>
          <a:bodyPr wrap="none" rtlCol="0">
            <a:spAutoFit/>
          </a:bodyPr>
          <a:lstStyle/>
          <a:p>
            <a:r>
              <a:rPr lang="en-US" dirty="0"/>
              <a:t>The .</a:t>
            </a:r>
            <a:r>
              <a:rPr lang="en-US" dirty="0" err="1"/>
              <a:t>py</a:t>
            </a:r>
            <a:r>
              <a:rPr lang="en-US" dirty="0"/>
              <a:t> files are placed inside the Packages(Demo)</a:t>
            </a:r>
          </a:p>
        </p:txBody>
      </p:sp>
      <p:pic>
        <p:nvPicPr>
          <p:cNvPr id="7" name="Content Placeholder 6">
            <a:extLst>
              <a:ext uri="{FF2B5EF4-FFF2-40B4-BE49-F238E27FC236}">
                <a16:creationId xmlns:a16="http://schemas.microsoft.com/office/drawing/2014/main" id="{2F91ABF6-2851-4F4F-8F42-E2DD7E48173C}"/>
              </a:ext>
            </a:extLst>
          </p:cNvPr>
          <p:cNvPicPr>
            <a:picLocks noGrp="1" noChangeAspect="1"/>
          </p:cNvPicPr>
          <p:nvPr>
            <p:ph idx="1"/>
          </p:nvPr>
        </p:nvPicPr>
        <p:blipFill>
          <a:blip r:embed="rId3"/>
          <a:stretch>
            <a:fillRect/>
          </a:stretch>
        </p:blipFill>
        <p:spPr>
          <a:xfrm>
            <a:off x="646641" y="2728104"/>
            <a:ext cx="10058400" cy="2383941"/>
          </a:xfrm>
          <a:prstGeom prst="rect">
            <a:avLst/>
          </a:prstGeom>
        </p:spPr>
      </p:pic>
    </p:spTree>
    <p:extLst>
      <p:ext uri="{BB962C8B-B14F-4D97-AF65-F5344CB8AC3E}">
        <p14:creationId xmlns:p14="http://schemas.microsoft.com/office/powerpoint/2010/main" val="1781816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Structure</a:t>
            </a:r>
          </a:p>
        </p:txBody>
      </p:sp>
      <p:sp>
        <p:nvSpPr>
          <p:cNvPr id="5" name="Content Placeholder 4">
            <a:extLst>
              <a:ext uri="{FF2B5EF4-FFF2-40B4-BE49-F238E27FC236}">
                <a16:creationId xmlns:a16="http://schemas.microsoft.com/office/drawing/2014/main" id="{4D7119F8-C92F-400D-9331-41FD8F02B166}"/>
              </a:ext>
            </a:extLst>
          </p:cNvPr>
          <p:cNvSpPr>
            <a:spLocks noGrp="1"/>
          </p:cNvSpPr>
          <p:nvPr>
            <p:ph idx="1"/>
          </p:nvPr>
        </p:nvSpPr>
        <p:spPr/>
        <p:txBody>
          <a:bodyPr/>
          <a:lstStyle/>
          <a:p>
            <a:pPr marL="0" indent="0">
              <a:buNone/>
            </a:pPr>
            <a:r>
              <a:rPr lang="en-US" dirty="0"/>
              <a:t>For demo</a:t>
            </a:r>
          </a:p>
        </p:txBody>
      </p:sp>
      <p:pic>
        <p:nvPicPr>
          <p:cNvPr id="6" name="Picture 5">
            <a:extLst>
              <a:ext uri="{FF2B5EF4-FFF2-40B4-BE49-F238E27FC236}">
                <a16:creationId xmlns:a16="http://schemas.microsoft.com/office/drawing/2014/main" id="{CFFCE1EE-2145-4CC4-BE60-6DF67BC0673A}"/>
              </a:ext>
            </a:extLst>
          </p:cNvPr>
          <p:cNvPicPr>
            <a:picLocks noChangeAspect="1"/>
          </p:cNvPicPr>
          <p:nvPr/>
        </p:nvPicPr>
        <p:blipFill>
          <a:blip r:embed="rId2"/>
          <a:stretch>
            <a:fillRect/>
          </a:stretch>
        </p:blipFill>
        <p:spPr>
          <a:xfrm>
            <a:off x="1071562" y="2519362"/>
            <a:ext cx="10048875" cy="1819275"/>
          </a:xfrm>
          <a:prstGeom prst="rect">
            <a:avLst/>
          </a:prstGeom>
        </p:spPr>
      </p:pic>
    </p:spTree>
    <p:extLst>
      <p:ext uri="{BB962C8B-B14F-4D97-AF65-F5344CB8AC3E}">
        <p14:creationId xmlns:p14="http://schemas.microsoft.com/office/powerpoint/2010/main" val="352226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a:t>
            </a:r>
          </a:p>
        </p:txBody>
      </p:sp>
      <p:sp>
        <p:nvSpPr>
          <p:cNvPr id="5" name="TextBox 4"/>
          <p:cNvSpPr txBox="1"/>
          <p:nvPr/>
        </p:nvSpPr>
        <p:spPr>
          <a:xfrm>
            <a:off x="977482" y="2305770"/>
            <a:ext cx="4732129" cy="369332"/>
          </a:xfrm>
          <a:prstGeom prst="rect">
            <a:avLst/>
          </a:prstGeom>
          <a:noFill/>
        </p:spPr>
        <p:txBody>
          <a:bodyPr wrap="none" rtlCol="0">
            <a:spAutoFit/>
          </a:bodyPr>
          <a:lstStyle/>
          <a:p>
            <a:r>
              <a:rPr lang="en-US" dirty="0"/>
              <a:t>Now lets take a look at an existing test case</a:t>
            </a:r>
          </a:p>
        </p:txBody>
      </p:sp>
      <p:pic>
        <p:nvPicPr>
          <p:cNvPr id="7" name="Content Placeholder 6">
            <a:extLst>
              <a:ext uri="{FF2B5EF4-FFF2-40B4-BE49-F238E27FC236}">
                <a16:creationId xmlns:a16="http://schemas.microsoft.com/office/drawing/2014/main" id="{F415C563-D9CB-446B-8163-E32BB9806A16}"/>
              </a:ext>
            </a:extLst>
          </p:cNvPr>
          <p:cNvPicPr>
            <a:picLocks noGrp="1" noChangeAspect="1"/>
          </p:cNvPicPr>
          <p:nvPr>
            <p:ph idx="1"/>
          </p:nvPr>
        </p:nvPicPr>
        <p:blipFill>
          <a:blip r:embed="rId2"/>
          <a:stretch>
            <a:fillRect/>
          </a:stretch>
        </p:blipFill>
        <p:spPr>
          <a:xfrm>
            <a:off x="801237" y="2738375"/>
            <a:ext cx="8562895" cy="4051300"/>
          </a:xfrm>
          <a:prstGeom prst="rect">
            <a:avLst/>
          </a:prstGeom>
        </p:spPr>
      </p:pic>
    </p:spTree>
    <p:extLst>
      <p:ext uri="{BB962C8B-B14F-4D97-AF65-F5344CB8AC3E}">
        <p14:creationId xmlns:p14="http://schemas.microsoft.com/office/powerpoint/2010/main" val="1202102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in detail</a:t>
            </a:r>
          </a:p>
        </p:txBody>
      </p:sp>
      <p:sp>
        <p:nvSpPr>
          <p:cNvPr id="7" name="TextBox 6"/>
          <p:cNvSpPr txBox="1"/>
          <p:nvPr/>
        </p:nvSpPr>
        <p:spPr>
          <a:xfrm>
            <a:off x="7579605" y="2644048"/>
            <a:ext cx="4241494" cy="1477328"/>
          </a:xfrm>
          <a:prstGeom prst="rect">
            <a:avLst/>
          </a:prstGeom>
          <a:noFill/>
        </p:spPr>
        <p:txBody>
          <a:bodyPr wrap="square" rtlCol="0">
            <a:spAutoFit/>
          </a:bodyPr>
          <a:lstStyle/>
          <a:p>
            <a:r>
              <a:rPr lang="en-US" dirty="0"/>
              <a:t>Documentation : A short description of the test case</a:t>
            </a:r>
          </a:p>
          <a:p>
            <a:endParaRPr lang="en-US" dirty="0"/>
          </a:p>
          <a:p>
            <a:r>
              <a:rPr lang="en-US" dirty="0"/>
              <a:t>Tags : metadata</a:t>
            </a:r>
          </a:p>
          <a:p>
            <a:endParaRPr lang="en-US" dirty="0"/>
          </a:p>
        </p:txBody>
      </p:sp>
      <p:pic>
        <p:nvPicPr>
          <p:cNvPr id="4" name="Picture 3">
            <a:extLst>
              <a:ext uri="{FF2B5EF4-FFF2-40B4-BE49-F238E27FC236}">
                <a16:creationId xmlns:a16="http://schemas.microsoft.com/office/drawing/2014/main" id="{4DE7FE94-6A20-49C5-BA5B-9EA5CD863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19" y="1946657"/>
            <a:ext cx="6858188" cy="4102036"/>
          </a:xfrm>
          <a:prstGeom prst="rect">
            <a:avLst/>
          </a:prstGeom>
        </p:spPr>
      </p:pic>
    </p:spTree>
    <p:extLst>
      <p:ext uri="{BB962C8B-B14F-4D97-AF65-F5344CB8AC3E}">
        <p14:creationId xmlns:p14="http://schemas.microsoft.com/office/powerpoint/2010/main" val="1561298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in detail</a:t>
            </a:r>
          </a:p>
        </p:txBody>
      </p:sp>
      <p:sp>
        <p:nvSpPr>
          <p:cNvPr id="8" name="TextBox 7"/>
          <p:cNvSpPr txBox="1"/>
          <p:nvPr/>
        </p:nvSpPr>
        <p:spPr>
          <a:xfrm>
            <a:off x="7579605" y="2644048"/>
            <a:ext cx="4241494" cy="923330"/>
          </a:xfrm>
          <a:prstGeom prst="rect">
            <a:avLst/>
          </a:prstGeom>
          <a:noFill/>
        </p:spPr>
        <p:txBody>
          <a:bodyPr wrap="square" rtlCol="0">
            <a:spAutoFit/>
          </a:bodyPr>
          <a:lstStyle/>
          <a:p>
            <a:r>
              <a:rPr lang="en-US" dirty="0"/>
              <a:t>It simply means we are using the contents of the file Setup_keywords.txt</a:t>
            </a:r>
          </a:p>
          <a:p>
            <a:endParaRPr lang="en-US" dirty="0"/>
          </a:p>
        </p:txBody>
      </p:sp>
      <p:pic>
        <p:nvPicPr>
          <p:cNvPr id="5" name="Picture 4">
            <a:extLst>
              <a:ext uri="{FF2B5EF4-FFF2-40B4-BE49-F238E27FC236}">
                <a16:creationId xmlns:a16="http://schemas.microsoft.com/office/drawing/2014/main" id="{C8FFE983-46F0-4073-9131-2F47C7EEA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28" y="2216129"/>
            <a:ext cx="7396611" cy="4203289"/>
          </a:xfrm>
          <a:prstGeom prst="rect">
            <a:avLst/>
          </a:prstGeom>
        </p:spPr>
      </p:pic>
    </p:spTree>
    <p:extLst>
      <p:ext uri="{BB962C8B-B14F-4D97-AF65-F5344CB8AC3E}">
        <p14:creationId xmlns:p14="http://schemas.microsoft.com/office/powerpoint/2010/main" val="113732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in detail</a:t>
            </a:r>
          </a:p>
        </p:txBody>
      </p:sp>
      <p:sp>
        <p:nvSpPr>
          <p:cNvPr id="8" name="TextBox 7"/>
          <p:cNvSpPr txBox="1"/>
          <p:nvPr/>
        </p:nvSpPr>
        <p:spPr>
          <a:xfrm>
            <a:off x="7579605" y="2644048"/>
            <a:ext cx="4241494" cy="646331"/>
          </a:xfrm>
          <a:prstGeom prst="rect">
            <a:avLst/>
          </a:prstGeom>
          <a:noFill/>
        </p:spPr>
        <p:txBody>
          <a:bodyPr wrap="square" rtlCol="0">
            <a:spAutoFit/>
          </a:bodyPr>
          <a:lstStyle/>
          <a:p>
            <a:r>
              <a:rPr lang="en-US" dirty="0"/>
              <a:t>The pre-requisites and post-requisites</a:t>
            </a:r>
          </a:p>
          <a:p>
            <a:endParaRPr lang="en-US" dirty="0"/>
          </a:p>
        </p:txBody>
      </p:sp>
      <p:pic>
        <p:nvPicPr>
          <p:cNvPr id="5" name="Picture 4">
            <a:extLst>
              <a:ext uri="{FF2B5EF4-FFF2-40B4-BE49-F238E27FC236}">
                <a16:creationId xmlns:a16="http://schemas.microsoft.com/office/drawing/2014/main" id="{A9E4EE4A-F372-4BC1-9DE7-38DF3BA33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29" y="1811760"/>
            <a:ext cx="7315576" cy="4115011"/>
          </a:xfrm>
          <a:prstGeom prst="rect">
            <a:avLst/>
          </a:prstGeom>
        </p:spPr>
      </p:pic>
    </p:spTree>
    <p:extLst>
      <p:ext uri="{BB962C8B-B14F-4D97-AF65-F5344CB8AC3E}">
        <p14:creationId xmlns:p14="http://schemas.microsoft.com/office/powerpoint/2010/main" val="2170312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F0A6-FD89-4A5C-92D5-09915B860FCC}"/>
              </a:ext>
            </a:extLst>
          </p:cNvPr>
          <p:cNvSpPr>
            <a:spLocks noGrp="1"/>
          </p:cNvSpPr>
          <p:nvPr>
            <p:ph type="title"/>
          </p:nvPr>
        </p:nvSpPr>
        <p:spPr>
          <a:xfrm>
            <a:off x="1069848" y="484632"/>
            <a:ext cx="9699752" cy="1049528"/>
          </a:xfrm>
        </p:spPr>
        <p:txBody>
          <a:bodyPr/>
          <a:lstStyle/>
          <a:p>
            <a:r>
              <a:rPr lang="en-US" u="sng" dirty="0"/>
              <a:t>NOTES:</a:t>
            </a:r>
          </a:p>
        </p:txBody>
      </p:sp>
      <p:sp>
        <p:nvSpPr>
          <p:cNvPr id="3" name="Content Placeholder 2">
            <a:extLst>
              <a:ext uri="{FF2B5EF4-FFF2-40B4-BE49-F238E27FC236}">
                <a16:creationId xmlns:a16="http://schemas.microsoft.com/office/drawing/2014/main" id="{4ABC44F9-10DA-4DAD-B204-EC68CF5E00B9}"/>
              </a:ext>
            </a:extLst>
          </p:cNvPr>
          <p:cNvSpPr>
            <a:spLocks noGrp="1"/>
          </p:cNvSpPr>
          <p:nvPr>
            <p:ph idx="1"/>
          </p:nvPr>
        </p:nvSpPr>
        <p:spPr>
          <a:xfrm>
            <a:off x="1069848" y="1666240"/>
            <a:ext cx="10058400" cy="4505960"/>
          </a:xfrm>
        </p:spPr>
        <p:txBody>
          <a:bodyPr>
            <a:normAutofit fontScale="92500" lnSpcReduction="20000"/>
          </a:bodyPr>
          <a:lstStyle/>
          <a:p>
            <a:r>
              <a:rPr lang="en-US" dirty="0"/>
              <a:t>Before running any test cases make sure you are using the correct IP address(ipv4 and ipv6) inside Manifest file.</a:t>
            </a:r>
          </a:p>
          <a:p>
            <a:r>
              <a:rPr lang="en-US" dirty="0"/>
              <a:t>Before running any EWS related test cases make sure you are using the correct sitemap for that specific printer. Also give the proper path of the sitemap file in manifest file.</a:t>
            </a:r>
          </a:p>
          <a:p>
            <a:r>
              <a:rPr lang="en-US" dirty="0"/>
              <a:t>For 802.1x tests give the correct switch IP address and correct port number in manifest file.</a:t>
            </a:r>
          </a:p>
          <a:p>
            <a:r>
              <a:rPr lang="en-US" dirty="0"/>
              <a:t>For Firewall tests first install the printer on Ubuntu and print a test page. After that run the test cases.</a:t>
            </a:r>
          </a:p>
          <a:p>
            <a:r>
              <a:rPr lang="en-US" dirty="0"/>
              <a:t>Before executing any test case first ping the test printer as well as open the EWS page and validate the printer condition is good to run automation.</a:t>
            </a:r>
          </a:p>
          <a:p>
            <a:r>
              <a:rPr lang="en-US" dirty="0"/>
              <a:t>While running SNMP test cases modify the OID files(Connectivity_3.3\Data\</a:t>
            </a:r>
            <a:r>
              <a:rPr lang="en-US" dirty="0" err="1"/>
              <a:t>SNMP_Config</a:t>
            </a:r>
            <a:r>
              <a:rPr lang="en-US" dirty="0"/>
              <a:t>\</a:t>
            </a:r>
            <a:r>
              <a:rPr lang="en-US" dirty="0" err="1"/>
              <a:t>InkJet</a:t>
            </a:r>
            <a:r>
              <a:rPr lang="en-US" dirty="0"/>
              <a:t>\</a:t>
            </a:r>
            <a:r>
              <a:rPr lang="en-US" dirty="0" err="1"/>
              <a:t>product_name</a:t>
            </a:r>
            <a:r>
              <a:rPr lang="en-US" dirty="0"/>
              <a:t>) with correct </a:t>
            </a:r>
            <a:r>
              <a:rPr lang="en-US" dirty="0" err="1"/>
              <a:t>OID.Make</a:t>
            </a:r>
            <a:r>
              <a:rPr lang="en-US" dirty="0"/>
              <a:t> sure to remove the OIDs which are causing the connectivity lost on printer.</a:t>
            </a:r>
          </a:p>
          <a:p>
            <a:r>
              <a:rPr lang="en-US" dirty="0"/>
              <a:t>To know more about robot framework follow the below link</a:t>
            </a:r>
          </a:p>
          <a:p>
            <a:pPr marL="0" indent="0">
              <a:buNone/>
            </a:pPr>
            <a:r>
              <a:rPr lang="en-US" b="1" u="sng" dirty="0"/>
              <a:t>https://github.com/robotframework/QuickStartGuide/blob/master/QuickStart.rst</a:t>
            </a:r>
          </a:p>
          <a:p>
            <a:endParaRPr lang="en-US" dirty="0"/>
          </a:p>
          <a:p>
            <a:endParaRPr lang="en-US" dirty="0"/>
          </a:p>
          <a:p>
            <a:endParaRPr lang="en-US" dirty="0"/>
          </a:p>
        </p:txBody>
      </p:sp>
    </p:spTree>
    <p:extLst>
      <p:ext uri="{BB962C8B-B14F-4D97-AF65-F5344CB8AC3E}">
        <p14:creationId xmlns:p14="http://schemas.microsoft.com/office/powerpoint/2010/main" val="158198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1EEA-69D2-4714-B39A-2B336EF1B74E}"/>
              </a:ext>
            </a:extLst>
          </p:cNvPr>
          <p:cNvSpPr>
            <a:spLocks noGrp="1"/>
          </p:cNvSpPr>
          <p:nvPr>
            <p:ph type="title"/>
          </p:nvPr>
        </p:nvSpPr>
        <p:spPr>
          <a:xfrm>
            <a:off x="1069848" y="484632"/>
            <a:ext cx="4629912" cy="2146808"/>
          </a:xfrm>
        </p:spPr>
        <p:txBody>
          <a:bodyPr/>
          <a:lstStyle/>
          <a:p>
            <a:r>
              <a:rPr lang="en-US" dirty="0"/>
              <a:t>Any Questions???</a:t>
            </a:r>
          </a:p>
        </p:txBody>
      </p:sp>
      <p:pic>
        <p:nvPicPr>
          <p:cNvPr id="1026" name="Picture 2" descr="Image result for hp printer">
            <a:extLst>
              <a:ext uri="{FF2B5EF4-FFF2-40B4-BE49-F238E27FC236}">
                <a16:creationId xmlns:a16="http://schemas.microsoft.com/office/drawing/2014/main" id="{F75F64C1-32F7-440D-B791-957A6DA10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68" y="2178686"/>
            <a:ext cx="545782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76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Robot Framework?</a:t>
            </a:r>
          </a:p>
        </p:txBody>
      </p:sp>
      <p:sp>
        <p:nvSpPr>
          <p:cNvPr id="3" name="Content Placeholder 2"/>
          <p:cNvSpPr>
            <a:spLocks noGrp="1"/>
          </p:cNvSpPr>
          <p:nvPr>
            <p:ph idx="1"/>
          </p:nvPr>
        </p:nvSpPr>
        <p:spPr/>
        <p:txBody>
          <a:bodyPr/>
          <a:lstStyle/>
          <a:p>
            <a:r>
              <a:rPr lang="en-US" dirty="0"/>
              <a:t>Has an easy-to-use syntax for creating test cases in a uniform way</a:t>
            </a:r>
          </a:p>
          <a:p>
            <a:r>
              <a:rPr lang="en-US" dirty="0"/>
              <a:t>Doesn’t require Technical expertise to write test cases</a:t>
            </a:r>
          </a:p>
          <a:p>
            <a:r>
              <a:rPr lang="en-US" dirty="0"/>
              <a:t>Provides easy-to-read reports and logs in HTML format</a:t>
            </a:r>
          </a:p>
          <a:p>
            <a:r>
              <a:rPr lang="en-US" dirty="0"/>
              <a:t>Platform and Application independent</a:t>
            </a:r>
          </a:p>
          <a:p>
            <a:r>
              <a:rPr lang="en-US" dirty="0"/>
              <a:t>Simple API’s for creating customized test libraries</a:t>
            </a:r>
          </a:p>
          <a:p>
            <a:r>
              <a:rPr lang="en-US" dirty="0"/>
              <a:t>Support Selenium for Web Testing</a:t>
            </a:r>
          </a:p>
        </p:txBody>
      </p:sp>
    </p:spTree>
    <p:extLst>
      <p:ext uri="{BB962C8B-B14F-4D97-AF65-F5344CB8AC3E}">
        <p14:creationId xmlns:p14="http://schemas.microsoft.com/office/powerpoint/2010/main" val="295976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Structure</a:t>
            </a:r>
          </a:p>
        </p:txBody>
      </p:sp>
      <p:pic>
        <p:nvPicPr>
          <p:cNvPr id="9" name="Content Placeholder 8">
            <a:extLst>
              <a:ext uri="{FF2B5EF4-FFF2-40B4-BE49-F238E27FC236}">
                <a16:creationId xmlns:a16="http://schemas.microsoft.com/office/drawing/2014/main" id="{2990373D-81E2-4799-BAF2-FCDE300A5D8A}"/>
              </a:ext>
            </a:extLst>
          </p:cNvPr>
          <p:cNvPicPr>
            <a:picLocks noGrp="1" noChangeAspect="1"/>
          </p:cNvPicPr>
          <p:nvPr>
            <p:ph idx="1"/>
          </p:nvPr>
        </p:nvPicPr>
        <p:blipFill>
          <a:blip r:embed="rId2"/>
          <a:stretch>
            <a:fillRect/>
          </a:stretch>
        </p:blipFill>
        <p:spPr>
          <a:xfrm>
            <a:off x="678477" y="2463801"/>
            <a:ext cx="10449898" cy="3243966"/>
          </a:xfrm>
          <a:prstGeom prst="rect">
            <a:avLst/>
          </a:prstGeom>
        </p:spPr>
      </p:pic>
    </p:spTree>
    <p:extLst>
      <p:ext uri="{BB962C8B-B14F-4D97-AF65-F5344CB8AC3E}">
        <p14:creationId xmlns:p14="http://schemas.microsoft.com/office/powerpoint/2010/main" val="401963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simple is robot framework?</a:t>
            </a:r>
          </a:p>
        </p:txBody>
      </p:sp>
      <p:sp>
        <p:nvSpPr>
          <p:cNvPr id="3" name="Content Placeholder 2"/>
          <p:cNvSpPr>
            <a:spLocks noGrp="1"/>
          </p:cNvSpPr>
          <p:nvPr>
            <p:ph idx="1"/>
          </p:nvPr>
        </p:nvSpPr>
        <p:spPr/>
        <p:txBody>
          <a:bodyPr/>
          <a:lstStyle/>
          <a:p>
            <a:r>
              <a:rPr lang="en-US" dirty="0"/>
              <a:t>Consider a simple scenario</a:t>
            </a:r>
          </a:p>
          <a:p>
            <a:pPr lvl="1"/>
            <a:r>
              <a:rPr lang="en-US" dirty="0"/>
              <a:t>Open web browser</a:t>
            </a:r>
          </a:p>
          <a:p>
            <a:pPr lvl="1"/>
            <a:r>
              <a:rPr lang="en-US" dirty="0"/>
              <a:t>Go to gmail.com</a:t>
            </a:r>
          </a:p>
          <a:p>
            <a:pPr lvl="1"/>
            <a:r>
              <a:rPr lang="en-US" dirty="0"/>
              <a:t>Enter Username and Password</a:t>
            </a:r>
          </a:p>
          <a:p>
            <a:pPr lvl="1"/>
            <a:r>
              <a:rPr lang="en-US" dirty="0"/>
              <a:t>Click Login Button</a:t>
            </a:r>
          </a:p>
          <a:p>
            <a:pPr lvl="1"/>
            <a:r>
              <a:rPr lang="en-US" dirty="0"/>
              <a:t>Home page should open</a:t>
            </a:r>
          </a:p>
          <a:p>
            <a:endParaRPr lang="en-US" dirty="0"/>
          </a:p>
          <a:p>
            <a:r>
              <a:rPr lang="en-US" dirty="0"/>
              <a:t>Lets write this test case in Robot Framework</a:t>
            </a:r>
          </a:p>
        </p:txBody>
      </p:sp>
    </p:spTree>
    <p:extLst>
      <p:ext uri="{BB962C8B-B14F-4D97-AF65-F5344CB8AC3E}">
        <p14:creationId xmlns:p14="http://schemas.microsoft.com/office/powerpoint/2010/main" val="235261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is this simple !!!</a:t>
            </a:r>
          </a:p>
        </p:txBody>
      </p:sp>
      <p:sp>
        <p:nvSpPr>
          <p:cNvPr id="3" name="Content Placeholder 2"/>
          <p:cNvSpPr>
            <a:spLocks noGrp="1"/>
          </p:cNvSpPr>
          <p:nvPr>
            <p:ph idx="1"/>
          </p:nvPr>
        </p:nvSpPr>
        <p:spPr/>
        <p:txBody>
          <a:bodyPr>
            <a:normAutofit lnSpcReduction="10000"/>
          </a:bodyPr>
          <a:lstStyle/>
          <a:p>
            <a:pPr marL="0" indent="0">
              <a:buNone/>
            </a:pPr>
            <a:r>
              <a:rPr lang="en-US" dirty="0"/>
              <a:t>//OurFirstRobotTest.txt</a:t>
            </a:r>
          </a:p>
          <a:p>
            <a:pPr marL="0" indent="0">
              <a:buNone/>
            </a:pPr>
            <a:r>
              <a:rPr lang="en-US" dirty="0"/>
              <a:t>*** Test Cases ***</a:t>
            </a:r>
          </a:p>
          <a:p>
            <a:pPr marL="0" indent="0">
              <a:buNone/>
            </a:pPr>
            <a:r>
              <a:rPr lang="en-US" dirty="0"/>
              <a:t>Validate Login</a:t>
            </a:r>
          </a:p>
          <a:p>
            <a:pPr marL="0" indent="0">
              <a:buNone/>
            </a:pPr>
            <a:r>
              <a:rPr lang="en-US" dirty="0"/>
              <a:t>	Open Browser To Login Page</a:t>
            </a:r>
          </a:p>
          <a:p>
            <a:pPr marL="0" indent="0">
              <a:buNone/>
            </a:pPr>
            <a:r>
              <a:rPr lang="en-US" dirty="0"/>
              <a:t>	Input Username    admin</a:t>
            </a:r>
          </a:p>
          <a:p>
            <a:pPr marL="0" indent="0">
              <a:buNone/>
            </a:pPr>
            <a:r>
              <a:rPr lang="en-US" dirty="0"/>
              <a:t>	Input Password    password</a:t>
            </a:r>
          </a:p>
          <a:p>
            <a:pPr marL="0" indent="0">
              <a:buNone/>
            </a:pPr>
            <a:r>
              <a:rPr lang="en-US" dirty="0"/>
              <a:t>	Submit Credentials</a:t>
            </a:r>
          </a:p>
          <a:p>
            <a:pPr marL="0" indent="0">
              <a:buNone/>
            </a:pPr>
            <a:r>
              <a:rPr lang="en-US" dirty="0"/>
              <a:t>	Home Page Should Be Open</a:t>
            </a:r>
          </a:p>
          <a:p>
            <a:pPr marL="0" indent="0">
              <a:buNone/>
            </a:pPr>
            <a:endParaRPr lang="en-US" dirty="0"/>
          </a:p>
          <a:p>
            <a:pPr marL="0" indent="0">
              <a:buNone/>
            </a:pPr>
            <a:r>
              <a:rPr lang="en-US" b="1" i="1" dirty="0">
                <a:solidFill>
                  <a:srgbClr val="00B050"/>
                </a:solidFill>
              </a:rPr>
              <a:t>That’s it!!!</a:t>
            </a:r>
          </a:p>
        </p:txBody>
      </p:sp>
    </p:spTree>
    <p:extLst>
      <p:ext uri="{BB962C8B-B14F-4D97-AF65-F5344CB8AC3E}">
        <p14:creationId xmlns:p14="http://schemas.microsoft.com/office/powerpoint/2010/main" val="368886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p>
        </p:txBody>
      </p:sp>
      <p:sp>
        <p:nvSpPr>
          <p:cNvPr id="3" name="Content Placeholder 2"/>
          <p:cNvSpPr>
            <a:spLocks noGrp="1"/>
          </p:cNvSpPr>
          <p:nvPr>
            <p:ph idx="1"/>
          </p:nvPr>
        </p:nvSpPr>
        <p:spPr/>
        <p:txBody>
          <a:bodyPr/>
          <a:lstStyle/>
          <a:p>
            <a:r>
              <a:rPr lang="en-US" dirty="0"/>
              <a:t>Where is this file kept?</a:t>
            </a:r>
          </a:p>
          <a:p>
            <a:endParaRPr lang="en-US" dirty="0"/>
          </a:p>
          <a:p>
            <a:endParaRPr lang="en-US" dirty="0"/>
          </a:p>
        </p:txBody>
      </p:sp>
      <p:pic>
        <p:nvPicPr>
          <p:cNvPr id="6" name="Picture 5">
            <a:extLst>
              <a:ext uri="{FF2B5EF4-FFF2-40B4-BE49-F238E27FC236}">
                <a16:creationId xmlns:a16="http://schemas.microsoft.com/office/drawing/2014/main" id="{E42576EF-D6C3-4115-8C6B-F98550F69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2" y="2742989"/>
            <a:ext cx="9152665" cy="4387409"/>
          </a:xfrm>
          <a:prstGeom prst="rect">
            <a:avLst/>
          </a:prstGeom>
        </p:spPr>
      </p:pic>
    </p:spTree>
    <p:extLst>
      <p:ext uri="{BB962C8B-B14F-4D97-AF65-F5344CB8AC3E}">
        <p14:creationId xmlns:p14="http://schemas.microsoft.com/office/powerpoint/2010/main" val="106591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detail…</a:t>
            </a:r>
          </a:p>
        </p:txBody>
      </p:sp>
      <p:sp>
        <p:nvSpPr>
          <p:cNvPr id="3" name="Content Placeholder 2"/>
          <p:cNvSpPr>
            <a:spLocks noGrp="1"/>
          </p:cNvSpPr>
          <p:nvPr>
            <p:ph idx="1"/>
          </p:nvPr>
        </p:nvSpPr>
        <p:spPr/>
        <p:txBody>
          <a:bodyPr/>
          <a:lstStyle/>
          <a:p>
            <a:pPr marL="0" indent="0">
              <a:buNone/>
            </a:pPr>
            <a:r>
              <a:rPr lang="en-US" dirty="0"/>
              <a:t>*** Test Cases ***				</a:t>
            </a:r>
            <a:r>
              <a:rPr lang="en-US" sz="1600" dirty="0"/>
              <a:t>// It’s a test case!!!</a:t>
            </a:r>
            <a:endParaRPr lang="en-US" dirty="0"/>
          </a:p>
          <a:p>
            <a:pPr marL="0" indent="0">
              <a:buNone/>
            </a:pPr>
            <a:r>
              <a:rPr lang="en-US" dirty="0"/>
              <a:t>Validate Login					</a:t>
            </a:r>
            <a:r>
              <a:rPr lang="en-US" sz="1600" dirty="0"/>
              <a:t>// Test Case Name</a:t>
            </a:r>
            <a:endParaRPr lang="en-US" dirty="0"/>
          </a:p>
          <a:p>
            <a:pPr marL="0" indent="0">
              <a:buNone/>
            </a:pPr>
            <a:r>
              <a:rPr lang="en-US" dirty="0"/>
              <a:t>	Open Browser To Login Page</a:t>
            </a:r>
          </a:p>
          <a:p>
            <a:pPr marL="0" indent="0">
              <a:buNone/>
            </a:pPr>
            <a:r>
              <a:rPr lang="en-US" dirty="0"/>
              <a:t>	Input Username    admin</a:t>
            </a:r>
          </a:p>
          <a:p>
            <a:pPr marL="0" indent="0">
              <a:buNone/>
            </a:pPr>
            <a:r>
              <a:rPr lang="en-US" dirty="0"/>
              <a:t>	Input Password    password</a:t>
            </a:r>
          </a:p>
          <a:p>
            <a:pPr marL="0" indent="0">
              <a:buNone/>
            </a:pPr>
            <a:r>
              <a:rPr lang="en-US" dirty="0"/>
              <a:t>	Submit Credentials</a:t>
            </a:r>
          </a:p>
          <a:p>
            <a:pPr marL="0" indent="0">
              <a:buNone/>
            </a:pPr>
            <a:r>
              <a:rPr lang="en-US" dirty="0"/>
              <a:t>	Home Page Should Be Open</a:t>
            </a:r>
          </a:p>
          <a:p>
            <a:endParaRPr lang="en-US" dirty="0"/>
          </a:p>
        </p:txBody>
      </p:sp>
    </p:spTree>
    <p:extLst>
      <p:ext uri="{BB962C8B-B14F-4D97-AF65-F5344CB8AC3E}">
        <p14:creationId xmlns:p14="http://schemas.microsoft.com/office/powerpoint/2010/main" val="266531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detail…</a:t>
            </a:r>
          </a:p>
        </p:txBody>
      </p:sp>
      <p:sp>
        <p:nvSpPr>
          <p:cNvPr id="3" name="Content Placeholder 2"/>
          <p:cNvSpPr>
            <a:spLocks noGrp="1"/>
          </p:cNvSpPr>
          <p:nvPr>
            <p:ph idx="1"/>
          </p:nvPr>
        </p:nvSpPr>
        <p:spPr/>
        <p:txBody>
          <a:bodyPr/>
          <a:lstStyle/>
          <a:p>
            <a:pPr marL="0" indent="0">
              <a:buNone/>
            </a:pPr>
            <a:r>
              <a:rPr lang="en-US" dirty="0"/>
              <a:t>*** Test Cases ***				</a:t>
            </a:r>
            <a:r>
              <a:rPr lang="en-US" sz="1600" dirty="0"/>
              <a:t>// It’s a test case!!!</a:t>
            </a:r>
            <a:endParaRPr lang="en-US" dirty="0"/>
          </a:p>
          <a:p>
            <a:pPr marL="0" indent="0">
              <a:buNone/>
            </a:pPr>
            <a:r>
              <a:rPr lang="en-US" dirty="0"/>
              <a:t>Validate Login					</a:t>
            </a:r>
            <a:r>
              <a:rPr lang="en-US" sz="1600" dirty="0"/>
              <a:t>// Test Case Name</a:t>
            </a:r>
            <a:endParaRPr lang="en-US" dirty="0"/>
          </a:p>
          <a:p>
            <a:pPr marL="0" indent="0">
              <a:buNone/>
            </a:pPr>
            <a:r>
              <a:rPr lang="en-US" dirty="0"/>
              <a:t>	</a:t>
            </a:r>
            <a:r>
              <a:rPr lang="en-US" dirty="0">
                <a:solidFill>
                  <a:schemeClr val="accent1"/>
                </a:solidFill>
              </a:rPr>
              <a:t>Open Browser To Login Page</a:t>
            </a:r>
          </a:p>
          <a:p>
            <a:pPr marL="0" indent="0">
              <a:buNone/>
            </a:pPr>
            <a:r>
              <a:rPr lang="en-US" dirty="0"/>
              <a:t>	</a:t>
            </a:r>
            <a:r>
              <a:rPr lang="en-US" dirty="0">
                <a:solidFill>
                  <a:schemeClr val="accent1"/>
                </a:solidFill>
              </a:rPr>
              <a:t>Input Username    </a:t>
            </a:r>
            <a:r>
              <a:rPr lang="en-US" dirty="0">
                <a:solidFill>
                  <a:schemeClr val="bg2"/>
                </a:solidFill>
              </a:rPr>
              <a:t>admin</a:t>
            </a:r>
          </a:p>
          <a:p>
            <a:pPr marL="0" indent="0">
              <a:buNone/>
            </a:pPr>
            <a:r>
              <a:rPr lang="en-US" dirty="0"/>
              <a:t>	</a:t>
            </a:r>
            <a:r>
              <a:rPr lang="en-US" dirty="0">
                <a:solidFill>
                  <a:schemeClr val="accent1"/>
                </a:solidFill>
              </a:rPr>
              <a:t>Input Password    </a:t>
            </a:r>
            <a:r>
              <a:rPr lang="en-US" dirty="0">
                <a:solidFill>
                  <a:schemeClr val="bg2"/>
                </a:solidFill>
              </a:rPr>
              <a:t>password</a:t>
            </a:r>
            <a:r>
              <a:rPr lang="en-US" dirty="0"/>
              <a:t>		// Keywords		</a:t>
            </a:r>
          </a:p>
          <a:p>
            <a:pPr marL="0" indent="0">
              <a:buNone/>
            </a:pPr>
            <a:r>
              <a:rPr lang="en-US" dirty="0"/>
              <a:t>	</a:t>
            </a:r>
            <a:r>
              <a:rPr lang="en-US" dirty="0">
                <a:solidFill>
                  <a:schemeClr val="accent1"/>
                </a:solidFill>
              </a:rPr>
              <a:t>Submit Credentials</a:t>
            </a:r>
          </a:p>
          <a:p>
            <a:pPr marL="0" indent="0">
              <a:buNone/>
            </a:pPr>
            <a:r>
              <a:rPr lang="en-US" dirty="0"/>
              <a:t>	</a:t>
            </a:r>
            <a:r>
              <a:rPr lang="en-US" dirty="0">
                <a:solidFill>
                  <a:schemeClr val="accent1"/>
                </a:solidFill>
              </a:rPr>
              <a:t>Home Page Should Be Open</a:t>
            </a:r>
          </a:p>
          <a:p>
            <a:endParaRPr lang="en-US" dirty="0"/>
          </a:p>
        </p:txBody>
      </p:sp>
      <p:sp>
        <p:nvSpPr>
          <p:cNvPr id="4" name="Right Brace 3"/>
          <p:cNvSpPr/>
          <p:nvPr/>
        </p:nvSpPr>
        <p:spPr>
          <a:xfrm>
            <a:off x="5891229" y="3075709"/>
            <a:ext cx="415637" cy="19119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721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235</TotalTime>
  <Words>689</Words>
  <Application>Microsoft Office PowerPoint</Application>
  <PresentationFormat>Widescreen</PresentationFormat>
  <Paragraphs>190</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Rockwell</vt:lpstr>
      <vt:lpstr>Rockwell Condensed</vt:lpstr>
      <vt:lpstr>Wingdings</vt:lpstr>
      <vt:lpstr>Wood Type</vt:lpstr>
      <vt:lpstr>Robot Framework</vt:lpstr>
      <vt:lpstr>Robot Framework</vt:lpstr>
      <vt:lpstr>Why Robot Framework?</vt:lpstr>
      <vt:lpstr>Folder Structure</vt:lpstr>
      <vt:lpstr>How simple is robot framework?</vt:lpstr>
      <vt:lpstr>It is this simple !!!</vt:lpstr>
      <vt:lpstr>Test Case </vt:lpstr>
      <vt:lpstr>In detail…</vt:lpstr>
      <vt:lpstr>In detail…</vt:lpstr>
      <vt:lpstr>In detail…</vt:lpstr>
      <vt:lpstr>Keywords</vt:lpstr>
      <vt:lpstr>Generic Approach</vt:lpstr>
      <vt:lpstr>Keywords</vt:lpstr>
      <vt:lpstr>Keywords</vt:lpstr>
      <vt:lpstr>Method 1</vt:lpstr>
      <vt:lpstr>Method 2</vt:lpstr>
      <vt:lpstr>Keywords</vt:lpstr>
      <vt:lpstr>Keywords</vt:lpstr>
      <vt:lpstr>Keywords </vt:lpstr>
      <vt:lpstr>Keywords</vt:lpstr>
      <vt:lpstr>Where are these files kept?</vt:lpstr>
      <vt:lpstr>Folder Structure</vt:lpstr>
      <vt:lpstr>Test Case</vt:lpstr>
      <vt:lpstr>Test Case in detail</vt:lpstr>
      <vt:lpstr>Test Case in detail</vt:lpstr>
      <vt:lpstr>Test Case in detail</vt:lpstr>
      <vt:lpstr>NOTES:</vt:lpstr>
      <vt:lpstr>Any Questions???</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Framework</dc:title>
  <dc:creator>Prakash, Pranav</dc:creator>
  <cp:lastModifiedBy>Sahoo, Arya Abinash (CW)</cp:lastModifiedBy>
  <cp:revision>39</cp:revision>
  <dcterms:created xsi:type="dcterms:W3CDTF">2017-04-10T10:42:15Z</dcterms:created>
  <dcterms:modified xsi:type="dcterms:W3CDTF">2019-06-26T14:01:09Z</dcterms:modified>
</cp:coreProperties>
</file>