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maticSC-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ef1c1bd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ef1c1bd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ef15771a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ef15771a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eec6c5607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eec6c5607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eec6c560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eec6c560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eec6c560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eec6c560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eec6c56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eec6c56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eec6c5607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eec6c5607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eec6c5607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eec6c5607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ef15771a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ef15771a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eeexplore.ieee.org/document/9544513" TargetMode="External"/><Relationship Id="rId4" Type="http://schemas.openxmlformats.org/officeDocument/2006/relationships/hyperlink" Target="https://fki.tic.heia-fr.ch/databases/iam-handwriting-data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57275" y="67725"/>
            <a:ext cx="8118600" cy="1522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lnSpc>
                <a:spcPct val="115000"/>
              </a:lnSpc>
              <a:spcBef>
                <a:spcPts val="1200"/>
              </a:spcBef>
              <a:spcAft>
                <a:spcPts val="0"/>
              </a:spcAft>
              <a:buClr>
                <a:schemeClr val="dk1"/>
              </a:buClr>
              <a:buSzPct val="45833"/>
              <a:buFont typeface="Arial"/>
              <a:buNone/>
            </a:pPr>
            <a:r>
              <a:t/>
            </a:r>
            <a:endParaRPr sz="2400">
              <a:solidFill>
                <a:schemeClr val="dk1"/>
              </a:solidFill>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ctr">
              <a:lnSpc>
                <a:spcPct val="115000"/>
              </a:lnSpc>
              <a:spcBef>
                <a:spcPts val="1200"/>
              </a:spcBef>
              <a:spcAft>
                <a:spcPts val="1200"/>
              </a:spcAft>
              <a:buNone/>
            </a:pPr>
            <a:r>
              <a:rPr lang="en" sz="4511">
                <a:solidFill>
                  <a:schemeClr val="dk1"/>
                </a:solidFill>
                <a:latin typeface="Times New Roman"/>
                <a:ea typeface="Times New Roman"/>
                <a:cs typeface="Times New Roman"/>
                <a:sym typeface="Times New Roman"/>
              </a:rPr>
              <a:t>Handwritten Text Recognition and Conversion Using Convolutional Neural Network (CNN) Based Deep Learning Model </a:t>
            </a:r>
            <a:endParaRPr sz="3211">
              <a:solidFill>
                <a:schemeClr val="dk1"/>
              </a:solidFill>
              <a:latin typeface="Arial"/>
              <a:ea typeface="Arial"/>
              <a:cs typeface="Arial"/>
              <a:sym typeface="Arial"/>
            </a:endParaRPr>
          </a:p>
        </p:txBody>
      </p:sp>
      <p:sp>
        <p:nvSpPr>
          <p:cNvPr id="57" name="Google Shape;57;p13"/>
          <p:cNvSpPr txBox="1"/>
          <p:nvPr>
            <p:ph idx="1" type="subTitle"/>
          </p:nvPr>
        </p:nvSpPr>
        <p:spPr>
          <a:xfrm flipH="1" rot="677">
            <a:off x="0" y="3350692"/>
            <a:ext cx="4572000" cy="19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Group members:</a:t>
            </a:r>
            <a:endParaRPr/>
          </a:p>
          <a:p>
            <a:pPr indent="0" lvl="0" marL="0" rtl="0" algn="l">
              <a:spcBef>
                <a:spcPts val="0"/>
              </a:spcBef>
              <a:spcAft>
                <a:spcPts val="0"/>
              </a:spcAft>
              <a:buNone/>
            </a:pPr>
            <a:r>
              <a:rPr lang="en"/>
              <a:t>1.Pratik Yabaji(210070094)</a:t>
            </a:r>
            <a:endParaRPr/>
          </a:p>
          <a:p>
            <a:pPr indent="0" lvl="0" marL="0" rtl="0" algn="l">
              <a:spcBef>
                <a:spcPts val="0"/>
              </a:spcBef>
              <a:spcAft>
                <a:spcPts val="0"/>
              </a:spcAft>
              <a:buNone/>
            </a:pPr>
            <a:r>
              <a:rPr lang="en"/>
              <a:t>2.Arya Agarwal(210070012)</a:t>
            </a:r>
            <a:endParaRPr/>
          </a:p>
          <a:p>
            <a:pPr indent="0" lvl="0" marL="0" rtl="0" algn="l">
              <a:spcBef>
                <a:spcPts val="0"/>
              </a:spcBef>
              <a:spcAft>
                <a:spcPts val="0"/>
              </a:spcAft>
              <a:buNone/>
            </a:pPr>
            <a:r>
              <a:rPr lang="en"/>
              <a:t>3.Sumit Londhe(210070089)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2"/>
          <p:cNvPicPr preferRelativeResize="0"/>
          <p:nvPr/>
        </p:nvPicPr>
        <p:blipFill>
          <a:blip r:embed="rId3">
            <a:alphaModFix/>
          </a:blip>
          <a:stretch>
            <a:fillRect/>
          </a:stretch>
        </p:blipFill>
        <p:spPr>
          <a:xfrm>
            <a:off x="106420" y="0"/>
            <a:ext cx="8488908"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3" name="Google Shape;113;p23"/>
          <p:cNvSpPr txBox="1"/>
          <p:nvPr>
            <p:ph idx="1" type="body"/>
          </p:nvPr>
        </p:nvSpPr>
        <p:spPr>
          <a:xfrm>
            <a:off x="311700" y="122867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14" name="Google Shape;114;p23"/>
          <p:cNvPicPr preferRelativeResize="0"/>
          <p:nvPr/>
        </p:nvPicPr>
        <p:blipFill>
          <a:blip r:embed="rId3">
            <a:alphaModFix/>
          </a:blip>
          <a:stretch>
            <a:fillRect/>
          </a:stretch>
        </p:blipFill>
        <p:spPr>
          <a:xfrm>
            <a:off x="152400" y="1093850"/>
            <a:ext cx="8839198" cy="1652027"/>
          </a:xfrm>
          <a:prstGeom prst="rect">
            <a:avLst/>
          </a:prstGeom>
          <a:noFill/>
          <a:ln>
            <a:noFill/>
          </a:ln>
        </p:spPr>
      </p:pic>
      <p:sp>
        <p:nvSpPr>
          <p:cNvPr id="115" name="Google Shape;115;p23"/>
          <p:cNvSpPr txBox="1"/>
          <p:nvPr/>
        </p:nvSpPr>
        <p:spPr>
          <a:xfrm>
            <a:off x="487900" y="2882125"/>
            <a:ext cx="834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It is observed that this model with convolution and RNN with LSTM is more accurate than back </a:t>
            </a:r>
            <a:r>
              <a:rPr lang="en">
                <a:latin typeface="Source Code Pro"/>
                <a:ea typeface="Source Code Pro"/>
                <a:cs typeface="Source Code Pro"/>
                <a:sym typeface="Source Code Pro"/>
              </a:rPr>
              <a:t>propagation</a:t>
            </a:r>
            <a:r>
              <a:rPr lang="en">
                <a:latin typeface="Source Code Pro"/>
                <a:ea typeface="Source Code Pro"/>
                <a:cs typeface="Source Code Pro"/>
                <a:sym typeface="Source Code Pro"/>
              </a:rPr>
              <a:t> or deep learning with tensorflow.</a:t>
            </a:r>
            <a:endParaRPr>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 </a:t>
            </a:r>
            <a:endParaRPr/>
          </a:p>
        </p:txBody>
      </p:sp>
      <p:sp>
        <p:nvSpPr>
          <p:cNvPr id="121" name="Google Shape;121;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was not something which could be broken in different files, so we all worked together and wrote the code.</a:t>
            </a:r>
            <a:endParaRPr/>
          </a:p>
          <a:p>
            <a:pPr indent="0" lvl="0" marL="0" rtl="0" algn="l">
              <a:spcBef>
                <a:spcPts val="1200"/>
              </a:spcBef>
              <a:spcAft>
                <a:spcPts val="0"/>
              </a:spcAft>
              <a:buNone/>
            </a:pPr>
            <a:r>
              <a:rPr lang="en"/>
              <a:t>A </a:t>
            </a:r>
            <a:r>
              <a:rPr lang="en"/>
              <a:t>hand waving</a:t>
            </a:r>
            <a:r>
              <a:rPr lang="en"/>
              <a:t> distribution was:</a:t>
            </a:r>
            <a:endParaRPr/>
          </a:p>
          <a:p>
            <a:pPr indent="0" lvl="0" marL="0" rtl="0" algn="l">
              <a:spcBef>
                <a:spcPts val="1200"/>
              </a:spcBef>
              <a:spcAft>
                <a:spcPts val="0"/>
              </a:spcAft>
              <a:buNone/>
            </a:pPr>
            <a:r>
              <a:rPr lang="en"/>
              <a:t>1.Arya : understand the traditional methods and our method, and </a:t>
            </a:r>
            <a:r>
              <a:rPr lang="en"/>
              <a:t>compared</a:t>
            </a:r>
            <a:r>
              <a:rPr lang="en"/>
              <a:t> already existing data.</a:t>
            </a:r>
            <a:endParaRPr/>
          </a:p>
          <a:p>
            <a:pPr indent="0" lvl="0" marL="0" rtl="0" algn="l">
              <a:spcBef>
                <a:spcPts val="1200"/>
              </a:spcBef>
              <a:spcAft>
                <a:spcPts val="0"/>
              </a:spcAft>
              <a:buNone/>
            </a:pPr>
            <a:r>
              <a:rPr lang="en"/>
              <a:t>2.Sumit : Understand convolution ,RNN and why we used CTC loss.</a:t>
            </a:r>
            <a:endParaRPr/>
          </a:p>
          <a:p>
            <a:pPr indent="0" lvl="0" marL="0" rtl="0" algn="l">
              <a:spcBef>
                <a:spcPts val="1200"/>
              </a:spcBef>
              <a:spcAft>
                <a:spcPts val="1200"/>
              </a:spcAft>
              <a:buNone/>
            </a:pPr>
            <a:r>
              <a:rPr lang="en"/>
              <a:t>3. Pratik : created all functions and compiled the whole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7" name="Google Shape;127;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1.Link to the research paper : </a:t>
            </a:r>
            <a:r>
              <a:rPr lang="en" u="sng">
                <a:solidFill>
                  <a:schemeClr val="hlink"/>
                </a:solidFill>
                <a:hlinkClick r:id="rId3"/>
              </a:rPr>
              <a:t>https://ieeexplore.ieee.org/document/9544513</a:t>
            </a:r>
            <a:endParaRPr/>
          </a:p>
          <a:p>
            <a:pPr indent="0" lvl="0" marL="0" rtl="0" algn="l">
              <a:spcBef>
                <a:spcPts val="1200"/>
              </a:spcBef>
              <a:spcAft>
                <a:spcPts val="0"/>
              </a:spcAft>
              <a:buNone/>
            </a:pPr>
            <a:r>
              <a:rPr lang="en"/>
              <a:t>2.Image dataset : </a:t>
            </a:r>
            <a:r>
              <a:rPr lang="en" u="sng">
                <a:solidFill>
                  <a:schemeClr val="hlink"/>
                </a:solidFill>
                <a:hlinkClick r:id="rId4"/>
              </a:rPr>
              <a:t>https://fki.tic.heia-fr.ch/databases/iam-handwriting-database</a:t>
            </a:r>
            <a:endParaRPr/>
          </a:p>
          <a:p>
            <a:pPr indent="0" lvl="0" marL="0" rtl="0" algn="l">
              <a:spcBef>
                <a:spcPts val="1200"/>
              </a:spcBef>
              <a:spcAft>
                <a:spcPts val="0"/>
              </a:spcAft>
              <a:buNone/>
            </a:pPr>
            <a:r>
              <a:rPr lang="en"/>
              <a:t>3</a:t>
            </a:r>
            <a:r>
              <a:rPr lang="en"/>
              <a:t>.some youtube videos.</a:t>
            </a:r>
            <a:endParaRPr/>
          </a:p>
          <a:p>
            <a:pPr indent="0" lvl="0" marL="0" rtl="0" algn="l">
              <a:spcBef>
                <a:spcPts val="1200"/>
              </a:spcBef>
              <a:spcAft>
                <a:spcPts val="1200"/>
              </a:spcAft>
              <a:buNone/>
            </a:pPr>
            <a:r>
              <a:rPr lang="en"/>
              <a:t>4.https://keras.io/examples/vision/handwriting_recognition/#data-collection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05000" y="4048225"/>
            <a:ext cx="83340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3200">
                <a:solidFill>
                  <a:schemeClr val="dk1"/>
                </a:solidFill>
                <a:latin typeface="Times New Roman"/>
                <a:ea typeface="Times New Roman"/>
                <a:cs typeface="Times New Roman"/>
                <a:sym typeface="Times New Roman"/>
              </a:rPr>
              <a:t>I</a:t>
            </a:r>
            <a:r>
              <a:rPr lang="en" sz="3000">
                <a:solidFill>
                  <a:schemeClr val="dk1"/>
                </a:solidFill>
                <a:latin typeface="Times New Roman"/>
                <a:ea typeface="Times New Roman"/>
                <a:cs typeface="Times New Roman"/>
                <a:sym typeface="Times New Roman"/>
              </a:rPr>
              <a:t>NTRODUCTION </a:t>
            </a:r>
            <a:r>
              <a:rPr lang="e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Even in this age of digital information, people prefer writing information on paper due to the unavailability of digital note-taking devices or because they feel more comfortable writing than typing </a:t>
            </a:r>
            <a:r>
              <a:rPr lang="en"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700">
                <a:solidFill>
                  <a:schemeClr val="dk1"/>
                </a:solidFill>
                <a:latin typeface="Times New Roman"/>
                <a:ea typeface="Times New Roman"/>
                <a:cs typeface="Times New Roman"/>
                <a:sym typeface="Times New Roman"/>
              </a:rPr>
              <a:t>One of those methods is using Deep learning, more specifically Neural Networks. Neural Networks are designed based on the functionality of neurons in the human brain.</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Identifying each character will not be enough as words are a sequence of characters, and each word contains similar characters in different sequences . To understand these sequences, a very specific type of Recurrent Neural Network (RNN) , the Long Short Term Memory (LSTM) is used. LSTM divides the image into time steps and attempts to understand where each character occurs and what it means. The placement of these characters in the input image needs to be precise for LSTM to work but human handwriting does not satisfy this requirement. Human writes each character with different dimensions and in different positions each time. Connectionist Temporal Classification (CTC) loss is used to solve this specific problem. CTC attempts all possible placements of characters and takes the sum of all the probabilities.</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ct val="137500"/>
              <a:buFont typeface="Arial"/>
              <a:buNone/>
            </a:pPr>
            <a:r>
              <a:t/>
            </a:r>
            <a:endParaRPr sz="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490250" y="216475"/>
            <a:ext cx="7978500" cy="101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Traditional methods</a:t>
            </a:r>
            <a:endParaRPr/>
          </a:p>
        </p:txBody>
      </p:sp>
      <p:sp>
        <p:nvSpPr>
          <p:cNvPr id="68" name="Google Shape;68;p15"/>
          <p:cNvSpPr txBox="1"/>
          <p:nvPr/>
        </p:nvSpPr>
        <p:spPr>
          <a:xfrm>
            <a:off x="423275" y="1508925"/>
            <a:ext cx="8449200" cy="22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Traditional handwriting recognition systems are built on character recognition. Character recognition consists of the following sequence of steps. Segmentation of words, character segmentation followed by prediction. Therefore the prediction is to be done for each letter separately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However, each character needs to be segmented and then that individual character needs to be predicted before they are put together. It is also not feasible always to segment each character because human handwriting is not spaced well and some characters are joined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Process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583800"/>
            <a:ext cx="8839200" cy="397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30950" y="430925"/>
            <a:ext cx="4241100" cy="1126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 sz="6222">
                <a:solidFill>
                  <a:srgbClr val="000000"/>
                </a:solidFill>
              </a:rPr>
              <a:t>Data Pre-Processing</a:t>
            </a:r>
            <a:endParaRPr b="0" sz="3322">
              <a:solidFill>
                <a:srgbClr val="000000"/>
              </a:solidFill>
              <a:latin typeface="Arial"/>
              <a:ea typeface="Arial"/>
              <a:cs typeface="Arial"/>
              <a:sym typeface="Arial"/>
            </a:endParaRPr>
          </a:p>
          <a:p>
            <a:pPr indent="0" lvl="0" marL="0" rtl="0" algn="ctr">
              <a:spcBef>
                <a:spcPts val="1200"/>
              </a:spcBef>
              <a:spcAft>
                <a:spcPts val="0"/>
              </a:spcAft>
              <a:buNone/>
            </a:pPr>
            <a:r>
              <a:t/>
            </a:r>
            <a:endParaRPr/>
          </a:p>
        </p:txBody>
      </p:sp>
      <p:sp>
        <p:nvSpPr>
          <p:cNvPr id="84" name="Google Shape;84;p18"/>
          <p:cNvSpPr txBox="1"/>
          <p:nvPr/>
        </p:nvSpPr>
        <p:spPr>
          <a:xfrm>
            <a:off x="407125" y="1767400"/>
            <a:ext cx="84333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Source Code Pro"/>
              <a:buAutoNum type="arabicPeriod"/>
            </a:pPr>
            <a:r>
              <a:rPr lang="en" sz="2500">
                <a:latin typeface="Source Code Pro"/>
                <a:ea typeface="Source Code Pro"/>
                <a:cs typeface="Source Code Pro"/>
                <a:sym typeface="Source Code Pro"/>
              </a:rPr>
              <a:t>Extracting</a:t>
            </a:r>
            <a:r>
              <a:rPr lang="en" sz="2500">
                <a:latin typeface="Source Code Pro"/>
                <a:ea typeface="Source Code Pro"/>
                <a:cs typeface="Source Code Pro"/>
                <a:sym typeface="Source Code Pro"/>
              </a:rPr>
              <a:t> all images from </a:t>
            </a:r>
            <a:r>
              <a:rPr lang="en" sz="2500">
                <a:latin typeface="Source Code Pro"/>
                <a:ea typeface="Source Code Pro"/>
                <a:cs typeface="Source Code Pro"/>
                <a:sym typeface="Source Code Pro"/>
              </a:rPr>
              <a:t>their</a:t>
            </a:r>
            <a:r>
              <a:rPr lang="en" sz="2500">
                <a:latin typeface="Source Code Pro"/>
                <a:ea typeface="Source Code Pro"/>
                <a:cs typeface="Source Code Pro"/>
                <a:sym typeface="Source Code Pro"/>
              </a:rPr>
              <a:t> path with </a:t>
            </a:r>
            <a:r>
              <a:rPr lang="en" sz="2500">
                <a:latin typeface="Source Code Pro"/>
                <a:ea typeface="Source Code Pro"/>
                <a:cs typeface="Source Code Pro"/>
                <a:sym typeface="Source Code Pro"/>
              </a:rPr>
              <a:t>their</a:t>
            </a:r>
            <a:r>
              <a:rPr lang="en" sz="2500">
                <a:latin typeface="Source Code Pro"/>
                <a:ea typeface="Source Code Pro"/>
                <a:cs typeface="Source Code Pro"/>
                <a:sym typeface="Source Code Pro"/>
              </a:rPr>
              <a:t> corresponding labels.</a:t>
            </a:r>
            <a:endParaRPr sz="2500">
              <a:latin typeface="Source Code Pro"/>
              <a:ea typeface="Source Code Pro"/>
              <a:cs typeface="Source Code Pro"/>
              <a:sym typeface="Source Code Pro"/>
            </a:endParaRPr>
          </a:p>
          <a:p>
            <a:pPr indent="-387350" lvl="0" marL="457200" rtl="0" algn="l">
              <a:spcBef>
                <a:spcPts val="0"/>
              </a:spcBef>
              <a:spcAft>
                <a:spcPts val="0"/>
              </a:spcAft>
              <a:buSzPts val="2500"/>
              <a:buFont typeface="Source Code Pro"/>
              <a:buAutoNum type="arabicPeriod"/>
            </a:pPr>
            <a:r>
              <a:rPr lang="en" sz="2500">
                <a:latin typeface="Source Code Pro"/>
                <a:ea typeface="Source Code Pro"/>
                <a:cs typeface="Source Code Pro"/>
                <a:sym typeface="Source Code Pro"/>
              </a:rPr>
              <a:t>Converting all images to same size (32,128) with padding to keep the aspect ratio image same.</a:t>
            </a:r>
            <a:endParaRPr sz="2500">
              <a:latin typeface="Source Code Pro"/>
              <a:ea typeface="Source Code Pro"/>
              <a:cs typeface="Source Code Pro"/>
              <a:sym typeface="Source Code Pro"/>
            </a:endParaRPr>
          </a:p>
          <a:p>
            <a:pPr indent="-387350" lvl="0" marL="457200" rtl="0" algn="l">
              <a:spcBef>
                <a:spcPts val="0"/>
              </a:spcBef>
              <a:spcAft>
                <a:spcPts val="0"/>
              </a:spcAft>
              <a:buSzPts val="2500"/>
              <a:buFont typeface="Source Code Pro"/>
              <a:buAutoNum type="arabicPeriod"/>
            </a:pPr>
            <a:r>
              <a:rPr lang="en" sz="2500">
                <a:latin typeface="Source Code Pro"/>
                <a:ea typeface="Source Code Pro"/>
                <a:cs typeface="Source Code Pro"/>
                <a:sym typeface="Source Code Pro"/>
              </a:rPr>
              <a:t>Converting all labels into a vector of same </a:t>
            </a:r>
            <a:r>
              <a:rPr lang="en" sz="2500">
                <a:latin typeface="Source Code Pro"/>
                <a:ea typeface="Source Code Pro"/>
                <a:cs typeface="Source Code Pro"/>
                <a:sym typeface="Source Code Pro"/>
              </a:rPr>
              <a:t>length</a:t>
            </a:r>
            <a:r>
              <a:rPr lang="en" sz="2500">
                <a:latin typeface="Source Code Pro"/>
                <a:ea typeface="Source Code Pro"/>
                <a:cs typeface="Source Code Pro"/>
                <a:sym typeface="Source Code Pro"/>
              </a:rPr>
              <a:t> .</a:t>
            </a:r>
            <a:endParaRPr sz="25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250200" y="297250"/>
            <a:ext cx="3538500" cy="101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b="0" lang="en" sz="7500">
                <a:solidFill>
                  <a:srgbClr val="000000"/>
                </a:solidFill>
              </a:rPr>
              <a:t>Train Model</a:t>
            </a:r>
            <a:endParaRPr sz="6911"/>
          </a:p>
        </p:txBody>
      </p:sp>
      <p:sp>
        <p:nvSpPr>
          <p:cNvPr id="90" name="Google Shape;90;p19"/>
          <p:cNvSpPr txBox="1"/>
          <p:nvPr/>
        </p:nvSpPr>
        <p:spPr>
          <a:xfrm>
            <a:off x="261725" y="1525075"/>
            <a:ext cx="8691600" cy="355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First Convolution block : convolve our input </a:t>
            </a:r>
            <a:r>
              <a:rPr lang="en">
                <a:latin typeface="Source Code Pro"/>
                <a:ea typeface="Source Code Pro"/>
                <a:cs typeface="Source Code Pro"/>
                <a:sym typeface="Source Code Pro"/>
              </a:rPr>
              <a:t>image</a:t>
            </a:r>
            <a:r>
              <a:rPr lang="en">
                <a:latin typeface="Source Code Pro"/>
                <a:ea typeface="Source Code Pro"/>
                <a:cs typeface="Source Code Pro"/>
                <a:sym typeface="Source Code Pro"/>
              </a:rPr>
              <a:t> with 32 different kernels to </a:t>
            </a:r>
            <a:r>
              <a:rPr lang="en">
                <a:latin typeface="Source Code Pro"/>
                <a:ea typeface="Source Code Pro"/>
                <a:cs typeface="Source Code Pro"/>
                <a:sym typeface="Source Code Pro"/>
              </a:rPr>
              <a:t>extract</a:t>
            </a:r>
            <a:r>
              <a:rPr lang="en">
                <a:latin typeface="Source Code Pro"/>
                <a:ea typeface="Source Code Pro"/>
                <a:cs typeface="Source Code Pro"/>
                <a:sym typeface="Source Code Pro"/>
              </a:rPr>
              <a:t> 32 features.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Max pooling : do max pooling with size 2 and stride 2 , </a:t>
            </a:r>
            <a:r>
              <a:rPr lang="en">
                <a:latin typeface="Source Code Pro"/>
                <a:ea typeface="Source Code Pro"/>
                <a:cs typeface="Source Code Pro"/>
                <a:sym typeface="Source Code Pro"/>
              </a:rPr>
              <a:t>reducing</a:t>
            </a:r>
            <a:r>
              <a:rPr lang="en">
                <a:latin typeface="Source Code Pro"/>
                <a:ea typeface="Source Code Pro"/>
                <a:cs typeface="Source Code Pro"/>
                <a:sym typeface="Source Code Pro"/>
              </a:rPr>
              <a:t> size by 4x.</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Second Convolution block : </a:t>
            </a:r>
            <a:r>
              <a:rPr lang="en">
                <a:latin typeface="Source Code Pro"/>
                <a:ea typeface="Source Code Pro"/>
                <a:cs typeface="Source Code Pro"/>
                <a:sym typeface="Source Code Pro"/>
              </a:rPr>
              <a:t>convolve our input image with 64 different kernels to extract 64 features.</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Max pooling : do max pooling with size 2 and stride 2 , reducing size by 4x.</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Dense layer :</a:t>
            </a:r>
            <a:r>
              <a:rPr lang="en">
                <a:highlight>
                  <a:schemeClr val="dk1"/>
                </a:highlight>
                <a:latin typeface="Source Code Pro"/>
                <a:ea typeface="Source Code Pro"/>
                <a:cs typeface="Source Code Pro"/>
                <a:sym typeface="Source Code Pro"/>
              </a:rPr>
              <a:t> </a:t>
            </a:r>
            <a:r>
              <a:rPr lang="en">
                <a:solidFill>
                  <a:schemeClr val="accent1"/>
                </a:solidFill>
                <a:highlight>
                  <a:schemeClr val="dk1"/>
                </a:highlight>
                <a:latin typeface="Source Code Pro"/>
                <a:ea typeface="Source Code Pro"/>
                <a:cs typeface="Source Code Pro"/>
                <a:sym typeface="Source Code Pro"/>
              </a:rPr>
              <a:t>The reshaped output feature maps are then passed through a Dense layer with 64 units and a ReLU activation function.</a:t>
            </a:r>
            <a:r>
              <a:rPr lang="en" sz="1300">
                <a:highlight>
                  <a:schemeClr val="dk1"/>
                </a:highlight>
                <a:latin typeface="Source Code Pro"/>
                <a:ea typeface="Source Code Pro"/>
                <a:cs typeface="Source Code Pro"/>
                <a:sym typeface="Source Code Pro"/>
              </a:rPr>
              <a:t>A Dropout layer with a rate of 0.2 is applied to the output of the Dense layer to reduce overfitting.</a:t>
            </a:r>
            <a:endParaRPr sz="1300">
              <a:highlight>
                <a:schemeClr val="dk1"/>
              </a:highlight>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AutoNum type="arabicPeriod"/>
            </a:pPr>
            <a:r>
              <a:rPr lang="en" sz="1300">
                <a:highlight>
                  <a:schemeClr val="dk1"/>
                </a:highlight>
                <a:latin typeface="Source Code Pro"/>
                <a:ea typeface="Source Code Pro"/>
                <a:cs typeface="Source Code Pro"/>
                <a:sym typeface="Source Code Pro"/>
              </a:rPr>
              <a:t>RNN layer: The output of the Dropout layer is passed through two layers of Bidirectional LSTM cells with 128 and 64 units respectively. These layers are used to capture temporal dependencies.</a:t>
            </a:r>
            <a:endParaRPr sz="1300">
              <a:highlight>
                <a:schemeClr val="dk1"/>
              </a:highlight>
              <a:latin typeface="Source Code Pro"/>
              <a:ea typeface="Source Code Pro"/>
              <a:cs typeface="Source Code Pro"/>
              <a:sym typeface="Source Code Pro"/>
            </a:endParaRPr>
          </a:p>
          <a:p>
            <a:pPr indent="0" lvl="0" marL="457200" rtl="0" algn="l">
              <a:spcBef>
                <a:spcPts val="0"/>
              </a:spcBef>
              <a:spcAft>
                <a:spcPts val="0"/>
              </a:spcAft>
              <a:buNone/>
            </a:pPr>
            <a:r>
              <a:t/>
            </a:r>
            <a:endParaRPr>
              <a:highlight>
                <a:schemeClr val="dk1"/>
              </a:highlight>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197100" y="232650"/>
            <a:ext cx="8724000" cy="1493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AutoNum type="arabicPeriod"/>
            </a:pPr>
            <a:r>
              <a:rPr lang="en">
                <a:highlight>
                  <a:schemeClr val="dk1"/>
                </a:highlight>
                <a:latin typeface="Source Code Pro"/>
                <a:ea typeface="Source Code Pro"/>
                <a:cs typeface="Source Code Pro"/>
                <a:sym typeface="Source Code Pro"/>
              </a:rPr>
              <a:t>CTC loss : To train the model, a Connectionist Temporal Classification (CTC) layer is added on top of the output Dense layer. This layer computes the CTC loss between the predicted output sequence and the ground truth label sequence.</a:t>
            </a:r>
            <a:endParaRPr>
              <a:highlight>
                <a:schemeClr val="dk1"/>
              </a:highlight>
              <a:latin typeface="Source Code Pro"/>
              <a:ea typeface="Source Code Pro"/>
              <a:cs typeface="Source Code Pro"/>
              <a:sym typeface="Source Code Pro"/>
            </a:endParaRPr>
          </a:p>
          <a:p>
            <a:pPr indent="-323850" lvl="0" marL="457200" rtl="0" algn="l">
              <a:spcBef>
                <a:spcPts val="0"/>
              </a:spcBef>
              <a:spcAft>
                <a:spcPts val="0"/>
              </a:spcAft>
              <a:buSzPts val="1500"/>
              <a:buFont typeface="Source Code Pro"/>
              <a:buAutoNum type="arabicPeriod"/>
            </a:pPr>
            <a:r>
              <a:rPr lang="en">
                <a:highlight>
                  <a:schemeClr val="dk1"/>
                </a:highlight>
                <a:latin typeface="Source Code Pro"/>
                <a:ea typeface="Source Code Pro"/>
                <a:cs typeface="Source Code Pro"/>
                <a:sym typeface="Source Code Pro"/>
              </a:rPr>
              <a:t>Finally, the model is compiled using the Adam optimizer and the CTC loss function</a:t>
            </a:r>
            <a:endParaRPr sz="1500">
              <a:highlight>
                <a:schemeClr val="dk1"/>
              </a:highlight>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