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56" r:id="rId2"/>
    <p:sldId id="266" r:id="rId3"/>
    <p:sldId id="257" r:id="rId4"/>
    <p:sldId id="258" r:id="rId5"/>
    <p:sldId id="276" r:id="rId6"/>
    <p:sldId id="259" r:id="rId7"/>
    <p:sldId id="260" r:id="rId8"/>
    <p:sldId id="284" r:id="rId9"/>
    <p:sldId id="261" r:id="rId10"/>
    <p:sldId id="281" r:id="rId11"/>
    <p:sldId id="267" r:id="rId12"/>
    <p:sldId id="279" r:id="rId13"/>
    <p:sldId id="282" r:id="rId14"/>
    <p:sldId id="283" r:id="rId15"/>
    <p:sldId id="268" r:id="rId16"/>
    <p:sldId id="277" r:id="rId17"/>
    <p:sldId id="278" r:id="rId18"/>
    <p:sldId id="269" r:id="rId19"/>
    <p:sldId id="270"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210"/>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EE2A0B-86E8-46AD-8D7A-6254762C9557}" type="datetimeFigureOut">
              <a:rPr lang="en-US" smtClean="0"/>
              <a:t>1/22/2025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0DD26-6872-48E8-B2DB-0BE2E3E2CD26}" type="slidenum">
              <a:rPr lang="en-US" smtClean="0"/>
              <a:t>‹#›</a:t>
            </a:fld>
            <a:endParaRPr lang="en-US"/>
          </a:p>
        </p:txBody>
      </p:sp>
    </p:spTree>
    <p:extLst>
      <p:ext uri="{BB962C8B-B14F-4D97-AF65-F5344CB8AC3E}">
        <p14:creationId xmlns:p14="http://schemas.microsoft.com/office/powerpoint/2010/main" val="221667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6C269-8C4E-4E0E-A28B-ACFB6E786E0F}" type="datetimeFigureOut">
              <a:rPr lang="en-US" smtClean="0"/>
              <a:t>1/22/2025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55096A-B891-4725-B4E4-581E6D345569}" type="slidenum">
              <a:rPr lang="en-US" smtClean="0"/>
              <a:t>‹#›</a:t>
            </a:fld>
            <a:endParaRPr lang="en-US"/>
          </a:p>
        </p:txBody>
      </p:sp>
    </p:spTree>
    <p:extLst>
      <p:ext uri="{BB962C8B-B14F-4D97-AF65-F5344CB8AC3E}">
        <p14:creationId xmlns:p14="http://schemas.microsoft.com/office/powerpoint/2010/main" val="921197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3000">
                <a:latin typeface="Bookman Old Style" panose="020506040505050202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484D9CC-97E9-43D0-9C0A-B38B6ADA7531}" type="datetime1">
              <a:rPr lang="en-US" smtClean="0"/>
              <a:t>1/22/2025</a:t>
            </a:fld>
            <a:endParaRPr lang="en-US"/>
          </a:p>
        </p:txBody>
      </p:sp>
      <p:sp>
        <p:nvSpPr>
          <p:cNvPr id="5" name="Footer Placeholder 4"/>
          <p:cNvSpPr>
            <a:spLocks noGrp="1"/>
          </p:cNvSpPr>
          <p:nvPr>
            <p:ph type="ftr" sz="quarter" idx="11"/>
          </p:nvPr>
        </p:nvSpPr>
        <p:spPr/>
        <p:txBody>
          <a:bodyPr/>
          <a:lstStyle/>
          <a:p>
            <a:r>
              <a:rPr lang="en-US" smtClean="0"/>
              <a:t>Department of Computer Applications</a:t>
            </a:r>
            <a:endParaRPr lang="en-US"/>
          </a:p>
        </p:txBody>
      </p:sp>
      <p:sp>
        <p:nvSpPr>
          <p:cNvPr id="6" name="Slide Number Placeholder 5"/>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39A784A-D693-4B8B-8783-5F012B24800D}" type="datetime1">
              <a:rPr lang="en-US" smtClean="0"/>
              <a:t>1/22/2025</a:t>
            </a:fld>
            <a:endParaRPr lang="en-US"/>
          </a:p>
        </p:txBody>
      </p:sp>
      <p:sp>
        <p:nvSpPr>
          <p:cNvPr id="6" name="Footer Placeholder 5"/>
          <p:cNvSpPr>
            <a:spLocks noGrp="1"/>
          </p:cNvSpPr>
          <p:nvPr>
            <p:ph type="ftr" sz="quarter" idx="11"/>
          </p:nvPr>
        </p:nvSpPr>
        <p:spPr/>
        <p:txBody>
          <a:bodyPr/>
          <a:lstStyle/>
          <a:p>
            <a:r>
              <a:rPr lang="en-US" smtClean="0"/>
              <a:t>Department of Computer Applications</a:t>
            </a:r>
            <a:endParaRPr lang="en-US"/>
          </a:p>
        </p:txBody>
      </p:sp>
      <p:sp>
        <p:nvSpPr>
          <p:cNvPr id="7" name="Slide Number Placeholder 6"/>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A275D0-4AC1-4B77-8D20-030A30032762}" type="datetime1">
              <a:rPr lang="en-US" smtClean="0"/>
              <a:t>1/22/2025</a:t>
            </a:fld>
            <a:endParaRPr lang="en-US"/>
          </a:p>
        </p:txBody>
      </p:sp>
      <p:sp>
        <p:nvSpPr>
          <p:cNvPr id="5" name="Footer Placeholder 4"/>
          <p:cNvSpPr>
            <a:spLocks noGrp="1"/>
          </p:cNvSpPr>
          <p:nvPr>
            <p:ph type="ftr" sz="quarter" idx="11"/>
          </p:nvPr>
        </p:nvSpPr>
        <p:spPr/>
        <p:txBody>
          <a:bodyPr/>
          <a:lstStyle/>
          <a:p>
            <a:r>
              <a:rPr lang="en-US" smtClean="0"/>
              <a:t>Department of Computer Applications</a:t>
            </a:r>
            <a:endParaRPr lang="en-US"/>
          </a:p>
        </p:txBody>
      </p:sp>
      <p:sp>
        <p:nvSpPr>
          <p:cNvPr id="6" name="Slide Number Placeholder 5"/>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464FA7C-9124-49C9-8D4B-6BB473ACFAEB}" type="datetime1">
              <a:rPr lang="en-US" smtClean="0"/>
              <a:t>1/22/2025</a:t>
            </a:fld>
            <a:endParaRPr lang="en-US"/>
          </a:p>
        </p:txBody>
      </p:sp>
      <p:sp>
        <p:nvSpPr>
          <p:cNvPr id="5" name="Footer Placeholder 4"/>
          <p:cNvSpPr>
            <a:spLocks noGrp="1"/>
          </p:cNvSpPr>
          <p:nvPr>
            <p:ph type="ftr" sz="quarter" idx="11"/>
          </p:nvPr>
        </p:nvSpPr>
        <p:spPr/>
        <p:txBody>
          <a:bodyPr/>
          <a:lstStyle/>
          <a:p>
            <a:r>
              <a:rPr lang="en-US" smtClean="0"/>
              <a:t>Department of Computer Applications</a:t>
            </a:r>
            <a:endParaRPr lang="en-US"/>
          </a:p>
        </p:txBody>
      </p:sp>
      <p:sp>
        <p:nvSpPr>
          <p:cNvPr id="6" name="Slide Number Placeholder 5"/>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a:ln w="22225">
            <a:noFill/>
          </a:ln>
        </p:spPr>
        <p:txBody>
          <a:bodyPr>
            <a:normAutofit/>
          </a:bodyPr>
          <a:lstStyle>
            <a:lvl1pPr algn="l">
              <a:defRPr sz="3000">
                <a:solidFill>
                  <a:schemeClr val="accent2"/>
                </a:solidFill>
                <a:latin typeface="Bookman Old Style" panose="020506040505050202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177232"/>
            <a:ext cx="8229600" cy="4948932"/>
          </a:xfrm>
          <a:ln>
            <a:noFill/>
          </a:ln>
        </p:spPr>
        <p:txBody>
          <a:bodyPr/>
          <a:lstStyle>
            <a:lvl1pPr algn="just">
              <a:defRPr>
                <a:latin typeface="Bookman Old Style" panose="02050604050505020204" pitchFamily="18" charset="0"/>
                <a:cs typeface="Times New Roman" panose="02020603050405020304" pitchFamily="18" charset="0"/>
              </a:defRPr>
            </a:lvl1pPr>
            <a:lvl2pPr algn="just">
              <a:defRPr>
                <a:latin typeface="Bookman Old Style" panose="02050604050505020204" pitchFamily="18" charset="0"/>
                <a:cs typeface="Times New Roman" panose="02020603050405020304" pitchFamily="18" charset="0"/>
              </a:defRPr>
            </a:lvl2pPr>
            <a:lvl3pPr algn="just">
              <a:defRPr>
                <a:latin typeface="Bookman Old Style" panose="02050604050505020204" pitchFamily="18" charset="0"/>
                <a:cs typeface="Times New Roman" panose="02020603050405020304" pitchFamily="18" charset="0"/>
              </a:defRPr>
            </a:lvl3pPr>
            <a:lvl4pPr algn="just">
              <a:defRPr>
                <a:latin typeface="Bookman Old Style" panose="02050604050505020204" pitchFamily="18" charset="0"/>
                <a:cs typeface="Times New Roman" panose="02020603050405020304" pitchFamily="18" charset="0"/>
              </a:defRPr>
            </a:lvl4pPr>
            <a:lvl5pPr algn="just">
              <a:defRPr>
                <a:latin typeface="Bookman Old Style" panose="020506040505050202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1066800" y="6356350"/>
            <a:ext cx="3048000" cy="365125"/>
          </a:xfrm>
        </p:spPr>
        <p:txBody>
          <a:bodyPr/>
          <a:lstStyle>
            <a:lvl1pPr algn="l">
              <a:defRPr sz="1200">
                <a:solidFill>
                  <a:schemeClr val="accent2"/>
                </a:solidFill>
                <a:latin typeface="Bookman Old Style" panose="02050604050505020204" pitchFamily="18" charset="0"/>
                <a:cs typeface="Times New Roman" pitchFamily="18" charset="0"/>
              </a:defRPr>
            </a:lvl1pPr>
          </a:lstStyle>
          <a:p>
            <a:r>
              <a:rPr lang="en-US" dirty="0" smtClean="0"/>
              <a:t>Department of Computer Applications</a:t>
            </a:r>
            <a:endParaRPr lang="en-US" dirty="0"/>
          </a:p>
        </p:txBody>
      </p:sp>
      <p:sp>
        <p:nvSpPr>
          <p:cNvPr id="6" name="Slide Number Placeholder 5"/>
          <p:cNvSpPr>
            <a:spLocks noGrp="1"/>
          </p:cNvSpPr>
          <p:nvPr>
            <p:ph type="sldNum" sz="quarter" idx="12"/>
          </p:nvPr>
        </p:nvSpPr>
        <p:spPr>
          <a:xfrm>
            <a:off x="8077200" y="6369229"/>
            <a:ext cx="381000" cy="365125"/>
          </a:xfrm>
        </p:spPr>
        <p:txBody>
          <a:bodyPr/>
          <a:lstStyle>
            <a:lvl1pPr>
              <a:defRPr sz="1200">
                <a:solidFill>
                  <a:schemeClr val="accent2"/>
                </a:solidFill>
                <a:latin typeface="Bookman Old Style" panose="02050604050505020204" pitchFamily="18" charset="0"/>
                <a:cs typeface="Times New Roman" pitchFamily="18" charset="0"/>
              </a:defRPr>
            </a:lvl1pPr>
          </a:lstStyle>
          <a:p>
            <a:fld id="{C65E9355-139B-4FED-8401-A2AF31A8FC31}" type="slidenum">
              <a:rPr lang="en-US" smtClean="0"/>
              <a:pPr/>
              <a:t>‹#›</a:t>
            </a:fld>
            <a:endParaRPr lang="en-US" dirty="0"/>
          </a:p>
        </p:txBody>
      </p:sp>
      <p:pic>
        <p:nvPicPr>
          <p:cNvPr id="7" name="Picture 6" descr="logo.png"/>
          <p:cNvPicPr>
            <a:picLocks noChangeAspect="1"/>
          </p:cNvPicPr>
          <p:nvPr userDrawn="1"/>
        </p:nvPicPr>
        <p:blipFill>
          <a:blip r:embed="rId2" cstate="print"/>
          <a:stretch>
            <a:fillRect/>
          </a:stretch>
        </p:blipFill>
        <p:spPr>
          <a:xfrm>
            <a:off x="533400" y="6236595"/>
            <a:ext cx="507398" cy="523980"/>
          </a:xfrm>
          <a:prstGeom prst="rect">
            <a:avLst/>
          </a:prstGeom>
        </p:spPr>
      </p:pic>
      <p:sp>
        <p:nvSpPr>
          <p:cNvPr id="8" name="Footer Placeholder 4"/>
          <p:cNvSpPr txBox="1">
            <a:spLocks/>
          </p:cNvSpPr>
          <p:nvPr userDrawn="1"/>
        </p:nvSpPr>
        <p:spPr>
          <a:xfrm>
            <a:off x="7555605" y="6363237"/>
            <a:ext cx="685800" cy="365125"/>
          </a:xfrm>
          <a:prstGeom prst="rect">
            <a:avLst/>
          </a:prstGeom>
        </p:spPr>
        <p:txBody>
          <a:bodyPr vert="horz" lIns="91440" tIns="45720" rIns="91440" bIns="45720" rtlCol="0" anchor="ctr"/>
          <a:lstStyle>
            <a:lvl1pPr algn="l">
              <a:defRPr sz="1200">
                <a:latin typeface="Times New Roman" pitchFamily="18" charset="0"/>
                <a:cs typeface="Times New Roman" pitchFamily="18"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Bookman Old Style" panose="02050604050505020204" pitchFamily="18" charset="0"/>
                <a:ea typeface="+mn-ea"/>
                <a:cs typeface="Times New Roman" pitchFamily="18" charset="0"/>
              </a:rPr>
              <a:t>Slides: </a:t>
            </a:r>
          </a:p>
        </p:txBody>
      </p:sp>
      <p:sp>
        <p:nvSpPr>
          <p:cNvPr id="9" name="Footer Placeholder 4"/>
          <p:cNvSpPr txBox="1">
            <a:spLocks/>
          </p:cNvSpPr>
          <p:nvPr userDrawn="1"/>
        </p:nvSpPr>
        <p:spPr>
          <a:xfrm>
            <a:off x="8305799" y="6363983"/>
            <a:ext cx="529107" cy="365125"/>
          </a:xfrm>
          <a:prstGeom prst="rect">
            <a:avLst/>
          </a:prstGeom>
        </p:spPr>
        <p:txBody>
          <a:bodyPr vert="horz" lIns="91440" tIns="45720" rIns="91440" bIns="45720" rtlCol="0" anchor="ctr"/>
          <a:lstStyle>
            <a:lvl1pPr algn="l">
              <a:defRPr sz="1200">
                <a:latin typeface="Times New Roman" pitchFamily="18" charset="0"/>
                <a:cs typeface="Times New Roman" pitchFamily="18"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Bookman Old Style" panose="02050604050505020204" pitchFamily="18" charset="0"/>
                <a:ea typeface="+mn-ea"/>
                <a:cs typeface="Times New Roman" pitchFamily="18" charset="0"/>
              </a:rPr>
              <a:t>/ 20</a:t>
            </a:r>
          </a:p>
        </p:txBody>
      </p:sp>
      <p:cxnSp>
        <p:nvCxnSpPr>
          <p:cNvPr id="10" name="Straight Connector 9"/>
          <p:cNvCxnSpPr/>
          <p:nvPr userDrawn="1"/>
        </p:nvCxnSpPr>
        <p:spPr>
          <a:xfrm>
            <a:off x="457200" y="6126163"/>
            <a:ext cx="8229600" cy="0"/>
          </a:xfrm>
          <a:prstGeom prst="line">
            <a:avLst/>
          </a:prstGeom>
          <a:ln w="222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457200" y="1066800"/>
            <a:ext cx="8229600" cy="0"/>
          </a:xfrm>
          <a:prstGeom prst="line">
            <a:avLst/>
          </a:prstGeom>
          <a:ln w="22225">
            <a:solidFill>
              <a:schemeClr val="accent2"/>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029200"/>
          </a:xfrm>
        </p:spPr>
        <p:txBody>
          <a:bodyPr>
            <a:normAutofit/>
          </a:bodyPr>
          <a:lstStyle>
            <a:lvl1pPr>
              <a:defRPr sz="3000">
                <a:latin typeface="Bookman Old Style" panose="02050604050505020204"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05853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DBD8763-1223-4E1C-9348-E4479451FFA2}" type="datetime1">
              <a:rPr lang="en-US" smtClean="0"/>
              <a:t>1/22/2025</a:t>
            </a:fld>
            <a:endParaRPr lang="en-US"/>
          </a:p>
        </p:txBody>
      </p:sp>
      <p:sp>
        <p:nvSpPr>
          <p:cNvPr id="5" name="Footer Placeholder 4"/>
          <p:cNvSpPr>
            <a:spLocks noGrp="1"/>
          </p:cNvSpPr>
          <p:nvPr>
            <p:ph type="ftr" sz="quarter" idx="11"/>
          </p:nvPr>
        </p:nvSpPr>
        <p:spPr/>
        <p:txBody>
          <a:bodyPr/>
          <a:lstStyle/>
          <a:p>
            <a:r>
              <a:rPr lang="en-US" smtClean="0"/>
              <a:t>Department of Computer Applications</a:t>
            </a:r>
            <a:endParaRPr lang="en-US"/>
          </a:p>
        </p:txBody>
      </p:sp>
      <p:sp>
        <p:nvSpPr>
          <p:cNvPr id="6" name="Slide Number Placeholder 5"/>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53A3728-E260-4992-8842-3C089F6C3D88}" type="datetime1">
              <a:rPr lang="en-US" smtClean="0"/>
              <a:t>1/22/2025</a:t>
            </a:fld>
            <a:endParaRPr lang="en-US"/>
          </a:p>
        </p:txBody>
      </p:sp>
      <p:sp>
        <p:nvSpPr>
          <p:cNvPr id="6" name="Footer Placeholder 5"/>
          <p:cNvSpPr>
            <a:spLocks noGrp="1"/>
          </p:cNvSpPr>
          <p:nvPr>
            <p:ph type="ftr" sz="quarter" idx="11"/>
          </p:nvPr>
        </p:nvSpPr>
        <p:spPr/>
        <p:txBody>
          <a:bodyPr/>
          <a:lstStyle/>
          <a:p>
            <a:r>
              <a:rPr lang="en-US" smtClean="0"/>
              <a:t>Department of Computer Applications</a:t>
            </a:r>
            <a:endParaRPr lang="en-US"/>
          </a:p>
        </p:txBody>
      </p:sp>
      <p:sp>
        <p:nvSpPr>
          <p:cNvPr id="7" name="Slide Number Placeholder 6"/>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63DE32F-317A-4950-B3B6-7B500923F79A}" type="datetime1">
              <a:rPr lang="en-US" smtClean="0"/>
              <a:t>1/22/2025</a:t>
            </a:fld>
            <a:endParaRPr lang="en-US"/>
          </a:p>
        </p:txBody>
      </p:sp>
      <p:sp>
        <p:nvSpPr>
          <p:cNvPr id="8" name="Footer Placeholder 7"/>
          <p:cNvSpPr>
            <a:spLocks noGrp="1"/>
          </p:cNvSpPr>
          <p:nvPr>
            <p:ph type="ftr" sz="quarter" idx="11"/>
          </p:nvPr>
        </p:nvSpPr>
        <p:spPr/>
        <p:txBody>
          <a:bodyPr/>
          <a:lstStyle/>
          <a:p>
            <a:r>
              <a:rPr lang="en-US" smtClean="0"/>
              <a:t>Department of Computer Applications</a:t>
            </a:r>
            <a:endParaRPr lang="en-US"/>
          </a:p>
        </p:txBody>
      </p:sp>
      <p:sp>
        <p:nvSpPr>
          <p:cNvPr id="9" name="Slide Number Placeholder 8"/>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CA1D3D62-0C66-4F15-9588-8CB96F41B0D1}" type="datetime1">
              <a:rPr lang="en-US" smtClean="0"/>
              <a:t>1/22/2025</a:t>
            </a:fld>
            <a:endParaRPr lang="en-US"/>
          </a:p>
        </p:txBody>
      </p:sp>
      <p:sp>
        <p:nvSpPr>
          <p:cNvPr id="4" name="Footer Placeholder 3"/>
          <p:cNvSpPr>
            <a:spLocks noGrp="1"/>
          </p:cNvSpPr>
          <p:nvPr>
            <p:ph type="ftr" sz="quarter" idx="11"/>
          </p:nvPr>
        </p:nvSpPr>
        <p:spPr/>
        <p:txBody>
          <a:bodyPr/>
          <a:lstStyle/>
          <a:p>
            <a:r>
              <a:rPr lang="en-US" smtClean="0"/>
              <a:t>Department of Computer Applications</a:t>
            </a:r>
            <a:endParaRPr lang="en-US"/>
          </a:p>
        </p:txBody>
      </p:sp>
      <p:sp>
        <p:nvSpPr>
          <p:cNvPr id="5" name="Slide Number Placeholder 4"/>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976A512-578D-4C36-9299-7E9D9DEF4439}" type="datetime1">
              <a:rPr lang="en-US" smtClean="0"/>
              <a:t>1/22/2025</a:t>
            </a:fld>
            <a:endParaRPr lang="en-US"/>
          </a:p>
        </p:txBody>
      </p:sp>
      <p:sp>
        <p:nvSpPr>
          <p:cNvPr id="3" name="Footer Placeholder 2"/>
          <p:cNvSpPr>
            <a:spLocks noGrp="1"/>
          </p:cNvSpPr>
          <p:nvPr>
            <p:ph type="ftr" sz="quarter" idx="11"/>
          </p:nvPr>
        </p:nvSpPr>
        <p:spPr/>
        <p:txBody>
          <a:bodyPr/>
          <a:lstStyle/>
          <a:p>
            <a:r>
              <a:rPr lang="en-US" smtClean="0"/>
              <a:t>Department of Computer Applications</a:t>
            </a:r>
            <a:endParaRPr lang="en-US"/>
          </a:p>
        </p:txBody>
      </p:sp>
      <p:sp>
        <p:nvSpPr>
          <p:cNvPr id="4" name="Slide Number Placeholder 3"/>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5A72B38-B580-4B82-B7C4-B42B85713C86}" type="datetime1">
              <a:rPr lang="en-US" smtClean="0"/>
              <a:t>1/22/2025</a:t>
            </a:fld>
            <a:endParaRPr lang="en-US"/>
          </a:p>
        </p:txBody>
      </p:sp>
      <p:sp>
        <p:nvSpPr>
          <p:cNvPr id="6" name="Footer Placeholder 5"/>
          <p:cNvSpPr>
            <a:spLocks noGrp="1"/>
          </p:cNvSpPr>
          <p:nvPr>
            <p:ph type="ftr" sz="quarter" idx="11"/>
          </p:nvPr>
        </p:nvSpPr>
        <p:spPr/>
        <p:txBody>
          <a:bodyPr/>
          <a:lstStyle/>
          <a:p>
            <a:r>
              <a:rPr lang="en-US" smtClean="0"/>
              <a:t>Department of Computer Applications</a:t>
            </a:r>
            <a:endParaRPr lang="en-US"/>
          </a:p>
        </p:txBody>
      </p:sp>
      <p:sp>
        <p:nvSpPr>
          <p:cNvPr id="7" name="Slide Number Placeholder 6"/>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Department of Computer Applications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E9355-139B-4FED-8401-A2AF31A8FC3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11175"/>
            <a:ext cx="7772400" cy="1470025"/>
          </a:xfrm>
        </p:spPr>
        <p:txBody>
          <a:bodyPr>
            <a:noAutofit/>
          </a:bodyPr>
          <a:lstStyle/>
          <a:p>
            <a:r>
              <a:rPr lang="en-US" b="1" dirty="0"/>
              <a:t>CARDIAC ARRHYTHMIA DETECTION USING DEEP LEARNING APPROACH AND TIME </a:t>
            </a:r>
            <a:r>
              <a:rPr lang="en-US" b="1" dirty="0" smtClean="0"/>
              <a:t>FREQUENCY </a:t>
            </a:r>
            <a:r>
              <a:rPr lang="en-US" b="1" dirty="0"/>
              <a:t>REPRESENTATION OF ECG </a:t>
            </a:r>
            <a:r>
              <a:rPr lang="en-US" b="1" dirty="0" smtClean="0"/>
              <a:t>SIGNAL</a:t>
            </a:r>
            <a:br>
              <a:rPr lang="en-US" b="1" dirty="0" smtClean="0"/>
            </a:br>
            <a:endParaRPr lang="en-IN" dirty="0"/>
          </a:p>
        </p:txBody>
      </p:sp>
      <p:sp>
        <p:nvSpPr>
          <p:cNvPr id="3" name="Subtitle 2"/>
          <p:cNvSpPr>
            <a:spLocks noGrp="1"/>
          </p:cNvSpPr>
          <p:nvPr>
            <p:ph type="subTitle" idx="1"/>
          </p:nvPr>
        </p:nvSpPr>
        <p:spPr>
          <a:xfrm>
            <a:off x="1371600" y="3886200"/>
            <a:ext cx="6400800" cy="2209800"/>
          </a:xfrm>
        </p:spPr>
        <p:txBody>
          <a:bodyPr>
            <a:normAutofit lnSpcReduction="10000"/>
          </a:bodyPr>
          <a:lstStyle/>
          <a:p>
            <a:pPr lvl="0">
              <a:lnSpc>
                <a:spcPct val="150000"/>
              </a:lnSpc>
              <a:spcBef>
                <a:spcPts val="0"/>
              </a:spcBef>
            </a:pPr>
            <a:r>
              <a:rPr lang="en-US" sz="1700" b="1" dirty="0" smtClean="0">
                <a:solidFill>
                  <a:schemeClr val="tx1"/>
                </a:solidFill>
                <a:latin typeface="Bookman Old Style" panose="02050604050505020204" pitchFamily="18" charset="0"/>
                <a:cs typeface="Times New Roman" pitchFamily="18" charset="0"/>
              </a:rPr>
              <a:t>ARYA SANKAR V</a:t>
            </a:r>
          </a:p>
          <a:p>
            <a:pPr lvl="0">
              <a:lnSpc>
                <a:spcPct val="150000"/>
              </a:lnSpc>
              <a:spcBef>
                <a:spcPts val="0"/>
              </a:spcBef>
            </a:pPr>
            <a:r>
              <a:rPr lang="en-US" sz="1700" b="1" dirty="0" smtClean="0">
                <a:solidFill>
                  <a:schemeClr val="tx1"/>
                </a:solidFill>
                <a:latin typeface="Bookman Old Style" panose="02050604050505020204" pitchFamily="18" charset="0"/>
                <a:cs typeface="Times New Roman" pitchFamily="18" charset="0"/>
              </a:rPr>
              <a:t>MES23MCA-2007</a:t>
            </a:r>
          </a:p>
          <a:p>
            <a:pPr lvl="0">
              <a:spcBef>
                <a:spcPts val="0"/>
              </a:spcBef>
            </a:pPr>
            <a:endParaRPr lang="en-US" sz="1700" b="1" dirty="0" smtClean="0">
              <a:solidFill>
                <a:schemeClr val="tx1"/>
              </a:solidFill>
              <a:latin typeface="Bookman Old Style" panose="02050604050505020204" pitchFamily="18" charset="0"/>
              <a:cs typeface="Times New Roman" pitchFamily="18" charset="0"/>
            </a:endParaRPr>
          </a:p>
          <a:p>
            <a:pPr lvl="0">
              <a:lnSpc>
                <a:spcPct val="150000"/>
              </a:lnSpc>
              <a:spcBef>
                <a:spcPts val="0"/>
              </a:spcBef>
              <a:buClr>
                <a:schemeClr val="accent1"/>
              </a:buClr>
              <a:buSzPct val="76000"/>
              <a:defRPr/>
            </a:pPr>
            <a:r>
              <a:rPr lang="en-US" sz="1500" b="1" dirty="0">
                <a:solidFill>
                  <a:schemeClr val="tx1"/>
                </a:solidFill>
                <a:latin typeface="Bookman Old Style" panose="02050604050505020204" pitchFamily="18" charset="0"/>
                <a:cs typeface="Times New Roman" pitchFamily="18" charset="0"/>
              </a:rPr>
              <a:t>Department of Computer Applications</a:t>
            </a:r>
          </a:p>
          <a:p>
            <a:pPr lvl="0">
              <a:lnSpc>
                <a:spcPct val="150000"/>
              </a:lnSpc>
              <a:spcBef>
                <a:spcPts val="0"/>
              </a:spcBef>
              <a:buClr>
                <a:schemeClr val="accent1"/>
              </a:buClr>
              <a:buSzPct val="76000"/>
              <a:defRPr/>
            </a:pPr>
            <a:r>
              <a:rPr lang="en-US" sz="1500" b="1" dirty="0">
                <a:solidFill>
                  <a:schemeClr val="tx1"/>
                </a:solidFill>
                <a:latin typeface="Bookman Old Style" panose="02050604050505020204" pitchFamily="18" charset="0"/>
                <a:cs typeface="Times New Roman" pitchFamily="18" charset="0"/>
              </a:rPr>
              <a:t>MES College of Engineering, </a:t>
            </a:r>
            <a:r>
              <a:rPr lang="en-US" sz="1500" b="1" dirty="0" err="1" smtClean="0">
                <a:solidFill>
                  <a:schemeClr val="tx1"/>
                </a:solidFill>
                <a:latin typeface="Bookman Old Style" panose="02050604050505020204" pitchFamily="18" charset="0"/>
                <a:cs typeface="Times New Roman" pitchFamily="18" charset="0"/>
              </a:rPr>
              <a:t>Kuttippuram</a:t>
            </a:r>
            <a:endParaRPr lang="en-US" sz="1500" b="1" dirty="0" smtClean="0">
              <a:solidFill>
                <a:schemeClr val="tx1"/>
              </a:solidFill>
              <a:latin typeface="Bookman Old Style" panose="02050604050505020204" pitchFamily="18" charset="0"/>
              <a:cs typeface="Times New Roman" pitchFamily="18" charset="0"/>
            </a:endParaRPr>
          </a:p>
          <a:p>
            <a:pPr lvl="0">
              <a:spcBef>
                <a:spcPts val="0"/>
              </a:spcBef>
              <a:buClr>
                <a:schemeClr val="accent1"/>
              </a:buClr>
              <a:buSzPct val="76000"/>
              <a:defRPr/>
            </a:pPr>
            <a:endParaRPr lang="en-US" sz="1900" b="1" dirty="0">
              <a:solidFill>
                <a:schemeClr val="tx1"/>
              </a:solidFill>
              <a:latin typeface="Bookman Old Style" panose="02050604050505020204" pitchFamily="18" charset="0"/>
              <a:cs typeface="Times New Roman" pitchFamily="18" charset="0"/>
            </a:endParaRPr>
          </a:p>
          <a:p>
            <a:pPr>
              <a:spcBef>
                <a:spcPts val="0"/>
              </a:spcBef>
              <a:buClr>
                <a:schemeClr val="accent1"/>
              </a:buClr>
              <a:buSzPct val="76000"/>
              <a:defRPr/>
            </a:pPr>
            <a:r>
              <a:rPr lang="en-US" sz="1200" b="1" dirty="0" smtClean="0">
                <a:solidFill>
                  <a:schemeClr val="tx1"/>
                </a:solidFill>
                <a:latin typeface="Bookman Old Style" panose="02050604050505020204" pitchFamily="18" charset="0"/>
                <a:cs typeface="Times New Roman" pitchFamily="18" charset="0"/>
              </a:rPr>
              <a:t>22/01/2025</a:t>
            </a:r>
            <a:endParaRPr lang="en-US" sz="1200" dirty="0">
              <a:solidFill>
                <a:schemeClr val="tx1"/>
              </a:solidFill>
              <a:latin typeface="Bookman Old Style" panose="02050604050505020204" pitchFamily="18" charset="0"/>
            </a:endParaRPr>
          </a:p>
        </p:txBody>
      </p:sp>
      <p:pic>
        <p:nvPicPr>
          <p:cNvPr id="4" name="Picture 3" descr="logo.png"/>
          <p:cNvPicPr>
            <a:picLocks noChangeAspect="1"/>
          </p:cNvPicPr>
          <p:nvPr/>
        </p:nvPicPr>
        <p:blipFill>
          <a:blip r:embed="rId2"/>
          <a:stretch>
            <a:fillRect/>
          </a:stretch>
        </p:blipFill>
        <p:spPr>
          <a:xfrm>
            <a:off x="3843236" y="2000040"/>
            <a:ext cx="1457529" cy="150516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REQUIREMENTS</a:t>
            </a:r>
            <a:endParaRPr lang="en-US" dirty="0"/>
          </a:p>
        </p:txBody>
      </p:sp>
      <p:sp>
        <p:nvSpPr>
          <p:cNvPr id="3" name="Content Placeholder 2"/>
          <p:cNvSpPr>
            <a:spLocks noGrp="1"/>
          </p:cNvSpPr>
          <p:nvPr>
            <p:ph idx="1"/>
          </p:nvPr>
        </p:nvSpPr>
        <p:spPr/>
        <p:txBody>
          <a:bodyPr>
            <a:normAutofit/>
          </a:bodyPr>
          <a:lstStyle/>
          <a:p>
            <a:pPr marL="0" lvl="0" indent="0">
              <a:buNone/>
            </a:pPr>
            <a:r>
              <a:rPr lang="en-IN" sz="2000" dirty="0" smtClean="0"/>
              <a:t>▶Modelings</a:t>
            </a:r>
          </a:p>
          <a:p>
            <a:r>
              <a:rPr lang="en-IN" sz="2000" dirty="0" smtClean="0"/>
              <a:t>K-Nearest </a:t>
            </a:r>
            <a:r>
              <a:rPr lang="en-IN" sz="2000" dirty="0"/>
              <a:t>Neighbors (KNN) </a:t>
            </a:r>
            <a:r>
              <a:rPr lang="en-IN" sz="2000" dirty="0" smtClean="0"/>
              <a:t>Classifier</a:t>
            </a:r>
          </a:p>
          <a:p>
            <a:r>
              <a:rPr lang="en-IN" sz="2000" dirty="0" smtClean="0"/>
              <a:t>Logistic Regression</a:t>
            </a:r>
          </a:p>
          <a:p>
            <a:r>
              <a:rPr lang="en-IN" sz="2000" dirty="0" smtClean="0"/>
              <a:t>Decision </a:t>
            </a:r>
            <a:r>
              <a:rPr lang="en-IN" sz="2000" dirty="0"/>
              <a:t>Tree </a:t>
            </a:r>
            <a:r>
              <a:rPr lang="en-IN" sz="2000" dirty="0" smtClean="0"/>
              <a:t>Classifier</a:t>
            </a:r>
          </a:p>
          <a:p>
            <a:r>
              <a:rPr lang="en-IN" sz="2000" dirty="0" smtClean="0"/>
              <a:t>Linear </a:t>
            </a:r>
            <a:r>
              <a:rPr lang="en-IN" sz="2000" dirty="0"/>
              <a:t>Support Vector Classifier (SVC</a:t>
            </a:r>
            <a:r>
              <a:rPr lang="en-IN" sz="2000" dirty="0" smtClean="0"/>
              <a:t>)</a:t>
            </a:r>
          </a:p>
          <a:p>
            <a:r>
              <a:rPr lang="en-IN" sz="2000" dirty="0" smtClean="0"/>
              <a:t>Kernelized </a:t>
            </a:r>
            <a:r>
              <a:rPr lang="en-IN" sz="2000" dirty="0"/>
              <a:t>Support Vector Classifier (SVC</a:t>
            </a:r>
            <a:r>
              <a:rPr lang="en-IN" sz="2000" dirty="0" smtClean="0"/>
              <a:t>)</a:t>
            </a:r>
          </a:p>
          <a:p>
            <a:r>
              <a:rPr lang="en-IN" sz="2000" dirty="0" smtClean="0"/>
              <a:t>Random </a:t>
            </a:r>
            <a:r>
              <a:rPr lang="en-IN" sz="2000" dirty="0"/>
              <a:t>Forest Classifier)</a:t>
            </a:r>
            <a:endParaRPr lang="en-IN" sz="2000" dirty="0" smtClean="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10</a:t>
            </a:fld>
            <a:endParaRPr lang="en-US"/>
          </a:p>
        </p:txBody>
      </p:sp>
    </p:spTree>
    <p:extLst>
      <p:ext uri="{BB962C8B-B14F-4D97-AF65-F5344CB8AC3E}">
        <p14:creationId xmlns:p14="http://schemas.microsoft.com/office/powerpoint/2010/main" val="1014194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BACKLOG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11</a:t>
            </a:fld>
            <a:endParaRPr lang="en-US" dirty="0"/>
          </a:p>
        </p:txBody>
      </p:sp>
      <p:graphicFrame>
        <p:nvGraphicFramePr>
          <p:cNvPr id="6" name="Google Shape;374;p27"/>
          <p:cNvGraphicFramePr/>
          <p:nvPr>
            <p:extLst>
              <p:ext uri="{D42A27DB-BD31-4B8C-83A1-F6EECF244321}">
                <p14:modId xmlns:p14="http://schemas.microsoft.com/office/powerpoint/2010/main" val="1976671317"/>
              </p:ext>
            </p:extLst>
          </p:nvPr>
        </p:nvGraphicFramePr>
        <p:xfrm>
          <a:off x="489375" y="1219200"/>
          <a:ext cx="8165225" cy="4862546"/>
        </p:xfrm>
        <a:graphic>
          <a:graphicData uri="http://schemas.openxmlformats.org/drawingml/2006/table">
            <a:tbl>
              <a:tblPr>
                <a:noFill/>
              </a:tblPr>
              <a:tblGrid>
                <a:gridCol w="1612450">
                  <a:extLst>
                    <a:ext uri="{9D8B030D-6E8A-4147-A177-3AD203B41FA5}">
                      <a16:colId xmlns="" xmlns:a16="http://schemas.microsoft.com/office/drawing/2014/main" val="20000"/>
                    </a:ext>
                  </a:extLst>
                </a:gridCol>
                <a:gridCol w="1612450">
                  <a:extLst>
                    <a:ext uri="{9D8B030D-6E8A-4147-A177-3AD203B41FA5}">
                      <a16:colId xmlns="" xmlns:a16="http://schemas.microsoft.com/office/drawing/2014/main" val="20001"/>
                    </a:ext>
                  </a:extLst>
                </a:gridCol>
                <a:gridCol w="1612450">
                  <a:extLst>
                    <a:ext uri="{9D8B030D-6E8A-4147-A177-3AD203B41FA5}">
                      <a16:colId xmlns="" xmlns:a16="http://schemas.microsoft.com/office/drawing/2014/main" val="20002"/>
                    </a:ext>
                  </a:extLst>
                </a:gridCol>
                <a:gridCol w="1612450">
                  <a:extLst>
                    <a:ext uri="{9D8B030D-6E8A-4147-A177-3AD203B41FA5}">
                      <a16:colId xmlns="" xmlns:a16="http://schemas.microsoft.com/office/drawing/2014/main" val="20003"/>
                    </a:ext>
                  </a:extLst>
                </a:gridCol>
                <a:gridCol w="1715425">
                  <a:extLst>
                    <a:ext uri="{9D8B030D-6E8A-4147-A177-3AD203B41FA5}">
                      <a16:colId xmlns="" xmlns:a16="http://schemas.microsoft.com/office/drawing/2014/main" val="20004"/>
                    </a:ext>
                  </a:extLst>
                </a:gridCol>
              </a:tblGrid>
              <a:tr h="723975">
                <a:tc>
                  <a:txBody>
                    <a:bodyPr/>
                    <a:lstStyle/>
                    <a:p>
                      <a:pPr marL="0" lvl="0" indent="0" algn="l" rtl="0">
                        <a:spcBef>
                          <a:spcPts val="0"/>
                        </a:spcBef>
                        <a:spcAft>
                          <a:spcPts val="0"/>
                        </a:spcAft>
                        <a:buNone/>
                      </a:pPr>
                      <a:r>
                        <a:rPr lang="en" dirty="0"/>
                        <a:t>        </a:t>
                      </a:r>
                      <a:r>
                        <a:rPr lang="en" b="1" dirty="0"/>
                        <a:t> ID</a:t>
                      </a:r>
                      <a:endParaRPr b="1" dirty="0"/>
                    </a:p>
                  </a:txBody>
                  <a:tcPr marL="91425" marR="91425" marT="91425" marB="91425" anchor="ctr">
                    <a:solidFill>
                      <a:schemeClr val="bg1"/>
                    </a:solidFill>
                  </a:tcPr>
                </a:tc>
                <a:tc>
                  <a:txBody>
                    <a:bodyPr/>
                    <a:lstStyle/>
                    <a:p>
                      <a:pPr marL="0" lvl="0" indent="0" algn="l" rtl="0">
                        <a:spcBef>
                          <a:spcPts val="0"/>
                        </a:spcBef>
                        <a:spcAft>
                          <a:spcPts val="0"/>
                        </a:spcAft>
                        <a:buNone/>
                      </a:pPr>
                      <a:r>
                        <a:rPr lang="en" dirty="0"/>
                        <a:t>     </a:t>
                      </a:r>
                      <a:r>
                        <a:rPr lang="en" b="1" dirty="0"/>
                        <a:t>NAME</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smtClean="0"/>
                        <a:t>PRIORITY</a:t>
                      </a:r>
                      <a:endParaRPr b="1" dirty="0"/>
                    </a:p>
                    <a:p>
                      <a:pPr marL="0" lvl="0" indent="0" algn="l" rtl="0">
                        <a:spcBef>
                          <a:spcPts val="0"/>
                        </a:spcBef>
                        <a:spcAft>
                          <a:spcPts val="0"/>
                        </a:spcAft>
                        <a:buNone/>
                      </a:pPr>
                      <a:r>
                        <a:rPr lang="en" sz="1000" b="1" dirty="0"/>
                        <a:t>   </a:t>
                      </a:r>
                      <a:r>
                        <a:rPr lang="en" sz="1200" b="1" dirty="0" smtClean="0"/>
                        <a:t>&lt;</a:t>
                      </a:r>
                      <a:r>
                        <a:rPr lang="en" sz="1200" b="1" dirty="0"/>
                        <a:t>high/medium/low&gt;</a:t>
                      </a:r>
                      <a:endParaRPr sz="12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smtClean="0"/>
                        <a:t>ESTIMATE</a:t>
                      </a:r>
                      <a:endParaRPr lang="en" b="1" dirty="0"/>
                    </a:p>
                    <a:p>
                      <a:pPr marL="0" lvl="0" indent="0" algn="ctr" rtl="0">
                        <a:spcBef>
                          <a:spcPts val="0"/>
                        </a:spcBef>
                        <a:spcAft>
                          <a:spcPts val="0"/>
                        </a:spcAft>
                        <a:buNone/>
                      </a:pPr>
                      <a:r>
                        <a:rPr lang="en" sz="1300" b="1" dirty="0" smtClean="0"/>
                        <a:t>days</a:t>
                      </a:r>
                      <a:endParaRPr sz="13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smtClean="0"/>
                        <a:t>STATUS</a:t>
                      </a:r>
                      <a:endParaRPr lang="en" b="1" dirty="0"/>
                    </a:p>
                    <a:p>
                      <a:pPr marL="0" lvl="0" indent="0" algn="ctr" rtl="0">
                        <a:spcBef>
                          <a:spcPts val="0"/>
                        </a:spcBef>
                        <a:spcAft>
                          <a:spcPts val="0"/>
                        </a:spcAft>
                        <a:buNone/>
                      </a:pPr>
                      <a:r>
                        <a:rPr lang="en" sz="1100" b="1" dirty="0" smtClean="0"/>
                        <a:t>&lt;Planned/In </a:t>
                      </a:r>
                      <a:r>
                        <a:rPr lang="en" sz="1100" b="1" dirty="0"/>
                        <a:t>progress/Completed&gt;</a:t>
                      </a:r>
                      <a:endParaRPr sz="1100" b="1" dirty="0"/>
                    </a:p>
                  </a:txBody>
                  <a:tcPr marL="91425" marR="91425" marT="91425" marB="91425" anchor="ctr">
                    <a:solidFill>
                      <a:schemeClr val="bg1"/>
                    </a:solidFill>
                  </a:tcPr>
                </a:tc>
                <a:extLst>
                  <a:ext uri="{0D108BD9-81ED-4DB2-BD59-A6C34878D82A}">
                    <a16:rowId xmlns="" xmlns:a16="http://schemas.microsoft.com/office/drawing/2014/main" val="10000"/>
                  </a:ext>
                </a:extLst>
              </a:tr>
              <a:tr h="426575">
                <a:tc>
                  <a:txBody>
                    <a:bodyPr/>
                    <a:lstStyle/>
                    <a:p>
                      <a:pPr algn="ctr">
                        <a:lnSpc>
                          <a:spcPct val="115000"/>
                        </a:lnSpc>
                        <a:spcAft>
                          <a:spcPts val="0"/>
                        </a:spcAft>
                      </a:pPr>
                      <a:r>
                        <a:rPr lang="en-US" sz="1200" dirty="0" smtClean="0">
                          <a:effectLst/>
                          <a:latin typeface="Arial"/>
                          <a:ea typeface="Arial"/>
                        </a:rPr>
                        <a:t>1</a:t>
                      </a:r>
                      <a:endParaRPr lang="en-IN" sz="1200" dirty="0">
                        <a:effectLst/>
                        <a:latin typeface="Arial"/>
                        <a:ea typeface="Arial"/>
                      </a:endParaRPr>
                    </a:p>
                  </a:txBody>
                  <a:tcPr marL="63500" marR="63500" marT="63500" marB="63500">
                    <a:solidFill>
                      <a:schemeClr val="bg1"/>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IN" sz="1800" b="0" dirty="0" smtClean="0">
                          <a:effectLst/>
                          <a:latin typeface="Arial"/>
                          <a:ea typeface="Arial"/>
                        </a:rPr>
                        <a:t>Data Exploration</a:t>
                      </a:r>
                    </a:p>
                  </a:txBody>
                  <a:tcPr marL="63500" marR="63500" marT="63500" marB="63500">
                    <a:solidFill>
                      <a:schemeClr val="bg1"/>
                    </a:solidFill>
                  </a:tcPr>
                </a:tc>
                <a:tc>
                  <a:txBody>
                    <a:bodyPr/>
                    <a:lstStyle/>
                    <a:p>
                      <a:pPr algn="ctr">
                        <a:lnSpc>
                          <a:spcPct val="115000"/>
                        </a:lnSpc>
                        <a:spcAft>
                          <a:spcPts val="0"/>
                        </a:spcAft>
                      </a:pPr>
                      <a:r>
                        <a:rPr lang="en-US" sz="1600" dirty="0" smtClean="0">
                          <a:effectLst/>
                          <a:latin typeface="Arial"/>
                          <a:ea typeface="Arial"/>
                        </a:rPr>
                        <a:t>High</a:t>
                      </a:r>
                      <a:endParaRPr lang="en-IN" sz="1600" dirty="0">
                        <a:effectLst/>
                        <a:latin typeface="Arial"/>
                        <a:ea typeface="Arial"/>
                      </a:endParaRP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5 days</a:t>
                      </a:r>
                    </a:p>
                  </a:txBody>
                  <a:tcPr marL="63500" marR="63500" marT="63500" marB="63500">
                    <a:solidFill>
                      <a:schemeClr val="bg1"/>
                    </a:solidFill>
                  </a:tcPr>
                </a:tc>
                <a:tc>
                  <a:txBody>
                    <a:bodyPr/>
                    <a:lstStyle/>
                    <a:p>
                      <a:pPr algn="ctr">
                        <a:lnSpc>
                          <a:spcPct val="115000"/>
                        </a:lnSpc>
                        <a:spcAft>
                          <a:spcPts val="0"/>
                        </a:spcAft>
                      </a:pPr>
                      <a:r>
                        <a:rPr lang="en-US" sz="1600" dirty="0" smtClean="0">
                          <a:effectLst/>
                          <a:latin typeface="Arial"/>
                          <a:ea typeface="Arial"/>
                        </a:rPr>
                        <a:t>Completed</a:t>
                      </a:r>
                      <a:endParaRPr lang="en-IN" sz="1600" dirty="0">
                        <a:effectLst/>
                        <a:latin typeface="Arial"/>
                        <a:ea typeface="Arial"/>
                      </a:endParaRPr>
                    </a:p>
                  </a:txBody>
                  <a:tcPr marL="63500" marR="63500" marT="63500" marB="63500">
                    <a:solidFill>
                      <a:schemeClr val="bg1"/>
                    </a:solidFill>
                  </a:tcPr>
                </a:tc>
                <a:extLst>
                  <a:ext uri="{0D108BD9-81ED-4DB2-BD59-A6C34878D82A}">
                    <a16:rowId xmlns="" xmlns:a16="http://schemas.microsoft.com/office/drawing/2014/main" val="10001"/>
                  </a:ext>
                </a:extLst>
              </a:tr>
              <a:tr h="426575">
                <a:tc>
                  <a:txBody>
                    <a:bodyPr/>
                    <a:lstStyle/>
                    <a:p>
                      <a:pPr marL="0" lvl="0" indent="0" algn="ctr" rtl="0">
                        <a:spcBef>
                          <a:spcPts val="0"/>
                        </a:spcBef>
                        <a:spcAft>
                          <a:spcPts val="0"/>
                        </a:spcAft>
                        <a:buNone/>
                      </a:pPr>
                      <a:r>
                        <a:rPr lang="en" dirty="0" smtClean="0"/>
                        <a:t>2</a:t>
                      </a:r>
                      <a:endParaRPr dirty="0"/>
                    </a:p>
                  </a:txBody>
                  <a:tcPr marL="91425" marR="91425" marT="91425" marB="91425" anchor="ctr">
                    <a:solidFill>
                      <a:schemeClr val="bg1"/>
                    </a:solidFill>
                  </a:tcPr>
                </a:tc>
                <a:tc>
                  <a:txBody>
                    <a:bodyPr/>
                    <a:lstStyle/>
                    <a:p>
                      <a:pPr algn="ctr">
                        <a:lnSpc>
                          <a:spcPct val="115000"/>
                        </a:lnSpc>
                        <a:spcAft>
                          <a:spcPts val="0"/>
                        </a:spcAft>
                      </a:pPr>
                      <a:r>
                        <a:rPr lang="en-IN" sz="1600" b="0" dirty="0">
                          <a:effectLst/>
                          <a:latin typeface="Arial"/>
                          <a:ea typeface="Arial"/>
                        </a:rPr>
                        <a:t>Data Preprocessing</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High</a:t>
                      </a: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7 days</a:t>
                      </a:r>
                    </a:p>
                  </a:txBody>
                  <a:tcPr marL="63500" marR="63500" marT="63500" marB="63500">
                    <a:solidFill>
                      <a:schemeClr val="bg1"/>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600" dirty="0" smtClean="0">
                          <a:effectLst/>
                          <a:latin typeface="Arial"/>
                          <a:ea typeface="Arial"/>
                        </a:rPr>
                        <a:t>Complete</a:t>
                      </a:r>
                      <a:r>
                        <a:rPr lang="en-IN" sz="1600" dirty="0" smtClean="0">
                          <a:effectLst/>
                          <a:latin typeface="Arial"/>
                          <a:ea typeface="Arial"/>
                        </a:rPr>
                        <a:t>d</a:t>
                      </a:r>
                    </a:p>
                  </a:txBody>
                  <a:tcPr marL="63500" marR="63500" marT="63500" marB="63500">
                    <a:solidFill>
                      <a:schemeClr val="bg1"/>
                    </a:solidFill>
                  </a:tcPr>
                </a:tc>
                <a:extLst>
                  <a:ext uri="{0D108BD9-81ED-4DB2-BD59-A6C34878D82A}">
                    <a16:rowId xmlns="" xmlns:a16="http://schemas.microsoft.com/office/drawing/2014/main" val="10002"/>
                  </a:ext>
                </a:extLst>
              </a:tr>
              <a:tr h="814475">
                <a:tc>
                  <a:txBody>
                    <a:bodyPr/>
                    <a:lstStyle/>
                    <a:p>
                      <a:pPr marL="0" lvl="0" indent="0" algn="ctr" rtl="0">
                        <a:spcBef>
                          <a:spcPts val="0"/>
                        </a:spcBef>
                        <a:spcAft>
                          <a:spcPts val="0"/>
                        </a:spcAft>
                        <a:buNone/>
                      </a:pPr>
                      <a:r>
                        <a:rPr lang="en" dirty="0" smtClean="0"/>
                        <a:t>3</a:t>
                      </a:r>
                      <a:endParaRPr dirty="0"/>
                    </a:p>
                  </a:txBody>
                  <a:tcPr marL="91425" marR="91425" marT="91425" marB="91425" anchor="ctr">
                    <a:solidFill>
                      <a:schemeClr val="bg1"/>
                    </a:solidFill>
                  </a:tcPr>
                </a:tc>
                <a:tc>
                  <a:txBody>
                    <a:bodyPr/>
                    <a:lstStyle/>
                    <a:p>
                      <a:pPr algn="ctr">
                        <a:lnSpc>
                          <a:spcPct val="115000"/>
                        </a:lnSpc>
                        <a:spcAft>
                          <a:spcPts val="0"/>
                        </a:spcAft>
                      </a:pPr>
                      <a:r>
                        <a:rPr lang="en-IN" sz="1600" b="0" dirty="0">
                          <a:effectLst/>
                          <a:latin typeface="Arial"/>
                          <a:ea typeface="Arial"/>
                        </a:rPr>
                        <a:t>Principal Component Analysis (PCA)</a:t>
                      </a: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High</a:t>
                      </a: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5 days</a:t>
                      </a: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Data Preprocessing</a:t>
                      </a:r>
                    </a:p>
                  </a:txBody>
                  <a:tcPr marL="63500" marR="63500" marT="63500" marB="63500">
                    <a:solidFill>
                      <a:schemeClr val="bg1"/>
                    </a:solidFill>
                  </a:tcPr>
                </a:tc>
                <a:extLst>
                  <a:ext uri="{0D108BD9-81ED-4DB2-BD59-A6C34878D82A}">
                    <a16:rowId xmlns="" xmlns:a16="http://schemas.microsoft.com/office/drawing/2014/main" val="10003"/>
                  </a:ext>
                </a:extLst>
              </a:tr>
              <a:tr h="603325">
                <a:tc>
                  <a:txBody>
                    <a:bodyPr/>
                    <a:lstStyle/>
                    <a:p>
                      <a:pPr marL="0" lvl="0" indent="0" algn="ctr" rtl="0">
                        <a:spcBef>
                          <a:spcPts val="0"/>
                        </a:spcBef>
                        <a:spcAft>
                          <a:spcPts val="0"/>
                        </a:spcAft>
                        <a:buNone/>
                      </a:pPr>
                      <a:r>
                        <a:rPr lang="en" dirty="0" smtClean="0"/>
                        <a:t>4</a:t>
                      </a:r>
                      <a:endParaRPr dirty="0"/>
                    </a:p>
                  </a:txBody>
                  <a:tcPr marL="91425" marR="91425" marT="91425" marB="91425" anchor="ctr">
                    <a:solidFill>
                      <a:schemeClr val="bg1"/>
                    </a:solidFill>
                  </a:tcPr>
                </a:tc>
                <a:tc>
                  <a:txBody>
                    <a:bodyPr/>
                    <a:lstStyle/>
                    <a:p>
                      <a:pPr algn="ctr">
                        <a:lnSpc>
                          <a:spcPct val="115000"/>
                        </a:lnSpc>
                        <a:spcAft>
                          <a:spcPts val="0"/>
                        </a:spcAft>
                      </a:pPr>
                      <a:r>
                        <a:rPr lang="en-IN" sz="1600" b="0" dirty="0">
                          <a:effectLst/>
                          <a:latin typeface="Arial"/>
                          <a:ea typeface="Arial"/>
                        </a:rPr>
                        <a:t>Model Selection and Initial Training</a:t>
                      </a: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High</a:t>
                      </a: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7 days</a:t>
                      </a: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Data Preprocessing</a:t>
                      </a:r>
                    </a:p>
                  </a:txBody>
                  <a:tcPr marL="63500" marR="63500" marT="63500" marB="63500">
                    <a:solidFill>
                      <a:schemeClr val="bg1"/>
                    </a:solidFill>
                  </a:tcPr>
                </a:tc>
                <a:extLst>
                  <a:ext uri="{0D108BD9-81ED-4DB2-BD59-A6C34878D82A}">
                    <a16:rowId xmlns="" xmlns:a16="http://schemas.microsoft.com/office/drawing/2014/main" val="10004"/>
                  </a:ext>
                </a:extLst>
              </a:tr>
              <a:tr h="603325">
                <a:tc>
                  <a:txBody>
                    <a:bodyPr/>
                    <a:lstStyle/>
                    <a:p>
                      <a:pPr marL="0" lvl="0" indent="0" algn="ctr" rtl="0">
                        <a:spcBef>
                          <a:spcPts val="0"/>
                        </a:spcBef>
                        <a:spcAft>
                          <a:spcPts val="0"/>
                        </a:spcAft>
                        <a:buNone/>
                      </a:pPr>
                      <a:r>
                        <a:rPr lang="en" dirty="0" smtClean="0"/>
                        <a:t>5</a:t>
                      </a:r>
                      <a:endParaRPr dirty="0"/>
                    </a:p>
                  </a:txBody>
                  <a:tcPr marL="91425" marR="91425" marT="91425" marB="91425" anchor="ctr">
                    <a:solidFill>
                      <a:schemeClr val="bg1"/>
                    </a:solidFill>
                  </a:tcPr>
                </a:tc>
                <a:tc>
                  <a:txBody>
                    <a:bodyPr/>
                    <a:lstStyle/>
                    <a:p>
                      <a:pPr algn="ctr">
                        <a:lnSpc>
                          <a:spcPct val="115000"/>
                        </a:lnSpc>
                        <a:spcAft>
                          <a:spcPts val="0"/>
                        </a:spcAft>
                      </a:pPr>
                      <a:r>
                        <a:rPr lang="en-IN" sz="1600" b="0" dirty="0">
                          <a:effectLst/>
                          <a:latin typeface="Arial"/>
                          <a:ea typeface="Arial"/>
                        </a:rPr>
                        <a:t>Model Evaluation</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High</a:t>
                      </a: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5 days</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Model Training</a:t>
                      </a:r>
                    </a:p>
                  </a:txBody>
                  <a:tcPr marL="63500" marR="63500" marT="63500" marB="63500">
                    <a:solidFill>
                      <a:schemeClr val="bg1"/>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729327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BACKLOG</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12</a:t>
            </a:fld>
            <a:endParaRPr lang="en-US" dirty="0"/>
          </a:p>
        </p:txBody>
      </p:sp>
      <p:graphicFrame>
        <p:nvGraphicFramePr>
          <p:cNvPr id="6" name="Google Shape;374;p27"/>
          <p:cNvGraphicFramePr/>
          <p:nvPr>
            <p:extLst>
              <p:ext uri="{D42A27DB-BD31-4B8C-83A1-F6EECF244321}">
                <p14:modId xmlns:p14="http://schemas.microsoft.com/office/powerpoint/2010/main" val="2884504777"/>
              </p:ext>
            </p:extLst>
          </p:nvPr>
        </p:nvGraphicFramePr>
        <p:xfrm>
          <a:off x="489375" y="1219200"/>
          <a:ext cx="8165225" cy="4792442"/>
        </p:xfrm>
        <a:graphic>
          <a:graphicData uri="http://schemas.openxmlformats.org/drawingml/2006/table">
            <a:tbl>
              <a:tblPr>
                <a:noFill/>
              </a:tblPr>
              <a:tblGrid>
                <a:gridCol w="1612450">
                  <a:extLst>
                    <a:ext uri="{9D8B030D-6E8A-4147-A177-3AD203B41FA5}">
                      <a16:colId xmlns="" xmlns:a16="http://schemas.microsoft.com/office/drawing/2014/main" val="20000"/>
                    </a:ext>
                  </a:extLst>
                </a:gridCol>
                <a:gridCol w="1612450">
                  <a:extLst>
                    <a:ext uri="{9D8B030D-6E8A-4147-A177-3AD203B41FA5}">
                      <a16:colId xmlns="" xmlns:a16="http://schemas.microsoft.com/office/drawing/2014/main" val="20001"/>
                    </a:ext>
                  </a:extLst>
                </a:gridCol>
                <a:gridCol w="1612450">
                  <a:extLst>
                    <a:ext uri="{9D8B030D-6E8A-4147-A177-3AD203B41FA5}">
                      <a16:colId xmlns="" xmlns:a16="http://schemas.microsoft.com/office/drawing/2014/main" val="20002"/>
                    </a:ext>
                  </a:extLst>
                </a:gridCol>
                <a:gridCol w="1612450">
                  <a:extLst>
                    <a:ext uri="{9D8B030D-6E8A-4147-A177-3AD203B41FA5}">
                      <a16:colId xmlns="" xmlns:a16="http://schemas.microsoft.com/office/drawing/2014/main" val="20003"/>
                    </a:ext>
                  </a:extLst>
                </a:gridCol>
                <a:gridCol w="1715425">
                  <a:extLst>
                    <a:ext uri="{9D8B030D-6E8A-4147-A177-3AD203B41FA5}">
                      <a16:colId xmlns="" xmlns:a16="http://schemas.microsoft.com/office/drawing/2014/main" val="20004"/>
                    </a:ext>
                  </a:extLst>
                </a:gridCol>
              </a:tblGrid>
              <a:tr h="723975">
                <a:tc>
                  <a:txBody>
                    <a:bodyPr/>
                    <a:lstStyle/>
                    <a:p>
                      <a:pPr marL="0" lvl="0" indent="0" algn="l" rtl="0">
                        <a:spcBef>
                          <a:spcPts val="0"/>
                        </a:spcBef>
                        <a:spcAft>
                          <a:spcPts val="0"/>
                        </a:spcAft>
                        <a:buNone/>
                      </a:pPr>
                      <a:r>
                        <a:rPr lang="en" dirty="0"/>
                        <a:t>        </a:t>
                      </a:r>
                      <a:r>
                        <a:rPr lang="en" b="1" dirty="0"/>
                        <a:t> ID</a:t>
                      </a:r>
                      <a:endParaRPr b="1" dirty="0"/>
                    </a:p>
                  </a:txBody>
                  <a:tcPr marL="91425" marR="91425" marT="91425" marB="91425" anchor="ctr">
                    <a:solidFill>
                      <a:schemeClr val="bg1"/>
                    </a:solidFill>
                  </a:tcPr>
                </a:tc>
                <a:tc>
                  <a:txBody>
                    <a:bodyPr/>
                    <a:lstStyle/>
                    <a:p>
                      <a:pPr marL="0" lvl="0" indent="0" algn="l" rtl="0">
                        <a:spcBef>
                          <a:spcPts val="0"/>
                        </a:spcBef>
                        <a:spcAft>
                          <a:spcPts val="0"/>
                        </a:spcAft>
                        <a:buNone/>
                      </a:pPr>
                      <a:r>
                        <a:rPr lang="en" dirty="0"/>
                        <a:t>     </a:t>
                      </a:r>
                      <a:r>
                        <a:rPr lang="en" b="1" dirty="0"/>
                        <a:t>NAME</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smtClean="0"/>
                        <a:t>PRIORITY</a:t>
                      </a:r>
                      <a:endParaRPr b="1" dirty="0"/>
                    </a:p>
                    <a:p>
                      <a:pPr marL="0" lvl="0" indent="0" algn="l" rtl="0">
                        <a:spcBef>
                          <a:spcPts val="0"/>
                        </a:spcBef>
                        <a:spcAft>
                          <a:spcPts val="0"/>
                        </a:spcAft>
                        <a:buNone/>
                      </a:pPr>
                      <a:r>
                        <a:rPr lang="en" sz="1000" b="1" dirty="0"/>
                        <a:t>   </a:t>
                      </a:r>
                      <a:r>
                        <a:rPr lang="en" sz="1200" b="1" dirty="0" smtClean="0"/>
                        <a:t>&lt;</a:t>
                      </a:r>
                      <a:r>
                        <a:rPr lang="en" sz="1200" b="1" dirty="0"/>
                        <a:t>high/medium/low&gt;</a:t>
                      </a:r>
                      <a:endParaRPr sz="12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smtClean="0"/>
                        <a:t>ESTIMATE</a:t>
                      </a:r>
                      <a:endParaRPr lang="en" b="1" dirty="0"/>
                    </a:p>
                    <a:p>
                      <a:pPr marL="0" lvl="0" indent="0" algn="ctr" rtl="0">
                        <a:spcBef>
                          <a:spcPts val="0"/>
                        </a:spcBef>
                        <a:spcAft>
                          <a:spcPts val="0"/>
                        </a:spcAft>
                        <a:buNone/>
                      </a:pPr>
                      <a:r>
                        <a:rPr lang="en-IN" sz="1300" b="1" smtClean="0"/>
                        <a:t>(D</a:t>
                      </a:r>
                      <a:r>
                        <a:rPr lang="en" sz="1300" b="1" dirty="0" smtClean="0"/>
                        <a:t>ays)</a:t>
                      </a:r>
                      <a:endParaRPr sz="13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smtClean="0"/>
                        <a:t>STATUS</a:t>
                      </a:r>
                      <a:endParaRPr lang="en" b="1" dirty="0"/>
                    </a:p>
                    <a:p>
                      <a:pPr marL="0" lvl="0" indent="0" algn="ctr" rtl="0">
                        <a:spcBef>
                          <a:spcPts val="0"/>
                        </a:spcBef>
                        <a:spcAft>
                          <a:spcPts val="0"/>
                        </a:spcAft>
                        <a:buNone/>
                      </a:pPr>
                      <a:r>
                        <a:rPr lang="en" sz="1100" b="1" dirty="0" smtClean="0"/>
                        <a:t>&lt;Planned/In </a:t>
                      </a:r>
                      <a:r>
                        <a:rPr lang="en" sz="1100" b="1" dirty="0"/>
                        <a:t>progress/Completed&gt;</a:t>
                      </a:r>
                      <a:endParaRPr sz="1100" b="1" dirty="0"/>
                    </a:p>
                  </a:txBody>
                  <a:tcPr marL="91425" marR="91425" marT="91425" marB="91425" anchor="ctr">
                    <a:solidFill>
                      <a:schemeClr val="bg1"/>
                    </a:solidFill>
                  </a:tcPr>
                </a:tc>
                <a:extLst>
                  <a:ext uri="{0D108BD9-81ED-4DB2-BD59-A6C34878D82A}">
                    <a16:rowId xmlns="" xmlns:a16="http://schemas.microsoft.com/office/drawing/2014/main" val="10000"/>
                  </a:ext>
                </a:extLst>
              </a:tr>
              <a:tr h="426575">
                <a:tc>
                  <a:txBody>
                    <a:bodyPr/>
                    <a:lstStyle/>
                    <a:p>
                      <a:pPr marL="0" lvl="0" indent="0" algn="ctr" rtl="0">
                        <a:spcBef>
                          <a:spcPts val="0"/>
                        </a:spcBef>
                        <a:spcAft>
                          <a:spcPts val="0"/>
                        </a:spcAft>
                        <a:buNone/>
                      </a:pPr>
                      <a:r>
                        <a:rPr lang="en" dirty="0" smtClean="0"/>
                        <a:t>6</a:t>
                      </a:r>
                      <a:endParaRPr dirty="0"/>
                    </a:p>
                  </a:txBody>
                  <a:tcPr marL="91425" marR="91425" marT="91425" marB="91425" anchor="ctr">
                    <a:solidFill>
                      <a:schemeClr val="bg1"/>
                    </a:solidFill>
                  </a:tcPr>
                </a:tc>
                <a:tc>
                  <a:txBody>
                    <a:bodyPr/>
                    <a:lstStyle/>
                    <a:p>
                      <a:pPr algn="ctr">
                        <a:lnSpc>
                          <a:spcPct val="115000"/>
                        </a:lnSpc>
                        <a:spcAft>
                          <a:spcPts val="0"/>
                        </a:spcAft>
                      </a:pPr>
                      <a:r>
                        <a:rPr lang="en-IN" sz="1600" b="0" dirty="0">
                          <a:effectLst/>
                          <a:latin typeface="Arial"/>
                          <a:ea typeface="Arial"/>
                        </a:rPr>
                        <a:t>Model Tuning with PCA</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Medium</a:t>
                      </a: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5 days</a:t>
                      </a: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PCA, Model Evaluation</a:t>
                      </a:r>
                    </a:p>
                  </a:txBody>
                  <a:tcPr marL="63500" marR="63500" marT="63500" marB="63500">
                    <a:solidFill>
                      <a:schemeClr val="bg1"/>
                    </a:solidFill>
                  </a:tcPr>
                </a:tc>
                <a:extLst>
                  <a:ext uri="{0D108BD9-81ED-4DB2-BD59-A6C34878D82A}">
                    <a16:rowId xmlns="" xmlns:a16="http://schemas.microsoft.com/office/drawing/2014/main" val="10001"/>
                  </a:ext>
                </a:extLst>
              </a:tr>
              <a:tr h="426575">
                <a:tc>
                  <a:txBody>
                    <a:bodyPr/>
                    <a:lstStyle/>
                    <a:p>
                      <a:pPr marL="0" lvl="0" indent="0" algn="ctr" rtl="0">
                        <a:spcBef>
                          <a:spcPts val="0"/>
                        </a:spcBef>
                        <a:spcAft>
                          <a:spcPts val="0"/>
                        </a:spcAft>
                        <a:buNone/>
                      </a:pPr>
                      <a:r>
                        <a:rPr lang="en" dirty="0" smtClean="0"/>
                        <a:t>7</a:t>
                      </a:r>
                      <a:endParaRPr dirty="0"/>
                    </a:p>
                  </a:txBody>
                  <a:tcPr marL="91425" marR="91425" marT="91425" marB="91425" anchor="ctr">
                    <a:solidFill>
                      <a:schemeClr val="bg1"/>
                    </a:solidFill>
                  </a:tcPr>
                </a:tc>
                <a:tc>
                  <a:txBody>
                    <a:bodyPr/>
                    <a:lstStyle/>
                    <a:p>
                      <a:pPr algn="ctr">
                        <a:lnSpc>
                          <a:spcPct val="115000"/>
                        </a:lnSpc>
                        <a:spcAft>
                          <a:spcPts val="0"/>
                        </a:spcAft>
                      </a:pPr>
                      <a:r>
                        <a:rPr lang="en-IN" sz="1600" b="0" dirty="0">
                          <a:effectLst/>
                          <a:latin typeface="Arial"/>
                          <a:ea typeface="Arial"/>
                        </a:rPr>
                        <a:t>Feature Selection</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Medium</a:t>
                      </a: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6 days</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Data Exploration</a:t>
                      </a:r>
                    </a:p>
                  </a:txBody>
                  <a:tcPr marL="63500" marR="63500" marT="63500" marB="63500">
                    <a:solidFill>
                      <a:schemeClr val="bg1"/>
                    </a:solidFill>
                  </a:tcPr>
                </a:tc>
                <a:extLst>
                  <a:ext uri="{0D108BD9-81ED-4DB2-BD59-A6C34878D82A}">
                    <a16:rowId xmlns="" xmlns:a16="http://schemas.microsoft.com/office/drawing/2014/main" val="10002"/>
                  </a:ext>
                </a:extLst>
              </a:tr>
              <a:tr h="814475">
                <a:tc>
                  <a:txBody>
                    <a:bodyPr/>
                    <a:lstStyle/>
                    <a:p>
                      <a:pPr algn="ctr"/>
                      <a:r>
                        <a:rPr lang="en-US" dirty="0" smtClean="0"/>
                        <a:t> 8</a:t>
                      </a:r>
                      <a:endParaRPr lang="en-IN" dirty="0"/>
                    </a:p>
                  </a:txBody>
                  <a:tcPr marL="63500" marR="63500" marT="63500" marB="63500">
                    <a:solidFill>
                      <a:schemeClr val="bg1"/>
                    </a:solidFill>
                  </a:tcPr>
                </a:tc>
                <a:tc>
                  <a:txBody>
                    <a:bodyPr/>
                    <a:lstStyle/>
                    <a:p>
                      <a:pPr algn="ctr">
                        <a:lnSpc>
                          <a:spcPct val="115000"/>
                        </a:lnSpc>
                        <a:spcAft>
                          <a:spcPts val="0"/>
                        </a:spcAft>
                      </a:pPr>
                      <a:r>
                        <a:rPr lang="en-IN" sz="1600" b="0" dirty="0">
                          <a:effectLst/>
                          <a:latin typeface="Arial"/>
                          <a:ea typeface="Arial"/>
                        </a:rPr>
                        <a:t>Principal Component Analysis (PCA)</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High</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10 days</a:t>
                      </a: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Model Training</a:t>
                      </a:r>
                    </a:p>
                  </a:txBody>
                  <a:tcPr marL="63500" marR="63500" marT="63500" marB="63500">
                    <a:solidFill>
                      <a:schemeClr val="bg1"/>
                    </a:solidFill>
                  </a:tcPr>
                </a:tc>
                <a:extLst>
                  <a:ext uri="{0D108BD9-81ED-4DB2-BD59-A6C34878D82A}">
                    <a16:rowId xmlns="" xmlns:a16="http://schemas.microsoft.com/office/drawing/2014/main" val="10003"/>
                  </a:ext>
                </a:extLst>
              </a:tr>
              <a:tr h="603325">
                <a:tc>
                  <a:txBody>
                    <a:bodyPr/>
                    <a:lstStyle/>
                    <a:p>
                      <a:pPr algn="ctr"/>
                      <a:r>
                        <a:rPr lang="en-US" dirty="0" smtClean="0"/>
                        <a:t>9</a:t>
                      </a:r>
                      <a:endParaRPr lang="en-IN" dirty="0"/>
                    </a:p>
                  </a:txBody>
                  <a:tcPr marL="63500" marR="63500" marT="63500" marB="63500">
                    <a:solidFill>
                      <a:schemeClr val="bg1"/>
                    </a:solidFill>
                  </a:tcPr>
                </a:tc>
                <a:tc>
                  <a:txBody>
                    <a:bodyPr/>
                    <a:lstStyle/>
                    <a:p>
                      <a:pPr algn="ctr">
                        <a:lnSpc>
                          <a:spcPct val="115000"/>
                        </a:lnSpc>
                        <a:spcAft>
                          <a:spcPts val="0"/>
                        </a:spcAft>
                      </a:pPr>
                      <a:r>
                        <a:rPr lang="en-IN" sz="1600" b="0" dirty="0">
                          <a:effectLst/>
                          <a:latin typeface="Arial"/>
                          <a:ea typeface="Arial"/>
                        </a:rPr>
                        <a:t>Model Selection and Initial Training</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High</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8 days</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Model Training</a:t>
                      </a:r>
                    </a:p>
                  </a:txBody>
                  <a:tcPr marL="63500" marR="63500" marT="63500" marB="63500">
                    <a:solidFill>
                      <a:schemeClr val="bg1"/>
                    </a:solidFill>
                  </a:tcPr>
                </a:tc>
                <a:extLst>
                  <a:ext uri="{0D108BD9-81ED-4DB2-BD59-A6C34878D82A}">
                    <a16:rowId xmlns="" xmlns:a16="http://schemas.microsoft.com/office/drawing/2014/main" val="10004"/>
                  </a:ext>
                </a:extLst>
              </a:tr>
              <a:tr h="603325">
                <a:tc>
                  <a:txBody>
                    <a:bodyPr/>
                    <a:lstStyle/>
                    <a:p>
                      <a:pPr algn="ctr"/>
                      <a:r>
                        <a:rPr lang="en-US" dirty="0" smtClean="0"/>
                        <a:t>10</a:t>
                      </a:r>
                      <a:endParaRPr lang="en-IN" dirty="0"/>
                    </a:p>
                  </a:txBody>
                  <a:tcPr marL="63500" marR="63500" marT="63500" marB="63500">
                    <a:solidFill>
                      <a:schemeClr val="bg1"/>
                    </a:solidFill>
                  </a:tcPr>
                </a:tc>
                <a:tc>
                  <a:txBody>
                    <a:bodyPr/>
                    <a:lstStyle/>
                    <a:p>
                      <a:pPr algn="ctr">
                        <a:lnSpc>
                          <a:spcPct val="115000"/>
                        </a:lnSpc>
                        <a:spcAft>
                          <a:spcPts val="0"/>
                        </a:spcAft>
                      </a:pPr>
                      <a:r>
                        <a:rPr lang="en-IN" sz="1600" b="0" dirty="0">
                          <a:effectLst/>
                          <a:latin typeface="Arial"/>
                          <a:ea typeface="Arial"/>
                        </a:rPr>
                        <a:t>Model Evaluation</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High</a:t>
                      </a: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15 days</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Model Evaluation</a:t>
                      </a:r>
                    </a:p>
                  </a:txBody>
                  <a:tcPr marL="63500" marR="63500" marT="63500" marB="63500">
                    <a:solidFill>
                      <a:schemeClr val="bg1"/>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735195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BACKLOG</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13</a:t>
            </a:fld>
            <a:endParaRPr lang="en-US" dirty="0"/>
          </a:p>
        </p:txBody>
      </p:sp>
      <p:graphicFrame>
        <p:nvGraphicFramePr>
          <p:cNvPr id="6" name="Google Shape;374;p27"/>
          <p:cNvGraphicFramePr/>
          <p:nvPr>
            <p:extLst>
              <p:ext uri="{D42A27DB-BD31-4B8C-83A1-F6EECF244321}">
                <p14:modId xmlns:p14="http://schemas.microsoft.com/office/powerpoint/2010/main" val="1987346129"/>
              </p:ext>
            </p:extLst>
          </p:nvPr>
        </p:nvGraphicFramePr>
        <p:xfrm>
          <a:off x="489375" y="1219200"/>
          <a:ext cx="8165225" cy="4792442"/>
        </p:xfrm>
        <a:graphic>
          <a:graphicData uri="http://schemas.openxmlformats.org/drawingml/2006/table">
            <a:tbl>
              <a:tblPr>
                <a:noFill/>
              </a:tblPr>
              <a:tblGrid>
                <a:gridCol w="1612450">
                  <a:extLst>
                    <a:ext uri="{9D8B030D-6E8A-4147-A177-3AD203B41FA5}">
                      <a16:colId xmlns="" xmlns:a16="http://schemas.microsoft.com/office/drawing/2014/main" val="20000"/>
                    </a:ext>
                  </a:extLst>
                </a:gridCol>
                <a:gridCol w="1612450">
                  <a:extLst>
                    <a:ext uri="{9D8B030D-6E8A-4147-A177-3AD203B41FA5}">
                      <a16:colId xmlns="" xmlns:a16="http://schemas.microsoft.com/office/drawing/2014/main" val="20001"/>
                    </a:ext>
                  </a:extLst>
                </a:gridCol>
                <a:gridCol w="1612450">
                  <a:extLst>
                    <a:ext uri="{9D8B030D-6E8A-4147-A177-3AD203B41FA5}">
                      <a16:colId xmlns="" xmlns:a16="http://schemas.microsoft.com/office/drawing/2014/main" val="20002"/>
                    </a:ext>
                  </a:extLst>
                </a:gridCol>
                <a:gridCol w="1612450">
                  <a:extLst>
                    <a:ext uri="{9D8B030D-6E8A-4147-A177-3AD203B41FA5}">
                      <a16:colId xmlns="" xmlns:a16="http://schemas.microsoft.com/office/drawing/2014/main" val="20003"/>
                    </a:ext>
                  </a:extLst>
                </a:gridCol>
                <a:gridCol w="1715425">
                  <a:extLst>
                    <a:ext uri="{9D8B030D-6E8A-4147-A177-3AD203B41FA5}">
                      <a16:colId xmlns="" xmlns:a16="http://schemas.microsoft.com/office/drawing/2014/main" val="20004"/>
                    </a:ext>
                  </a:extLst>
                </a:gridCol>
              </a:tblGrid>
              <a:tr h="723975">
                <a:tc>
                  <a:txBody>
                    <a:bodyPr/>
                    <a:lstStyle/>
                    <a:p>
                      <a:pPr marL="0" lvl="0" indent="0" algn="l" rtl="0">
                        <a:spcBef>
                          <a:spcPts val="0"/>
                        </a:spcBef>
                        <a:spcAft>
                          <a:spcPts val="0"/>
                        </a:spcAft>
                        <a:buNone/>
                      </a:pPr>
                      <a:r>
                        <a:rPr lang="en" dirty="0"/>
                        <a:t>        </a:t>
                      </a:r>
                      <a:r>
                        <a:rPr lang="en" b="1" dirty="0"/>
                        <a:t> ID</a:t>
                      </a:r>
                      <a:endParaRPr b="1" dirty="0"/>
                    </a:p>
                  </a:txBody>
                  <a:tcPr marL="91425" marR="91425" marT="91425" marB="91425" anchor="ctr">
                    <a:solidFill>
                      <a:schemeClr val="bg1"/>
                    </a:solidFill>
                  </a:tcPr>
                </a:tc>
                <a:tc>
                  <a:txBody>
                    <a:bodyPr/>
                    <a:lstStyle/>
                    <a:p>
                      <a:pPr marL="0" lvl="0" indent="0" algn="l" rtl="0">
                        <a:spcBef>
                          <a:spcPts val="0"/>
                        </a:spcBef>
                        <a:spcAft>
                          <a:spcPts val="0"/>
                        </a:spcAft>
                        <a:buNone/>
                      </a:pPr>
                      <a:r>
                        <a:rPr lang="en" dirty="0"/>
                        <a:t>     </a:t>
                      </a:r>
                      <a:r>
                        <a:rPr lang="en" b="1" dirty="0"/>
                        <a:t>NAME</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smtClean="0"/>
                        <a:t>PRIORITY</a:t>
                      </a:r>
                      <a:endParaRPr b="1" dirty="0"/>
                    </a:p>
                    <a:p>
                      <a:pPr marL="0" lvl="0" indent="0" algn="l" rtl="0">
                        <a:spcBef>
                          <a:spcPts val="0"/>
                        </a:spcBef>
                        <a:spcAft>
                          <a:spcPts val="0"/>
                        </a:spcAft>
                        <a:buNone/>
                      </a:pPr>
                      <a:r>
                        <a:rPr lang="en" sz="1000" b="1" dirty="0"/>
                        <a:t>   </a:t>
                      </a:r>
                      <a:r>
                        <a:rPr lang="en" sz="1200" b="1" dirty="0" smtClean="0"/>
                        <a:t>&lt;</a:t>
                      </a:r>
                      <a:r>
                        <a:rPr lang="en" sz="1200" b="1" dirty="0"/>
                        <a:t>high/medium/low&gt;</a:t>
                      </a:r>
                      <a:endParaRPr sz="12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smtClean="0"/>
                        <a:t>ESTIMATE</a:t>
                      </a:r>
                      <a:endParaRPr lang="en" b="1" dirty="0"/>
                    </a:p>
                    <a:p>
                      <a:pPr marL="0" lvl="0" indent="0" algn="ctr" rtl="0">
                        <a:spcBef>
                          <a:spcPts val="0"/>
                        </a:spcBef>
                        <a:spcAft>
                          <a:spcPts val="0"/>
                        </a:spcAft>
                        <a:buNone/>
                      </a:pPr>
                      <a:r>
                        <a:rPr lang="en" sz="1300" b="1" dirty="0" smtClean="0"/>
                        <a:t>days</a:t>
                      </a:r>
                      <a:endParaRPr sz="13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smtClean="0"/>
                        <a:t>STATUS</a:t>
                      </a:r>
                      <a:endParaRPr lang="en" b="1" dirty="0"/>
                    </a:p>
                    <a:p>
                      <a:pPr marL="0" lvl="0" indent="0" algn="ctr" rtl="0">
                        <a:spcBef>
                          <a:spcPts val="0"/>
                        </a:spcBef>
                        <a:spcAft>
                          <a:spcPts val="0"/>
                        </a:spcAft>
                        <a:buNone/>
                      </a:pPr>
                      <a:r>
                        <a:rPr lang="en" sz="1100" b="1" dirty="0" smtClean="0"/>
                        <a:t>&lt;Planned/In </a:t>
                      </a:r>
                      <a:r>
                        <a:rPr lang="en" sz="1100" b="1" dirty="0"/>
                        <a:t>progress/Completed&gt;</a:t>
                      </a:r>
                      <a:endParaRPr sz="1100" b="1" dirty="0"/>
                    </a:p>
                  </a:txBody>
                  <a:tcPr marL="91425" marR="91425" marT="91425" marB="91425" anchor="ctr">
                    <a:solidFill>
                      <a:schemeClr val="bg1"/>
                    </a:solidFill>
                  </a:tcPr>
                </a:tc>
                <a:extLst>
                  <a:ext uri="{0D108BD9-81ED-4DB2-BD59-A6C34878D82A}">
                    <a16:rowId xmlns="" xmlns:a16="http://schemas.microsoft.com/office/drawing/2014/main" val="10000"/>
                  </a:ext>
                </a:extLst>
              </a:tr>
              <a:tr h="426575">
                <a:tc>
                  <a:txBody>
                    <a:bodyPr/>
                    <a:lstStyle/>
                    <a:p>
                      <a:pPr marL="0" lvl="0" indent="0" algn="ctr" rtl="0">
                        <a:spcBef>
                          <a:spcPts val="0"/>
                        </a:spcBef>
                        <a:spcAft>
                          <a:spcPts val="0"/>
                        </a:spcAft>
                        <a:buNone/>
                      </a:pPr>
                      <a:r>
                        <a:rPr lang="en" dirty="0" smtClean="0"/>
                        <a:t>6</a:t>
                      </a:r>
                      <a:endParaRPr dirty="0"/>
                    </a:p>
                  </a:txBody>
                  <a:tcPr marL="91425" marR="91425" marT="91425" marB="91425" anchor="ctr">
                    <a:solidFill>
                      <a:schemeClr val="bg1"/>
                    </a:solidFill>
                  </a:tcPr>
                </a:tc>
                <a:tc>
                  <a:txBody>
                    <a:bodyPr/>
                    <a:lstStyle/>
                    <a:p>
                      <a:pPr algn="ctr">
                        <a:lnSpc>
                          <a:spcPct val="115000"/>
                        </a:lnSpc>
                        <a:spcAft>
                          <a:spcPts val="0"/>
                        </a:spcAft>
                      </a:pPr>
                      <a:r>
                        <a:rPr lang="en-IN" sz="1600" b="0" dirty="0">
                          <a:effectLst/>
                          <a:latin typeface="Arial"/>
                          <a:ea typeface="Arial"/>
                        </a:rPr>
                        <a:t>Model Tuning with PCA</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Medium</a:t>
                      </a: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5 days</a:t>
                      </a: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PCA, Model Evaluation</a:t>
                      </a:r>
                    </a:p>
                  </a:txBody>
                  <a:tcPr marL="63500" marR="63500" marT="63500" marB="63500">
                    <a:solidFill>
                      <a:schemeClr val="bg1"/>
                    </a:solidFill>
                  </a:tcPr>
                </a:tc>
                <a:extLst>
                  <a:ext uri="{0D108BD9-81ED-4DB2-BD59-A6C34878D82A}">
                    <a16:rowId xmlns="" xmlns:a16="http://schemas.microsoft.com/office/drawing/2014/main" val="10001"/>
                  </a:ext>
                </a:extLst>
              </a:tr>
              <a:tr h="426575">
                <a:tc>
                  <a:txBody>
                    <a:bodyPr/>
                    <a:lstStyle/>
                    <a:p>
                      <a:pPr marL="0" lvl="0" indent="0" algn="ctr" rtl="0">
                        <a:spcBef>
                          <a:spcPts val="0"/>
                        </a:spcBef>
                        <a:spcAft>
                          <a:spcPts val="0"/>
                        </a:spcAft>
                        <a:buNone/>
                      </a:pPr>
                      <a:r>
                        <a:rPr lang="en" dirty="0" smtClean="0"/>
                        <a:t>7</a:t>
                      </a:r>
                      <a:endParaRPr dirty="0"/>
                    </a:p>
                  </a:txBody>
                  <a:tcPr marL="91425" marR="91425" marT="91425" marB="91425" anchor="ctr">
                    <a:solidFill>
                      <a:schemeClr val="bg1"/>
                    </a:solidFill>
                  </a:tcPr>
                </a:tc>
                <a:tc>
                  <a:txBody>
                    <a:bodyPr/>
                    <a:lstStyle/>
                    <a:p>
                      <a:pPr algn="ctr">
                        <a:lnSpc>
                          <a:spcPct val="115000"/>
                        </a:lnSpc>
                        <a:spcAft>
                          <a:spcPts val="0"/>
                        </a:spcAft>
                      </a:pPr>
                      <a:r>
                        <a:rPr lang="en-IN" sz="1600" b="0" dirty="0">
                          <a:effectLst/>
                          <a:latin typeface="Arial"/>
                          <a:ea typeface="Arial"/>
                        </a:rPr>
                        <a:t>Feature Selection</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Medium</a:t>
                      </a: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6 days</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Data Exploration</a:t>
                      </a:r>
                    </a:p>
                  </a:txBody>
                  <a:tcPr marL="63500" marR="63500" marT="63500" marB="63500">
                    <a:solidFill>
                      <a:schemeClr val="bg1"/>
                    </a:solidFill>
                  </a:tcPr>
                </a:tc>
                <a:extLst>
                  <a:ext uri="{0D108BD9-81ED-4DB2-BD59-A6C34878D82A}">
                    <a16:rowId xmlns="" xmlns:a16="http://schemas.microsoft.com/office/drawing/2014/main" val="10002"/>
                  </a:ext>
                </a:extLst>
              </a:tr>
              <a:tr h="814475">
                <a:tc>
                  <a:txBody>
                    <a:bodyPr/>
                    <a:lstStyle/>
                    <a:p>
                      <a:pPr algn="ctr"/>
                      <a:r>
                        <a:rPr lang="en-US" dirty="0" smtClean="0"/>
                        <a:t> 8</a:t>
                      </a:r>
                      <a:endParaRPr lang="en-IN" dirty="0"/>
                    </a:p>
                  </a:txBody>
                  <a:tcPr marL="63500" marR="63500" marT="63500" marB="63500">
                    <a:solidFill>
                      <a:schemeClr val="bg1"/>
                    </a:solidFill>
                  </a:tcPr>
                </a:tc>
                <a:tc>
                  <a:txBody>
                    <a:bodyPr/>
                    <a:lstStyle/>
                    <a:p>
                      <a:pPr algn="ctr">
                        <a:lnSpc>
                          <a:spcPct val="115000"/>
                        </a:lnSpc>
                        <a:spcAft>
                          <a:spcPts val="0"/>
                        </a:spcAft>
                      </a:pPr>
                      <a:r>
                        <a:rPr lang="en-IN" sz="1600" b="0" dirty="0">
                          <a:effectLst/>
                          <a:latin typeface="Arial"/>
                          <a:ea typeface="Arial"/>
                        </a:rPr>
                        <a:t>Principal Component Analysis (PCA)</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High</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10 days</a:t>
                      </a: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Model Training</a:t>
                      </a:r>
                    </a:p>
                  </a:txBody>
                  <a:tcPr marL="63500" marR="63500" marT="63500" marB="63500">
                    <a:solidFill>
                      <a:schemeClr val="bg1"/>
                    </a:solidFill>
                  </a:tcPr>
                </a:tc>
                <a:extLst>
                  <a:ext uri="{0D108BD9-81ED-4DB2-BD59-A6C34878D82A}">
                    <a16:rowId xmlns="" xmlns:a16="http://schemas.microsoft.com/office/drawing/2014/main" val="10003"/>
                  </a:ext>
                </a:extLst>
              </a:tr>
              <a:tr h="603325">
                <a:tc>
                  <a:txBody>
                    <a:bodyPr/>
                    <a:lstStyle/>
                    <a:p>
                      <a:pPr algn="ctr"/>
                      <a:r>
                        <a:rPr lang="en-US" dirty="0" smtClean="0"/>
                        <a:t>9</a:t>
                      </a:r>
                      <a:endParaRPr lang="en-IN" dirty="0"/>
                    </a:p>
                  </a:txBody>
                  <a:tcPr marL="63500" marR="63500" marT="63500" marB="63500">
                    <a:solidFill>
                      <a:schemeClr val="bg1"/>
                    </a:solidFill>
                  </a:tcPr>
                </a:tc>
                <a:tc>
                  <a:txBody>
                    <a:bodyPr/>
                    <a:lstStyle/>
                    <a:p>
                      <a:pPr algn="ctr">
                        <a:lnSpc>
                          <a:spcPct val="115000"/>
                        </a:lnSpc>
                        <a:spcAft>
                          <a:spcPts val="0"/>
                        </a:spcAft>
                      </a:pPr>
                      <a:r>
                        <a:rPr lang="en-IN" sz="1600" b="0" dirty="0">
                          <a:effectLst/>
                          <a:latin typeface="Arial"/>
                          <a:ea typeface="Arial"/>
                        </a:rPr>
                        <a:t>Model Selection and Initial Training</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High</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8 days</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Model Training</a:t>
                      </a:r>
                    </a:p>
                  </a:txBody>
                  <a:tcPr marL="63500" marR="63500" marT="63500" marB="63500">
                    <a:solidFill>
                      <a:schemeClr val="bg1"/>
                    </a:solidFill>
                  </a:tcPr>
                </a:tc>
                <a:extLst>
                  <a:ext uri="{0D108BD9-81ED-4DB2-BD59-A6C34878D82A}">
                    <a16:rowId xmlns="" xmlns:a16="http://schemas.microsoft.com/office/drawing/2014/main" val="10004"/>
                  </a:ext>
                </a:extLst>
              </a:tr>
              <a:tr h="603325">
                <a:tc>
                  <a:txBody>
                    <a:bodyPr/>
                    <a:lstStyle/>
                    <a:p>
                      <a:pPr algn="ctr"/>
                      <a:r>
                        <a:rPr lang="en-US" dirty="0" smtClean="0"/>
                        <a:t>10</a:t>
                      </a:r>
                      <a:endParaRPr lang="en-IN" dirty="0"/>
                    </a:p>
                  </a:txBody>
                  <a:tcPr marL="63500" marR="63500" marT="63500" marB="63500">
                    <a:solidFill>
                      <a:schemeClr val="bg1"/>
                    </a:solidFill>
                  </a:tcPr>
                </a:tc>
                <a:tc>
                  <a:txBody>
                    <a:bodyPr/>
                    <a:lstStyle/>
                    <a:p>
                      <a:pPr algn="ctr">
                        <a:lnSpc>
                          <a:spcPct val="115000"/>
                        </a:lnSpc>
                        <a:spcAft>
                          <a:spcPts val="0"/>
                        </a:spcAft>
                      </a:pPr>
                      <a:r>
                        <a:rPr lang="en-IN" sz="1600" b="0" dirty="0">
                          <a:effectLst/>
                          <a:latin typeface="Arial"/>
                          <a:ea typeface="Arial"/>
                        </a:rPr>
                        <a:t>Model Evaluation</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High</a:t>
                      </a: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15 days</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Model Evaluation</a:t>
                      </a:r>
                    </a:p>
                  </a:txBody>
                  <a:tcPr marL="63500" marR="63500" marT="63500" marB="63500">
                    <a:solidFill>
                      <a:schemeClr val="bg1"/>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385517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BACKLOG</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14</a:t>
            </a:fld>
            <a:endParaRPr lang="en-US" dirty="0"/>
          </a:p>
        </p:txBody>
      </p:sp>
      <p:graphicFrame>
        <p:nvGraphicFramePr>
          <p:cNvPr id="6" name="Google Shape;374;p27"/>
          <p:cNvGraphicFramePr/>
          <p:nvPr>
            <p:extLst>
              <p:ext uri="{D42A27DB-BD31-4B8C-83A1-F6EECF244321}">
                <p14:modId xmlns:p14="http://schemas.microsoft.com/office/powerpoint/2010/main" val="1020084122"/>
              </p:ext>
            </p:extLst>
          </p:nvPr>
        </p:nvGraphicFramePr>
        <p:xfrm>
          <a:off x="489375" y="1219200"/>
          <a:ext cx="8165225" cy="2448530"/>
        </p:xfrm>
        <a:graphic>
          <a:graphicData uri="http://schemas.openxmlformats.org/drawingml/2006/table">
            <a:tbl>
              <a:tblPr>
                <a:noFill/>
              </a:tblPr>
              <a:tblGrid>
                <a:gridCol w="1612450">
                  <a:extLst>
                    <a:ext uri="{9D8B030D-6E8A-4147-A177-3AD203B41FA5}">
                      <a16:colId xmlns="" xmlns:a16="http://schemas.microsoft.com/office/drawing/2014/main" val="20000"/>
                    </a:ext>
                  </a:extLst>
                </a:gridCol>
                <a:gridCol w="1612450">
                  <a:extLst>
                    <a:ext uri="{9D8B030D-6E8A-4147-A177-3AD203B41FA5}">
                      <a16:colId xmlns="" xmlns:a16="http://schemas.microsoft.com/office/drawing/2014/main" val="20001"/>
                    </a:ext>
                  </a:extLst>
                </a:gridCol>
                <a:gridCol w="1612450">
                  <a:extLst>
                    <a:ext uri="{9D8B030D-6E8A-4147-A177-3AD203B41FA5}">
                      <a16:colId xmlns="" xmlns:a16="http://schemas.microsoft.com/office/drawing/2014/main" val="20002"/>
                    </a:ext>
                  </a:extLst>
                </a:gridCol>
                <a:gridCol w="1612450">
                  <a:extLst>
                    <a:ext uri="{9D8B030D-6E8A-4147-A177-3AD203B41FA5}">
                      <a16:colId xmlns="" xmlns:a16="http://schemas.microsoft.com/office/drawing/2014/main" val="20003"/>
                    </a:ext>
                  </a:extLst>
                </a:gridCol>
                <a:gridCol w="1715425">
                  <a:extLst>
                    <a:ext uri="{9D8B030D-6E8A-4147-A177-3AD203B41FA5}">
                      <a16:colId xmlns="" xmlns:a16="http://schemas.microsoft.com/office/drawing/2014/main" val="20004"/>
                    </a:ext>
                  </a:extLst>
                </a:gridCol>
              </a:tblGrid>
              <a:tr h="723975">
                <a:tc>
                  <a:txBody>
                    <a:bodyPr/>
                    <a:lstStyle/>
                    <a:p>
                      <a:pPr marL="0" lvl="0" indent="0" algn="l" rtl="0">
                        <a:spcBef>
                          <a:spcPts val="0"/>
                        </a:spcBef>
                        <a:spcAft>
                          <a:spcPts val="0"/>
                        </a:spcAft>
                        <a:buNone/>
                      </a:pPr>
                      <a:r>
                        <a:rPr lang="en" dirty="0"/>
                        <a:t>        </a:t>
                      </a:r>
                      <a:r>
                        <a:rPr lang="en" b="1" dirty="0"/>
                        <a:t> ID</a:t>
                      </a:r>
                      <a:endParaRPr b="1" dirty="0"/>
                    </a:p>
                  </a:txBody>
                  <a:tcPr marL="91425" marR="91425" marT="91425" marB="91425" anchor="ctr">
                    <a:solidFill>
                      <a:schemeClr val="bg1"/>
                    </a:solidFill>
                  </a:tcPr>
                </a:tc>
                <a:tc>
                  <a:txBody>
                    <a:bodyPr/>
                    <a:lstStyle/>
                    <a:p>
                      <a:pPr marL="0" lvl="0" indent="0" algn="l" rtl="0">
                        <a:spcBef>
                          <a:spcPts val="0"/>
                        </a:spcBef>
                        <a:spcAft>
                          <a:spcPts val="0"/>
                        </a:spcAft>
                        <a:buNone/>
                      </a:pPr>
                      <a:r>
                        <a:rPr lang="en" dirty="0"/>
                        <a:t>     </a:t>
                      </a:r>
                      <a:r>
                        <a:rPr lang="en" b="1" dirty="0"/>
                        <a:t>NAME</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smtClean="0"/>
                        <a:t>PRIORITY</a:t>
                      </a:r>
                      <a:endParaRPr b="1" dirty="0"/>
                    </a:p>
                    <a:p>
                      <a:pPr marL="0" lvl="0" indent="0" algn="l" rtl="0">
                        <a:spcBef>
                          <a:spcPts val="0"/>
                        </a:spcBef>
                        <a:spcAft>
                          <a:spcPts val="0"/>
                        </a:spcAft>
                        <a:buNone/>
                      </a:pPr>
                      <a:r>
                        <a:rPr lang="en" sz="1000" b="1" dirty="0"/>
                        <a:t>   </a:t>
                      </a:r>
                      <a:r>
                        <a:rPr lang="en" sz="1200" b="1" dirty="0" smtClean="0"/>
                        <a:t>&lt;</a:t>
                      </a:r>
                      <a:r>
                        <a:rPr lang="en" sz="1200" b="1" dirty="0"/>
                        <a:t>high/medium/low&gt;</a:t>
                      </a:r>
                      <a:endParaRPr sz="12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smtClean="0"/>
                        <a:t>ESTIMATE</a:t>
                      </a:r>
                      <a:endParaRPr lang="en" b="1" dirty="0"/>
                    </a:p>
                    <a:p>
                      <a:pPr marL="0" lvl="0" indent="0" algn="ctr" rtl="0">
                        <a:spcBef>
                          <a:spcPts val="0"/>
                        </a:spcBef>
                        <a:spcAft>
                          <a:spcPts val="0"/>
                        </a:spcAft>
                        <a:buNone/>
                      </a:pPr>
                      <a:r>
                        <a:rPr lang="en" sz="1300" b="1" dirty="0" smtClean="0"/>
                        <a:t>(Hours</a:t>
                      </a:r>
                      <a:r>
                        <a:rPr lang="en" sz="1300" b="1" dirty="0"/>
                        <a:t>)</a:t>
                      </a:r>
                      <a:endParaRPr sz="13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smtClean="0"/>
                        <a:t>STATUS</a:t>
                      </a:r>
                      <a:endParaRPr lang="en" b="1" dirty="0"/>
                    </a:p>
                    <a:p>
                      <a:pPr marL="0" lvl="0" indent="0" algn="ctr" rtl="0">
                        <a:spcBef>
                          <a:spcPts val="0"/>
                        </a:spcBef>
                        <a:spcAft>
                          <a:spcPts val="0"/>
                        </a:spcAft>
                        <a:buNone/>
                      </a:pPr>
                      <a:r>
                        <a:rPr lang="en" sz="1100" b="1" dirty="0" smtClean="0"/>
                        <a:t>&lt;Planned/In </a:t>
                      </a:r>
                      <a:r>
                        <a:rPr lang="en" sz="1100" b="1" dirty="0"/>
                        <a:t>progress/Completed&gt;</a:t>
                      </a:r>
                      <a:endParaRPr sz="1100" b="1" dirty="0"/>
                    </a:p>
                  </a:txBody>
                  <a:tcPr marL="91425" marR="91425" marT="91425" marB="91425" anchor="ctr">
                    <a:solidFill>
                      <a:schemeClr val="bg1"/>
                    </a:solidFill>
                  </a:tcPr>
                </a:tc>
                <a:extLst>
                  <a:ext uri="{0D108BD9-81ED-4DB2-BD59-A6C34878D82A}">
                    <a16:rowId xmlns="" xmlns:a16="http://schemas.microsoft.com/office/drawing/2014/main" val="10000"/>
                  </a:ext>
                </a:extLst>
              </a:tr>
              <a:tr h="426575">
                <a:tc>
                  <a:txBody>
                    <a:bodyPr/>
                    <a:lstStyle/>
                    <a:p>
                      <a:pPr marL="0" lvl="0" indent="0" algn="ctr" rtl="0">
                        <a:spcBef>
                          <a:spcPts val="0"/>
                        </a:spcBef>
                        <a:spcAft>
                          <a:spcPts val="0"/>
                        </a:spcAft>
                        <a:buNone/>
                      </a:pPr>
                      <a:r>
                        <a:rPr lang="en" dirty="0" smtClean="0"/>
                        <a:t>11</a:t>
                      </a:r>
                      <a:endParaRPr dirty="0"/>
                    </a:p>
                  </a:txBody>
                  <a:tcPr marL="91425" marR="91425" marT="91425" marB="91425" anchor="ctr">
                    <a:solidFill>
                      <a:schemeClr val="bg1"/>
                    </a:solidFill>
                  </a:tcPr>
                </a:tc>
                <a:tc>
                  <a:txBody>
                    <a:bodyPr/>
                    <a:lstStyle/>
                    <a:p>
                      <a:pPr algn="ctr">
                        <a:lnSpc>
                          <a:spcPct val="115000"/>
                        </a:lnSpc>
                        <a:spcAft>
                          <a:spcPts val="0"/>
                        </a:spcAft>
                      </a:pPr>
                      <a:r>
                        <a:rPr lang="en-IN" sz="1600" b="0" dirty="0">
                          <a:effectLst/>
                          <a:latin typeface="Arial"/>
                          <a:ea typeface="Arial"/>
                        </a:rPr>
                        <a:t>Documentation and Reporting</a:t>
                      </a: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Low</a:t>
                      </a: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4 days</a:t>
                      </a: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All features completed</a:t>
                      </a:r>
                    </a:p>
                  </a:txBody>
                  <a:tcPr marL="63500" marR="63500" marT="63500" marB="63500">
                    <a:solidFill>
                      <a:schemeClr val="bg1"/>
                    </a:solidFill>
                  </a:tcPr>
                </a:tc>
                <a:extLst>
                  <a:ext uri="{0D108BD9-81ED-4DB2-BD59-A6C34878D82A}">
                    <a16:rowId xmlns="" xmlns:a16="http://schemas.microsoft.com/office/drawing/2014/main" val="10001"/>
                  </a:ext>
                </a:extLst>
              </a:tr>
              <a:tr h="426575">
                <a:tc>
                  <a:txBody>
                    <a:bodyPr/>
                    <a:lstStyle/>
                    <a:p>
                      <a:pPr marL="0" lvl="0" indent="0" algn="ctr" rtl="0">
                        <a:spcBef>
                          <a:spcPts val="0"/>
                        </a:spcBef>
                        <a:spcAft>
                          <a:spcPts val="0"/>
                        </a:spcAft>
                        <a:buNone/>
                      </a:pPr>
                      <a:r>
                        <a:rPr lang="en" dirty="0" smtClean="0"/>
                        <a:t>12</a:t>
                      </a:r>
                      <a:endParaRPr dirty="0"/>
                    </a:p>
                  </a:txBody>
                  <a:tcPr marL="91425" marR="91425" marT="91425" marB="91425" anchor="ctr">
                    <a:solidFill>
                      <a:schemeClr val="bg1"/>
                    </a:solidFill>
                  </a:tcPr>
                </a:tc>
                <a:tc>
                  <a:txBody>
                    <a:bodyPr/>
                    <a:lstStyle/>
                    <a:p>
                      <a:pPr algn="ctr">
                        <a:lnSpc>
                          <a:spcPct val="115000"/>
                        </a:lnSpc>
                        <a:spcAft>
                          <a:spcPts val="0"/>
                        </a:spcAft>
                      </a:pPr>
                      <a:r>
                        <a:rPr lang="en-IN" sz="1600" b="0" dirty="0">
                          <a:effectLst/>
                          <a:latin typeface="Arial"/>
                          <a:ea typeface="Arial"/>
                        </a:rPr>
                        <a:t>Future Work and Enhancements</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Low</a:t>
                      </a:r>
                    </a:p>
                  </a:txBody>
                  <a:tcPr marL="63500" marR="63500" marT="63500" marB="63500">
                    <a:solidFill>
                      <a:schemeClr val="bg1"/>
                    </a:solidFill>
                  </a:tcPr>
                </a:tc>
                <a:tc>
                  <a:txBody>
                    <a:bodyPr/>
                    <a:lstStyle/>
                    <a:p>
                      <a:pPr algn="ctr">
                        <a:lnSpc>
                          <a:spcPct val="115000"/>
                        </a:lnSpc>
                        <a:spcAft>
                          <a:spcPts val="0"/>
                        </a:spcAft>
                      </a:pPr>
                      <a:r>
                        <a:rPr lang="en-IN" sz="1600">
                          <a:effectLst/>
                          <a:latin typeface="Arial"/>
                          <a:ea typeface="Arial"/>
                        </a:rPr>
                        <a:t>Ongoing</a:t>
                      </a:r>
                    </a:p>
                  </a:txBody>
                  <a:tcPr marL="63500" marR="63500" marT="63500" marB="63500">
                    <a:solidFill>
                      <a:schemeClr val="bg1"/>
                    </a:solidFill>
                  </a:tcPr>
                </a:tc>
                <a:tc>
                  <a:txBody>
                    <a:bodyPr/>
                    <a:lstStyle/>
                    <a:p>
                      <a:pPr algn="ctr">
                        <a:lnSpc>
                          <a:spcPct val="115000"/>
                        </a:lnSpc>
                        <a:spcAft>
                          <a:spcPts val="0"/>
                        </a:spcAft>
                      </a:pPr>
                      <a:r>
                        <a:rPr lang="en-IN" sz="1600" dirty="0">
                          <a:effectLst/>
                          <a:latin typeface="Arial"/>
                          <a:ea typeface="Arial"/>
                        </a:rPr>
                        <a:t>None</a:t>
                      </a:r>
                    </a:p>
                  </a:txBody>
                  <a:tcPr marL="63500" marR="63500" marT="63500" marB="63500">
                    <a:solidFill>
                      <a:schemeClr val="bg1"/>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544964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a:t>
            </a:r>
            <a:endParaRPr lang="en-US" dirty="0"/>
          </a:p>
        </p:txBody>
      </p:sp>
      <p:sp>
        <p:nvSpPr>
          <p:cNvPr id="3" name="Content Placeholder 2"/>
          <p:cNvSpPr>
            <a:spLocks noGrp="1"/>
          </p:cNvSpPr>
          <p:nvPr>
            <p:ph idx="1"/>
          </p:nvPr>
        </p:nvSpPr>
        <p:spPr>
          <a:xfrm>
            <a:off x="457200" y="1219200"/>
            <a:ext cx="8229600" cy="4948932"/>
          </a:xfrm>
        </p:spPr>
        <p:txBody>
          <a:bodyPr/>
          <a:lstStyle/>
          <a:p>
            <a:endParaRPr lang="en-US"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15</a:t>
            </a:fld>
            <a:endParaRPr lang="en-US" dirty="0"/>
          </a:p>
        </p:txBody>
      </p:sp>
      <p:graphicFrame>
        <p:nvGraphicFramePr>
          <p:cNvPr id="6" name="Google Shape;381;p28"/>
          <p:cNvGraphicFramePr/>
          <p:nvPr>
            <p:extLst>
              <p:ext uri="{D42A27DB-BD31-4B8C-83A1-F6EECF244321}">
                <p14:modId xmlns:p14="http://schemas.microsoft.com/office/powerpoint/2010/main" val="467431171"/>
              </p:ext>
            </p:extLst>
          </p:nvPr>
        </p:nvGraphicFramePr>
        <p:xfrm>
          <a:off x="304799" y="1011511"/>
          <a:ext cx="8382001" cy="4750605"/>
        </p:xfrm>
        <a:graphic>
          <a:graphicData uri="http://schemas.openxmlformats.org/drawingml/2006/table">
            <a:tbl>
              <a:tblPr>
                <a:noFill/>
              </a:tblPr>
              <a:tblGrid>
                <a:gridCol w="1882418">
                  <a:extLst>
                    <a:ext uri="{9D8B030D-6E8A-4147-A177-3AD203B41FA5}">
                      <a16:colId xmlns="" xmlns:a16="http://schemas.microsoft.com/office/drawing/2014/main" val="20000"/>
                    </a:ext>
                  </a:extLst>
                </a:gridCol>
                <a:gridCol w="2022125">
                  <a:extLst>
                    <a:ext uri="{9D8B030D-6E8A-4147-A177-3AD203B41FA5}">
                      <a16:colId xmlns="" xmlns:a16="http://schemas.microsoft.com/office/drawing/2014/main" val="20001"/>
                    </a:ext>
                  </a:extLst>
                </a:gridCol>
                <a:gridCol w="1850000">
                  <a:extLst>
                    <a:ext uri="{9D8B030D-6E8A-4147-A177-3AD203B41FA5}">
                      <a16:colId xmlns="" xmlns:a16="http://schemas.microsoft.com/office/drawing/2014/main" val="20002"/>
                    </a:ext>
                  </a:extLst>
                </a:gridCol>
                <a:gridCol w="2627458">
                  <a:extLst>
                    <a:ext uri="{9D8B030D-6E8A-4147-A177-3AD203B41FA5}">
                      <a16:colId xmlns="" xmlns:a16="http://schemas.microsoft.com/office/drawing/2014/main" val="20003"/>
                    </a:ext>
                  </a:extLst>
                </a:gridCol>
              </a:tblGrid>
              <a:tr h="603332">
                <a:tc>
                  <a:txBody>
                    <a:bodyPr/>
                    <a:lstStyle/>
                    <a:p>
                      <a:pPr marL="0" lvl="0" indent="0" algn="ctr" rtl="0">
                        <a:spcBef>
                          <a:spcPts val="0"/>
                        </a:spcBef>
                        <a:spcAft>
                          <a:spcPts val="0"/>
                        </a:spcAft>
                        <a:buNone/>
                      </a:pPr>
                      <a:r>
                        <a:rPr lang="en" b="1" dirty="0"/>
                        <a:t> User Story ID</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As a type of User</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I want to </a:t>
                      </a:r>
                      <a:endParaRPr b="1" dirty="0"/>
                    </a:p>
                    <a:p>
                      <a:pPr marL="0" lvl="0" indent="0" algn="ctr" rtl="0">
                        <a:spcBef>
                          <a:spcPts val="0"/>
                        </a:spcBef>
                        <a:spcAft>
                          <a:spcPts val="0"/>
                        </a:spcAft>
                        <a:buNone/>
                      </a:pPr>
                      <a:r>
                        <a:rPr lang="en" sz="1100" b="1" dirty="0"/>
                        <a:t>&lt;Perform some task&gt;</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So that i can</a:t>
                      </a:r>
                      <a:endParaRPr b="1" dirty="0"/>
                    </a:p>
                    <a:p>
                      <a:pPr marL="0" lvl="0" indent="0" algn="ctr" rtl="0">
                        <a:spcBef>
                          <a:spcPts val="0"/>
                        </a:spcBef>
                        <a:spcAft>
                          <a:spcPts val="0"/>
                        </a:spcAft>
                        <a:buNone/>
                      </a:pPr>
                      <a:r>
                        <a:rPr lang="en" sz="1100" b="1" dirty="0"/>
                        <a:t>&lt;Achieve Some Goal&gt; </a:t>
                      </a:r>
                      <a:endParaRPr sz="1100" b="1" dirty="0"/>
                    </a:p>
                  </a:txBody>
                  <a:tcPr marL="91425" marR="91425" marT="91425" marB="91425" anchor="ctr">
                    <a:solidFill>
                      <a:schemeClr val="bg1"/>
                    </a:solidFill>
                  </a:tcPr>
                </a:tc>
                <a:extLst>
                  <a:ext uri="{0D108BD9-81ED-4DB2-BD59-A6C34878D82A}">
                    <a16:rowId xmlns="" xmlns:a16="http://schemas.microsoft.com/office/drawing/2014/main" val="10000"/>
                  </a:ext>
                </a:extLst>
              </a:tr>
              <a:tr h="539035">
                <a:tc>
                  <a:txBody>
                    <a:bodyPr/>
                    <a:lstStyle/>
                    <a:p>
                      <a:pPr marL="0" lvl="0" indent="0" algn="ctr" rtl="0">
                        <a:spcBef>
                          <a:spcPts val="0"/>
                        </a:spcBef>
                        <a:spcAft>
                          <a:spcPts val="0"/>
                        </a:spcAft>
                        <a:buNone/>
                      </a:pPr>
                      <a:r>
                        <a:rPr lang="en" dirty="0"/>
                        <a:t>  1 </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DATA</a:t>
                      </a:r>
                      <a:r>
                        <a:rPr lang="en" baseline="0" dirty="0" smtClean="0"/>
                        <a:t> SCIENTIST</a:t>
                      </a:r>
                      <a:endParaRPr dirty="0"/>
                    </a:p>
                  </a:txBody>
                  <a:tcPr marL="91425" marR="91425" marT="91425" marB="91425" anchor="ctr">
                    <a:solidFill>
                      <a:schemeClr val="bg1"/>
                    </a:solidFill>
                  </a:tcPr>
                </a:tc>
                <a:tc>
                  <a:txBody>
                    <a:bodyPr/>
                    <a:lstStyle/>
                    <a:p>
                      <a:pPr marL="0" lvl="0" indent="0" algn="ctr" defTabSz="914400" rtl="0" eaLnBrk="1" latinLnBrk="0" hangingPunct="1">
                        <a:spcBef>
                          <a:spcPts val="0"/>
                        </a:spcBef>
                        <a:spcAft>
                          <a:spcPts val="0"/>
                        </a:spcAft>
                        <a:buNone/>
                      </a:pPr>
                      <a:r>
                        <a:rPr lang="en-IN" sz="1800" kern="1200" dirty="0" smtClean="0">
                          <a:solidFill>
                            <a:schemeClr val="tx1"/>
                          </a:solidFill>
                          <a:latin typeface="+mn-lt"/>
                          <a:ea typeface="+mn-ea"/>
                          <a:cs typeface="+mn-cs"/>
                        </a:rPr>
                        <a:t>C</a:t>
                      </a:r>
                      <a:r>
                        <a:rPr lang="en" sz="1800" kern="1200" dirty="0" smtClean="0">
                          <a:solidFill>
                            <a:schemeClr val="tx1"/>
                          </a:solidFill>
                          <a:latin typeface="+mn-lt"/>
                          <a:ea typeface="+mn-ea"/>
                          <a:cs typeface="+mn-cs"/>
                        </a:rPr>
                        <a:t>ollect</a:t>
                      </a:r>
                      <a:r>
                        <a:rPr lang="en" sz="1800" kern="1200" baseline="0" dirty="0" smtClean="0">
                          <a:solidFill>
                            <a:schemeClr val="tx1"/>
                          </a:solidFill>
                          <a:latin typeface="+mn-lt"/>
                          <a:ea typeface="+mn-ea"/>
                          <a:cs typeface="+mn-cs"/>
                        </a:rPr>
                        <a:t> ECG data</a:t>
                      </a:r>
                      <a:endParaRPr sz="1800" kern="1200" dirty="0">
                        <a:solidFill>
                          <a:schemeClr val="tx1"/>
                        </a:solidFill>
                        <a:latin typeface="+mn-lt"/>
                        <a:ea typeface="+mn-ea"/>
                        <a:cs typeface="+mn-cs"/>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IN" sz="1100" kern="1200" dirty="0" smtClean="0">
                          <a:solidFill>
                            <a:schemeClr val="tx1"/>
                          </a:solidFill>
                          <a:effectLst/>
                          <a:latin typeface="+mn-lt"/>
                          <a:ea typeface="+mn-ea"/>
                          <a:cs typeface="+mn-cs"/>
                        </a:rPr>
                        <a:t>I can understand the structure of the data and prepare it for machine learning models.</a:t>
                      </a:r>
                      <a:endParaRPr sz="1100" dirty="0"/>
                    </a:p>
                  </a:txBody>
                  <a:tcPr marL="91425" marR="91425" marT="91425" marB="91425" anchor="ctr">
                    <a:solidFill>
                      <a:schemeClr val="bg1"/>
                    </a:solidFill>
                  </a:tcPr>
                </a:tc>
                <a:extLst>
                  <a:ext uri="{0D108BD9-81ED-4DB2-BD59-A6C34878D82A}">
                    <a16:rowId xmlns="" xmlns:a16="http://schemas.microsoft.com/office/drawing/2014/main" val="10001"/>
                  </a:ext>
                </a:extLst>
              </a:tr>
              <a:tr h="706345">
                <a:tc>
                  <a:txBody>
                    <a:bodyPr/>
                    <a:lstStyle/>
                    <a:p>
                      <a:pPr marL="0" lvl="0" indent="0" algn="ctr" rtl="0">
                        <a:spcBef>
                          <a:spcPts val="0"/>
                        </a:spcBef>
                        <a:spcAft>
                          <a:spcPts val="0"/>
                        </a:spcAft>
                        <a:buNone/>
                      </a:pPr>
                      <a:r>
                        <a:rPr lang="en"/>
                        <a:t> 2</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smtClean="0"/>
                        <a:t>DATA</a:t>
                      </a:r>
                      <a:r>
                        <a:rPr lang="en-IN" baseline="0" dirty="0" smtClean="0"/>
                        <a:t> ENGINEER</a:t>
                      </a:r>
                      <a:endParaRPr lang="en-IN"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sz="1800" kern="1200" dirty="0" smtClean="0">
                          <a:solidFill>
                            <a:schemeClr val="tx1"/>
                          </a:solidFill>
                          <a:latin typeface="+mn-lt"/>
                          <a:ea typeface="+mn-ea"/>
                          <a:cs typeface="+mn-cs"/>
                        </a:rPr>
                        <a:t>Preprocess</a:t>
                      </a:r>
                      <a:r>
                        <a:rPr lang="en-US" sz="1800" kern="1200" baseline="0" dirty="0" smtClean="0">
                          <a:solidFill>
                            <a:schemeClr val="tx1"/>
                          </a:solidFill>
                          <a:latin typeface="+mn-lt"/>
                          <a:ea typeface="+mn-ea"/>
                          <a:cs typeface="+mn-cs"/>
                        </a:rPr>
                        <a:t> ECG data for DL</a:t>
                      </a:r>
                      <a:endParaRPr sz="1800" kern="1200" dirty="0">
                        <a:solidFill>
                          <a:schemeClr val="tx1"/>
                        </a:solidFill>
                        <a:latin typeface="+mn-lt"/>
                        <a:ea typeface="+mn-ea"/>
                        <a:cs typeface="+mn-cs"/>
                      </a:endParaRPr>
                    </a:p>
                  </a:txBody>
                  <a:tcPr marL="91425" marR="91425" marT="91425" marB="91425" anchor="ctr">
                    <a:solidFill>
                      <a:schemeClr val="bg1"/>
                    </a:solidFill>
                  </a:tcPr>
                </a:tc>
                <a:tc>
                  <a:txBody>
                    <a:bodyPr/>
                    <a:lstStyle/>
                    <a:p>
                      <a:r>
                        <a:rPr lang="en-IN" sz="1100" kern="1200" dirty="0" smtClean="0">
                          <a:solidFill>
                            <a:schemeClr val="tx1"/>
                          </a:solidFill>
                          <a:effectLst/>
                          <a:latin typeface="+mn-lt"/>
                          <a:ea typeface="+mn-ea"/>
                          <a:cs typeface="+mn-cs"/>
                        </a:rPr>
                        <a:t>the data is in an appropriate format for machine learning models to process.</a:t>
                      </a:r>
                      <a:endParaRPr lang="en-IN" sz="1100" kern="1200" dirty="0">
                        <a:solidFill>
                          <a:schemeClr val="tx1"/>
                        </a:solidFill>
                        <a:effectLst/>
                        <a:latin typeface="+mn-lt"/>
                        <a:ea typeface="+mn-ea"/>
                        <a:cs typeface="+mn-cs"/>
                      </a:endParaRPr>
                    </a:p>
                  </a:txBody>
                  <a:tcPr marL="91425" marR="91425" marT="91425" marB="91425" anchor="ctr">
                    <a:solidFill>
                      <a:schemeClr val="bg1"/>
                    </a:solidFill>
                  </a:tcPr>
                </a:tc>
                <a:extLst>
                  <a:ext uri="{0D108BD9-81ED-4DB2-BD59-A6C34878D82A}">
                    <a16:rowId xmlns="" xmlns:a16="http://schemas.microsoft.com/office/drawing/2014/main" val="10002"/>
                  </a:ext>
                </a:extLst>
              </a:tr>
              <a:tr h="741182">
                <a:tc>
                  <a:txBody>
                    <a:bodyPr/>
                    <a:lstStyle/>
                    <a:p>
                      <a:pPr marL="0" lvl="0" indent="0" algn="ctr" rtl="0">
                        <a:spcBef>
                          <a:spcPts val="0"/>
                        </a:spcBef>
                        <a:spcAft>
                          <a:spcPts val="0"/>
                        </a:spcAft>
                        <a:buNone/>
                      </a:pPr>
                      <a:r>
                        <a:rPr lang="en"/>
                        <a:t>3</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IN" sz="1600" dirty="0" smtClean="0"/>
                        <a:t>DATA</a:t>
                      </a:r>
                      <a:r>
                        <a:rPr lang="en-IN" sz="1600" baseline="0" dirty="0" smtClean="0"/>
                        <a:t> SCIENTIST</a:t>
                      </a:r>
                      <a:endParaRPr lang="en-IN" sz="16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800" kern="1200" dirty="0" smtClean="0">
                          <a:solidFill>
                            <a:schemeClr val="tx1"/>
                          </a:solidFill>
                          <a:effectLst/>
                          <a:latin typeface="+mn-lt"/>
                          <a:ea typeface="+mn-ea"/>
                          <a:cs typeface="+mn-cs"/>
                        </a:rPr>
                        <a:t>apply PCA to reduce dimensionality</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100" kern="1200" dirty="0" smtClean="0">
                          <a:solidFill>
                            <a:schemeClr val="tx1"/>
                          </a:solidFill>
                          <a:effectLst/>
                          <a:latin typeface="+mn-lt"/>
                          <a:ea typeface="+mn-ea"/>
                          <a:cs typeface="+mn-cs"/>
                        </a:rPr>
                        <a:t>I can reduce the complexity of the dataset and improve the performance of the models.</a:t>
                      </a:r>
                      <a:endParaRPr sz="1100" dirty="0"/>
                    </a:p>
                  </a:txBody>
                  <a:tcPr marL="91425" marR="91425" marT="91425" marB="91425" anchor="ctr">
                    <a:solidFill>
                      <a:schemeClr val="bg1"/>
                    </a:solidFill>
                  </a:tcPr>
                </a:tc>
                <a:extLst>
                  <a:ext uri="{0D108BD9-81ED-4DB2-BD59-A6C34878D82A}">
                    <a16:rowId xmlns="" xmlns:a16="http://schemas.microsoft.com/office/drawing/2014/main" val="10003"/>
                  </a:ext>
                </a:extLst>
              </a:tr>
              <a:tr h="706345">
                <a:tc>
                  <a:txBody>
                    <a:bodyPr/>
                    <a:lstStyle/>
                    <a:p>
                      <a:pPr marL="0" lvl="0" indent="0" algn="ctr" rtl="0">
                        <a:spcBef>
                          <a:spcPts val="0"/>
                        </a:spcBef>
                        <a:spcAft>
                          <a:spcPts val="0"/>
                        </a:spcAft>
                        <a:buNone/>
                      </a:pPr>
                      <a:r>
                        <a:rPr lang="en" dirty="0"/>
                        <a:t>4</a:t>
                      </a:r>
                      <a:endParaRPr dirty="0"/>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t>MACHINE</a:t>
                      </a:r>
                      <a:r>
                        <a:rPr lang="en-US" sz="1600" baseline="0" dirty="0" smtClean="0"/>
                        <a:t> LEARNING ENGINEER</a:t>
                      </a:r>
                      <a:endParaRPr lang="en-US" sz="1600" dirty="0" smtClean="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800" kern="1200" dirty="0" smtClean="0">
                          <a:solidFill>
                            <a:schemeClr val="tx1"/>
                          </a:solidFill>
                          <a:effectLst/>
                          <a:latin typeface="+mn-lt"/>
                          <a:ea typeface="+mn-ea"/>
                          <a:cs typeface="+mn-cs"/>
                        </a:rPr>
                        <a:t>models on the dataset</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100" kern="1200" dirty="0" smtClean="0">
                          <a:solidFill>
                            <a:schemeClr val="tx1"/>
                          </a:solidFill>
                          <a:effectLst/>
                          <a:latin typeface="+mn-lt"/>
                          <a:ea typeface="+mn-ea"/>
                          <a:cs typeface="+mn-cs"/>
                        </a:rPr>
                        <a:t>I can evaluate which models work best for predicting and classifying arrhythmias</a:t>
                      </a:r>
                      <a:r>
                        <a:rPr lang="en-IN" sz="1800" kern="1200" dirty="0" smtClean="0">
                          <a:solidFill>
                            <a:schemeClr val="tx1"/>
                          </a:solidFill>
                          <a:effectLst/>
                          <a:latin typeface="+mn-lt"/>
                          <a:ea typeface="+mn-ea"/>
                          <a:cs typeface="+mn-cs"/>
                        </a:rPr>
                        <a:t>.</a:t>
                      </a:r>
                      <a:endParaRPr sz="1300" dirty="0"/>
                    </a:p>
                  </a:txBody>
                  <a:tcPr marL="91425" marR="91425" marT="91425" marB="91425" anchor="ctr">
                    <a:solidFill>
                      <a:schemeClr val="bg1"/>
                    </a:solidFill>
                  </a:tcPr>
                </a:tc>
                <a:extLst>
                  <a:ext uri="{0D108BD9-81ED-4DB2-BD59-A6C34878D82A}">
                    <a16:rowId xmlns="" xmlns:a16="http://schemas.microsoft.com/office/drawing/2014/main" val="10004"/>
                  </a:ext>
                </a:extLst>
              </a:tr>
              <a:tr h="971235">
                <a:tc>
                  <a:txBody>
                    <a:bodyPr/>
                    <a:lstStyle/>
                    <a:p>
                      <a:pPr marL="0" lvl="0" indent="0" algn="ctr" rtl="0">
                        <a:spcBef>
                          <a:spcPts val="0"/>
                        </a:spcBef>
                        <a:spcAft>
                          <a:spcPts val="0"/>
                        </a:spcAft>
                        <a:buNone/>
                      </a:pPr>
                      <a:r>
                        <a:rPr lang="en" dirty="0"/>
                        <a:t>5</a:t>
                      </a:r>
                      <a:endParaRPr dirty="0"/>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t>MACHINE</a:t>
                      </a:r>
                      <a:r>
                        <a:rPr lang="en-US" sz="1600" baseline="0" dirty="0" smtClean="0"/>
                        <a:t> LEARNING ENGINEER</a:t>
                      </a:r>
                      <a:endParaRPr lang="en-US" sz="1600" dirty="0" smtClean="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800" kern="1200" dirty="0" smtClean="0">
                          <a:solidFill>
                            <a:schemeClr val="tx1"/>
                          </a:solidFill>
                          <a:effectLst/>
                          <a:latin typeface="+mn-lt"/>
                          <a:ea typeface="+mn-ea"/>
                          <a:cs typeface="+mn-cs"/>
                        </a:rPr>
                        <a:t>evaluate model performance</a:t>
                      </a:r>
                      <a:endParaRPr lang="en-IN"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100" kern="1200" dirty="0" smtClean="0">
                          <a:solidFill>
                            <a:schemeClr val="tx1"/>
                          </a:solidFill>
                          <a:effectLst/>
                          <a:latin typeface="+mn-lt"/>
                          <a:ea typeface="+mn-ea"/>
                          <a:cs typeface="+mn-cs"/>
                        </a:rPr>
                        <a:t>I can evaluate which models work best for predicting and classifying arrhythmias.</a:t>
                      </a:r>
                      <a:endParaRPr sz="1100" dirty="0"/>
                    </a:p>
                  </a:txBody>
                  <a:tcPr marL="91425" marR="91425" marT="91425" marB="91425" anchor="ctr">
                    <a:solidFill>
                      <a:schemeClr val="bg1"/>
                    </a:solid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4803359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16</a:t>
            </a:fld>
            <a:endParaRPr lang="en-US" dirty="0"/>
          </a:p>
        </p:txBody>
      </p:sp>
      <p:graphicFrame>
        <p:nvGraphicFramePr>
          <p:cNvPr id="6" name="Google Shape;381;p28"/>
          <p:cNvGraphicFramePr/>
          <p:nvPr>
            <p:extLst>
              <p:ext uri="{D42A27DB-BD31-4B8C-83A1-F6EECF244321}">
                <p14:modId xmlns:p14="http://schemas.microsoft.com/office/powerpoint/2010/main" val="2526788426"/>
              </p:ext>
            </p:extLst>
          </p:nvPr>
        </p:nvGraphicFramePr>
        <p:xfrm>
          <a:off x="515964" y="1247240"/>
          <a:ext cx="8143125" cy="4830900"/>
        </p:xfrm>
        <a:graphic>
          <a:graphicData uri="http://schemas.openxmlformats.org/drawingml/2006/table">
            <a:tbl>
              <a:tblPr>
                <a:noFill/>
              </a:tblPr>
              <a:tblGrid>
                <a:gridCol w="1828770">
                  <a:extLst>
                    <a:ext uri="{9D8B030D-6E8A-4147-A177-3AD203B41FA5}">
                      <a16:colId xmlns="" xmlns:a16="http://schemas.microsoft.com/office/drawing/2014/main" val="20000"/>
                    </a:ext>
                  </a:extLst>
                </a:gridCol>
                <a:gridCol w="1964497">
                  <a:extLst>
                    <a:ext uri="{9D8B030D-6E8A-4147-A177-3AD203B41FA5}">
                      <a16:colId xmlns="" xmlns:a16="http://schemas.microsoft.com/office/drawing/2014/main" val="20001"/>
                    </a:ext>
                  </a:extLst>
                </a:gridCol>
                <a:gridCol w="1797278">
                  <a:extLst>
                    <a:ext uri="{9D8B030D-6E8A-4147-A177-3AD203B41FA5}">
                      <a16:colId xmlns="" xmlns:a16="http://schemas.microsoft.com/office/drawing/2014/main" val="20002"/>
                    </a:ext>
                  </a:extLst>
                </a:gridCol>
                <a:gridCol w="2552580">
                  <a:extLst>
                    <a:ext uri="{9D8B030D-6E8A-4147-A177-3AD203B41FA5}">
                      <a16:colId xmlns="" xmlns:a16="http://schemas.microsoft.com/office/drawing/2014/main" val="20003"/>
                    </a:ext>
                  </a:extLst>
                </a:gridCol>
              </a:tblGrid>
              <a:tr h="566400">
                <a:tc>
                  <a:txBody>
                    <a:bodyPr/>
                    <a:lstStyle/>
                    <a:p>
                      <a:pPr marL="0" lvl="0" indent="0" algn="ctr" rtl="0">
                        <a:spcBef>
                          <a:spcPts val="0"/>
                        </a:spcBef>
                        <a:spcAft>
                          <a:spcPts val="0"/>
                        </a:spcAft>
                        <a:buNone/>
                      </a:pPr>
                      <a:r>
                        <a:rPr lang="en" b="1" dirty="0"/>
                        <a:t> User Story ID</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As a type of User</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I want to </a:t>
                      </a:r>
                      <a:endParaRPr b="1" dirty="0"/>
                    </a:p>
                    <a:p>
                      <a:pPr marL="0" lvl="0" indent="0" algn="ctr" rtl="0">
                        <a:spcBef>
                          <a:spcPts val="0"/>
                        </a:spcBef>
                        <a:spcAft>
                          <a:spcPts val="0"/>
                        </a:spcAft>
                        <a:buNone/>
                      </a:pPr>
                      <a:r>
                        <a:rPr lang="en" sz="1100" b="1" dirty="0"/>
                        <a:t>&lt;Perform some task&gt;</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So that i can</a:t>
                      </a:r>
                      <a:endParaRPr b="1" dirty="0"/>
                    </a:p>
                    <a:p>
                      <a:pPr marL="0" lvl="0" indent="0" algn="ctr" rtl="0">
                        <a:spcBef>
                          <a:spcPts val="0"/>
                        </a:spcBef>
                        <a:spcAft>
                          <a:spcPts val="0"/>
                        </a:spcAft>
                        <a:buNone/>
                      </a:pPr>
                      <a:r>
                        <a:rPr lang="en" sz="1100" b="1" dirty="0"/>
                        <a:t>&lt;Achieve Some Goal&gt; </a:t>
                      </a:r>
                      <a:endParaRPr sz="1100" b="1" dirty="0"/>
                    </a:p>
                  </a:txBody>
                  <a:tcPr marL="91425" marR="91425" marT="91425" marB="91425" anchor="ctr">
                    <a:solidFill>
                      <a:schemeClr val="bg1"/>
                    </a:solidFill>
                  </a:tcPr>
                </a:tc>
                <a:extLst>
                  <a:ext uri="{0D108BD9-81ED-4DB2-BD59-A6C34878D82A}">
                    <a16:rowId xmlns="" xmlns:a16="http://schemas.microsoft.com/office/drawing/2014/main" val="10000"/>
                  </a:ext>
                </a:extLst>
              </a:tr>
              <a:tr h="618750">
                <a:tc>
                  <a:txBody>
                    <a:bodyPr/>
                    <a:lstStyle/>
                    <a:p>
                      <a:pPr marL="0" lvl="0" indent="0" algn="ctr" rtl="0">
                        <a:spcBef>
                          <a:spcPts val="0"/>
                        </a:spcBef>
                        <a:spcAft>
                          <a:spcPts val="0"/>
                        </a:spcAft>
                        <a:buNone/>
                      </a:pPr>
                      <a:r>
                        <a:rPr lang="en" dirty="0"/>
                        <a:t>6</a:t>
                      </a:r>
                      <a:endParaRPr dirty="0"/>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t>MACHINE</a:t>
                      </a:r>
                      <a:r>
                        <a:rPr lang="en-US" sz="1600" baseline="0" dirty="0" smtClean="0"/>
                        <a:t> LEARNING ENGINEER</a:t>
                      </a:r>
                      <a:endParaRPr lang="en-US" sz="1600" dirty="0" smtClean="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800" kern="1200" dirty="0" smtClean="0">
                          <a:solidFill>
                            <a:schemeClr val="tx1"/>
                          </a:solidFill>
                          <a:effectLst/>
                          <a:latin typeface="+mn-lt"/>
                          <a:ea typeface="+mn-ea"/>
                          <a:cs typeface="+mn-cs"/>
                        </a:rPr>
                        <a:t>fine-tune models using PCA</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100" kern="1200" dirty="0" smtClean="0">
                          <a:solidFill>
                            <a:schemeClr val="tx1"/>
                          </a:solidFill>
                          <a:effectLst/>
                          <a:latin typeface="+mn-lt"/>
                          <a:ea typeface="+mn-ea"/>
                          <a:cs typeface="+mn-cs"/>
                        </a:rPr>
                        <a:t>I can improve model performance and reduce overfitting</a:t>
                      </a:r>
                      <a:endParaRPr sz="1100" dirty="0"/>
                    </a:p>
                  </a:txBody>
                  <a:tcPr marL="91425" marR="91425" marT="91425" marB="91425" anchor="ctr">
                    <a:solidFill>
                      <a:schemeClr val="bg1"/>
                    </a:solidFill>
                  </a:tcPr>
                </a:tc>
              </a:tr>
              <a:tr h="618750">
                <a:tc>
                  <a:txBody>
                    <a:bodyPr/>
                    <a:lstStyle/>
                    <a:p>
                      <a:pPr marL="0" lvl="0" indent="0" algn="ctr" rtl="0">
                        <a:spcBef>
                          <a:spcPts val="0"/>
                        </a:spcBef>
                        <a:spcAft>
                          <a:spcPts val="0"/>
                        </a:spcAft>
                        <a:buNone/>
                      </a:pPr>
                      <a:r>
                        <a:rPr lang="en" dirty="0"/>
                        <a:t>7</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600" dirty="0" smtClean="0"/>
                        <a:t>DATA</a:t>
                      </a:r>
                      <a:r>
                        <a:rPr lang="en-IN" sz="1600" baseline="0" dirty="0" smtClean="0"/>
                        <a:t> SCIENTIST</a:t>
                      </a:r>
                      <a:endParaRPr lang="en-IN" sz="16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800" kern="1200" dirty="0" smtClean="0">
                          <a:solidFill>
                            <a:schemeClr val="tx1"/>
                          </a:solidFill>
                          <a:effectLst/>
                          <a:latin typeface="+mn-lt"/>
                          <a:ea typeface="+mn-ea"/>
                          <a:cs typeface="+mn-cs"/>
                        </a:rPr>
                        <a:t>selection techniques</a:t>
                      </a:r>
                      <a:endParaRPr dirty="0"/>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100" kern="1200" dirty="0" smtClean="0">
                          <a:solidFill>
                            <a:schemeClr val="tx1"/>
                          </a:solidFill>
                          <a:effectLst/>
                          <a:latin typeface="+mn-lt"/>
                          <a:ea typeface="+mn-ea"/>
                          <a:cs typeface="+mn-cs"/>
                        </a:rPr>
                        <a:t>I can improve the model’s predictive power and reduce overfitting.</a:t>
                      </a:r>
                    </a:p>
                    <a:p>
                      <a:pPr marL="0" lvl="0" indent="0" algn="ctr" rtl="0">
                        <a:spcBef>
                          <a:spcPts val="0"/>
                        </a:spcBef>
                        <a:spcAft>
                          <a:spcPts val="0"/>
                        </a:spcAft>
                        <a:buNone/>
                      </a:pPr>
                      <a:endParaRPr sz="1200" dirty="0"/>
                    </a:p>
                  </a:txBody>
                  <a:tcPr marL="91425" marR="91425" marT="91425" marB="91425" anchor="ctr">
                    <a:solidFill>
                      <a:schemeClr val="bg1"/>
                    </a:solidFill>
                  </a:tcPr>
                </a:tc>
              </a:tr>
              <a:tr h="618750">
                <a:tc>
                  <a:txBody>
                    <a:bodyPr/>
                    <a:lstStyle/>
                    <a:p>
                      <a:pPr marL="0" lvl="0" indent="0" algn="ctr" rtl="0">
                        <a:spcBef>
                          <a:spcPts val="0"/>
                        </a:spcBef>
                        <a:spcAft>
                          <a:spcPts val="0"/>
                        </a:spcAft>
                        <a:buNone/>
                      </a:pPr>
                      <a:r>
                        <a:rPr lang="en" dirty="0"/>
                        <a:t>  </a:t>
                      </a:r>
                      <a:r>
                        <a:rPr lang="en" dirty="0" smtClean="0"/>
                        <a:t>8</a:t>
                      </a:r>
                      <a:endParaRPr dirty="0"/>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t>MACHINE</a:t>
                      </a:r>
                      <a:r>
                        <a:rPr lang="en-US" sz="1600" baseline="0" dirty="0" smtClean="0"/>
                        <a:t> LEARNING ENGINEER</a:t>
                      </a:r>
                      <a:endParaRPr lang="en-US" sz="1600" dirty="0" smtClean="0"/>
                    </a:p>
                  </a:txBody>
                  <a:tcPr marL="91425" marR="91425" marT="91425" marB="91425" anchor="ctr">
                    <a:solidFill>
                      <a:schemeClr val="bg1"/>
                    </a:solidFill>
                  </a:tcPr>
                </a:tc>
                <a:tc>
                  <a:txBody>
                    <a:bodyPr/>
                    <a:lstStyle/>
                    <a:p>
                      <a:pPr marL="0" lvl="0" indent="0" algn="ctr" defTabSz="914400" rtl="0" eaLnBrk="1" latinLnBrk="0" hangingPunct="1">
                        <a:spcBef>
                          <a:spcPts val="0"/>
                        </a:spcBef>
                        <a:spcAft>
                          <a:spcPts val="0"/>
                        </a:spcAft>
                        <a:buNone/>
                      </a:pPr>
                      <a:r>
                        <a:rPr lang="en-IN" sz="1800" kern="1200" dirty="0" smtClean="0">
                          <a:solidFill>
                            <a:schemeClr val="tx1"/>
                          </a:solidFill>
                          <a:effectLst/>
                          <a:latin typeface="+mn-lt"/>
                          <a:ea typeface="+mn-ea"/>
                          <a:cs typeface="+mn-cs"/>
                        </a:rPr>
                        <a:t>models like XGBoost or Neural Networks</a:t>
                      </a:r>
                      <a:endParaRPr sz="1800" kern="1200" dirty="0">
                        <a:solidFill>
                          <a:schemeClr val="tx1"/>
                        </a:solidFill>
                        <a:latin typeface="+mn-lt"/>
                        <a:ea typeface="+mn-ea"/>
                        <a:cs typeface="+mn-cs"/>
                      </a:endParaRPr>
                    </a:p>
                  </a:txBody>
                  <a:tcPr marL="91425" marR="91425" marT="91425" marB="91425" anchor="ctr">
                    <a:solidFill>
                      <a:schemeClr val="bg1"/>
                    </a:solidFill>
                  </a:tcPr>
                </a:tc>
                <a:tc>
                  <a:txBody>
                    <a:bodyPr/>
                    <a:lstStyle/>
                    <a:p>
                      <a:r>
                        <a:rPr lang="en-IN" sz="1100" kern="1200" dirty="0" smtClean="0">
                          <a:solidFill>
                            <a:schemeClr val="tx1"/>
                          </a:solidFill>
                          <a:effectLst/>
                          <a:latin typeface="+mn-lt"/>
                          <a:ea typeface="+mn-ea"/>
                          <a:cs typeface="+mn-cs"/>
                        </a:rPr>
                        <a:t>I can potentially improve classification accuracy beyond traditional algorithms.</a:t>
                      </a:r>
                      <a:endParaRPr lang="en-IN" sz="1100" kern="1200" dirty="0">
                        <a:solidFill>
                          <a:schemeClr val="tx1"/>
                        </a:solidFill>
                        <a:effectLst/>
                        <a:latin typeface="+mn-lt"/>
                        <a:ea typeface="+mn-ea"/>
                        <a:cs typeface="+mn-cs"/>
                      </a:endParaRPr>
                    </a:p>
                  </a:txBody>
                  <a:tcPr marL="91425" marR="91425" marT="91425" marB="91425" anchor="ctr">
                    <a:solidFill>
                      <a:schemeClr val="bg1"/>
                    </a:solidFill>
                  </a:tcPr>
                </a:tc>
                <a:extLst>
                  <a:ext uri="{0D108BD9-81ED-4DB2-BD59-A6C34878D82A}">
                    <a16:rowId xmlns="" xmlns:a16="http://schemas.microsoft.com/office/drawing/2014/main" val="10001"/>
                  </a:ext>
                </a:extLst>
              </a:tr>
              <a:tr h="398000">
                <a:tc>
                  <a:txBody>
                    <a:bodyPr/>
                    <a:lstStyle/>
                    <a:p>
                      <a:pPr marL="0" lvl="0" indent="0" algn="ctr" rtl="0">
                        <a:spcBef>
                          <a:spcPts val="0"/>
                        </a:spcBef>
                        <a:spcAft>
                          <a:spcPts val="0"/>
                        </a:spcAft>
                        <a:buNone/>
                      </a:pPr>
                      <a:r>
                        <a:rPr lang="en" dirty="0" smtClean="0"/>
                        <a:t>9</a:t>
                      </a:r>
                      <a:endParaRPr dirty="0"/>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t>MACHINE</a:t>
                      </a:r>
                      <a:r>
                        <a:rPr lang="en-US" sz="1600" baseline="0" dirty="0" smtClean="0"/>
                        <a:t> LEARNING ENGINEER</a:t>
                      </a:r>
                      <a:endParaRPr lang="en-US" sz="1600" dirty="0" smtClean="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800" kern="1200" dirty="0" smtClean="0">
                          <a:solidFill>
                            <a:schemeClr val="tx1"/>
                          </a:solidFill>
                          <a:effectLst/>
                          <a:latin typeface="+mn-lt"/>
                          <a:ea typeface="+mn-ea"/>
                          <a:cs typeface="+mn-cs"/>
                        </a:rPr>
                        <a:t>hyperparameter tuning on the models</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100" kern="1200" dirty="0" smtClean="0">
                          <a:solidFill>
                            <a:schemeClr val="tx1"/>
                          </a:solidFill>
                          <a:effectLst/>
                          <a:latin typeface="+mn-lt"/>
                          <a:ea typeface="+mn-ea"/>
                          <a:cs typeface="+mn-cs"/>
                        </a:rPr>
                        <a:t>I can maximize the performance of the classifiers</a:t>
                      </a:r>
                      <a:endParaRPr sz="1100" dirty="0"/>
                    </a:p>
                  </a:txBody>
                  <a:tcPr marL="91425" marR="91425" marT="91425" marB="91425" anchor="ctr">
                    <a:solidFill>
                      <a:schemeClr val="bg1"/>
                    </a:solidFill>
                  </a:tcPr>
                </a:tc>
                <a:extLst>
                  <a:ext uri="{0D108BD9-81ED-4DB2-BD59-A6C34878D82A}">
                    <a16:rowId xmlns="" xmlns:a16="http://schemas.microsoft.com/office/drawing/2014/main" val="10003"/>
                  </a:ext>
                </a:extLst>
              </a:tr>
              <a:tr h="398000">
                <a:tc>
                  <a:txBody>
                    <a:bodyPr/>
                    <a:lstStyle/>
                    <a:p>
                      <a:pPr marL="0" lvl="0" indent="0" algn="ctr" rtl="0">
                        <a:spcBef>
                          <a:spcPts val="0"/>
                        </a:spcBef>
                        <a:spcAft>
                          <a:spcPts val="0"/>
                        </a:spcAft>
                        <a:buNone/>
                      </a:pPr>
                      <a:r>
                        <a:rPr lang="en" dirty="0" smtClean="0"/>
                        <a:t>10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600" dirty="0" smtClean="0"/>
                        <a:t>SOFTWARE</a:t>
                      </a:r>
                      <a:r>
                        <a:rPr lang="en" sz="1600" baseline="0" dirty="0" smtClean="0"/>
                        <a:t> ENGINEER</a:t>
                      </a:r>
                      <a:endParaRPr lang="en-US" sz="16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800" kern="1200" dirty="0" smtClean="0">
                          <a:solidFill>
                            <a:schemeClr val="tx1"/>
                          </a:solidFill>
                          <a:effectLst/>
                          <a:latin typeface="+mn-lt"/>
                          <a:ea typeface="+mn-ea"/>
                          <a:cs typeface="+mn-cs"/>
                        </a:rPr>
                        <a:t>system and API for the model</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100" kern="1200" dirty="0" smtClean="0">
                          <a:solidFill>
                            <a:schemeClr val="tx1"/>
                          </a:solidFill>
                          <a:effectLst/>
                          <a:latin typeface="+mn-lt"/>
                          <a:ea typeface="+mn-ea"/>
                          <a:cs typeface="+mn-cs"/>
                        </a:rPr>
                        <a:t>predictions can be made in real-time or via batch processing.</a:t>
                      </a:r>
                      <a:endParaRPr sz="1100" dirty="0"/>
                    </a:p>
                  </a:txBody>
                  <a:tcPr marL="91425" marR="91425" marT="91425" marB="91425" anchor="ctr">
                    <a:solidFill>
                      <a:schemeClr val="bg1"/>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10401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17</a:t>
            </a:fld>
            <a:endParaRPr lang="en-US" dirty="0"/>
          </a:p>
        </p:txBody>
      </p:sp>
      <p:graphicFrame>
        <p:nvGraphicFramePr>
          <p:cNvPr id="6" name="Google Shape;381;p28"/>
          <p:cNvGraphicFramePr/>
          <p:nvPr>
            <p:extLst>
              <p:ext uri="{D42A27DB-BD31-4B8C-83A1-F6EECF244321}">
                <p14:modId xmlns:p14="http://schemas.microsoft.com/office/powerpoint/2010/main" val="1497130870"/>
              </p:ext>
            </p:extLst>
          </p:nvPr>
        </p:nvGraphicFramePr>
        <p:xfrm>
          <a:off x="515964" y="1247240"/>
          <a:ext cx="8143125" cy="3733710"/>
        </p:xfrm>
        <a:graphic>
          <a:graphicData uri="http://schemas.openxmlformats.org/drawingml/2006/table">
            <a:tbl>
              <a:tblPr>
                <a:noFill/>
              </a:tblPr>
              <a:tblGrid>
                <a:gridCol w="1828770">
                  <a:extLst>
                    <a:ext uri="{9D8B030D-6E8A-4147-A177-3AD203B41FA5}">
                      <a16:colId xmlns="" xmlns:a16="http://schemas.microsoft.com/office/drawing/2014/main" val="20000"/>
                    </a:ext>
                  </a:extLst>
                </a:gridCol>
                <a:gridCol w="1964497">
                  <a:extLst>
                    <a:ext uri="{9D8B030D-6E8A-4147-A177-3AD203B41FA5}">
                      <a16:colId xmlns="" xmlns:a16="http://schemas.microsoft.com/office/drawing/2014/main" val="20001"/>
                    </a:ext>
                  </a:extLst>
                </a:gridCol>
                <a:gridCol w="1797278">
                  <a:extLst>
                    <a:ext uri="{9D8B030D-6E8A-4147-A177-3AD203B41FA5}">
                      <a16:colId xmlns="" xmlns:a16="http://schemas.microsoft.com/office/drawing/2014/main" val="20002"/>
                    </a:ext>
                  </a:extLst>
                </a:gridCol>
                <a:gridCol w="2552580">
                  <a:extLst>
                    <a:ext uri="{9D8B030D-6E8A-4147-A177-3AD203B41FA5}">
                      <a16:colId xmlns="" xmlns:a16="http://schemas.microsoft.com/office/drawing/2014/main" val="20003"/>
                    </a:ext>
                  </a:extLst>
                </a:gridCol>
              </a:tblGrid>
              <a:tr h="566400">
                <a:tc>
                  <a:txBody>
                    <a:bodyPr/>
                    <a:lstStyle/>
                    <a:p>
                      <a:pPr marL="0" lvl="0" indent="0" algn="ctr" rtl="0">
                        <a:spcBef>
                          <a:spcPts val="0"/>
                        </a:spcBef>
                        <a:spcAft>
                          <a:spcPts val="0"/>
                        </a:spcAft>
                        <a:buNone/>
                      </a:pPr>
                      <a:r>
                        <a:rPr lang="en" b="1" dirty="0"/>
                        <a:t> User Story ID</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As a type of User</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I want to </a:t>
                      </a:r>
                      <a:endParaRPr b="1" dirty="0"/>
                    </a:p>
                    <a:p>
                      <a:pPr marL="0" lvl="0" indent="0" algn="ctr" rtl="0">
                        <a:spcBef>
                          <a:spcPts val="0"/>
                        </a:spcBef>
                        <a:spcAft>
                          <a:spcPts val="0"/>
                        </a:spcAft>
                        <a:buNone/>
                      </a:pPr>
                      <a:r>
                        <a:rPr lang="en" sz="1100" b="1" dirty="0"/>
                        <a:t>&lt;Perform some task&gt;</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So that i can</a:t>
                      </a:r>
                      <a:endParaRPr b="1" dirty="0"/>
                    </a:p>
                    <a:p>
                      <a:pPr marL="0" lvl="0" indent="0" algn="ctr" rtl="0">
                        <a:spcBef>
                          <a:spcPts val="0"/>
                        </a:spcBef>
                        <a:spcAft>
                          <a:spcPts val="0"/>
                        </a:spcAft>
                        <a:buNone/>
                      </a:pPr>
                      <a:r>
                        <a:rPr lang="en" sz="1100" b="1" dirty="0"/>
                        <a:t>&lt;Achieve Some Goal&gt; </a:t>
                      </a:r>
                      <a:endParaRPr sz="1100" b="1" dirty="0"/>
                    </a:p>
                  </a:txBody>
                  <a:tcPr marL="91425" marR="91425" marT="91425" marB="91425" anchor="ctr">
                    <a:solidFill>
                      <a:schemeClr val="bg1"/>
                    </a:solidFill>
                  </a:tcPr>
                </a:tc>
                <a:extLst>
                  <a:ext uri="{0D108BD9-81ED-4DB2-BD59-A6C34878D82A}">
                    <a16:rowId xmlns="" xmlns:a16="http://schemas.microsoft.com/office/drawing/2014/main" val="10000"/>
                  </a:ext>
                </a:extLst>
              </a:tr>
              <a:tr h="618750">
                <a:tc>
                  <a:txBody>
                    <a:bodyPr/>
                    <a:lstStyle/>
                    <a:p>
                      <a:pPr marL="0" lvl="0" indent="0" algn="ctr" rtl="0">
                        <a:spcBef>
                          <a:spcPts val="0"/>
                        </a:spcBef>
                        <a:spcAft>
                          <a:spcPts val="0"/>
                        </a:spcAft>
                        <a:buNone/>
                      </a:pPr>
                      <a:r>
                        <a:rPr lang="en" dirty="0" smtClean="0"/>
                        <a:t>11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sz="1600" dirty="0" smtClean="0"/>
                        <a:t>PROJECT</a:t>
                      </a:r>
                      <a:r>
                        <a:rPr lang="en-US" sz="1600" baseline="0" dirty="0" smtClean="0"/>
                        <a:t> MANEGER</a:t>
                      </a:r>
                      <a:endParaRPr sz="16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800" kern="1200" dirty="0" smtClean="0">
                          <a:solidFill>
                            <a:schemeClr val="tx1"/>
                          </a:solidFill>
                          <a:effectLst/>
                          <a:latin typeface="+mn-lt"/>
                          <a:ea typeface="+mn-ea"/>
                          <a:cs typeface="+mn-cs"/>
                        </a:rPr>
                        <a:t>Document the project, methodology, results, and findings</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100" kern="1200" dirty="0" smtClean="0">
                          <a:solidFill>
                            <a:schemeClr val="tx1"/>
                          </a:solidFill>
                          <a:effectLst/>
                          <a:latin typeface="+mn-lt"/>
                          <a:ea typeface="+mn-ea"/>
                          <a:cs typeface="+mn-cs"/>
                        </a:rPr>
                        <a:t>the project is clearly communicated and understood by stakeholders.</a:t>
                      </a:r>
                      <a:endParaRPr sz="1100" dirty="0"/>
                    </a:p>
                  </a:txBody>
                  <a:tcPr marL="91425" marR="91425" marT="91425" marB="91425" anchor="ctr">
                    <a:solidFill>
                      <a:schemeClr val="bg1"/>
                    </a:solidFill>
                  </a:tcPr>
                </a:tc>
              </a:tr>
              <a:tr h="618750">
                <a:tc>
                  <a:txBody>
                    <a:bodyPr/>
                    <a:lstStyle/>
                    <a:p>
                      <a:pPr marL="0" lvl="0" indent="0" algn="ctr" rtl="0">
                        <a:spcBef>
                          <a:spcPts val="0"/>
                        </a:spcBef>
                        <a:spcAft>
                          <a:spcPts val="0"/>
                        </a:spcAft>
                        <a:buNone/>
                      </a:pPr>
                      <a:r>
                        <a:rPr lang="en" dirty="0" smtClean="0"/>
                        <a:t>12</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smtClean="0"/>
                        <a:t>DATA</a:t>
                      </a:r>
                      <a:r>
                        <a:rPr lang="en-IN" baseline="0" dirty="0" smtClean="0"/>
                        <a:t> SCIENTIST</a:t>
                      </a:r>
                      <a:endParaRPr lang="en-IN"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z="1800" kern="1200" dirty="0" smtClean="0">
                          <a:solidFill>
                            <a:schemeClr val="tx1"/>
                          </a:solidFill>
                          <a:effectLst/>
                          <a:latin typeface="+mn-lt"/>
                          <a:ea typeface="+mn-ea"/>
                          <a:cs typeface="+mn-cs"/>
                        </a:rPr>
                        <a:t>Improve</a:t>
                      </a:r>
                      <a:r>
                        <a:rPr lang="en-IN" sz="1800" kern="1200" baseline="0" dirty="0" smtClean="0">
                          <a:solidFill>
                            <a:schemeClr val="tx1"/>
                          </a:solidFill>
                          <a:effectLst/>
                          <a:latin typeface="+mn-lt"/>
                          <a:ea typeface="+mn-ea"/>
                          <a:cs typeface="+mn-cs"/>
                        </a:rPr>
                        <a:t> </a:t>
                      </a:r>
                      <a:r>
                        <a:rPr lang="en-IN" sz="1800" kern="1200" dirty="0" smtClean="0">
                          <a:solidFill>
                            <a:schemeClr val="tx1"/>
                          </a:solidFill>
                          <a:effectLst/>
                          <a:latin typeface="+mn-lt"/>
                          <a:ea typeface="+mn-ea"/>
                          <a:cs typeface="+mn-cs"/>
                        </a:rPr>
                        <a:t>advanced feature engineering or new models</a:t>
                      </a:r>
                      <a:endParaRPr dirty="0"/>
                    </a:p>
                  </a:txBody>
                  <a:tcPr marL="91425" marR="91425" marT="91425" marB="91425" anchor="ctr">
                    <a:solidFill>
                      <a:schemeClr val="bg1"/>
                    </a:solidFill>
                  </a:tcPr>
                </a:tc>
                <a:tc>
                  <a:txBody>
                    <a:bodyPr/>
                    <a:lstStyle/>
                    <a:p>
                      <a:r>
                        <a:rPr lang="en-IN" sz="1100" kern="1200" dirty="0" smtClean="0">
                          <a:solidFill>
                            <a:schemeClr val="tx1"/>
                          </a:solidFill>
                          <a:effectLst/>
                          <a:latin typeface="+mn-lt"/>
                          <a:ea typeface="+mn-ea"/>
                          <a:cs typeface="+mn-cs"/>
                        </a:rPr>
                        <a:t>the project remains relevant and performance can be enhanced over time.</a:t>
                      </a:r>
                      <a:endParaRPr lang="en-IN" sz="1100" kern="1200" dirty="0">
                        <a:solidFill>
                          <a:schemeClr val="tx1"/>
                        </a:solidFill>
                        <a:effectLst/>
                        <a:latin typeface="+mn-lt"/>
                        <a:ea typeface="+mn-ea"/>
                        <a:cs typeface="+mn-cs"/>
                      </a:endParaRPr>
                    </a:p>
                  </a:txBody>
                  <a:tcPr marL="91425" marR="91425" marT="91425" marB="91425" anchor="ctr">
                    <a:solidFill>
                      <a:schemeClr val="bg1"/>
                    </a:solidFill>
                  </a:tcPr>
                </a:tc>
              </a:tr>
            </a:tbl>
          </a:graphicData>
        </a:graphic>
      </p:graphicFrame>
    </p:spTree>
    <p:extLst>
      <p:ext uri="{BB962C8B-B14F-4D97-AF65-F5344CB8AC3E}">
        <p14:creationId xmlns:p14="http://schemas.microsoft.com/office/powerpoint/2010/main" val="17451735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18</a:t>
            </a:fld>
            <a:endParaRPr lang="en-US" dirty="0"/>
          </a:p>
        </p:txBody>
      </p:sp>
      <p:graphicFrame>
        <p:nvGraphicFramePr>
          <p:cNvPr id="7" name="Google Shape;395;p30"/>
          <p:cNvGraphicFramePr/>
          <p:nvPr>
            <p:extLst>
              <p:ext uri="{D42A27DB-BD31-4B8C-83A1-F6EECF244321}">
                <p14:modId xmlns:p14="http://schemas.microsoft.com/office/powerpoint/2010/main" val="887592212"/>
              </p:ext>
            </p:extLst>
          </p:nvPr>
        </p:nvGraphicFramePr>
        <p:xfrm>
          <a:off x="519390" y="1249950"/>
          <a:ext cx="8139700" cy="4388850"/>
        </p:xfrm>
        <a:graphic>
          <a:graphicData uri="http://schemas.openxmlformats.org/drawingml/2006/table">
            <a:tbl>
              <a:tblPr>
                <a:noFill/>
              </a:tblPr>
              <a:tblGrid>
                <a:gridCol w="1311235">
                  <a:extLst>
                    <a:ext uri="{9D8B030D-6E8A-4147-A177-3AD203B41FA5}">
                      <a16:colId xmlns="" xmlns:a16="http://schemas.microsoft.com/office/drawing/2014/main" val="20000"/>
                    </a:ext>
                  </a:extLst>
                </a:gridCol>
                <a:gridCol w="1365693">
                  <a:extLst>
                    <a:ext uri="{9D8B030D-6E8A-4147-A177-3AD203B41FA5}">
                      <a16:colId xmlns="" xmlns:a16="http://schemas.microsoft.com/office/drawing/2014/main" val="20001"/>
                    </a:ext>
                  </a:extLst>
                </a:gridCol>
                <a:gridCol w="1365693">
                  <a:extLst>
                    <a:ext uri="{9D8B030D-6E8A-4147-A177-3AD203B41FA5}">
                      <a16:colId xmlns="" xmlns:a16="http://schemas.microsoft.com/office/drawing/2014/main" val="20002"/>
                    </a:ext>
                  </a:extLst>
                </a:gridCol>
                <a:gridCol w="1365693">
                  <a:extLst>
                    <a:ext uri="{9D8B030D-6E8A-4147-A177-3AD203B41FA5}">
                      <a16:colId xmlns="" xmlns:a16="http://schemas.microsoft.com/office/drawing/2014/main" val="20003"/>
                    </a:ext>
                  </a:extLst>
                </a:gridCol>
                <a:gridCol w="1365693">
                  <a:extLst>
                    <a:ext uri="{9D8B030D-6E8A-4147-A177-3AD203B41FA5}">
                      <a16:colId xmlns="" xmlns:a16="http://schemas.microsoft.com/office/drawing/2014/main" val="20004"/>
                    </a:ext>
                  </a:extLst>
                </a:gridCol>
                <a:gridCol w="1365693">
                  <a:extLst>
                    <a:ext uri="{9D8B030D-6E8A-4147-A177-3AD203B41FA5}">
                      <a16:colId xmlns="" xmlns:a16="http://schemas.microsoft.com/office/drawing/2014/main" val="20005"/>
                    </a:ext>
                  </a:extLst>
                </a:gridCol>
              </a:tblGrid>
              <a:tr h="469325">
                <a:tc>
                  <a:txBody>
                    <a:bodyPr/>
                    <a:lstStyle/>
                    <a:p>
                      <a:pPr marL="0" lvl="0" indent="0" algn="ctr" rtl="0">
                        <a:spcBef>
                          <a:spcPts val="0"/>
                        </a:spcBef>
                        <a:spcAft>
                          <a:spcPts val="0"/>
                        </a:spcAft>
                        <a:buNone/>
                      </a:pPr>
                      <a:r>
                        <a:rPr lang="en" b="1" dirty="0"/>
                        <a:t>User</a:t>
                      </a:r>
                      <a:endParaRPr b="1" dirty="0"/>
                    </a:p>
                    <a:p>
                      <a:pPr marL="0" lvl="0" indent="0" algn="ctr" rtl="0">
                        <a:spcBef>
                          <a:spcPts val="0"/>
                        </a:spcBef>
                        <a:spcAft>
                          <a:spcPts val="0"/>
                        </a:spcAft>
                        <a:buNone/>
                      </a:pPr>
                      <a:r>
                        <a:rPr lang="en" b="1" dirty="0"/>
                        <a:t>StoryID</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Task Name</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Start Date</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End Date</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   Days </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  Status</a:t>
                      </a:r>
                      <a:endParaRPr b="1" dirty="0"/>
                    </a:p>
                  </a:txBody>
                  <a:tcPr marL="91425" marR="91425" marT="91425" marB="91425" anchor="ctr">
                    <a:solidFill>
                      <a:schemeClr val="bg1"/>
                    </a:solidFill>
                  </a:tcPr>
                </a:tc>
                <a:extLst>
                  <a:ext uri="{0D108BD9-81ED-4DB2-BD59-A6C34878D82A}">
                    <a16:rowId xmlns="" xmlns:a16="http://schemas.microsoft.com/office/drawing/2014/main" val="10000"/>
                  </a:ext>
                </a:extLst>
              </a:tr>
              <a:tr h="404200">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rowSpan="5">
                  <a:txBody>
                    <a:bodyPr/>
                    <a:lstStyle/>
                    <a:p>
                      <a:pPr marL="0" lvl="0" indent="0" algn="ctr" rtl="0">
                        <a:spcBef>
                          <a:spcPts val="0"/>
                        </a:spcBef>
                        <a:spcAft>
                          <a:spcPts val="0"/>
                        </a:spcAft>
                        <a:buNone/>
                      </a:pPr>
                      <a:r>
                        <a:rPr lang="en" dirty="0"/>
                        <a:t> </a:t>
                      </a:r>
                      <a:r>
                        <a:rPr lang="en" dirty="0" smtClean="0"/>
                        <a:t>Sprint </a:t>
                      </a:r>
                      <a:r>
                        <a:rPr lang="en" dirty="0"/>
                        <a:t>1</a:t>
                      </a:r>
                      <a:endParaRPr dirty="0"/>
                    </a:p>
                    <a:p>
                      <a:pPr marL="0" lvl="0" indent="0" algn="ctr" rtl="0">
                        <a:spcBef>
                          <a:spcPts val="0"/>
                        </a:spcBef>
                        <a:spcAft>
                          <a:spcPts val="0"/>
                        </a:spcAft>
                        <a:buNone/>
                      </a:pPr>
                      <a:r>
                        <a:rPr lang="en" dirty="0"/>
                        <a:t>     </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16/12/2024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31/12/2024</a:t>
                      </a:r>
                      <a:endParaRPr dirty="0"/>
                    </a:p>
                  </a:txBody>
                  <a:tcPr marL="91425" marR="91425" marT="91425" marB="91425" anchor="ctr">
                    <a:solidFill>
                      <a:schemeClr val="bg1"/>
                    </a:solidFill>
                  </a:tcPr>
                </a:tc>
                <a:tc rowSpan="5">
                  <a:txBody>
                    <a:bodyPr/>
                    <a:lstStyle/>
                    <a:p>
                      <a:pPr marL="0" lvl="0" indent="0" algn="ctr" rtl="0">
                        <a:spcBef>
                          <a:spcPts val="0"/>
                        </a:spcBef>
                        <a:spcAft>
                          <a:spcPts val="0"/>
                        </a:spcAft>
                        <a:buNone/>
                      </a:pPr>
                      <a:r>
                        <a:rPr lang="en" dirty="0" smtClean="0"/>
                        <a:t>10</a:t>
                      </a:r>
                      <a:endParaRPr dirty="0"/>
                    </a:p>
                    <a:p>
                      <a:pPr marL="0" lvl="0" indent="0" algn="ctr" rtl="0">
                        <a:spcBef>
                          <a:spcPts val="0"/>
                        </a:spcBef>
                        <a:spcAft>
                          <a:spcPts val="0"/>
                        </a:spcAft>
                        <a:buNone/>
                      </a:pP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Completed</a:t>
                      </a:r>
                      <a:endParaRPr dirty="0"/>
                    </a:p>
                  </a:txBody>
                  <a:tcPr marL="91425" marR="91425" marT="91425" marB="91425" anchor="ctr">
                    <a:solidFill>
                      <a:schemeClr val="bg1"/>
                    </a:solidFill>
                  </a:tcPr>
                </a:tc>
                <a:extLst>
                  <a:ext uri="{0D108BD9-81ED-4DB2-BD59-A6C34878D82A}">
                    <a16:rowId xmlns="" xmlns:a16="http://schemas.microsoft.com/office/drawing/2014/main" val="10001"/>
                  </a:ext>
                </a:extLst>
              </a:tr>
              <a:tr h="404200">
                <a:tc>
                  <a:txBody>
                    <a:bodyPr/>
                    <a:lstStyle/>
                    <a:p>
                      <a:pPr marL="0" lvl="0" indent="0" algn="ctr" rtl="0">
                        <a:spcBef>
                          <a:spcPts val="0"/>
                        </a:spcBef>
                        <a:spcAft>
                          <a:spcPts val="0"/>
                        </a:spcAft>
                        <a:buNone/>
                      </a:pPr>
                      <a:r>
                        <a:rPr lang="en" dirty="0" smtClean="0"/>
                        <a:t>2</a:t>
                      </a:r>
                      <a:endParaRPr dirty="0"/>
                    </a:p>
                  </a:txBody>
                  <a:tcPr marL="91425" marR="91425" marT="91425" marB="91425" anchor="ctr">
                    <a:solidFill>
                      <a:schemeClr val="bg1"/>
                    </a:solidFill>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dirty="0" smtClean="0"/>
                        <a:t>16/12/2024</a:t>
                      </a: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31/12/2024</a:t>
                      </a:r>
                      <a:endParaRPr dirty="0"/>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a:t>Completed</a:t>
                      </a:r>
                      <a:endParaRPr/>
                    </a:p>
                  </a:txBody>
                  <a:tcPr marL="91425" marR="91425" marT="91425" marB="91425" anchor="ctr">
                    <a:solidFill>
                      <a:schemeClr val="bg1"/>
                    </a:solidFill>
                  </a:tcPr>
                </a:tc>
                <a:extLst>
                  <a:ext uri="{0D108BD9-81ED-4DB2-BD59-A6C34878D82A}">
                    <a16:rowId xmlns="" xmlns:a16="http://schemas.microsoft.com/office/drawing/2014/main" val="10002"/>
                  </a:ext>
                </a:extLst>
              </a:tr>
              <a:tr h="391175">
                <a:tc>
                  <a:txBody>
                    <a:bodyPr/>
                    <a:lstStyle/>
                    <a:p>
                      <a:pPr marL="0" lvl="0" indent="0" algn="ctr" rtl="0">
                        <a:spcBef>
                          <a:spcPts val="0"/>
                        </a:spcBef>
                        <a:spcAft>
                          <a:spcPts val="0"/>
                        </a:spcAft>
                        <a:buNone/>
                      </a:pPr>
                      <a:r>
                        <a:rPr lang="en" dirty="0"/>
                        <a:t>5</a:t>
                      </a:r>
                      <a:endParaRPr dirty="0"/>
                    </a:p>
                  </a:txBody>
                  <a:tcPr marL="91425" marR="91425" marT="91425" marB="91425" anchor="ctr">
                    <a:solidFill>
                      <a:schemeClr val="bg1"/>
                    </a:solidFill>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dirty="0" smtClean="0"/>
                        <a:t>16/12/2024</a:t>
                      </a:r>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dirty="0" smtClean="0"/>
                        <a:t>31/12/2024</a:t>
                      </a:r>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IN" dirty="0" smtClean="0"/>
                        <a:t>Processing</a:t>
                      </a:r>
                      <a:endParaRPr dirty="0"/>
                    </a:p>
                  </a:txBody>
                  <a:tcPr marL="91425" marR="91425" marT="91425" marB="91425" anchor="ctr">
                    <a:solidFill>
                      <a:schemeClr val="bg1"/>
                    </a:solidFill>
                  </a:tcPr>
                </a:tc>
                <a:extLst>
                  <a:ext uri="{0D108BD9-81ED-4DB2-BD59-A6C34878D82A}">
                    <a16:rowId xmlns="" xmlns:a16="http://schemas.microsoft.com/office/drawing/2014/main" val="10003"/>
                  </a:ext>
                </a:extLst>
              </a:tr>
              <a:tr h="378150">
                <a:tc>
                  <a:txBody>
                    <a:bodyPr/>
                    <a:lstStyle/>
                    <a:p>
                      <a:pPr marL="0" lvl="0" indent="0" algn="ctr" rtl="0">
                        <a:spcBef>
                          <a:spcPts val="0"/>
                        </a:spcBef>
                        <a:spcAft>
                          <a:spcPts val="0"/>
                        </a:spcAft>
                        <a:buNone/>
                      </a:pPr>
                      <a:r>
                        <a:rPr lang="en"/>
                        <a:t>10</a:t>
                      </a:r>
                      <a:endParaRPr/>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smtClean="0"/>
                        <a:t>01/01/2025</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15/01/2025</a:t>
                      </a:r>
                      <a:endParaRPr dirty="0"/>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IN" smtClean="0"/>
                        <a:t>Processing</a:t>
                      </a:r>
                      <a:endParaRPr lang="en-IN" dirty="0"/>
                    </a:p>
                  </a:txBody>
                  <a:tcPr marL="91425" marR="91425" marT="91425" marB="91425" anchor="ctr">
                    <a:solidFill>
                      <a:schemeClr val="bg1"/>
                    </a:solidFill>
                  </a:tcPr>
                </a:tc>
                <a:extLst>
                  <a:ext uri="{0D108BD9-81ED-4DB2-BD59-A6C34878D82A}">
                    <a16:rowId xmlns="" xmlns:a16="http://schemas.microsoft.com/office/drawing/2014/main" val="10004"/>
                  </a:ext>
                </a:extLst>
              </a:tr>
              <a:tr h="404200">
                <a:tc>
                  <a:txBody>
                    <a:bodyPr/>
                    <a:lstStyle/>
                    <a:p>
                      <a:pPr marL="0" lvl="0" indent="0" algn="ctr" rtl="0">
                        <a:spcBef>
                          <a:spcPts val="0"/>
                        </a:spcBef>
                        <a:spcAft>
                          <a:spcPts val="0"/>
                        </a:spcAft>
                        <a:buNone/>
                      </a:pPr>
                      <a:r>
                        <a:rPr lang="en"/>
                        <a:t>11</a:t>
                      </a:r>
                      <a:endParaRPr/>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smtClean="0"/>
                        <a:t>01/01/2025</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15/01/2025</a:t>
                      </a:r>
                      <a:endParaRPr dirty="0"/>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IN" smtClean="0"/>
                        <a:t>Processing</a:t>
                      </a:r>
                      <a:endParaRPr lang="en-IN" dirty="0"/>
                    </a:p>
                  </a:txBody>
                  <a:tcPr marL="91425" marR="91425" marT="91425" marB="91425" anchor="ctr">
                    <a:solidFill>
                      <a:schemeClr val="bg1"/>
                    </a:solidFill>
                  </a:tcPr>
                </a:tc>
                <a:extLst>
                  <a:ext uri="{0D108BD9-81ED-4DB2-BD59-A6C34878D82A}">
                    <a16:rowId xmlns="" xmlns:a16="http://schemas.microsoft.com/office/drawing/2014/main" val="10005"/>
                  </a:ext>
                </a:extLst>
              </a:tr>
              <a:tr h="352100">
                <a:tc>
                  <a:txBody>
                    <a:bodyPr/>
                    <a:lstStyle/>
                    <a:p>
                      <a:pPr marL="0" lvl="0" indent="0" algn="ctr" rtl="0">
                        <a:spcBef>
                          <a:spcPts val="0"/>
                        </a:spcBef>
                        <a:spcAft>
                          <a:spcPts val="0"/>
                        </a:spcAft>
                        <a:buNone/>
                      </a:pPr>
                      <a:r>
                        <a:rPr lang="en" dirty="0" smtClean="0"/>
                        <a:t>4</a:t>
                      </a:r>
                      <a:endParaRPr dirty="0"/>
                    </a:p>
                  </a:txBody>
                  <a:tcPr marL="91425" marR="91425" marT="91425" marB="91425" anchor="ctr">
                    <a:solidFill>
                      <a:schemeClr val="bg1"/>
                    </a:solidFill>
                  </a:tcPr>
                </a:tc>
                <a:tc rowSpan="3">
                  <a:txBody>
                    <a:bodyPr/>
                    <a:lstStyle/>
                    <a:p>
                      <a:pPr marL="0" lvl="0" indent="0" algn="ctr" rtl="0">
                        <a:spcBef>
                          <a:spcPts val="0"/>
                        </a:spcBef>
                        <a:spcAft>
                          <a:spcPts val="0"/>
                        </a:spcAft>
                        <a:buNone/>
                      </a:pPr>
                      <a:r>
                        <a:rPr lang="en" dirty="0" smtClean="0"/>
                        <a:t>Sprint </a:t>
                      </a:r>
                      <a:r>
                        <a:rPr lang="en" dirty="0"/>
                        <a:t>2</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16/01/2025</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31/01/2025</a:t>
                      </a:r>
                      <a:endParaRPr dirty="0"/>
                    </a:p>
                  </a:txBody>
                  <a:tcPr marL="91425" marR="91425" marT="91425" marB="91425" anchor="ctr">
                    <a:solidFill>
                      <a:schemeClr val="bg1"/>
                    </a:solidFill>
                  </a:tcPr>
                </a:tc>
                <a:tc rowSpan="3">
                  <a:txBody>
                    <a:bodyPr/>
                    <a:lstStyle/>
                    <a:p>
                      <a:pPr marL="0" lvl="0" indent="0" algn="ctr" rtl="0">
                        <a:spcBef>
                          <a:spcPts val="0"/>
                        </a:spcBef>
                        <a:spcAft>
                          <a:spcPts val="0"/>
                        </a:spcAft>
                        <a:buNone/>
                      </a:pPr>
                      <a:r>
                        <a:rPr lang="en" dirty="0" smtClean="0"/>
                        <a:t>16</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IN" smtClean="0"/>
                        <a:t>Processing</a:t>
                      </a:r>
                      <a:endParaRPr lang="en-IN" dirty="0"/>
                    </a:p>
                  </a:txBody>
                  <a:tcPr marL="91425" marR="91425" marT="91425" marB="91425" anchor="ctr">
                    <a:solidFill>
                      <a:schemeClr val="bg1"/>
                    </a:solidFill>
                  </a:tcPr>
                </a:tc>
                <a:extLst>
                  <a:ext uri="{0D108BD9-81ED-4DB2-BD59-A6C34878D82A}">
                    <a16:rowId xmlns="" xmlns:a16="http://schemas.microsoft.com/office/drawing/2014/main" val="10006"/>
                  </a:ext>
                </a:extLst>
              </a:tr>
              <a:tr h="417225">
                <a:tc>
                  <a:txBody>
                    <a:bodyPr/>
                    <a:lstStyle/>
                    <a:p>
                      <a:pPr marL="0" lvl="0" indent="0" algn="ctr" rtl="0">
                        <a:spcBef>
                          <a:spcPts val="0"/>
                        </a:spcBef>
                        <a:spcAft>
                          <a:spcPts val="0"/>
                        </a:spcAft>
                        <a:buNone/>
                      </a:pPr>
                      <a:r>
                        <a:rPr lang="en"/>
                        <a:t>7</a:t>
                      </a:r>
                      <a:endParaRPr/>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smtClean="0"/>
                        <a:t>16/01/2025</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31/01/2025</a:t>
                      </a:r>
                      <a:endParaRPr dirty="0"/>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IN" smtClean="0"/>
                        <a:t>Processing</a:t>
                      </a:r>
                      <a:endParaRPr lang="en-IN" dirty="0"/>
                    </a:p>
                  </a:txBody>
                  <a:tcPr marL="91425" marR="91425" marT="91425" marB="91425" anchor="ctr">
                    <a:solidFill>
                      <a:schemeClr val="bg1"/>
                    </a:solidFill>
                  </a:tcPr>
                </a:tc>
                <a:extLst>
                  <a:ext uri="{0D108BD9-81ED-4DB2-BD59-A6C34878D82A}">
                    <a16:rowId xmlns="" xmlns:a16="http://schemas.microsoft.com/office/drawing/2014/main" val="10007"/>
                  </a:ext>
                </a:extLst>
              </a:tr>
              <a:tr h="391175">
                <a:tc>
                  <a:txBody>
                    <a:bodyPr/>
                    <a:lstStyle/>
                    <a:p>
                      <a:pPr marL="0" lvl="0" indent="0" algn="ctr" rtl="0">
                        <a:spcBef>
                          <a:spcPts val="0"/>
                        </a:spcBef>
                        <a:spcAft>
                          <a:spcPts val="0"/>
                        </a:spcAft>
                        <a:buNone/>
                      </a:pPr>
                      <a:r>
                        <a:rPr lang="en"/>
                        <a:t>12</a:t>
                      </a:r>
                      <a:endParaRPr/>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smtClean="0"/>
                        <a:t>16/01/2025</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31/01/2025</a:t>
                      </a:r>
                      <a:endParaRPr dirty="0"/>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IN" dirty="0" smtClean="0"/>
                        <a:t>Processing</a:t>
                      </a:r>
                      <a:endParaRPr lang="en-IN" dirty="0"/>
                    </a:p>
                  </a:txBody>
                  <a:tcPr marL="91425" marR="91425" marT="91425" marB="91425" anchor="ctr">
                    <a:solidFill>
                      <a:schemeClr val="bg1"/>
                    </a:solidFill>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929722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19</a:t>
            </a:fld>
            <a:endParaRPr lang="en-US" dirty="0"/>
          </a:p>
        </p:txBody>
      </p:sp>
      <p:graphicFrame>
        <p:nvGraphicFramePr>
          <p:cNvPr id="6" name="Google Shape;402;p31"/>
          <p:cNvGraphicFramePr/>
          <p:nvPr>
            <p:extLst>
              <p:ext uri="{D42A27DB-BD31-4B8C-83A1-F6EECF244321}">
                <p14:modId xmlns:p14="http://schemas.microsoft.com/office/powerpoint/2010/main" val="2611254411"/>
              </p:ext>
            </p:extLst>
          </p:nvPr>
        </p:nvGraphicFramePr>
        <p:xfrm>
          <a:off x="465175" y="1143000"/>
          <a:ext cx="8137449" cy="3247180"/>
        </p:xfrm>
        <a:graphic>
          <a:graphicData uri="http://schemas.openxmlformats.org/drawingml/2006/table">
            <a:tbl>
              <a:tblPr>
                <a:noFill/>
              </a:tblPr>
              <a:tblGrid>
                <a:gridCol w="1345114">
                  <a:extLst>
                    <a:ext uri="{9D8B030D-6E8A-4147-A177-3AD203B41FA5}">
                      <a16:colId xmlns="" xmlns:a16="http://schemas.microsoft.com/office/drawing/2014/main" val="20000"/>
                    </a:ext>
                  </a:extLst>
                </a:gridCol>
                <a:gridCol w="1358467">
                  <a:extLst>
                    <a:ext uri="{9D8B030D-6E8A-4147-A177-3AD203B41FA5}">
                      <a16:colId xmlns="" xmlns:a16="http://schemas.microsoft.com/office/drawing/2014/main" val="20001"/>
                    </a:ext>
                  </a:extLst>
                </a:gridCol>
                <a:gridCol w="1358467">
                  <a:extLst>
                    <a:ext uri="{9D8B030D-6E8A-4147-A177-3AD203B41FA5}">
                      <a16:colId xmlns="" xmlns:a16="http://schemas.microsoft.com/office/drawing/2014/main" val="20002"/>
                    </a:ext>
                  </a:extLst>
                </a:gridCol>
                <a:gridCol w="1358467">
                  <a:extLst>
                    <a:ext uri="{9D8B030D-6E8A-4147-A177-3AD203B41FA5}">
                      <a16:colId xmlns="" xmlns:a16="http://schemas.microsoft.com/office/drawing/2014/main" val="20003"/>
                    </a:ext>
                  </a:extLst>
                </a:gridCol>
                <a:gridCol w="1358467">
                  <a:extLst>
                    <a:ext uri="{9D8B030D-6E8A-4147-A177-3AD203B41FA5}">
                      <a16:colId xmlns="" xmlns:a16="http://schemas.microsoft.com/office/drawing/2014/main" val="20004"/>
                    </a:ext>
                  </a:extLst>
                </a:gridCol>
                <a:gridCol w="1358467">
                  <a:extLst>
                    <a:ext uri="{9D8B030D-6E8A-4147-A177-3AD203B41FA5}">
                      <a16:colId xmlns="" xmlns:a16="http://schemas.microsoft.com/office/drawing/2014/main" val="20005"/>
                    </a:ext>
                  </a:extLst>
                </a:gridCol>
              </a:tblGrid>
              <a:tr h="750846">
                <a:tc>
                  <a:txBody>
                    <a:bodyPr/>
                    <a:lstStyle/>
                    <a:p>
                      <a:pPr marL="0" lvl="0" indent="0" algn="ctr" rtl="0">
                        <a:spcBef>
                          <a:spcPts val="0"/>
                        </a:spcBef>
                        <a:spcAft>
                          <a:spcPts val="0"/>
                        </a:spcAft>
                        <a:buNone/>
                      </a:pPr>
                      <a:r>
                        <a:rPr lang="en" b="1" dirty="0"/>
                        <a:t>User</a:t>
                      </a:r>
                      <a:endParaRPr b="1" dirty="0"/>
                    </a:p>
                    <a:p>
                      <a:pPr marL="0" lvl="0" indent="0" algn="ctr" rtl="0">
                        <a:spcBef>
                          <a:spcPts val="0"/>
                        </a:spcBef>
                        <a:spcAft>
                          <a:spcPts val="0"/>
                        </a:spcAft>
                        <a:buNone/>
                      </a:pPr>
                      <a:r>
                        <a:rPr lang="en" b="1" dirty="0"/>
                        <a:t>StoryID</a:t>
                      </a:r>
                      <a:endParaRPr b="1"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b="1"/>
                        <a:t>Task Name</a:t>
                      </a:r>
                      <a:endParaRPr b="1"/>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b="1"/>
                        <a:t>Start Date</a:t>
                      </a:r>
                      <a:endParaRPr b="1"/>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b="1"/>
                        <a:t>End Date</a:t>
                      </a:r>
                      <a:endParaRPr b="1"/>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b="1" dirty="0"/>
                        <a:t>   Days </a:t>
                      </a:r>
                      <a:endParaRPr b="1"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b="1"/>
                        <a:t>  Status</a:t>
                      </a:r>
                      <a:endParaRPr b="1"/>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591787">
                <a:tc>
                  <a:txBody>
                    <a:bodyPr/>
                    <a:lstStyle/>
                    <a:p>
                      <a:pPr marL="0" lvl="0" indent="0" algn="ctr" rtl="0">
                        <a:spcBef>
                          <a:spcPts val="0"/>
                        </a:spcBef>
                        <a:spcAft>
                          <a:spcPts val="0"/>
                        </a:spcAft>
                        <a:buNone/>
                      </a:pPr>
                      <a:r>
                        <a:rPr lang="en" dirty="0"/>
                        <a:t>3</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marL="0" lvl="0" indent="0" algn="ctr" rtl="0">
                        <a:spcBef>
                          <a:spcPts val="0"/>
                        </a:spcBef>
                        <a:spcAft>
                          <a:spcPts val="0"/>
                        </a:spcAft>
                        <a:buNone/>
                      </a:pPr>
                      <a:r>
                        <a:rPr lang="en" dirty="0" smtClean="0"/>
                        <a:t>SPRINT </a:t>
                      </a:r>
                      <a:r>
                        <a:rPr lang="en" dirty="0"/>
                        <a:t>3</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smtClean="0"/>
                        <a:t>16/02/2025</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smtClean="0"/>
                        <a:t>28/02/2025</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marL="0" lvl="0" indent="0" algn="ctr" rtl="0">
                        <a:spcBef>
                          <a:spcPts val="0"/>
                        </a:spcBef>
                        <a:spcAft>
                          <a:spcPts val="0"/>
                        </a:spcAft>
                        <a:buNone/>
                      </a:pPr>
                      <a:r>
                        <a:rPr lang="en" dirty="0"/>
                        <a:t>  </a:t>
                      </a:r>
                      <a:r>
                        <a:rPr lang="en" dirty="0" smtClean="0"/>
                        <a:t>14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IN" dirty="0" smtClean="0"/>
                        <a:t>Planning</a:t>
                      </a:r>
                      <a:endParaRPr lang="en-IN"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591787">
                <a:tc>
                  <a:txBody>
                    <a:bodyPr/>
                    <a:lstStyle/>
                    <a:p>
                      <a:pPr marL="0" lvl="0" indent="0" algn="ctr" rtl="0">
                        <a:spcBef>
                          <a:spcPts val="0"/>
                        </a:spcBef>
                        <a:spcAft>
                          <a:spcPts val="0"/>
                        </a:spcAft>
                        <a:buNone/>
                      </a:pPr>
                      <a:r>
                        <a:rPr lang="en" dirty="0"/>
                        <a:t>6</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smtClean="0"/>
                        <a:t>16/02/2025</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smtClean="0"/>
                        <a:t>28/02/2025</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IN" dirty="0" smtClean="0"/>
                        <a:t>Planning</a:t>
                      </a:r>
                      <a:endParaRPr lang="en-IN"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656380">
                <a:tc>
                  <a:txBody>
                    <a:bodyPr/>
                    <a:lstStyle/>
                    <a:p>
                      <a:pPr marL="0" lvl="0" indent="0" algn="ctr" rtl="0">
                        <a:spcBef>
                          <a:spcPts val="0"/>
                        </a:spcBef>
                        <a:spcAft>
                          <a:spcPts val="0"/>
                        </a:spcAft>
                        <a:buNone/>
                      </a:pPr>
                      <a:r>
                        <a:rPr lang="en" dirty="0" smtClean="0"/>
                        <a:t>8</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smtClean="0"/>
                        <a:t>16/02/2025</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smtClean="0"/>
                        <a:t>28/02/2025</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IN" dirty="0" smtClean="0"/>
                        <a:t>Planning</a:t>
                      </a:r>
                      <a:endParaRPr lang="en-IN"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656380">
                <a:tc>
                  <a:txBody>
                    <a:bodyPr/>
                    <a:lstStyle/>
                    <a:p>
                      <a:pPr marL="0" lvl="0" indent="0" algn="ctr" rtl="0">
                        <a:spcBef>
                          <a:spcPts val="0"/>
                        </a:spcBef>
                        <a:spcAft>
                          <a:spcPts val="0"/>
                        </a:spcAft>
                        <a:buNone/>
                      </a:pPr>
                      <a:r>
                        <a:rPr lang="en-IN" dirty="0" smtClean="0"/>
                        <a:t>9</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lvl="0" indent="0" algn="ctr" rtl="0">
                        <a:spcBef>
                          <a:spcPts val="0"/>
                        </a:spcBef>
                        <a:spcAft>
                          <a:spcPts val="0"/>
                        </a:spcAft>
                        <a:buNone/>
                      </a:pP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smtClean="0"/>
                        <a:t>16/02/2025</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smtClean="0"/>
                        <a:t>28/02/2025</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lvl="0" indent="0" algn="ctr" rtl="0">
                        <a:spcBef>
                          <a:spcPts val="0"/>
                        </a:spcBef>
                        <a:spcAft>
                          <a:spcPts val="0"/>
                        </a:spcAft>
                        <a:buNone/>
                      </a:pP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IN" dirty="0" smtClean="0"/>
                        <a:t>Planning</a:t>
                      </a:r>
                      <a:endParaRPr lang="en-IN"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560652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nSpc>
                <a:spcPct val="150000"/>
              </a:lnSpc>
            </a:pPr>
            <a:r>
              <a:rPr lang="en-US" sz="3000" dirty="0">
                <a:latin typeface="Bookman Old Style" panose="02050604050505020204" pitchFamily="18" charset="0"/>
                <a:cs typeface="Times New Roman" panose="02020603050405020304" pitchFamily="18" charset="0"/>
              </a:rPr>
              <a:t>PRODUCT </a:t>
            </a:r>
            <a:r>
              <a:rPr lang="en-US" sz="3000" dirty="0" smtClean="0">
                <a:latin typeface="Bookman Old Style" panose="02050604050505020204" pitchFamily="18" charset="0"/>
                <a:cs typeface="Times New Roman" panose="02020603050405020304" pitchFamily="18" charset="0"/>
              </a:rPr>
              <a:t>OWNER</a:t>
            </a:r>
            <a:r>
              <a:rPr lang="en-US" dirty="0" smtClean="0">
                <a:latin typeface="Bookman Old Style" panose="02050604050505020204" pitchFamily="18" charset="0"/>
                <a:cs typeface="Times New Roman" panose="02020603050405020304" pitchFamily="18" charset="0"/>
              </a:rPr>
              <a:t/>
            </a:r>
            <a:br>
              <a:rPr lang="en-US" dirty="0" smtClean="0">
                <a:latin typeface="Bookman Old Style" panose="02050604050505020204" pitchFamily="18" charset="0"/>
                <a:cs typeface="Times New Roman" panose="02020603050405020304" pitchFamily="18" charset="0"/>
              </a:rPr>
            </a:br>
            <a:r>
              <a:rPr lang="en-US" dirty="0">
                <a:latin typeface="Bookman Old Style" panose="02050604050505020204" pitchFamily="18" charset="0"/>
                <a:cs typeface="Times New Roman" panose="02020603050405020304" pitchFamily="18" charset="0"/>
              </a:rPr>
              <a:t/>
            </a:r>
            <a:br>
              <a:rPr lang="en-US" dirty="0">
                <a:latin typeface="Bookman Old Style" panose="02050604050505020204" pitchFamily="18" charset="0"/>
                <a:cs typeface="Times New Roman" panose="02020603050405020304" pitchFamily="18" charset="0"/>
              </a:rPr>
            </a:br>
            <a:r>
              <a:rPr lang="en-IN" sz="3100" b="1" dirty="0"/>
              <a:t>PROF. HYDERALI K</a:t>
            </a:r>
            <a:br>
              <a:rPr lang="en-IN" sz="3100" b="1" dirty="0"/>
            </a:br>
            <a:r>
              <a:rPr lang="en-US" sz="3600" dirty="0">
                <a:cs typeface="Times New Roman" panose="02020603050405020304" pitchFamily="18" charset="0"/>
              </a:rPr>
              <a:t/>
            </a:r>
            <a:br>
              <a:rPr lang="en-US" sz="3600" dirty="0">
                <a:cs typeface="Times New Roman" panose="02020603050405020304" pitchFamily="18" charset="0"/>
              </a:rPr>
            </a:br>
            <a:r>
              <a:rPr lang="en-IN" sz="2000" dirty="0"/>
              <a:t>HOD, DEPT OF MASTER </a:t>
            </a:r>
            <a:r>
              <a:rPr lang="en-US" sz="2000" dirty="0">
                <a:cs typeface="Times New Roman" panose="02020603050405020304" pitchFamily="18" charset="0"/>
              </a:rPr>
              <a:t>OF COMPUTER APPLICATIONS</a:t>
            </a:r>
            <a:r>
              <a:rPr lang="en-IN" sz="2000" dirty="0"/>
              <a:t/>
            </a:r>
            <a:br>
              <a:rPr lang="en-IN" sz="2000" dirty="0"/>
            </a:br>
            <a:r>
              <a:rPr lang="en-US" sz="2000" dirty="0">
                <a:cs typeface="Times New Roman" panose="02020603050405020304" pitchFamily="18" charset="0"/>
              </a:rPr>
              <a:t>DEPARTMENT OF COMPUTER APPLICATIONS</a:t>
            </a:r>
            <a:br>
              <a:rPr lang="en-US" sz="2000" dirty="0">
                <a:cs typeface="Times New Roman" panose="02020603050405020304" pitchFamily="18" charset="0"/>
              </a:rPr>
            </a:br>
            <a:r>
              <a:rPr lang="en-US" sz="2000" dirty="0">
                <a:cs typeface="Times New Roman" panose="02020603050405020304" pitchFamily="18" charset="0"/>
              </a:rPr>
              <a:t>MES COLLEGE OF ENGINEERING, KUTTIPPURAM</a:t>
            </a:r>
          </a:p>
        </p:txBody>
      </p:sp>
      <p:grpSp>
        <p:nvGrpSpPr>
          <p:cNvPr id="3" name="Group 2"/>
          <p:cNvGrpSpPr/>
          <p:nvPr/>
        </p:nvGrpSpPr>
        <p:grpSpPr>
          <a:xfrm>
            <a:off x="471055" y="1037459"/>
            <a:ext cx="2590800" cy="1678031"/>
            <a:chOff x="471055" y="1037459"/>
            <a:chExt cx="2590800" cy="1678031"/>
          </a:xfrm>
        </p:grpSpPr>
        <p:cxnSp>
          <p:nvCxnSpPr>
            <p:cNvPr id="4" name="Straight Connector 3"/>
            <p:cNvCxnSpPr/>
            <p:nvPr/>
          </p:nvCxnSpPr>
          <p:spPr>
            <a:xfrm>
              <a:off x="471055" y="1037459"/>
              <a:ext cx="25908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71055" y="1039090"/>
              <a:ext cx="0" cy="167640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019800" y="4343400"/>
            <a:ext cx="2590800" cy="1676400"/>
            <a:chOff x="6019800" y="4343400"/>
            <a:chExt cx="2590800" cy="1676400"/>
          </a:xfrm>
        </p:grpSpPr>
        <p:cxnSp>
          <p:nvCxnSpPr>
            <p:cNvPr id="8" name="Straight Connector 7"/>
            <p:cNvCxnSpPr/>
            <p:nvPr/>
          </p:nvCxnSpPr>
          <p:spPr>
            <a:xfrm>
              <a:off x="6019800" y="6019800"/>
              <a:ext cx="25908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610600" y="4343400"/>
              <a:ext cx="0" cy="167640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99197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chemeClr val="accent2"/>
                </a:solidFill>
              </a:rPr>
              <a:t>THANK YOU</a:t>
            </a:r>
            <a:endParaRPr lang="en-US" dirty="0">
              <a:solidFill>
                <a:schemeClr val="accent2"/>
              </a:solidFill>
            </a:endParaRPr>
          </a:p>
        </p:txBody>
      </p:sp>
    </p:spTree>
    <p:extLst>
      <p:ext uri="{BB962C8B-B14F-4D97-AF65-F5344CB8AC3E}">
        <p14:creationId xmlns:p14="http://schemas.microsoft.com/office/powerpoint/2010/main" val="422872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 sz="4000" dirty="0" smtClean="0">
                <a:latin typeface="Times New Roman" panose="02020603050405020304" pitchFamily="18" charset="0"/>
                <a:cs typeface="Times New Roman" panose="02020603050405020304" pitchFamily="18" charset="0"/>
              </a:rPr>
              <a:t>TABLE OF CONTENTS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nSpc>
                <a:spcPct val="150000"/>
              </a:lnSpc>
              <a:spcBef>
                <a:spcPts val="0"/>
              </a:spcBef>
              <a:buFont typeface="+mj-lt"/>
              <a:buAutoNum type="arabicPeriod"/>
            </a:pPr>
            <a:r>
              <a:rPr lang="en-US" sz="1700" dirty="0" smtClean="0">
                <a:latin typeface="Times New Roman" panose="02020603050405020304" pitchFamily="18" charset="0"/>
                <a:cs typeface="Times New Roman" panose="02020603050405020304" pitchFamily="18" charset="0"/>
              </a:rPr>
              <a:t>Introduction </a:t>
            </a:r>
          </a:p>
          <a:p>
            <a:pPr lvl="0">
              <a:lnSpc>
                <a:spcPct val="150000"/>
              </a:lnSpc>
              <a:spcBef>
                <a:spcPts val="0"/>
              </a:spcBef>
              <a:buFont typeface="+mj-lt"/>
              <a:buAutoNum type="arabicPeriod"/>
            </a:pPr>
            <a:r>
              <a:rPr lang="en-US" sz="1700" dirty="0" smtClean="0">
                <a:latin typeface="Times New Roman" panose="02020603050405020304" pitchFamily="18" charset="0"/>
              </a:rPr>
              <a:t>Existing System</a:t>
            </a:r>
            <a:endParaRPr lang="en-US" sz="1700" dirty="0" smtClean="0">
              <a:latin typeface="Times New Roman" panose="02020603050405020304" pitchFamily="18" charset="0"/>
              <a:cs typeface="Times New Roman" panose="02020603050405020304" pitchFamily="18" charset="0"/>
            </a:endParaRPr>
          </a:p>
          <a:p>
            <a:pPr lvl="0">
              <a:lnSpc>
                <a:spcPct val="150000"/>
              </a:lnSpc>
              <a:spcBef>
                <a:spcPts val="0"/>
              </a:spcBef>
              <a:buFont typeface="+mj-lt"/>
              <a:buAutoNum type="arabicPeriod"/>
            </a:pPr>
            <a:r>
              <a:rPr lang="en-US" sz="1700" dirty="0" smtClean="0">
                <a:latin typeface="Times New Roman" panose="02020603050405020304" pitchFamily="18" charset="0"/>
              </a:rPr>
              <a:t>Proposed System</a:t>
            </a:r>
            <a:endParaRPr lang="en-US" sz="1700" dirty="0" smtClean="0">
              <a:latin typeface="Times New Roman" panose="02020603050405020304" pitchFamily="18" charset="0"/>
              <a:cs typeface="Times New Roman" panose="02020603050405020304" pitchFamily="18" charset="0"/>
            </a:endParaRPr>
          </a:p>
          <a:p>
            <a:pPr lvl="0">
              <a:lnSpc>
                <a:spcPct val="150000"/>
              </a:lnSpc>
              <a:spcBef>
                <a:spcPts val="0"/>
              </a:spcBef>
              <a:buFont typeface="+mj-lt"/>
              <a:buAutoNum type="arabicPeriod"/>
            </a:pPr>
            <a:r>
              <a:rPr lang="en-US" sz="1700" dirty="0" smtClean="0">
                <a:latin typeface="Times New Roman" panose="02020603050405020304" pitchFamily="18" charset="0"/>
              </a:rPr>
              <a:t>System Requirements</a:t>
            </a:r>
            <a:endParaRPr lang="en-US" sz="1700" dirty="0" smtClean="0">
              <a:latin typeface="Times New Roman" panose="02020603050405020304" pitchFamily="18" charset="0"/>
              <a:cs typeface="Times New Roman" panose="02020603050405020304" pitchFamily="18" charset="0"/>
            </a:endParaRPr>
          </a:p>
          <a:p>
            <a:pPr lvl="0">
              <a:lnSpc>
                <a:spcPct val="150000"/>
              </a:lnSpc>
              <a:spcBef>
                <a:spcPts val="0"/>
              </a:spcBef>
              <a:buFont typeface="+mj-lt"/>
              <a:buAutoNum type="arabicPeriod"/>
            </a:pPr>
            <a:r>
              <a:rPr lang="en-US" sz="1700" dirty="0">
                <a:latin typeface="Times New Roman" panose="02020603050405020304" pitchFamily="18" charset="0"/>
              </a:rPr>
              <a:t>User Story</a:t>
            </a:r>
          </a:p>
          <a:p>
            <a:pPr lvl="0">
              <a:lnSpc>
                <a:spcPct val="150000"/>
              </a:lnSpc>
              <a:spcBef>
                <a:spcPts val="0"/>
              </a:spcBef>
              <a:buFont typeface="+mj-lt"/>
              <a:buAutoNum type="arabicPeriod"/>
            </a:pPr>
            <a:r>
              <a:rPr lang="en-US" sz="1700" dirty="0" smtClean="0">
                <a:latin typeface="Times New Roman" panose="02020603050405020304" pitchFamily="18" charset="0"/>
              </a:rPr>
              <a:t>Project Backlog</a:t>
            </a:r>
            <a:endParaRPr lang="en-US" sz="1700" dirty="0" smtClean="0">
              <a:latin typeface="Times New Roman" panose="02020603050405020304" pitchFamily="18" charset="0"/>
              <a:cs typeface="Times New Roman" panose="02020603050405020304" pitchFamily="18" charset="0"/>
            </a:endParaRPr>
          </a:p>
          <a:p>
            <a:pPr lvl="0">
              <a:lnSpc>
                <a:spcPct val="150000"/>
              </a:lnSpc>
              <a:spcBef>
                <a:spcPts val="0"/>
              </a:spcBef>
              <a:buFont typeface="+mj-lt"/>
              <a:buAutoNum type="arabicPeriod"/>
            </a:pPr>
            <a:r>
              <a:rPr lang="en-US" sz="1700" dirty="0" smtClean="0">
                <a:latin typeface="Times New Roman" panose="02020603050405020304" pitchFamily="18" charset="0"/>
                <a:cs typeface="Times New Roman" panose="02020603050405020304" pitchFamily="18" charset="0"/>
              </a:rPr>
              <a:t>Project Plan</a:t>
            </a:r>
          </a:p>
          <a:p>
            <a:pPr marL="0" lvl="0" indent="0">
              <a:lnSpc>
                <a:spcPct val="150000"/>
              </a:lnSpc>
              <a:spcBef>
                <a:spcPts val="0"/>
              </a:spcBef>
              <a:buNone/>
            </a:pPr>
            <a:endParaRPr lang="en-US" sz="17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65E9355-139B-4FED-8401-A2AF31A8FC31}" type="slidenum">
              <a:rPr lang="en-US" smtClean="0"/>
              <a:t>3</a:t>
            </a:fld>
            <a:endParaRPr lang="en-US"/>
          </a:p>
        </p:txBody>
      </p:sp>
      <p:sp>
        <p:nvSpPr>
          <p:cNvPr id="5" name="Footer Placeholder 4"/>
          <p:cNvSpPr>
            <a:spLocks noGrp="1"/>
          </p:cNvSpPr>
          <p:nvPr>
            <p:ph type="ftr" sz="quarter" idx="11"/>
          </p:nvPr>
        </p:nvSpPr>
        <p:spPr/>
        <p:txBody>
          <a:bodyPr/>
          <a:lstStyle/>
          <a:p>
            <a:r>
              <a:rPr lang="en-US" smtClean="0"/>
              <a:t>Department of Computer Applications</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01032"/>
          </a:xfrm>
        </p:spPr>
        <p:txBody>
          <a:bodyPr>
            <a:normAutofit/>
          </a:bodyPr>
          <a:lstStyle/>
          <a:p>
            <a:r>
              <a:rPr lang="en-US" dirty="0" smtClean="0"/>
              <a:t>INTRODUCTION</a:t>
            </a:r>
            <a:endParaRPr lang="en-US" sz="3000" dirty="0"/>
          </a:p>
        </p:txBody>
      </p:sp>
      <p:sp>
        <p:nvSpPr>
          <p:cNvPr id="3" name="Content Placeholder 2"/>
          <p:cNvSpPr>
            <a:spLocks noGrp="1"/>
          </p:cNvSpPr>
          <p:nvPr>
            <p:ph idx="1"/>
          </p:nvPr>
        </p:nvSpPr>
        <p:spPr/>
        <p:txBody>
          <a:bodyPr>
            <a:normAutofit/>
          </a:bodyPr>
          <a:lstStyle/>
          <a:p>
            <a:r>
              <a:rPr lang="en-US" sz="2000" dirty="0"/>
              <a:t>Cardiac arrhythmia, a prevalent cardiovascular disorder, is caused by irregular electrical conduction in the heart, leading to abnormal heart rhythms. Diagnosing arrhythmias typically involves analyzing Electrocardiogram (ECG) signals, a time-consuming and challenging process for physicians due to the dynamic and complex nature of these signals</a:t>
            </a:r>
            <a:r>
              <a:rPr lang="en-US" sz="2000" dirty="0" smtClean="0"/>
              <a:t>.</a:t>
            </a:r>
            <a:endParaRPr lang="en-IN" sz="2000" dirty="0" smtClean="0"/>
          </a:p>
          <a:p>
            <a:pPr lvl="0"/>
            <a:r>
              <a:rPr lang="en-IN" sz="2000" dirty="0" smtClean="0"/>
              <a:t>This </a:t>
            </a:r>
            <a:r>
              <a:rPr lang="en-IN" sz="2000" dirty="0"/>
              <a:t>project focuses on predicting and classifying arrhythmias using various machine learning algorithms. The dataset used for this project is from the UCI Machine Learning Repository, which consists of 452 examples across 16 different classes. Among these, 245 examples are labeled as "normal," while the remaining represent 12 different types of arrhythmias, including "coronary artery disease" and "right bundle branch </a:t>
            </a:r>
            <a:r>
              <a:rPr lang="en-IN" sz="2000" dirty="0" smtClean="0"/>
              <a:t>block.“</a:t>
            </a:r>
          </a:p>
          <a:p>
            <a:pPr marL="0" lvl="0" indent="0">
              <a:buNone/>
            </a:pPr>
            <a:endParaRPr lang="en-US" sz="2000" dirty="0">
              <a:solidFill>
                <a:srgbClr val="000000"/>
              </a:solidFill>
              <a:latin typeface="Times New Roman"/>
              <a:ea typeface="Times New Roman"/>
              <a:cs typeface="Times New Roman"/>
              <a:sym typeface="Times New Roman"/>
            </a:endParaRPr>
          </a:p>
        </p:txBody>
      </p:sp>
      <p:sp>
        <p:nvSpPr>
          <p:cNvPr id="4" name="Footer Placeholder 3"/>
          <p:cNvSpPr>
            <a:spLocks noGrp="1"/>
          </p:cNvSpPr>
          <p:nvPr>
            <p:ph type="ftr" sz="quarter" idx="11"/>
          </p:nvPr>
        </p:nvSpPr>
        <p:spPr/>
        <p:txBody>
          <a:bodyPr/>
          <a:lstStyle/>
          <a:p>
            <a:r>
              <a:rPr lang="en-US" smtClean="0"/>
              <a:t>Department of Computer Applications</a:t>
            </a:r>
            <a:endParaRPr lang="en-US"/>
          </a:p>
        </p:txBody>
      </p:sp>
      <p:sp>
        <p:nvSpPr>
          <p:cNvPr id="5" name="Slide Number Placeholder 4"/>
          <p:cNvSpPr>
            <a:spLocks noGrp="1"/>
          </p:cNvSpPr>
          <p:nvPr>
            <p:ph type="sldNum" sz="quarter" idx="12"/>
          </p:nvPr>
        </p:nvSpPr>
        <p:spPr/>
        <p:txBody>
          <a:bodyPr/>
          <a:lstStyle/>
          <a:p>
            <a:fld id="{C65E9355-139B-4FED-8401-A2AF31A8FC31}" type="slidenum">
              <a:rPr lang="en-US" smtClean="0"/>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000" dirty="0"/>
              <a:t>Recent advancements in machine learning, particularly deep learning, offer innovative solutions for automating the detection of cardiac arrhythmias. By leveraging time-frequency representations of ECG signals and pretrained models like ResNet50 and AlexNet, it is possible to classify cardiac arrhythmias with high accuracy.</a:t>
            </a:r>
            <a:endParaRPr lang="en-IN" sz="2000" dirty="0"/>
          </a:p>
          <a:p>
            <a:r>
              <a:rPr lang="en-US" sz="2200" dirty="0"/>
              <a:t>This study aims to develop an automated system for detecting cardiac arrhythmias by processing ECG signals, converting them into 2D images using Morse wavelets, and employing deep learning models. The goal is to enhance diagnostic precision, reduce errors, and save physicians' time, offering a robust tool for clinical applications.</a:t>
            </a:r>
            <a:endParaRPr lang="en-IN" sz="2200" dirty="0"/>
          </a:p>
          <a:p>
            <a:endParaRPr lang="en-IN"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5</a:t>
            </a:fld>
            <a:endParaRPr lang="en-US" dirty="0"/>
          </a:p>
        </p:txBody>
      </p:sp>
    </p:spTree>
    <p:extLst>
      <p:ext uri="{BB962C8B-B14F-4D97-AF65-F5344CB8AC3E}">
        <p14:creationId xmlns:p14="http://schemas.microsoft.com/office/powerpoint/2010/main" val="76091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normAutofit fontScale="62500" lnSpcReduction="20000"/>
          </a:bodyPr>
          <a:lstStyle/>
          <a:p>
            <a:r>
              <a:rPr lang="en-US" dirty="0"/>
              <a:t>The existing systems for cardiac arrhythmia detection primarily rely on traditional machine learning methods and manual analysis of ECG signals. These approaches often involve handcrafted feature extraction techniques, such as time-domain and frequency-domain analysis, to identify abnormalities in heart rhythms. While effective to some extent, they are limited by their reliance on predefined features, which may not fully capture the complex and non-linear patterns in ECG signals. Furthermore, these systems typically require significant domain expertise for feature engineering and are prone to inaccuracies in noisy or ambiguous data. Additionally, many traditional methods lack scalability and struggle to generalize across diverse patient populations due to variations in signal morphology, making them less reliable for real-time and large-scale applications. This necessitates the development of more robust, automated, and accurate solutions, such as those leveraging deep learning and time-frequency representations.</a:t>
            </a:r>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Autofit/>
          </a:bodyPr>
          <a:lstStyle/>
          <a:p>
            <a:pPr lvl="0"/>
            <a:r>
              <a:rPr lang="en-US" sz="2000" dirty="0">
                <a:solidFill>
                  <a:srgbClr val="000000"/>
                </a:solidFill>
                <a:ea typeface="Times New Roman"/>
                <a:cs typeface="Times New Roman"/>
                <a:sym typeface="Times New Roman"/>
              </a:rPr>
              <a:t>The proposed system leverages deep learning and time-frequency representation techniques to enhance the accuracy and efficiency of cardiac arrhythmia detection. By transforming ECG signals into time-frequency domain representations, such as spectrograms or wavelet transforms, the system captures both temporal and frequency features, enabling a more comprehensive analysis of heart rhythm patterns. </a:t>
            </a:r>
            <a:endParaRPr lang="en-US" sz="2000" dirty="0" smtClean="0">
              <a:solidFill>
                <a:srgbClr val="000000"/>
              </a:solidFill>
              <a:ea typeface="Times New Roman"/>
              <a:cs typeface="Times New Roman"/>
              <a:sym typeface="Times New Roman"/>
            </a:endParaRPr>
          </a:p>
          <a:p>
            <a:pPr lvl="0"/>
            <a:r>
              <a:rPr lang="en-US" sz="2000" dirty="0" smtClean="0">
                <a:solidFill>
                  <a:srgbClr val="000000"/>
                </a:solidFill>
                <a:ea typeface="Times New Roman"/>
                <a:cs typeface="Times New Roman"/>
                <a:sym typeface="Times New Roman"/>
              </a:rPr>
              <a:t>Deep </a:t>
            </a:r>
            <a:r>
              <a:rPr lang="en-US" sz="2000" dirty="0">
                <a:solidFill>
                  <a:srgbClr val="000000"/>
                </a:solidFill>
                <a:ea typeface="Times New Roman"/>
                <a:cs typeface="Times New Roman"/>
                <a:sym typeface="Times New Roman"/>
              </a:rPr>
              <a:t>learning models, such as Convolutional Neural Networks (CNNs) and Long Short-Term Memory (LSTM) networks, are employed to automatically learn complex and non-linear features from the data, eliminating the need for manual feature engineering. This approach ensures high accuracy even in the presence of noise and variability in ECG signals</a:t>
            </a:r>
            <a:r>
              <a:rPr lang="en-US" sz="2000" dirty="0" smtClean="0">
                <a:solidFill>
                  <a:srgbClr val="000000"/>
                </a:solidFill>
                <a:ea typeface="Times New Roman"/>
                <a:cs typeface="Times New Roman"/>
                <a:sym typeface="Times New Roman"/>
              </a:rPr>
              <a:t>.</a:t>
            </a:r>
          </a:p>
          <a:p>
            <a:pPr lvl="0"/>
            <a:endParaRPr lang="en-US" sz="2000" dirty="0">
              <a:solidFill>
                <a:srgbClr val="000000"/>
              </a:solidFill>
              <a:ea typeface="Times New Roman"/>
              <a:cs typeface="Times New Roman"/>
              <a:sym typeface="Times New Roman"/>
            </a:endParaRPr>
          </a:p>
          <a:p>
            <a:pPr lvl="0"/>
            <a:endParaRPr lang="en-US" sz="2000" dirty="0" smtClean="0">
              <a:solidFill>
                <a:srgbClr val="000000"/>
              </a:solidFill>
              <a:ea typeface="Times New Roman"/>
              <a:cs typeface="Times New Roman"/>
              <a:sym typeface="Times New Roman"/>
            </a:endParaRPr>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Autofit/>
          </a:bodyPr>
          <a:lstStyle/>
          <a:p>
            <a:pPr lvl="0"/>
            <a:r>
              <a:rPr lang="en-US" sz="2000" dirty="0">
                <a:solidFill>
                  <a:srgbClr val="000000"/>
                </a:solidFill>
                <a:ea typeface="Times New Roman"/>
                <a:cs typeface="Times New Roman"/>
                <a:sym typeface="Times New Roman"/>
              </a:rPr>
              <a:t> Additionally, the system is designed to be scalable and capable of real-time detection, making it suitable for large-scale applications in clinical and remote monitoring settings. By automating the detection process and improving diagnostic precision, the proposed system addresses the limitations of existing methods and provides a reliable tool for early diagnosis and treatment of arrhythmias.</a:t>
            </a:r>
            <a:endParaRPr lang="en-US" sz="2000" dirty="0"/>
          </a:p>
          <a:p>
            <a:pPr lvl="0"/>
            <a:endParaRPr lang="en-US" sz="2000" dirty="0">
              <a:solidFill>
                <a:srgbClr val="000000"/>
              </a:solidFill>
              <a:ea typeface="Times New Roman"/>
              <a:cs typeface="Times New Roman"/>
              <a:sym typeface="Times New Roman"/>
            </a:endParaRPr>
          </a:p>
          <a:p>
            <a:pPr lvl="0"/>
            <a:endParaRPr lang="en-US" sz="2000" dirty="0" smtClean="0">
              <a:solidFill>
                <a:srgbClr val="000000"/>
              </a:solidFill>
              <a:ea typeface="Times New Roman"/>
              <a:cs typeface="Times New Roman"/>
              <a:sym typeface="Times New Roman"/>
            </a:endParaRPr>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8</a:t>
            </a:fld>
            <a:endParaRPr lang="en-US"/>
          </a:p>
        </p:txBody>
      </p:sp>
    </p:spTree>
    <p:extLst>
      <p:ext uri="{BB962C8B-B14F-4D97-AF65-F5344CB8AC3E}">
        <p14:creationId xmlns:p14="http://schemas.microsoft.com/office/powerpoint/2010/main" val="2164211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REQUIREMENTS</a:t>
            </a:r>
            <a:endParaRPr lang="en-US" dirty="0"/>
          </a:p>
        </p:txBody>
      </p:sp>
      <p:sp>
        <p:nvSpPr>
          <p:cNvPr id="3" name="Content Placeholder 2"/>
          <p:cNvSpPr>
            <a:spLocks noGrp="1"/>
          </p:cNvSpPr>
          <p:nvPr>
            <p:ph idx="1"/>
          </p:nvPr>
        </p:nvSpPr>
        <p:spPr/>
        <p:txBody>
          <a:bodyPr>
            <a:normAutofit/>
          </a:bodyPr>
          <a:lstStyle/>
          <a:p>
            <a:pPr marL="0" lvl="0" indent="0">
              <a:buNone/>
            </a:pPr>
            <a:r>
              <a:rPr lang="en-IN" sz="2000" dirty="0"/>
              <a:t>▶ Hardware: </a:t>
            </a:r>
            <a:r>
              <a:rPr lang="en-IN" sz="2000" dirty="0" smtClean="0"/>
              <a:t>AMD </a:t>
            </a:r>
            <a:r>
              <a:rPr lang="en-IN" sz="2000" dirty="0"/>
              <a:t>Athlon Silver, </a:t>
            </a:r>
            <a:r>
              <a:rPr lang="en-IN" sz="2000" dirty="0" smtClean="0"/>
              <a:t>8GB </a:t>
            </a:r>
            <a:r>
              <a:rPr lang="en-IN" sz="2000" dirty="0"/>
              <a:t>RAM, 256GB storage. </a:t>
            </a:r>
            <a:endParaRPr lang="en-IN" sz="2000" dirty="0" smtClean="0"/>
          </a:p>
          <a:p>
            <a:pPr marL="0" lvl="0" indent="0">
              <a:buNone/>
            </a:pPr>
            <a:r>
              <a:rPr lang="en-IN" sz="2000" dirty="0" smtClean="0"/>
              <a:t>▶ </a:t>
            </a:r>
            <a:r>
              <a:rPr lang="en-IN" sz="2000" dirty="0"/>
              <a:t>Software: </a:t>
            </a:r>
            <a:endParaRPr lang="en-IN" sz="2000" dirty="0" smtClean="0"/>
          </a:p>
          <a:p>
            <a:pPr lvl="0">
              <a:buFontTx/>
              <a:buChar char="-"/>
            </a:pPr>
            <a:r>
              <a:rPr lang="en-IN" sz="2000" dirty="0" smtClean="0"/>
              <a:t>jupyter </a:t>
            </a:r>
            <a:r>
              <a:rPr lang="en-IN" sz="2000" dirty="0"/>
              <a:t>Notebook for development and testing</a:t>
            </a:r>
            <a:r>
              <a:rPr lang="en-IN" sz="2000" dirty="0" smtClean="0"/>
              <a:t>.</a:t>
            </a:r>
          </a:p>
          <a:p>
            <a:pPr lvl="0">
              <a:buFontTx/>
              <a:buChar char="-"/>
            </a:pPr>
            <a:r>
              <a:rPr lang="en-IN" sz="2000" dirty="0" smtClean="0"/>
              <a:t>Libraries</a:t>
            </a:r>
            <a:r>
              <a:rPr lang="en-IN" sz="2000" dirty="0"/>
              <a:t>: TensorFlow, Keras, Pandas, Matplotlib, Scikit-learn, NumPy</a:t>
            </a:r>
            <a:r>
              <a:rPr lang="en-IN" sz="2000" dirty="0" smtClean="0"/>
              <a:t>.</a:t>
            </a:r>
          </a:p>
          <a:p>
            <a:pPr lvl="0">
              <a:buFontTx/>
              <a:buChar char="-"/>
            </a:pPr>
            <a:r>
              <a:rPr lang="en-IN" sz="2000" dirty="0" smtClean="0"/>
              <a:t>Visualization </a:t>
            </a:r>
            <a:r>
              <a:rPr lang="en-IN" sz="2000" dirty="0"/>
              <a:t>tools: Plotly, Matplotlib, or Dash for interactive visualization</a:t>
            </a:r>
            <a:r>
              <a:rPr lang="en-IN" sz="2000" dirty="0" smtClean="0"/>
              <a:t>..</a:t>
            </a:r>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1441</Words>
  <Application>Microsoft Office PowerPoint</Application>
  <PresentationFormat>On-screen Show (4:3)</PresentationFormat>
  <Paragraphs>339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CARDIAC ARRHYTHMIA DETECTION USING DEEP LEARNING APPROACH AND TIME FREQUENCY REPRESENTATION OF ECG SIGNAL </vt:lpstr>
      <vt:lpstr>PRODUCT OWNER  PROF. HYDERALI K  HOD, DEPT OF MASTER OF COMPUTER APPLICATIONS DEPARTMENT OF COMPUTER APPLICATIONS MES COLLEGE OF ENGINEERING, KUTTIPPURAM</vt:lpstr>
      <vt:lpstr>TABLE OF CONTENTS</vt:lpstr>
      <vt:lpstr>INTRODUCTION</vt:lpstr>
      <vt:lpstr>PowerPoint Presentation</vt:lpstr>
      <vt:lpstr>EXISTING SYSTEM</vt:lpstr>
      <vt:lpstr>PROPOSED SYSTEM</vt:lpstr>
      <vt:lpstr>PROPOSED SYSTEM</vt:lpstr>
      <vt:lpstr>SYSTEM REQUIREMENTS</vt:lpstr>
      <vt:lpstr>SYSTEM REQUIREMENTS</vt:lpstr>
      <vt:lpstr>PRODUCT BACKLOG</vt:lpstr>
      <vt:lpstr>PRODUCT BACKLOG</vt:lpstr>
      <vt:lpstr>PRODUCT BACKLOG</vt:lpstr>
      <vt:lpstr>PRODUCT BACKLOG</vt:lpstr>
      <vt:lpstr>USER STORY</vt:lpstr>
      <vt:lpstr>USER STORY</vt:lpstr>
      <vt:lpstr>USER STORY</vt:lpstr>
      <vt:lpstr>PROJECT PLAN</vt:lpstr>
      <vt:lpstr>PROJECT PLAN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Faculty</dc:creator>
  <cp:lastModifiedBy>ismail - [2010]</cp:lastModifiedBy>
  <cp:revision>65</cp:revision>
  <dcterms:created xsi:type="dcterms:W3CDTF">2024-09-27T10:56:22Z</dcterms:created>
  <dcterms:modified xsi:type="dcterms:W3CDTF">2025-01-22T09:26:52Z</dcterms:modified>
</cp:coreProperties>
</file>