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test</a:t>
            </a:r>
          </a:p>
        </p:txBody>
      </p:sp>
      <p:sp>
        <p:nvSpPr>
          <p:cNvPr id="3" name="Subtitle 2"/>
          <p:cNvSpPr>
            <a:spLocks noGrp="1"/>
          </p:cNvSpPr>
          <p:nvPr>
            <p:ph type="subTitle" idx="1"/>
          </p:nvPr>
        </p:nvSpPr>
        <p:spPr/>
        <p:txBody>
          <a:bodyPr/>
          <a:lstStyle/>
          <a:p>
            <a:r>
              <a:t>test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effect, substitution, product (continued)</a:t>
            </a:r>
          </a:p>
        </p:txBody>
      </p:sp>
      <p:sp>
        <p:nvSpPr>
          <p:cNvPr id="3" name="Content Placeholder 2"/>
          <p:cNvSpPr>
            <a:spLocks noGrp="1"/>
          </p:cNvSpPr>
          <p:nvPr>
            <p:ph idx="1"/>
          </p:nvPr>
        </p:nvSpPr>
        <p:spPr/>
        <p:txBody>
          <a:bodyPr/>
          <a:lstStyle/>
          <a:p>
            <a:r>
              <a:rPr sz="2000"/>
              <a:t>Spending tends to drop with a decrease in earnings, though you can't use this effect to predict what individuals are going to purchase. In contrast, the income effect works when a similar product has more quantity available for purchase. This may mean they're being less impulsive with their spending because of the price increases they've seen in certain products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retirement, choice, decisions</a:t>
            </a:r>
          </a:p>
        </p:txBody>
      </p:sp>
      <p:sp>
        <p:nvSpPr>
          <p:cNvPr id="3" name="Content Placeholder 2"/>
          <p:cNvSpPr>
            <a:spLocks noGrp="1"/>
          </p:cNvSpPr>
          <p:nvPr>
            <p:ph idx="1"/>
          </p:nvPr>
        </p:nvSpPr>
        <p:spPr/>
        <p:txBody>
          <a:bodyPr/>
          <a:lstStyle/>
          <a:p>
            <a:r>
              <a:rPr sz="2000"/>
              <a:t>There are a number of different taxes such as income tax, capital gains tax, corporate tax, inheritance tax, property tax, VAT, sales tax, etc. Subsidy Subsidies are benefits that the government will provide to corporations and individuals and can be in the form of a cash inflow, or a tax reduction. There are a number of different types of subsidies such as grants and direct payments, tax holidays/concessions, in -kind subsidies, cross subsidies, credit subsidies, derivative subsides, government subsidies, etc. Taxes and Subsidies - Key takeaways • Governments steer markets through taxes and subsidies, which change consumer and producer behavior, which can be seen as shifts in the supply and demand graph. Subsidies can, however, result in market inefficiencies and can result in economic costs as a subsidy can artificially and unfairly change the playing field in a free market place.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retirement, choice, decisions (continued)</a:t>
            </a:r>
          </a:p>
        </p:txBody>
      </p:sp>
      <p:sp>
        <p:nvSpPr>
          <p:cNvPr id="3" name="Content Placeholder 2"/>
          <p:cNvSpPr>
            <a:spLocks noGrp="1"/>
          </p:cNvSpPr>
          <p:nvPr>
            <p:ph idx="1"/>
          </p:nvPr>
        </p:nvSpPr>
        <p:spPr/>
        <p:txBody>
          <a:bodyPr/>
          <a:lstStyle/>
          <a:p>
            <a:r>
              <a:rPr sz="2000"/>
              <a:t>A subsidy is given to reduce the burden on the individual or the corporation, and subsidies are generally considered to be beneficial to corporations and individuals as it reduces costs and improves business profitability. Taxes are not paid voluntarily and are not considered to be ‘donations’ to the government; rather a tax is a compulsory contribution imposed on the individual/corporation. Subsidies, on the other hand, are considered to be positive as it improves competitiveness and reduces the cost for local producers, and can encourage more investment and higher levels of production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current, future, assets</a:t>
            </a:r>
          </a:p>
        </p:txBody>
      </p:sp>
      <p:sp>
        <p:nvSpPr>
          <p:cNvPr id="3" name="Content Placeholder 2"/>
          <p:cNvSpPr>
            <a:spLocks noGrp="1"/>
          </p:cNvSpPr>
          <p:nvPr>
            <p:ph idx="1"/>
          </p:nvPr>
        </p:nvSpPr>
        <p:spPr/>
        <p:txBody>
          <a:bodyPr/>
          <a:lstStyle/>
          <a:p>
            <a:r>
              <a:rPr sz="2000"/>
              <a:t>An increase in disposable income typically results in a shopper's decision to spend money on pricier or better -quality goods. Taxes are levied by governments for a number of purposes such as, spending on a country’s infrastructure, nation’s security, development, funding public services, law enforcement, pay for public utilities, pay off debt and the general running of a country’s government, among others. A consumer's propensity to spend money on goods and services rises with other economic indicators, such as their disposable income and level of material comfort. How the income effect works The income effect analyzes consumer spending patterns in response to a change in income. An increase in disposable income has a larger effect on the demand for services in this context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subsidies, tax, considered</a:t>
            </a:r>
          </a:p>
        </p:txBody>
      </p:sp>
      <p:sp>
        <p:nvSpPr>
          <p:cNvPr id="3" name="Content Placeholder 2"/>
          <p:cNvSpPr>
            <a:spLocks noGrp="1"/>
          </p:cNvSpPr>
          <p:nvPr>
            <p:ph idx="1"/>
          </p:nvPr>
        </p:nvSpPr>
        <p:spPr/>
        <p:txBody>
          <a:bodyPr/>
          <a:lstStyle/>
          <a:p>
            <a:r>
              <a:rPr sz="2000"/>
              <a:t>Intertemporal Choice Example If an individual makes an exorbitant purchase, such as paying for an around -the-world vacation that exceeds their usual budget and requires additional financing to cover, this could have a substantial impact on the person’s long-term wealth. The earliest work on the subject was by Irving Fisher and Roy Harrod , who described 'hump saving', hypothesizing that savings would be highest in the middle years of a person's life as they saved for retirement. For companies, various investment decisions involve intertemporal choice. The individual might take out a personal loan, max out credit cards, or, when possible, even withdraw funds from retirement accounts in order to cover the expense. For individuals, on the other hand, decisions made in the near -term that can affect future financial opportunities relate mostly to saving and retirement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subsidies, tax, considered (continued)</a:t>
            </a:r>
          </a:p>
        </p:txBody>
      </p:sp>
      <p:sp>
        <p:nvSpPr>
          <p:cNvPr id="3" name="Content Placeholder 2"/>
          <p:cNvSpPr>
            <a:spLocks noGrp="1"/>
          </p:cNvSpPr>
          <p:nvPr>
            <p:ph idx="1"/>
          </p:nvPr>
        </p:nvSpPr>
        <p:spPr/>
        <p:txBody>
          <a:bodyPr/>
          <a:lstStyle/>
          <a:p>
            <a:r>
              <a:rPr sz="2000"/>
              <a:t>Making such a choice would reduce the assets the individual has available to continue to save for retirement. The shortfall in assets could mean postponing retirement or taking out a second mortgage to help deal with the more immediate issues. A sudden loss of employment, for example, would make it difficult to recoup recent expenses and set aside funds for retirement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income, consumption, spending</a:t>
            </a:r>
          </a:p>
        </p:txBody>
      </p:sp>
      <p:sp>
        <p:nvSpPr>
          <p:cNvPr id="3" name="Content Placeholder 2"/>
          <p:cNvSpPr>
            <a:spLocks noGrp="1"/>
          </p:cNvSpPr>
          <p:nvPr>
            <p:ph idx="1"/>
          </p:nvPr>
        </p:nvSpPr>
        <p:spPr/>
        <p:txBody>
          <a:bodyPr/>
          <a:lstStyle/>
          <a:p>
            <a:r>
              <a:rPr sz="2000"/>
              <a:t>INTERTEMPORAL CONSUMPTION Economic theories of intertemporal consumption seek to explain people's preferences in relation to consumption and saving over the course of their lives. The income effect is a concept that illustrates how a shift in discretionary income affects consumers' spending patterns. When a change in income, not their actual income, affects consumers' spending habits, it shows indirect effects. Furthermore this theory implies that consumption is smoothed out relative to a person's income which is the reason economists set consumption proportional to potential income rather than actual income. When the effect is direct, such as when a consumer's income drops and they decide to reduce nonessential spending like eating out, then the income shift has altered consumers' spending habits.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income, consumption, spending (continued)</a:t>
            </a:r>
          </a:p>
        </p:txBody>
      </p:sp>
      <p:sp>
        <p:nvSpPr>
          <p:cNvPr id="3" name="Content Placeholder 2"/>
          <p:cNvSpPr>
            <a:spLocks noGrp="1"/>
          </p:cNvSpPr>
          <p:nvPr>
            <p:ph idx="1"/>
          </p:nvPr>
        </p:nvSpPr>
        <p:spPr/>
        <p:txBody>
          <a:bodyPr/>
          <a:lstStyle/>
          <a:p>
            <a:r>
              <a:rPr sz="2000"/>
              <a:t>The cause The income effect shows the effect of increased purchasing power on consumption, while the substitution effect shows how relative income and prices affect consumption. The life -cycle model of consumption suggests that consumption is based on average lifetime income instead of income at any given age. For instance, deciding how much money to spend in the present and how much to squirrel away can greatly impact our quality of life both now and in the years ahead. First, young people borrow to consume more than their income, next, as their income rises through the years, their consumption rises slowly and they begin to save more. Taxes are levied to discourage certain activities, to grow local domestic industries, and also one of the major forms of government income.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income, consumption, spending (continued)</a:t>
            </a:r>
          </a:p>
        </p:txBody>
      </p:sp>
      <p:sp>
        <p:nvSpPr>
          <p:cNvPr id="3" name="Content Placeholder 2"/>
          <p:cNvSpPr>
            <a:spLocks noGrp="1"/>
          </p:cNvSpPr>
          <p:nvPr>
            <p:ph idx="1"/>
          </p:nvPr>
        </p:nvSpPr>
        <p:spPr/>
        <p:txBody>
          <a:bodyPr/>
          <a:lstStyle/>
          <a:p>
            <a:r>
              <a:rPr sz="2000"/>
              <a:t>Behavioural economists have proposed an alternate description of intertemporal consumption, the behavioural life cycle hypothesis. Most individuals tend to be limited by budget constraints that prevent them from consuming to the extent of their desires. A professional might be presented with two job opportunities with salaries that vary depending on the intensity and demands of the role.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income, disposable, services</a:t>
            </a:r>
          </a:p>
        </p:txBody>
      </p:sp>
      <p:sp>
        <p:nvSpPr>
          <p:cNvPr id="3" name="Content Placeholder 2"/>
          <p:cNvSpPr>
            <a:spLocks noGrp="1"/>
          </p:cNvSpPr>
          <p:nvPr>
            <p:ph idx="1"/>
          </p:nvPr>
        </p:nvSpPr>
        <p:spPr/>
        <p:txBody>
          <a:bodyPr/>
          <a:lstStyle/>
          <a:p>
            <a:r>
              <a:rPr sz="2000"/>
              <a:t>They propose that people mentally divide their assets into non-fungible mental accounts – current income, current assets (savings) and future income. Drawing upon empirical studies of consumption, superannuation and windfall gains they hypothesize that the MPC is close to one out of current income, close to zero for future income and somewhere in between with respect to current assets. These differing MPCs explain why people 'overconsume' during their highest earning years, why increasing superannuation contributions does not cause current savings to be reduced (as the life -cycle model implies) and why small windfall gains (which are coded as current income) are consumed at a high rate but a higher proportion of larger gains is saved. Over time, the savings grow, increasing the number of goods the individual can consume and, therefore, the person's future utility. Nevertheless, behavioral finance theorists generally find that present bias is common, suggesting that people prefer to spend now, regardless of the impact it might have in later years.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income, disposable, services (continued)</a:t>
            </a:r>
          </a:p>
        </p:txBody>
      </p:sp>
      <p:sp>
        <p:nvSpPr>
          <p:cNvPr id="3" name="Content Placeholder 2"/>
          <p:cNvSpPr>
            <a:spLocks noGrp="1"/>
          </p:cNvSpPr>
          <p:nvPr>
            <p:ph idx="1"/>
          </p:nvPr>
        </p:nvSpPr>
        <p:spPr/>
        <p:txBody>
          <a:bodyPr/>
          <a:lstStyle/>
          <a:p>
            <a:r>
              <a:rPr sz="2000"/>
              <a:t>The person may have to fund supplemental forms of income to augment their salary to compensate for the decline in assets. If a consumer made a sizable purchase and then was laid off, their intertemporal choices combined with those external factors stand to change their future opportunities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effect, substitution, product</a:t>
            </a:r>
          </a:p>
        </p:txBody>
      </p:sp>
      <p:sp>
        <p:nvSpPr>
          <p:cNvPr id="3" name="Content Placeholder 2"/>
          <p:cNvSpPr>
            <a:spLocks noGrp="1"/>
          </p:cNvSpPr>
          <p:nvPr>
            <p:ph idx="1"/>
          </p:nvPr>
        </p:nvSpPr>
        <p:spPr/>
        <p:txBody>
          <a:bodyPr/>
          <a:lstStyle/>
          <a:p>
            <a:r>
              <a:rPr sz="2000"/>
              <a:t>You can determine the substitution effect on a product when you analyze consumers' buying behavior toward changes in the price of that product with similar products. Substitution effect vs. income effect The substitution effect and the income effect are two economic ideas that explain how customers' spending habits change because of changes in the market. Where the price of a product increases with multiple substitution options available in the market, the substitution effect may have a greater effect, as consumers can buy a more affordable product. How the substitution effect works The substitution effect tries to explain how a price increase in goods and services might cause customers to look for cheaper alternatives as substitutes.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effect, substitution, product (continued)</a:t>
            </a:r>
          </a:p>
        </p:txBody>
      </p:sp>
      <p:sp>
        <p:nvSpPr>
          <p:cNvPr id="3" name="Content Placeholder 2"/>
          <p:cNvSpPr>
            <a:spLocks noGrp="1"/>
          </p:cNvSpPr>
          <p:nvPr>
            <p:ph idx="1"/>
          </p:nvPr>
        </p:nvSpPr>
        <p:spPr/>
        <p:txBody>
          <a:bodyPr/>
          <a:lstStyle/>
          <a:p>
            <a:r>
              <a:rPr sz="2000"/>
              <a:t>Using substitution ideas and the income effect, economists and businesspeople may get an insight into customers' motivations for engaging in these actions. Taxes, however, are for the greater good of the country as it is spent on the country’s development, etc. In highly competitive markets , the substitution effect may also help businesses set prices. When prices fall, the income effect results in consumers buying more quantity of a product, as they can get more with the same amount of money. When wages rise, demand drops for certain products, typically poorer or inferior items, though consumers can still buy costly goods when their prices decrease.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effect, substitution, product (continued)</a:t>
            </a:r>
          </a:p>
        </p:txBody>
      </p:sp>
      <p:sp>
        <p:nvSpPr>
          <p:cNvPr id="3" name="Content Placeholder 2"/>
          <p:cNvSpPr>
            <a:spLocks noGrp="1"/>
          </p:cNvSpPr>
          <p:nvPr>
            <p:ph idx="1"/>
          </p:nvPr>
        </p:nvSpPr>
        <p:spPr/>
        <p:txBody>
          <a:bodyPr/>
          <a:lstStyle/>
          <a:p>
            <a:r>
              <a:rPr sz="2000"/>
              <a:t>A decrease in the price of a product makes it more affordable than its substitutes and increases the consumer's spending power. The availability of products The substitution effect differs from the income effect because it occurs only in the presence of substitutes. The income effect may have a greater effect when prices rise with few substitutions in the market and may cause consumers to stop buying the product. For instance, they may decide to buy cheaper items in bulk rather than fewer expensive ones, or they might buy a few costly items rather than many inexpensive items. The substitution effect is an idea that shows how price shifts may lead consumers to seek substitute items.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