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10287000" cx="18288000"/>
  <p:notesSz cx="18288000" cy="10287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33" roundtripDataSignature="AMtx7mhHFpK01vpjkTYman369IntOQ+V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 name="Google Shape;41;p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1a3dca26b_0_11: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101a3dca26b_0_11: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5c77a3b11_0_42: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ge5c77a3b11_0_42: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5c77a3b11_0_49: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ge5c77a3b11_0_49: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a2cd2c887_0_157: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gfa2cd2c887_0_157: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a2cd2c887_0_88: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fa2cd2c887_0_88: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a2cd2c887_0_100: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gfa2cd2c887_0_10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a2cd2c887_0_108: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gfa2cd2c887_0_108: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a2cd2c887_0_117: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gfa2cd2c887_0_117: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a2cd2c887_0_125: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fa2cd2c887_0_125: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1a3dca26b_0_0: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101a3dca26b_0_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fa2cd2c887_0_0: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 name="Google Shape;53;gfa2cd2c887_0_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a2cd2c887_0_132: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fa2cd2c887_0_132: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a2cd2c887_0_138: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gfa2cd2c887_0_138: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a2cd2c887_0_144: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fa2cd2c887_0_144: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a2cd2c887_0_151: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gfa2cd2c887_0_151: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5c77a3b11_0_73: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ge5c77a3b11_0_73: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5c77a3b11_1_94: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e5c77a3b11_1_94: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5c77a3b11_1_103: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e5c77a3b11_1_103: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35e59648b_0_996: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e35e59648b_0_996: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a2cd2c887_0_12: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 name="Google Shape;66;gfa2cd2c887_0_12: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a2cd2c887_0_18: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 name="Google Shape;73;gfa2cd2c887_0_18: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a2cd2c887_0_24: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0" name="Google Shape;80;gfa2cd2c887_0_24: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a2cd2c887_0_30: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gfa2cd2c887_0_3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a2cd2c887_0_48: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gfa2cd2c887_0_48: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a2cd2c887_0_36: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gfa2cd2c887_0_36: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a2cd2c887_0_42: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gfa2cd2c887_0_42: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2"/>
          <p:cNvSpPr txBox="1"/>
          <p:nvPr>
            <p:ph type="title"/>
          </p:nvPr>
        </p:nvSpPr>
        <p:spPr>
          <a:xfrm>
            <a:off x="8983757" y="713732"/>
            <a:ext cx="8588375" cy="8597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545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2"/>
          <p:cNvSpPr txBox="1"/>
          <p:nvPr>
            <p:ph idx="1" type="body"/>
          </p:nvPr>
        </p:nvSpPr>
        <p:spPr>
          <a:xfrm>
            <a:off x="9131300" y="2931350"/>
            <a:ext cx="7578725" cy="552386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1" i="0" sz="9600">
                <a:solidFill>
                  <a:srgbClr val="262626"/>
                </a:solidFill>
                <a:latin typeface="Georgia"/>
                <a:ea typeface="Georgia"/>
                <a:cs typeface="Georgia"/>
                <a:sym typeface="Georgia"/>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 name="Google Shape;14;p12"/>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2"/>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2"/>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7" name="Shape 17"/>
        <p:cNvGrpSpPr/>
        <p:nvPr/>
      </p:nvGrpSpPr>
      <p:grpSpPr>
        <a:xfrm>
          <a:off x="0" y="0"/>
          <a:ext cx="0" cy="0"/>
          <a:chOff x="0" y="0"/>
          <a:chExt cx="0" cy="0"/>
        </a:xfrm>
      </p:grpSpPr>
      <p:sp>
        <p:nvSpPr>
          <p:cNvPr id="18" name="Google Shape;18;p13"/>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1" name="Shape 21"/>
        <p:cNvGrpSpPr/>
        <p:nvPr/>
      </p:nvGrpSpPr>
      <p:grpSpPr>
        <a:xfrm>
          <a:off x="0" y="0"/>
          <a:ext cx="0" cy="0"/>
          <a:chOff x="0" y="0"/>
          <a:chExt cx="0" cy="0"/>
        </a:xfrm>
      </p:grpSpPr>
      <p:sp>
        <p:nvSpPr>
          <p:cNvPr id="22" name="Google Shape;22;p14"/>
          <p:cNvSpPr txBox="1"/>
          <p:nvPr>
            <p:ph type="ctrTitle"/>
          </p:nvPr>
        </p:nvSpPr>
        <p:spPr>
          <a:xfrm>
            <a:off x="1371600" y="3188970"/>
            <a:ext cx="15544800" cy="216027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 type="subTitle"/>
          </p:nvPr>
        </p:nvSpPr>
        <p:spPr>
          <a:xfrm>
            <a:off x="2743200" y="5760720"/>
            <a:ext cx="12801600" cy="257175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4"/>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7" name="Shape 27"/>
        <p:cNvGrpSpPr/>
        <p:nvPr/>
      </p:nvGrpSpPr>
      <p:grpSpPr>
        <a:xfrm>
          <a:off x="0" y="0"/>
          <a:ext cx="0" cy="0"/>
          <a:chOff x="0" y="0"/>
          <a:chExt cx="0" cy="0"/>
        </a:xfrm>
      </p:grpSpPr>
      <p:sp>
        <p:nvSpPr>
          <p:cNvPr id="28" name="Google Shape;28;p15"/>
          <p:cNvSpPr txBox="1"/>
          <p:nvPr>
            <p:ph type="title"/>
          </p:nvPr>
        </p:nvSpPr>
        <p:spPr>
          <a:xfrm>
            <a:off x="8983757" y="713732"/>
            <a:ext cx="8588375" cy="8597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545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 type="body"/>
          </p:nvPr>
        </p:nvSpPr>
        <p:spPr>
          <a:xfrm>
            <a:off x="914400" y="2366010"/>
            <a:ext cx="7955280" cy="678942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 name="Google Shape;30;p15"/>
          <p:cNvSpPr txBox="1"/>
          <p:nvPr>
            <p:ph idx="2" type="body"/>
          </p:nvPr>
        </p:nvSpPr>
        <p:spPr>
          <a:xfrm>
            <a:off x="9418320" y="2366010"/>
            <a:ext cx="7955280" cy="678942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15"/>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5"/>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5"/>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 name="Shape 34"/>
        <p:cNvGrpSpPr/>
        <p:nvPr/>
      </p:nvGrpSpPr>
      <p:grpSpPr>
        <a:xfrm>
          <a:off x="0" y="0"/>
          <a:ext cx="0" cy="0"/>
          <a:chOff x="0" y="0"/>
          <a:chExt cx="0" cy="0"/>
        </a:xfrm>
      </p:grpSpPr>
      <p:sp>
        <p:nvSpPr>
          <p:cNvPr id="35" name="Google Shape;35;p16"/>
          <p:cNvSpPr txBox="1"/>
          <p:nvPr>
            <p:ph type="title"/>
          </p:nvPr>
        </p:nvSpPr>
        <p:spPr>
          <a:xfrm>
            <a:off x="8983757" y="713732"/>
            <a:ext cx="8588375" cy="8597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545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6"/>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983757" y="713732"/>
            <a:ext cx="8588375" cy="8597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545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1"/>
          <p:cNvSpPr txBox="1"/>
          <p:nvPr>
            <p:ph idx="1" type="body"/>
          </p:nvPr>
        </p:nvSpPr>
        <p:spPr>
          <a:xfrm>
            <a:off x="9131300" y="2931350"/>
            <a:ext cx="7578725" cy="5523865"/>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1" i="0" sz="9600" u="none" cap="none" strike="noStrike">
                <a:solidFill>
                  <a:srgbClr val="262626"/>
                </a:solidFill>
                <a:latin typeface="Georgia"/>
                <a:ea typeface="Georgia"/>
                <a:cs typeface="Georgia"/>
                <a:sym typeface="Georgia"/>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1"/>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1"/>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11"/>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hyperlink" Target="https://www.youtube.com/watch?v=WfhRyz3Wf4o"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hyperlink" Target="https://github.com/Radvian/apple-img" TargetMode="External"/><Relationship Id="rId5" Type="http://schemas.openxmlformats.org/officeDocument/2006/relationships/hyperlink" Target="https://github.com/Radvian/apple-im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hyperlink" Target="https://towardsdatascience.com/demystifying-bicycle-theft-cases-in-toronto-which-neighborhoods-should-get-more-attention-1ff273115474"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hyperlink" Target="https://www.linkedin.com/feed/update/urn:li:activity:685712554600291123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hyperlink" Target="https://vinson2233.netlify.app/posts/sklearn-vs-numpy-vs-numba-speed-comparis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hyperlink" Target="https://archive.ics.uci.edu/ml/datasets.ph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hyperlink" Target="https://towardsdatascience.com/" TargetMode="External"/><Relationship Id="rId5" Type="http://schemas.openxmlformats.org/officeDocument/2006/relationships/hyperlink" Target="https://machinelearningmastery.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grpSp>
        <p:nvGrpSpPr>
          <p:cNvPr id="43" name="Google Shape;43;p1"/>
          <p:cNvGrpSpPr/>
          <p:nvPr/>
        </p:nvGrpSpPr>
        <p:grpSpPr>
          <a:xfrm>
            <a:off x="0" y="0"/>
            <a:ext cx="7734300" cy="10287000"/>
            <a:chOff x="0" y="0"/>
            <a:chExt cx="7734300" cy="10287000"/>
          </a:xfrm>
        </p:grpSpPr>
        <p:sp>
          <p:nvSpPr>
            <p:cNvPr id="44" name="Google Shape;44;p1"/>
            <p:cNvSpPr/>
            <p:nvPr/>
          </p:nvSpPr>
          <p:spPr>
            <a:xfrm>
              <a:off x="0" y="0"/>
              <a:ext cx="7734300" cy="10287000"/>
            </a:xfrm>
            <a:custGeom>
              <a:rect b="b" l="l" r="r" t="t"/>
              <a:pathLst>
                <a:path extrusionOk="0" h="10287000" w="7734300">
                  <a:moveTo>
                    <a:pt x="0" y="10287000"/>
                  </a:moveTo>
                  <a:lnTo>
                    <a:pt x="0" y="0"/>
                  </a:lnTo>
                  <a:lnTo>
                    <a:pt x="7734300" y="0"/>
                  </a:lnTo>
                  <a:lnTo>
                    <a:pt x="7734300" y="10287000"/>
                  </a:lnTo>
                  <a:lnTo>
                    <a:pt x="0" y="10287000"/>
                  </a:lnTo>
                  <a:close/>
                </a:path>
              </a:pathLst>
            </a:custGeom>
            <a:solidFill>
              <a:srgbClr val="48A8C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 name="Google Shape;45;p1"/>
            <p:cNvSpPr/>
            <p:nvPr/>
          </p:nvSpPr>
          <p:spPr>
            <a:xfrm>
              <a:off x="0" y="360200"/>
              <a:ext cx="7734300" cy="9918700"/>
            </a:xfrm>
            <a:custGeom>
              <a:rect b="b" l="l" r="r" t="t"/>
              <a:pathLst>
                <a:path extrusionOk="0" h="9918700" w="7734300">
                  <a:moveTo>
                    <a:pt x="2039334" y="9918699"/>
                  </a:moveTo>
                  <a:lnTo>
                    <a:pt x="0" y="9918699"/>
                  </a:lnTo>
                  <a:lnTo>
                    <a:pt x="0" y="3492499"/>
                  </a:lnTo>
                  <a:lnTo>
                    <a:pt x="27364" y="3467099"/>
                  </a:lnTo>
                  <a:lnTo>
                    <a:pt x="79941" y="3403599"/>
                  </a:lnTo>
                  <a:lnTo>
                    <a:pt x="132963" y="3352799"/>
                  </a:lnTo>
                  <a:lnTo>
                    <a:pt x="186426" y="3289299"/>
                  </a:lnTo>
                  <a:lnTo>
                    <a:pt x="240329" y="3238499"/>
                  </a:lnTo>
                  <a:lnTo>
                    <a:pt x="294669" y="3174999"/>
                  </a:lnTo>
                  <a:lnTo>
                    <a:pt x="349443" y="3124199"/>
                  </a:lnTo>
                  <a:lnTo>
                    <a:pt x="404648" y="3060699"/>
                  </a:lnTo>
                  <a:lnTo>
                    <a:pt x="460282" y="3009899"/>
                  </a:lnTo>
                  <a:lnTo>
                    <a:pt x="516342" y="2946399"/>
                  </a:lnTo>
                  <a:lnTo>
                    <a:pt x="629729" y="2844799"/>
                  </a:lnTo>
                  <a:lnTo>
                    <a:pt x="687051" y="2781299"/>
                  </a:lnTo>
                  <a:lnTo>
                    <a:pt x="802940" y="2679699"/>
                  </a:lnTo>
                  <a:lnTo>
                    <a:pt x="979843" y="2527299"/>
                  </a:lnTo>
                  <a:lnTo>
                    <a:pt x="1039619" y="2463799"/>
                  </a:lnTo>
                  <a:lnTo>
                    <a:pt x="1221333" y="2311399"/>
                  </a:lnTo>
                  <a:lnTo>
                    <a:pt x="1282692" y="2273299"/>
                  </a:lnTo>
                  <a:lnTo>
                    <a:pt x="1344439" y="2222499"/>
                  </a:lnTo>
                  <a:lnTo>
                    <a:pt x="1595266" y="2019299"/>
                  </a:lnTo>
                  <a:lnTo>
                    <a:pt x="1658919" y="1981199"/>
                  </a:lnTo>
                  <a:lnTo>
                    <a:pt x="1787342" y="1879599"/>
                  </a:lnTo>
                  <a:lnTo>
                    <a:pt x="1852106" y="1841499"/>
                  </a:lnTo>
                  <a:lnTo>
                    <a:pt x="1917236" y="1790699"/>
                  </a:lnTo>
                  <a:lnTo>
                    <a:pt x="1982728" y="1752599"/>
                  </a:lnTo>
                  <a:lnTo>
                    <a:pt x="2048580" y="1701799"/>
                  </a:lnTo>
                  <a:lnTo>
                    <a:pt x="2181353" y="1625599"/>
                  </a:lnTo>
                  <a:lnTo>
                    <a:pt x="2248269" y="1574799"/>
                  </a:lnTo>
                  <a:lnTo>
                    <a:pt x="2383147" y="1498599"/>
                  </a:lnTo>
                  <a:lnTo>
                    <a:pt x="2451103" y="1447799"/>
                  </a:lnTo>
                  <a:lnTo>
                    <a:pt x="2726314" y="1295399"/>
                  </a:lnTo>
                  <a:lnTo>
                    <a:pt x="3220568" y="1028699"/>
                  </a:lnTo>
                  <a:lnTo>
                    <a:pt x="3292446" y="1003299"/>
                  </a:lnTo>
                  <a:lnTo>
                    <a:pt x="3437128" y="927099"/>
                  </a:lnTo>
                  <a:lnTo>
                    <a:pt x="3509927" y="901699"/>
                  </a:lnTo>
                  <a:lnTo>
                    <a:pt x="3583028" y="863599"/>
                  </a:lnTo>
                  <a:lnTo>
                    <a:pt x="3656427" y="838199"/>
                  </a:lnTo>
                  <a:lnTo>
                    <a:pt x="3730123" y="800099"/>
                  </a:lnTo>
                  <a:lnTo>
                    <a:pt x="3804113" y="774699"/>
                  </a:lnTo>
                  <a:lnTo>
                    <a:pt x="3878394" y="736599"/>
                  </a:lnTo>
                  <a:lnTo>
                    <a:pt x="4027818" y="685799"/>
                  </a:lnTo>
                  <a:lnTo>
                    <a:pt x="4102956" y="647699"/>
                  </a:lnTo>
                  <a:lnTo>
                    <a:pt x="4869328" y="393699"/>
                  </a:lnTo>
                  <a:lnTo>
                    <a:pt x="4947406" y="380999"/>
                  </a:lnTo>
                  <a:lnTo>
                    <a:pt x="5104314" y="330199"/>
                  </a:lnTo>
                  <a:lnTo>
                    <a:pt x="5183138" y="317499"/>
                  </a:lnTo>
                  <a:lnTo>
                    <a:pt x="5262205" y="292099"/>
                  </a:lnTo>
                  <a:lnTo>
                    <a:pt x="5341514" y="279399"/>
                  </a:lnTo>
                  <a:lnTo>
                    <a:pt x="5421060" y="253999"/>
                  </a:lnTo>
                  <a:lnTo>
                    <a:pt x="5500842" y="241299"/>
                  </a:lnTo>
                  <a:lnTo>
                    <a:pt x="5580857" y="215899"/>
                  </a:lnTo>
                  <a:lnTo>
                    <a:pt x="5741575" y="190499"/>
                  </a:lnTo>
                  <a:lnTo>
                    <a:pt x="5822273" y="165099"/>
                  </a:lnTo>
                  <a:lnTo>
                    <a:pt x="6393230" y="76199"/>
                  </a:lnTo>
                  <a:lnTo>
                    <a:pt x="6475632" y="76199"/>
                  </a:lnTo>
                  <a:lnTo>
                    <a:pt x="6724032" y="38099"/>
                  </a:lnTo>
                  <a:lnTo>
                    <a:pt x="6807222" y="38099"/>
                  </a:lnTo>
                  <a:lnTo>
                    <a:pt x="6890602" y="25399"/>
                  </a:lnTo>
                  <a:lnTo>
                    <a:pt x="6974170" y="25399"/>
                  </a:lnTo>
                  <a:lnTo>
                    <a:pt x="7057924" y="12699"/>
                  </a:lnTo>
                  <a:lnTo>
                    <a:pt x="7141860" y="12699"/>
                  </a:lnTo>
                  <a:lnTo>
                    <a:pt x="7225975" y="0"/>
                  </a:lnTo>
                  <a:lnTo>
                    <a:pt x="7734299" y="0"/>
                  </a:lnTo>
                  <a:lnTo>
                    <a:pt x="7734299" y="4571999"/>
                  </a:lnTo>
                  <a:lnTo>
                    <a:pt x="7541136" y="4571999"/>
                  </a:lnTo>
                  <a:lnTo>
                    <a:pt x="7493093" y="4584699"/>
                  </a:lnTo>
                  <a:lnTo>
                    <a:pt x="7301955" y="4584699"/>
                  </a:lnTo>
                  <a:lnTo>
                    <a:pt x="7254437" y="4597399"/>
                  </a:lnTo>
                  <a:lnTo>
                    <a:pt x="7159734" y="4597399"/>
                  </a:lnTo>
                  <a:lnTo>
                    <a:pt x="7112551" y="4610099"/>
                  </a:lnTo>
                  <a:lnTo>
                    <a:pt x="7065483" y="4610099"/>
                  </a:lnTo>
                  <a:lnTo>
                    <a:pt x="7018531" y="4622799"/>
                  </a:lnTo>
                  <a:lnTo>
                    <a:pt x="6971697" y="4622799"/>
                  </a:lnTo>
                  <a:lnTo>
                    <a:pt x="6924983" y="4635499"/>
                  </a:lnTo>
                  <a:lnTo>
                    <a:pt x="6878390" y="4635499"/>
                  </a:lnTo>
                  <a:lnTo>
                    <a:pt x="6831919" y="4648199"/>
                  </a:lnTo>
                  <a:lnTo>
                    <a:pt x="6785573" y="4648199"/>
                  </a:lnTo>
                  <a:lnTo>
                    <a:pt x="6693260" y="4673599"/>
                  </a:lnTo>
                  <a:lnTo>
                    <a:pt x="6647296" y="4673599"/>
                  </a:lnTo>
                  <a:lnTo>
                    <a:pt x="6510194" y="4711699"/>
                  </a:lnTo>
                  <a:lnTo>
                    <a:pt x="6464761" y="4711699"/>
                  </a:lnTo>
                  <a:lnTo>
                    <a:pt x="5843809" y="4889499"/>
                  </a:lnTo>
                  <a:lnTo>
                    <a:pt x="5800598" y="4914899"/>
                  </a:lnTo>
                  <a:lnTo>
                    <a:pt x="5671932" y="4952999"/>
                  </a:lnTo>
                  <a:lnTo>
                    <a:pt x="5629373" y="4978399"/>
                  </a:lnTo>
                  <a:lnTo>
                    <a:pt x="5544756" y="5003799"/>
                  </a:lnTo>
                  <a:lnTo>
                    <a:pt x="5502703" y="5029199"/>
                  </a:lnTo>
                  <a:lnTo>
                    <a:pt x="5460821" y="5041899"/>
                  </a:lnTo>
                  <a:lnTo>
                    <a:pt x="5419112" y="5067299"/>
                  </a:lnTo>
                  <a:lnTo>
                    <a:pt x="5377578" y="5079999"/>
                  </a:lnTo>
                  <a:lnTo>
                    <a:pt x="5336221" y="5105399"/>
                  </a:lnTo>
                  <a:lnTo>
                    <a:pt x="5295042" y="5118099"/>
                  </a:lnTo>
                  <a:lnTo>
                    <a:pt x="5254043" y="5143499"/>
                  </a:lnTo>
                  <a:lnTo>
                    <a:pt x="5213225" y="5156199"/>
                  </a:lnTo>
                  <a:lnTo>
                    <a:pt x="5132139" y="5206999"/>
                  </a:lnTo>
                  <a:lnTo>
                    <a:pt x="5091875" y="5219699"/>
                  </a:lnTo>
                  <a:lnTo>
                    <a:pt x="5011910" y="5270499"/>
                  </a:lnTo>
                  <a:lnTo>
                    <a:pt x="4972213" y="5283199"/>
                  </a:lnTo>
                  <a:lnTo>
                    <a:pt x="4854283" y="5359399"/>
                  </a:lnTo>
                  <a:lnTo>
                    <a:pt x="4815365" y="5372099"/>
                  </a:lnTo>
                  <a:lnTo>
                    <a:pt x="4623788" y="5499099"/>
                  </a:lnTo>
                  <a:lnTo>
                    <a:pt x="4437377" y="5626099"/>
                  </a:lnTo>
                  <a:lnTo>
                    <a:pt x="4292101" y="5727699"/>
                  </a:lnTo>
                  <a:lnTo>
                    <a:pt x="4220782" y="5778499"/>
                  </a:lnTo>
                  <a:lnTo>
                    <a:pt x="4185458" y="5816599"/>
                  </a:lnTo>
                  <a:lnTo>
                    <a:pt x="4080845" y="5892799"/>
                  </a:lnTo>
                  <a:lnTo>
                    <a:pt x="4046433" y="5930899"/>
                  </a:lnTo>
                  <a:lnTo>
                    <a:pt x="3978307" y="5981699"/>
                  </a:lnTo>
                  <a:lnTo>
                    <a:pt x="3944596" y="6019799"/>
                  </a:lnTo>
                  <a:lnTo>
                    <a:pt x="3877885" y="6070599"/>
                  </a:lnTo>
                  <a:lnTo>
                    <a:pt x="3844889" y="6108699"/>
                  </a:lnTo>
                  <a:lnTo>
                    <a:pt x="3812134" y="6134099"/>
                  </a:lnTo>
                  <a:lnTo>
                    <a:pt x="3779622" y="6172199"/>
                  </a:lnTo>
                  <a:lnTo>
                    <a:pt x="3747355" y="6197599"/>
                  </a:lnTo>
                  <a:lnTo>
                    <a:pt x="3715334" y="6235699"/>
                  </a:lnTo>
                  <a:lnTo>
                    <a:pt x="3683562" y="6261099"/>
                  </a:lnTo>
                  <a:lnTo>
                    <a:pt x="3652038" y="6299199"/>
                  </a:lnTo>
                  <a:lnTo>
                    <a:pt x="3620766" y="6324599"/>
                  </a:lnTo>
                  <a:lnTo>
                    <a:pt x="3589746" y="6362699"/>
                  </a:lnTo>
                  <a:lnTo>
                    <a:pt x="3558980" y="6388099"/>
                  </a:lnTo>
                  <a:lnTo>
                    <a:pt x="3528470" y="6426199"/>
                  </a:lnTo>
                  <a:lnTo>
                    <a:pt x="3498217" y="6451599"/>
                  </a:lnTo>
                  <a:lnTo>
                    <a:pt x="3468224" y="6489699"/>
                  </a:lnTo>
                  <a:lnTo>
                    <a:pt x="3438491" y="6527799"/>
                  </a:lnTo>
                  <a:lnTo>
                    <a:pt x="3409020" y="6553199"/>
                  </a:lnTo>
                  <a:lnTo>
                    <a:pt x="3379812" y="6591299"/>
                  </a:lnTo>
                  <a:lnTo>
                    <a:pt x="3350870" y="6629399"/>
                  </a:lnTo>
                  <a:lnTo>
                    <a:pt x="3322195" y="6667499"/>
                  </a:lnTo>
                  <a:lnTo>
                    <a:pt x="3293788" y="6692899"/>
                  </a:lnTo>
                  <a:lnTo>
                    <a:pt x="3265651" y="6730999"/>
                  </a:lnTo>
                  <a:lnTo>
                    <a:pt x="3237786" y="6769099"/>
                  </a:lnTo>
                  <a:lnTo>
                    <a:pt x="3210194" y="6807199"/>
                  </a:lnTo>
                  <a:lnTo>
                    <a:pt x="3182877" y="6832599"/>
                  </a:lnTo>
                  <a:lnTo>
                    <a:pt x="3155836" y="6870699"/>
                  </a:lnTo>
                  <a:lnTo>
                    <a:pt x="3129073" y="6908799"/>
                  </a:lnTo>
                  <a:lnTo>
                    <a:pt x="3102590" y="6946899"/>
                  </a:lnTo>
                  <a:lnTo>
                    <a:pt x="3076388" y="6984999"/>
                  </a:lnTo>
                  <a:lnTo>
                    <a:pt x="3050468" y="7023099"/>
                  </a:lnTo>
                  <a:lnTo>
                    <a:pt x="3024833" y="7061199"/>
                  </a:lnTo>
                  <a:lnTo>
                    <a:pt x="2999483" y="7099299"/>
                  </a:lnTo>
                  <a:lnTo>
                    <a:pt x="2974421" y="7137399"/>
                  </a:lnTo>
                  <a:lnTo>
                    <a:pt x="2949649" y="7175499"/>
                  </a:lnTo>
                  <a:lnTo>
                    <a:pt x="2925166" y="7213599"/>
                  </a:lnTo>
                  <a:lnTo>
                    <a:pt x="2900976" y="7251699"/>
                  </a:lnTo>
                  <a:lnTo>
                    <a:pt x="2877080" y="7289799"/>
                  </a:lnTo>
                  <a:lnTo>
                    <a:pt x="2853479" y="7327899"/>
                  </a:lnTo>
                  <a:lnTo>
                    <a:pt x="2830175" y="7365999"/>
                  </a:lnTo>
                  <a:lnTo>
                    <a:pt x="2807170" y="7404099"/>
                  </a:lnTo>
                  <a:lnTo>
                    <a:pt x="2784464" y="7442199"/>
                  </a:lnTo>
                  <a:lnTo>
                    <a:pt x="2762061" y="7480299"/>
                  </a:lnTo>
                  <a:lnTo>
                    <a:pt x="2739961" y="7518399"/>
                  </a:lnTo>
                  <a:lnTo>
                    <a:pt x="2718165" y="7556499"/>
                  </a:lnTo>
                  <a:lnTo>
                    <a:pt x="2696676" y="7594599"/>
                  </a:lnTo>
                  <a:lnTo>
                    <a:pt x="2675495" y="7632699"/>
                  </a:lnTo>
                  <a:lnTo>
                    <a:pt x="2654624" y="7683499"/>
                  </a:lnTo>
                  <a:lnTo>
                    <a:pt x="2634064" y="7721599"/>
                  </a:lnTo>
                  <a:lnTo>
                    <a:pt x="2613817" y="7759699"/>
                  </a:lnTo>
                  <a:lnTo>
                    <a:pt x="2593884" y="7797799"/>
                  </a:lnTo>
                  <a:lnTo>
                    <a:pt x="2574267" y="7835899"/>
                  </a:lnTo>
                  <a:lnTo>
                    <a:pt x="2554968" y="7886699"/>
                  </a:lnTo>
                  <a:lnTo>
                    <a:pt x="2535988" y="7924799"/>
                  </a:lnTo>
                  <a:lnTo>
                    <a:pt x="2517328" y="7962899"/>
                  </a:lnTo>
                  <a:lnTo>
                    <a:pt x="2498991" y="8000999"/>
                  </a:lnTo>
                  <a:lnTo>
                    <a:pt x="2480978" y="8051799"/>
                  </a:lnTo>
                  <a:lnTo>
                    <a:pt x="2463290" y="8089899"/>
                  </a:lnTo>
                  <a:lnTo>
                    <a:pt x="2445930" y="8127999"/>
                  </a:lnTo>
                  <a:lnTo>
                    <a:pt x="2428898" y="8178799"/>
                  </a:lnTo>
                  <a:lnTo>
                    <a:pt x="2412196" y="8216899"/>
                  </a:lnTo>
                  <a:lnTo>
                    <a:pt x="2395826" y="8254999"/>
                  </a:lnTo>
                  <a:lnTo>
                    <a:pt x="2379789" y="8305799"/>
                  </a:lnTo>
                  <a:lnTo>
                    <a:pt x="2364088" y="8343899"/>
                  </a:lnTo>
                  <a:lnTo>
                    <a:pt x="2348723" y="8394699"/>
                  </a:lnTo>
                  <a:lnTo>
                    <a:pt x="2333696" y="8432799"/>
                  </a:lnTo>
                  <a:lnTo>
                    <a:pt x="2319009" y="8470899"/>
                  </a:lnTo>
                  <a:lnTo>
                    <a:pt x="2304663" y="8521699"/>
                  </a:lnTo>
                  <a:lnTo>
                    <a:pt x="2290660" y="8559799"/>
                  </a:lnTo>
                  <a:lnTo>
                    <a:pt x="2277002" y="8610599"/>
                  </a:lnTo>
                  <a:lnTo>
                    <a:pt x="2263690" y="8648699"/>
                  </a:lnTo>
                  <a:lnTo>
                    <a:pt x="2250725" y="8699499"/>
                  </a:lnTo>
                  <a:lnTo>
                    <a:pt x="2238110" y="8737599"/>
                  </a:lnTo>
                  <a:lnTo>
                    <a:pt x="2225845" y="8788399"/>
                  </a:lnTo>
                  <a:lnTo>
                    <a:pt x="2213933" y="8826499"/>
                  </a:lnTo>
                  <a:lnTo>
                    <a:pt x="2202375" y="8877299"/>
                  </a:lnTo>
                  <a:lnTo>
                    <a:pt x="2191172" y="8915399"/>
                  </a:lnTo>
                  <a:lnTo>
                    <a:pt x="2180327" y="8966199"/>
                  </a:lnTo>
                  <a:lnTo>
                    <a:pt x="2169840" y="9016999"/>
                  </a:lnTo>
                  <a:lnTo>
                    <a:pt x="2159714" y="9055099"/>
                  </a:lnTo>
                  <a:lnTo>
                    <a:pt x="2149950" y="9105899"/>
                  </a:lnTo>
                  <a:lnTo>
                    <a:pt x="2140549" y="9143999"/>
                  </a:lnTo>
                  <a:lnTo>
                    <a:pt x="2131513" y="9194799"/>
                  </a:lnTo>
                  <a:lnTo>
                    <a:pt x="2122844" y="9245599"/>
                  </a:lnTo>
                  <a:lnTo>
                    <a:pt x="2114543" y="9283699"/>
                  </a:lnTo>
                  <a:lnTo>
                    <a:pt x="2106612" y="9334499"/>
                  </a:lnTo>
                  <a:lnTo>
                    <a:pt x="2099053" y="9372599"/>
                  </a:lnTo>
                  <a:lnTo>
                    <a:pt x="2091866" y="9423399"/>
                  </a:lnTo>
                  <a:lnTo>
                    <a:pt x="2085054" y="9474199"/>
                  </a:lnTo>
                  <a:lnTo>
                    <a:pt x="2078619" y="9512299"/>
                  </a:lnTo>
                  <a:lnTo>
                    <a:pt x="2072561" y="9563099"/>
                  </a:lnTo>
                  <a:lnTo>
                    <a:pt x="2066882" y="9613899"/>
                  </a:lnTo>
                  <a:lnTo>
                    <a:pt x="2061584" y="9664699"/>
                  </a:lnTo>
                  <a:lnTo>
                    <a:pt x="2056669" y="9702799"/>
                  </a:lnTo>
                  <a:lnTo>
                    <a:pt x="2052138" y="9753599"/>
                  </a:lnTo>
                  <a:lnTo>
                    <a:pt x="2047993" y="9804399"/>
                  </a:lnTo>
                  <a:lnTo>
                    <a:pt x="2044235" y="9842499"/>
                  </a:lnTo>
                  <a:lnTo>
                    <a:pt x="2040865" y="9893299"/>
                  </a:lnTo>
                  <a:lnTo>
                    <a:pt x="2039334" y="9918699"/>
                  </a:lnTo>
                  <a:close/>
                </a:path>
              </a:pathLst>
            </a:custGeom>
            <a:solidFill>
              <a:srgbClr val="F08B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 name="Google Shape;46;p1"/>
            <p:cNvSpPr/>
            <p:nvPr/>
          </p:nvSpPr>
          <p:spPr>
            <a:xfrm>
              <a:off x="1181100" y="3733799"/>
              <a:ext cx="6553200" cy="6553200"/>
            </a:xfrm>
            <a:custGeom>
              <a:rect b="b" l="l" r="r" t="t"/>
              <a:pathLst>
                <a:path extrusionOk="0" h="6553200" w="6553200">
                  <a:moveTo>
                    <a:pt x="2918139" y="6553183"/>
                  </a:moveTo>
                  <a:lnTo>
                    <a:pt x="0" y="6553183"/>
                  </a:lnTo>
                  <a:lnTo>
                    <a:pt x="219" y="6498946"/>
                  </a:lnTo>
                  <a:lnTo>
                    <a:pt x="877" y="6444813"/>
                  </a:lnTo>
                  <a:lnTo>
                    <a:pt x="1972" y="6390787"/>
                  </a:lnTo>
                  <a:lnTo>
                    <a:pt x="3502" y="6336868"/>
                  </a:lnTo>
                  <a:lnTo>
                    <a:pt x="5466" y="6283059"/>
                  </a:lnTo>
                  <a:lnTo>
                    <a:pt x="7860" y="6229361"/>
                  </a:lnTo>
                  <a:lnTo>
                    <a:pt x="10685" y="6175777"/>
                  </a:lnTo>
                  <a:lnTo>
                    <a:pt x="13939" y="6122306"/>
                  </a:lnTo>
                  <a:lnTo>
                    <a:pt x="17618" y="6068952"/>
                  </a:lnTo>
                  <a:lnTo>
                    <a:pt x="21723" y="6015716"/>
                  </a:lnTo>
                  <a:lnTo>
                    <a:pt x="26251" y="5962600"/>
                  </a:lnTo>
                  <a:lnTo>
                    <a:pt x="31200" y="5909605"/>
                  </a:lnTo>
                  <a:lnTo>
                    <a:pt x="36570" y="5856733"/>
                  </a:lnTo>
                  <a:lnTo>
                    <a:pt x="42357" y="5803986"/>
                  </a:lnTo>
                  <a:lnTo>
                    <a:pt x="48561" y="5751365"/>
                  </a:lnTo>
                  <a:lnTo>
                    <a:pt x="55180" y="5698872"/>
                  </a:lnTo>
                  <a:lnTo>
                    <a:pt x="62212" y="5646509"/>
                  </a:lnTo>
                  <a:lnTo>
                    <a:pt x="69655" y="5594278"/>
                  </a:lnTo>
                  <a:lnTo>
                    <a:pt x="77508" y="5542179"/>
                  </a:lnTo>
                  <a:lnTo>
                    <a:pt x="85769" y="5490216"/>
                  </a:lnTo>
                  <a:lnTo>
                    <a:pt x="94437" y="5438389"/>
                  </a:lnTo>
                  <a:lnTo>
                    <a:pt x="103509" y="5386700"/>
                  </a:lnTo>
                  <a:lnTo>
                    <a:pt x="112984" y="5335151"/>
                  </a:lnTo>
                  <a:lnTo>
                    <a:pt x="122860" y="5283744"/>
                  </a:lnTo>
                  <a:lnTo>
                    <a:pt x="133136" y="5232480"/>
                  </a:lnTo>
                  <a:lnTo>
                    <a:pt x="143810" y="5181361"/>
                  </a:lnTo>
                  <a:lnTo>
                    <a:pt x="154881" y="5130389"/>
                  </a:lnTo>
                  <a:lnTo>
                    <a:pt x="166345" y="5079565"/>
                  </a:lnTo>
                  <a:lnTo>
                    <a:pt x="178203" y="5028891"/>
                  </a:lnTo>
                  <a:lnTo>
                    <a:pt x="190452" y="4978368"/>
                  </a:lnTo>
                  <a:lnTo>
                    <a:pt x="203090" y="4927999"/>
                  </a:lnTo>
                  <a:lnTo>
                    <a:pt x="216116" y="4877785"/>
                  </a:lnTo>
                  <a:lnTo>
                    <a:pt x="229529" y="4827728"/>
                  </a:lnTo>
                  <a:lnTo>
                    <a:pt x="243325" y="4777830"/>
                  </a:lnTo>
                  <a:lnTo>
                    <a:pt x="257505" y="4728091"/>
                  </a:lnTo>
                  <a:lnTo>
                    <a:pt x="272065" y="4678515"/>
                  </a:lnTo>
                  <a:lnTo>
                    <a:pt x="287005" y="4629101"/>
                  </a:lnTo>
                  <a:lnTo>
                    <a:pt x="302323" y="4579853"/>
                  </a:lnTo>
                  <a:lnTo>
                    <a:pt x="318016" y="4530772"/>
                  </a:lnTo>
                  <a:lnTo>
                    <a:pt x="334084" y="4481860"/>
                  </a:lnTo>
                  <a:lnTo>
                    <a:pt x="350525" y="4433117"/>
                  </a:lnTo>
                  <a:lnTo>
                    <a:pt x="367336" y="4384547"/>
                  </a:lnTo>
                  <a:lnTo>
                    <a:pt x="384517" y="4336150"/>
                  </a:lnTo>
                  <a:lnTo>
                    <a:pt x="402065" y="4287929"/>
                  </a:lnTo>
                  <a:lnTo>
                    <a:pt x="419980" y="4239885"/>
                  </a:lnTo>
                  <a:lnTo>
                    <a:pt x="438258" y="4192019"/>
                  </a:lnTo>
                  <a:lnTo>
                    <a:pt x="456899" y="4144334"/>
                  </a:lnTo>
                  <a:lnTo>
                    <a:pt x="475901" y="4096830"/>
                  </a:lnTo>
                  <a:lnTo>
                    <a:pt x="495262" y="4049511"/>
                  </a:lnTo>
                  <a:lnTo>
                    <a:pt x="514980" y="4002377"/>
                  </a:lnTo>
                  <a:lnTo>
                    <a:pt x="535054" y="3955430"/>
                  </a:lnTo>
                  <a:lnTo>
                    <a:pt x="555482" y="3908672"/>
                  </a:lnTo>
                  <a:lnTo>
                    <a:pt x="576263" y="3862104"/>
                  </a:lnTo>
                  <a:lnTo>
                    <a:pt x="597394" y="3815729"/>
                  </a:lnTo>
                  <a:lnTo>
                    <a:pt x="618874" y="3769547"/>
                  </a:lnTo>
                  <a:lnTo>
                    <a:pt x="640702" y="3723561"/>
                  </a:lnTo>
                  <a:lnTo>
                    <a:pt x="662875" y="3677772"/>
                  </a:lnTo>
                  <a:lnTo>
                    <a:pt x="685393" y="3632182"/>
                  </a:lnTo>
                  <a:lnTo>
                    <a:pt x="708252" y="3586793"/>
                  </a:lnTo>
                  <a:lnTo>
                    <a:pt x="731452" y="3541606"/>
                  </a:lnTo>
                  <a:lnTo>
                    <a:pt x="754991" y="3496623"/>
                  </a:lnTo>
                  <a:lnTo>
                    <a:pt x="778868" y="3451846"/>
                  </a:lnTo>
                  <a:lnTo>
                    <a:pt x="803079" y="3407276"/>
                  </a:lnTo>
                  <a:lnTo>
                    <a:pt x="827625" y="3362915"/>
                  </a:lnTo>
                  <a:lnTo>
                    <a:pt x="852503" y="3318765"/>
                  </a:lnTo>
                  <a:lnTo>
                    <a:pt x="877711" y="3274827"/>
                  </a:lnTo>
                  <a:lnTo>
                    <a:pt x="903248" y="3231103"/>
                  </a:lnTo>
                  <a:lnTo>
                    <a:pt x="929112" y="3187595"/>
                  </a:lnTo>
                  <a:lnTo>
                    <a:pt x="955302" y="3144305"/>
                  </a:lnTo>
                  <a:lnTo>
                    <a:pt x="981815" y="3101234"/>
                  </a:lnTo>
                  <a:lnTo>
                    <a:pt x="1008650" y="3058383"/>
                  </a:lnTo>
                  <a:lnTo>
                    <a:pt x="1035806" y="3015755"/>
                  </a:lnTo>
                  <a:lnTo>
                    <a:pt x="1063280" y="2973352"/>
                  </a:lnTo>
                  <a:lnTo>
                    <a:pt x="1091072" y="2931174"/>
                  </a:lnTo>
                  <a:lnTo>
                    <a:pt x="1119178" y="2889224"/>
                  </a:lnTo>
                  <a:lnTo>
                    <a:pt x="1147599" y="2847503"/>
                  </a:lnTo>
                  <a:lnTo>
                    <a:pt x="1176331" y="2806013"/>
                  </a:lnTo>
                  <a:lnTo>
                    <a:pt x="1205373" y="2764756"/>
                  </a:lnTo>
                  <a:lnTo>
                    <a:pt x="1234724" y="2723733"/>
                  </a:lnTo>
                  <a:lnTo>
                    <a:pt x="1264382" y="2682946"/>
                  </a:lnTo>
                  <a:lnTo>
                    <a:pt x="1294345" y="2642397"/>
                  </a:lnTo>
                  <a:lnTo>
                    <a:pt x="1324611" y="2602087"/>
                  </a:lnTo>
                  <a:lnTo>
                    <a:pt x="1355179" y="2562019"/>
                  </a:lnTo>
                  <a:lnTo>
                    <a:pt x="1386048" y="2522193"/>
                  </a:lnTo>
                  <a:lnTo>
                    <a:pt x="1417214" y="2482611"/>
                  </a:lnTo>
                  <a:lnTo>
                    <a:pt x="1448678" y="2443276"/>
                  </a:lnTo>
                  <a:lnTo>
                    <a:pt x="1480437" y="2404189"/>
                  </a:lnTo>
                  <a:lnTo>
                    <a:pt x="1512488" y="2365351"/>
                  </a:lnTo>
                  <a:lnTo>
                    <a:pt x="1544832" y="2326764"/>
                  </a:lnTo>
                  <a:lnTo>
                    <a:pt x="1577466" y="2288430"/>
                  </a:lnTo>
                  <a:lnTo>
                    <a:pt x="1610388" y="2250351"/>
                  </a:lnTo>
                  <a:lnTo>
                    <a:pt x="1643596" y="2212528"/>
                  </a:lnTo>
                  <a:lnTo>
                    <a:pt x="1677090" y="2174963"/>
                  </a:lnTo>
                  <a:lnTo>
                    <a:pt x="1710866" y="2137658"/>
                  </a:lnTo>
                  <a:lnTo>
                    <a:pt x="1744925" y="2100614"/>
                  </a:lnTo>
                  <a:lnTo>
                    <a:pt x="1779263" y="2063833"/>
                  </a:lnTo>
                  <a:lnTo>
                    <a:pt x="1813879" y="2027316"/>
                  </a:lnTo>
                  <a:lnTo>
                    <a:pt x="1848772" y="1991066"/>
                  </a:lnTo>
                  <a:lnTo>
                    <a:pt x="1883940" y="1955084"/>
                  </a:lnTo>
                  <a:lnTo>
                    <a:pt x="1919381" y="1919372"/>
                  </a:lnTo>
                  <a:lnTo>
                    <a:pt x="1955093" y="1883932"/>
                  </a:lnTo>
                  <a:lnTo>
                    <a:pt x="1991075" y="1848764"/>
                  </a:lnTo>
                  <a:lnTo>
                    <a:pt x="2027325" y="1813871"/>
                  </a:lnTo>
                  <a:lnTo>
                    <a:pt x="2063841" y="1779255"/>
                  </a:lnTo>
                  <a:lnTo>
                    <a:pt x="2100622" y="1744917"/>
                  </a:lnTo>
                  <a:lnTo>
                    <a:pt x="2137667" y="1710859"/>
                  </a:lnTo>
                  <a:lnTo>
                    <a:pt x="2174972" y="1677082"/>
                  </a:lnTo>
                  <a:lnTo>
                    <a:pt x="2212537" y="1643589"/>
                  </a:lnTo>
                  <a:lnTo>
                    <a:pt x="2250360" y="1610381"/>
                  </a:lnTo>
                  <a:lnTo>
                    <a:pt x="2288440" y="1577459"/>
                  </a:lnTo>
                  <a:lnTo>
                    <a:pt x="2326774" y="1544825"/>
                  </a:lnTo>
                  <a:lnTo>
                    <a:pt x="2365360" y="1512482"/>
                  </a:lnTo>
                  <a:lnTo>
                    <a:pt x="2404199" y="1480430"/>
                  </a:lnTo>
                  <a:lnTo>
                    <a:pt x="2443286" y="1448671"/>
                  </a:lnTo>
                  <a:lnTo>
                    <a:pt x="2482621" y="1417208"/>
                  </a:lnTo>
                  <a:lnTo>
                    <a:pt x="2522203" y="1386041"/>
                  </a:lnTo>
                  <a:lnTo>
                    <a:pt x="2562029" y="1355173"/>
                  </a:lnTo>
                  <a:lnTo>
                    <a:pt x="2602098" y="1324605"/>
                  </a:lnTo>
                  <a:lnTo>
                    <a:pt x="2642408" y="1294339"/>
                  </a:lnTo>
                  <a:lnTo>
                    <a:pt x="2682957" y="1264376"/>
                  </a:lnTo>
                  <a:lnTo>
                    <a:pt x="2723744" y="1234718"/>
                  </a:lnTo>
                  <a:lnTo>
                    <a:pt x="2764767" y="1205368"/>
                  </a:lnTo>
                  <a:lnTo>
                    <a:pt x="2806024" y="1176325"/>
                  </a:lnTo>
                  <a:lnTo>
                    <a:pt x="2847514" y="1147593"/>
                  </a:lnTo>
                  <a:lnTo>
                    <a:pt x="2889235" y="1119173"/>
                  </a:lnTo>
                  <a:lnTo>
                    <a:pt x="2931185" y="1091067"/>
                  </a:lnTo>
                  <a:lnTo>
                    <a:pt x="2973363" y="1063275"/>
                  </a:lnTo>
                  <a:lnTo>
                    <a:pt x="3015767" y="1035801"/>
                  </a:lnTo>
                  <a:lnTo>
                    <a:pt x="3058395" y="1008646"/>
                  </a:lnTo>
                  <a:lnTo>
                    <a:pt x="3101245" y="981811"/>
                  </a:lnTo>
                  <a:lnTo>
                    <a:pt x="3144317" y="955297"/>
                  </a:lnTo>
                  <a:lnTo>
                    <a:pt x="3187607" y="929108"/>
                  </a:lnTo>
                  <a:lnTo>
                    <a:pt x="3231115" y="903244"/>
                  </a:lnTo>
                  <a:lnTo>
                    <a:pt x="3274839" y="877707"/>
                  </a:lnTo>
                  <a:lnTo>
                    <a:pt x="3318777" y="852499"/>
                  </a:lnTo>
                  <a:lnTo>
                    <a:pt x="3362927" y="827621"/>
                  </a:lnTo>
                  <a:lnTo>
                    <a:pt x="3407288" y="803076"/>
                  </a:lnTo>
                  <a:lnTo>
                    <a:pt x="3451858" y="778864"/>
                  </a:lnTo>
                  <a:lnTo>
                    <a:pt x="3496636" y="754988"/>
                  </a:lnTo>
                  <a:lnTo>
                    <a:pt x="3541619" y="731449"/>
                  </a:lnTo>
                  <a:lnTo>
                    <a:pt x="3586806" y="708249"/>
                  </a:lnTo>
                  <a:lnTo>
                    <a:pt x="3632195" y="685389"/>
                  </a:lnTo>
                  <a:lnTo>
                    <a:pt x="3677785" y="662872"/>
                  </a:lnTo>
                  <a:lnTo>
                    <a:pt x="3723574" y="640699"/>
                  </a:lnTo>
                  <a:lnTo>
                    <a:pt x="3769560" y="618871"/>
                  </a:lnTo>
                  <a:lnTo>
                    <a:pt x="3815742" y="597391"/>
                  </a:lnTo>
                  <a:lnTo>
                    <a:pt x="3862118" y="576260"/>
                  </a:lnTo>
                  <a:lnTo>
                    <a:pt x="3908685" y="555479"/>
                  </a:lnTo>
                  <a:lnTo>
                    <a:pt x="3955444" y="535051"/>
                  </a:lnTo>
                  <a:lnTo>
                    <a:pt x="4002391" y="514977"/>
                  </a:lnTo>
                  <a:lnTo>
                    <a:pt x="4049525" y="495259"/>
                  </a:lnTo>
                  <a:lnTo>
                    <a:pt x="4096844" y="475898"/>
                  </a:lnTo>
                  <a:lnTo>
                    <a:pt x="4144348" y="456897"/>
                  </a:lnTo>
                  <a:lnTo>
                    <a:pt x="4192033" y="438256"/>
                  </a:lnTo>
                  <a:lnTo>
                    <a:pt x="4239899" y="419977"/>
                  </a:lnTo>
                  <a:lnTo>
                    <a:pt x="4287943" y="402063"/>
                  </a:lnTo>
                  <a:lnTo>
                    <a:pt x="4336165" y="384515"/>
                  </a:lnTo>
                  <a:lnTo>
                    <a:pt x="4384562" y="367334"/>
                  </a:lnTo>
                  <a:lnTo>
                    <a:pt x="4433132" y="350523"/>
                  </a:lnTo>
                  <a:lnTo>
                    <a:pt x="4481874" y="334083"/>
                  </a:lnTo>
                  <a:lnTo>
                    <a:pt x="4530787" y="318015"/>
                  </a:lnTo>
                  <a:lnTo>
                    <a:pt x="4579868" y="302321"/>
                  </a:lnTo>
                  <a:lnTo>
                    <a:pt x="4629116" y="287004"/>
                  </a:lnTo>
                  <a:lnTo>
                    <a:pt x="4678529" y="272064"/>
                  </a:lnTo>
                  <a:lnTo>
                    <a:pt x="4728106" y="257503"/>
                  </a:lnTo>
                  <a:lnTo>
                    <a:pt x="4777845" y="243324"/>
                  </a:lnTo>
                  <a:lnTo>
                    <a:pt x="4827744" y="229527"/>
                  </a:lnTo>
                  <a:lnTo>
                    <a:pt x="4877801" y="216115"/>
                  </a:lnTo>
                  <a:lnTo>
                    <a:pt x="4928015" y="203089"/>
                  </a:lnTo>
                  <a:lnTo>
                    <a:pt x="4978384" y="190451"/>
                  </a:lnTo>
                  <a:lnTo>
                    <a:pt x="5028906" y="178202"/>
                  </a:lnTo>
                  <a:lnTo>
                    <a:pt x="5079580" y="166345"/>
                  </a:lnTo>
                  <a:lnTo>
                    <a:pt x="5130404" y="154880"/>
                  </a:lnTo>
                  <a:lnTo>
                    <a:pt x="5181377" y="143810"/>
                  </a:lnTo>
                  <a:lnTo>
                    <a:pt x="5232496" y="133136"/>
                  </a:lnTo>
                  <a:lnTo>
                    <a:pt x="5283760" y="122860"/>
                  </a:lnTo>
                  <a:lnTo>
                    <a:pt x="5335167" y="112983"/>
                  </a:lnTo>
                  <a:lnTo>
                    <a:pt x="5386716" y="103508"/>
                  </a:lnTo>
                  <a:lnTo>
                    <a:pt x="5438405" y="94436"/>
                  </a:lnTo>
                  <a:lnTo>
                    <a:pt x="5490232" y="85769"/>
                  </a:lnTo>
                  <a:lnTo>
                    <a:pt x="5542195" y="77508"/>
                  </a:lnTo>
                  <a:lnTo>
                    <a:pt x="5594294" y="69655"/>
                  </a:lnTo>
                  <a:lnTo>
                    <a:pt x="5646525" y="62212"/>
                  </a:lnTo>
                  <a:lnTo>
                    <a:pt x="5698888" y="55180"/>
                  </a:lnTo>
                  <a:lnTo>
                    <a:pt x="5751381" y="48561"/>
                  </a:lnTo>
                  <a:lnTo>
                    <a:pt x="5804002" y="42357"/>
                  </a:lnTo>
                  <a:lnTo>
                    <a:pt x="5856749" y="36570"/>
                  </a:lnTo>
                  <a:lnTo>
                    <a:pt x="5909621" y="31200"/>
                  </a:lnTo>
                  <a:lnTo>
                    <a:pt x="5962616" y="26251"/>
                  </a:lnTo>
                  <a:lnTo>
                    <a:pt x="6015733" y="21723"/>
                  </a:lnTo>
                  <a:lnTo>
                    <a:pt x="6068969" y="17618"/>
                  </a:lnTo>
                  <a:lnTo>
                    <a:pt x="6122323" y="13938"/>
                  </a:lnTo>
                  <a:lnTo>
                    <a:pt x="6175793" y="10685"/>
                  </a:lnTo>
                  <a:lnTo>
                    <a:pt x="6229378" y="7860"/>
                  </a:lnTo>
                  <a:lnTo>
                    <a:pt x="6283076" y="5465"/>
                  </a:lnTo>
                  <a:lnTo>
                    <a:pt x="6336885" y="3502"/>
                  </a:lnTo>
                  <a:lnTo>
                    <a:pt x="6390803" y="1972"/>
                  </a:lnTo>
                  <a:lnTo>
                    <a:pt x="6444830" y="877"/>
                  </a:lnTo>
                  <a:lnTo>
                    <a:pt x="6498962" y="219"/>
                  </a:lnTo>
                  <a:lnTo>
                    <a:pt x="6553199" y="0"/>
                  </a:lnTo>
                  <a:lnTo>
                    <a:pt x="6553199" y="2918107"/>
                  </a:lnTo>
                  <a:lnTo>
                    <a:pt x="6504704" y="2918423"/>
                  </a:lnTo>
                  <a:lnTo>
                    <a:pt x="6456361" y="2919372"/>
                  </a:lnTo>
                  <a:lnTo>
                    <a:pt x="6408173" y="2920947"/>
                  </a:lnTo>
                  <a:lnTo>
                    <a:pt x="6360146" y="2923145"/>
                  </a:lnTo>
                  <a:lnTo>
                    <a:pt x="6312283" y="2925963"/>
                  </a:lnTo>
                  <a:lnTo>
                    <a:pt x="6264588" y="2929397"/>
                  </a:lnTo>
                  <a:lnTo>
                    <a:pt x="6217065" y="2933442"/>
                  </a:lnTo>
                  <a:lnTo>
                    <a:pt x="6169718" y="2938094"/>
                  </a:lnTo>
                  <a:lnTo>
                    <a:pt x="6122550" y="2943350"/>
                  </a:lnTo>
                  <a:lnTo>
                    <a:pt x="6075566" y="2949206"/>
                  </a:lnTo>
                  <a:lnTo>
                    <a:pt x="6028770" y="2955658"/>
                  </a:lnTo>
                  <a:lnTo>
                    <a:pt x="5982165" y="2962702"/>
                  </a:lnTo>
                  <a:lnTo>
                    <a:pt x="5935755" y="2970333"/>
                  </a:lnTo>
                  <a:lnTo>
                    <a:pt x="5889545" y="2978549"/>
                  </a:lnTo>
                  <a:lnTo>
                    <a:pt x="5843538" y="2987345"/>
                  </a:lnTo>
                  <a:lnTo>
                    <a:pt x="5797739" y="2996717"/>
                  </a:lnTo>
                  <a:lnTo>
                    <a:pt x="5752150" y="3006661"/>
                  </a:lnTo>
                  <a:lnTo>
                    <a:pt x="5706777" y="3017173"/>
                  </a:lnTo>
                  <a:lnTo>
                    <a:pt x="5661622" y="3028250"/>
                  </a:lnTo>
                  <a:lnTo>
                    <a:pt x="5616690" y="3039888"/>
                  </a:lnTo>
                  <a:lnTo>
                    <a:pt x="5571986" y="3052082"/>
                  </a:lnTo>
                  <a:lnTo>
                    <a:pt x="5527512" y="3064829"/>
                  </a:lnTo>
                  <a:lnTo>
                    <a:pt x="5483272" y="3078124"/>
                  </a:lnTo>
                  <a:lnTo>
                    <a:pt x="5439271" y="3091964"/>
                  </a:lnTo>
                  <a:lnTo>
                    <a:pt x="5395513" y="3106345"/>
                  </a:lnTo>
                  <a:lnTo>
                    <a:pt x="5352001" y="3121263"/>
                  </a:lnTo>
                  <a:lnTo>
                    <a:pt x="5308740" y="3136714"/>
                  </a:lnTo>
                  <a:lnTo>
                    <a:pt x="5265733" y="3152694"/>
                  </a:lnTo>
                  <a:lnTo>
                    <a:pt x="5222984" y="3169200"/>
                  </a:lnTo>
                  <a:lnTo>
                    <a:pt x="5180497" y="3186226"/>
                  </a:lnTo>
                  <a:lnTo>
                    <a:pt x="5138276" y="3203770"/>
                  </a:lnTo>
                  <a:lnTo>
                    <a:pt x="5096326" y="3221827"/>
                  </a:lnTo>
                  <a:lnTo>
                    <a:pt x="5054649" y="3240394"/>
                  </a:lnTo>
                  <a:lnTo>
                    <a:pt x="5013250" y="3259466"/>
                  </a:lnTo>
                  <a:lnTo>
                    <a:pt x="4972133" y="3279040"/>
                  </a:lnTo>
                  <a:lnTo>
                    <a:pt x="4931302" y="3299112"/>
                  </a:lnTo>
                  <a:lnTo>
                    <a:pt x="4890760" y="3319677"/>
                  </a:lnTo>
                  <a:lnTo>
                    <a:pt x="4850512" y="3340732"/>
                  </a:lnTo>
                  <a:lnTo>
                    <a:pt x="4810561" y="3362273"/>
                  </a:lnTo>
                  <a:lnTo>
                    <a:pt x="4770912" y="3384296"/>
                  </a:lnTo>
                  <a:lnTo>
                    <a:pt x="4731568" y="3406797"/>
                  </a:lnTo>
                  <a:lnTo>
                    <a:pt x="4692533" y="3429772"/>
                  </a:lnTo>
                  <a:lnTo>
                    <a:pt x="4653812" y="3453218"/>
                  </a:lnTo>
                  <a:lnTo>
                    <a:pt x="4615407" y="3477129"/>
                  </a:lnTo>
                  <a:lnTo>
                    <a:pt x="4577324" y="3501503"/>
                  </a:lnTo>
                  <a:lnTo>
                    <a:pt x="4539566" y="3526336"/>
                  </a:lnTo>
                  <a:lnTo>
                    <a:pt x="4502136" y="3551623"/>
                  </a:lnTo>
                  <a:lnTo>
                    <a:pt x="4465039" y="3577360"/>
                  </a:lnTo>
                  <a:lnTo>
                    <a:pt x="4428279" y="3603545"/>
                  </a:lnTo>
                  <a:lnTo>
                    <a:pt x="4391860" y="3630171"/>
                  </a:lnTo>
                  <a:lnTo>
                    <a:pt x="4355786" y="3657237"/>
                  </a:lnTo>
                  <a:lnTo>
                    <a:pt x="4320059" y="3684738"/>
                  </a:lnTo>
                  <a:lnTo>
                    <a:pt x="4284686" y="3712669"/>
                  </a:lnTo>
                  <a:lnTo>
                    <a:pt x="4249668" y="3741028"/>
                  </a:lnTo>
                  <a:lnTo>
                    <a:pt x="4215011" y="3769810"/>
                  </a:lnTo>
                  <a:lnTo>
                    <a:pt x="4180718" y="3799011"/>
                  </a:lnTo>
                  <a:lnTo>
                    <a:pt x="4146794" y="3828627"/>
                  </a:lnTo>
                  <a:lnTo>
                    <a:pt x="4113241" y="3858654"/>
                  </a:lnTo>
                  <a:lnTo>
                    <a:pt x="4080064" y="3889089"/>
                  </a:lnTo>
                  <a:lnTo>
                    <a:pt x="4047268" y="3919927"/>
                  </a:lnTo>
                  <a:lnTo>
                    <a:pt x="4014855" y="3951165"/>
                  </a:lnTo>
                  <a:lnTo>
                    <a:pt x="3982830" y="3982799"/>
                  </a:lnTo>
                  <a:lnTo>
                    <a:pt x="3951196" y="4014824"/>
                  </a:lnTo>
                  <a:lnTo>
                    <a:pt x="3919958" y="4047237"/>
                  </a:lnTo>
                  <a:lnTo>
                    <a:pt x="3889120" y="4080034"/>
                  </a:lnTo>
                  <a:lnTo>
                    <a:pt x="3858685" y="4113211"/>
                  </a:lnTo>
                  <a:lnTo>
                    <a:pt x="3828658" y="4146763"/>
                  </a:lnTo>
                  <a:lnTo>
                    <a:pt x="3799042" y="4180688"/>
                  </a:lnTo>
                  <a:lnTo>
                    <a:pt x="3769841" y="4214981"/>
                  </a:lnTo>
                  <a:lnTo>
                    <a:pt x="3741059" y="4249638"/>
                  </a:lnTo>
                  <a:lnTo>
                    <a:pt x="3712701" y="4284656"/>
                  </a:lnTo>
                  <a:lnTo>
                    <a:pt x="3684769" y="4320030"/>
                  </a:lnTo>
                  <a:lnTo>
                    <a:pt x="3657269" y="4355756"/>
                  </a:lnTo>
                  <a:lnTo>
                    <a:pt x="3630203" y="4391831"/>
                  </a:lnTo>
                  <a:lnTo>
                    <a:pt x="3603576" y="4428250"/>
                  </a:lnTo>
                  <a:lnTo>
                    <a:pt x="3577392" y="4465010"/>
                  </a:lnTo>
                  <a:lnTo>
                    <a:pt x="3551655" y="4502107"/>
                  </a:lnTo>
                  <a:lnTo>
                    <a:pt x="3526368" y="4539537"/>
                  </a:lnTo>
                  <a:lnTo>
                    <a:pt x="3501535" y="4577295"/>
                  </a:lnTo>
                  <a:lnTo>
                    <a:pt x="3477161" y="4615379"/>
                  </a:lnTo>
                  <a:lnTo>
                    <a:pt x="3453250" y="4653784"/>
                  </a:lnTo>
                  <a:lnTo>
                    <a:pt x="3429804" y="4692505"/>
                  </a:lnTo>
                  <a:lnTo>
                    <a:pt x="3406829" y="4731540"/>
                  </a:lnTo>
                  <a:lnTo>
                    <a:pt x="3384328" y="4770884"/>
                  </a:lnTo>
                  <a:lnTo>
                    <a:pt x="3362305" y="4810534"/>
                  </a:lnTo>
                  <a:lnTo>
                    <a:pt x="3340764" y="4850485"/>
                  </a:lnTo>
                  <a:lnTo>
                    <a:pt x="3319709" y="4890733"/>
                  </a:lnTo>
                  <a:lnTo>
                    <a:pt x="3299144" y="4931275"/>
                  </a:lnTo>
                  <a:lnTo>
                    <a:pt x="3279072" y="4972106"/>
                  </a:lnTo>
                  <a:lnTo>
                    <a:pt x="3259499" y="5013224"/>
                  </a:lnTo>
                  <a:lnTo>
                    <a:pt x="3240426" y="5054623"/>
                  </a:lnTo>
                  <a:lnTo>
                    <a:pt x="3221860" y="5096300"/>
                  </a:lnTo>
                  <a:lnTo>
                    <a:pt x="3203803" y="5138251"/>
                  </a:lnTo>
                  <a:lnTo>
                    <a:pt x="3186259" y="5180471"/>
                  </a:lnTo>
                  <a:lnTo>
                    <a:pt x="3169232" y="5222958"/>
                  </a:lnTo>
                  <a:lnTo>
                    <a:pt x="3152727" y="5265708"/>
                  </a:lnTo>
                  <a:lnTo>
                    <a:pt x="3136747" y="5308715"/>
                  </a:lnTo>
                  <a:lnTo>
                    <a:pt x="3121296" y="5351977"/>
                  </a:lnTo>
                  <a:lnTo>
                    <a:pt x="3106378" y="5395489"/>
                  </a:lnTo>
                  <a:lnTo>
                    <a:pt x="3091997" y="5439247"/>
                  </a:lnTo>
                  <a:lnTo>
                    <a:pt x="3078157" y="5483248"/>
                  </a:lnTo>
                  <a:lnTo>
                    <a:pt x="3064861" y="5527488"/>
                  </a:lnTo>
                  <a:lnTo>
                    <a:pt x="3052115" y="5571962"/>
                  </a:lnTo>
                  <a:lnTo>
                    <a:pt x="3039921" y="5616667"/>
                  </a:lnTo>
                  <a:lnTo>
                    <a:pt x="3028283" y="5661599"/>
                  </a:lnTo>
                  <a:lnTo>
                    <a:pt x="3017206" y="5706754"/>
                  </a:lnTo>
                  <a:lnTo>
                    <a:pt x="3006693" y="5752128"/>
                  </a:lnTo>
                  <a:lnTo>
                    <a:pt x="2996749" y="5797717"/>
                  </a:lnTo>
                  <a:lnTo>
                    <a:pt x="2987377" y="5843517"/>
                  </a:lnTo>
                  <a:lnTo>
                    <a:pt x="2978582" y="5889524"/>
                  </a:lnTo>
                  <a:lnTo>
                    <a:pt x="2970366" y="5935734"/>
                  </a:lnTo>
                  <a:lnTo>
                    <a:pt x="2962734" y="5982144"/>
                  </a:lnTo>
                  <a:lnTo>
                    <a:pt x="2955691" y="6028749"/>
                  </a:lnTo>
                  <a:lnTo>
                    <a:pt x="2949239" y="6075546"/>
                  </a:lnTo>
                  <a:lnTo>
                    <a:pt x="2943383" y="6122531"/>
                  </a:lnTo>
                  <a:lnTo>
                    <a:pt x="2938127" y="6169699"/>
                  </a:lnTo>
                  <a:lnTo>
                    <a:pt x="2933474" y="6217046"/>
                  </a:lnTo>
                  <a:lnTo>
                    <a:pt x="2929429" y="6264570"/>
                  </a:lnTo>
                  <a:lnTo>
                    <a:pt x="2925996" y="6312265"/>
                  </a:lnTo>
                  <a:lnTo>
                    <a:pt x="2923178" y="6360129"/>
                  </a:lnTo>
                  <a:lnTo>
                    <a:pt x="2920980" y="6408156"/>
                  </a:lnTo>
                  <a:lnTo>
                    <a:pt x="2919404" y="6456343"/>
                  </a:lnTo>
                  <a:lnTo>
                    <a:pt x="2918456" y="6504687"/>
                  </a:lnTo>
                  <a:lnTo>
                    <a:pt x="2918139" y="6553183"/>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7" name="Google Shape;47;p1"/>
          <p:cNvSpPr txBox="1"/>
          <p:nvPr>
            <p:ph type="title"/>
          </p:nvPr>
        </p:nvSpPr>
        <p:spPr>
          <a:xfrm>
            <a:off x="9131300" y="1597850"/>
            <a:ext cx="7286700" cy="1490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t/>
            </a:r>
            <a:endParaRPr sz="9600">
              <a:latin typeface="Georgia"/>
              <a:ea typeface="Georgia"/>
              <a:cs typeface="Georgia"/>
              <a:sym typeface="Georgia"/>
            </a:endParaRPr>
          </a:p>
        </p:txBody>
      </p:sp>
      <p:sp>
        <p:nvSpPr>
          <p:cNvPr id="48" name="Google Shape;48;p1"/>
          <p:cNvSpPr txBox="1"/>
          <p:nvPr>
            <p:ph idx="1" type="body"/>
          </p:nvPr>
        </p:nvSpPr>
        <p:spPr>
          <a:xfrm>
            <a:off x="8741950" y="1317900"/>
            <a:ext cx="8390100" cy="6275700"/>
          </a:xfrm>
          <a:prstGeom prst="rect">
            <a:avLst/>
          </a:prstGeom>
          <a:noFill/>
          <a:ln>
            <a:noFill/>
          </a:ln>
        </p:spPr>
        <p:txBody>
          <a:bodyPr anchorCtr="0" anchor="t" bIns="0" lIns="0" spcFirstLastPara="1" rIns="0" wrap="square" tIns="165100">
            <a:spAutoFit/>
          </a:bodyPr>
          <a:lstStyle/>
          <a:p>
            <a:pPr indent="0" lvl="0" marL="12700" marR="5080" rtl="0" algn="l">
              <a:lnSpc>
                <a:spcPct val="109375"/>
              </a:lnSpc>
              <a:spcBef>
                <a:spcPts val="0"/>
              </a:spcBef>
              <a:spcAft>
                <a:spcPts val="0"/>
              </a:spcAft>
              <a:buSzPts val="1400"/>
              <a:buNone/>
            </a:pPr>
            <a:r>
              <a:rPr lang="en-US" sz="8700"/>
              <a:t>Bootcamp</a:t>
            </a:r>
            <a:endParaRPr sz="8700"/>
          </a:p>
          <a:p>
            <a:pPr indent="0" lvl="0" marL="12700" marR="5080" rtl="0" algn="l">
              <a:lnSpc>
                <a:spcPct val="109375"/>
              </a:lnSpc>
              <a:spcBef>
                <a:spcPts val="0"/>
              </a:spcBef>
              <a:spcAft>
                <a:spcPts val="0"/>
              </a:spcAft>
              <a:buSzPts val="1400"/>
              <a:buNone/>
            </a:pPr>
            <a:r>
              <a:rPr lang="en-US" sz="8700"/>
              <a:t>Dibimbing.id</a:t>
            </a:r>
            <a:endParaRPr sz="8700"/>
          </a:p>
          <a:p>
            <a:pPr indent="0" lvl="0" marL="0" marR="1114425" rtl="0" algn="l">
              <a:lnSpc>
                <a:spcPct val="115199"/>
              </a:lnSpc>
              <a:spcBef>
                <a:spcPts val="4775"/>
              </a:spcBef>
              <a:spcAft>
                <a:spcPts val="0"/>
              </a:spcAft>
              <a:buSzPts val="1400"/>
              <a:buNone/>
            </a:pPr>
            <a:r>
              <a:rPr b="0" lang="en-US" sz="7750">
                <a:latin typeface="Trebuchet MS"/>
                <a:ea typeface="Trebuchet MS"/>
                <a:cs typeface="Trebuchet MS"/>
                <a:sym typeface="Trebuchet MS"/>
              </a:rPr>
              <a:t>Career and Portfolio</a:t>
            </a:r>
            <a:endParaRPr sz="7750">
              <a:latin typeface="Trebuchet MS"/>
              <a:ea typeface="Trebuchet MS"/>
              <a:cs typeface="Trebuchet MS"/>
              <a:sym typeface="Trebuchet MS"/>
            </a:endParaRPr>
          </a:p>
        </p:txBody>
      </p:sp>
      <p:sp>
        <p:nvSpPr>
          <p:cNvPr id="49" name="Google Shape;49;p1"/>
          <p:cNvSpPr/>
          <p:nvPr/>
        </p:nvSpPr>
        <p:spPr>
          <a:xfrm>
            <a:off x="16418113" y="109131"/>
            <a:ext cx="1685924" cy="163829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 name="Google Shape;50;p1"/>
          <p:cNvSpPr txBox="1"/>
          <p:nvPr/>
        </p:nvSpPr>
        <p:spPr>
          <a:xfrm>
            <a:off x="-1655550" y="1216900"/>
            <a:ext cx="8150400" cy="951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116" name="Shape 116"/>
        <p:cNvGrpSpPr/>
        <p:nvPr/>
      </p:nvGrpSpPr>
      <p:grpSpPr>
        <a:xfrm>
          <a:off x="0" y="0"/>
          <a:ext cx="0" cy="0"/>
          <a:chOff x="0" y="0"/>
          <a:chExt cx="0" cy="0"/>
        </a:xfrm>
      </p:grpSpPr>
      <p:sp>
        <p:nvSpPr>
          <p:cNvPr id="117" name="Google Shape;117;g101a3dca26b_0_11"/>
          <p:cNvSpPr txBox="1"/>
          <p:nvPr>
            <p:ph type="title"/>
          </p:nvPr>
        </p:nvSpPr>
        <p:spPr>
          <a:xfrm>
            <a:off x="1570625" y="1280875"/>
            <a:ext cx="155745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SzPts val="1400"/>
              <a:buNone/>
            </a:pPr>
            <a:r>
              <a:rPr lang="en-US" sz="6000"/>
              <a:t>What do Recruiters Seek? </a:t>
            </a:r>
            <a:endParaRPr sz="6000"/>
          </a:p>
        </p:txBody>
      </p:sp>
      <p:sp>
        <p:nvSpPr>
          <p:cNvPr id="118" name="Google Shape;118;g101a3dca26b_0_11"/>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9" name="Google Shape;119;g101a3dca26b_0_11"/>
          <p:cNvSpPr txBox="1"/>
          <p:nvPr/>
        </p:nvSpPr>
        <p:spPr>
          <a:xfrm>
            <a:off x="1412725" y="2664250"/>
            <a:ext cx="16023300" cy="3681300"/>
          </a:xfrm>
          <a:prstGeom prst="rect">
            <a:avLst/>
          </a:prstGeom>
          <a:noFill/>
          <a:ln>
            <a:noFill/>
          </a:ln>
        </p:spPr>
        <p:txBody>
          <a:bodyPr anchorCtr="0" anchor="t" bIns="0" lIns="0" spcFirstLastPara="1" rIns="0" wrap="square" tIns="12700">
            <a:spAutoFit/>
          </a:bodyPr>
          <a:lstStyle/>
          <a:p>
            <a:pPr indent="0" lvl="0" marL="0" marR="5080" rtl="0" algn="l">
              <a:lnSpc>
                <a:spcPct val="115199"/>
              </a:lnSpc>
              <a:spcBef>
                <a:spcPts val="0"/>
              </a:spcBef>
              <a:spcAft>
                <a:spcPts val="0"/>
              </a:spcAft>
              <a:buNone/>
            </a:pPr>
            <a:r>
              <a:rPr lang="en-US" sz="4250">
                <a:solidFill>
                  <a:schemeClr val="lt1"/>
                </a:solidFill>
                <a:latin typeface="Trebuchet MS"/>
                <a:ea typeface="Trebuchet MS"/>
                <a:cs typeface="Trebuchet MS"/>
                <a:sym typeface="Trebuchet MS"/>
              </a:rPr>
              <a:t>Business aspect of every company is specialized, and you’re not really expected to know in-depth about the business.</a:t>
            </a:r>
            <a:endParaRPr sz="4250">
              <a:solidFill>
                <a:schemeClr val="lt1"/>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t/>
            </a:r>
            <a:endParaRPr sz="4250">
              <a:solidFill>
                <a:schemeClr val="lt1"/>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rPr lang="en-US" sz="4250">
                <a:solidFill>
                  <a:schemeClr val="lt1"/>
                </a:solidFill>
                <a:latin typeface="Trebuchet MS"/>
                <a:ea typeface="Trebuchet MS"/>
                <a:cs typeface="Trebuchet MS"/>
                <a:sym typeface="Trebuchet MS"/>
              </a:rPr>
              <a:t>I have a Data Scientist friend who works in E-Commerce, and then shifted to travel startups.</a:t>
            </a:r>
            <a:endParaRPr sz="4250">
              <a:solidFill>
                <a:schemeClr val="lt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123" name="Shape 123"/>
        <p:cNvGrpSpPr/>
        <p:nvPr/>
      </p:nvGrpSpPr>
      <p:grpSpPr>
        <a:xfrm>
          <a:off x="0" y="0"/>
          <a:ext cx="0" cy="0"/>
          <a:chOff x="0" y="0"/>
          <a:chExt cx="0" cy="0"/>
        </a:xfrm>
      </p:grpSpPr>
      <p:sp>
        <p:nvSpPr>
          <p:cNvPr id="124" name="Google Shape;124;ge5c77a3b11_0_42"/>
          <p:cNvSpPr txBox="1"/>
          <p:nvPr>
            <p:ph type="title"/>
          </p:nvPr>
        </p:nvSpPr>
        <p:spPr>
          <a:xfrm>
            <a:off x="1570625" y="1280875"/>
            <a:ext cx="15574501" cy="7401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SzPts val="1400"/>
              <a:buNone/>
            </a:pPr>
            <a:r>
              <a:rPr lang="en-US" sz="6000"/>
              <a:t>Question:</a:t>
            </a:r>
            <a:endParaRPr sz="6000"/>
          </a:p>
          <a:p>
            <a:pPr indent="0" lvl="0" marL="12700" marR="5080" rtl="0" algn="l">
              <a:lnSpc>
                <a:spcPct val="100000"/>
              </a:lnSpc>
              <a:spcBef>
                <a:spcPts val="0"/>
              </a:spcBef>
              <a:spcAft>
                <a:spcPts val="0"/>
              </a:spcAft>
              <a:buSzPts val="1400"/>
              <a:buNone/>
            </a:pPr>
            <a:r>
              <a:t/>
            </a:r>
            <a:endParaRPr sz="6000"/>
          </a:p>
          <a:p>
            <a:pPr indent="0" lvl="0" marL="12700" marR="5080" rtl="0" algn="l">
              <a:lnSpc>
                <a:spcPct val="100000"/>
              </a:lnSpc>
              <a:spcBef>
                <a:spcPts val="0"/>
              </a:spcBef>
              <a:spcAft>
                <a:spcPts val="0"/>
              </a:spcAft>
              <a:buSzPts val="1400"/>
              <a:buNone/>
            </a:pPr>
            <a:r>
              <a:rPr lang="en-US" sz="6000"/>
              <a:t>How to show all that to recruiters?</a:t>
            </a:r>
            <a:endParaRPr sz="6000"/>
          </a:p>
          <a:p>
            <a:pPr indent="0" lvl="0" marL="12700" marR="5080" rtl="0" algn="l">
              <a:lnSpc>
                <a:spcPct val="100000"/>
              </a:lnSpc>
              <a:spcBef>
                <a:spcPts val="0"/>
              </a:spcBef>
              <a:spcAft>
                <a:spcPts val="0"/>
              </a:spcAft>
              <a:buSzPts val="1400"/>
              <a:buNone/>
            </a:pPr>
            <a:br>
              <a:rPr lang="en-US" sz="6000"/>
            </a:br>
            <a:r>
              <a:rPr lang="en-US" sz="6000"/>
              <a:t>How to convince them in 30 mins - 1 hour that we can code well, we have the knowledge, and we are a good self-learner?</a:t>
            </a:r>
            <a:endParaRPr sz="6000"/>
          </a:p>
        </p:txBody>
      </p:sp>
      <p:sp>
        <p:nvSpPr>
          <p:cNvPr id="125" name="Google Shape;125;ge5c77a3b11_0_42"/>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129" name="Shape 129"/>
        <p:cNvGrpSpPr/>
        <p:nvPr/>
      </p:nvGrpSpPr>
      <p:grpSpPr>
        <a:xfrm>
          <a:off x="0" y="0"/>
          <a:ext cx="0" cy="0"/>
          <a:chOff x="0" y="0"/>
          <a:chExt cx="0" cy="0"/>
        </a:xfrm>
      </p:grpSpPr>
      <p:sp>
        <p:nvSpPr>
          <p:cNvPr id="130" name="Google Shape;130;ge5c77a3b11_0_49"/>
          <p:cNvSpPr txBox="1"/>
          <p:nvPr>
            <p:ph type="title"/>
          </p:nvPr>
        </p:nvSpPr>
        <p:spPr>
          <a:xfrm>
            <a:off x="1570625" y="1280875"/>
            <a:ext cx="15574501" cy="34914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SzPts val="1400"/>
              <a:buNone/>
            </a:pPr>
            <a:r>
              <a:rPr lang="en-US" sz="6000"/>
              <a:t>Answer:</a:t>
            </a:r>
            <a:endParaRPr sz="6000"/>
          </a:p>
          <a:p>
            <a:pPr indent="0" lvl="0" marL="12700" marR="5080" rtl="0" algn="l">
              <a:lnSpc>
                <a:spcPct val="100000"/>
              </a:lnSpc>
              <a:spcBef>
                <a:spcPts val="0"/>
              </a:spcBef>
              <a:spcAft>
                <a:spcPts val="0"/>
              </a:spcAft>
              <a:buSzPts val="1400"/>
              <a:buNone/>
            </a:pPr>
            <a:r>
              <a:t/>
            </a:r>
            <a:endParaRPr sz="6000"/>
          </a:p>
          <a:p>
            <a:pPr indent="0" lvl="0" marL="12700" marR="5080" rtl="0" algn="l">
              <a:lnSpc>
                <a:spcPct val="100000"/>
              </a:lnSpc>
              <a:spcBef>
                <a:spcPts val="0"/>
              </a:spcBef>
              <a:spcAft>
                <a:spcPts val="0"/>
              </a:spcAft>
              <a:buSzPts val="1400"/>
              <a:buNone/>
            </a:pPr>
            <a:r>
              <a:rPr lang="en-US" sz="10600"/>
              <a:t>P R O J E C T S</a:t>
            </a:r>
            <a:endParaRPr sz="10600"/>
          </a:p>
        </p:txBody>
      </p:sp>
      <p:sp>
        <p:nvSpPr>
          <p:cNvPr id="131" name="Google Shape;131;ge5c77a3b11_0_49"/>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135" name="Shape 135"/>
        <p:cNvGrpSpPr/>
        <p:nvPr/>
      </p:nvGrpSpPr>
      <p:grpSpPr>
        <a:xfrm>
          <a:off x="0" y="0"/>
          <a:ext cx="0" cy="0"/>
          <a:chOff x="0" y="0"/>
          <a:chExt cx="0" cy="0"/>
        </a:xfrm>
      </p:grpSpPr>
      <p:sp>
        <p:nvSpPr>
          <p:cNvPr id="136" name="Google Shape;136;gfa2cd2c887_0_157"/>
          <p:cNvSpPr txBox="1"/>
          <p:nvPr>
            <p:ph type="title"/>
          </p:nvPr>
        </p:nvSpPr>
        <p:spPr>
          <a:xfrm>
            <a:off x="1570625" y="1280875"/>
            <a:ext cx="155745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SzPts val="1400"/>
              <a:buNone/>
            </a:pPr>
            <a:r>
              <a:rPr lang="en-US" sz="6000"/>
              <a:t>Q &amp; A / BREAK</a:t>
            </a:r>
            <a:endParaRPr sz="6000"/>
          </a:p>
        </p:txBody>
      </p:sp>
      <p:sp>
        <p:nvSpPr>
          <p:cNvPr id="137" name="Google Shape;137;gfa2cd2c887_0_157"/>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1" name="Shape 141"/>
        <p:cNvGrpSpPr/>
        <p:nvPr/>
      </p:nvGrpSpPr>
      <p:grpSpPr>
        <a:xfrm>
          <a:off x="0" y="0"/>
          <a:ext cx="0" cy="0"/>
          <a:chOff x="0" y="0"/>
          <a:chExt cx="0" cy="0"/>
        </a:xfrm>
      </p:grpSpPr>
      <p:sp>
        <p:nvSpPr>
          <p:cNvPr id="142" name="Google Shape;142;gfa2cd2c887_0_88"/>
          <p:cNvSpPr txBox="1"/>
          <p:nvPr>
            <p:ph type="title"/>
          </p:nvPr>
        </p:nvSpPr>
        <p:spPr>
          <a:xfrm>
            <a:off x="1541325" y="518875"/>
            <a:ext cx="15154800" cy="1860000"/>
          </a:xfrm>
          <a:prstGeom prst="rect">
            <a:avLst/>
          </a:prstGeom>
          <a:noFill/>
          <a:ln>
            <a:noFill/>
          </a:ln>
        </p:spPr>
        <p:txBody>
          <a:bodyPr anchorCtr="0" anchor="t" bIns="0" lIns="0" spcFirstLastPara="1" rIns="0" wrap="square" tIns="12700">
            <a:spAutoFit/>
          </a:bodyPr>
          <a:lstStyle/>
          <a:p>
            <a:pPr indent="0" lvl="0" marL="0" marR="5080" rtl="0" algn="l">
              <a:lnSpc>
                <a:spcPct val="100000"/>
              </a:lnSpc>
              <a:spcBef>
                <a:spcPts val="0"/>
              </a:spcBef>
              <a:spcAft>
                <a:spcPts val="0"/>
              </a:spcAft>
              <a:buSzPts val="1400"/>
              <a:buNone/>
            </a:pPr>
            <a:r>
              <a:rPr lang="en-US" sz="6000">
                <a:solidFill>
                  <a:srgbClr val="262626"/>
                </a:solidFill>
              </a:rPr>
              <a:t>Anatomy of an Excellent Data Science Project</a:t>
            </a:r>
            <a:endParaRPr sz="6000"/>
          </a:p>
        </p:txBody>
      </p:sp>
      <p:sp>
        <p:nvSpPr>
          <p:cNvPr id="143" name="Google Shape;143;gfa2cd2c887_0_88"/>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4" name="Google Shape;144;gfa2cd2c887_0_88"/>
          <p:cNvSpPr txBox="1"/>
          <p:nvPr/>
        </p:nvSpPr>
        <p:spPr>
          <a:xfrm>
            <a:off x="1190700" y="2781200"/>
            <a:ext cx="14694300" cy="4434900"/>
          </a:xfrm>
          <a:prstGeom prst="rect">
            <a:avLst/>
          </a:prstGeom>
          <a:noFill/>
          <a:ln>
            <a:noFill/>
          </a:ln>
        </p:spPr>
        <p:txBody>
          <a:bodyPr anchorCtr="0" anchor="t" bIns="0" lIns="0" spcFirstLastPara="1" rIns="0" wrap="square" tIns="12700">
            <a:spAutoFit/>
          </a:bodyPr>
          <a:lstStyle/>
          <a:p>
            <a:pPr indent="-498475" lvl="0" marL="457200" marR="5080" rtl="0" algn="l">
              <a:lnSpc>
                <a:spcPct val="115199"/>
              </a:lnSpc>
              <a:spcBef>
                <a:spcPts val="0"/>
              </a:spcBef>
              <a:spcAft>
                <a:spcPts val="0"/>
              </a:spcAft>
              <a:buClr>
                <a:srgbClr val="262626"/>
              </a:buClr>
              <a:buSzPts val="4250"/>
              <a:buFont typeface="Trebuchet MS"/>
              <a:buAutoNum type="arabicPeriod"/>
            </a:pPr>
            <a:r>
              <a:rPr lang="en-US" sz="4250">
                <a:solidFill>
                  <a:srgbClr val="262626"/>
                </a:solidFill>
                <a:latin typeface="Trebuchet MS"/>
                <a:ea typeface="Trebuchet MS"/>
                <a:cs typeface="Trebuchet MS"/>
                <a:sym typeface="Trebuchet MS"/>
              </a:rPr>
              <a:t>Unique and end-to-end (we’ll talk about this later)</a:t>
            </a:r>
            <a:endParaRPr sz="4250">
              <a:solidFill>
                <a:srgbClr val="262626"/>
              </a:solidFill>
              <a:latin typeface="Trebuchet MS"/>
              <a:ea typeface="Trebuchet MS"/>
              <a:cs typeface="Trebuchet MS"/>
              <a:sym typeface="Trebuchet MS"/>
            </a:endParaRPr>
          </a:p>
          <a:p>
            <a:pPr indent="-498475" lvl="0" marL="457200" marR="5080" rtl="0" algn="l">
              <a:lnSpc>
                <a:spcPct val="115199"/>
              </a:lnSpc>
              <a:spcBef>
                <a:spcPts val="0"/>
              </a:spcBef>
              <a:spcAft>
                <a:spcPts val="0"/>
              </a:spcAft>
              <a:buClr>
                <a:srgbClr val="262626"/>
              </a:buClr>
              <a:buSzPts val="4250"/>
              <a:buFont typeface="Trebuchet MS"/>
              <a:buAutoNum type="arabicPeriod"/>
            </a:pPr>
            <a:r>
              <a:rPr lang="en-US" sz="4250">
                <a:solidFill>
                  <a:srgbClr val="262626"/>
                </a:solidFill>
                <a:latin typeface="Trebuchet MS"/>
                <a:ea typeface="Trebuchet MS"/>
                <a:cs typeface="Trebuchet MS"/>
                <a:sym typeface="Trebuchet MS"/>
              </a:rPr>
              <a:t>Exists</a:t>
            </a:r>
            <a:r>
              <a:rPr lang="en-US" sz="4250">
                <a:solidFill>
                  <a:srgbClr val="262626"/>
                </a:solidFill>
                <a:latin typeface="Trebuchet MS"/>
                <a:ea typeface="Trebuchet MS"/>
                <a:cs typeface="Trebuchet MS"/>
                <a:sym typeface="Trebuchet MS"/>
              </a:rPr>
              <a:t> in your </a:t>
            </a:r>
            <a:r>
              <a:rPr b="1" lang="en-US" sz="4250">
                <a:solidFill>
                  <a:srgbClr val="262626"/>
                </a:solidFill>
                <a:latin typeface="Trebuchet MS"/>
                <a:ea typeface="Trebuchet MS"/>
                <a:cs typeface="Trebuchet MS"/>
                <a:sym typeface="Trebuchet MS"/>
              </a:rPr>
              <a:t>github</a:t>
            </a:r>
            <a:r>
              <a:rPr lang="en-US" sz="4250">
                <a:solidFill>
                  <a:srgbClr val="262626"/>
                </a:solidFill>
                <a:latin typeface="Trebuchet MS"/>
                <a:ea typeface="Trebuchet MS"/>
                <a:cs typeface="Trebuchet MS"/>
                <a:sym typeface="Trebuchet MS"/>
              </a:rPr>
              <a:t> repository</a:t>
            </a:r>
            <a:endParaRPr sz="4250">
              <a:solidFill>
                <a:srgbClr val="262626"/>
              </a:solidFill>
              <a:latin typeface="Trebuchet MS"/>
              <a:ea typeface="Trebuchet MS"/>
              <a:cs typeface="Trebuchet MS"/>
              <a:sym typeface="Trebuchet MS"/>
            </a:endParaRPr>
          </a:p>
          <a:p>
            <a:pPr indent="-498475" lvl="0" marL="457200" marR="5080" rtl="0" algn="l">
              <a:lnSpc>
                <a:spcPct val="115199"/>
              </a:lnSpc>
              <a:spcBef>
                <a:spcPts val="0"/>
              </a:spcBef>
              <a:spcAft>
                <a:spcPts val="0"/>
              </a:spcAft>
              <a:buClr>
                <a:srgbClr val="262626"/>
              </a:buClr>
              <a:buSzPts val="4250"/>
              <a:buFont typeface="Trebuchet MS"/>
              <a:buAutoNum type="arabicPeriod"/>
            </a:pPr>
            <a:r>
              <a:rPr lang="en-US" sz="4250">
                <a:solidFill>
                  <a:srgbClr val="262626"/>
                </a:solidFill>
                <a:latin typeface="Trebuchet MS"/>
                <a:ea typeface="Trebuchet MS"/>
                <a:cs typeface="Trebuchet MS"/>
                <a:sym typeface="Trebuchet MS"/>
              </a:rPr>
              <a:t>Published (writing) in </a:t>
            </a:r>
            <a:r>
              <a:rPr b="1" lang="en-US" sz="4250">
                <a:solidFill>
                  <a:srgbClr val="262626"/>
                </a:solidFill>
                <a:latin typeface="Trebuchet MS"/>
                <a:ea typeface="Trebuchet MS"/>
                <a:cs typeface="Trebuchet MS"/>
                <a:sym typeface="Trebuchet MS"/>
              </a:rPr>
              <a:t>Medium</a:t>
            </a:r>
            <a:r>
              <a:rPr lang="en-US" sz="4250">
                <a:solidFill>
                  <a:srgbClr val="262626"/>
                </a:solidFill>
                <a:latin typeface="Trebuchet MS"/>
                <a:ea typeface="Trebuchet MS"/>
                <a:cs typeface="Trebuchet MS"/>
                <a:sym typeface="Trebuchet MS"/>
              </a:rPr>
              <a:t> Blog</a:t>
            </a:r>
            <a:endParaRPr sz="4250">
              <a:solidFill>
                <a:srgbClr val="262626"/>
              </a:solidFill>
              <a:latin typeface="Trebuchet MS"/>
              <a:ea typeface="Trebuchet MS"/>
              <a:cs typeface="Trebuchet MS"/>
              <a:sym typeface="Trebuchet MS"/>
            </a:endParaRPr>
          </a:p>
          <a:p>
            <a:pPr indent="-498475" lvl="0" marL="457200" marR="5080" rtl="0" algn="l">
              <a:lnSpc>
                <a:spcPct val="115199"/>
              </a:lnSpc>
              <a:spcBef>
                <a:spcPts val="0"/>
              </a:spcBef>
              <a:spcAft>
                <a:spcPts val="0"/>
              </a:spcAft>
              <a:buClr>
                <a:srgbClr val="262626"/>
              </a:buClr>
              <a:buSzPts val="4250"/>
              <a:buFont typeface="Trebuchet MS"/>
              <a:buAutoNum type="arabicPeriod"/>
            </a:pPr>
            <a:r>
              <a:rPr lang="en-US" sz="4250">
                <a:solidFill>
                  <a:srgbClr val="262626"/>
                </a:solidFill>
                <a:latin typeface="Trebuchet MS"/>
                <a:ea typeface="Trebuchet MS"/>
                <a:cs typeface="Trebuchet MS"/>
                <a:sym typeface="Trebuchet MS"/>
              </a:rPr>
              <a:t>Shared in </a:t>
            </a:r>
            <a:r>
              <a:rPr b="1" lang="en-US" sz="4250">
                <a:solidFill>
                  <a:srgbClr val="262626"/>
                </a:solidFill>
                <a:latin typeface="Trebuchet MS"/>
                <a:ea typeface="Trebuchet MS"/>
                <a:cs typeface="Trebuchet MS"/>
                <a:sym typeface="Trebuchet MS"/>
              </a:rPr>
              <a:t>LinkedIn</a:t>
            </a:r>
            <a:endParaRPr b="1" sz="425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t/>
            </a:r>
            <a:endParaRPr b="1" sz="425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rPr b="1" lang="en-US" sz="4250">
                <a:solidFill>
                  <a:srgbClr val="262626"/>
                </a:solidFill>
                <a:latin typeface="Trebuchet MS"/>
                <a:ea typeface="Trebuchet MS"/>
                <a:cs typeface="Trebuchet MS"/>
                <a:sym typeface="Trebuchet MS"/>
              </a:rPr>
              <a:t>Priority: Github!</a:t>
            </a:r>
            <a:endParaRPr b="1" sz="4250">
              <a:solidFill>
                <a:srgbClr val="262626"/>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8" name="Shape 148"/>
        <p:cNvGrpSpPr/>
        <p:nvPr/>
      </p:nvGrpSpPr>
      <p:grpSpPr>
        <a:xfrm>
          <a:off x="0" y="0"/>
          <a:ext cx="0" cy="0"/>
          <a:chOff x="0" y="0"/>
          <a:chExt cx="0" cy="0"/>
        </a:xfrm>
      </p:grpSpPr>
      <p:sp>
        <p:nvSpPr>
          <p:cNvPr id="149" name="Google Shape;149;gfa2cd2c887_0_100"/>
          <p:cNvSpPr txBox="1"/>
          <p:nvPr>
            <p:ph type="title"/>
          </p:nvPr>
        </p:nvSpPr>
        <p:spPr>
          <a:xfrm>
            <a:off x="1541325" y="518875"/>
            <a:ext cx="15154800" cy="936300"/>
          </a:xfrm>
          <a:prstGeom prst="rect">
            <a:avLst/>
          </a:prstGeom>
          <a:noFill/>
          <a:ln>
            <a:noFill/>
          </a:ln>
        </p:spPr>
        <p:txBody>
          <a:bodyPr anchorCtr="0" anchor="t" bIns="0" lIns="0" spcFirstLastPara="1" rIns="0" wrap="square" tIns="12700">
            <a:spAutoFit/>
          </a:bodyPr>
          <a:lstStyle/>
          <a:p>
            <a:pPr indent="0" lvl="0" marL="0" marR="5080" rtl="0" algn="l">
              <a:lnSpc>
                <a:spcPct val="100000"/>
              </a:lnSpc>
              <a:spcBef>
                <a:spcPts val="0"/>
              </a:spcBef>
              <a:spcAft>
                <a:spcPts val="0"/>
              </a:spcAft>
              <a:buSzPts val="1400"/>
              <a:buNone/>
            </a:pPr>
            <a:r>
              <a:rPr lang="en-US" sz="6000">
                <a:solidFill>
                  <a:srgbClr val="262626"/>
                </a:solidFill>
              </a:rPr>
              <a:t>Aspect 1 : Github</a:t>
            </a:r>
            <a:endParaRPr sz="6000"/>
          </a:p>
        </p:txBody>
      </p:sp>
      <p:sp>
        <p:nvSpPr>
          <p:cNvPr id="150" name="Google Shape;150;gfa2cd2c887_0_100"/>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1" name="Google Shape;151;gfa2cd2c887_0_100"/>
          <p:cNvSpPr txBox="1"/>
          <p:nvPr/>
        </p:nvSpPr>
        <p:spPr>
          <a:xfrm>
            <a:off x="1190700" y="2781200"/>
            <a:ext cx="7571700" cy="5188500"/>
          </a:xfrm>
          <a:prstGeom prst="rect">
            <a:avLst/>
          </a:prstGeom>
          <a:noFill/>
          <a:ln>
            <a:noFill/>
          </a:ln>
        </p:spPr>
        <p:txBody>
          <a:bodyPr anchorCtr="0" anchor="t" bIns="0" lIns="0" spcFirstLastPara="1" rIns="0" wrap="square" tIns="12700">
            <a:spAutoFit/>
          </a:bodyPr>
          <a:lstStyle/>
          <a:p>
            <a:pPr indent="0" lvl="0" marL="0" marR="5080" rtl="0" algn="l">
              <a:lnSpc>
                <a:spcPct val="115199"/>
              </a:lnSpc>
              <a:spcBef>
                <a:spcPts val="0"/>
              </a:spcBef>
              <a:spcAft>
                <a:spcPts val="0"/>
              </a:spcAft>
              <a:buNone/>
            </a:pPr>
            <a:r>
              <a:rPr b="1" lang="en-US" sz="4250">
                <a:solidFill>
                  <a:srgbClr val="262626"/>
                </a:solidFill>
                <a:latin typeface="Trebuchet MS"/>
                <a:ea typeface="Trebuchet MS"/>
                <a:cs typeface="Trebuchet MS"/>
                <a:sym typeface="Trebuchet MS"/>
              </a:rPr>
              <a:t>For companies: a platform to store code and documents and allow developers to collaborate.</a:t>
            </a:r>
            <a:endParaRPr b="1" sz="425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t/>
            </a:r>
            <a:endParaRPr b="1" sz="425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rPr b="1" lang="en-US" sz="4250">
                <a:solidFill>
                  <a:srgbClr val="262626"/>
                </a:solidFill>
                <a:latin typeface="Trebuchet MS"/>
                <a:ea typeface="Trebuchet MS"/>
                <a:cs typeface="Trebuchet MS"/>
                <a:sym typeface="Trebuchet MS"/>
              </a:rPr>
              <a:t>For individuals: a platform to store your projects!</a:t>
            </a:r>
            <a:endParaRPr b="1" sz="4250">
              <a:solidFill>
                <a:srgbClr val="262626"/>
              </a:solidFill>
              <a:latin typeface="Trebuchet MS"/>
              <a:ea typeface="Trebuchet MS"/>
              <a:cs typeface="Trebuchet MS"/>
              <a:sym typeface="Trebuchet MS"/>
            </a:endParaRPr>
          </a:p>
        </p:txBody>
      </p:sp>
      <p:sp>
        <p:nvSpPr>
          <p:cNvPr id="152" name="Google Shape;152;gfa2cd2c887_0_100"/>
          <p:cNvSpPr txBox="1"/>
          <p:nvPr/>
        </p:nvSpPr>
        <p:spPr>
          <a:xfrm>
            <a:off x="9779925" y="2781200"/>
            <a:ext cx="7571700" cy="3681300"/>
          </a:xfrm>
          <a:prstGeom prst="rect">
            <a:avLst/>
          </a:prstGeom>
          <a:noFill/>
          <a:ln>
            <a:noFill/>
          </a:ln>
        </p:spPr>
        <p:txBody>
          <a:bodyPr anchorCtr="0" anchor="t" bIns="0" lIns="0" spcFirstLastPara="1" rIns="0" wrap="square" tIns="12700">
            <a:spAutoFit/>
          </a:bodyPr>
          <a:lstStyle/>
          <a:p>
            <a:pPr indent="0" lvl="0" marL="0" marR="5080" rtl="0" algn="l">
              <a:lnSpc>
                <a:spcPct val="115199"/>
              </a:lnSpc>
              <a:spcBef>
                <a:spcPts val="0"/>
              </a:spcBef>
              <a:spcAft>
                <a:spcPts val="0"/>
              </a:spcAft>
              <a:buNone/>
            </a:pPr>
            <a:r>
              <a:rPr b="1" lang="en-US" sz="4250">
                <a:solidFill>
                  <a:srgbClr val="262626"/>
                </a:solidFill>
                <a:latin typeface="Trebuchet MS"/>
                <a:ea typeface="Trebuchet MS"/>
                <a:cs typeface="Trebuchet MS"/>
                <a:sym typeface="Trebuchet MS"/>
              </a:rPr>
              <a:t>How to create your personal github repository:</a:t>
            </a:r>
            <a:endParaRPr b="1" sz="425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t/>
            </a:r>
            <a:endParaRPr b="1" sz="425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rPr b="1" lang="en-US" sz="4250" u="sng">
                <a:solidFill>
                  <a:schemeClr val="hlink"/>
                </a:solidFill>
                <a:latin typeface="Trebuchet MS"/>
                <a:ea typeface="Trebuchet MS"/>
                <a:cs typeface="Trebuchet MS"/>
                <a:sym typeface="Trebuchet MS"/>
                <a:hlinkClick r:id="rId4"/>
              </a:rPr>
              <a:t>https://www.youtube.com/watch?v=WfhRyz3Wf4o</a:t>
            </a:r>
            <a:r>
              <a:rPr b="1" lang="en-US" sz="4250">
                <a:solidFill>
                  <a:srgbClr val="262626"/>
                </a:solidFill>
                <a:latin typeface="Trebuchet MS"/>
                <a:ea typeface="Trebuchet MS"/>
                <a:cs typeface="Trebuchet MS"/>
                <a:sym typeface="Trebuchet MS"/>
              </a:rPr>
              <a:t> </a:t>
            </a:r>
            <a:endParaRPr b="1" sz="4250">
              <a:solidFill>
                <a:srgbClr val="262626"/>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6" name="Shape 156"/>
        <p:cNvGrpSpPr/>
        <p:nvPr/>
      </p:nvGrpSpPr>
      <p:grpSpPr>
        <a:xfrm>
          <a:off x="0" y="0"/>
          <a:ext cx="0" cy="0"/>
          <a:chOff x="0" y="0"/>
          <a:chExt cx="0" cy="0"/>
        </a:xfrm>
      </p:grpSpPr>
      <p:sp>
        <p:nvSpPr>
          <p:cNvPr id="157" name="Google Shape;157;gfa2cd2c887_0_108"/>
          <p:cNvSpPr txBox="1"/>
          <p:nvPr>
            <p:ph type="title"/>
          </p:nvPr>
        </p:nvSpPr>
        <p:spPr>
          <a:xfrm>
            <a:off x="1541325" y="518875"/>
            <a:ext cx="15154800" cy="1860000"/>
          </a:xfrm>
          <a:prstGeom prst="rect">
            <a:avLst/>
          </a:prstGeom>
          <a:noFill/>
          <a:ln>
            <a:noFill/>
          </a:ln>
        </p:spPr>
        <p:txBody>
          <a:bodyPr anchorCtr="0" anchor="t" bIns="0" lIns="0" spcFirstLastPara="1" rIns="0" wrap="square" tIns="12700">
            <a:spAutoFit/>
          </a:bodyPr>
          <a:lstStyle/>
          <a:p>
            <a:pPr indent="0" lvl="0" marL="0" marR="5080" rtl="0" algn="l">
              <a:lnSpc>
                <a:spcPct val="100000"/>
              </a:lnSpc>
              <a:spcBef>
                <a:spcPts val="0"/>
              </a:spcBef>
              <a:spcAft>
                <a:spcPts val="0"/>
              </a:spcAft>
              <a:buSzPts val="1400"/>
              <a:buNone/>
            </a:pPr>
            <a:r>
              <a:rPr lang="en-US" sz="6000">
                <a:solidFill>
                  <a:srgbClr val="262626"/>
                </a:solidFill>
              </a:rPr>
              <a:t>How should your project look like in Github?</a:t>
            </a:r>
            <a:endParaRPr sz="6000"/>
          </a:p>
        </p:txBody>
      </p:sp>
      <p:sp>
        <p:nvSpPr>
          <p:cNvPr id="158" name="Google Shape;158;gfa2cd2c887_0_108"/>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9" name="Google Shape;159;gfa2cd2c887_0_108"/>
          <p:cNvSpPr txBox="1"/>
          <p:nvPr/>
        </p:nvSpPr>
        <p:spPr>
          <a:xfrm>
            <a:off x="1190700" y="2781200"/>
            <a:ext cx="7571700" cy="2927700"/>
          </a:xfrm>
          <a:prstGeom prst="rect">
            <a:avLst/>
          </a:prstGeom>
          <a:noFill/>
          <a:ln>
            <a:noFill/>
          </a:ln>
        </p:spPr>
        <p:txBody>
          <a:bodyPr anchorCtr="0" anchor="t" bIns="0" lIns="0" spcFirstLastPara="1" rIns="0" wrap="square" tIns="12700">
            <a:spAutoFit/>
          </a:bodyPr>
          <a:lstStyle/>
          <a:p>
            <a:pPr indent="-498475" lvl="0" marL="457200" marR="5080" rtl="0" algn="l">
              <a:lnSpc>
                <a:spcPct val="115199"/>
              </a:lnSpc>
              <a:spcBef>
                <a:spcPts val="0"/>
              </a:spcBef>
              <a:spcAft>
                <a:spcPts val="0"/>
              </a:spcAft>
              <a:buClr>
                <a:srgbClr val="262626"/>
              </a:buClr>
              <a:buSzPts val="4250"/>
              <a:buFont typeface="Trebuchet MS"/>
              <a:buAutoNum type="arabicPeriod"/>
            </a:pPr>
            <a:r>
              <a:rPr b="1" lang="en-US" sz="4250">
                <a:solidFill>
                  <a:srgbClr val="262626"/>
                </a:solidFill>
                <a:latin typeface="Trebuchet MS"/>
                <a:ea typeface="Trebuchet MS"/>
                <a:cs typeface="Trebuchet MS"/>
                <a:sym typeface="Trebuchet MS"/>
              </a:rPr>
              <a:t>Neat</a:t>
            </a:r>
            <a:endParaRPr b="1" sz="4250">
              <a:solidFill>
                <a:srgbClr val="262626"/>
              </a:solidFill>
              <a:latin typeface="Trebuchet MS"/>
              <a:ea typeface="Trebuchet MS"/>
              <a:cs typeface="Trebuchet MS"/>
              <a:sym typeface="Trebuchet MS"/>
            </a:endParaRPr>
          </a:p>
          <a:p>
            <a:pPr indent="-498475" lvl="0" marL="457200" marR="5080" rtl="0" algn="l">
              <a:lnSpc>
                <a:spcPct val="115199"/>
              </a:lnSpc>
              <a:spcBef>
                <a:spcPts val="0"/>
              </a:spcBef>
              <a:spcAft>
                <a:spcPts val="0"/>
              </a:spcAft>
              <a:buClr>
                <a:srgbClr val="262626"/>
              </a:buClr>
              <a:buSzPts val="4250"/>
              <a:buFont typeface="Trebuchet MS"/>
              <a:buAutoNum type="arabicPeriod"/>
            </a:pPr>
            <a:r>
              <a:rPr b="1" lang="en-US" sz="4250">
                <a:solidFill>
                  <a:srgbClr val="262626"/>
                </a:solidFill>
                <a:latin typeface="Trebuchet MS"/>
                <a:ea typeface="Trebuchet MS"/>
                <a:cs typeface="Trebuchet MS"/>
                <a:sym typeface="Trebuchet MS"/>
              </a:rPr>
              <a:t>Having a good and concise README file</a:t>
            </a:r>
            <a:endParaRPr b="1" sz="4250">
              <a:solidFill>
                <a:srgbClr val="262626"/>
              </a:solidFill>
              <a:latin typeface="Trebuchet MS"/>
              <a:ea typeface="Trebuchet MS"/>
              <a:cs typeface="Trebuchet MS"/>
              <a:sym typeface="Trebuchet MS"/>
            </a:endParaRPr>
          </a:p>
          <a:p>
            <a:pPr indent="-498475" lvl="0" marL="457200" marR="5080" rtl="0" algn="l">
              <a:lnSpc>
                <a:spcPct val="115199"/>
              </a:lnSpc>
              <a:spcBef>
                <a:spcPts val="0"/>
              </a:spcBef>
              <a:spcAft>
                <a:spcPts val="0"/>
              </a:spcAft>
              <a:buClr>
                <a:srgbClr val="262626"/>
              </a:buClr>
              <a:buSzPts val="4250"/>
              <a:buFont typeface="Trebuchet MS"/>
              <a:buAutoNum type="arabicPeriod"/>
            </a:pPr>
            <a:r>
              <a:rPr b="1" lang="en-US" sz="4250">
                <a:solidFill>
                  <a:srgbClr val="262626"/>
                </a:solidFill>
                <a:latin typeface="Trebuchet MS"/>
                <a:ea typeface="Trebuchet MS"/>
                <a:cs typeface="Trebuchet MS"/>
                <a:sym typeface="Trebuchet MS"/>
              </a:rPr>
              <a:t>Code is well commented</a:t>
            </a:r>
            <a:endParaRPr b="1" sz="4250">
              <a:solidFill>
                <a:srgbClr val="262626"/>
              </a:solidFill>
              <a:latin typeface="Trebuchet MS"/>
              <a:ea typeface="Trebuchet MS"/>
              <a:cs typeface="Trebuchet MS"/>
              <a:sym typeface="Trebuchet MS"/>
            </a:endParaRPr>
          </a:p>
        </p:txBody>
      </p:sp>
      <p:sp>
        <p:nvSpPr>
          <p:cNvPr id="160" name="Google Shape;160;gfa2cd2c887_0_108"/>
          <p:cNvSpPr txBox="1"/>
          <p:nvPr/>
        </p:nvSpPr>
        <p:spPr>
          <a:xfrm>
            <a:off x="9809525" y="2918800"/>
            <a:ext cx="7571700" cy="1420500"/>
          </a:xfrm>
          <a:prstGeom prst="rect">
            <a:avLst/>
          </a:prstGeom>
          <a:noFill/>
          <a:ln>
            <a:noFill/>
          </a:ln>
        </p:spPr>
        <p:txBody>
          <a:bodyPr anchorCtr="0" anchor="t" bIns="0" lIns="0" spcFirstLastPara="1" rIns="0" wrap="square" tIns="12700">
            <a:spAutoFit/>
          </a:bodyPr>
          <a:lstStyle/>
          <a:p>
            <a:pPr indent="0" lvl="0" marL="0" marR="5080" rtl="0" algn="l">
              <a:lnSpc>
                <a:spcPct val="115199"/>
              </a:lnSpc>
              <a:spcBef>
                <a:spcPts val="0"/>
              </a:spcBef>
              <a:spcAft>
                <a:spcPts val="0"/>
              </a:spcAft>
              <a:buNone/>
            </a:pPr>
            <a:r>
              <a:rPr b="1" lang="en-US" sz="4250" u="sng">
                <a:solidFill>
                  <a:schemeClr val="hlink"/>
                </a:solidFill>
                <a:latin typeface="Trebuchet MS"/>
                <a:ea typeface="Trebuchet MS"/>
                <a:cs typeface="Trebuchet MS"/>
                <a:sym typeface="Trebuchet MS"/>
                <a:hlinkClick r:id="rId4"/>
              </a:rPr>
              <a:t>h</a:t>
            </a:r>
            <a:r>
              <a:rPr b="1" lang="en-US" sz="4250" u="sng">
                <a:solidFill>
                  <a:schemeClr val="hlink"/>
                </a:solidFill>
                <a:latin typeface="Trebuchet MS"/>
                <a:ea typeface="Trebuchet MS"/>
                <a:cs typeface="Trebuchet MS"/>
                <a:sym typeface="Trebuchet MS"/>
                <a:hlinkClick r:id="rId5"/>
              </a:rPr>
              <a:t>ttps://github.com/Radvian/apple-img</a:t>
            </a:r>
            <a:r>
              <a:rPr b="1" lang="en-US" sz="4250">
                <a:solidFill>
                  <a:srgbClr val="262626"/>
                </a:solidFill>
                <a:latin typeface="Trebuchet MS"/>
                <a:ea typeface="Trebuchet MS"/>
                <a:cs typeface="Trebuchet MS"/>
                <a:sym typeface="Trebuchet MS"/>
              </a:rPr>
              <a:t> </a:t>
            </a:r>
            <a:endParaRPr b="1" sz="4250">
              <a:solidFill>
                <a:srgbClr val="262626"/>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4" name="Shape 164"/>
        <p:cNvGrpSpPr/>
        <p:nvPr/>
      </p:nvGrpSpPr>
      <p:grpSpPr>
        <a:xfrm>
          <a:off x="0" y="0"/>
          <a:ext cx="0" cy="0"/>
          <a:chOff x="0" y="0"/>
          <a:chExt cx="0" cy="0"/>
        </a:xfrm>
      </p:grpSpPr>
      <p:sp>
        <p:nvSpPr>
          <p:cNvPr id="165" name="Google Shape;165;gfa2cd2c887_0_117"/>
          <p:cNvSpPr txBox="1"/>
          <p:nvPr>
            <p:ph type="title"/>
          </p:nvPr>
        </p:nvSpPr>
        <p:spPr>
          <a:xfrm>
            <a:off x="1541325" y="518875"/>
            <a:ext cx="15154800" cy="936300"/>
          </a:xfrm>
          <a:prstGeom prst="rect">
            <a:avLst/>
          </a:prstGeom>
          <a:noFill/>
          <a:ln>
            <a:noFill/>
          </a:ln>
        </p:spPr>
        <p:txBody>
          <a:bodyPr anchorCtr="0" anchor="t" bIns="0" lIns="0" spcFirstLastPara="1" rIns="0" wrap="square" tIns="12700">
            <a:spAutoFit/>
          </a:bodyPr>
          <a:lstStyle/>
          <a:p>
            <a:pPr indent="0" lvl="0" marL="0" marR="5080" rtl="0" algn="l">
              <a:lnSpc>
                <a:spcPct val="100000"/>
              </a:lnSpc>
              <a:spcBef>
                <a:spcPts val="0"/>
              </a:spcBef>
              <a:spcAft>
                <a:spcPts val="0"/>
              </a:spcAft>
              <a:buSzPts val="1400"/>
              <a:buNone/>
            </a:pPr>
            <a:r>
              <a:rPr lang="en-US" sz="6000">
                <a:solidFill>
                  <a:srgbClr val="262626"/>
                </a:solidFill>
              </a:rPr>
              <a:t>Aspect 2 : Medium Blog Post</a:t>
            </a:r>
            <a:endParaRPr sz="6000"/>
          </a:p>
        </p:txBody>
      </p:sp>
      <p:sp>
        <p:nvSpPr>
          <p:cNvPr id="166" name="Google Shape;166;gfa2cd2c887_0_117"/>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7" name="Google Shape;167;gfa2cd2c887_0_117"/>
          <p:cNvSpPr txBox="1"/>
          <p:nvPr/>
        </p:nvSpPr>
        <p:spPr>
          <a:xfrm>
            <a:off x="1190700" y="2085525"/>
            <a:ext cx="14694300" cy="6049500"/>
          </a:xfrm>
          <a:prstGeom prst="rect">
            <a:avLst/>
          </a:prstGeom>
          <a:noFill/>
          <a:ln>
            <a:noFill/>
          </a:ln>
        </p:spPr>
        <p:txBody>
          <a:bodyPr anchorCtr="0" anchor="t" bIns="0" lIns="0" spcFirstLastPara="1" rIns="0" wrap="square" tIns="12700">
            <a:spAutoFit/>
          </a:bodyPr>
          <a:lstStyle/>
          <a:p>
            <a:pPr indent="0" lvl="0" marL="0" marR="5080" rtl="0" algn="l">
              <a:lnSpc>
                <a:spcPct val="115199"/>
              </a:lnSpc>
              <a:spcBef>
                <a:spcPts val="0"/>
              </a:spcBef>
              <a:spcAft>
                <a:spcPts val="0"/>
              </a:spcAft>
              <a:buNone/>
            </a:pPr>
            <a:r>
              <a:rPr lang="en-US" sz="3450">
                <a:solidFill>
                  <a:srgbClr val="262626"/>
                </a:solidFill>
                <a:latin typeface="Trebuchet MS"/>
                <a:ea typeface="Trebuchet MS"/>
                <a:cs typeface="Trebuchet MS"/>
                <a:sym typeface="Trebuchet MS"/>
              </a:rPr>
              <a:t>Write about your Data Science journey! </a:t>
            </a:r>
            <a:endParaRPr sz="345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rPr lang="en-US" sz="3450">
                <a:solidFill>
                  <a:srgbClr val="262626"/>
                </a:solidFill>
                <a:latin typeface="Trebuchet MS"/>
                <a:ea typeface="Trebuchet MS"/>
                <a:cs typeface="Trebuchet MS"/>
                <a:sym typeface="Trebuchet MS"/>
              </a:rPr>
              <a:t>You can make it:</a:t>
            </a:r>
            <a:endParaRPr sz="3450">
              <a:solidFill>
                <a:srgbClr val="262626"/>
              </a:solidFill>
              <a:latin typeface="Trebuchet MS"/>
              <a:ea typeface="Trebuchet MS"/>
              <a:cs typeface="Trebuchet MS"/>
              <a:sym typeface="Trebuchet MS"/>
            </a:endParaRPr>
          </a:p>
          <a:p>
            <a:pPr indent="-447675" lvl="0" marL="457200" marR="5080" rtl="0" algn="l">
              <a:lnSpc>
                <a:spcPct val="115199"/>
              </a:lnSpc>
              <a:spcBef>
                <a:spcPts val="0"/>
              </a:spcBef>
              <a:spcAft>
                <a:spcPts val="0"/>
              </a:spcAft>
              <a:buClr>
                <a:srgbClr val="262626"/>
              </a:buClr>
              <a:buSzPts val="3450"/>
              <a:buFont typeface="Trebuchet MS"/>
              <a:buChar char="-"/>
            </a:pPr>
            <a:r>
              <a:rPr lang="en-US" sz="3450">
                <a:solidFill>
                  <a:srgbClr val="262626"/>
                </a:solidFill>
                <a:latin typeface="Trebuchet MS"/>
                <a:ea typeface="Trebuchet MS"/>
                <a:cs typeface="Trebuchet MS"/>
                <a:sym typeface="Trebuchet MS"/>
              </a:rPr>
              <a:t>a journey (a storytelling, what did you do to make the project), or</a:t>
            </a:r>
            <a:endParaRPr sz="3450">
              <a:solidFill>
                <a:srgbClr val="262626"/>
              </a:solidFill>
              <a:latin typeface="Trebuchet MS"/>
              <a:ea typeface="Trebuchet MS"/>
              <a:cs typeface="Trebuchet MS"/>
              <a:sym typeface="Trebuchet MS"/>
            </a:endParaRPr>
          </a:p>
          <a:p>
            <a:pPr indent="-447675" lvl="0" marL="457200" marR="5080" rtl="0" algn="l">
              <a:lnSpc>
                <a:spcPct val="115199"/>
              </a:lnSpc>
              <a:spcBef>
                <a:spcPts val="0"/>
              </a:spcBef>
              <a:spcAft>
                <a:spcPts val="0"/>
              </a:spcAft>
              <a:buClr>
                <a:srgbClr val="262626"/>
              </a:buClr>
              <a:buSzPts val="3450"/>
              <a:buFont typeface="Trebuchet MS"/>
              <a:buChar char="-"/>
            </a:pPr>
            <a:r>
              <a:rPr lang="en-US" sz="3450">
                <a:solidFill>
                  <a:srgbClr val="262626"/>
                </a:solidFill>
                <a:latin typeface="Trebuchet MS"/>
                <a:ea typeface="Trebuchet MS"/>
                <a:cs typeface="Trebuchet MS"/>
                <a:sym typeface="Trebuchet MS"/>
              </a:rPr>
              <a:t>an in-depth explanation (of your project, or your findings on a particular topic)</a:t>
            </a:r>
            <a:endParaRPr sz="3450">
              <a:solidFill>
                <a:srgbClr val="262626"/>
              </a:solidFill>
              <a:latin typeface="Trebuchet MS"/>
              <a:ea typeface="Trebuchet MS"/>
              <a:cs typeface="Trebuchet MS"/>
              <a:sym typeface="Trebuchet MS"/>
            </a:endParaRPr>
          </a:p>
          <a:p>
            <a:pPr indent="-447675" lvl="0" marL="457200" marR="5080" rtl="0" algn="l">
              <a:lnSpc>
                <a:spcPct val="115199"/>
              </a:lnSpc>
              <a:spcBef>
                <a:spcPts val="0"/>
              </a:spcBef>
              <a:spcAft>
                <a:spcPts val="0"/>
              </a:spcAft>
              <a:buClr>
                <a:srgbClr val="262626"/>
              </a:buClr>
              <a:buSzPts val="3450"/>
              <a:buFont typeface="Trebuchet MS"/>
              <a:buChar char="-"/>
            </a:pPr>
            <a:r>
              <a:rPr lang="en-US" sz="3450">
                <a:solidFill>
                  <a:srgbClr val="262626"/>
                </a:solidFill>
                <a:latin typeface="Trebuchet MS"/>
                <a:ea typeface="Trebuchet MS"/>
                <a:cs typeface="Trebuchet MS"/>
                <a:sym typeface="Trebuchet MS"/>
              </a:rPr>
              <a:t>an overview highlighting the most interesting parts of your project</a:t>
            </a:r>
            <a:endParaRPr sz="345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t/>
            </a:r>
            <a:endParaRPr sz="345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rPr lang="en-US" sz="3450">
                <a:solidFill>
                  <a:srgbClr val="262626"/>
                </a:solidFill>
                <a:latin typeface="Trebuchet MS"/>
                <a:ea typeface="Trebuchet MS"/>
                <a:cs typeface="Trebuchet MS"/>
                <a:sym typeface="Trebuchet MS"/>
              </a:rPr>
              <a:t>Good article from Batch 5 Student</a:t>
            </a:r>
            <a:endParaRPr sz="345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rPr lang="en-US" sz="3450" u="sng">
                <a:solidFill>
                  <a:schemeClr val="hlink"/>
                </a:solidFill>
                <a:latin typeface="Trebuchet MS"/>
                <a:ea typeface="Trebuchet MS"/>
                <a:cs typeface="Trebuchet MS"/>
                <a:sym typeface="Trebuchet MS"/>
                <a:hlinkClick r:id="rId4"/>
              </a:rPr>
              <a:t>https://towardsdatascience.com/demystifying-bicycle-theft-cases-in-toronto-which-neighborhoods-should-get-more-attention-1ff273115474</a:t>
            </a:r>
            <a:r>
              <a:rPr lang="en-US" sz="3450">
                <a:solidFill>
                  <a:srgbClr val="262626"/>
                </a:solidFill>
                <a:latin typeface="Trebuchet MS"/>
                <a:ea typeface="Trebuchet MS"/>
                <a:cs typeface="Trebuchet MS"/>
                <a:sym typeface="Trebuchet MS"/>
              </a:rPr>
              <a:t> </a:t>
            </a:r>
            <a:endParaRPr sz="3450">
              <a:solidFill>
                <a:srgbClr val="262626"/>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1" name="Shape 171"/>
        <p:cNvGrpSpPr/>
        <p:nvPr/>
      </p:nvGrpSpPr>
      <p:grpSpPr>
        <a:xfrm>
          <a:off x="0" y="0"/>
          <a:ext cx="0" cy="0"/>
          <a:chOff x="0" y="0"/>
          <a:chExt cx="0" cy="0"/>
        </a:xfrm>
      </p:grpSpPr>
      <p:sp>
        <p:nvSpPr>
          <p:cNvPr id="172" name="Google Shape;172;gfa2cd2c887_0_125"/>
          <p:cNvSpPr txBox="1"/>
          <p:nvPr>
            <p:ph type="title"/>
          </p:nvPr>
        </p:nvSpPr>
        <p:spPr>
          <a:xfrm>
            <a:off x="1541325" y="518875"/>
            <a:ext cx="15154800" cy="936300"/>
          </a:xfrm>
          <a:prstGeom prst="rect">
            <a:avLst/>
          </a:prstGeom>
          <a:noFill/>
          <a:ln>
            <a:noFill/>
          </a:ln>
        </p:spPr>
        <p:txBody>
          <a:bodyPr anchorCtr="0" anchor="t" bIns="0" lIns="0" spcFirstLastPara="1" rIns="0" wrap="square" tIns="12700">
            <a:spAutoFit/>
          </a:bodyPr>
          <a:lstStyle/>
          <a:p>
            <a:pPr indent="0" lvl="0" marL="0" marR="5080" rtl="0" algn="l">
              <a:lnSpc>
                <a:spcPct val="100000"/>
              </a:lnSpc>
              <a:spcBef>
                <a:spcPts val="0"/>
              </a:spcBef>
              <a:spcAft>
                <a:spcPts val="0"/>
              </a:spcAft>
              <a:buSzPts val="1400"/>
              <a:buNone/>
            </a:pPr>
            <a:r>
              <a:rPr lang="en-US" sz="6000">
                <a:solidFill>
                  <a:srgbClr val="262626"/>
                </a:solidFill>
              </a:rPr>
              <a:t>Aspect 3 : LinkedIn</a:t>
            </a:r>
            <a:endParaRPr sz="6000"/>
          </a:p>
        </p:txBody>
      </p:sp>
      <p:sp>
        <p:nvSpPr>
          <p:cNvPr id="173" name="Google Shape;173;gfa2cd2c887_0_125"/>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4" name="Google Shape;174;gfa2cd2c887_0_125"/>
          <p:cNvSpPr txBox="1"/>
          <p:nvPr/>
        </p:nvSpPr>
        <p:spPr>
          <a:xfrm>
            <a:off x="1190700" y="2085525"/>
            <a:ext cx="14694300" cy="6049500"/>
          </a:xfrm>
          <a:prstGeom prst="rect">
            <a:avLst/>
          </a:prstGeom>
          <a:noFill/>
          <a:ln>
            <a:noFill/>
          </a:ln>
        </p:spPr>
        <p:txBody>
          <a:bodyPr anchorCtr="0" anchor="t" bIns="0" lIns="0" spcFirstLastPara="1" rIns="0" wrap="square" tIns="12700">
            <a:spAutoFit/>
          </a:bodyPr>
          <a:lstStyle/>
          <a:p>
            <a:pPr indent="0" lvl="0" marL="0" marR="5080" rtl="0" algn="l">
              <a:lnSpc>
                <a:spcPct val="115199"/>
              </a:lnSpc>
              <a:spcBef>
                <a:spcPts val="0"/>
              </a:spcBef>
              <a:spcAft>
                <a:spcPts val="0"/>
              </a:spcAft>
              <a:buNone/>
            </a:pPr>
            <a:r>
              <a:rPr lang="en-US" sz="3450">
                <a:solidFill>
                  <a:srgbClr val="262626"/>
                </a:solidFill>
                <a:latin typeface="Trebuchet MS"/>
                <a:ea typeface="Trebuchet MS"/>
                <a:cs typeface="Trebuchet MS"/>
                <a:sym typeface="Trebuchet MS"/>
              </a:rPr>
              <a:t>Sharing on LinkedIn is a way to announce to your connections about your project, and NOT a place to share EVERYTHING about your project.</a:t>
            </a:r>
            <a:endParaRPr sz="345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t/>
            </a:r>
            <a:endParaRPr sz="345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rPr lang="en-US" sz="3450">
                <a:solidFill>
                  <a:srgbClr val="262626"/>
                </a:solidFill>
                <a:latin typeface="Trebuchet MS"/>
                <a:ea typeface="Trebuchet MS"/>
                <a:cs typeface="Trebuchet MS"/>
                <a:sym typeface="Trebuchet MS"/>
              </a:rPr>
              <a:t>Example: </a:t>
            </a:r>
            <a:r>
              <a:rPr lang="en-US" sz="3450" u="sng">
                <a:solidFill>
                  <a:schemeClr val="hlink"/>
                </a:solidFill>
                <a:latin typeface="Trebuchet MS"/>
                <a:ea typeface="Trebuchet MS"/>
                <a:cs typeface="Trebuchet MS"/>
                <a:sym typeface="Trebuchet MS"/>
                <a:hlinkClick r:id="rId4"/>
              </a:rPr>
              <a:t>https://www.linkedin.com/feed/update/urn:li:activity:6857125546002911232/</a:t>
            </a:r>
            <a:r>
              <a:rPr lang="en-US" sz="3450">
                <a:solidFill>
                  <a:srgbClr val="262626"/>
                </a:solidFill>
                <a:latin typeface="Trebuchet MS"/>
                <a:ea typeface="Trebuchet MS"/>
                <a:cs typeface="Trebuchet MS"/>
                <a:sym typeface="Trebuchet MS"/>
              </a:rPr>
              <a:t> </a:t>
            </a:r>
            <a:endParaRPr sz="345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t/>
            </a:r>
            <a:endParaRPr sz="345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rPr lang="en-US" sz="3450">
                <a:solidFill>
                  <a:srgbClr val="262626"/>
                </a:solidFill>
                <a:latin typeface="Trebuchet MS"/>
                <a:ea typeface="Trebuchet MS"/>
                <a:cs typeface="Trebuchet MS"/>
                <a:sym typeface="Trebuchet MS"/>
              </a:rPr>
              <a:t>Make 1 - 2 catchy paragraph, then share your project / your medium article. If you have any other important links, mention it in the comment section. </a:t>
            </a:r>
            <a:endParaRPr sz="3450">
              <a:solidFill>
                <a:srgbClr val="262626"/>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8" name="Shape 178"/>
        <p:cNvGrpSpPr/>
        <p:nvPr/>
      </p:nvGrpSpPr>
      <p:grpSpPr>
        <a:xfrm>
          <a:off x="0" y="0"/>
          <a:ext cx="0" cy="0"/>
          <a:chOff x="0" y="0"/>
          <a:chExt cx="0" cy="0"/>
        </a:xfrm>
      </p:grpSpPr>
      <p:sp>
        <p:nvSpPr>
          <p:cNvPr id="179" name="Google Shape;179;g101a3dca26b_0_0"/>
          <p:cNvSpPr txBox="1"/>
          <p:nvPr>
            <p:ph type="title"/>
          </p:nvPr>
        </p:nvSpPr>
        <p:spPr>
          <a:xfrm>
            <a:off x="1541325" y="518875"/>
            <a:ext cx="15154800" cy="936300"/>
          </a:xfrm>
          <a:prstGeom prst="rect">
            <a:avLst/>
          </a:prstGeom>
          <a:noFill/>
          <a:ln>
            <a:noFill/>
          </a:ln>
        </p:spPr>
        <p:txBody>
          <a:bodyPr anchorCtr="0" anchor="t" bIns="0" lIns="0" spcFirstLastPara="1" rIns="0" wrap="square" tIns="12700">
            <a:spAutoFit/>
          </a:bodyPr>
          <a:lstStyle/>
          <a:p>
            <a:pPr indent="0" lvl="0" marL="0" marR="5080" rtl="0" algn="l">
              <a:lnSpc>
                <a:spcPct val="100000"/>
              </a:lnSpc>
              <a:spcBef>
                <a:spcPts val="0"/>
              </a:spcBef>
              <a:spcAft>
                <a:spcPts val="0"/>
              </a:spcAft>
              <a:buSzPts val="1400"/>
              <a:buNone/>
            </a:pPr>
            <a:r>
              <a:rPr lang="en-US" sz="6000">
                <a:solidFill>
                  <a:srgbClr val="262626"/>
                </a:solidFill>
              </a:rPr>
              <a:t>Aspect 3 : LinkedIn - What NOT to Do</a:t>
            </a:r>
            <a:endParaRPr sz="6000"/>
          </a:p>
        </p:txBody>
      </p:sp>
      <p:sp>
        <p:nvSpPr>
          <p:cNvPr id="180" name="Google Shape;180;g101a3dca26b_0_0"/>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81" name="Google Shape;181;g101a3dca26b_0_0"/>
          <p:cNvPicPr preferRelativeResize="0"/>
          <p:nvPr/>
        </p:nvPicPr>
        <p:blipFill>
          <a:blip r:embed="rId4">
            <a:alphaModFix/>
          </a:blip>
          <a:stretch>
            <a:fillRect/>
          </a:stretch>
        </p:blipFill>
        <p:spPr>
          <a:xfrm>
            <a:off x="1343100" y="1607575"/>
            <a:ext cx="11001300" cy="737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 name="Shape 54"/>
        <p:cNvGrpSpPr/>
        <p:nvPr/>
      </p:nvGrpSpPr>
      <p:grpSpPr>
        <a:xfrm>
          <a:off x="0" y="0"/>
          <a:ext cx="0" cy="0"/>
          <a:chOff x="0" y="0"/>
          <a:chExt cx="0" cy="0"/>
        </a:xfrm>
      </p:grpSpPr>
      <p:sp>
        <p:nvSpPr>
          <p:cNvPr id="55" name="Google Shape;55;gfa2cd2c887_0_0"/>
          <p:cNvSpPr/>
          <p:nvPr/>
        </p:nvSpPr>
        <p:spPr>
          <a:xfrm>
            <a:off x="0" y="0"/>
            <a:ext cx="18288000" cy="4000500"/>
          </a:xfrm>
          <a:custGeom>
            <a:rect b="b" l="l" r="r" t="t"/>
            <a:pathLst>
              <a:path extrusionOk="0" h="4000500" w="18288000">
                <a:moveTo>
                  <a:pt x="18288000" y="4000500"/>
                </a:moveTo>
                <a:lnTo>
                  <a:pt x="0" y="4000500"/>
                </a:lnTo>
                <a:lnTo>
                  <a:pt x="0" y="0"/>
                </a:lnTo>
                <a:lnTo>
                  <a:pt x="18288000" y="0"/>
                </a:lnTo>
                <a:lnTo>
                  <a:pt x="18288000" y="4000500"/>
                </a:lnTo>
                <a:close/>
              </a:path>
            </a:pathLst>
          </a:custGeom>
          <a:solidFill>
            <a:srgbClr val="A6A6A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 name="Google Shape;56;gfa2cd2c887_0_0"/>
          <p:cNvSpPr/>
          <p:nvPr/>
        </p:nvSpPr>
        <p:spPr>
          <a:xfrm>
            <a:off x="0" y="0"/>
            <a:ext cx="1028700" cy="1114425"/>
          </a:xfrm>
          <a:custGeom>
            <a:rect b="b" l="l" r="r" t="t"/>
            <a:pathLst>
              <a:path extrusionOk="0" h="1114425" w="1028700">
                <a:moveTo>
                  <a:pt x="1028700" y="1114425"/>
                </a:moveTo>
                <a:lnTo>
                  <a:pt x="0" y="1114425"/>
                </a:lnTo>
                <a:lnTo>
                  <a:pt x="0" y="0"/>
                </a:lnTo>
                <a:lnTo>
                  <a:pt x="1028700" y="0"/>
                </a:lnTo>
                <a:lnTo>
                  <a:pt x="1028700" y="1114425"/>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57" name="Google Shape;57;gfa2cd2c887_0_0"/>
          <p:cNvGrpSpPr/>
          <p:nvPr/>
        </p:nvGrpSpPr>
        <p:grpSpPr>
          <a:xfrm>
            <a:off x="0" y="1116869"/>
            <a:ext cx="3887413" cy="2883487"/>
            <a:chOff x="0" y="1116869"/>
            <a:chExt cx="3887413" cy="2883487"/>
          </a:xfrm>
        </p:grpSpPr>
        <p:sp>
          <p:nvSpPr>
            <p:cNvPr id="58" name="Google Shape;58;gfa2cd2c887_0_0"/>
            <p:cNvSpPr/>
            <p:nvPr/>
          </p:nvSpPr>
          <p:spPr>
            <a:xfrm>
              <a:off x="2877763" y="2952606"/>
              <a:ext cx="1009650" cy="1047750"/>
            </a:xfrm>
            <a:custGeom>
              <a:rect b="b" l="l" r="r" t="t"/>
              <a:pathLst>
                <a:path extrusionOk="0" h="1047750" w="1009650">
                  <a:moveTo>
                    <a:pt x="1009650" y="1047750"/>
                  </a:moveTo>
                  <a:lnTo>
                    <a:pt x="0" y="1047750"/>
                  </a:lnTo>
                  <a:lnTo>
                    <a:pt x="0" y="0"/>
                  </a:lnTo>
                  <a:lnTo>
                    <a:pt x="1009650" y="0"/>
                  </a:lnTo>
                  <a:lnTo>
                    <a:pt x="1009650" y="1047750"/>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 name="Google Shape;59;gfa2cd2c887_0_0"/>
            <p:cNvSpPr/>
            <p:nvPr/>
          </p:nvSpPr>
          <p:spPr>
            <a:xfrm>
              <a:off x="1028700" y="1116869"/>
              <a:ext cx="1847850" cy="1838325"/>
            </a:xfrm>
            <a:custGeom>
              <a:rect b="b" l="l" r="r" t="t"/>
              <a:pathLst>
                <a:path extrusionOk="0" h="1838325" w="1847850">
                  <a:moveTo>
                    <a:pt x="1847850" y="1838325"/>
                  </a:moveTo>
                  <a:lnTo>
                    <a:pt x="0" y="1838325"/>
                  </a:lnTo>
                  <a:lnTo>
                    <a:pt x="0" y="0"/>
                  </a:lnTo>
                  <a:lnTo>
                    <a:pt x="1847850" y="0"/>
                  </a:lnTo>
                  <a:lnTo>
                    <a:pt x="1847850" y="1838325"/>
                  </a:lnTo>
                  <a:close/>
                </a:path>
              </a:pathLst>
            </a:custGeom>
            <a:solidFill>
              <a:srgbClr val="003B6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 name="Google Shape;60;gfa2cd2c887_0_0"/>
            <p:cNvSpPr/>
            <p:nvPr/>
          </p:nvSpPr>
          <p:spPr>
            <a:xfrm>
              <a:off x="0" y="2952606"/>
              <a:ext cx="1028700" cy="1047750"/>
            </a:xfrm>
            <a:custGeom>
              <a:rect b="b" l="l" r="r" t="t"/>
              <a:pathLst>
                <a:path extrusionOk="0" h="1047750" w="1028700">
                  <a:moveTo>
                    <a:pt x="1028700" y="1047750"/>
                  </a:moveTo>
                  <a:lnTo>
                    <a:pt x="0" y="1047750"/>
                  </a:lnTo>
                  <a:lnTo>
                    <a:pt x="0" y="0"/>
                  </a:lnTo>
                  <a:lnTo>
                    <a:pt x="1028700" y="0"/>
                  </a:lnTo>
                  <a:lnTo>
                    <a:pt x="1028700" y="1047750"/>
                  </a:lnTo>
                  <a:close/>
                </a:path>
              </a:pathLst>
            </a:custGeom>
            <a:solidFill>
              <a:srgbClr val="FFBD5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61" name="Google Shape;61;gfa2cd2c887_0_0"/>
          <p:cNvSpPr txBox="1"/>
          <p:nvPr>
            <p:ph type="title"/>
          </p:nvPr>
        </p:nvSpPr>
        <p:spPr>
          <a:xfrm>
            <a:off x="7849050" y="687400"/>
            <a:ext cx="9426300" cy="131670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SzPts val="1400"/>
              <a:buNone/>
            </a:pPr>
            <a:r>
              <a:rPr lang="en-US" sz="8450"/>
              <a:t>Table of Contents</a:t>
            </a:r>
            <a:endParaRPr sz="8450"/>
          </a:p>
        </p:txBody>
      </p:sp>
      <p:sp>
        <p:nvSpPr>
          <p:cNvPr id="62" name="Google Shape;62;gfa2cd2c887_0_0"/>
          <p:cNvSpPr/>
          <p:nvPr/>
        </p:nvSpPr>
        <p:spPr>
          <a:xfrm>
            <a:off x="17098366" y="9125620"/>
            <a:ext cx="11895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3" name="Google Shape;63;gfa2cd2c887_0_0"/>
          <p:cNvSpPr txBox="1"/>
          <p:nvPr/>
        </p:nvSpPr>
        <p:spPr>
          <a:xfrm>
            <a:off x="1047100" y="4358175"/>
            <a:ext cx="15621600" cy="2724300"/>
          </a:xfrm>
          <a:prstGeom prst="rect">
            <a:avLst/>
          </a:prstGeom>
          <a:noFill/>
          <a:ln>
            <a:noFill/>
          </a:ln>
        </p:spPr>
        <p:txBody>
          <a:bodyPr anchorCtr="0" anchor="t" bIns="91425" lIns="91425" spcFirstLastPara="1" rIns="91425" wrap="square" tIns="91425">
            <a:spAutoFit/>
          </a:bodyPr>
          <a:lstStyle/>
          <a:p>
            <a:pPr indent="-577850" lvl="0" marL="914400" marR="0" rtl="0" algn="l">
              <a:lnSpc>
                <a:spcPct val="100000"/>
              </a:lnSpc>
              <a:spcBef>
                <a:spcPts val="0"/>
              </a:spcBef>
              <a:spcAft>
                <a:spcPts val="0"/>
              </a:spcAft>
              <a:buClr>
                <a:srgbClr val="000000"/>
              </a:buClr>
              <a:buSzPts val="5500"/>
              <a:buFont typeface="Arial"/>
              <a:buAutoNum type="arabicPeriod"/>
            </a:pPr>
            <a:r>
              <a:rPr b="1" lang="en-US" sz="5500"/>
              <a:t>Problem with DS Job Landscape</a:t>
            </a:r>
            <a:endParaRPr b="1" sz="5500"/>
          </a:p>
          <a:p>
            <a:pPr indent="-577850" lvl="0" marL="914400" marR="0" rtl="0" algn="l">
              <a:lnSpc>
                <a:spcPct val="100000"/>
              </a:lnSpc>
              <a:spcBef>
                <a:spcPts val="0"/>
              </a:spcBef>
              <a:spcAft>
                <a:spcPts val="0"/>
              </a:spcAft>
              <a:buSzPts val="5500"/>
              <a:buAutoNum type="arabicPeriod"/>
            </a:pPr>
            <a:r>
              <a:rPr b="1" lang="en-US" sz="5500"/>
              <a:t>What do Recruiters Seek?</a:t>
            </a:r>
            <a:endParaRPr b="1" sz="5500"/>
          </a:p>
          <a:p>
            <a:pPr indent="-577850" lvl="0" marL="914400" marR="0" rtl="0" algn="l">
              <a:lnSpc>
                <a:spcPct val="100000"/>
              </a:lnSpc>
              <a:spcBef>
                <a:spcPts val="0"/>
              </a:spcBef>
              <a:spcAft>
                <a:spcPts val="0"/>
              </a:spcAft>
              <a:buSzPts val="5500"/>
              <a:buAutoNum type="arabicPeriod"/>
            </a:pPr>
            <a:r>
              <a:rPr b="1" lang="en-US" sz="5500"/>
              <a:t>DS Projects</a:t>
            </a:r>
            <a:endParaRPr b="1" sz="5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5" name="Shape 185"/>
        <p:cNvGrpSpPr/>
        <p:nvPr/>
      </p:nvGrpSpPr>
      <p:grpSpPr>
        <a:xfrm>
          <a:off x="0" y="0"/>
          <a:ext cx="0" cy="0"/>
          <a:chOff x="0" y="0"/>
          <a:chExt cx="0" cy="0"/>
        </a:xfrm>
      </p:grpSpPr>
      <p:sp>
        <p:nvSpPr>
          <p:cNvPr id="186" name="Google Shape;186;gfa2cd2c887_0_132"/>
          <p:cNvSpPr txBox="1"/>
          <p:nvPr>
            <p:ph type="title"/>
          </p:nvPr>
        </p:nvSpPr>
        <p:spPr>
          <a:xfrm>
            <a:off x="1541325" y="518875"/>
            <a:ext cx="15154800" cy="936300"/>
          </a:xfrm>
          <a:prstGeom prst="rect">
            <a:avLst/>
          </a:prstGeom>
          <a:noFill/>
          <a:ln>
            <a:noFill/>
          </a:ln>
        </p:spPr>
        <p:txBody>
          <a:bodyPr anchorCtr="0" anchor="t" bIns="0" lIns="0" spcFirstLastPara="1" rIns="0" wrap="square" tIns="12700">
            <a:spAutoFit/>
          </a:bodyPr>
          <a:lstStyle/>
          <a:p>
            <a:pPr indent="0" lvl="0" marL="0" marR="5080" rtl="0" algn="l">
              <a:lnSpc>
                <a:spcPct val="100000"/>
              </a:lnSpc>
              <a:spcBef>
                <a:spcPts val="0"/>
              </a:spcBef>
              <a:spcAft>
                <a:spcPts val="0"/>
              </a:spcAft>
              <a:buSzPts val="1400"/>
              <a:buNone/>
            </a:pPr>
            <a:r>
              <a:rPr lang="en-US" sz="6000">
                <a:solidFill>
                  <a:srgbClr val="262626"/>
                </a:solidFill>
              </a:rPr>
              <a:t>Aspect 4 : Uniqueness, Completeness</a:t>
            </a:r>
            <a:endParaRPr sz="6000"/>
          </a:p>
        </p:txBody>
      </p:sp>
      <p:sp>
        <p:nvSpPr>
          <p:cNvPr id="187" name="Google Shape;187;gfa2cd2c887_0_132"/>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8" name="Google Shape;188;gfa2cd2c887_0_132"/>
          <p:cNvSpPr txBox="1"/>
          <p:nvPr/>
        </p:nvSpPr>
        <p:spPr>
          <a:xfrm>
            <a:off x="1190700" y="2085525"/>
            <a:ext cx="14694300" cy="6972300"/>
          </a:xfrm>
          <a:prstGeom prst="rect">
            <a:avLst/>
          </a:prstGeom>
          <a:noFill/>
          <a:ln>
            <a:noFill/>
          </a:ln>
        </p:spPr>
        <p:txBody>
          <a:bodyPr anchorCtr="0" anchor="t" bIns="0" lIns="0" spcFirstLastPara="1" rIns="0" wrap="square" tIns="12700">
            <a:spAutoFit/>
          </a:bodyPr>
          <a:lstStyle/>
          <a:p>
            <a:pPr indent="0" lvl="0" marL="0" marR="5080" rtl="0" algn="l">
              <a:lnSpc>
                <a:spcPct val="115199"/>
              </a:lnSpc>
              <a:spcBef>
                <a:spcPts val="0"/>
              </a:spcBef>
              <a:spcAft>
                <a:spcPts val="0"/>
              </a:spcAft>
              <a:buNone/>
            </a:pPr>
            <a:r>
              <a:rPr lang="en-US" sz="3050">
                <a:solidFill>
                  <a:srgbClr val="262626"/>
                </a:solidFill>
                <a:latin typeface="Trebuchet MS"/>
                <a:ea typeface="Trebuchet MS"/>
                <a:cs typeface="Trebuchet MS"/>
                <a:sym typeface="Trebuchet MS"/>
              </a:rPr>
              <a:t>This is up to you.</a:t>
            </a:r>
            <a:endParaRPr sz="305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t/>
            </a:r>
            <a:endParaRPr sz="305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rPr lang="en-US" sz="3050">
                <a:solidFill>
                  <a:srgbClr val="262626"/>
                </a:solidFill>
                <a:latin typeface="Trebuchet MS"/>
                <a:ea typeface="Trebuchet MS"/>
                <a:cs typeface="Trebuchet MS"/>
                <a:sym typeface="Trebuchet MS"/>
              </a:rPr>
              <a:t>The freedom is yours.</a:t>
            </a:r>
            <a:endParaRPr sz="305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t/>
            </a:r>
            <a:endParaRPr sz="305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rPr lang="en-US" sz="3050">
                <a:solidFill>
                  <a:srgbClr val="262626"/>
                </a:solidFill>
                <a:latin typeface="Trebuchet MS"/>
                <a:ea typeface="Trebuchet MS"/>
                <a:cs typeface="Trebuchet MS"/>
                <a:sym typeface="Trebuchet MS"/>
              </a:rPr>
              <a:t>A complete project would look like this:</a:t>
            </a:r>
            <a:endParaRPr sz="3050">
              <a:solidFill>
                <a:srgbClr val="262626"/>
              </a:solidFill>
              <a:latin typeface="Trebuchet MS"/>
              <a:ea typeface="Trebuchet MS"/>
              <a:cs typeface="Trebuchet MS"/>
              <a:sym typeface="Trebuchet MS"/>
            </a:endParaRPr>
          </a:p>
          <a:p>
            <a:pPr indent="-422275" lvl="0" marL="457200" marR="5080" rtl="0" algn="l">
              <a:lnSpc>
                <a:spcPct val="115199"/>
              </a:lnSpc>
              <a:spcBef>
                <a:spcPts val="0"/>
              </a:spcBef>
              <a:spcAft>
                <a:spcPts val="0"/>
              </a:spcAft>
              <a:buClr>
                <a:srgbClr val="262626"/>
              </a:buClr>
              <a:buSzPts val="3050"/>
              <a:buFont typeface="Trebuchet MS"/>
              <a:buChar char="-"/>
            </a:pPr>
            <a:r>
              <a:rPr lang="en-US" sz="3050">
                <a:solidFill>
                  <a:srgbClr val="262626"/>
                </a:solidFill>
                <a:latin typeface="Trebuchet MS"/>
                <a:ea typeface="Trebuchet MS"/>
                <a:cs typeface="Trebuchet MS"/>
                <a:sym typeface="Trebuchet MS"/>
              </a:rPr>
              <a:t>You get the data on your own (web-scraping, etc)</a:t>
            </a:r>
            <a:endParaRPr sz="3050">
              <a:solidFill>
                <a:srgbClr val="262626"/>
              </a:solidFill>
              <a:latin typeface="Trebuchet MS"/>
              <a:ea typeface="Trebuchet MS"/>
              <a:cs typeface="Trebuchet MS"/>
              <a:sym typeface="Trebuchet MS"/>
            </a:endParaRPr>
          </a:p>
          <a:p>
            <a:pPr indent="-422275" lvl="0" marL="457200" marR="5080" rtl="0" algn="l">
              <a:lnSpc>
                <a:spcPct val="115199"/>
              </a:lnSpc>
              <a:spcBef>
                <a:spcPts val="0"/>
              </a:spcBef>
              <a:spcAft>
                <a:spcPts val="0"/>
              </a:spcAft>
              <a:buClr>
                <a:srgbClr val="262626"/>
              </a:buClr>
              <a:buSzPts val="3050"/>
              <a:buFont typeface="Trebuchet MS"/>
              <a:buChar char="-"/>
            </a:pPr>
            <a:r>
              <a:rPr lang="en-US" sz="3050">
                <a:solidFill>
                  <a:srgbClr val="262626"/>
                </a:solidFill>
                <a:latin typeface="Trebuchet MS"/>
                <a:ea typeface="Trebuchet MS"/>
                <a:cs typeface="Trebuchet MS"/>
                <a:sym typeface="Trebuchet MS"/>
              </a:rPr>
              <a:t>You upload the data somewhere (so people can also validate your project if they want to)</a:t>
            </a:r>
            <a:endParaRPr sz="3050">
              <a:solidFill>
                <a:srgbClr val="262626"/>
              </a:solidFill>
              <a:latin typeface="Trebuchet MS"/>
              <a:ea typeface="Trebuchet MS"/>
              <a:cs typeface="Trebuchet MS"/>
              <a:sym typeface="Trebuchet MS"/>
            </a:endParaRPr>
          </a:p>
          <a:p>
            <a:pPr indent="-422275" lvl="0" marL="457200" marR="5080" rtl="0" algn="l">
              <a:lnSpc>
                <a:spcPct val="115199"/>
              </a:lnSpc>
              <a:spcBef>
                <a:spcPts val="0"/>
              </a:spcBef>
              <a:spcAft>
                <a:spcPts val="0"/>
              </a:spcAft>
              <a:buClr>
                <a:srgbClr val="262626"/>
              </a:buClr>
              <a:buSzPts val="3050"/>
              <a:buFont typeface="Trebuchet MS"/>
              <a:buChar char="-"/>
            </a:pPr>
            <a:r>
              <a:rPr lang="en-US" sz="3050">
                <a:solidFill>
                  <a:srgbClr val="262626"/>
                </a:solidFill>
                <a:latin typeface="Trebuchet MS"/>
                <a:ea typeface="Trebuchet MS"/>
                <a:cs typeface="Trebuchet MS"/>
                <a:sym typeface="Trebuchet MS"/>
              </a:rPr>
              <a:t>You clean the data, do exploration, draw visualization</a:t>
            </a:r>
            <a:endParaRPr sz="3050">
              <a:solidFill>
                <a:srgbClr val="262626"/>
              </a:solidFill>
              <a:latin typeface="Trebuchet MS"/>
              <a:ea typeface="Trebuchet MS"/>
              <a:cs typeface="Trebuchet MS"/>
              <a:sym typeface="Trebuchet MS"/>
            </a:endParaRPr>
          </a:p>
          <a:p>
            <a:pPr indent="-422275" lvl="0" marL="457200" marR="5080" rtl="0" algn="l">
              <a:lnSpc>
                <a:spcPct val="115199"/>
              </a:lnSpc>
              <a:spcBef>
                <a:spcPts val="0"/>
              </a:spcBef>
              <a:spcAft>
                <a:spcPts val="0"/>
              </a:spcAft>
              <a:buClr>
                <a:srgbClr val="262626"/>
              </a:buClr>
              <a:buSzPts val="3050"/>
              <a:buFont typeface="Trebuchet MS"/>
              <a:buChar char="-"/>
            </a:pPr>
            <a:r>
              <a:rPr lang="en-US" sz="3050">
                <a:solidFill>
                  <a:srgbClr val="262626"/>
                </a:solidFill>
                <a:latin typeface="Trebuchet MS"/>
                <a:ea typeface="Trebuchet MS"/>
                <a:cs typeface="Trebuchet MS"/>
                <a:sym typeface="Trebuchet MS"/>
              </a:rPr>
              <a:t>You create machine learning model, train, choose the best one</a:t>
            </a:r>
            <a:endParaRPr sz="3050">
              <a:solidFill>
                <a:srgbClr val="262626"/>
              </a:solidFill>
              <a:latin typeface="Trebuchet MS"/>
              <a:ea typeface="Trebuchet MS"/>
              <a:cs typeface="Trebuchet MS"/>
              <a:sym typeface="Trebuchet MS"/>
            </a:endParaRPr>
          </a:p>
          <a:p>
            <a:pPr indent="-422275" lvl="0" marL="457200" marR="5080" rtl="0" algn="l">
              <a:lnSpc>
                <a:spcPct val="115199"/>
              </a:lnSpc>
              <a:spcBef>
                <a:spcPts val="0"/>
              </a:spcBef>
              <a:spcAft>
                <a:spcPts val="0"/>
              </a:spcAft>
              <a:buClr>
                <a:srgbClr val="262626"/>
              </a:buClr>
              <a:buSzPts val="3050"/>
              <a:buFont typeface="Trebuchet MS"/>
              <a:buChar char="-"/>
            </a:pPr>
            <a:r>
              <a:rPr lang="en-US" sz="3050">
                <a:solidFill>
                  <a:srgbClr val="262626"/>
                </a:solidFill>
                <a:latin typeface="Trebuchet MS"/>
                <a:ea typeface="Trebuchet MS"/>
                <a:cs typeface="Trebuchet MS"/>
                <a:sym typeface="Trebuchet MS"/>
              </a:rPr>
              <a:t>Then, you deploy the model in a web application so people can use it too! </a:t>
            </a:r>
            <a:endParaRPr sz="3050">
              <a:solidFill>
                <a:srgbClr val="262626"/>
              </a:solidFill>
              <a:latin typeface="Trebuchet MS"/>
              <a:ea typeface="Trebuchet MS"/>
              <a:cs typeface="Trebuchet MS"/>
              <a:sym typeface="Trebuchet MS"/>
            </a:endParaRPr>
          </a:p>
          <a:p>
            <a:pPr indent="-422275" lvl="0" marL="457200" marR="5080" rtl="0" algn="l">
              <a:lnSpc>
                <a:spcPct val="115199"/>
              </a:lnSpc>
              <a:spcBef>
                <a:spcPts val="0"/>
              </a:spcBef>
              <a:spcAft>
                <a:spcPts val="0"/>
              </a:spcAft>
              <a:buClr>
                <a:srgbClr val="262626"/>
              </a:buClr>
              <a:buSzPts val="3050"/>
              <a:buFont typeface="Trebuchet MS"/>
              <a:buChar char="-"/>
            </a:pPr>
            <a:r>
              <a:rPr lang="en-US" sz="3050">
                <a:solidFill>
                  <a:srgbClr val="262626"/>
                </a:solidFill>
                <a:latin typeface="Trebuchet MS"/>
                <a:ea typeface="Trebuchet MS"/>
                <a:cs typeface="Trebuchet MS"/>
                <a:sym typeface="Trebuchet MS"/>
              </a:rPr>
              <a:t>Last but not least, you upload the project to github, write to medium, and share it on LinkedIn</a:t>
            </a:r>
            <a:endParaRPr sz="3050">
              <a:solidFill>
                <a:srgbClr val="262626"/>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2" name="Shape 192"/>
        <p:cNvGrpSpPr/>
        <p:nvPr/>
      </p:nvGrpSpPr>
      <p:grpSpPr>
        <a:xfrm>
          <a:off x="0" y="0"/>
          <a:ext cx="0" cy="0"/>
          <a:chOff x="0" y="0"/>
          <a:chExt cx="0" cy="0"/>
        </a:xfrm>
      </p:grpSpPr>
      <p:sp>
        <p:nvSpPr>
          <p:cNvPr id="193" name="Google Shape;193;gfa2cd2c887_0_138"/>
          <p:cNvSpPr txBox="1"/>
          <p:nvPr>
            <p:ph type="title"/>
          </p:nvPr>
        </p:nvSpPr>
        <p:spPr>
          <a:xfrm>
            <a:off x="1541325" y="518875"/>
            <a:ext cx="15154800" cy="936300"/>
          </a:xfrm>
          <a:prstGeom prst="rect">
            <a:avLst/>
          </a:prstGeom>
          <a:noFill/>
          <a:ln>
            <a:noFill/>
          </a:ln>
        </p:spPr>
        <p:txBody>
          <a:bodyPr anchorCtr="0" anchor="t" bIns="0" lIns="0" spcFirstLastPara="1" rIns="0" wrap="square" tIns="12700">
            <a:spAutoFit/>
          </a:bodyPr>
          <a:lstStyle/>
          <a:p>
            <a:pPr indent="0" lvl="0" marL="0" marR="5080" rtl="0" algn="l">
              <a:lnSpc>
                <a:spcPct val="100000"/>
              </a:lnSpc>
              <a:spcBef>
                <a:spcPts val="0"/>
              </a:spcBef>
              <a:spcAft>
                <a:spcPts val="0"/>
              </a:spcAft>
              <a:buSzPts val="1400"/>
              <a:buNone/>
            </a:pPr>
            <a:r>
              <a:rPr lang="en-US" sz="6000">
                <a:solidFill>
                  <a:srgbClr val="262626"/>
                </a:solidFill>
              </a:rPr>
              <a:t>Aspect 4 : Uniqueness, Completeness</a:t>
            </a:r>
            <a:endParaRPr sz="6000"/>
          </a:p>
        </p:txBody>
      </p:sp>
      <p:sp>
        <p:nvSpPr>
          <p:cNvPr id="194" name="Google Shape;194;gfa2cd2c887_0_138"/>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5" name="Google Shape;195;gfa2cd2c887_0_138"/>
          <p:cNvSpPr txBox="1"/>
          <p:nvPr/>
        </p:nvSpPr>
        <p:spPr>
          <a:xfrm>
            <a:off x="1190700" y="2085525"/>
            <a:ext cx="14694300" cy="4826100"/>
          </a:xfrm>
          <a:prstGeom prst="rect">
            <a:avLst/>
          </a:prstGeom>
          <a:noFill/>
          <a:ln>
            <a:noFill/>
          </a:ln>
        </p:spPr>
        <p:txBody>
          <a:bodyPr anchorCtr="0" anchor="t" bIns="0" lIns="0" spcFirstLastPara="1" rIns="0" wrap="square" tIns="12700">
            <a:spAutoFit/>
          </a:bodyPr>
          <a:lstStyle/>
          <a:p>
            <a:pPr indent="0" lvl="0" marL="0" marR="5080" rtl="0" algn="l">
              <a:lnSpc>
                <a:spcPct val="115199"/>
              </a:lnSpc>
              <a:spcBef>
                <a:spcPts val="0"/>
              </a:spcBef>
              <a:spcAft>
                <a:spcPts val="0"/>
              </a:spcAft>
              <a:buNone/>
            </a:pPr>
            <a:r>
              <a:rPr lang="en-US" sz="3450">
                <a:solidFill>
                  <a:srgbClr val="262626"/>
                </a:solidFill>
                <a:latin typeface="Trebuchet MS"/>
                <a:ea typeface="Trebuchet MS"/>
                <a:cs typeface="Trebuchet MS"/>
                <a:sym typeface="Trebuchet MS"/>
              </a:rPr>
              <a:t>But it’s time consuming.</a:t>
            </a:r>
            <a:endParaRPr sz="345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rPr lang="en-US" sz="3450">
                <a:solidFill>
                  <a:srgbClr val="262626"/>
                </a:solidFill>
                <a:latin typeface="Trebuchet MS"/>
                <a:ea typeface="Trebuchet MS"/>
                <a:cs typeface="Trebuchet MS"/>
                <a:sym typeface="Trebuchet MS"/>
              </a:rPr>
              <a:t>But it is what gets me into my current company. </a:t>
            </a:r>
            <a:endParaRPr sz="345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t/>
            </a:r>
            <a:endParaRPr sz="345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rPr lang="en-US" sz="3450">
                <a:solidFill>
                  <a:srgbClr val="262626"/>
                </a:solidFill>
                <a:latin typeface="Trebuchet MS"/>
                <a:ea typeface="Trebuchet MS"/>
                <a:cs typeface="Trebuchet MS"/>
                <a:sym typeface="Trebuchet MS"/>
              </a:rPr>
              <a:t>However, are there people who </a:t>
            </a:r>
            <a:r>
              <a:rPr b="1" lang="en-US" sz="3450">
                <a:solidFill>
                  <a:srgbClr val="262626"/>
                </a:solidFill>
                <a:latin typeface="Trebuchet MS"/>
                <a:ea typeface="Trebuchet MS"/>
                <a:cs typeface="Trebuchet MS"/>
                <a:sym typeface="Trebuchet MS"/>
              </a:rPr>
              <a:t>don’t do a complete project</a:t>
            </a:r>
            <a:r>
              <a:rPr lang="en-US" sz="3450">
                <a:solidFill>
                  <a:srgbClr val="262626"/>
                </a:solidFill>
                <a:latin typeface="Trebuchet MS"/>
                <a:ea typeface="Trebuchet MS"/>
                <a:cs typeface="Trebuchet MS"/>
                <a:sym typeface="Trebuchet MS"/>
              </a:rPr>
              <a:t>, </a:t>
            </a:r>
            <a:r>
              <a:rPr b="1" lang="en-US" sz="3450">
                <a:solidFill>
                  <a:srgbClr val="262626"/>
                </a:solidFill>
                <a:latin typeface="Trebuchet MS"/>
                <a:ea typeface="Trebuchet MS"/>
                <a:cs typeface="Trebuchet MS"/>
                <a:sym typeface="Trebuchet MS"/>
              </a:rPr>
              <a:t>but also get into tech companies</a:t>
            </a:r>
            <a:r>
              <a:rPr lang="en-US" sz="3450">
                <a:solidFill>
                  <a:srgbClr val="262626"/>
                </a:solidFill>
                <a:latin typeface="Trebuchet MS"/>
                <a:ea typeface="Trebuchet MS"/>
                <a:cs typeface="Trebuchet MS"/>
                <a:sym typeface="Trebuchet MS"/>
              </a:rPr>
              <a:t>? Sure, there are lots of them. </a:t>
            </a:r>
            <a:endParaRPr sz="345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t/>
            </a:r>
            <a:endParaRPr sz="345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rPr lang="en-US" sz="3450">
                <a:solidFill>
                  <a:srgbClr val="262626"/>
                </a:solidFill>
                <a:latin typeface="Trebuchet MS"/>
                <a:ea typeface="Trebuchet MS"/>
                <a:cs typeface="Trebuchet MS"/>
                <a:sym typeface="Trebuchet MS"/>
              </a:rPr>
              <a:t>So it’s not a must. </a:t>
            </a:r>
            <a:endParaRPr sz="345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rPr lang="en-US" sz="3450">
                <a:solidFill>
                  <a:srgbClr val="262626"/>
                </a:solidFill>
                <a:latin typeface="Trebuchet MS"/>
                <a:ea typeface="Trebuchet MS"/>
                <a:cs typeface="Trebuchet MS"/>
                <a:sym typeface="Trebuchet MS"/>
              </a:rPr>
              <a:t>It’s good if you do it. But it’s not a must.</a:t>
            </a:r>
            <a:endParaRPr sz="3450">
              <a:solidFill>
                <a:srgbClr val="262626"/>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9" name="Shape 199"/>
        <p:cNvGrpSpPr/>
        <p:nvPr/>
      </p:nvGrpSpPr>
      <p:grpSpPr>
        <a:xfrm>
          <a:off x="0" y="0"/>
          <a:ext cx="0" cy="0"/>
          <a:chOff x="0" y="0"/>
          <a:chExt cx="0" cy="0"/>
        </a:xfrm>
      </p:grpSpPr>
      <p:sp>
        <p:nvSpPr>
          <p:cNvPr id="200" name="Google Shape;200;gfa2cd2c887_0_144"/>
          <p:cNvSpPr txBox="1"/>
          <p:nvPr>
            <p:ph type="title"/>
          </p:nvPr>
        </p:nvSpPr>
        <p:spPr>
          <a:xfrm>
            <a:off x="1541325" y="518875"/>
            <a:ext cx="15154800" cy="936300"/>
          </a:xfrm>
          <a:prstGeom prst="rect">
            <a:avLst/>
          </a:prstGeom>
          <a:noFill/>
          <a:ln>
            <a:noFill/>
          </a:ln>
        </p:spPr>
        <p:txBody>
          <a:bodyPr anchorCtr="0" anchor="t" bIns="0" lIns="0" spcFirstLastPara="1" rIns="0" wrap="square" tIns="12700">
            <a:spAutoFit/>
          </a:bodyPr>
          <a:lstStyle/>
          <a:p>
            <a:pPr indent="0" lvl="0" marL="0" marR="5080" rtl="0" algn="l">
              <a:lnSpc>
                <a:spcPct val="100000"/>
              </a:lnSpc>
              <a:spcBef>
                <a:spcPts val="0"/>
              </a:spcBef>
              <a:spcAft>
                <a:spcPts val="0"/>
              </a:spcAft>
              <a:buSzPts val="1400"/>
              <a:buNone/>
            </a:pPr>
            <a:r>
              <a:rPr lang="en-US" sz="6000">
                <a:solidFill>
                  <a:srgbClr val="262626"/>
                </a:solidFill>
              </a:rPr>
              <a:t>Aspect 4 : Uniqueness, Completeness</a:t>
            </a:r>
            <a:endParaRPr sz="6000"/>
          </a:p>
        </p:txBody>
      </p:sp>
      <p:sp>
        <p:nvSpPr>
          <p:cNvPr id="201" name="Google Shape;201;gfa2cd2c887_0_144"/>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2" name="Google Shape;202;gfa2cd2c887_0_144"/>
          <p:cNvSpPr txBox="1"/>
          <p:nvPr/>
        </p:nvSpPr>
        <p:spPr>
          <a:xfrm>
            <a:off x="1190700" y="2085525"/>
            <a:ext cx="15505500" cy="6220800"/>
          </a:xfrm>
          <a:prstGeom prst="rect">
            <a:avLst/>
          </a:prstGeom>
          <a:noFill/>
          <a:ln>
            <a:noFill/>
          </a:ln>
        </p:spPr>
        <p:txBody>
          <a:bodyPr anchorCtr="0" anchor="t" bIns="0" lIns="0" spcFirstLastPara="1" rIns="0" wrap="square" tIns="12700">
            <a:spAutoFit/>
          </a:bodyPr>
          <a:lstStyle/>
          <a:p>
            <a:pPr indent="0" lvl="0" marL="0" marR="5080" rtl="0" algn="l">
              <a:lnSpc>
                <a:spcPct val="115199"/>
              </a:lnSpc>
              <a:spcBef>
                <a:spcPts val="0"/>
              </a:spcBef>
              <a:spcAft>
                <a:spcPts val="0"/>
              </a:spcAft>
              <a:buNone/>
            </a:pPr>
            <a:r>
              <a:rPr lang="en-US" sz="2950">
                <a:solidFill>
                  <a:srgbClr val="262626"/>
                </a:solidFill>
                <a:latin typeface="Trebuchet MS"/>
                <a:ea typeface="Trebuchet MS"/>
                <a:cs typeface="Trebuchet MS"/>
                <a:sym typeface="Trebuchet MS"/>
              </a:rPr>
              <a:t>Types of project: </a:t>
            </a:r>
            <a:endParaRPr sz="2950">
              <a:solidFill>
                <a:srgbClr val="262626"/>
              </a:solidFill>
              <a:latin typeface="Trebuchet MS"/>
              <a:ea typeface="Trebuchet MS"/>
              <a:cs typeface="Trebuchet MS"/>
              <a:sym typeface="Trebuchet MS"/>
            </a:endParaRPr>
          </a:p>
          <a:p>
            <a:pPr indent="-415925" lvl="0" marL="457200" marR="5080" rtl="0" algn="l">
              <a:lnSpc>
                <a:spcPct val="115199"/>
              </a:lnSpc>
              <a:spcBef>
                <a:spcPts val="0"/>
              </a:spcBef>
              <a:spcAft>
                <a:spcPts val="0"/>
              </a:spcAft>
              <a:buClr>
                <a:srgbClr val="262626"/>
              </a:buClr>
              <a:buSzPts val="2950"/>
              <a:buFont typeface="Trebuchet MS"/>
              <a:buAutoNum type="arabicPeriod"/>
            </a:pPr>
            <a:r>
              <a:rPr lang="en-US" sz="2950">
                <a:solidFill>
                  <a:srgbClr val="262626"/>
                </a:solidFill>
                <a:latin typeface="Trebuchet MS"/>
                <a:ea typeface="Trebuchet MS"/>
                <a:cs typeface="Trebuchet MS"/>
                <a:sym typeface="Trebuchet MS"/>
              </a:rPr>
              <a:t>In-depth data exploration</a:t>
            </a:r>
            <a:endParaRPr sz="2950">
              <a:solidFill>
                <a:srgbClr val="262626"/>
              </a:solidFill>
              <a:latin typeface="Trebuchet MS"/>
              <a:ea typeface="Trebuchet MS"/>
              <a:cs typeface="Trebuchet MS"/>
              <a:sym typeface="Trebuchet MS"/>
            </a:endParaRPr>
          </a:p>
          <a:p>
            <a:pPr indent="0" lvl="0" marL="914400" marR="5080" rtl="0" algn="l">
              <a:lnSpc>
                <a:spcPct val="115199"/>
              </a:lnSpc>
              <a:spcBef>
                <a:spcPts val="0"/>
              </a:spcBef>
              <a:spcAft>
                <a:spcPts val="0"/>
              </a:spcAft>
              <a:buNone/>
            </a:pPr>
            <a:r>
              <a:rPr lang="en-US" sz="2950">
                <a:solidFill>
                  <a:srgbClr val="262626"/>
                </a:solidFill>
                <a:latin typeface="Trebuchet MS"/>
                <a:ea typeface="Trebuchet MS"/>
                <a:cs typeface="Trebuchet MS"/>
                <a:sym typeface="Trebuchet MS"/>
              </a:rPr>
              <a:t>You get a big dataset, visualize, and get interesting insights from it, then create an aesthetically pleasing and informative report out of it. For example: Pande’s Bicycle Theft Report</a:t>
            </a:r>
            <a:endParaRPr sz="2950">
              <a:solidFill>
                <a:srgbClr val="262626"/>
              </a:solidFill>
              <a:latin typeface="Trebuchet MS"/>
              <a:ea typeface="Trebuchet MS"/>
              <a:cs typeface="Trebuchet MS"/>
              <a:sym typeface="Trebuchet MS"/>
            </a:endParaRPr>
          </a:p>
          <a:p>
            <a:pPr indent="-415925" lvl="0" marL="457200" marR="5080" rtl="0" algn="l">
              <a:lnSpc>
                <a:spcPct val="115199"/>
              </a:lnSpc>
              <a:spcBef>
                <a:spcPts val="0"/>
              </a:spcBef>
              <a:spcAft>
                <a:spcPts val="0"/>
              </a:spcAft>
              <a:buClr>
                <a:srgbClr val="262626"/>
              </a:buClr>
              <a:buSzPts val="2950"/>
              <a:buFont typeface="Trebuchet MS"/>
              <a:buAutoNum type="arabicPeriod"/>
            </a:pPr>
            <a:r>
              <a:rPr lang="en-US" sz="2950">
                <a:solidFill>
                  <a:srgbClr val="262626"/>
                </a:solidFill>
                <a:latin typeface="Trebuchet MS"/>
                <a:ea typeface="Trebuchet MS"/>
                <a:cs typeface="Trebuchet MS"/>
                <a:sym typeface="Trebuchet MS"/>
              </a:rPr>
              <a:t>Modelling</a:t>
            </a:r>
            <a:endParaRPr sz="2950">
              <a:solidFill>
                <a:srgbClr val="262626"/>
              </a:solidFill>
              <a:latin typeface="Trebuchet MS"/>
              <a:ea typeface="Trebuchet MS"/>
              <a:cs typeface="Trebuchet MS"/>
              <a:sym typeface="Trebuchet MS"/>
            </a:endParaRPr>
          </a:p>
          <a:p>
            <a:pPr indent="0" lvl="0" marL="914400" marR="5080" rtl="0" algn="l">
              <a:lnSpc>
                <a:spcPct val="115199"/>
              </a:lnSpc>
              <a:spcBef>
                <a:spcPts val="0"/>
              </a:spcBef>
              <a:spcAft>
                <a:spcPts val="0"/>
              </a:spcAft>
              <a:buNone/>
            </a:pPr>
            <a:r>
              <a:rPr lang="en-US" sz="2950">
                <a:solidFill>
                  <a:srgbClr val="262626"/>
                </a:solidFill>
                <a:latin typeface="Trebuchet MS"/>
                <a:ea typeface="Trebuchet MS"/>
                <a:cs typeface="Trebuchet MS"/>
                <a:sym typeface="Trebuchet MS"/>
              </a:rPr>
              <a:t>You get a dataset, clean it, preprocess it, and create a machine learning model out of it. The model can be used to predict new data. You validate that the model is good enough by calculating the accuracy score, etc. For example: my jakpartment project</a:t>
            </a:r>
            <a:endParaRPr sz="2950">
              <a:solidFill>
                <a:srgbClr val="262626"/>
              </a:solidFill>
              <a:latin typeface="Trebuchet MS"/>
              <a:ea typeface="Trebuchet MS"/>
              <a:cs typeface="Trebuchet MS"/>
              <a:sym typeface="Trebuchet MS"/>
            </a:endParaRPr>
          </a:p>
          <a:p>
            <a:pPr indent="-415925" lvl="0" marL="457200" marR="5080" rtl="0" algn="l">
              <a:lnSpc>
                <a:spcPct val="115199"/>
              </a:lnSpc>
              <a:spcBef>
                <a:spcPts val="0"/>
              </a:spcBef>
              <a:spcAft>
                <a:spcPts val="0"/>
              </a:spcAft>
              <a:buClr>
                <a:srgbClr val="262626"/>
              </a:buClr>
              <a:buSzPts val="2950"/>
              <a:buFont typeface="Trebuchet MS"/>
              <a:buAutoNum type="arabicPeriod"/>
            </a:pPr>
            <a:r>
              <a:rPr lang="en-US" sz="2950">
                <a:solidFill>
                  <a:srgbClr val="262626"/>
                </a:solidFill>
                <a:latin typeface="Trebuchet MS"/>
                <a:ea typeface="Trebuchet MS"/>
                <a:cs typeface="Trebuchet MS"/>
                <a:sym typeface="Trebuchet MS"/>
              </a:rPr>
              <a:t>Exploring an advanced topic</a:t>
            </a:r>
            <a:endParaRPr sz="2950">
              <a:solidFill>
                <a:srgbClr val="262626"/>
              </a:solidFill>
              <a:latin typeface="Trebuchet MS"/>
              <a:ea typeface="Trebuchet MS"/>
              <a:cs typeface="Trebuchet MS"/>
              <a:sym typeface="Trebuchet MS"/>
            </a:endParaRPr>
          </a:p>
          <a:p>
            <a:pPr indent="0" lvl="0" marL="914400" marR="5080" rtl="0" algn="l">
              <a:lnSpc>
                <a:spcPct val="115199"/>
              </a:lnSpc>
              <a:spcBef>
                <a:spcPts val="0"/>
              </a:spcBef>
              <a:spcAft>
                <a:spcPts val="0"/>
              </a:spcAft>
              <a:buNone/>
            </a:pPr>
            <a:r>
              <a:rPr lang="en-US" sz="2950">
                <a:solidFill>
                  <a:srgbClr val="262626"/>
                </a:solidFill>
                <a:latin typeface="Trebuchet MS"/>
                <a:ea typeface="Trebuchet MS"/>
                <a:cs typeface="Trebuchet MS"/>
                <a:sym typeface="Trebuchet MS"/>
              </a:rPr>
              <a:t>You study a unique and advanced topic, and report your findings. For example: </a:t>
            </a:r>
            <a:r>
              <a:rPr lang="en-US" sz="2950" u="sng">
                <a:solidFill>
                  <a:schemeClr val="hlink"/>
                </a:solidFill>
                <a:latin typeface="Trebuchet MS"/>
                <a:ea typeface="Trebuchet MS"/>
                <a:cs typeface="Trebuchet MS"/>
                <a:sym typeface="Trebuchet MS"/>
                <a:hlinkClick r:id="rId4"/>
              </a:rPr>
              <a:t>https://vinson2233.netlify.app/posts/sklearn-vs-numpy-vs-numba-speed-comparison/</a:t>
            </a:r>
            <a:r>
              <a:rPr lang="en-US" sz="2950">
                <a:solidFill>
                  <a:srgbClr val="262626"/>
                </a:solidFill>
                <a:latin typeface="Trebuchet MS"/>
                <a:ea typeface="Trebuchet MS"/>
                <a:cs typeface="Trebuchet MS"/>
                <a:sym typeface="Trebuchet MS"/>
              </a:rPr>
              <a:t> </a:t>
            </a:r>
            <a:endParaRPr sz="2950">
              <a:solidFill>
                <a:srgbClr val="262626"/>
              </a:solidFill>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6" name="Shape 206"/>
        <p:cNvGrpSpPr/>
        <p:nvPr/>
      </p:nvGrpSpPr>
      <p:grpSpPr>
        <a:xfrm>
          <a:off x="0" y="0"/>
          <a:ext cx="0" cy="0"/>
          <a:chOff x="0" y="0"/>
          <a:chExt cx="0" cy="0"/>
        </a:xfrm>
      </p:grpSpPr>
      <p:sp>
        <p:nvSpPr>
          <p:cNvPr id="207" name="Google Shape;207;gfa2cd2c887_0_151"/>
          <p:cNvSpPr txBox="1"/>
          <p:nvPr>
            <p:ph type="title"/>
          </p:nvPr>
        </p:nvSpPr>
        <p:spPr>
          <a:xfrm>
            <a:off x="1541325" y="518875"/>
            <a:ext cx="15154800" cy="936300"/>
          </a:xfrm>
          <a:prstGeom prst="rect">
            <a:avLst/>
          </a:prstGeom>
          <a:noFill/>
          <a:ln>
            <a:noFill/>
          </a:ln>
        </p:spPr>
        <p:txBody>
          <a:bodyPr anchorCtr="0" anchor="t" bIns="0" lIns="0" spcFirstLastPara="1" rIns="0" wrap="square" tIns="12700">
            <a:spAutoFit/>
          </a:bodyPr>
          <a:lstStyle/>
          <a:p>
            <a:pPr indent="0" lvl="0" marL="0" marR="5080" rtl="0" algn="l">
              <a:lnSpc>
                <a:spcPct val="100000"/>
              </a:lnSpc>
              <a:spcBef>
                <a:spcPts val="0"/>
              </a:spcBef>
              <a:spcAft>
                <a:spcPts val="0"/>
              </a:spcAft>
              <a:buSzPts val="1400"/>
              <a:buNone/>
            </a:pPr>
            <a:r>
              <a:rPr lang="en-US" sz="6000">
                <a:solidFill>
                  <a:srgbClr val="262626"/>
                </a:solidFill>
              </a:rPr>
              <a:t>Aspect 4 : Uniqueness, Completeness</a:t>
            </a:r>
            <a:endParaRPr sz="6000"/>
          </a:p>
        </p:txBody>
      </p:sp>
      <p:sp>
        <p:nvSpPr>
          <p:cNvPr id="208" name="Google Shape;208;gfa2cd2c887_0_151"/>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9" name="Google Shape;209;gfa2cd2c887_0_151"/>
          <p:cNvSpPr txBox="1"/>
          <p:nvPr/>
        </p:nvSpPr>
        <p:spPr>
          <a:xfrm>
            <a:off x="1190700" y="2085525"/>
            <a:ext cx="15505500" cy="5174700"/>
          </a:xfrm>
          <a:prstGeom prst="rect">
            <a:avLst/>
          </a:prstGeom>
          <a:noFill/>
          <a:ln>
            <a:noFill/>
          </a:ln>
        </p:spPr>
        <p:txBody>
          <a:bodyPr anchorCtr="0" anchor="t" bIns="0" lIns="0" spcFirstLastPara="1" rIns="0" wrap="square" tIns="12700">
            <a:spAutoFit/>
          </a:bodyPr>
          <a:lstStyle/>
          <a:p>
            <a:pPr indent="0" lvl="0" marL="0" marR="5080" rtl="0" algn="l">
              <a:lnSpc>
                <a:spcPct val="115199"/>
              </a:lnSpc>
              <a:spcBef>
                <a:spcPts val="0"/>
              </a:spcBef>
              <a:spcAft>
                <a:spcPts val="0"/>
              </a:spcAft>
              <a:buNone/>
            </a:pPr>
            <a:r>
              <a:rPr lang="en-US" sz="2950">
                <a:solidFill>
                  <a:srgbClr val="262626"/>
                </a:solidFill>
                <a:latin typeface="Trebuchet MS"/>
                <a:ea typeface="Trebuchet MS"/>
                <a:cs typeface="Trebuchet MS"/>
                <a:sym typeface="Trebuchet MS"/>
              </a:rPr>
              <a:t>You can choose either one. But caution!</a:t>
            </a:r>
            <a:endParaRPr sz="295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t/>
            </a:r>
            <a:endParaRPr sz="2950">
              <a:solidFill>
                <a:srgbClr val="262626"/>
              </a:solidFill>
              <a:latin typeface="Trebuchet MS"/>
              <a:ea typeface="Trebuchet MS"/>
              <a:cs typeface="Trebuchet MS"/>
              <a:sym typeface="Trebuchet MS"/>
            </a:endParaRPr>
          </a:p>
          <a:p>
            <a:pPr indent="-415925" lvl="0" marL="457200" marR="5080" rtl="0" algn="l">
              <a:lnSpc>
                <a:spcPct val="115199"/>
              </a:lnSpc>
              <a:spcBef>
                <a:spcPts val="0"/>
              </a:spcBef>
              <a:spcAft>
                <a:spcPts val="0"/>
              </a:spcAft>
              <a:buClr>
                <a:srgbClr val="262626"/>
              </a:buClr>
              <a:buSzPts val="2950"/>
              <a:buFont typeface="Trebuchet MS"/>
              <a:buAutoNum type="arabicPeriod"/>
            </a:pPr>
            <a:r>
              <a:rPr lang="en-US" sz="2950">
                <a:solidFill>
                  <a:srgbClr val="262626"/>
                </a:solidFill>
                <a:latin typeface="Trebuchet MS"/>
                <a:ea typeface="Trebuchet MS"/>
                <a:cs typeface="Trebuchet MS"/>
                <a:sym typeface="Trebuchet MS"/>
              </a:rPr>
              <a:t>If you choose Type 1: make sure your analysis is REALLY IN-DEPTH. Your visualization is Good. If your conclusion is something obvious, like “Apartment with bigger area is more expensive”, your project is not interesting.</a:t>
            </a:r>
            <a:endParaRPr sz="2950">
              <a:solidFill>
                <a:srgbClr val="262626"/>
              </a:solidFill>
              <a:latin typeface="Trebuchet MS"/>
              <a:ea typeface="Trebuchet MS"/>
              <a:cs typeface="Trebuchet MS"/>
              <a:sym typeface="Trebuchet MS"/>
            </a:endParaRPr>
          </a:p>
          <a:p>
            <a:pPr indent="-415925" lvl="0" marL="457200" marR="5080" rtl="0" algn="l">
              <a:lnSpc>
                <a:spcPct val="115199"/>
              </a:lnSpc>
              <a:spcBef>
                <a:spcPts val="0"/>
              </a:spcBef>
              <a:spcAft>
                <a:spcPts val="0"/>
              </a:spcAft>
              <a:buClr>
                <a:srgbClr val="262626"/>
              </a:buClr>
              <a:buSzPts val="2950"/>
              <a:buFont typeface="Trebuchet MS"/>
              <a:buAutoNum type="arabicPeriod"/>
            </a:pPr>
            <a:r>
              <a:rPr lang="en-US" sz="2950">
                <a:solidFill>
                  <a:srgbClr val="262626"/>
                </a:solidFill>
                <a:latin typeface="Trebuchet MS"/>
                <a:ea typeface="Trebuchet MS"/>
                <a:cs typeface="Trebuchet MS"/>
                <a:sym typeface="Trebuchet MS"/>
              </a:rPr>
              <a:t>If you choose Type 2: make sure your modelling is UNIQUE, and you put your personal twist out of it. Make create your own feature engineering. Maybe tune your model some way. Maybe create two or more models and </a:t>
            </a:r>
            <a:r>
              <a:rPr lang="en-US" sz="2950">
                <a:solidFill>
                  <a:srgbClr val="262626"/>
                </a:solidFill>
                <a:latin typeface="Trebuchet MS"/>
                <a:ea typeface="Trebuchet MS"/>
                <a:cs typeface="Trebuchet MS"/>
                <a:sym typeface="Trebuchet MS"/>
              </a:rPr>
              <a:t>ensemble</a:t>
            </a:r>
            <a:r>
              <a:rPr lang="en-US" sz="2950">
                <a:solidFill>
                  <a:srgbClr val="262626"/>
                </a:solidFill>
                <a:latin typeface="Trebuchet MS"/>
                <a:ea typeface="Trebuchet MS"/>
                <a:cs typeface="Trebuchet MS"/>
                <a:sym typeface="Trebuchet MS"/>
              </a:rPr>
              <a:t> it. </a:t>
            </a:r>
            <a:endParaRPr sz="2950">
              <a:solidFill>
                <a:srgbClr val="262626"/>
              </a:solidFill>
              <a:latin typeface="Trebuchet MS"/>
              <a:ea typeface="Trebuchet MS"/>
              <a:cs typeface="Trebuchet MS"/>
              <a:sym typeface="Trebuchet MS"/>
            </a:endParaRPr>
          </a:p>
          <a:p>
            <a:pPr indent="-415925" lvl="0" marL="457200" marR="5080" rtl="0" algn="l">
              <a:lnSpc>
                <a:spcPct val="115199"/>
              </a:lnSpc>
              <a:spcBef>
                <a:spcPts val="0"/>
              </a:spcBef>
              <a:spcAft>
                <a:spcPts val="0"/>
              </a:spcAft>
              <a:buClr>
                <a:srgbClr val="262626"/>
              </a:buClr>
              <a:buSzPts val="2950"/>
              <a:buFont typeface="Trebuchet MS"/>
              <a:buAutoNum type="arabicPeriod"/>
            </a:pPr>
            <a:r>
              <a:rPr lang="en-US" sz="2950">
                <a:solidFill>
                  <a:srgbClr val="262626"/>
                </a:solidFill>
                <a:latin typeface="Trebuchet MS"/>
                <a:ea typeface="Trebuchet MS"/>
                <a:cs typeface="Trebuchet MS"/>
                <a:sym typeface="Trebuchet MS"/>
              </a:rPr>
              <a:t>If you choose Type 3: your topic must be INTERESTING and ADVANCED enough. Because if not, you’re not really exploring anything new. </a:t>
            </a:r>
            <a:endParaRPr sz="2950">
              <a:solidFill>
                <a:srgbClr val="262626"/>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3" name="Shape 213"/>
        <p:cNvGrpSpPr/>
        <p:nvPr/>
      </p:nvGrpSpPr>
      <p:grpSpPr>
        <a:xfrm>
          <a:off x="0" y="0"/>
          <a:ext cx="0" cy="0"/>
          <a:chOff x="0" y="0"/>
          <a:chExt cx="0" cy="0"/>
        </a:xfrm>
      </p:grpSpPr>
      <p:sp>
        <p:nvSpPr>
          <p:cNvPr id="214" name="Google Shape;214;ge5c77a3b11_0_73"/>
          <p:cNvSpPr txBox="1"/>
          <p:nvPr>
            <p:ph type="title"/>
          </p:nvPr>
        </p:nvSpPr>
        <p:spPr>
          <a:xfrm>
            <a:off x="1541325" y="518875"/>
            <a:ext cx="9888600" cy="18600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SzPts val="1400"/>
              <a:buNone/>
            </a:pPr>
            <a:r>
              <a:rPr lang="en-US" sz="6000">
                <a:solidFill>
                  <a:srgbClr val="262626"/>
                </a:solidFill>
              </a:rPr>
              <a:t>How to Come Up with a Good Project Idea?</a:t>
            </a:r>
            <a:endParaRPr sz="6000"/>
          </a:p>
        </p:txBody>
      </p:sp>
      <p:sp>
        <p:nvSpPr>
          <p:cNvPr id="215" name="Google Shape;215;ge5c77a3b11_0_73"/>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6" name="Google Shape;216;ge5c77a3b11_0_73"/>
          <p:cNvSpPr txBox="1"/>
          <p:nvPr/>
        </p:nvSpPr>
        <p:spPr>
          <a:xfrm>
            <a:off x="1190700" y="2634650"/>
            <a:ext cx="14694300" cy="6695700"/>
          </a:xfrm>
          <a:prstGeom prst="rect">
            <a:avLst/>
          </a:prstGeom>
          <a:noFill/>
          <a:ln>
            <a:noFill/>
          </a:ln>
        </p:spPr>
        <p:txBody>
          <a:bodyPr anchorCtr="0" anchor="t" bIns="0" lIns="0" spcFirstLastPara="1" rIns="0" wrap="square" tIns="12700">
            <a:spAutoFit/>
          </a:bodyPr>
          <a:lstStyle/>
          <a:p>
            <a:pPr indent="0" lvl="0" marL="0" marR="5080" rtl="0" algn="l">
              <a:lnSpc>
                <a:spcPct val="115199"/>
              </a:lnSpc>
              <a:spcBef>
                <a:spcPts val="0"/>
              </a:spcBef>
              <a:spcAft>
                <a:spcPts val="0"/>
              </a:spcAft>
              <a:buClr>
                <a:srgbClr val="000000"/>
              </a:buClr>
              <a:buSzPts val="4250"/>
              <a:buFont typeface="Arial"/>
              <a:buNone/>
            </a:pPr>
            <a:r>
              <a:rPr b="0" i="0" lang="en-US" sz="4250" u="none" cap="none" strike="noStrike">
                <a:solidFill>
                  <a:srgbClr val="262626"/>
                </a:solidFill>
                <a:latin typeface="Trebuchet MS"/>
                <a:ea typeface="Trebuchet MS"/>
                <a:cs typeface="Trebuchet MS"/>
                <a:sym typeface="Trebuchet MS"/>
              </a:rPr>
              <a:t>Get your dataset here:</a:t>
            </a:r>
            <a:endParaRPr b="0" i="0" sz="4250" u="none" cap="none" strike="noStrike">
              <a:solidFill>
                <a:srgbClr val="262626"/>
              </a:solidFill>
              <a:latin typeface="Trebuchet MS"/>
              <a:ea typeface="Trebuchet MS"/>
              <a:cs typeface="Trebuchet MS"/>
              <a:sym typeface="Trebuchet MS"/>
            </a:endParaRPr>
          </a:p>
          <a:p>
            <a:pPr indent="-457200" lvl="0" marL="457200" marR="5080" rtl="0" algn="l">
              <a:lnSpc>
                <a:spcPct val="115199"/>
              </a:lnSpc>
              <a:spcBef>
                <a:spcPts val="0"/>
              </a:spcBef>
              <a:spcAft>
                <a:spcPts val="0"/>
              </a:spcAft>
              <a:buClr>
                <a:srgbClr val="262626"/>
              </a:buClr>
              <a:buSzPts val="4250"/>
              <a:buFont typeface="Trebuchet MS"/>
              <a:buChar char="-"/>
            </a:pPr>
            <a:r>
              <a:rPr lang="en-US" sz="4250">
                <a:solidFill>
                  <a:srgbClr val="262626"/>
                </a:solidFill>
                <a:latin typeface="Trebuchet MS"/>
                <a:ea typeface="Trebuchet MS"/>
                <a:cs typeface="Trebuchet MS"/>
                <a:sym typeface="Trebuchet MS"/>
              </a:rPr>
              <a:t>kaggle.com</a:t>
            </a:r>
            <a:r>
              <a:rPr b="0" i="0" lang="en-US" sz="4250" u="none" cap="none" strike="noStrike">
                <a:solidFill>
                  <a:srgbClr val="262626"/>
                </a:solidFill>
                <a:latin typeface="Trebuchet MS"/>
                <a:ea typeface="Trebuchet MS"/>
                <a:cs typeface="Trebuchet MS"/>
                <a:sym typeface="Trebuchet MS"/>
              </a:rPr>
              <a:t> </a:t>
            </a:r>
            <a:endParaRPr b="0" i="0" sz="4250" u="none" cap="none" strike="noStrike">
              <a:solidFill>
                <a:srgbClr val="262626"/>
              </a:solidFill>
              <a:latin typeface="Trebuchet MS"/>
              <a:ea typeface="Trebuchet MS"/>
              <a:cs typeface="Trebuchet MS"/>
              <a:sym typeface="Trebuchet MS"/>
            </a:endParaRPr>
          </a:p>
          <a:p>
            <a:pPr indent="-457200" lvl="0" marL="457200" marR="5080" rtl="0" algn="l">
              <a:lnSpc>
                <a:spcPct val="115199"/>
              </a:lnSpc>
              <a:spcBef>
                <a:spcPts val="0"/>
              </a:spcBef>
              <a:spcAft>
                <a:spcPts val="0"/>
              </a:spcAft>
              <a:buClr>
                <a:srgbClr val="262626"/>
              </a:buClr>
              <a:buSzPts val="4250"/>
              <a:buFont typeface="Trebuchet MS"/>
              <a:buChar char="-"/>
            </a:pPr>
            <a:r>
              <a:rPr b="0" i="0" lang="en-US" sz="4250" u="sng" cap="none" strike="noStrike">
                <a:solidFill>
                  <a:schemeClr val="hlink"/>
                </a:solidFill>
                <a:latin typeface="Trebuchet MS"/>
                <a:ea typeface="Trebuchet MS"/>
                <a:cs typeface="Trebuchet MS"/>
                <a:sym typeface="Trebuchet MS"/>
                <a:hlinkClick r:id="rId4"/>
              </a:rPr>
              <a:t>https://archive.ics.uci.edu/ml/datasets.php</a:t>
            </a:r>
            <a:endParaRPr b="0" i="0" sz="4250" u="none" cap="none" strike="noStrike">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Clr>
                <a:srgbClr val="000000"/>
              </a:buClr>
              <a:buSzPts val="4250"/>
              <a:buFont typeface="Arial"/>
              <a:buNone/>
            </a:pPr>
            <a:r>
              <a:t/>
            </a:r>
            <a:endParaRPr b="0" i="0" sz="4250" u="none" cap="none" strike="noStrike">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Clr>
                <a:srgbClr val="000000"/>
              </a:buClr>
              <a:buSzPts val="4250"/>
              <a:buFont typeface="Arial"/>
              <a:buNone/>
            </a:pPr>
            <a:r>
              <a:rPr b="0" i="0" lang="en-US" sz="4250" u="none" cap="none" strike="noStrike">
                <a:solidFill>
                  <a:srgbClr val="262626"/>
                </a:solidFill>
                <a:latin typeface="Trebuchet MS"/>
                <a:ea typeface="Trebuchet MS"/>
                <a:cs typeface="Trebuchet MS"/>
                <a:sym typeface="Trebuchet MS"/>
              </a:rPr>
              <a:t>Tools to deploy your project:</a:t>
            </a:r>
            <a:endParaRPr b="0" i="0" sz="4250" u="none" cap="none" strike="noStrike">
              <a:solidFill>
                <a:srgbClr val="262626"/>
              </a:solidFill>
              <a:latin typeface="Trebuchet MS"/>
              <a:ea typeface="Trebuchet MS"/>
              <a:cs typeface="Trebuchet MS"/>
              <a:sym typeface="Trebuchet MS"/>
            </a:endParaRPr>
          </a:p>
          <a:p>
            <a:pPr indent="-457200" lvl="0" marL="457200" marR="5080" rtl="0" algn="l">
              <a:lnSpc>
                <a:spcPct val="115199"/>
              </a:lnSpc>
              <a:spcBef>
                <a:spcPts val="0"/>
              </a:spcBef>
              <a:spcAft>
                <a:spcPts val="0"/>
              </a:spcAft>
              <a:buClr>
                <a:srgbClr val="262626"/>
              </a:buClr>
              <a:buSzPts val="4250"/>
              <a:buFont typeface="Trebuchet MS"/>
              <a:buChar char="-"/>
            </a:pPr>
            <a:r>
              <a:rPr b="0" i="0" lang="en-US" sz="4250" u="none" cap="none" strike="noStrike">
                <a:solidFill>
                  <a:srgbClr val="262626"/>
                </a:solidFill>
                <a:latin typeface="Trebuchet MS"/>
                <a:ea typeface="Trebuchet MS"/>
                <a:cs typeface="Trebuchet MS"/>
                <a:sym typeface="Trebuchet MS"/>
              </a:rPr>
              <a:t>Heroku</a:t>
            </a:r>
            <a:endParaRPr b="0" i="0" sz="4250" u="none" cap="none" strike="noStrike">
              <a:solidFill>
                <a:srgbClr val="262626"/>
              </a:solidFill>
              <a:latin typeface="Trebuchet MS"/>
              <a:ea typeface="Trebuchet MS"/>
              <a:cs typeface="Trebuchet MS"/>
              <a:sym typeface="Trebuchet MS"/>
            </a:endParaRPr>
          </a:p>
          <a:p>
            <a:pPr indent="-457200" lvl="0" marL="457200" marR="5080" rtl="0" algn="l">
              <a:lnSpc>
                <a:spcPct val="115199"/>
              </a:lnSpc>
              <a:spcBef>
                <a:spcPts val="0"/>
              </a:spcBef>
              <a:spcAft>
                <a:spcPts val="0"/>
              </a:spcAft>
              <a:buClr>
                <a:srgbClr val="262626"/>
              </a:buClr>
              <a:buSzPts val="4250"/>
              <a:buFont typeface="Trebuchet MS"/>
              <a:buChar char="-"/>
            </a:pPr>
            <a:r>
              <a:rPr b="0" i="0" lang="en-US" sz="4250" u="none" cap="none" strike="noStrike">
                <a:solidFill>
                  <a:srgbClr val="262626"/>
                </a:solidFill>
                <a:latin typeface="Trebuchet MS"/>
                <a:ea typeface="Trebuchet MS"/>
                <a:cs typeface="Trebuchet MS"/>
                <a:sym typeface="Trebuchet MS"/>
              </a:rPr>
              <a:t>Streamlit</a:t>
            </a:r>
            <a:endParaRPr b="0" i="0" sz="4250" u="none" cap="none" strike="noStrike">
              <a:solidFill>
                <a:srgbClr val="262626"/>
              </a:solidFill>
              <a:latin typeface="Trebuchet MS"/>
              <a:ea typeface="Trebuchet MS"/>
              <a:cs typeface="Trebuchet MS"/>
              <a:sym typeface="Trebuchet MS"/>
            </a:endParaRPr>
          </a:p>
          <a:p>
            <a:pPr indent="-457200" lvl="0" marL="457200" marR="5080" rtl="0" algn="l">
              <a:lnSpc>
                <a:spcPct val="115199"/>
              </a:lnSpc>
              <a:spcBef>
                <a:spcPts val="0"/>
              </a:spcBef>
              <a:spcAft>
                <a:spcPts val="0"/>
              </a:spcAft>
              <a:buClr>
                <a:srgbClr val="262626"/>
              </a:buClr>
              <a:buSzPts val="4250"/>
              <a:buFont typeface="Trebuchet MS"/>
              <a:buChar char="-"/>
            </a:pPr>
            <a:r>
              <a:rPr b="0" i="0" lang="en-US" sz="4250" u="none" cap="none" strike="noStrike">
                <a:solidFill>
                  <a:srgbClr val="262626"/>
                </a:solidFill>
                <a:latin typeface="Trebuchet MS"/>
                <a:ea typeface="Trebuchet MS"/>
                <a:cs typeface="Trebuchet MS"/>
                <a:sym typeface="Trebuchet MS"/>
              </a:rPr>
              <a:t>Docker</a:t>
            </a:r>
            <a:endParaRPr b="0" i="0" sz="4250" u="none" cap="none" strike="noStrike">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Clr>
                <a:srgbClr val="000000"/>
              </a:buClr>
              <a:buSzPts val="4250"/>
              <a:buFont typeface="Arial"/>
              <a:buNone/>
            </a:pPr>
            <a:r>
              <a:t/>
            </a:r>
            <a:endParaRPr b="0" i="0" sz="4250" u="none" cap="none" strike="noStrike">
              <a:solidFill>
                <a:srgbClr val="262626"/>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0" name="Shape 220"/>
        <p:cNvGrpSpPr/>
        <p:nvPr/>
      </p:nvGrpSpPr>
      <p:grpSpPr>
        <a:xfrm>
          <a:off x="0" y="0"/>
          <a:ext cx="0" cy="0"/>
          <a:chOff x="0" y="0"/>
          <a:chExt cx="0" cy="0"/>
        </a:xfrm>
      </p:grpSpPr>
      <p:sp>
        <p:nvSpPr>
          <p:cNvPr id="221" name="Google Shape;221;ge5c77a3b11_1_94"/>
          <p:cNvSpPr txBox="1"/>
          <p:nvPr>
            <p:ph type="title"/>
          </p:nvPr>
        </p:nvSpPr>
        <p:spPr>
          <a:xfrm>
            <a:off x="1541325" y="518875"/>
            <a:ext cx="9888600" cy="936300"/>
          </a:xfrm>
          <a:prstGeom prst="rect">
            <a:avLst/>
          </a:prstGeom>
          <a:noFill/>
          <a:ln>
            <a:noFill/>
          </a:ln>
        </p:spPr>
        <p:txBody>
          <a:bodyPr anchorCtr="0" anchor="t" bIns="0" lIns="0" spcFirstLastPara="1" rIns="0" wrap="square" tIns="12700">
            <a:spAutoFit/>
          </a:bodyPr>
          <a:lstStyle/>
          <a:p>
            <a:pPr indent="0" lvl="0" marL="0" marR="5080" rtl="0" algn="l">
              <a:lnSpc>
                <a:spcPct val="100000"/>
              </a:lnSpc>
              <a:spcBef>
                <a:spcPts val="0"/>
              </a:spcBef>
              <a:spcAft>
                <a:spcPts val="0"/>
              </a:spcAft>
              <a:buSzPts val="1400"/>
              <a:buNone/>
            </a:pPr>
            <a:r>
              <a:rPr lang="en-US" sz="6000">
                <a:solidFill>
                  <a:srgbClr val="262626"/>
                </a:solidFill>
              </a:rPr>
              <a:t>Good Resources:</a:t>
            </a:r>
            <a:endParaRPr sz="6000"/>
          </a:p>
        </p:txBody>
      </p:sp>
      <p:sp>
        <p:nvSpPr>
          <p:cNvPr id="222" name="Google Shape;222;ge5c77a3b11_1_94"/>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3" name="Google Shape;223;ge5c77a3b11_1_94"/>
          <p:cNvSpPr txBox="1"/>
          <p:nvPr/>
        </p:nvSpPr>
        <p:spPr>
          <a:xfrm>
            <a:off x="1190700" y="2292300"/>
            <a:ext cx="15364800" cy="2174100"/>
          </a:xfrm>
          <a:prstGeom prst="rect">
            <a:avLst/>
          </a:prstGeom>
          <a:noFill/>
          <a:ln>
            <a:noFill/>
          </a:ln>
        </p:spPr>
        <p:txBody>
          <a:bodyPr anchorCtr="0" anchor="t" bIns="0" lIns="0" spcFirstLastPara="1" rIns="0" wrap="square" tIns="12700">
            <a:spAutoFit/>
          </a:bodyPr>
          <a:lstStyle/>
          <a:p>
            <a:pPr indent="-457200" lvl="0" marL="457200" marR="5080" rtl="0" algn="l">
              <a:lnSpc>
                <a:spcPct val="115199"/>
              </a:lnSpc>
              <a:spcBef>
                <a:spcPts val="0"/>
              </a:spcBef>
              <a:spcAft>
                <a:spcPts val="0"/>
              </a:spcAft>
              <a:buClr>
                <a:srgbClr val="262626"/>
              </a:buClr>
              <a:buSzPts val="4250"/>
              <a:buFont typeface="Trebuchet MS"/>
              <a:buChar char="-"/>
            </a:pPr>
            <a:r>
              <a:rPr b="0" i="0" lang="en-US" sz="4250" u="sng" cap="none" strike="noStrike">
                <a:solidFill>
                  <a:schemeClr val="hlink"/>
                </a:solidFill>
                <a:latin typeface="Trebuchet MS"/>
                <a:ea typeface="Trebuchet MS"/>
                <a:cs typeface="Trebuchet MS"/>
                <a:sym typeface="Trebuchet MS"/>
                <a:hlinkClick r:id="rId4"/>
              </a:rPr>
              <a:t>https://towardsdatascience.com/</a:t>
            </a:r>
            <a:r>
              <a:rPr b="0" i="0" lang="en-US" sz="4250" u="none" cap="none" strike="noStrike">
                <a:solidFill>
                  <a:srgbClr val="262626"/>
                </a:solidFill>
                <a:latin typeface="Trebuchet MS"/>
                <a:ea typeface="Trebuchet MS"/>
                <a:cs typeface="Trebuchet MS"/>
                <a:sym typeface="Trebuchet MS"/>
              </a:rPr>
              <a:t> </a:t>
            </a:r>
            <a:endParaRPr b="0" i="0" sz="4250" u="none" cap="none" strike="noStrike">
              <a:solidFill>
                <a:srgbClr val="262626"/>
              </a:solidFill>
              <a:latin typeface="Trebuchet MS"/>
              <a:ea typeface="Trebuchet MS"/>
              <a:cs typeface="Trebuchet MS"/>
              <a:sym typeface="Trebuchet MS"/>
            </a:endParaRPr>
          </a:p>
          <a:p>
            <a:pPr indent="-457200" lvl="0" marL="457200" marR="5080" rtl="0" algn="l">
              <a:lnSpc>
                <a:spcPct val="115199"/>
              </a:lnSpc>
              <a:spcBef>
                <a:spcPts val="0"/>
              </a:spcBef>
              <a:spcAft>
                <a:spcPts val="0"/>
              </a:spcAft>
              <a:buClr>
                <a:srgbClr val="262626"/>
              </a:buClr>
              <a:buSzPts val="4250"/>
              <a:buFont typeface="Trebuchet MS"/>
              <a:buChar char="-"/>
            </a:pPr>
            <a:r>
              <a:rPr b="0" i="0" lang="en-US" sz="4250" u="sng" cap="none" strike="noStrike">
                <a:solidFill>
                  <a:schemeClr val="hlink"/>
                </a:solidFill>
                <a:latin typeface="Trebuchet MS"/>
                <a:ea typeface="Trebuchet MS"/>
                <a:cs typeface="Trebuchet MS"/>
                <a:sym typeface="Trebuchet MS"/>
                <a:hlinkClick r:id="rId5"/>
              </a:rPr>
              <a:t>https://machinelearningmastery.com/</a:t>
            </a:r>
            <a:endParaRPr b="0" i="0" sz="4250" u="none" cap="none" strike="noStrike">
              <a:solidFill>
                <a:srgbClr val="262626"/>
              </a:solidFill>
              <a:latin typeface="Trebuchet MS"/>
              <a:ea typeface="Trebuchet MS"/>
              <a:cs typeface="Trebuchet MS"/>
              <a:sym typeface="Trebuchet MS"/>
            </a:endParaRPr>
          </a:p>
          <a:p>
            <a:pPr indent="-457200" lvl="0" marL="457200" marR="5080" rtl="0" algn="l">
              <a:lnSpc>
                <a:spcPct val="115199"/>
              </a:lnSpc>
              <a:spcBef>
                <a:spcPts val="0"/>
              </a:spcBef>
              <a:spcAft>
                <a:spcPts val="0"/>
              </a:spcAft>
              <a:buClr>
                <a:srgbClr val="262626"/>
              </a:buClr>
              <a:buSzPts val="4250"/>
              <a:buFont typeface="Trebuchet MS"/>
              <a:buChar char="-"/>
            </a:pPr>
            <a:r>
              <a:rPr b="0" i="0" lang="en-US" sz="4250" u="none" cap="none" strike="noStrike">
                <a:solidFill>
                  <a:srgbClr val="262626"/>
                </a:solidFill>
                <a:latin typeface="Trebuchet MS"/>
                <a:ea typeface="Trebuchet MS"/>
                <a:cs typeface="Trebuchet MS"/>
                <a:sym typeface="Trebuchet MS"/>
              </a:rPr>
              <a:t>your own curiosity, and Google :)</a:t>
            </a:r>
            <a:endParaRPr b="0" i="0" sz="4250" u="none" cap="none" strike="noStrike">
              <a:solidFill>
                <a:srgbClr val="262626"/>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7" name="Shape 227"/>
        <p:cNvGrpSpPr/>
        <p:nvPr/>
      </p:nvGrpSpPr>
      <p:grpSpPr>
        <a:xfrm>
          <a:off x="0" y="0"/>
          <a:ext cx="0" cy="0"/>
          <a:chOff x="0" y="0"/>
          <a:chExt cx="0" cy="0"/>
        </a:xfrm>
      </p:grpSpPr>
      <p:sp>
        <p:nvSpPr>
          <p:cNvPr id="228" name="Google Shape;228;ge5c77a3b11_1_103"/>
          <p:cNvSpPr txBox="1"/>
          <p:nvPr>
            <p:ph type="title"/>
          </p:nvPr>
        </p:nvSpPr>
        <p:spPr>
          <a:xfrm>
            <a:off x="1541325" y="518875"/>
            <a:ext cx="9888600" cy="936300"/>
          </a:xfrm>
          <a:prstGeom prst="rect">
            <a:avLst/>
          </a:prstGeom>
          <a:noFill/>
          <a:ln>
            <a:noFill/>
          </a:ln>
        </p:spPr>
        <p:txBody>
          <a:bodyPr anchorCtr="0" anchor="t" bIns="0" lIns="0" spcFirstLastPara="1" rIns="0" wrap="square" tIns="12700">
            <a:spAutoFit/>
          </a:bodyPr>
          <a:lstStyle/>
          <a:p>
            <a:pPr indent="0" lvl="0" marL="0" marR="5080" rtl="0" algn="l">
              <a:lnSpc>
                <a:spcPct val="100000"/>
              </a:lnSpc>
              <a:spcBef>
                <a:spcPts val="0"/>
              </a:spcBef>
              <a:spcAft>
                <a:spcPts val="0"/>
              </a:spcAft>
              <a:buSzPts val="1400"/>
              <a:buNone/>
            </a:pPr>
            <a:r>
              <a:rPr lang="en-US" sz="6000">
                <a:solidFill>
                  <a:srgbClr val="262626"/>
                </a:solidFill>
              </a:rPr>
              <a:t>FAQ</a:t>
            </a:r>
            <a:endParaRPr sz="6000"/>
          </a:p>
        </p:txBody>
      </p:sp>
      <p:sp>
        <p:nvSpPr>
          <p:cNvPr id="229" name="Google Shape;229;ge5c77a3b11_1_103"/>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0" name="Google Shape;230;ge5c77a3b11_1_103"/>
          <p:cNvSpPr txBox="1"/>
          <p:nvPr/>
        </p:nvSpPr>
        <p:spPr>
          <a:xfrm>
            <a:off x="1190700" y="1669700"/>
            <a:ext cx="15364800" cy="7449600"/>
          </a:xfrm>
          <a:prstGeom prst="rect">
            <a:avLst/>
          </a:prstGeom>
          <a:noFill/>
          <a:ln>
            <a:noFill/>
          </a:ln>
        </p:spPr>
        <p:txBody>
          <a:bodyPr anchorCtr="0" anchor="t" bIns="0" lIns="0" spcFirstLastPara="1" rIns="0" wrap="square" tIns="12700">
            <a:spAutoFit/>
          </a:bodyPr>
          <a:lstStyle/>
          <a:p>
            <a:pPr indent="0" lvl="0" marL="0" marR="5080" rtl="0" algn="l">
              <a:lnSpc>
                <a:spcPct val="115199"/>
              </a:lnSpc>
              <a:spcBef>
                <a:spcPts val="0"/>
              </a:spcBef>
              <a:spcAft>
                <a:spcPts val="0"/>
              </a:spcAft>
              <a:buNone/>
            </a:pPr>
            <a:r>
              <a:rPr b="1" lang="en-US" sz="4250">
                <a:solidFill>
                  <a:srgbClr val="262626"/>
                </a:solidFill>
                <a:latin typeface="Trebuchet MS"/>
                <a:ea typeface="Trebuchet MS"/>
                <a:cs typeface="Trebuchet MS"/>
                <a:sym typeface="Trebuchet MS"/>
              </a:rPr>
              <a:t>Q : Apakah streamlit, heroku, docker, web-scraping diajarkan di bootcamp?</a:t>
            </a:r>
            <a:endParaRPr sz="425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rPr lang="en-US" sz="4250">
                <a:solidFill>
                  <a:srgbClr val="262626"/>
                </a:solidFill>
                <a:latin typeface="Trebuchet MS"/>
                <a:ea typeface="Trebuchet MS"/>
                <a:cs typeface="Trebuchet MS"/>
                <a:sym typeface="Trebuchet MS"/>
              </a:rPr>
              <a:t>A : No. Mengapa? Karena sejatinya, semua itu bukanlah materi Data Science. Itu lebih ke web-development, programming, coding with Python. Lagipula, materi dan kurikulum kita sudah sangat padat. </a:t>
            </a:r>
            <a:endParaRPr sz="425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t/>
            </a:r>
            <a:endParaRPr sz="425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rPr b="1" lang="en-US" sz="4250">
                <a:solidFill>
                  <a:srgbClr val="262626"/>
                </a:solidFill>
                <a:latin typeface="Trebuchet MS"/>
                <a:ea typeface="Trebuchet MS"/>
                <a:cs typeface="Trebuchet MS"/>
                <a:sym typeface="Trebuchet MS"/>
              </a:rPr>
              <a:t>Q : Kalau gitu belajarnya di mana?</a:t>
            </a:r>
            <a:endParaRPr b="1" sz="425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rPr lang="en-US" sz="4250">
                <a:solidFill>
                  <a:srgbClr val="262626"/>
                </a:solidFill>
                <a:latin typeface="Trebuchet MS"/>
                <a:ea typeface="Trebuchet MS"/>
                <a:cs typeface="Trebuchet MS"/>
                <a:sym typeface="Trebuchet MS"/>
              </a:rPr>
              <a:t>A : Google and Youtube. Semuanya gratis, dan lengkap :)</a:t>
            </a:r>
            <a:endParaRPr sz="4250">
              <a:solidFill>
                <a:srgbClr val="262626"/>
              </a:solidFill>
              <a:latin typeface="Trebuchet MS"/>
              <a:ea typeface="Trebuchet MS"/>
              <a:cs typeface="Trebuchet MS"/>
              <a:sym typeface="Trebuchet MS"/>
            </a:endParaRPr>
          </a:p>
          <a:p>
            <a:pPr indent="0" lvl="0" marL="0" marR="5080" rtl="0" algn="l">
              <a:lnSpc>
                <a:spcPct val="115199"/>
              </a:lnSpc>
              <a:spcBef>
                <a:spcPts val="0"/>
              </a:spcBef>
              <a:spcAft>
                <a:spcPts val="0"/>
              </a:spcAft>
              <a:buClr>
                <a:srgbClr val="000000"/>
              </a:buClr>
              <a:buSzPts val="4250"/>
              <a:buFont typeface="Arial"/>
              <a:buNone/>
            </a:pPr>
            <a:r>
              <a:t/>
            </a:r>
            <a:endParaRPr b="0" i="0" sz="4250" u="none" cap="none" strike="noStrike">
              <a:solidFill>
                <a:srgbClr val="262626"/>
              </a:solidFill>
              <a:latin typeface="Trebuchet MS"/>
              <a:ea typeface="Trebuchet MS"/>
              <a:cs typeface="Trebuchet MS"/>
              <a:sym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4" name="Shape 234"/>
        <p:cNvGrpSpPr/>
        <p:nvPr/>
      </p:nvGrpSpPr>
      <p:grpSpPr>
        <a:xfrm>
          <a:off x="0" y="0"/>
          <a:ext cx="0" cy="0"/>
          <a:chOff x="0" y="0"/>
          <a:chExt cx="0" cy="0"/>
        </a:xfrm>
      </p:grpSpPr>
      <p:grpSp>
        <p:nvGrpSpPr>
          <p:cNvPr id="235" name="Google Shape;235;ge35e59648b_0_996"/>
          <p:cNvGrpSpPr/>
          <p:nvPr/>
        </p:nvGrpSpPr>
        <p:grpSpPr>
          <a:xfrm>
            <a:off x="9937669" y="6"/>
            <a:ext cx="8350884" cy="10287217"/>
            <a:chOff x="9937669" y="6"/>
            <a:chExt cx="8350884" cy="10287217"/>
          </a:xfrm>
        </p:grpSpPr>
        <p:sp>
          <p:nvSpPr>
            <p:cNvPr id="236" name="Google Shape;236;ge35e59648b_0_996"/>
            <p:cNvSpPr/>
            <p:nvPr/>
          </p:nvSpPr>
          <p:spPr>
            <a:xfrm>
              <a:off x="9937669" y="6"/>
              <a:ext cx="8350884" cy="10287000"/>
            </a:xfrm>
            <a:custGeom>
              <a:rect b="b" l="l" r="r" t="t"/>
              <a:pathLst>
                <a:path extrusionOk="0" h="10287000" w="8350884">
                  <a:moveTo>
                    <a:pt x="8350331" y="10286994"/>
                  </a:moveTo>
                  <a:lnTo>
                    <a:pt x="0" y="10286994"/>
                  </a:lnTo>
                  <a:lnTo>
                    <a:pt x="0" y="0"/>
                  </a:lnTo>
                  <a:lnTo>
                    <a:pt x="8350331" y="0"/>
                  </a:lnTo>
                  <a:lnTo>
                    <a:pt x="8350331" y="10286994"/>
                  </a:lnTo>
                  <a:close/>
                </a:path>
              </a:pathLst>
            </a:custGeom>
            <a:solidFill>
              <a:srgbClr val="48A8C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7" name="Google Shape;237;ge35e59648b_0_996"/>
            <p:cNvSpPr/>
            <p:nvPr/>
          </p:nvSpPr>
          <p:spPr>
            <a:xfrm>
              <a:off x="9944099" y="6"/>
              <a:ext cx="8343900" cy="10287000"/>
            </a:xfrm>
            <a:custGeom>
              <a:rect b="b" l="l" r="r" t="t"/>
              <a:pathLst>
                <a:path extrusionOk="0" h="10287000" w="8343900">
                  <a:moveTo>
                    <a:pt x="0" y="4580800"/>
                  </a:moveTo>
                  <a:lnTo>
                    <a:pt x="0" y="0"/>
                  </a:lnTo>
                  <a:lnTo>
                    <a:pt x="88899" y="344"/>
                  </a:lnTo>
                  <a:lnTo>
                    <a:pt x="165099" y="1377"/>
                  </a:lnTo>
                  <a:lnTo>
                    <a:pt x="253999" y="3096"/>
                  </a:lnTo>
                  <a:lnTo>
                    <a:pt x="342899" y="5498"/>
                  </a:lnTo>
                  <a:lnTo>
                    <a:pt x="419099" y="8580"/>
                  </a:lnTo>
                  <a:lnTo>
                    <a:pt x="507999" y="12339"/>
                  </a:lnTo>
                  <a:lnTo>
                    <a:pt x="596899" y="16773"/>
                  </a:lnTo>
                  <a:lnTo>
                    <a:pt x="673099" y="21880"/>
                  </a:lnTo>
                  <a:lnTo>
                    <a:pt x="761999" y="27657"/>
                  </a:lnTo>
                  <a:lnTo>
                    <a:pt x="838199" y="34100"/>
                  </a:lnTo>
                  <a:lnTo>
                    <a:pt x="927099" y="41208"/>
                  </a:lnTo>
                  <a:lnTo>
                    <a:pt x="1015999" y="48977"/>
                  </a:lnTo>
                  <a:lnTo>
                    <a:pt x="1092199" y="57406"/>
                  </a:lnTo>
                  <a:lnTo>
                    <a:pt x="1181099" y="66491"/>
                  </a:lnTo>
                  <a:lnTo>
                    <a:pt x="1257299" y="76230"/>
                  </a:lnTo>
                  <a:lnTo>
                    <a:pt x="1346199" y="86620"/>
                  </a:lnTo>
                  <a:lnTo>
                    <a:pt x="1422399" y="97658"/>
                  </a:lnTo>
                  <a:lnTo>
                    <a:pt x="1511299" y="109342"/>
                  </a:lnTo>
                  <a:lnTo>
                    <a:pt x="1587499" y="121670"/>
                  </a:lnTo>
                  <a:lnTo>
                    <a:pt x="1663699" y="134638"/>
                  </a:lnTo>
                  <a:lnTo>
                    <a:pt x="1752599" y="148244"/>
                  </a:lnTo>
                  <a:lnTo>
                    <a:pt x="1828799" y="162485"/>
                  </a:lnTo>
                  <a:lnTo>
                    <a:pt x="1917699" y="177359"/>
                  </a:lnTo>
                  <a:lnTo>
                    <a:pt x="1993899" y="192862"/>
                  </a:lnTo>
                  <a:lnTo>
                    <a:pt x="2070099" y="208993"/>
                  </a:lnTo>
                  <a:lnTo>
                    <a:pt x="2158999" y="225749"/>
                  </a:lnTo>
                  <a:lnTo>
                    <a:pt x="2235199" y="243127"/>
                  </a:lnTo>
                  <a:lnTo>
                    <a:pt x="2311399" y="261124"/>
                  </a:lnTo>
                  <a:lnTo>
                    <a:pt x="2387599" y="279737"/>
                  </a:lnTo>
                  <a:lnTo>
                    <a:pt x="2476499" y="298965"/>
                  </a:lnTo>
                  <a:lnTo>
                    <a:pt x="2552699" y="318804"/>
                  </a:lnTo>
                  <a:lnTo>
                    <a:pt x="2628899" y="339252"/>
                  </a:lnTo>
                  <a:lnTo>
                    <a:pt x="2705099" y="360306"/>
                  </a:lnTo>
                  <a:lnTo>
                    <a:pt x="2781299" y="381964"/>
                  </a:lnTo>
                  <a:lnTo>
                    <a:pt x="2870199" y="404223"/>
                  </a:lnTo>
                  <a:lnTo>
                    <a:pt x="2946399" y="427079"/>
                  </a:lnTo>
                  <a:lnTo>
                    <a:pt x="3022599" y="450531"/>
                  </a:lnTo>
                  <a:lnTo>
                    <a:pt x="3098799" y="474576"/>
                  </a:lnTo>
                  <a:lnTo>
                    <a:pt x="3174999" y="499212"/>
                  </a:lnTo>
                  <a:lnTo>
                    <a:pt x="3251199" y="524435"/>
                  </a:lnTo>
                  <a:lnTo>
                    <a:pt x="3327399" y="550242"/>
                  </a:lnTo>
                  <a:lnTo>
                    <a:pt x="3403599" y="576632"/>
                  </a:lnTo>
                  <a:lnTo>
                    <a:pt x="3479799" y="603602"/>
                  </a:lnTo>
                  <a:lnTo>
                    <a:pt x="3555999" y="631149"/>
                  </a:lnTo>
                  <a:lnTo>
                    <a:pt x="3632199" y="659270"/>
                  </a:lnTo>
                  <a:lnTo>
                    <a:pt x="3708399" y="687963"/>
                  </a:lnTo>
                  <a:lnTo>
                    <a:pt x="3784599" y="717225"/>
                  </a:lnTo>
                  <a:lnTo>
                    <a:pt x="3860799" y="747053"/>
                  </a:lnTo>
                  <a:lnTo>
                    <a:pt x="3924299" y="777445"/>
                  </a:lnTo>
                  <a:lnTo>
                    <a:pt x="4000499" y="808399"/>
                  </a:lnTo>
                  <a:lnTo>
                    <a:pt x="4076699" y="839910"/>
                  </a:lnTo>
                  <a:lnTo>
                    <a:pt x="4152899" y="871978"/>
                  </a:lnTo>
                  <a:lnTo>
                    <a:pt x="4229099" y="904599"/>
                  </a:lnTo>
                  <a:lnTo>
                    <a:pt x="4292599" y="937770"/>
                  </a:lnTo>
                  <a:lnTo>
                    <a:pt x="4368799" y="971489"/>
                  </a:lnTo>
                  <a:lnTo>
                    <a:pt x="4444999" y="1005753"/>
                  </a:lnTo>
                  <a:lnTo>
                    <a:pt x="4508499" y="1040560"/>
                  </a:lnTo>
                  <a:lnTo>
                    <a:pt x="4584699" y="1075907"/>
                  </a:lnTo>
                  <a:lnTo>
                    <a:pt x="4660899" y="1111791"/>
                  </a:lnTo>
                  <a:lnTo>
                    <a:pt x="4724399" y="1148210"/>
                  </a:lnTo>
                  <a:lnTo>
                    <a:pt x="4800599" y="1185161"/>
                  </a:lnTo>
                  <a:lnTo>
                    <a:pt x="4864099" y="1222641"/>
                  </a:lnTo>
                  <a:lnTo>
                    <a:pt x="4940299" y="1260648"/>
                  </a:lnTo>
                  <a:lnTo>
                    <a:pt x="5003799" y="1299179"/>
                  </a:lnTo>
                  <a:lnTo>
                    <a:pt x="5079999" y="1338231"/>
                  </a:lnTo>
                  <a:lnTo>
                    <a:pt x="5143499" y="1377802"/>
                  </a:lnTo>
                  <a:lnTo>
                    <a:pt x="5219699" y="1417890"/>
                  </a:lnTo>
                  <a:lnTo>
                    <a:pt x="5283199" y="1458490"/>
                  </a:lnTo>
                  <a:lnTo>
                    <a:pt x="5346699" y="1499602"/>
                  </a:lnTo>
                  <a:lnTo>
                    <a:pt x="5422899" y="1541221"/>
                  </a:lnTo>
                  <a:lnTo>
                    <a:pt x="5486399" y="1583347"/>
                  </a:lnTo>
                  <a:lnTo>
                    <a:pt x="5549899" y="1625975"/>
                  </a:lnTo>
                  <a:lnTo>
                    <a:pt x="5613399" y="1669103"/>
                  </a:lnTo>
                  <a:lnTo>
                    <a:pt x="5689599" y="1712729"/>
                  </a:lnTo>
                  <a:lnTo>
                    <a:pt x="5753099" y="1756850"/>
                  </a:lnTo>
                  <a:lnTo>
                    <a:pt x="5816599" y="1801463"/>
                  </a:lnTo>
                  <a:lnTo>
                    <a:pt x="5880099" y="1846566"/>
                  </a:lnTo>
                  <a:lnTo>
                    <a:pt x="5943599" y="1892155"/>
                  </a:lnTo>
                  <a:lnTo>
                    <a:pt x="6007099" y="1938230"/>
                  </a:lnTo>
                  <a:lnTo>
                    <a:pt x="6070599" y="1984785"/>
                  </a:lnTo>
                  <a:lnTo>
                    <a:pt x="6134099" y="2031820"/>
                  </a:lnTo>
                  <a:lnTo>
                    <a:pt x="6197599" y="2079331"/>
                  </a:lnTo>
                  <a:lnTo>
                    <a:pt x="6261099" y="2127316"/>
                  </a:lnTo>
                  <a:lnTo>
                    <a:pt x="6324599" y="2175773"/>
                  </a:lnTo>
                  <a:lnTo>
                    <a:pt x="6388099" y="2224697"/>
                  </a:lnTo>
                  <a:lnTo>
                    <a:pt x="6451599" y="2274088"/>
                  </a:lnTo>
                  <a:lnTo>
                    <a:pt x="6515099" y="2323941"/>
                  </a:lnTo>
                  <a:lnTo>
                    <a:pt x="6578599" y="2374255"/>
                  </a:lnTo>
                  <a:lnTo>
                    <a:pt x="6629399" y="2425027"/>
                  </a:lnTo>
                  <a:lnTo>
                    <a:pt x="6692899" y="2476254"/>
                  </a:lnTo>
                  <a:lnTo>
                    <a:pt x="6756399" y="2527934"/>
                  </a:lnTo>
                  <a:lnTo>
                    <a:pt x="6819899" y="2580064"/>
                  </a:lnTo>
                  <a:lnTo>
                    <a:pt x="6870699" y="2632641"/>
                  </a:lnTo>
                  <a:lnTo>
                    <a:pt x="6934199" y="2685662"/>
                  </a:lnTo>
                  <a:lnTo>
                    <a:pt x="6984999" y="2739126"/>
                  </a:lnTo>
                  <a:lnTo>
                    <a:pt x="7048499" y="2793029"/>
                  </a:lnTo>
                  <a:lnTo>
                    <a:pt x="7099299" y="2847369"/>
                  </a:lnTo>
                  <a:lnTo>
                    <a:pt x="7162799" y="2902142"/>
                  </a:lnTo>
                  <a:lnTo>
                    <a:pt x="7213599" y="2957347"/>
                  </a:lnTo>
                  <a:lnTo>
                    <a:pt x="7277099" y="3012981"/>
                  </a:lnTo>
                  <a:lnTo>
                    <a:pt x="7378699" y="3125524"/>
                  </a:lnTo>
                  <a:lnTo>
                    <a:pt x="7442199" y="3182429"/>
                  </a:lnTo>
                  <a:lnTo>
                    <a:pt x="7543799" y="3297489"/>
                  </a:lnTo>
                  <a:lnTo>
                    <a:pt x="7607299" y="3355640"/>
                  </a:lnTo>
                  <a:lnTo>
                    <a:pt x="7658099" y="3414201"/>
                  </a:lnTo>
                  <a:lnTo>
                    <a:pt x="7810499" y="3592318"/>
                  </a:lnTo>
                  <a:lnTo>
                    <a:pt x="7962899" y="3774033"/>
                  </a:lnTo>
                  <a:lnTo>
                    <a:pt x="8115299" y="3959272"/>
                  </a:lnTo>
                  <a:lnTo>
                    <a:pt x="8153399" y="4021790"/>
                  </a:lnTo>
                  <a:lnTo>
                    <a:pt x="8305799" y="4211618"/>
                  </a:lnTo>
                  <a:lnTo>
                    <a:pt x="8343899" y="4275645"/>
                  </a:lnTo>
                  <a:lnTo>
                    <a:pt x="8343899" y="10286993"/>
                  </a:lnTo>
                  <a:lnTo>
                    <a:pt x="5702299" y="10286993"/>
                  </a:lnTo>
                  <a:lnTo>
                    <a:pt x="5702299" y="9950013"/>
                  </a:lnTo>
                  <a:lnTo>
                    <a:pt x="5689599" y="9902280"/>
                  </a:lnTo>
                  <a:lnTo>
                    <a:pt x="5689599" y="9807137"/>
                  </a:lnTo>
                  <a:lnTo>
                    <a:pt x="5676899" y="9759729"/>
                  </a:lnTo>
                  <a:lnTo>
                    <a:pt x="5676899" y="9665250"/>
                  </a:lnTo>
                  <a:lnTo>
                    <a:pt x="5664199" y="9618182"/>
                  </a:lnTo>
                  <a:lnTo>
                    <a:pt x="5664199" y="9571231"/>
                  </a:lnTo>
                  <a:lnTo>
                    <a:pt x="5651499" y="9524397"/>
                  </a:lnTo>
                  <a:lnTo>
                    <a:pt x="5651499" y="9477683"/>
                  </a:lnTo>
                  <a:lnTo>
                    <a:pt x="5638799" y="9431090"/>
                  </a:lnTo>
                  <a:lnTo>
                    <a:pt x="5638799" y="9384619"/>
                  </a:lnTo>
                  <a:lnTo>
                    <a:pt x="5613399" y="9292052"/>
                  </a:lnTo>
                  <a:lnTo>
                    <a:pt x="5613399" y="9245959"/>
                  </a:lnTo>
                  <a:lnTo>
                    <a:pt x="5587999" y="9154162"/>
                  </a:lnTo>
                  <a:lnTo>
                    <a:pt x="5587999" y="9108461"/>
                  </a:lnTo>
                  <a:lnTo>
                    <a:pt x="5537199" y="8927009"/>
                  </a:lnTo>
                  <a:lnTo>
                    <a:pt x="5537199" y="8881992"/>
                  </a:lnTo>
                  <a:lnTo>
                    <a:pt x="5435599" y="8527093"/>
                  </a:lnTo>
                  <a:lnTo>
                    <a:pt x="5410199" y="8483409"/>
                  </a:lnTo>
                  <a:lnTo>
                    <a:pt x="5359399" y="8310246"/>
                  </a:lnTo>
                  <a:lnTo>
                    <a:pt x="5333999" y="8267357"/>
                  </a:lnTo>
                  <a:lnTo>
                    <a:pt x="5308599" y="8182072"/>
                  </a:lnTo>
                  <a:lnTo>
                    <a:pt x="5283199" y="8139680"/>
                  </a:lnTo>
                  <a:lnTo>
                    <a:pt x="5257799" y="8055402"/>
                  </a:lnTo>
                  <a:lnTo>
                    <a:pt x="5232399" y="8013520"/>
                  </a:lnTo>
                  <a:lnTo>
                    <a:pt x="5219699" y="7971812"/>
                  </a:lnTo>
                  <a:lnTo>
                    <a:pt x="5194299" y="7930278"/>
                  </a:lnTo>
                  <a:lnTo>
                    <a:pt x="5181599" y="7888921"/>
                  </a:lnTo>
                  <a:lnTo>
                    <a:pt x="5156199" y="7847742"/>
                  </a:lnTo>
                  <a:lnTo>
                    <a:pt x="5143499" y="7806743"/>
                  </a:lnTo>
                  <a:lnTo>
                    <a:pt x="5118099" y="7765925"/>
                  </a:lnTo>
                  <a:lnTo>
                    <a:pt x="5105399" y="7725289"/>
                  </a:lnTo>
                  <a:lnTo>
                    <a:pt x="5054599" y="7644574"/>
                  </a:lnTo>
                  <a:lnTo>
                    <a:pt x="5041899" y="7604497"/>
                  </a:lnTo>
                  <a:lnTo>
                    <a:pt x="4991099" y="7524913"/>
                  </a:lnTo>
                  <a:lnTo>
                    <a:pt x="4978399" y="7485408"/>
                  </a:lnTo>
                  <a:lnTo>
                    <a:pt x="4851399" y="7290826"/>
                  </a:lnTo>
                  <a:lnTo>
                    <a:pt x="4838699" y="7252509"/>
                  </a:lnTo>
                  <a:lnTo>
                    <a:pt x="4711699" y="7064008"/>
                  </a:lnTo>
                  <a:lnTo>
                    <a:pt x="4610099" y="6917003"/>
                  </a:lnTo>
                  <a:lnTo>
                    <a:pt x="4584699" y="6880792"/>
                  </a:lnTo>
                  <a:lnTo>
                    <a:pt x="4546599" y="6844800"/>
                  </a:lnTo>
                  <a:lnTo>
                    <a:pt x="4444999" y="6703059"/>
                  </a:lnTo>
                  <a:lnTo>
                    <a:pt x="4406899" y="6668187"/>
                  </a:lnTo>
                  <a:lnTo>
                    <a:pt x="4330699" y="6564953"/>
                  </a:lnTo>
                  <a:lnTo>
                    <a:pt x="4292599" y="6531007"/>
                  </a:lnTo>
                  <a:lnTo>
                    <a:pt x="4241799" y="6463821"/>
                  </a:lnTo>
                  <a:lnTo>
                    <a:pt x="4203699" y="6430585"/>
                  </a:lnTo>
                  <a:lnTo>
                    <a:pt x="4178299" y="6397588"/>
                  </a:lnTo>
                  <a:lnTo>
                    <a:pt x="4140199" y="6364834"/>
                  </a:lnTo>
                  <a:lnTo>
                    <a:pt x="4114799" y="6332322"/>
                  </a:lnTo>
                  <a:lnTo>
                    <a:pt x="4076699" y="6300055"/>
                  </a:lnTo>
                  <a:lnTo>
                    <a:pt x="4051299" y="6268034"/>
                  </a:lnTo>
                  <a:lnTo>
                    <a:pt x="4013199" y="6236261"/>
                  </a:lnTo>
                  <a:lnTo>
                    <a:pt x="3987799" y="6204738"/>
                  </a:lnTo>
                  <a:lnTo>
                    <a:pt x="3949699" y="6173465"/>
                  </a:lnTo>
                  <a:lnTo>
                    <a:pt x="3924299" y="6142445"/>
                  </a:lnTo>
                  <a:lnTo>
                    <a:pt x="3886199" y="6111680"/>
                  </a:lnTo>
                  <a:lnTo>
                    <a:pt x="3860799" y="6081170"/>
                  </a:lnTo>
                  <a:lnTo>
                    <a:pt x="3822699" y="6050917"/>
                  </a:lnTo>
                  <a:lnTo>
                    <a:pt x="3784599" y="6020923"/>
                  </a:lnTo>
                  <a:lnTo>
                    <a:pt x="3759199" y="5991190"/>
                  </a:lnTo>
                  <a:lnTo>
                    <a:pt x="3721099" y="5961719"/>
                  </a:lnTo>
                  <a:lnTo>
                    <a:pt x="3682999" y="5932512"/>
                  </a:lnTo>
                  <a:lnTo>
                    <a:pt x="3657599" y="5903570"/>
                  </a:lnTo>
                  <a:lnTo>
                    <a:pt x="3619499" y="5874894"/>
                  </a:lnTo>
                  <a:lnTo>
                    <a:pt x="3581399" y="5846488"/>
                  </a:lnTo>
                  <a:lnTo>
                    <a:pt x="3543299" y="5818351"/>
                  </a:lnTo>
                  <a:lnTo>
                    <a:pt x="3517899" y="5790486"/>
                  </a:lnTo>
                  <a:lnTo>
                    <a:pt x="3479799" y="5762894"/>
                  </a:lnTo>
                  <a:lnTo>
                    <a:pt x="3441699" y="5735577"/>
                  </a:lnTo>
                  <a:lnTo>
                    <a:pt x="3403599" y="5708536"/>
                  </a:lnTo>
                  <a:lnTo>
                    <a:pt x="3365499" y="5681773"/>
                  </a:lnTo>
                  <a:lnTo>
                    <a:pt x="3327399" y="5655289"/>
                  </a:lnTo>
                  <a:lnTo>
                    <a:pt x="3301999" y="5629087"/>
                  </a:lnTo>
                  <a:lnTo>
                    <a:pt x="3263899" y="5603168"/>
                  </a:lnTo>
                  <a:lnTo>
                    <a:pt x="3225799" y="5577532"/>
                  </a:lnTo>
                  <a:lnTo>
                    <a:pt x="3187699" y="5552183"/>
                  </a:lnTo>
                  <a:lnTo>
                    <a:pt x="3149599" y="5527121"/>
                  </a:lnTo>
                  <a:lnTo>
                    <a:pt x="3111499" y="5502348"/>
                  </a:lnTo>
                  <a:lnTo>
                    <a:pt x="3073399" y="5477866"/>
                  </a:lnTo>
                  <a:lnTo>
                    <a:pt x="3035299" y="5453676"/>
                  </a:lnTo>
                  <a:lnTo>
                    <a:pt x="2997199" y="5429780"/>
                  </a:lnTo>
                  <a:lnTo>
                    <a:pt x="2959099" y="5406179"/>
                  </a:lnTo>
                  <a:lnTo>
                    <a:pt x="2920999" y="5382875"/>
                  </a:lnTo>
                  <a:lnTo>
                    <a:pt x="2882899" y="5359869"/>
                  </a:lnTo>
                  <a:lnTo>
                    <a:pt x="2844799" y="5337164"/>
                  </a:lnTo>
                  <a:lnTo>
                    <a:pt x="2806699" y="5314760"/>
                  </a:lnTo>
                  <a:lnTo>
                    <a:pt x="2755899" y="5292660"/>
                  </a:lnTo>
                  <a:lnTo>
                    <a:pt x="2717799" y="5270865"/>
                  </a:lnTo>
                  <a:lnTo>
                    <a:pt x="2679699" y="5249376"/>
                  </a:lnTo>
                  <a:lnTo>
                    <a:pt x="2641599" y="5228195"/>
                  </a:lnTo>
                  <a:lnTo>
                    <a:pt x="2603499" y="5207324"/>
                  </a:lnTo>
                  <a:lnTo>
                    <a:pt x="2565399" y="5186764"/>
                  </a:lnTo>
                  <a:lnTo>
                    <a:pt x="2527299" y="5166517"/>
                  </a:lnTo>
                  <a:lnTo>
                    <a:pt x="2476499" y="5146584"/>
                  </a:lnTo>
                  <a:lnTo>
                    <a:pt x="2438399" y="5126967"/>
                  </a:lnTo>
                  <a:lnTo>
                    <a:pt x="2400299" y="5107668"/>
                  </a:lnTo>
                  <a:lnTo>
                    <a:pt x="2362199" y="5088687"/>
                  </a:lnTo>
                  <a:lnTo>
                    <a:pt x="2311399" y="5070028"/>
                  </a:lnTo>
                  <a:lnTo>
                    <a:pt x="2273299" y="5051691"/>
                  </a:lnTo>
                  <a:lnTo>
                    <a:pt x="2235199" y="5033678"/>
                  </a:lnTo>
                  <a:lnTo>
                    <a:pt x="2184399" y="5015990"/>
                  </a:lnTo>
                  <a:lnTo>
                    <a:pt x="2146299" y="4998629"/>
                  </a:lnTo>
                  <a:lnTo>
                    <a:pt x="2108199" y="4981597"/>
                  </a:lnTo>
                  <a:lnTo>
                    <a:pt x="2057399" y="4964896"/>
                  </a:lnTo>
                  <a:lnTo>
                    <a:pt x="2019299" y="4948526"/>
                  </a:lnTo>
                  <a:lnTo>
                    <a:pt x="1981199" y="4932489"/>
                  </a:lnTo>
                  <a:lnTo>
                    <a:pt x="1930399" y="4916787"/>
                  </a:lnTo>
                  <a:lnTo>
                    <a:pt x="1892299" y="4901422"/>
                  </a:lnTo>
                  <a:lnTo>
                    <a:pt x="1841499" y="4886396"/>
                  </a:lnTo>
                  <a:lnTo>
                    <a:pt x="1803399" y="4871709"/>
                  </a:lnTo>
                  <a:lnTo>
                    <a:pt x="1765299" y="4857363"/>
                  </a:lnTo>
                  <a:lnTo>
                    <a:pt x="1714499" y="4843360"/>
                  </a:lnTo>
                  <a:lnTo>
                    <a:pt x="1676399" y="4829702"/>
                  </a:lnTo>
                  <a:lnTo>
                    <a:pt x="1625599" y="4816389"/>
                  </a:lnTo>
                  <a:lnTo>
                    <a:pt x="1587499" y="4803425"/>
                  </a:lnTo>
                  <a:lnTo>
                    <a:pt x="1536699" y="4790809"/>
                  </a:lnTo>
                  <a:lnTo>
                    <a:pt x="1498599" y="4778545"/>
                  </a:lnTo>
                  <a:lnTo>
                    <a:pt x="1447799" y="4766633"/>
                  </a:lnTo>
                  <a:lnTo>
                    <a:pt x="1409699" y="4755074"/>
                  </a:lnTo>
                  <a:lnTo>
                    <a:pt x="1358899" y="4743872"/>
                  </a:lnTo>
                  <a:lnTo>
                    <a:pt x="1320799" y="4733027"/>
                  </a:lnTo>
                  <a:lnTo>
                    <a:pt x="1269999" y="4722540"/>
                  </a:lnTo>
                  <a:lnTo>
                    <a:pt x="1219199" y="4712414"/>
                  </a:lnTo>
                  <a:lnTo>
                    <a:pt x="1181099" y="4702649"/>
                  </a:lnTo>
                  <a:lnTo>
                    <a:pt x="1130299" y="4693248"/>
                  </a:lnTo>
                  <a:lnTo>
                    <a:pt x="1092199" y="4684213"/>
                  </a:lnTo>
                  <a:lnTo>
                    <a:pt x="1041399" y="4675544"/>
                  </a:lnTo>
                  <a:lnTo>
                    <a:pt x="990599" y="4667243"/>
                  </a:lnTo>
                  <a:lnTo>
                    <a:pt x="952499" y="4659312"/>
                  </a:lnTo>
                  <a:lnTo>
                    <a:pt x="901699" y="4651752"/>
                  </a:lnTo>
                  <a:lnTo>
                    <a:pt x="850899" y="4644566"/>
                  </a:lnTo>
                  <a:lnTo>
                    <a:pt x="812799" y="4637754"/>
                  </a:lnTo>
                  <a:lnTo>
                    <a:pt x="761999" y="4631318"/>
                  </a:lnTo>
                  <a:lnTo>
                    <a:pt x="711199" y="4625260"/>
                  </a:lnTo>
                  <a:lnTo>
                    <a:pt x="673099" y="4619582"/>
                  </a:lnTo>
                  <a:lnTo>
                    <a:pt x="622299" y="4614284"/>
                  </a:lnTo>
                  <a:lnTo>
                    <a:pt x="571499" y="4609369"/>
                  </a:lnTo>
                  <a:lnTo>
                    <a:pt x="533399" y="4604838"/>
                  </a:lnTo>
                  <a:lnTo>
                    <a:pt x="482599" y="4600692"/>
                  </a:lnTo>
                  <a:lnTo>
                    <a:pt x="431799" y="4596934"/>
                  </a:lnTo>
                  <a:lnTo>
                    <a:pt x="380999" y="4593565"/>
                  </a:lnTo>
                  <a:lnTo>
                    <a:pt x="342899" y="4590586"/>
                  </a:lnTo>
                  <a:lnTo>
                    <a:pt x="292099" y="4588000"/>
                  </a:lnTo>
                  <a:lnTo>
                    <a:pt x="241299" y="4585806"/>
                  </a:lnTo>
                  <a:lnTo>
                    <a:pt x="190499" y="4584008"/>
                  </a:lnTo>
                  <a:lnTo>
                    <a:pt x="139699" y="4582607"/>
                  </a:lnTo>
                  <a:lnTo>
                    <a:pt x="101599" y="4581605"/>
                  </a:lnTo>
                  <a:lnTo>
                    <a:pt x="50799" y="4581002"/>
                  </a:lnTo>
                  <a:lnTo>
                    <a:pt x="0" y="4580800"/>
                  </a:lnTo>
                  <a:close/>
                </a:path>
              </a:pathLst>
            </a:custGeom>
            <a:solidFill>
              <a:srgbClr val="F08B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8" name="Google Shape;238;ge35e59648b_0_996"/>
            <p:cNvSpPr/>
            <p:nvPr/>
          </p:nvSpPr>
          <p:spPr>
            <a:xfrm>
              <a:off x="9949694" y="3822923"/>
              <a:ext cx="6540500" cy="6464300"/>
            </a:xfrm>
            <a:custGeom>
              <a:rect b="b" l="l" r="r" t="t"/>
              <a:pathLst>
                <a:path extrusionOk="0" h="6464300" w="6540500">
                  <a:moveTo>
                    <a:pt x="0" y="2918139"/>
                  </a:moveTo>
                  <a:lnTo>
                    <a:pt x="0" y="0"/>
                  </a:lnTo>
                  <a:lnTo>
                    <a:pt x="50799" y="219"/>
                  </a:lnTo>
                  <a:lnTo>
                    <a:pt x="101599" y="877"/>
                  </a:lnTo>
                  <a:lnTo>
                    <a:pt x="152399" y="1972"/>
                  </a:lnTo>
                  <a:lnTo>
                    <a:pt x="215899" y="3502"/>
                  </a:lnTo>
                  <a:lnTo>
                    <a:pt x="266699" y="5465"/>
                  </a:lnTo>
                  <a:lnTo>
                    <a:pt x="317499" y="7860"/>
                  </a:lnTo>
                  <a:lnTo>
                    <a:pt x="368299" y="10685"/>
                  </a:lnTo>
                  <a:lnTo>
                    <a:pt x="419099" y="13938"/>
                  </a:lnTo>
                  <a:lnTo>
                    <a:pt x="482599" y="17618"/>
                  </a:lnTo>
                  <a:lnTo>
                    <a:pt x="533399" y="21723"/>
                  </a:lnTo>
                  <a:lnTo>
                    <a:pt x="584199" y="26251"/>
                  </a:lnTo>
                  <a:lnTo>
                    <a:pt x="634999" y="31200"/>
                  </a:lnTo>
                  <a:lnTo>
                    <a:pt x="685799" y="36570"/>
                  </a:lnTo>
                  <a:lnTo>
                    <a:pt x="749299" y="42357"/>
                  </a:lnTo>
                  <a:lnTo>
                    <a:pt x="800099" y="48561"/>
                  </a:lnTo>
                  <a:lnTo>
                    <a:pt x="850899" y="55180"/>
                  </a:lnTo>
                  <a:lnTo>
                    <a:pt x="901699" y="62212"/>
                  </a:lnTo>
                  <a:lnTo>
                    <a:pt x="952499" y="69655"/>
                  </a:lnTo>
                  <a:lnTo>
                    <a:pt x="1003299" y="77508"/>
                  </a:lnTo>
                  <a:lnTo>
                    <a:pt x="1054099" y="85769"/>
                  </a:lnTo>
                  <a:lnTo>
                    <a:pt x="1104899" y="94437"/>
                  </a:lnTo>
                  <a:lnTo>
                    <a:pt x="1155699" y="103509"/>
                  </a:lnTo>
                  <a:lnTo>
                    <a:pt x="1206499" y="112984"/>
                  </a:lnTo>
                  <a:lnTo>
                    <a:pt x="1269999" y="122860"/>
                  </a:lnTo>
                  <a:lnTo>
                    <a:pt x="1320799" y="133136"/>
                  </a:lnTo>
                  <a:lnTo>
                    <a:pt x="1371599" y="143810"/>
                  </a:lnTo>
                  <a:lnTo>
                    <a:pt x="1422399" y="154881"/>
                  </a:lnTo>
                  <a:lnTo>
                    <a:pt x="1473199" y="166345"/>
                  </a:lnTo>
                  <a:lnTo>
                    <a:pt x="1523999" y="178203"/>
                  </a:lnTo>
                  <a:lnTo>
                    <a:pt x="1574799" y="190452"/>
                  </a:lnTo>
                  <a:lnTo>
                    <a:pt x="1625599" y="203090"/>
                  </a:lnTo>
                  <a:lnTo>
                    <a:pt x="1663699" y="216116"/>
                  </a:lnTo>
                  <a:lnTo>
                    <a:pt x="1714499" y="229529"/>
                  </a:lnTo>
                  <a:lnTo>
                    <a:pt x="1765299" y="243325"/>
                  </a:lnTo>
                  <a:lnTo>
                    <a:pt x="1816099" y="257505"/>
                  </a:lnTo>
                  <a:lnTo>
                    <a:pt x="1866899" y="272065"/>
                  </a:lnTo>
                  <a:lnTo>
                    <a:pt x="1917699" y="287005"/>
                  </a:lnTo>
                  <a:lnTo>
                    <a:pt x="1968499" y="302323"/>
                  </a:lnTo>
                  <a:lnTo>
                    <a:pt x="2019299" y="318016"/>
                  </a:lnTo>
                  <a:lnTo>
                    <a:pt x="2070099" y="334084"/>
                  </a:lnTo>
                  <a:lnTo>
                    <a:pt x="2108199" y="350525"/>
                  </a:lnTo>
                  <a:lnTo>
                    <a:pt x="2158999" y="367336"/>
                  </a:lnTo>
                  <a:lnTo>
                    <a:pt x="2209799" y="384517"/>
                  </a:lnTo>
                  <a:lnTo>
                    <a:pt x="2260599" y="402065"/>
                  </a:lnTo>
                  <a:lnTo>
                    <a:pt x="2311399" y="419980"/>
                  </a:lnTo>
                  <a:lnTo>
                    <a:pt x="2349499" y="438258"/>
                  </a:lnTo>
                  <a:lnTo>
                    <a:pt x="2400299" y="456899"/>
                  </a:lnTo>
                  <a:lnTo>
                    <a:pt x="2451099" y="475901"/>
                  </a:lnTo>
                  <a:lnTo>
                    <a:pt x="2501899" y="495261"/>
                  </a:lnTo>
                  <a:lnTo>
                    <a:pt x="2539999" y="514980"/>
                  </a:lnTo>
                  <a:lnTo>
                    <a:pt x="2590799" y="535054"/>
                  </a:lnTo>
                  <a:lnTo>
                    <a:pt x="2641599" y="555482"/>
                  </a:lnTo>
                  <a:lnTo>
                    <a:pt x="2679699" y="576263"/>
                  </a:lnTo>
                  <a:lnTo>
                    <a:pt x="2730499" y="597394"/>
                  </a:lnTo>
                  <a:lnTo>
                    <a:pt x="2781299" y="618874"/>
                  </a:lnTo>
                  <a:lnTo>
                    <a:pt x="2819399" y="640702"/>
                  </a:lnTo>
                  <a:lnTo>
                    <a:pt x="2870199" y="662875"/>
                  </a:lnTo>
                  <a:lnTo>
                    <a:pt x="2920999" y="685393"/>
                  </a:lnTo>
                  <a:lnTo>
                    <a:pt x="2959099" y="708252"/>
                  </a:lnTo>
                  <a:lnTo>
                    <a:pt x="3009899" y="731452"/>
                  </a:lnTo>
                  <a:lnTo>
                    <a:pt x="3047999" y="754991"/>
                  </a:lnTo>
                  <a:lnTo>
                    <a:pt x="3098799" y="778868"/>
                  </a:lnTo>
                  <a:lnTo>
                    <a:pt x="3136899" y="803079"/>
                  </a:lnTo>
                  <a:lnTo>
                    <a:pt x="3187699" y="827625"/>
                  </a:lnTo>
                  <a:lnTo>
                    <a:pt x="3225799" y="852503"/>
                  </a:lnTo>
                  <a:lnTo>
                    <a:pt x="3276599" y="877711"/>
                  </a:lnTo>
                  <a:lnTo>
                    <a:pt x="3314699" y="903248"/>
                  </a:lnTo>
                  <a:lnTo>
                    <a:pt x="3365499" y="929112"/>
                  </a:lnTo>
                  <a:lnTo>
                    <a:pt x="3403599" y="955302"/>
                  </a:lnTo>
                  <a:lnTo>
                    <a:pt x="3441699" y="981815"/>
                  </a:lnTo>
                  <a:lnTo>
                    <a:pt x="3492499" y="1008650"/>
                  </a:lnTo>
                  <a:lnTo>
                    <a:pt x="3530599" y="1035806"/>
                  </a:lnTo>
                  <a:lnTo>
                    <a:pt x="3568699" y="1063280"/>
                  </a:lnTo>
                  <a:lnTo>
                    <a:pt x="3619499" y="1091072"/>
                  </a:lnTo>
                  <a:lnTo>
                    <a:pt x="3657599" y="1119178"/>
                  </a:lnTo>
                  <a:lnTo>
                    <a:pt x="3695699" y="1147598"/>
                  </a:lnTo>
                  <a:lnTo>
                    <a:pt x="3746499" y="1176331"/>
                  </a:lnTo>
                  <a:lnTo>
                    <a:pt x="3784599" y="1205373"/>
                  </a:lnTo>
                  <a:lnTo>
                    <a:pt x="3822699" y="1234724"/>
                  </a:lnTo>
                  <a:lnTo>
                    <a:pt x="3860799" y="1264382"/>
                  </a:lnTo>
                  <a:lnTo>
                    <a:pt x="3898899" y="1294345"/>
                  </a:lnTo>
                  <a:lnTo>
                    <a:pt x="3949699" y="1324611"/>
                  </a:lnTo>
                  <a:lnTo>
                    <a:pt x="3987799" y="1355179"/>
                  </a:lnTo>
                  <a:lnTo>
                    <a:pt x="4025899" y="1386048"/>
                  </a:lnTo>
                  <a:lnTo>
                    <a:pt x="4063999" y="1417214"/>
                  </a:lnTo>
                  <a:lnTo>
                    <a:pt x="4102099" y="1448678"/>
                  </a:lnTo>
                  <a:lnTo>
                    <a:pt x="4140199" y="1480436"/>
                  </a:lnTo>
                  <a:lnTo>
                    <a:pt x="4178299" y="1512488"/>
                  </a:lnTo>
                  <a:lnTo>
                    <a:pt x="4216399" y="1544832"/>
                  </a:lnTo>
                  <a:lnTo>
                    <a:pt x="4254499" y="1577466"/>
                  </a:lnTo>
                  <a:lnTo>
                    <a:pt x="4292599" y="1610388"/>
                  </a:lnTo>
                  <a:lnTo>
                    <a:pt x="4368799" y="1677090"/>
                  </a:lnTo>
                  <a:lnTo>
                    <a:pt x="4444999" y="1744925"/>
                  </a:lnTo>
                  <a:lnTo>
                    <a:pt x="4521199" y="1813879"/>
                  </a:lnTo>
                  <a:lnTo>
                    <a:pt x="4597399" y="1883940"/>
                  </a:lnTo>
                  <a:lnTo>
                    <a:pt x="4622799" y="1919380"/>
                  </a:lnTo>
                  <a:lnTo>
                    <a:pt x="4660899" y="1955093"/>
                  </a:lnTo>
                  <a:lnTo>
                    <a:pt x="4737099" y="2027325"/>
                  </a:lnTo>
                  <a:lnTo>
                    <a:pt x="4762499" y="2063841"/>
                  </a:lnTo>
                  <a:lnTo>
                    <a:pt x="4838699" y="2137667"/>
                  </a:lnTo>
                  <a:lnTo>
                    <a:pt x="4864099" y="2174972"/>
                  </a:lnTo>
                  <a:lnTo>
                    <a:pt x="4940299" y="2250360"/>
                  </a:lnTo>
                  <a:lnTo>
                    <a:pt x="4965699" y="2288440"/>
                  </a:lnTo>
                  <a:lnTo>
                    <a:pt x="5003799" y="2326774"/>
                  </a:lnTo>
                  <a:lnTo>
                    <a:pt x="5029199" y="2365360"/>
                  </a:lnTo>
                  <a:lnTo>
                    <a:pt x="5067299" y="2404198"/>
                  </a:lnTo>
                  <a:lnTo>
                    <a:pt x="5092699" y="2443286"/>
                  </a:lnTo>
                  <a:lnTo>
                    <a:pt x="5130799" y="2482621"/>
                  </a:lnTo>
                  <a:lnTo>
                    <a:pt x="5156199" y="2522203"/>
                  </a:lnTo>
                  <a:lnTo>
                    <a:pt x="5194299" y="2562029"/>
                  </a:lnTo>
                  <a:lnTo>
                    <a:pt x="5219699" y="2602098"/>
                  </a:lnTo>
                  <a:lnTo>
                    <a:pt x="5257799" y="2642407"/>
                  </a:lnTo>
                  <a:lnTo>
                    <a:pt x="5308599" y="2723744"/>
                  </a:lnTo>
                  <a:lnTo>
                    <a:pt x="5346699" y="2764767"/>
                  </a:lnTo>
                  <a:lnTo>
                    <a:pt x="5422899" y="2889235"/>
                  </a:lnTo>
                  <a:lnTo>
                    <a:pt x="5460999" y="2931185"/>
                  </a:lnTo>
                  <a:lnTo>
                    <a:pt x="5537199" y="3058395"/>
                  </a:lnTo>
                  <a:lnTo>
                    <a:pt x="5689599" y="3318777"/>
                  </a:lnTo>
                  <a:lnTo>
                    <a:pt x="5867399" y="3632195"/>
                  </a:lnTo>
                  <a:lnTo>
                    <a:pt x="5880099" y="3677785"/>
                  </a:lnTo>
                  <a:lnTo>
                    <a:pt x="5956299" y="3815742"/>
                  </a:lnTo>
                  <a:lnTo>
                    <a:pt x="5968999" y="3862117"/>
                  </a:lnTo>
                  <a:lnTo>
                    <a:pt x="5994399" y="3908685"/>
                  </a:lnTo>
                  <a:lnTo>
                    <a:pt x="6007099" y="3955443"/>
                  </a:lnTo>
                  <a:lnTo>
                    <a:pt x="6057899" y="4049525"/>
                  </a:lnTo>
                  <a:lnTo>
                    <a:pt x="6070599" y="4096844"/>
                  </a:lnTo>
                  <a:lnTo>
                    <a:pt x="6095999" y="4144348"/>
                  </a:lnTo>
                  <a:lnTo>
                    <a:pt x="6121399" y="4239899"/>
                  </a:lnTo>
                  <a:lnTo>
                    <a:pt x="6146799" y="4287943"/>
                  </a:lnTo>
                  <a:lnTo>
                    <a:pt x="6159499" y="4336165"/>
                  </a:lnTo>
                  <a:lnTo>
                    <a:pt x="6184899" y="4384562"/>
                  </a:lnTo>
                  <a:lnTo>
                    <a:pt x="6210299" y="4481874"/>
                  </a:lnTo>
                  <a:lnTo>
                    <a:pt x="6235699" y="4530787"/>
                  </a:lnTo>
                  <a:lnTo>
                    <a:pt x="6311899" y="4827743"/>
                  </a:lnTo>
                  <a:lnTo>
                    <a:pt x="6337299" y="4877801"/>
                  </a:lnTo>
                  <a:lnTo>
                    <a:pt x="6375399" y="5028906"/>
                  </a:lnTo>
                  <a:lnTo>
                    <a:pt x="6375399" y="5079580"/>
                  </a:lnTo>
                  <a:lnTo>
                    <a:pt x="6438899" y="5335167"/>
                  </a:lnTo>
                  <a:lnTo>
                    <a:pt x="6438899" y="5386716"/>
                  </a:lnTo>
                  <a:lnTo>
                    <a:pt x="6464299" y="5490232"/>
                  </a:lnTo>
                  <a:lnTo>
                    <a:pt x="6464299" y="5542195"/>
                  </a:lnTo>
                  <a:lnTo>
                    <a:pt x="6489699" y="5646525"/>
                  </a:lnTo>
                  <a:lnTo>
                    <a:pt x="6489699" y="5698888"/>
                  </a:lnTo>
                  <a:lnTo>
                    <a:pt x="6502399" y="5751381"/>
                  </a:lnTo>
                  <a:lnTo>
                    <a:pt x="6502399" y="5804002"/>
                  </a:lnTo>
                  <a:lnTo>
                    <a:pt x="6515099" y="5856749"/>
                  </a:lnTo>
                  <a:lnTo>
                    <a:pt x="6515099" y="5962616"/>
                  </a:lnTo>
                  <a:lnTo>
                    <a:pt x="6527799" y="6015732"/>
                  </a:lnTo>
                  <a:lnTo>
                    <a:pt x="6527799" y="6122322"/>
                  </a:lnTo>
                  <a:lnTo>
                    <a:pt x="6540499" y="6175793"/>
                  </a:lnTo>
                  <a:lnTo>
                    <a:pt x="6540499" y="6464076"/>
                  </a:lnTo>
                  <a:lnTo>
                    <a:pt x="3632199" y="6464076"/>
                  </a:lnTo>
                  <a:lnTo>
                    <a:pt x="3632199" y="6408173"/>
                  </a:lnTo>
                  <a:lnTo>
                    <a:pt x="3619499" y="6360146"/>
                  </a:lnTo>
                  <a:lnTo>
                    <a:pt x="3619499" y="6217065"/>
                  </a:lnTo>
                  <a:lnTo>
                    <a:pt x="3606799" y="6169718"/>
                  </a:lnTo>
                  <a:lnTo>
                    <a:pt x="3606799" y="6122550"/>
                  </a:lnTo>
                  <a:lnTo>
                    <a:pt x="3594099" y="6075566"/>
                  </a:lnTo>
                  <a:lnTo>
                    <a:pt x="3594099" y="6028770"/>
                  </a:lnTo>
                  <a:lnTo>
                    <a:pt x="3581399" y="5982165"/>
                  </a:lnTo>
                  <a:lnTo>
                    <a:pt x="3581399" y="5935755"/>
                  </a:lnTo>
                  <a:lnTo>
                    <a:pt x="3555999" y="5843538"/>
                  </a:lnTo>
                  <a:lnTo>
                    <a:pt x="3555999" y="5797739"/>
                  </a:lnTo>
                  <a:lnTo>
                    <a:pt x="3416299" y="5308740"/>
                  </a:lnTo>
                  <a:lnTo>
                    <a:pt x="3390899" y="5265733"/>
                  </a:lnTo>
                  <a:lnTo>
                    <a:pt x="3365499" y="5180497"/>
                  </a:lnTo>
                  <a:lnTo>
                    <a:pt x="3340099" y="5138276"/>
                  </a:lnTo>
                  <a:lnTo>
                    <a:pt x="3327399" y="5096326"/>
                  </a:lnTo>
                  <a:lnTo>
                    <a:pt x="3301999" y="5054649"/>
                  </a:lnTo>
                  <a:lnTo>
                    <a:pt x="3289299" y="5013250"/>
                  </a:lnTo>
                  <a:lnTo>
                    <a:pt x="3263899" y="4972133"/>
                  </a:lnTo>
                  <a:lnTo>
                    <a:pt x="3251199" y="4931302"/>
                  </a:lnTo>
                  <a:lnTo>
                    <a:pt x="3225799" y="4890760"/>
                  </a:lnTo>
                  <a:lnTo>
                    <a:pt x="3213099" y="4850512"/>
                  </a:lnTo>
                  <a:lnTo>
                    <a:pt x="3136899" y="4731568"/>
                  </a:lnTo>
                  <a:lnTo>
                    <a:pt x="3111499" y="4692533"/>
                  </a:lnTo>
                  <a:lnTo>
                    <a:pt x="3098799" y="4653812"/>
                  </a:lnTo>
                  <a:lnTo>
                    <a:pt x="3022599" y="4539565"/>
                  </a:lnTo>
                  <a:lnTo>
                    <a:pt x="2946399" y="4428279"/>
                  </a:lnTo>
                  <a:lnTo>
                    <a:pt x="2895599" y="4355785"/>
                  </a:lnTo>
                  <a:lnTo>
                    <a:pt x="2857499" y="4320059"/>
                  </a:lnTo>
                  <a:lnTo>
                    <a:pt x="2806699" y="4249668"/>
                  </a:lnTo>
                  <a:lnTo>
                    <a:pt x="2781299" y="4215011"/>
                  </a:lnTo>
                  <a:lnTo>
                    <a:pt x="2743199" y="4180718"/>
                  </a:lnTo>
                  <a:lnTo>
                    <a:pt x="2692399" y="4113241"/>
                  </a:lnTo>
                  <a:lnTo>
                    <a:pt x="2654299" y="4080064"/>
                  </a:lnTo>
                  <a:lnTo>
                    <a:pt x="2628899" y="4047267"/>
                  </a:lnTo>
                  <a:lnTo>
                    <a:pt x="2590799" y="4014855"/>
                  </a:lnTo>
                  <a:lnTo>
                    <a:pt x="2565399" y="3982829"/>
                  </a:lnTo>
                  <a:lnTo>
                    <a:pt x="2527299" y="3951196"/>
                  </a:lnTo>
                  <a:lnTo>
                    <a:pt x="2501899" y="3919958"/>
                  </a:lnTo>
                  <a:lnTo>
                    <a:pt x="2463799" y="3889120"/>
                  </a:lnTo>
                  <a:lnTo>
                    <a:pt x="2438399" y="3858685"/>
                  </a:lnTo>
                  <a:lnTo>
                    <a:pt x="2400299" y="3828658"/>
                  </a:lnTo>
                  <a:lnTo>
                    <a:pt x="2362199" y="3799042"/>
                  </a:lnTo>
                  <a:lnTo>
                    <a:pt x="2336799" y="3769841"/>
                  </a:lnTo>
                  <a:lnTo>
                    <a:pt x="2298699" y="3741059"/>
                  </a:lnTo>
                  <a:lnTo>
                    <a:pt x="2260599" y="3712701"/>
                  </a:lnTo>
                  <a:lnTo>
                    <a:pt x="2222499" y="3684769"/>
                  </a:lnTo>
                  <a:lnTo>
                    <a:pt x="2197099" y="3657269"/>
                  </a:lnTo>
                  <a:lnTo>
                    <a:pt x="2158999" y="3630203"/>
                  </a:lnTo>
                  <a:lnTo>
                    <a:pt x="2120899" y="3603576"/>
                  </a:lnTo>
                  <a:lnTo>
                    <a:pt x="2082799" y="3577392"/>
                  </a:lnTo>
                  <a:lnTo>
                    <a:pt x="2044699" y="3551655"/>
                  </a:lnTo>
                  <a:lnTo>
                    <a:pt x="2006599" y="3526368"/>
                  </a:lnTo>
                  <a:lnTo>
                    <a:pt x="1968499" y="3501535"/>
                  </a:lnTo>
                  <a:lnTo>
                    <a:pt x="1930399" y="3477161"/>
                  </a:lnTo>
                  <a:lnTo>
                    <a:pt x="1892299" y="3453250"/>
                  </a:lnTo>
                  <a:lnTo>
                    <a:pt x="1854199" y="3429804"/>
                  </a:lnTo>
                  <a:lnTo>
                    <a:pt x="1816099" y="3406829"/>
                  </a:lnTo>
                  <a:lnTo>
                    <a:pt x="1777999" y="3384328"/>
                  </a:lnTo>
                  <a:lnTo>
                    <a:pt x="1739899" y="3362305"/>
                  </a:lnTo>
                  <a:lnTo>
                    <a:pt x="1701799" y="3340764"/>
                  </a:lnTo>
                  <a:lnTo>
                    <a:pt x="1650999" y="3319709"/>
                  </a:lnTo>
                  <a:lnTo>
                    <a:pt x="1612899" y="3299144"/>
                  </a:lnTo>
                  <a:lnTo>
                    <a:pt x="1574799" y="3279072"/>
                  </a:lnTo>
                  <a:lnTo>
                    <a:pt x="1536699" y="3259498"/>
                  </a:lnTo>
                  <a:lnTo>
                    <a:pt x="1498599" y="3240426"/>
                  </a:lnTo>
                  <a:lnTo>
                    <a:pt x="1447799" y="3221860"/>
                  </a:lnTo>
                  <a:lnTo>
                    <a:pt x="1409699" y="3203802"/>
                  </a:lnTo>
                  <a:lnTo>
                    <a:pt x="1371599" y="3186259"/>
                  </a:lnTo>
                  <a:lnTo>
                    <a:pt x="1320799" y="3169232"/>
                  </a:lnTo>
                  <a:lnTo>
                    <a:pt x="1282699" y="3152727"/>
                  </a:lnTo>
                  <a:lnTo>
                    <a:pt x="1244599" y="3136747"/>
                  </a:lnTo>
                  <a:lnTo>
                    <a:pt x="1193799" y="3121296"/>
                  </a:lnTo>
                  <a:lnTo>
                    <a:pt x="1155699" y="3106378"/>
                  </a:lnTo>
                  <a:lnTo>
                    <a:pt x="1104899" y="3091997"/>
                  </a:lnTo>
                  <a:lnTo>
                    <a:pt x="1066799" y="3078157"/>
                  </a:lnTo>
                  <a:lnTo>
                    <a:pt x="1015999" y="3064861"/>
                  </a:lnTo>
                  <a:lnTo>
                    <a:pt x="977899" y="3052114"/>
                  </a:lnTo>
                  <a:lnTo>
                    <a:pt x="927099" y="3039920"/>
                  </a:lnTo>
                  <a:lnTo>
                    <a:pt x="888999" y="3028283"/>
                  </a:lnTo>
                  <a:lnTo>
                    <a:pt x="838199" y="3017206"/>
                  </a:lnTo>
                  <a:lnTo>
                    <a:pt x="800099" y="3006693"/>
                  </a:lnTo>
                  <a:lnTo>
                    <a:pt x="749299" y="2996749"/>
                  </a:lnTo>
                  <a:lnTo>
                    <a:pt x="698499" y="2987377"/>
                  </a:lnTo>
                  <a:lnTo>
                    <a:pt x="660399" y="2978581"/>
                  </a:lnTo>
                  <a:lnTo>
                    <a:pt x="609599" y="2970366"/>
                  </a:lnTo>
                  <a:lnTo>
                    <a:pt x="571499" y="2962734"/>
                  </a:lnTo>
                  <a:lnTo>
                    <a:pt x="520699" y="2955691"/>
                  </a:lnTo>
                  <a:lnTo>
                    <a:pt x="469899" y="2949239"/>
                  </a:lnTo>
                  <a:lnTo>
                    <a:pt x="419099" y="2943383"/>
                  </a:lnTo>
                  <a:lnTo>
                    <a:pt x="380999" y="2938127"/>
                  </a:lnTo>
                  <a:lnTo>
                    <a:pt x="330199" y="2933474"/>
                  </a:lnTo>
                  <a:lnTo>
                    <a:pt x="279399" y="2929429"/>
                  </a:lnTo>
                  <a:lnTo>
                    <a:pt x="241299" y="2925996"/>
                  </a:lnTo>
                  <a:lnTo>
                    <a:pt x="190499" y="2923178"/>
                  </a:lnTo>
                  <a:lnTo>
                    <a:pt x="139699" y="2920979"/>
                  </a:lnTo>
                  <a:lnTo>
                    <a:pt x="88899" y="2919404"/>
                  </a:lnTo>
                  <a:lnTo>
                    <a:pt x="38099" y="2918456"/>
                  </a:lnTo>
                  <a:lnTo>
                    <a:pt x="0" y="2918139"/>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39" name="Google Shape;239;ge35e59648b_0_996"/>
          <p:cNvSpPr txBox="1"/>
          <p:nvPr>
            <p:ph type="title"/>
          </p:nvPr>
        </p:nvSpPr>
        <p:spPr>
          <a:xfrm>
            <a:off x="1016000" y="2476400"/>
            <a:ext cx="7222500" cy="1490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9600">
                <a:solidFill>
                  <a:srgbClr val="262626"/>
                </a:solidFill>
                <a:latin typeface="Georgia"/>
                <a:ea typeface="Georgia"/>
                <a:cs typeface="Georgia"/>
                <a:sym typeface="Georgia"/>
              </a:rPr>
              <a:t>Q&amp;A</a:t>
            </a:r>
            <a:endParaRPr sz="9600">
              <a:latin typeface="Georgia"/>
              <a:ea typeface="Georgia"/>
              <a:cs typeface="Georgia"/>
              <a:sym typeface="Georgia"/>
            </a:endParaRPr>
          </a:p>
        </p:txBody>
      </p:sp>
      <p:sp>
        <p:nvSpPr>
          <p:cNvPr id="240" name="Google Shape;240;ge35e59648b_0_996"/>
          <p:cNvSpPr/>
          <p:nvPr/>
        </p:nvSpPr>
        <p:spPr>
          <a:xfrm>
            <a:off x="0" y="5"/>
            <a:ext cx="1686000" cy="1638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67" name="Shape 67"/>
        <p:cNvGrpSpPr/>
        <p:nvPr/>
      </p:nvGrpSpPr>
      <p:grpSpPr>
        <a:xfrm>
          <a:off x="0" y="0"/>
          <a:ext cx="0" cy="0"/>
          <a:chOff x="0" y="0"/>
          <a:chExt cx="0" cy="0"/>
        </a:xfrm>
      </p:grpSpPr>
      <p:sp>
        <p:nvSpPr>
          <p:cNvPr id="68" name="Google Shape;68;gfa2cd2c887_0_12"/>
          <p:cNvSpPr txBox="1"/>
          <p:nvPr>
            <p:ph type="title"/>
          </p:nvPr>
        </p:nvSpPr>
        <p:spPr>
          <a:xfrm>
            <a:off x="1570625" y="1280875"/>
            <a:ext cx="155745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SzPts val="1400"/>
              <a:buNone/>
            </a:pPr>
            <a:r>
              <a:rPr lang="en-US" sz="6000"/>
              <a:t>Problem with Current DS Career World:</a:t>
            </a:r>
            <a:endParaRPr sz="6000"/>
          </a:p>
        </p:txBody>
      </p:sp>
      <p:sp>
        <p:nvSpPr>
          <p:cNvPr id="69" name="Google Shape;69;gfa2cd2c887_0_12"/>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 name="Google Shape;70;gfa2cd2c887_0_12"/>
          <p:cNvSpPr txBox="1"/>
          <p:nvPr/>
        </p:nvSpPr>
        <p:spPr>
          <a:xfrm>
            <a:off x="1412725" y="2664250"/>
            <a:ext cx="14694300" cy="7449600"/>
          </a:xfrm>
          <a:prstGeom prst="rect">
            <a:avLst/>
          </a:prstGeom>
          <a:noFill/>
          <a:ln>
            <a:noFill/>
          </a:ln>
        </p:spPr>
        <p:txBody>
          <a:bodyPr anchorCtr="0" anchor="t" bIns="0" lIns="0" spcFirstLastPara="1" rIns="0" wrap="square" tIns="12700">
            <a:spAutoFit/>
          </a:bodyPr>
          <a:lstStyle/>
          <a:p>
            <a:pPr indent="0" lvl="0" marL="0" marR="5080" rtl="0" algn="l">
              <a:lnSpc>
                <a:spcPct val="115199"/>
              </a:lnSpc>
              <a:spcBef>
                <a:spcPts val="0"/>
              </a:spcBef>
              <a:spcAft>
                <a:spcPts val="0"/>
              </a:spcAft>
              <a:buNone/>
            </a:pPr>
            <a:r>
              <a:rPr lang="en-US" sz="4250">
                <a:solidFill>
                  <a:schemeClr val="lt1"/>
                </a:solidFill>
                <a:latin typeface="Trebuchet MS"/>
                <a:ea typeface="Trebuchet MS"/>
                <a:cs typeface="Trebuchet MS"/>
                <a:sym typeface="Trebuchet MS"/>
              </a:rPr>
              <a:t>Non-specific:</a:t>
            </a:r>
            <a:endParaRPr sz="4250">
              <a:solidFill>
                <a:schemeClr val="lt1"/>
              </a:solidFill>
              <a:latin typeface="Trebuchet MS"/>
              <a:ea typeface="Trebuchet MS"/>
              <a:cs typeface="Trebuchet MS"/>
              <a:sym typeface="Trebuchet MS"/>
            </a:endParaRPr>
          </a:p>
          <a:p>
            <a:pPr indent="-498475" lvl="1" marL="914400" marR="5080" rtl="0" algn="l">
              <a:lnSpc>
                <a:spcPct val="115199"/>
              </a:lnSpc>
              <a:spcBef>
                <a:spcPts val="0"/>
              </a:spcBef>
              <a:spcAft>
                <a:spcPts val="0"/>
              </a:spcAft>
              <a:buClr>
                <a:schemeClr val="lt1"/>
              </a:buClr>
              <a:buSzPts val="4250"/>
              <a:buFont typeface="Trebuchet MS"/>
              <a:buChar char="○"/>
            </a:pPr>
            <a:r>
              <a:rPr lang="en-US" sz="4250">
                <a:solidFill>
                  <a:schemeClr val="lt1"/>
                </a:solidFill>
                <a:latin typeface="Trebuchet MS"/>
                <a:ea typeface="Trebuchet MS"/>
                <a:cs typeface="Trebuchet MS"/>
                <a:sym typeface="Trebuchet MS"/>
              </a:rPr>
              <a:t>Sometimes different job titles are doing the same job description (example: Business Intelligence Analyst in company A and Data Scientist in company B is tasked with creating machine learning model)</a:t>
            </a:r>
            <a:endParaRPr sz="4250">
              <a:solidFill>
                <a:schemeClr val="lt1"/>
              </a:solidFill>
              <a:latin typeface="Trebuchet MS"/>
              <a:ea typeface="Trebuchet MS"/>
              <a:cs typeface="Trebuchet MS"/>
              <a:sym typeface="Trebuchet MS"/>
            </a:endParaRPr>
          </a:p>
          <a:p>
            <a:pPr indent="-498475" lvl="1" marL="914400" marR="5080" rtl="0" algn="l">
              <a:lnSpc>
                <a:spcPct val="115199"/>
              </a:lnSpc>
              <a:spcBef>
                <a:spcPts val="0"/>
              </a:spcBef>
              <a:spcAft>
                <a:spcPts val="0"/>
              </a:spcAft>
              <a:buClr>
                <a:schemeClr val="lt1"/>
              </a:buClr>
              <a:buSzPts val="4250"/>
              <a:buFont typeface="Trebuchet MS"/>
              <a:buChar char="○"/>
            </a:pPr>
            <a:r>
              <a:rPr lang="en-US" sz="4250">
                <a:solidFill>
                  <a:schemeClr val="lt1"/>
                </a:solidFill>
                <a:latin typeface="Trebuchet MS"/>
                <a:ea typeface="Trebuchet MS"/>
                <a:cs typeface="Trebuchet MS"/>
                <a:sym typeface="Trebuchet MS"/>
              </a:rPr>
              <a:t>Sometimes the same job title are doing different job description (example: in company A, Data Scientist creates deep learning models, but in company B, Data Scientist deals with creating automated reports)</a:t>
            </a:r>
            <a:endParaRPr sz="4250">
              <a:solidFill>
                <a:schemeClr val="lt1"/>
              </a:solidFill>
              <a:latin typeface="Trebuchet MS"/>
              <a:ea typeface="Trebuchet MS"/>
              <a:cs typeface="Trebuchet MS"/>
              <a:sym typeface="Trebuchet MS"/>
            </a:endParaRPr>
          </a:p>
          <a:p>
            <a:pPr indent="0" lvl="0" marL="0" marR="5080" rtl="0" algn="l">
              <a:lnSpc>
                <a:spcPct val="115199"/>
              </a:lnSpc>
              <a:spcBef>
                <a:spcPts val="0"/>
              </a:spcBef>
              <a:spcAft>
                <a:spcPts val="0"/>
              </a:spcAft>
              <a:buClr>
                <a:srgbClr val="000000"/>
              </a:buClr>
              <a:buSzPts val="4250"/>
              <a:buFont typeface="Arial"/>
              <a:buNone/>
            </a:pPr>
            <a:r>
              <a:t/>
            </a:r>
            <a:endParaRPr b="0" i="0" sz="4250" u="none" cap="none" strike="noStrike">
              <a:solidFill>
                <a:schemeClr val="lt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74" name="Shape 74"/>
        <p:cNvGrpSpPr/>
        <p:nvPr/>
      </p:nvGrpSpPr>
      <p:grpSpPr>
        <a:xfrm>
          <a:off x="0" y="0"/>
          <a:ext cx="0" cy="0"/>
          <a:chOff x="0" y="0"/>
          <a:chExt cx="0" cy="0"/>
        </a:xfrm>
      </p:grpSpPr>
      <p:sp>
        <p:nvSpPr>
          <p:cNvPr id="75" name="Google Shape;75;gfa2cd2c887_0_18"/>
          <p:cNvSpPr txBox="1"/>
          <p:nvPr>
            <p:ph type="title"/>
          </p:nvPr>
        </p:nvSpPr>
        <p:spPr>
          <a:xfrm>
            <a:off x="1570625" y="1280875"/>
            <a:ext cx="155745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SzPts val="1400"/>
              <a:buNone/>
            </a:pPr>
            <a:r>
              <a:rPr lang="en-US" sz="6000"/>
              <a:t>How to Mitigate?</a:t>
            </a:r>
            <a:endParaRPr sz="6000"/>
          </a:p>
        </p:txBody>
      </p:sp>
      <p:sp>
        <p:nvSpPr>
          <p:cNvPr id="76" name="Google Shape;76;gfa2cd2c887_0_18"/>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 name="Google Shape;77;gfa2cd2c887_0_18"/>
          <p:cNvSpPr txBox="1"/>
          <p:nvPr/>
        </p:nvSpPr>
        <p:spPr>
          <a:xfrm>
            <a:off x="1412725" y="2664250"/>
            <a:ext cx="16023300" cy="6695700"/>
          </a:xfrm>
          <a:prstGeom prst="rect">
            <a:avLst/>
          </a:prstGeom>
          <a:noFill/>
          <a:ln>
            <a:noFill/>
          </a:ln>
        </p:spPr>
        <p:txBody>
          <a:bodyPr anchorCtr="0" anchor="t" bIns="0" lIns="0" spcFirstLastPara="1" rIns="0" wrap="square" tIns="12700">
            <a:spAutoFit/>
          </a:bodyPr>
          <a:lstStyle/>
          <a:p>
            <a:pPr indent="0" lvl="0" marL="0" marR="5080" rtl="0" algn="l">
              <a:lnSpc>
                <a:spcPct val="115199"/>
              </a:lnSpc>
              <a:spcBef>
                <a:spcPts val="0"/>
              </a:spcBef>
              <a:spcAft>
                <a:spcPts val="0"/>
              </a:spcAft>
              <a:buClr>
                <a:srgbClr val="000000"/>
              </a:buClr>
              <a:buSzPts val="4250"/>
              <a:buFont typeface="Arial"/>
              <a:buNone/>
            </a:pPr>
            <a:r>
              <a:rPr lang="en-US" sz="4250">
                <a:solidFill>
                  <a:schemeClr val="lt1"/>
                </a:solidFill>
                <a:latin typeface="Trebuchet MS"/>
                <a:ea typeface="Trebuchet MS"/>
                <a:cs typeface="Trebuchet MS"/>
                <a:sym typeface="Trebuchet MS"/>
              </a:rPr>
              <a:t>Option 1: Go to Tech Company, especially mature startups. Their data roles are more specialized:</a:t>
            </a:r>
            <a:endParaRPr sz="4250">
              <a:solidFill>
                <a:schemeClr val="lt1"/>
              </a:solidFill>
              <a:latin typeface="Trebuchet MS"/>
              <a:ea typeface="Trebuchet MS"/>
              <a:cs typeface="Trebuchet MS"/>
              <a:sym typeface="Trebuchet MS"/>
            </a:endParaRPr>
          </a:p>
          <a:p>
            <a:pPr indent="-498475" lvl="0" marL="457200" marR="5080" rtl="0" algn="l">
              <a:lnSpc>
                <a:spcPct val="115199"/>
              </a:lnSpc>
              <a:spcBef>
                <a:spcPts val="0"/>
              </a:spcBef>
              <a:spcAft>
                <a:spcPts val="0"/>
              </a:spcAft>
              <a:buClr>
                <a:schemeClr val="lt1"/>
              </a:buClr>
              <a:buSzPts val="4250"/>
              <a:buFont typeface="Trebuchet MS"/>
              <a:buChar char="-"/>
            </a:pPr>
            <a:r>
              <a:rPr lang="en-US" sz="4250">
                <a:solidFill>
                  <a:schemeClr val="lt1"/>
                </a:solidFill>
                <a:latin typeface="Trebuchet MS"/>
                <a:ea typeface="Trebuchet MS"/>
                <a:cs typeface="Trebuchet MS"/>
                <a:sym typeface="Trebuchet MS"/>
              </a:rPr>
              <a:t>Data Scientist: creates machine learning / deep learning models (Python: must have, SQL: good to have)</a:t>
            </a:r>
            <a:endParaRPr sz="4250">
              <a:solidFill>
                <a:schemeClr val="lt1"/>
              </a:solidFill>
              <a:latin typeface="Trebuchet MS"/>
              <a:ea typeface="Trebuchet MS"/>
              <a:cs typeface="Trebuchet MS"/>
              <a:sym typeface="Trebuchet MS"/>
            </a:endParaRPr>
          </a:p>
          <a:p>
            <a:pPr indent="-498475" lvl="0" marL="457200" marR="5080" rtl="0" algn="l">
              <a:lnSpc>
                <a:spcPct val="115199"/>
              </a:lnSpc>
              <a:spcBef>
                <a:spcPts val="0"/>
              </a:spcBef>
              <a:spcAft>
                <a:spcPts val="0"/>
              </a:spcAft>
              <a:buClr>
                <a:schemeClr val="lt1"/>
              </a:buClr>
              <a:buSzPts val="4250"/>
              <a:buFont typeface="Trebuchet MS"/>
              <a:buChar char="-"/>
            </a:pPr>
            <a:r>
              <a:rPr lang="en-US" sz="4250">
                <a:solidFill>
                  <a:schemeClr val="lt1"/>
                </a:solidFill>
                <a:latin typeface="Trebuchet MS"/>
                <a:ea typeface="Trebuchet MS"/>
                <a:cs typeface="Trebuchet MS"/>
                <a:sym typeface="Trebuchet MS"/>
              </a:rPr>
              <a:t>Data Analyst: perform real-time analysis, and advanced Querying (SQL: must have, Python/R: good to have)</a:t>
            </a:r>
            <a:endParaRPr sz="4250">
              <a:solidFill>
                <a:schemeClr val="lt1"/>
              </a:solidFill>
              <a:latin typeface="Trebuchet MS"/>
              <a:ea typeface="Trebuchet MS"/>
              <a:cs typeface="Trebuchet MS"/>
              <a:sym typeface="Trebuchet MS"/>
            </a:endParaRPr>
          </a:p>
          <a:p>
            <a:pPr indent="-498475" lvl="0" marL="457200" marR="5080" rtl="0" algn="l">
              <a:lnSpc>
                <a:spcPct val="115199"/>
              </a:lnSpc>
              <a:spcBef>
                <a:spcPts val="0"/>
              </a:spcBef>
              <a:spcAft>
                <a:spcPts val="0"/>
              </a:spcAft>
              <a:buClr>
                <a:schemeClr val="lt1"/>
              </a:buClr>
              <a:buSzPts val="4250"/>
              <a:buFont typeface="Trebuchet MS"/>
              <a:buChar char="-"/>
            </a:pPr>
            <a:r>
              <a:rPr lang="en-US" sz="4250">
                <a:solidFill>
                  <a:schemeClr val="lt1"/>
                </a:solidFill>
                <a:latin typeface="Trebuchet MS"/>
                <a:ea typeface="Trebuchet MS"/>
                <a:cs typeface="Trebuchet MS"/>
                <a:sym typeface="Trebuchet MS"/>
              </a:rPr>
              <a:t>Data Engineer: deals with data and cloud infrastructure, model deployment, etc</a:t>
            </a:r>
            <a:endParaRPr sz="4250">
              <a:solidFill>
                <a:schemeClr val="lt1"/>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rPr lang="en-US" sz="4250">
                <a:solidFill>
                  <a:schemeClr val="lt1"/>
                </a:solidFill>
                <a:latin typeface="Trebuchet MS"/>
                <a:ea typeface="Trebuchet MS"/>
                <a:cs typeface="Trebuchet MS"/>
                <a:sym typeface="Trebuchet MS"/>
              </a:rPr>
              <a:t>Cons: sometimes high barrier to entry</a:t>
            </a:r>
            <a:endParaRPr sz="4250">
              <a:solidFill>
                <a:schemeClr val="lt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81" name="Shape 81"/>
        <p:cNvGrpSpPr/>
        <p:nvPr/>
      </p:nvGrpSpPr>
      <p:grpSpPr>
        <a:xfrm>
          <a:off x="0" y="0"/>
          <a:ext cx="0" cy="0"/>
          <a:chOff x="0" y="0"/>
          <a:chExt cx="0" cy="0"/>
        </a:xfrm>
      </p:grpSpPr>
      <p:sp>
        <p:nvSpPr>
          <p:cNvPr id="82" name="Google Shape;82;gfa2cd2c887_0_24"/>
          <p:cNvSpPr txBox="1"/>
          <p:nvPr>
            <p:ph type="title"/>
          </p:nvPr>
        </p:nvSpPr>
        <p:spPr>
          <a:xfrm>
            <a:off x="1570625" y="1280875"/>
            <a:ext cx="155745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SzPts val="1400"/>
              <a:buNone/>
            </a:pPr>
            <a:r>
              <a:rPr lang="en-US" sz="6000"/>
              <a:t>How to Mitigate?</a:t>
            </a:r>
            <a:endParaRPr sz="6000"/>
          </a:p>
        </p:txBody>
      </p:sp>
      <p:sp>
        <p:nvSpPr>
          <p:cNvPr id="83" name="Google Shape;83;gfa2cd2c887_0_24"/>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4" name="Google Shape;84;gfa2cd2c887_0_24"/>
          <p:cNvSpPr txBox="1"/>
          <p:nvPr/>
        </p:nvSpPr>
        <p:spPr>
          <a:xfrm>
            <a:off x="1412725" y="2664250"/>
            <a:ext cx="16023300" cy="3681300"/>
          </a:xfrm>
          <a:prstGeom prst="rect">
            <a:avLst/>
          </a:prstGeom>
          <a:noFill/>
          <a:ln>
            <a:noFill/>
          </a:ln>
        </p:spPr>
        <p:txBody>
          <a:bodyPr anchorCtr="0" anchor="t" bIns="0" lIns="0" spcFirstLastPara="1" rIns="0" wrap="square" tIns="12700">
            <a:spAutoFit/>
          </a:bodyPr>
          <a:lstStyle/>
          <a:p>
            <a:pPr indent="0" lvl="0" marL="0" marR="5080" rtl="0" algn="l">
              <a:lnSpc>
                <a:spcPct val="115199"/>
              </a:lnSpc>
              <a:spcBef>
                <a:spcPts val="0"/>
              </a:spcBef>
              <a:spcAft>
                <a:spcPts val="0"/>
              </a:spcAft>
              <a:buClr>
                <a:srgbClr val="000000"/>
              </a:buClr>
              <a:buSzPts val="4250"/>
              <a:buFont typeface="Arial"/>
              <a:buNone/>
            </a:pPr>
            <a:r>
              <a:rPr lang="en-US" sz="4250">
                <a:solidFill>
                  <a:schemeClr val="lt1"/>
                </a:solidFill>
                <a:latin typeface="Trebuchet MS"/>
                <a:ea typeface="Trebuchet MS"/>
                <a:cs typeface="Trebuchet MS"/>
                <a:sym typeface="Trebuchet MS"/>
              </a:rPr>
              <a:t>Option 2: Be versatile, and be a full-stack data person, and apply in companies that are starting to develop their data team. </a:t>
            </a:r>
            <a:endParaRPr sz="4250">
              <a:solidFill>
                <a:schemeClr val="lt1"/>
              </a:solidFill>
              <a:latin typeface="Trebuchet MS"/>
              <a:ea typeface="Trebuchet MS"/>
              <a:cs typeface="Trebuchet MS"/>
              <a:sym typeface="Trebuchet MS"/>
            </a:endParaRPr>
          </a:p>
          <a:p>
            <a:pPr indent="0" lvl="0" marL="0" marR="5080" rtl="0" algn="l">
              <a:lnSpc>
                <a:spcPct val="115199"/>
              </a:lnSpc>
              <a:spcBef>
                <a:spcPts val="0"/>
              </a:spcBef>
              <a:spcAft>
                <a:spcPts val="0"/>
              </a:spcAft>
              <a:buClr>
                <a:srgbClr val="000000"/>
              </a:buClr>
              <a:buSzPts val="4250"/>
              <a:buFont typeface="Arial"/>
              <a:buNone/>
            </a:pPr>
            <a:r>
              <a:t/>
            </a:r>
            <a:endParaRPr sz="4250">
              <a:solidFill>
                <a:schemeClr val="lt1"/>
              </a:solidFill>
              <a:latin typeface="Trebuchet MS"/>
              <a:ea typeface="Trebuchet MS"/>
              <a:cs typeface="Trebuchet MS"/>
              <a:sym typeface="Trebuchet MS"/>
            </a:endParaRPr>
          </a:p>
          <a:p>
            <a:pPr indent="0" lvl="0" marL="0" marR="5080" rtl="0" algn="l">
              <a:lnSpc>
                <a:spcPct val="115199"/>
              </a:lnSpc>
              <a:spcBef>
                <a:spcPts val="0"/>
              </a:spcBef>
              <a:spcAft>
                <a:spcPts val="0"/>
              </a:spcAft>
              <a:buClr>
                <a:srgbClr val="000000"/>
              </a:buClr>
              <a:buSzPts val="4250"/>
              <a:buFont typeface="Arial"/>
              <a:buNone/>
            </a:pPr>
            <a:r>
              <a:rPr lang="en-US" sz="4250">
                <a:solidFill>
                  <a:schemeClr val="lt1"/>
                </a:solidFill>
                <a:latin typeface="Trebuchet MS"/>
                <a:ea typeface="Trebuchet MS"/>
                <a:cs typeface="Trebuchet MS"/>
                <a:sym typeface="Trebuchet MS"/>
              </a:rPr>
              <a:t>Cons (or sometimes this is a Pros for some people): not clear specialization, and less developed infrastructure. </a:t>
            </a:r>
            <a:endParaRPr sz="4250">
              <a:solidFill>
                <a:schemeClr val="lt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88" name="Shape 88"/>
        <p:cNvGrpSpPr/>
        <p:nvPr/>
      </p:nvGrpSpPr>
      <p:grpSpPr>
        <a:xfrm>
          <a:off x="0" y="0"/>
          <a:ext cx="0" cy="0"/>
          <a:chOff x="0" y="0"/>
          <a:chExt cx="0" cy="0"/>
        </a:xfrm>
      </p:grpSpPr>
      <p:sp>
        <p:nvSpPr>
          <p:cNvPr id="89" name="Google Shape;89;gfa2cd2c887_0_30"/>
          <p:cNvSpPr txBox="1"/>
          <p:nvPr>
            <p:ph type="title"/>
          </p:nvPr>
        </p:nvSpPr>
        <p:spPr>
          <a:xfrm>
            <a:off x="1570625" y="1280875"/>
            <a:ext cx="155745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SzPts val="1400"/>
              <a:buNone/>
            </a:pPr>
            <a:r>
              <a:rPr lang="en-US" sz="6000"/>
              <a:t>How to Mitigate?</a:t>
            </a:r>
            <a:endParaRPr sz="6000"/>
          </a:p>
        </p:txBody>
      </p:sp>
      <p:sp>
        <p:nvSpPr>
          <p:cNvPr id="90" name="Google Shape;90;gfa2cd2c887_0_30"/>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 name="Google Shape;91;gfa2cd2c887_0_30"/>
          <p:cNvSpPr txBox="1"/>
          <p:nvPr/>
        </p:nvSpPr>
        <p:spPr>
          <a:xfrm>
            <a:off x="1412725" y="2664250"/>
            <a:ext cx="16023300" cy="5942100"/>
          </a:xfrm>
          <a:prstGeom prst="rect">
            <a:avLst/>
          </a:prstGeom>
          <a:noFill/>
          <a:ln>
            <a:noFill/>
          </a:ln>
        </p:spPr>
        <p:txBody>
          <a:bodyPr anchorCtr="0" anchor="t" bIns="0" lIns="0" spcFirstLastPara="1" rIns="0" wrap="square" tIns="12700">
            <a:spAutoFit/>
          </a:bodyPr>
          <a:lstStyle/>
          <a:p>
            <a:pPr indent="0" lvl="0" marL="0" marR="5080" rtl="0" algn="l">
              <a:lnSpc>
                <a:spcPct val="115199"/>
              </a:lnSpc>
              <a:spcBef>
                <a:spcPts val="0"/>
              </a:spcBef>
              <a:spcAft>
                <a:spcPts val="0"/>
              </a:spcAft>
              <a:buClr>
                <a:srgbClr val="000000"/>
              </a:buClr>
              <a:buSzPts val="4250"/>
              <a:buFont typeface="Arial"/>
              <a:buNone/>
            </a:pPr>
            <a:r>
              <a:rPr lang="en-US" sz="4250">
                <a:solidFill>
                  <a:schemeClr val="lt1"/>
                </a:solidFill>
                <a:latin typeface="Trebuchet MS"/>
                <a:ea typeface="Trebuchet MS"/>
                <a:cs typeface="Trebuchet MS"/>
                <a:sym typeface="Trebuchet MS"/>
              </a:rPr>
              <a:t>Option 3: Apply for an analyst role in your domain. Then use Data Science inside your work. Use data cleaning, exploration, and machine learning principles as you see fit. Work for 6 months - 1 year. (Alternatively, apply for database management system roles)</a:t>
            </a:r>
            <a:endParaRPr sz="4250">
              <a:solidFill>
                <a:schemeClr val="lt1"/>
              </a:solidFill>
              <a:latin typeface="Trebuchet MS"/>
              <a:ea typeface="Trebuchet MS"/>
              <a:cs typeface="Trebuchet MS"/>
              <a:sym typeface="Trebuchet MS"/>
            </a:endParaRPr>
          </a:p>
          <a:p>
            <a:pPr indent="0" lvl="0" marL="0" marR="5080" rtl="0" algn="l">
              <a:lnSpc>
                <a:spcPct val="115199"/>
              </a:lnSpc>
              <a:spcBef>
                <a:spcPts val="0"/>
              </a:spcBef>
              <a:spcAft>
                <a:spcPts val="0"/>
              </a:spcAft>
              <a:buClr>
                <a:srgbClr val="000000"/>
              </a:buClr>
              <a:buSzPts val="4250"/>
              <a:buFont typeface="Arial"/>
              <a:buNone/>
            </a:pPr>
            <a:r>
              <a:t/>
            </a:r>
            <a:endParaRPr sz="4250">
              <a:solidFill>
                <a:schemeClr val="lt1"/>
              </a:solidFill>
              <a:latin typeface="Trebuchet MS"/>
              <a:ea typeface="Trebuchet MS"/>
              <a:cs typeface="Trebuchet MS"/>
              <a:sym typeface="Trebuchet MS"/>
            </a:endParaRPr>
          </a:p>
          <a:p>
            <a:pPr indent="0" lvl="0" marL="0" marR="5080" rtl="0" algn="l">
              <a:lnSpc>
                <a:spcPct val="115199"/>
              </a:lnSpc>
              <a:spcBef>
                <a:spcPts val="0"/>
              </a:spcBef>
              <a:spcAft>
                <a:spcPts val="0"/>
              </a:spcAft>
              <a:buClr>
                <a:srgbClr val="000000"/>
              </a:buClr>
              <a:buSzPts val="4250"/>
              <a:buFont typeface="Arial"/>
              <a:buNone/>
            </a:pPr>
            <a:r>
              <a:rPr lang="en-US" sz="4250">
                <a:solidFill>
                  <a:schemeClr val="lt1"/>
                </a:solidFill>
                <a:latin typeface="Trebuchet MS"/>
                <a:ea typeface="Trebuchet MS"/>
                <a:cs typeface="Trebuchet MS"/>
                <a:sym typeface="Trebuchet MS"/>
              </a:rPr>
              <a:t>Use that as ‘experience’ and ‘portfolio’, then you can try and become a Data Scientist/Analyst in another company.</a:t>
            </a:r>
            <a:endParaRPr sz="4250">
              <a:solidFill>
                <a:schemeClr val="lt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95" name="Shape 95"/>
        <p:cNvGrpSpPr/>
        <p:nvPr/>
      </p:nvGrpSpPr>
      <p:grpSpPr>
        <a:xfrm>
          <a:off x="0" y="0"/>
          <a:ext cx="0" cy="0"/>
          <a:chOff x="0" y="0"/>
          <a:chExt cx="0" cy="0"/>
        </a:xfrm>
      </p:grpSpPr>
      <p:sp>
        <p:nvSpPr>
          <p:cNvPr id="96" name="Google Shape;96;gfa2cd2c887_0_48"/>
          <p:cNvSpPr txBox="1"/>
          <p:nvPr>
            <p:ph type="title"/>
          </p:nvPr>
        </p:nvSpPr>
        <p:spPr>
          <a:xfrm>
            <a:off x="1570625" y="1280875"/>
            <a:ext cx="155745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SzPts val="1400"/>
              <a:buNone/>
            </a:pPr>
            <a:r>
              <a:rPr lang="en-US" sz="6000"/>
              <a:t>Data Science Job Opportunities</a:t>
            </a:r>
            <a:endParaRPr sz="6000"/>
          </a:p>
        </p:txBody>
      </p:sp>
      <p:sp>
        <p:nvSpPr>
          <p:cNvPr id="97" name="Google Shape;97;gfa2cd2c887_0_48"/>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8" name="Google Shape;98;gfa2cd2c887_0_48"/>
          <p:cNvSpPr txBox="1"/>
          <p:nvPr/>
        </p:nvSpPr>
        <p:spPr>
          <a:xfrm>
            <a:off x="1412725" y="2664250"/>
            <a:ext cx="16023300" cy="5188500"/>
          </a:xfrm>
          <a:prstGeom prst="rect">
            <a:avLst/>
          </a:prstGeom>
          <a:noFill/>
          <a:ln>
            <a:noFill/>
          </a:ln>
        </p:spPr>
        <p:txBody>
          <a:bodyPr anchorCtr="0" anchor="t" bIns="0" lIns="0" spcFirstLastPara="1" rIns="0" wrap="square" tIns="12700">
            <a:spAutoFit/>
          </a:bodyPr>
          <a:lstStyle/>
          <a:p>
            <a:pPr indent="0" lvl="0" marL="0" marR="5080" rtl="0" algn="l">
              <a:lnSpc>
                <a:spcPct val="115199"/>
              </a:lnSpc>
              <a:spcBef>
                <a:spcPts val="0"/>
              </a:spcBef>
              <a:spcAft>
                <a:spcPts val="0"/>
              </a:spcAft>
              <a:buNone/>
            </a:pPr>
            <a:r>
              <a:rPr lang="en-US" sz="4250">
                <a:solidFill>
                  <a:schemeClr val="lt1"/>
                </a:solidFill>
                <a:latin typeface="Trebuchet MS"/>
                <a:ea typeface="Trebuchet MS"/>
                <a:cs typeface="Trebuchet MS"/>
                <a:sym typeface="Trebuchet MS"/>
              </a:rPr>
              <a:t>Right now, as the world recovers from the pandemic and wants to accelerate economic recovery, Data Science jobs are in demand</a:t>
            </a:r>
            <a:endParaRPr sz="4250">
              <a:solidFill>
                <a:schemeClr val="lt1"/>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t/>
            </a:r>
            <a:endParaRPr sz="4250">
              <a:solidFill>
                <a:schemeClr val="lt1"/>
              </a:solidFill>
              <a:latin typeface="Trebuchet MS"/>
              <a:ea typeface="Trebuchet MS"/>
              <a:cs typeface="Trebuchet MS"/>
              <a:sym typeface="Trebuchet MS"/>
            </a:endParaRPr>
          </a:p>
          <a:p>
            <a:pPr indent="0" lvl="0" marL="0" marR="5080" rtl="0" algn="l">
              <a:lnSpc>
                <a:spcPct val="115199"/>
              </a:lnSpc>
              <a:spcBef>
                <a:spcPts val="0"/>
              </a:spcBef>
              <a:spcAft>
                <a:spcPts val="0"/>
              </a:spcAft>
              <a:buNone/>
            </a:pPr>
            <a:r>
              <a:rPr lang="en-US" sz="4250">
                <a:solidFill>
                  <a:schemeClr val="lt1"/>
                </a:solidFill>
                <a:latin typeface="Trebuchet MS"/>
                <a:ea typeface="Trebuchet MS"/>
                <a:cs typeface="Trebuchet MS"/>
                <a:sym typeface="Trebuchet MS"/>
              </a:rPr>
              <a:t>Why?</a:t>
            </a:r>
            <a:endParaRPr sz="4250">
              <a:solidFill>
                <a:schemeClr val="lt1"/>
              </a:solidFill>
              <a:latin typeface="Trebuchet MS"/>
              <a:ea typeface="Trebuchet MS"/>
              <a:cs typeface="Trebuchet MS"/>
              <a:sym typeface="Trebuchet MS"/>
            </a:endParaRPr>
          </a:p>
          <a:p>
            <a:pPr indent="-498475" lvl="0" marL="457200" marR="5080" rtl="0" algn="l">
              <a:lnSpc>
                <a:spcPct val="115199"/>
              </a:lnSpc>
              <a:spcBef>
                <a:spcPts val="0"/>
              </a:spcBef>
              <a:spcAft>
                <a:spcPts val="0"/>
              </a:spcAft>
              <a:buClr>
                <a:schemeClr val="lt1"/>
              </a:buClr>
              <a:buSzPts val="4250"/>
              <a:buFont typeface="Trebuchet MS"/>
              <a:buChar char="-"/>
            </a:pPr>
            <a:r>
              <a:rPr lang="en-US" sz="4250">
                <a:solidFill>
                  <a:schemeClr val="lt1"/>
                </a:solidFill>
                <a:latin typeface="Trebuchet MS"/>
                <a:ea typeface="Trebuchet MS"/>
                <a:cs typeface="Trebuchet MS"/>
                <a:sym typeface="Trebuchet MS"/>
              </a:rPr>
              <a:t>Can we still use old assumptions in this new normal? What should be our ‘base’ assumptions / logic in the new world? We have to gain insights with data.</a:t>
            </a:r>
            <a:endParaRPr sz="4250">
              <a:solidFill>
                <a:schemeClr val="lt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102" name="Shape 102"/>
        <p:cNvGrpSpPr/>
        <p:nvPr/>
      </p:nvGrpSpPr>
      <p:grpSpPr>
        <a:xfrm>
          <a:off x="0" y="0"/>
          <a:ext cx="0" cy="0"/>
          <a:chOff x="0" y="0"/>
          <a:chExt cx="0" cy="0"/>
        </a:xfrm>
      </p:grpSpPr>
      <p:sp>
        <p:nvSpPr>
          <p:cNvPr id="103" name="Google Shape;103;gfa2cd2c887_0_36"/>
          <p:cNvSpPr txBox="1"/>
          <p:nvPr>
            <p:ph type="title"/>
          </p:nvPr>
        </p:nvSpPr>
        <p:spPr>
          <a:xfrm>
            <a:off x="1570625" y="1280875"/>
            <a:ext cx="155745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SzPts val="1400"/>
              <a:buNone/>
            </a:pPr>
            <a:r>
              <a:rPr lang="en-US" sz="6000"/>
              <a:t>What do Recruiters Seek? </a:t>
            </a:r>
            <a:endParaRPr sz="6000"/>
          </a:p>
        </p:txBody>
      </p:sp>
      <p:sp>
        <p:nvSpPr>
          <p:cNvPr id="104" name="Google Shape;104;gfa2cd2c887_0_36"/>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5" name="Google Shape;105;gfa2cd2c887_0_36"/>
          <p:cNvSpPr txBox="1"/>
          <p:nvPr/>
        </p:nvSpPr>
        <p:spPr>
          <a:xfrm>
            <a:off x="1412725" y="2664250"/>
            <a:ext cx="16023300" cy="5942100"/>
          </a:xfrm>
          <a:prstGeom prst="rect">
            <a:avLst/>
          </a:prstGeom>
          <a:noFill/>
          <a:ln>
            <a:noFill/>
          </a:ln>
        </p:spPr>
        <p:txBody>
          <a:bodyPr anchorCtr="0" anchor="t" bIns="0" lIns="0" spcFirstLastPara="1" rIns="0" wrap="square" tIns="12700">
            <a:spAutoFit/>
          </a:bodyPr>
          <a:lstStyle/>
          <a:p>
            <a:pPr indent="0" lvl="0" marL="0" marR="5080" rtl="0" algn="l">
              <a:lnSpc>
                <a:spcPct val="115199"/>
              </a:lnSpc>
              <a:spcBef>
                <a:spcPts val="0"/>
              </a:spcBef>
              <a:spcAft>
                <a:spcPts val="0"/>
              </a:spcAft>
              <a:buClr>
                <a:srgbClr val="000000"/>
              </a:buClr>
              <a:buSzPts val="4250"/>
              <a:buFont typeface="Arial"/>
              <a:buNone/>
            </a:pPr>
            <a:r>
              <a:rPr lang="en-US" sz="4250">
                <a:solidFill>
                  <a:schemeClr val="lt1"/>
                </a:solidFill>
                <a:latin typeface="Trebuchet MS"/>
                <a:ea typeface="Trebuchet MS"/>
                <a:cs typeface="Trebuchet MS"/>
                <a:sym typeface="Trebuchet MS"/>
              </a:rPr>
              <a:t>In tech companies, especially those with mature system already in place, usually their interview process is more standardized too.</a:t>
            </a:r>
            <a:endParaRPr sz="4250">
              <a:solidFill>
                <a:schemeClr val="lt1"/>
              </a:solidFill>
              <a:latin typeface="Trebuchet MS"/>
              <a:ea typeface="Trebuchet MS"/>
              <a:cs typeface="Trebuchet MS"/>
              <a:sym typeface="Trebuchet MS"/>
            </a:endParaRPr>
          </a:p>
          <a:p>
            <a:pPr indent="0" lvl="0" marL="0" marR="5080" rtl="0" algn="l">
              <a:lnSpc>
                <a:spcPct val="115199"/>
              </a:lnSpc>
              <a:spcBef>
                <a:spcPts val="0"/>
              </a:spcBef>
              <a:spcAft>
                <a:spcPts val="0"/>
              </a:spcAft>
              <a:buClr>
                <a:srgbClr val="000000"/>
              </a:buClr>
              <a:buSzPts val="4250"/>
              <a:buFont typeface="Arial"/>
              <a:buNone/>
            </a:pPr>
            <a:r>
              <a:t/>
            </a:r>
            <a:endParaRPr sz="4250">
              <a:solidFill>
                <a:schemeClr val="lt1"/>
              </a:solidFill>
              <a:latin typeface="Trebuchet MS"/>
              <a:ea typeface="Trebuchet MS"/>
              <a:cs typeface="Trebuchet MS"/>
              <a:sym typeface="Trebuchet MS"/>
            </a:endParaRPr>
          </a:p>
          <a:p>
            <a:pPr indent="0" lvl="0" marL="0" marR="5080" rtl="0" algn="l">
              <a:lnSpc>
                <a:spcPct val="115199"/>
              </a:lnSpc>
              <a:spcBef>
                <a:spcPts val="0"/>
              </a:spcBef>
              <a:spcAft>
                <a:spcPts val="0"/>
              </a:spcAft>
              <a:buClr>
                <a:srgbClr val="000000"/>
              </a:buClr>
              <a:buSzPts val="4250"/>
              <a:buFont typeface="Arial"/>
              <a:buNone/>
            </a:pPr>
            <a:r>
              <a:rPr lang="en-US" sz="4250">
                <a:solidFill>
                  <a:schemeClr val="lt1"/>
                </a:solidFill>
                <a:latin typeface="Trebuchet MS"/>
                <a:ea typeface="Trebuchet MS"/>
                <a:cs typeface="Trebuchet MS"/>
                <a:sym typeface="Trebuchet MS"/>
              </a:rPr>
              <a:t>Step 1: Coding Test (SQL + Python)</a:t>
            </a:r>
            <a:endParaRPr sz="4250">
              <a:solidFill>
                <a:schemeClr val="lt1"/>
              </a:solidFill>
              <a:latin typeface="Trebuchet MS"/>
              <a:ea typeface="Trebuchet MS"/>
              <a:cs typeface="Trebuchet MS"/>
              <a:sym typeface="Trebuchet MS"/>
            </a:endParaRPr>
          </a:p>
          <a:p>
            <a:pPr indent="0" lvl="0" marL="0" marR="5080" rtl="0" algn="l">
              <a:lnSpc>
                <a:spcPct val="115199"/>
              </a:lnSpc>
              <a:spcBef>
                <a:spcPts val="0"/>
              </a:spcBef>
              <a:spcAft>
                <a:spcPts val="0"/>
              </a:spcAft>
              <a:buClr>
                <a:srgbClr val="000000"/>
              </a:buClr>
              <a:buSzPts val="4250"/>
              <a:buFont typeface="Arial"/>
              <a:buNone/>
            </a:pPr>
            <a:r>
              <a:rPr lang="en-US" sz="4250">
                <a:solidFill>
                  <a:schemeClr val="lt1"/>
                </a:solidFill>
                <a:latin typeface="Trebuchet MS"/>
                <a:ea typeface="Trebuchet MS"/>
                <a:cs typeface="Trebuchet MS"/>
                <a:sym typeface="Trebuchet MS"/>
              </a:rPr>
              <a:t>Step 2: If passed, proceed to HR Interview</a:t>
            </a:r>
            <a:endParaRPr sz="4250">
              <a:solidFill>
                <a:schemeClr val="lt1"/>
              </a:solidFill>
              <a:latin typeface="Trebuchet MS"/>
              <a:ea typeface="Trebuchet MS"/>
              <a:cs typeface="Trebuchet MS"/>
              <a:sym typeface="Trebuchet MS"/>
            </a:endParaRPr>
          </a:p>
          <a:p>
            <a:pPr indent="0" lvl="0" marL="0" marR="5080" rtl="0" algn="l">
              <a:lnSpc>
                <a:spcPct val="115199"/>
              </a:lnSpc>
              <a:spcBef>
                <a:spcPts val="0"/>
              </a:spcBef>
              <a:spcAft>
                <a:spcPts val="0"/>
              </a:spcAft>
              <a:buClr>
                <a:srgbClr val="000000"/>
              </a:buClr>
              <a:buSzPts val="4250"/>
              <a:buFont typeface="Arial"/>
              <a:buNone/>
            </a:pPr>
            <a:r>
              <a:rPr lang="en-US" sz="4250">
                <a:solidFill>
                  <a:schemeClr val="lt1"/>
                </a:solidFill>
                <a:latin typeface="Trebuchet MS"/>
                <a:ea typeface="Trebuchet MS"/>
                <a:cs typeface="Trebuchet MS"/>
                <a:sym typeface="Trebuchet MS"/>
              </a:rPr>
              <a:t>Step 3: If passed, proceed to User Interview (can have multiple rounds)</a:t>
            </a:r>
            <a:endParaRPr sz="4250">
              <a:solidFill>
                <a:schemeClr val="lt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109" name="Shape 109"/>
        <p:cNvGrpSpPr/>
        <p:nvPr/>
      </p:nvGrpSpPr>
      <p:grpSpPr>
        <a:xfrm>
          <a:off x="0" y="0"/>
          <a:ext cx="0" cy="0"/>
          <a:chOff x="0" y="0"/>
          <a:chExt cx="0" cy="0"/>
        </a:xfrm>
      </p:grpSpPr>
      <p:sp>
        <p:nvSpPr>
          <p:cNvPr id="110" name="Google Shape;110;gfa2cd2c887_0_42"/>
          <p:cNvSpPr txBox="1"/>
          <p:nvPr>
            <p:ph type="title"/>
          </p:nvPr>
        </p:nvSpPr>
        <p:spPr>
          <a:xfrm>
            <a:off x="1570625" y="1280875"/>
            <a:ext cx="155745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SzPts val="1400"/>
              <a:buNone/>
            </a:pPr>
            <a:r>
              <a:rPr lang="en-US" sz="6000"/>
              <a:t>What do Recruiters Seek? </a:t>
            </a:r>
            <a:endParaRPr sz="6000"/>
          </a:p>
        </p:txBody>
      </p:sp>
      <p:sp>
        <p:nvSpPr>
          <p:cNvPr id="111" name="Google Shape;111;gfa2cd2c887_0_42"/>
          <p:cNvSpPr/>
          <p:nvPr/>
        </p:nvSpPr>
        <p:spPr>
          <a:xfrm>
            <a:off x="0" y="9125620"/>
            <a:ext cx="1190700" cy="116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2" name="Google Shape;112;gfa2cd2c887_0_42"/>
          <p:cNvSpPr txBox="1"/>
          <p:nvPr/>
        </p:nvSpPr>
        <p:spPr>
          <a:xfrm>
            <a:off x="1412725" y="2664250"/>
            <a:ext cx="16023300" cy="3681300"/>
          </a:xfrm>
          <a:prstGeom prst="rect">
            <a:avLst/>
          </a:prstGeom>
          <a:noFill/>
          <a:ln>
            <a:noFill/>
          </a:ln>
        </p:spPr>
        <p:txBody>
          <a:bodyPr anchorCtr="0" anchor="t" bIns="0" lIns="0" spcFirstLastPara="1" rIns="0" wrap="square" tIns="12700">
            <a:spAutoFit/>
          </a:bodyPr>
          <a:lstStyle/>
          <a:p>
            <a:pPr indent="0" lvl="0" marL="0" marR="5080" rtl="0" algn="l">
              <a:lnSpc>
                <a:spcPct val="115199"/>
              </a:lnSpc>
              <a:spcBef>
                <a:spcPts val="0"/>
              </a:spcBef>
              <a:spcAft>
                <a:spcPts val="0"/>
              </a:spcAft>
              <a:buClr>
                <a:srgbClr val="000000"/>
              </a:buClr>
              <a:buSzPts val="4250"/>
              <a:buFont typeface="Arial"/>
              <a:buNone/>
            </a:pPr>
            <a:r>
              <a:rPr lang="en-US" sz="4250">
                <a:solidFill>
                  <a:schemeClr val="lt1"/>
                </a:solidFill>
                <a:latin typeface="Trebuchet MS"/>
                <a:ea typeface="Trebuchet MS"/>
                <a:cs typeface="Trebuchet MS"/>
                <a:sym typeface="Trebuchet MS"/>
              </a:rPr>
              <a:t>However, generally speaking, you need to have this to succeed:</a:t>
            </a:r>
            <a:endParaRPr sz="4250">
              <a:solidFill>
                <a:schemeClr val="lt1"/>
              </a:solidFill>
              <a:latin typeface="Trebuchet MS"/>
              <a:ea typeface="Trebuchet MS"/>
              <a:cs typeface="Trebuchet MS"/>
              <a:sym typeface="Trebuchet MS"/>
            </a:endParaRPr>
          </a:p>
          <a:p>
            <a:pPr indent="-498475" lvl="0" marL="457200" marR="5080" rtl="0" algn="l">
              <a:lnSpc>
                <a:spcPct val="115199"/>
              </a:lnSpc>
              <a:spcBef>
                <a:spcPts val="0"/>
              </a:spcBef>
              <a:spcAft>
                <a:spcPts val="0"/>
              </a:spcAft>
              <a:buClr>
                <a:schemeClr val="lt1"/>
              </a:buClr>
              <a:buSzPts val="4250"/>
              <a:buFont typeface="Trebuchet MS"/>
              <a:buChar char="-"/>
            </a:pPr>
            <a:r>
              <a:rPr lang="en-US" sz="4250">
                <a:solidFill>
                  <a:schemeClr val="lt1"/>
                </a:solidFill>
                <a:latin typeface="Trebuchet MS"/>
                <a:ea typeface="Trebuchet MS"/>
                <a:cs typeface="Trebuchet MS"/>
                <a:sym typeface="Trebuchet MS"/>
              </a:rPr>
              <a:t>Convincing communication skills</a:t>
            </a:r>
            <a:endParaRPr sz="4250">
              <a:solidFill>
                <a:schemeClr val="lt1"/>
              </a:solidFill>
              <a:latin typeface="Trebuchet MS"/>
              <a:ea typeface="Trebuchet MS"/>
              <a:cs typeface="Trebuchet MS"/>
              <a:sym typeface="Trebuchet MS"/>
            </a:endParaRPr>
          </a:p>
          <a:p>
            <a:pPr indent="-498475" lvl="0" marL="457200" marR="5080" rtl="0" algn="l">
              <a:lnSpc>
                <a:spcPct val="115199"/>
              </a:lnSpc>
              <a:spcBef>
                <a:spcPts val="0"/>
              </a:spcBef>
              <a:spcAft>
                <a:spcPts val="0"/>
              </a:spcAft>
              <a:buClr>
                <a:schemeClr val="lt1"/>
              </a:buClr>
              <a:buSzPts val="4250"/>
              <a:buFont typeface="Trebuchet MS"/>
              <a:buChar char="-"/>
            </a:pPr>
            <a:r>
              <a:rPr lang="en-US" sz="4250">
                <a:solidFill>
                  <a:schemeClr val="lt1"/>
                </a:solidFill>
                <a:latin typeface="Trebuchet MS"/>
                <a:ea typeface="Trebuchet MS"/>
                <a:cs typeface="Trebuchet MS"/>
                <a:sym typeface="Trebuchet MS"/>
              </a:rPr>
              <a:t>Good project that is well documented, uploaded to github, and can be explained BOTH in DETAIL and in GENERAL</a:t>
            </a:r>
            <a:endParaRPr sz="4250">
              <a:solidFill>
                <a:schemeClr val="lt1"/>
              </a:solidFill>
              <a:latin typeface="Trebuchet MS"/>
              <a:ea typeface="Trebuchet MS"/>
              <a:cs typeface="Trebuchet MS"/>
              <a:sym typeface="Trebuchet MS"/>
            </a:endParaRPr>
          </a:p>
          <a:p>
            <a:pPr indent="-498475" lvl="0" marL="457200" marR="5080" rtl="0" algn="l">
              <a:lnSpc>
                <a:spcPct val="115199"/>
              </a:lnSpc>
              <a:spcBef>
                <a:spcPts val="0"/>
              </a:spcBef>
              <a:spcAft>
                <a:spcPts val="0"/>
              </a:spcAft>
              <a:buClr>
                <a:schemeClr val="lt1"/>
              </a:buClr>
              <a:buSzPts val="4250"/>
              <a:buFont typeface="Trebuchet MS"/>
              <a:buChar char="-"/>
            </a:pPr>
            <a:r>
              <a:rPr lang="en-US" sz="4250">
                <a:solidFill>
                  <a:schemeClr val="lt1"/>
                </a:solidFill>
                <a:latin typeface="Trebuchet MS"/>
                <a:ea typeface="Trebuchet MS"/>
                <a:cs typeface="Trebuchet MS"/>
                <a:sym typeface="Trebuchet MS"/>
              </a:rPr>
              <a:t>Understanding of basic machine learning principles</a:t>
            </a:r>
            <a:endParaRPr sz="4250">
              <a:solidFill>
                <a:schemeClr val="lt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2021-04-16T15:55:20Z</dcterms:created>
  <dc:creator>dibimbing.id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2021-04-16T00:00:00Z</vt:filetime>
  </property>
  <property fmtid="{D5CDD505-2E9C-101B-9397-08002B2CF9AE}" pid="3" name="Creator">
    <vt:lpwstr>Canva</vt:lpwstr>
  </property>
  <property fmtid="{D5CDD505-2E9C-101B-9397-08002B2CF9AE}" pid="4" name="LastSaved">
    <vt:filetime>2021-04-16T00:00:00Z</vt:filetime>
  </property>
</Properties>
</file>