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37" name="Picture 36"/>
          <p:cNvPicPr/>
          <p:nvPr/>
        </p:nvPicPr>
        <p:blipFill>
          <a:blip r:embed="rId2" cstate="print"/>
          <a:stretch/>
        </p:blipFill>
        <p:spPr>
          <a:xfrm>
            <a:off x="3368880" y="1825560"/>
            <a:ext cx="5452920" cy="4350960"/>
          </a:xfrm>
          <a:prstGeom prst="rect">
            <a:avLst/>
          </a:prstGeom>
          <a:ln>
            <a:noFill/>
          </a:ln>
        </p:spPr>
      </p:pic>
      <p:pic>
        <p:nvPicPr>
          <p:cNvPr id="38" name="Picture 37"/>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76" name="Picture 75"/>
          <p:cNvPicPr/>
          <p:nvPr/>
        </p:nvPicPr>
        <p:blipFill>
          <a:blip r:embed="rId2" cstate="print"/>
          <a:stretch/>
        </p:blipFill>
        <p:spPr>
          <a:xfrm>
            <a:off x="3368880" y="1825560"/>
            <a:ext cx="5452920" cy="4350960"/>
          </a:xfrm>
          <a:prstGeom prst="rect">
            <a:avLst/>
          </a:prstGeom>
          <a:ln>
            <a:noFill/>
          </a:ln>
        </p:spPr>
      </p:pic>
      <p:pic>
        <p:nvPicPr>
          <p:cNvPr id="77" name="Picture 76"/>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x-none" sz="60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0E52A3-D124-489B-8C06-6D71E4C8C8AE}"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x-none"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x-none"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x-none" sz="44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800" b="0" strike="noStrike" spc="-1">
                <a:solidFill>
                  <a:srgbClr val="000000"/>
                </a:solidFill>
                <a:uFill>
                  <a:solidFill>
                    <a:srgbClr val="FFFFFF"/>
                  </a:solidFill>
                </a:uFill>
                <a:latin typeface="Calibri"/>
              </a:rPr>
              <a:t>Second Outline Level</a:t>
            </a:r>
            <a:endParaRPr lang="x-none"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Third Outline Level</a:t>
            </a:r>
            <a:endParaRPr lang="x-none" sz="18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x-none" sz="2800" b="0" strike="noStrike" spc="-1">
                <a:solidFill>
                  <a:srgbClr val="000000"/>
                </a:solidFill>
                <a:uFill>
                  <a:solidFill>
                    <a:srgbClr val="FFFFFF"/>
                  </a:solidFill>
                </a:uFill>
                <a:latin typeface="Calibri"/>
              </a:rPr>
              <a:t>Fourth Outline Level</a:t>
            </a:r>
            <a:endParaRPr lang="x-none" sz="18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Fifth Outline Level</a:t>
            </a:r>
            <a:endParaRPr lang="x-none"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Sixth Outline Level</a:t>
            </a:r>
            <a:endParaRPr lang="x-none" sz="2000" b="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Seventh Outline LevelEdit Master text styles</a:t>
            </a:r>
            <a:endParaRPr lang="x-none" sz="2000" b="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Second level</a:t>
            </a:r>
            <a:endParaRPr lang="x-none" sz="2000" b="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Third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Fourth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Fifth level</a:t>
            </a:r>
            <a:endParaRPr lang="x-none" sz="20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B3CA57D-8DA6-4AB3-8313-40880B52F09B}"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ryachiranjeev/Parking-Lot/blob/master/project%20architecture.docx"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IN" sz="6000" spc="-1" smtClean="0">
                <a:solidFill>
                  <a:srgbClr val="000000"/>
                </a:solidFill>
                <a:uFill>
                  <a:solidFill>
                    <a:srgbClr val="FFFFFF"/>
                  </a:solidFill>
                </a:uFill>
                <a:latin typeface="Calibri Light"/>
              </a:rPr>
              <a:t>CG_TEAM_REAL-LIFE </a:t>
            </a:r>
            <a:r>
              <a:rPr lang="en-IN" sz="6000" spc="-1" dirty="0" smtClean="0">
                <a:solidFill>
                  <a:srgbClr val="000000"/>
                </a:solidFill>
                <a:uFill>
                  <a:solidFill>
                    <a:srgbClr val="FFFFFF"/>
                  </a:solidFill>
                </a:uFill>
                <a:latin typeface="Calibri Light"/>
              </a:rPr>
              <a:t>HACKERS</a:t>
            </a:r>
            <a:endParaRPr lang="x-none" sz="1800" b="0" strike="noStrike" spc="-1">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US" sz="3200" dirty="0" smtClean="0"/>
              <a:t>Artificial </a:t>
            </a:r>
            <a:r>
              <a:rPr lang="en-US" sz="3200" dirty="0" smtClean="0"/>
              <a:t>Intelligence</a:t>
            </a:r>
            <a:endParaRPr lang="en-IN" sz="3200" b="0" strike="noStrike" spc="-1" dirty="0" smtClean="0">
              <a:solidFill>
                <a:srgbClr val="000000"/>
              </a:solidFill>
              <a:uFill>
                <a:solidFill>
                  <a:srgbClr val="FFFFFF"/>
                </a:solidFill>
              </a:uFill>
              <a:latin typeface="Arial"/>
            </a:endParaRPr>
          </a:p>
          <a:p>
            <a:pPr algn="ctr">
              <a:lnSpc>
                <a:spcPct val="100000"/>
              </a:lnSpc>
            </a:pPr>
            <a:r>
              <a:rPr lang="en-IN" sz="2400" b="0" strike="noStrike" spc="-1" dirty="0" smtClean="0">
                <a:solidFill>
                  <a:srgbClr val="000000"/>
                </a:solidFill>
                <a:uFill>
                  <a:solidFill>
                    <a:srgbClr val="FFFFFF"/>
                  </a:solidFill>
                </a:uFill>
                <a:latin typeface="Calibri"/>
              </a:rPr>
              <a:t>Code Gladiators 2019</a:t>
            </a:r>
            <a:endParaRPr lang="en-IN" sz="3200" b="0" strike="noStrike" spc="-1" dirty="0">
              <a:solidFill>
                <a:srgbClr val="000000"/>
              </a:solidFill>
              <a:uFill>
                <a:solidFill>
                  <a:srgbClr val="FFFFFF"/>
                </a:solidFill>
              </a:uFill>
              <a:latin typeface="Arial"/>
            </a:endParaRPr>
          </a:p>
        </p:txBody>
      </p:sp>
      <p:pic>
        <p:nvPicPr>
          <p:cNvPr id="8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Thank you</a:t>
            </a:r>
            <a:endParaRPr lang="x-none" sz="1800" b="0" strike="noStrike" spc="-1">
              <a:solidFill>
                <a:srgbClr val="000000"/>
              </a:solidFill>
              <a:uFill>
                <a:solidFill>
                  <a:srgbClr val="FFFFFF"/>
                </a:solidFill>
              </a:uFill>
              <a:latin typeface="Calibri"/>
            </a:endParaRPr>
          </a:p>
        </p:txBody>
      </p:sp>
      <p:sp>
        <p:nvSpPr>
          <p:cNvPr id="114" name="TextShape 2"/>
          <p:cNvSpPr txBox="1"/>
          <p:nvPr/>
        </p:nvSpPr>
        <p:spPr>
          <a:xfrm>
            <a:off x="8610480" y="6356520"/>
            <a:ext cx="2742840" cy="364680"/>
          </a:xfrm>
          <a:prstGeom prst="rect">
            <a:avLst/>
          </a:prstGeom>
          <a:noFill/>
          <a:ln>
            <a:noFill/>
          </a:ln>
        </p:spPr>
        <p:txBody>
          <a:bodyPr anchor="ctr"/>
          <a:lstStyle/>
          <a:p>
            <a:pPr algn="r">
              <a:lnSpc>
                <a:spcPct val="100000"/>
              </a:lnSpc>
            </a:pPr>
            <a:fld id="{DC69E645-885F-464B-82D4-81D90A138213}" type="slidenum">
              <a:rPr lang="en-IN" sz="1200" b="0" strike="noStrike" spc="-1">
                <a:solidFill>
                  <a:srgbClr val="8B8B8B"/>
                </a:solidFill>
                <a:uFill>
                  <a:solidFill>
                    <a:srgbClr val="FFFFFF"/>
                  </a:solidFill>
                </a:uFill>
                <a:latin typeface="Calibri"/>
              </a:rPr>
              <a:pPr algn="r">
                <a:lnSpc>
                  <a:spcPct val="100000"/>
                </a:lnSpc>
              </a:pPr>
              <a:t>10</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Appendix</a:t>
            </a:r>
            <a:endParaRPr lang="x-none" sz="1800" b="0" strike="noStrike" spc="-1">
              <a:solidFill>
                <a:srgbClr val="000000"/>
              </a:solidFill>
              <a:uFill>
                <a:solidFill>
                  <a:srgbClr val="FFFFFF"/>
                </a:solidFill>
              </a:uFill>
              <a:latin typeface="Calibri"/>
            </a:endParaRPr>
          </a:p>
        </p:txBody>
      </p:sp>
      <p:sp>
        <p:nvSpPr>
          <p:cNvPr id="116" name="TextShape 2"/>
          <p:cNvSpPr txBox="1"/>
          <p:nvPr/>
        </p:nvSpPr>
        <p:spPr>
          <a:xfrm>
            <a:off x="8610480" y="6356520"/>
            <a:ext cx="2742840" cy="364680"/>
          </a:xfrm>
          <a:prstGeom prst="rect">
            <a:avLst/>
          </a:prstGeom>
          <a:noFill/>
          <a:ln>
            <a:noFill/>
          </a:ln>
        </p:spPr>
        <p:txBody>
          <a:bodyPr anchor="ctr"/>
          <a:lstStyle/>
          <a:p>
            <a:pPr algn="r">
              <a:lnSpc>
                <a:spcPct val="100000"/>
              </a:lnSpc>
            </a:pPr>
            <a:fld id="{6C2D5059-8196-418E-A326-885A91C13639}" type="slidenum">
              <a:rPr lang="en-IN" sz="1200" b="0" strike="noStrike" spc="-1">
                <a:solidFill>
                  <a:srgbClr val="8B8B8B"/>
                </a:solidFill>
                <a:uFill>
                  <a:solidFill>
                    <a:srgbClr val="FFFFFF"/>
                  </a:solidFill>
                </a:uFill>
                <a:latin typeface="Calibri"/>
              </a:rPr>
              <a:pPr algn="r">
                <a:lnSpc>
                  <a:spcPct val="100000"/>
                </a:lnSpc>
              </a:pPr>
              <a:t>11</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18"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Challenges</a:t>
            </a:r>
            <a:endParaRPr lang="x-none" sz="1800" b="0" strike="noStrike" spc="-1">
              <a:solidFill>
                <a:srgbClr val="000000"/>
              </a:solidFill>
              <a:uFill>
                <a:solidFill>
                  <a:srgbClr val="FFFFFF"/>
                </a:solidFill>
              </a:uFill>
              <a:latin typeface="Calibri"/>
            </a:endParaRPr>
          </a:p>
        </p:txBody>
      </p:sp>
      <p:sp>
        <p:nvSpPr>
          <p:cNvPr id="119" name="TextShape 3"/>
          <p:cNvSpPr txBox="1"/>
          <p:nvPr/>
        </p:nvSpPr>
        <p:spPr>
          <a:xfrm>
            <a:off x="838080" y="1825560"/>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Annotation of parking slots in parking area is time consuming.</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Tunning of Cnn model for getting better accuracy.</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Connecting OpenCV and tensorflow model to Android App.</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Training of large image datasets is too time </a:t>
            </a:r>
            <a:r>
              <a:rPr lang="x-none" sz="2800" b="0" strike="noStrike" spc="-1" smtClean="0">
                <a:solidFill>
                  <a:srgbClr val="000000"/>
                </a:solidFill>
                <a:uFill>
                  <a:solidFill>
                    <a:srgbClr val="FFFFFF"/>
                  </a:solidFill>
                </a:uFill>
                <a:latin typeface="Calibri"/>
              </a:rPr>
              <a:t>consuming</a:t>
            </a:r>
            <a:r>
              <a:rPr lang="en-IN" sz="2800" b="0" strike="noStrike" spc="-1" dirty="0" smtClean="0">
                <a:solidFill>
                  <a:srgbClr val="000000"/>
                </a:solidFill>
                <a:uFill>
                  <a:solidFill>
                    <a:srgbClr val="FFFFFF"/>
                  </a:solidFill>
                </a:uFill>
                <a:latin typeface="Calibri"/>
              </a:rPr>
              <a:t>.</a:t>
            </a:r>
            <a:r>
              <a:rPr lang="x-none" sz="2800" b="0"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432000" indent="-324000">
              <a:buClr>
                <a:srgbClr val="000000"/>
              </a:buClr>
              <a:buSzPct val="45000"/>
            </a:pPr>
            <a:endParaRPr lang="x-none" sz="2800" b="0" strike="noStrike" spc="-1">
              <a:solidFill>
                <a:srgbClr val="000000"/>
              </a:solidFill>
              <a:uFill>
                <a:solidFill>
                  <a:srgbClr val="FFFFFF"/>
                </a:solidFill>
              </a:uFill>
              <a:latin typeface="Calibri"/>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629829AF-6AA4-4235-BD05-3632509E3267}" type="slidenum">
              <a:rPr lang="en-IN" sz="1200" b="0" strike="noStrike" spc="-1">
                <a:solidFill>
                  <a:srgbClr val="8B8B8B"/>
                </a:solidFill>
                <a:uFill>
                  <a:solidFill>
                    <a:srgbClr val="FFFFFF"/>
                  </a:solidFill>
                </a:uFill>
                <a:latin typeface="Calibri"/>
              </a:rPr>
              <a:pPr algn="r">
                <a:lnSpc>
                  <a:spcPct val="100000"/>
                </a:lnSpc>
              </a:pPr>
              <a:t>12</a:t>
            </a:fld>
            <a:endParaRPr lang="en-IN" sz="1200" b="0" strike="noStrike" spc="-1">
              <a:solidFill>
                <a:srgbClr val="000000"/>
              </a:solidFill>
              <a:uFill>
                <a:solidFill>
                  <a:srgbClr val="FFFFFF"/>
                </a:solidFill>
              </a:uFill>
              <a:latin typeface="Times New Roman"/>
            </a:endParaRPr>
          </a:p>
        </p:txBody>
      </p:sp>
      <p:pic>
        <p:nvPicPr>
          <p:cNvPr id="121" name="Picture 120"/>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23"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Possible Improvements</a:t>
            </a:r>
            <a:endParaRPr lang="x-none" sz="1800" b="0" strike="noStrike" spc="-1">
              <a:solidFill>
                <a:srgbClr val="000000"/>
              </a:solidFill>
              <a:uFill>
                <a:solidFill>
                  <a:srgbClr val="FFFFFF"/>
                </a:solidFill>
              </a:uFill>
              <a:latin typeface="Calibri"/>
            </a:endParaRPr>
          </a:p>
        </p:txBody>
      </p:sp>
      <p:sp>
        <p:nvSpPr>
          <p:cNvPr id="124" name="TextShape 3"/>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Our Dataset is for four tyre vehicles and our future scope is to make detect parking spots in parking lot even for two tyre vehicles </a:t>
            </a:r>
            <a:r>
              <a:rPr lang="x-none" sz="2800" b="0" i="1" strike="noStrike" spc="-1" smtClean="0">
                <a:solidFill>
                  <a:srgbClr val="000000"/>
                </a:solidFill>
                <a:uFill>
                  <a:solidFill>
                    <a:srgbClr val="FFFFFF"/>
                  </a:solidFill>
                </a:uFill>
                <a:latin typeface="Calibri"/>
              </a:rPr>
              <a: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The camera will automatically detect the number plates of cars and the type of car for  mainting record of car details</a:t>
            </a:r>
            <a:r>
              <a:rPr lang="x-none" sz="2800" b="0" i="1" strike="noStrike" spc="-1" smtClean="0">
                <a:solidFill>
                  <a:srgbClr val="000000"/>
                </a:solidFill>
                <a:uFill>
                  <a:solidFill>
                    <a:srgbClr val="FFFFFF"/>
                  </a:solidFill>
                </a:uFill>
                <a:latin typeface="Calibri"/>
              </a:rPr>
              <a: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Automatic fee charging thorugh time couting of car through parking lot cameras(like for how many hours the vehicle was in parking and which type of vehicle it was and generate charges according to it</a:t>
            </a:r>
            <a:r>
              <a:rPr lang="x-none" sz="2800" b="0" i="1" strike="noStrike" spc="-1" smtClean="0">
                <a:solidFill>
                  <a:srgbClr val="000000"/>
                </a:solidFill>
                <a:uFill>
                  <a:solidFill>
                    <a:srgbClr val="FFFFFF"/>
                  </a:solidFill>
                </a:uFill>
                <a:latin typeface="Calibri"/>
              </a:rPr>
              <a:t>)</a:t>
            </a:r>
            <a:r>
              <a:rPr lang="en-IN" sz="2800" b="0" i="1" strike="noStrike" spc="-1" dirty="0" smtClean="0">
                <a:solidFill>
                  <a:srgbClr val="000000"/>
                </a:solidFill>
                <a:uFill>
                  <a:solidFill>
                    <a:srgbClr val="FFFFFF"/>
                  </a:solidFill>
                </a:uFill>
                <a:latin typeface="Calibri"/>
              </a:rPr>
              <a:t>.</a:t>
            </a:r>
          </a:p>
          <a:p>
            <a:pPr marL="228600" indent="-228240">
              <a:lnSpc>
                <a:spcPct val="90000"/>
              </a:lnSpc>
              <a:buClr>
                <a:srgbClr val="000000"/>
              </a:buClr>
            </a:pPr>
            <a:r>
              <a:rPr lang="x-none" sz="2800" b="0" i="1"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Make automatic fee charging even for the people who are not using the App but parking vehicle in the parking area. </a:t>
            </a:r>
            <a:endParaRPr lang="x-none" sz="2800" b="0" strike="noStrike" spc="-1">
              <a:solidFill>
                <a:srgbClr val="000000"/>
              </a:solidFill>
              <a:uFill>
                <a:solidFill>
                  <a:srgbClr val="FFFFFF"/>
                </a:solidFill>
              </a:uFill>
              <a:latin typeface="Calibri"/>
            </a:endParaRPr>
          </a:p>
        </p:txBody>
      </p:sp>
      <p:sp>
        <p:nvSpPr>
          <p:cNvPr id="125" name="TextShape 4"/>
          <p:cNvSpPr txBox="1"/>
          <p:nvPr/>
        </p:nvSpPr>
        <p:spPr>
          <a:xfrm>
            <a:off x="8610480" y="6356520"/>
            <a:ext cx="2742840" cy="364680"/>
          </a:xfrm>
          <a:prstGeom prst="rect">
            <a:avLst/>
          </a:prstGeom>
          <a:noFill/>
          <a:ln>
            <a:noFill/>
          </a:ln>
        </p:spPr>
        <p:txBody>
          <a:bodyPr anchor="ctr"/>
          <a:lstStyle/>
          <a:p>
            <a:pPr algn="r">
              <a:lnSpc>
                <a:spcPct val="100000"/>
              </a:lnSpc>
            </a:pPr>
            <a:fld id="{772D7DD4-D166-4FC1-AA64-4B1B60966896}" type="slidenum">
              <a:rPr lang="en-IN" sz="1200" b="0" strike="noStrike" spc="-1">
                <a:solidFill>
                  <a:srgbClr val="8B8B8B"/>
                </a:solidFill>
                <a:uFill>
                  <a:solidFill>
                    <a:srgbClr val="FFFFFF"/>
                  </a:solidFill>
                </a:uFill>
                <a:latin typeface="Calibri"/>
              </a:rPr>
              <a:pPr algn="r">
                <a:lnSpc>
                  <a:spcPct val="100000"/>
                </a:lnSpc>
              </a:pPr>
              <a:t>13</a:t>
            </a:fld>
            <a:endParaRPr lang="en-IN" sz="1200" b="0" strike="noStrike" spc="-1">
              <a:solidFill>
                <a:srgbClr val="000000"/>
              </a:solidFill>
              <a:uFill>
                <a:solidFill>
                  <a:srgbClr val="FFFFFF"/>
                </a:solidFill>
              </a:uFill>
              <a:latin typeface="Times New Roman"/>
            </a:endParaRPr>
          </a:p>
        </p:txBody>
      </p:sp>
      <p:pic>
        <p:nvPicPr>
          <p:cNvPr id="126" name="Picture 125"/>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695400" y="1886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Executive Summary</a:t>
            </a:r>
            <a:endParaRPr lang="x-none" sz="1800" b="0" strike="noStrike" spc="-1">
              <a:solidFill>
                <a:srgbClr val="000000"/>
              </a:solidFill>
              <a:uFill>
                <a:solidFill>
                  <a:srgbClr val="FFFFFF"/>
                </a:solidFill>
              </a:uFill>
              <a:latin typeface="Calibri"/>
            </a:endParaRPr>
          </a:p>
        </p:txBody>
      </p:sp>
      <p:sp>
        <p:nvSpPr>
          <p:cNvPr id="82" name="TextShape 2"/>
          <p:cNvSpPr txBox="1"/>
          <p:nvPr/>
        </p:nvSpPr>
        <p:spPr>
          <a:xfrm>
            <a:off x="767408" y="1124744"/>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We our </a:t>
            </a:r>
            <a:r>
              <a:rPr lang="x-none" sz="2400" b="1" strike="noStrike" spc="-1">
                <a:solidFill>
                  <a:srgbClr val="000000"/>
                </a:solidFill>
                <a:uFill>
                  <a:solidFill>
                    <a:srgbClr val="FFFFFF"/>
                  </a:solidFill>
                </a:uFill>
                <a:latin typeface="Calibri"/>
              </a:rPr>
              <a:t>creating</a:t>
            </a:r>
            <a:r>
              <a:rPr lang="x-none" sz="2400" b="0" strike="noStrike" spc="-1">
                <a:solidFill>
                  <a:srgbClr val="000000"/>
                </a:solidFill>
                <a:uFill>
                  <a:solidFill>
                    <a:srgbClr val="FFFFFF"/>
                  </a:solidFill>
                </a:uFill>
                <a:latin typeface="Calibri"/>
              </a:rPr>
              <a:t> an </a:t>
            </a:r>
            <a:r>
              <a:rPr lang="x-none" sz="2400" b="1" strike="noStrike" spc="-1">
                <a:solidFill>
                  <a:srgbClr val="000000"/>
                </a:solidFill>
                <a:uFill>
                  <a:solidFill>
                    <a:srgbClr val="FFFFFF"/>
                  </a:solidFill>
                </a:uFill>
                <a:latin typeface="Calibri"/>
              </a:rPr>
              <a:t>user-friendly app</a:t>
            </a:r>
            <a:r>
              <a:rPr lang="x-none" sz="2400" b="0" strike="noStrike" spc="-1">
                <a:solidFill>
                  <a:srgbClr val="000000"/>
                </a:solidFill>
                <a:uFill>
                  <a:solidFill>
                    <a:srgbClr val="FFFFFF"/>
                  </a:solidFill>
                </a:uFill>
                <a:latin typeface="Calibri"/>
              </a:rPr>
              <a:t> which will </a:t>
            </a:r>
            <a:r>
              <a:rPr lang="x-none" sz="2400" b="1" strike="noStrike" spc="-1">
                <a:solidFill>
                  <a:srgbClr val="000000"/>
                </a:solidFill>
                <a:uFill>
                  <a:solidFill>
                    <a:srgbClr val="FFFFFF"/>
                  </a:solidFill>
                </a:uFill>
                <a:latin typeface="Calibri"/>
              </a:rPr>
              <a:t>show</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details</a:t>
            </a:r>
            <a:r>
              <a:rPr lang="x-none" sz="2400" b="0" strike="noStrike" spc="-1">
                <a:solidFill>
                  <a:srgbClr val="000000"/>
                </a:solidFill>
                <a:uFill>
                  <a:solidFill>
                    <a:srgbClr val="FFFFFF"/>
                  </a:solidFill>
                </a:uFill>
                <a:latin typeface="Calibri"/>
              </a:rPr>
              <a:t> (</a:t>
            </a:r>
            <a:r>
              <a:rPr lang="x-none" sz="2400" b="1" strike="noStrike" spc="-1">
                <a:solidFill>
                  <a:srgbClr val="000000"/>
                </a:solidFill>
                <a:uFill>
                  <a:solidFill>
                    <a:srgbClr val="FFFFFF"/>
                  </a:solidFill>
                </a:uFill>
                <a:latin typeface="Calibri"/>
              </a:rPr>
              <a:t>updated</a:t>
            </a:r>
            <a:r>
              <a:rPr lang="x-none" sz="2400" b="0" strike="noStrike" spc="-1">
                <a:solidFill>
                  <a:srgbClr val="000000"/>
                </a:solidFill>
                <a:uFill>
                  <a:solidFill>
                    <a:srgbClr val="FFFFFF"/>
                  </a:solidFill>
                </a:uFill>
                <a:latin typeface="Calibri"/>
              </a:rPr>
              <a:t> after </a:t>
            </a:r>
            <a:r>
              <a:rPr lang="x-none" sz="2400" b="1" strike="noStrike" spc="-1">
                <a:solidFill>
                  <a:srgbClr val="000000"/>
                </a:solidFill>
                <a:uFill>
                  <a:solidFill>
                    <a:srgbClr val="FFFFFF"/>
                  </a:solidFill>
                </a:uFill>
                <a:latin typeface="Calibri"/>
              </a:rPr>
              <a:t>every 10 seconds</a:t>
            </a:r>
            <a:r>
              <a:rPr lang="x-none" sz="2400" b="0" strike="noStrike" spc="-1" smtClean="0">
                <a:solidFill>
                  <a:srgbClr val="000000"/>
                </a:solidFill>
                <a:uFill>
                  <a:solidFill>
                    <a:srgbClr val="FFFFFF"/>
                  </a:solidFill>
                </a:uFill>
                <a:latin typeface="Calibri"/>
              </a:rPr>
              <a:t>).</a:t>
            </a:r>
            <a:endParaRPr lang="en-IN" sz="2400" spc="-1" dirty="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Through this app user can do the </a:t>
            </a:r>
            <a:r>
              <a:rPr lang="x-none" sz="2400" b="1" strike="noStrike" spc="-1">
                <a:solidFill>
                  <a:srgbClr val="000000"/>
                </a:solidFill>
                <a:uFill>
                  <a:solidFill>
                    <a:srgbClr val="FFFFFF"/>
                  </a:solidFill>
                </a:uFill>
                <a:latin typeface="Calibri"/>
              </a:rPr>
              <a:t>advance booking</a:t>
            </a:r>
            <a:r>
              <a:rPr lang="x-none" sz="2400" b="0" strike="noStrike" spc="-1">
                <a:solidFill>
                  <a:srgbClr val="000000"/>
                </a:solidFill>
                <a:uFill>
                  <a:solidFill>
                    <a:srgbClr val="FFFFFF"/>
                  </a:solidFill>
                </a:uFill>
                <a:latin typeface="Calibri"/>
              </a:rPr>
              <a:t> of </a:t>
            </a:r>
            <a:r>
              <a:rPr lang="x-none" sz="2400" b="1" strike="noStrike" spc="-1">
                <a:solidFill>
                  <a:srgbClr val="000000"/>
                </a:solidFill>
                <a:uFill>
                  <a:solidFill>
                    <a:srgbClr val="FFFFFF"/>
                  </a:solidFill>
                </a:uFill>
                <a:latin typeface="Calibri"/>
              </a:rPr>
              <a:t>parking slot</a:t>
            </a:r>
            <a:r>
              <a:rPr lang="x-none" sz="2400" b="0" strike="noStrike" spc="-1">
                <a:solidFill>
                  <a:srgbClr val="000000"/>
                </a:solidFill>
                <a:uFill>
                  <a:solidFill>
                    <a:srgbClr val="FFFFFF"/>
                  </a:solidFill>
                </a:uFill>
                <a:latin typeface="Calibri"/>
              </a:rPr>
              <a:t> at just </a:t>
            </a:r>
            <a:r>
              <a:rPr lang="x-none" sz="2400" b="1" strike="noStrike" spc="-1">
                <a:solidFill>
                  <a:srgbClr val="000000"/>
                </a:solidFill>
                <a:uFill>
                  <a:solidFill>
                    <a:srgbClr val="FFFFFF"/>
                  </a:solidFill>
                </a:uFill>
                <a:latin typeface="Calibri"/>
              </a:rPr>
              <a:t>Rs.20 extra</a:t>
            </a:r>
            <a:r>
              <a:rPr lang="x-none" sz="2400" b="0" strike="noStrike" spc="-1">
                <a:solidFill>
                  <a:srgbClr val="000000"/>
                </a:solidFill>
                <a:uFill>
                  <a:solidFill>
                    <a:srgbClr val="FFFFFF"/>
                  </a:solidFill>
                </a:uFill>
                <a:latin typeface="Calibri"/>
              </a:rPr>
              <a:t> in which it can </a:t>
            </a:r>
            <a:r>
              <a:rPr lang="x-none" sz="2400" b="1" strike="noStrike" spc="-1">
                <a:solidFill>
                  <a:srgbClr val="000000"/>
                </a:solidFill>
                <a:uFill>
                  <a:solidFill>
                    <a:srgbClr val="FFFFFF"/>
                  </a:solidFill>
                </a:uFill>
                <a:latin typeface="Calibri"/>
              </a:rPr>
              <a:t>select</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date </a:t>
            </a:r>
            <a:r>
              <a:rPr lang="x-none" sz="2400" b="0" strike="noStrike" spc="-1">
                <a:solidFill>
                  <a:srgbClr val="000000"/>
                </a:solidFill>
                <a:uFill>
                  <a:solidFill>
                    <a:srgbClr val="FFFFFF"/>
                  </a:solidFill>
                </a:uFill>
                <a:latin typeface="Calibri"/>
              </a:rPr>
              <a:t>and </a:t>
            </a:r>
            <a:r>
              <a:rPr lang="x-none" sz="2400" b="1" strike="noStrike" spc="-1" smtClean="0">
                <a:solidFill>
                  <a:srgbClr val="000000"/>
                </a:solidFill>
                <a:uFill>
                  <a:solidFill>
                    <a:srgbClr val="FFFFFF"/>
                  </a:solidFill>
                </a:uFill>
                <a:latin typeface="Calibri"/>
              </a:rPr>
              <a:t>timngs</a:t>
            </a:r>
            <a:r>
              <a:rPr lang="en-IN" sz="2400" spc="-1" dirty="0" smtClean="0">
                <a:solidFill>
                  <a:srgbClr val="000000"/>
                </a:solidFill>
                <a:uFill>
                  <a:solidFill>
                    <a:srgbClr val="FFFFFF"/>
                  </a:solidFill>
                </a:uFill>
                <a:latin typeface="Calibri"/>
              </a:rPr>
              <a:t>.</a:t>
            </a:r>
          </a:p>
          <a:p>
            <a:pPr marL="432000" indent="-324000">
              <a:buClr>
                <a:srgbClr val="000000"/>
              </a:buClr>
              <a:buSzPct val="45000"/>
            </a:pPr>
            <a:r>
              <a:rPr lang="x-none" sz="2400" b="1" strike="noStrike" spc="-1" smtClean="0">
                <a:solidFill>
                  <a:srgbClr val="000000"/>
                </a:solidFill>
                <a:uFill>
                  <a:solidFill>
                    <a:srgbClr val="FFFFFF"/>
                  </a:solidFill>
                </a:uFill>
                <a:latin typeface="Calibri"/>
              </a:rPr>
              <a:t> </a:t>
            </a:r>
            <a:endParaRPr lang="x-none" sz="2400" b="1"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Also </a:t>
            </a:r>
            <a:r>
              <a:rPr lang="x-none" sz="2400" b="1" strike="noStrike" spc="-1">
                <a:solidFill>
                  <a:srgbClr val="000000"/>
                </a:solidFill>
                <a:uFill>
                  <a:solidFill>
                    <a:srgbClr val="FFFFFF"/>
                  </a:solidFill>
                </a:uFill>
                <a:latin typeface="Calibri"/>
              </a:rPr>
              <a:t>extra feature</a:t>
            </a:r>
            <a:r>
              <a:rPr lang="x-none" sz="2400" b="0" strike="noStrike" spc="-1">
                <a:solidFill>
                  <a:srgbClr val="000000"/>
                </a:solidFill>
                <a:uFill>
                  <a:solidFill>
                    <a:srgbClr val="FFFFFF"/>
                  </a:solidFill>
                </a:uFill>
                <a:latin typeface="Calibri"/>
              </a:rPr>
              <a:t> of </a:t>
            </a:r>
            <a:r>
              <a:rPr lang="x-none" sz="2400" b="1" strike="noStrike" spc="-1">
                <a:solidFill>
                  <a:srgbClr val="000000"/>
                </a:solidFill>
                <a:uFill>
                  <a:solidFill>
                    <a:srgbClr val="FFFFFF"/>
                  </a:solidFill>
                </a:uFill>
                <a:latin typeface="Calibri"/>
              </a:rPr>
              <a:t>this app</a:t>
            </a:r>
            <a:r>
              <a:rPr lang="x-none" sz="2400" b="0" strike="noStrike" spc="-1">
                <a:solidFill>
                  <a:srgbClr val="000000"/>
                </a:solidFill>
                <a:uFill>
                  <a:solidFill>
                    <a:srgbClr val="FFFFFF"/>
                  </a:solidFill>
                </a:uFill>
                <a:latin typeface="Calibri"/>
              </a:rPr>
              <a:t> will </a:t>
            </a:r>
            <a:r>
              <a:rPr lang="x-none" sz="2400" b="1" strike="noStrike" spc="-1">
                <a:solidFill>
                  <a:srgbClr val="000000"/>
                </a:solidFill>
                <a:uFill>
                  <a:solidFill>
                    <a:srgbClr val="FFFFFF"/>
                  </a:solidFill>
                </a:uFill>
                <a:latin typeface="Calibri"/>
              </a:rPr>
              <a:t>show</a:t>
            </a:r>
            <a:r>
              <a:rPr lang="x-none" sz="2400" b="0" strike="noStrike" spc="-1">
                <a:solidFill>
                  <a:srgbClr val="000000"/>
                </a:solidFill>
                <a:uFill>
                  <a:solidFill>
                    <a:srgbClr val="FFFFFF"/>
                  </a:solidFill>
                </a:uFill>
                <a:latin typeface="Calibri"/>
              </a:rPr>
              <a:t> user the </a:t>
            </a:r>
            <a:r>
              <a:rPr lang="x-none" sz="2400" b="1" strike="noStrike" spc="-1">
                <a:solidFill>
                  <a:srgbClr val="000000"/>
                </a:solidFill>
                <a:uFill>
                  <a:solidFill>
                    <a:srgbClr val="FFFFFF"/>
                  </a:solidFill>
                </a:uFill>
                <a:latin typeface="Calibri"/>
              </a:rPr>
              <a:t>directions</a:t>
            </a:r>
            <a:r>
              <a:rPr lang="x-none" sz="2400" b="0" strike="noStrike" spc="-1">
                <a:solidFill>
                  <a:srgbClr val="000000"/>
                </a:solidFill>
                <a:uFill>
                  <a:solidFill>
                    <a:srgbClr val="FFFFFF"/>
                  </a:solidFill>
                </a:uFill>
                <a:latin typeface="Calibri"/>
              </a:rPr>
              <a:t> to its </a:t>
            </a:r>
            <a:r>
              <a:rPr lang="x-none" sz="2400" b="1" strike="noStrike" spc="-1">
                <a:solidFill>
                  <a:srgbClr val="000000"/>
                </a:solidFill>
                <a:uFill>
                  <a:solidFill>
                    <a:srgbClr val="FFFFFF"/>
                  </a:solidFill>
                </a:uFill>
                <a:latin typeface="Calibri"/>
              </a:rPr>
              <a:t>alloted parking slot</a:t>
            </a:r>
            <a:r>
              <a:rPr lang="x-none" sz="2400" b="0" strike="noStrike" spc="-1">
                <a:solidFill>
                  <a:srgbClr val="000000"/>
                </a:solidFill>
                <a:uFill>
                  <a:solidFill>
                    <a:srgbClr val="FFFFFF"/>
                  </a:solidFill>
                </a:uFill>
                <a:latin typeface="Calibri"/>
              </a:rPr>
              <a:t> when </a:t>
            </a:r>
            <a:r>
              <a:rPr lang="x-none" sz="2400" b="1" strike="noStrike" spc="-1">
                <a:solidFill>
                  <a:srgbClr val="000000"/>
                </a:solidFill>
                <a:uFill>
                  <a:solidFill>
                    <a:srgbClr val="FFFFFF"/>
                  </a:solidFill>
                </a:uFill>
                <a:latin typeface="Calibri"/>
              </a:rPr>
              <a:t>car enters</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area</a:t>
            </a:r>
            <a:r>
              <a:rPr lang="x-none" sz="2400" b="0" strike="noStrike" spc="-1">
                <a:solidFill>
                  <a:srgbClr val="000000"/>
                </a:solidFill>
                <a:uFill>
                  <a:solidFill>
                    <a:srgbClr val="FFFFFF"/>
                  </a:solidFill>
                </a:uFill>
                <a:latin typeface="Calibri"/>
              </a:rPr>
              <a:t> </a:t>
            </a:r>
            <a:r>
              <a:rPr lang="x-none" sz="2400" b="0" strike="noStrike" spc="-1" smtClean="0">
                <a:solidFill>
                  <a:srgbClr val="000000"/>
                </a:solidFill>
                <a:uFill>
                  <a:solidFill>
                    <a:srgbClr val="FFFFFF"/>
                  </a:solidFill>
                </a:uFill>
                <a:latin typeface="Calibri"/>
              </a:rPr>
              <a:t>.</a:t>
            </a:r>
            <a:endParaRPr lang="en-IN" sz="24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1" strike="noStrike" spc="-1">
                <a:solidFill>
                  <a:srgbClr val="000000"/>
                </a:solidFill>
                <a:uFill>
                  <a:solidFill>
                    <a:srgbClr val="FFFFFF"/>
                  </a:solidFill>
                </a:uFill>
                <a:latin typeface="Calibri"/>
              </a:rPr>
              <a:t>Parking cameras</a:t>
            </a:r>
            <a:r>
              <a:rPr lang="x-none" sz="2400" b="0" strike="noStrike" spc="-1">
                <a:solidFill>
                  <a:srgbClr val="000000"/>
                </a:solidFill>
                <a:uFill>
                  <a:solidFill>
                    <a:srgbClr val="FFFFFF"/>
                  </a:solidFill>
                </a:uFill>
                <a:latin typeface="Calibri"/>
              </a:rPr>
              <a:t> will </a:t>
            </a:r>
            <a:r>
              <a:rPr lang="x-none" sz="2400" b="1" strike="noStrike" spc="-1">
                <a:solidFill>
                  <a:srgbClr val="000000"/>
                </a:solidFill>
                <a:uFill>
                  <a:solidFill>
                    <a:srgbClr val="FFFFFF"/>
                  </a:solidFill>
                </a:uFill>
                <a:latin typeface="Calibri"/>
              </a:rPr>
              <a:t>automatically detect</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slots empy </a:t>
            </a:r>
            <a:r>
              <a:rPr lang="x-none" sz="2400" b="0" strike="noStrike" spc="-1">
                <a:solidFill>
                  <a:srgbClr val="000000"/>
                </a:solidFill>
                <a:uFill>
                  <a:solidFill>
                    <a:srgbClr val="FFFFFF"/>
                  </a:solidFill>
                </a:uFill>
                <a:latin typeface="Calibri"/>
              </a:rPr>
              <a:t>or </a:t>
            </a:r>
            <a:r>
              <a:rPr lang="x-none" sz="2400" b="1" strike="noStrike" spc="-1">
                <a:solidFill>
                  <a:srgbClr val="000000"/>
                </a:solidFill>
                <a:uFill>
                  <a:solidFill>
                    <a:srgbClr val="FFFFFF"/>
                  </a:solidFill>
                </a:uFill>
                <a:latin typeface="Calibri"/>
              </a:rPr>
              <a:t>occupied</a:t>
            </a:r>
            <a:r>
              <a:rPr lang="x-none" sz="2400" b="0" strike="noStrike" spc="-1">
                <a:solidFill>
                  <a:srgbClr val="000000"/>
                </a:solidFill>
                <a:uFill>
                  <a:solidFill>
                    <a:srgbClr val="FFFFFF"/>
                  </a:solidFill>
                </a:uFill>
                <a:latin typeface="Calibri"/>
              </a:rPr>
              <a:t> which will be </a:t>
            </a:r>
            <a:r>
              <a:rPr lang="x-none" sz="2400" b="1" strike="noStrike" spc="-1">
                <a:solidFill>
                  <a:srgbClr val="000000"/>
                </a:solidFill>
                <a:uFill>
                  <a:solidFill>
                    <a:srgbClr val="FFFFFF"/>
                  </a:solidFill>
                </a:uFill>
                <a:latin typeface="Calibri"/>
              </a:rPr>
              <a:t>given to </a:t>
            </a:r>
            <a:r>
              <a:rPr lang="x-none" sz="2400" b="0" strike="noStrike" spc="-1">
                <a:solidFill>
                  <a:srgbClr val="000000"/>
                </a:solidFill>
                <a:uFill>
                  <a:solidFill>
                    <a:srgbClr val="FFFFFF"/>
                  </a:solidFill>
                </a:uFill>
                <a:latin typeface="Calibri"/>
              </a:rPr>
              <a:t>the </a:t>
            </a:r>
            <a:r>
              <a:rPr lang="x-none" sz="2400" b="1" strike="noStrike" spc="-1">
                <a:solidFill>
                  <a:srgbClr val="000000"/>
                </a:solidFill>
                <a:uFill>
                  <a:solidFill>
                    <a:srgbClr val="FFFFFF"/>
                  </a:solidFill>
                </a:uFill>
                <a:latin typeface="Calibri"/>
              </a:rPr>
              <a:t>app </a:t>
            </a:r>
            <a:r>
              <a:rPr lang="x-none" sz="2400" b="0" strike="noStrike" spc="-1">
                <a:solidFill>
                  <a:srgbClr val="000000"/>
                </a:solidFill>
                <a:uFill>
                  <a:solidFill>
                    <a:srgbClr val="FFFFFF"/>
                  </a:solidFill>
                </a:uFill>
                <a:latin typeface="Calibri"/>
              </a:rPr>
              <a:t>through which user ca</a:t>
            </a:r>
            <a:r>
              <a:rPr lang="x-none" sz="2400" b="1" strike="noStrike" spc="-1">
                <a:solidFill>
                  <a:srgbClr val="000000"/>
                </a:solidFill>
                <a:uFill>
                  <a:solidFill>
                    <a:srgbClr val="FFFFFF"/>
                  </a:solidFill>
                </a:uFill>
                <a:latin typeface="Calibri"/>
              </a:rPr>
              <a:t>n easily </a:t>
            </a:r>
            <a:r>
              <a:rPr lang="x-none" sz="2400" b="0" strike="noStrike" spc="-1" smtClean="0">
                <a:solidFill>
                  <a:srgbClr val="000000"/>
                </a:solidFill>
                <a:uFill>
                  <a:solidFill>
                    <a:srgbClr val="FFFFFF"/>
                  </a:solidFill>
                </a:uFill>
                <a:latin typeface="Calibri"/>
              </a:rPr>
              <a:t>select </a:t>
            </a:r>
            <a:r>
              <a:rPr lang="x-none" sz="2400" b="0" strike="noStrike" spc="-1">
                <a:solidFill>
                  <a:srgbClr val="000000"/>
                </a:solidFill>
                <a:uFill>
                  <a:solidFill>
                    <a:srgbClr val="FFFFFF"/>
                  </a:solidFill>
                </a:uFill>
                <a:latin typeface="Calibri"/>
              </a:rPr>
              <a:t>the </a:t>
            </a:r>
            <a:r>
              <a:rPr lang="x-none" sz="2400" b="1" strike="noStrike" spc="-1">
                <a:solidFill>
                  <a:srgbClr val="000000"/>
                </a:solidFill>
                <a:uFill>
                  <a:solidFill>
                    <a:srgbClr val="FFFFFF"/>
                  </a:solidFill>
                </a:uFill>
                <a:latin typeface="Calibri"/>
              </a:rPr>
              <a:t>parking slot</a:t>
            </a:r>
            <a:r>
              <a:rPr lang="x-none" sz="2400" b="0" strike="noStrike" spc="-1" smtClean="0">
                <a:solidFill>
                  <a:srgbClr val="000000"/>
                </a:solidFill>
                <a:uFill>
                  <a:solidFill>
                    <a:srgbClr val="FFFFFF"/>
                  </a:solidFill>
                </a:uFill>
                <a:latin typeface="Calibri"/>
              </a:rPr>
              <a:t>.</a:t>
            </a:r>
            <a:endParaRPr lang="en-IN" sz="24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If the </a:t>
            </a:r>
            <a:r>
              <a:rPr lang="x-none" sz="2400" b="1" strike="noStrike" spc="-1">
                <a:solidFill>
                  <a:srgbClr val="000000"/>
                </a:solidFill>
                <a:uFill>
                  <a:solidFill>
                    <a:srgbClr val="FFFFFF"/>
                  </a:solidFill>
                </a:uFill>
                <a:latin typeface="Calibri"/>
              </a:rPr>
              <a:t>car</a:t>
            </a:r>
            <a:r>
              <a:rPr lang="x-none" sz="2400" b="0" strike="noStrike" spc="-1">
                <a:solidFill>
                  <a:srgbClr val="000000"/>
                </a:solidFill>
                <a:uFill>
                  <a:solidFill>
                    <a:srgbClr val="FFFFFF"/>
                  </a:solidFill>
                </a:uFill>
                <a:latin typeface="Calibri"/>
              </a:rPr>
              <a:t> is there in </a:t>
            </a:r>
            <a:r>
              <a:rPr lang="x-none" sz="2400" b="1" strike="noStrike" spc="-1">
                <a:solidFill>
                  <a:srgbClr val="000000"/>
                </a:solidFill>
                <a:uFill>
                  <a:solidFill>
                    <a:srgbClr val="FFFFFF"/>
                  </a:solidFill>
                </a:uFill>
                <a:latin typeface="Calibri"/>
              </a:rPr>
              <a:t>parking slot</a:t>
            </a:r>
            <a:r>
              <a:rPr lang="x-none" sz="2400" b="0" strike="noStrike" spc="-1">
                <a:solidFill>
                  <a:srgbClr val="000000"/>
                </a:solidFill>
                <a:uFill>
                  <a:solidFill>
                    <a:srgbClr val="FFFFFF"/>
                  </a:solidFill>
                </a:uFill>
                <a:latin typeface="Calibri"/>
              </a:rPr>
              <a:t> </a:t>
            </a:r>
            <a:r>
              <a:rPr lang="x-none" sz="2400" b="1" strike="noStrike" spc="-1">
                <a:solidFill>
                  <a:srgbClr val="000000"/>
                </a:solidFill>
                <a:uFill>
                  <a:solidFill>
                    <a:srgbClr val="FFFFFF"/>
                  </a:solidFill>
                </a:uFill>
                <a:latin typeface="Calibri"/>
              </a:rPr>
              <a:t>more than alloted time</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extra charges</a:t>
            </a:r>
            <a:r>
              <a:rPr lang="x-none" sz="2400" b="0" strike="noStrike" spc="-1">
                <a:solidFill>
                  <a:srgbClr val="000000"/>
                </a:solidFill>
                <a:uFill>
                  <a:solidFill>
                    <a:srgbClr val="FFFFFF"/>
                  </a:solidFill>
                </a:uFill>
                <a:latin typeface="Calibri"/>
              </a:rPr>
              <a:t> will be made at </a:t>
            </a:r>
            <a:r>
              <a:rPr lang="x-none" sz="2400" b="1" strike="noStrike" spc="-1">
                <a:solidFill>
                  <a:srgbClr val="000000"/>
                </a:solidFill>
                <a:uFill>
                  <a:solidFill>
                    <a:srgbClr val="FFFFFF"/>
                  </a:solidFill>
                </a:uFill>
                <a:latin typeface="Calibri"/>
              </a:rPr>
              <a:t>Rs. 10 per half an hour</a:t>
            </a:r>
            <a:r>
              <a:rPr lang="x-none" sz="2400" b="0" strike="noStrike" spc="-1">
                <a:solidFill>
                  <a:srgbClr val="000000"/>
                </a:solidFill>
                <a:uFill>
                  <a:solidFill>
                    <a:srgbClr val="FFFFFF"/>
                  </a:solidFill>
                </a:uFill>
                <a:latin typeface="Calibri"/>
              </a:rPr>
              <a:t>.</a:t>
            </a:r>
          </a:p>
        </p:txBody>
      </p:sp>
      <p:sp>
        <p:nvSpPr>
          <p:cNvPr id="83" name="TextShape 3"/>
          <p:cNvSpPr txBox="1"/>
          <p:nvPr/>
        </p:nvSpPr>
        <p:spPr>
          <a:xfrm>
            <a:off x="8610480" y="6356520"/>
            <a:ext cx="2742840" cy="364680"/>
          </a:xfrm>
          <a:prstGeom prst="rect">
            <a:avLst/>
          </a:prstGeom>
          <a:noFill/>
          <a:ln>
            <a:noFill/>
          </a:ln>
        </p:spPr>
        <p:txBody>
          <a:bodyPr anchor="ctr"/>
          <a:lstStyle/>
          <a:p>
            <a:pPr algn="r">
              <a:lnSpc>
                <a:spcPct val="100000"/>
              </a:lnSpc>
            </a:pPr>
            <a:fld id="{644DF160-3537-4F83-BF31-634AE351A642}" type="slidenum">
              <a:rPr lang="en-IN" sz="1200" b="0" strike="noStrike" spc="-1">
                <a:solidFill>
                  <a:srgbClr val="8B8B8B"/>
                </a:solidFill>
                <a:uFill>
                  <a:solidFill>
                    <a:srgbClr val="FFFFFF"/>
                  </a:solidFill>
                </a:uFill>
                <a:latin typeface="Calibri"/>
              </a:rPr>
              <a:pPr algn="r">
                <a:lnSpc>
                  <a:spcPct val="100000"/>
                </a:lnSpc>
              </a:pPr>
              <a:t>2</a:t>
            </a:fld>
            <a:endParaRPr lang="en-IN" sz="1200" b="0" strike="noStrike" spc="-1">
              <a:solidFill>
                <a:srgbClr val="000000"/>
              </a:solidFill>
              <a:uFill>
                <a:solidFill>
                  <a:srgbClr val="FFFFFF"/>
                </a:solidFill>
              </a:uFill>
              <a:latin typeface="Times New Roman"/>
            </a:endParaRPr>
          </a:p>
        </p:txBody>
      </p:sp>
      <p:pic>
        <p:nvPicPr>
          <p:cNvPr id="84"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Problem at hand</a:t>
            </a:r>
            <a:endParaRPr lang="x-none"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pPr>
            <a:r>
              <a:rPr lang="x-none" sz="4200" b="1" i="1" strike="noStrike" spc="-1">
                <a:solidFill>
                  <a:srgbClr val="000000"/>
                </a:solidFill>
                <a:uFill>
                  <a:solidFill>
                    <a:srgbClr val="FFFFFF"/>
                  </a:solidFill>
                </a:uFill>
                <a:latin typeface="Calibri"/>
              </a:rPr>
              <a:t>Smart Parking for Smart Cities of the future!!</a:t>
            </a:r>
          </a:p>
          <a:p>
            <a:pPr>
              <a:lnSpc>
                <a:spcPct val="90000"/>
              </a:lnSpc>
            </a:pPr>
            <a:r>
              <a:rPr lang="x-none" sz="4200" b="1" i="1" strike="noStrike" spc="-1">
                <a:solidFill>
                  <a:srgbClr val="000000"/>
                </a:solidFill>
                <a:uFill>
                  <a:solidFill>
                    <a:srgbClr val="FFFFFF"/>
                  </a:solidFill>
                </a:uFill>
                <a:latin typeface="Calibri"/>
              </a:rPr>
              <a:t>Where shuould I park my car ??</a:t>
            </a:r>
          </a:p>
          <a:p>
            <a:pPr>
              <a:lnSpc>
                <a:spcPct val="90000"/>
              </a:lnSpc>
            </a:pPr>
            <a:endParaRPr lang="x-none" sz="2800" b="0" strike="noStrike" spc="-1">
              <a:solidFill>
                <a:srgbClr val="000000"/>
              </a:solidFill>
              <a:uFill>
                <a:solidFill>
                  <a:srgbClr val="FFFFFF"/>
                </a:solidFill>
              </a:uFill>
              <a:latin typeface="Calibri"/>
            </a:endParaRPr>
          </a:p>
          <a:p>
            <a:pPr>
              <a:lnSpc>
                <a:spcPct val="90000"/>
              </a:lnSpc>
            </a:pPr>
            <a:r>
              <a:rPr lang="x-none" sz="2800" b="0" i="1" strike="noStrike" spc="-1">
                <a:solidFill>
                  <a:srgbClr val="000000"/>
                </a:solidFill>
                <a:uFill>
                  <a:solidFill>
                    <a:srgbClr val="FFFFFF"/>
                  </a:solidFill>
                </a:uFill>
                <a:latin typeface="Calibri"/>
              </a:rPr>
              <a:t>As we know car parking is major problem issue now-a- days and frustrating for people to find the parking spaces in malls and other parking areas .</a:t>
            </a:r>
            <a:endParaRPr lang="x-none" sz="2800" b="0" strike="noStrike" spc="-1">
              <a:solidFill>
                <a:srgbClr val="000000"/>
              </a:solidFill>
              <a:uFill>
                <a:solidFill>
                  <a:srgbClr val="FFFFFF"/>
                </a:solidFill>
              </a:uFill>
              <a:latin typeface="Calibri"/>
            </a:endParaRPr>
          </a:p>
        </p:txBody>
      </p:sp>
      <p:sp>
        <p:nvSpPr>
          <p:cNvPr id="87" name="TextShape 3"/>
          <p:cNvSpPr txBox="1"/>
          <p:nvPr/>
        </p:nvSpPr>
        <p:spPr>
          <a:xfrm>
            <a:off x="8610480" y="6356520"/>
            <a:ext cx="2742840" cy="364680"/>
          </a:xfrm>
          <a:prstGeom prst="rect">
            <a:avLst/>
          </a:prstGeom>
          <a:noFill/>
          <a:ln>
            <a:noFill/>
          </a:ln>
        </p:spPr>
        <p:txBody>
          <a:bodyPr anchor="ctr"/>
          <a:lstStyle/>
          <a:p>
            <a:pPr algn="r">
              <a:lnSpc>
                <a:spcPct val="100000"/>
              </a:lnSpc>
            </a:pPr>
            <a:fld id="{3859BE01-02BC-440E-98D9-EBE0DF46ECAC}" type="slidenum">
              <a:rPr lang="en-IN" sz="1200" b="0" strike="noStrike" spc="-1">
                <a:solidFill>
                  <a:srgbClr val="8B8B8B"/>
                </a:solidFill>
                <a:uFill>
                  <a:solidFill>
                    <a:srgbClr val="FFFFFF"/>
                  </a:solidFill>
                </a:uFill>
                <a:latin typeface="Calibri"/>
              </a:rPr>
              <a:pPr algn="r">
                <a:lnSpc>
                  <a:spcPct val="100000"/>
                </a:lnSpc>
              </a:pPr>
              <a:t>3</a:t>
            </a:fld>
            <a:endParaRPr lang="en-IN" sz="1200" b="0" strike="noStrike" spc="-1">
              <a:solidFill>
                <a:srgbClr val="000000"/>
              </a:solidFill>
              <a:uFill>
                <a:solidFill>
                  <a:srgbClr val="FFFFFF"/>
                </a:solidFill>
              </a:uFill>
              <a:latin typeface="Times New Roman"/>
            </a:endParaRPr>
          </a:p>
        </p:txBody>
      </p:sp>
      <p:pic>
        <p:nvPicPr>
          <p:cNvPr id="8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67408" y="0"/>
            <a:ext cx="10513904" cy="1119744"/>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Solution</a:t>
            </a:r>
            <a:endParaRPr lang="x-none" sz="1800" b="0" strike="noStrike" spc="-1">
              <a:solidFill>
                <a:srgbClr val="000000"/>
              </a:solidFill>
              <a:uFill>
                <a:solidFill>
                  <a:srgbClr val="FFFFFF"/>
                </a:solidFill>
              </a:uFill>
              <a:latin typeface="Calibri"/>
            </a:endParaRPr>
          </a:p>
        </p:txBody>
      </p:sp>
      <p:sp>
        <p:nvSpPr>
          <p:cNvPr id="90" name="TextShape 2"/>
          <p:cNvSpPr txBox="1"/>
          <p:nvPr/>
        </p:nvSpPr>
        <p:spPr>
          <a:xfrm>
            <a:off x="551384" y="692696"/>
            <a:ext cx="10515240" cy="4350960"/>
          </a:xfrm>
          <a:prstGeom prst="rect">
            <a:avLst/>
          </a:prstGeom>
          <a:noFill/>
          <a:ln>
            <a:noFill/>
          </a:ln>
        </p:spPr>
        <p:txBody>
          <a:bodyPr/>
          <a:lstStyle/>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So to </a:t>
            </a:r>
            <a:r>
              <a:rPr lang="x-none" sz="2200" b="1" i="1" strike="noStrike" spc="-1">
                <a:solidFill>
                  <a:srgbClr val="000000"/>
                </a:solidFill>
                <a:uFill>
                  <a:solidFill>
                    <a:srgbClr val="FFFFFF"/>
                  </a:solidFill>
                </a:uFill>
                <a:latin typeface="Calibri"/>
              </a:rPr>
              <a:t>solve this probelm</a:t>
            </a:r>
            <a:r>
              <a:rPr lang="x-none" sz="2200" b="0" i="1" strike="noStrike" spc="-1">
                <a:solidFill>
                  <a:srgbClr val="000000"/>
                </a:solidFill>
                <a:uFill>
                  <a:solidFill>
                    <a:srgbClr val="FFFFFF"/>
                  </a:solidFill>
                </a:uFill>
                <a:latin typeface="Calibri"/>
              </a:rPr>
              <a:t> , there will be </a:t>
            </a:r>
            <a:r>
              <a:rPr lang="x-none" sz="2200" b="1" i="1" strike="noStrike" spc="-1">
                <a:solidFill>
                  <a:srgbClr val="000000"/>
                </a:solidFill>
                <a:uFill>
                  <a:solidFill>
                    <a:srgbClr val="FFFFFF"/>
                  </a:solidFill>
                </a:uFill>
                <a:latin typeface="Calibri"/>
              </a:rPr>
              <a:t>an App </a:t>
            </a:r>
            <a:r>
              <a:rPr lang="x-none" sz="2200" b="0" i="1" strike="noStrike" spc="-1">
                <a:solidFill>
                  <a:srgbClr val="000000"/>
                </a:solidFill>
                <a:uFill>
                  <a:solidFill>
                    <a:srgbClr val="FFFFFF"/>
                  </a:solidFill>
                </a:uFill>
                <a:latin typeface="Calibri"/>
              </a:rPr>
              <a:t>which will </a:t>
            </a:r>
            <a:r>
              <a:rPr lang="x-none" sz="2200" b="1" i="1" strike="noStrike" spc="-1">
                <a:solidFill>
                  <a:srgbClr val="000000"/>
                </a:solidFill>
                <a:uFill>
                  <a:solidFill>
                    <a:srgbClr val="FFFFFF"/>
                  </a:solidFill>
                </a:uFill>
                <a:latin typeface="Calibri"/>
              </a:rPr>
              <a:t>help</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detect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t>
            </a:r>
            <a:r>
              <a:rPr lang="en-IN" sz="2200" b="1" i="1" spc="-1" dirty="0" smtClean="0">
                <a:solidFill>
                  <a:srgbClr val="000000"/>
                </a:solidFill>
                <a:uFill>
                  <a:solidFill>
                    <a:srgbClr val="FFFFFF"/>
                  </a:solidFill>
                </a:uFill>
                <a:latin typeface="Calibri"/>
              </a:rPr>
              <a:t>lot </a:t>
            </a:r>
            <a:r>
              <a:rPr lang="x-none" sz="2200" b="0" i="1" strike="noStrike" spc="-1" smtClean="0">
                <a:solidFill>
                  <a:srgbClr val="000000"/>
                </a:solidFill>
                <a:uFill>
                  <a:solidFill>
                    <a:srgbClr val="FFFFFF"/>
                  </a:solidFill>
                </a:uFill>
                <a:latin typeface="Calibri"/>
              </a:rPr>
              <a:t>if </a:t>
            </a:r>
            <a:r>
              <a:rPr lang="x-none" sz="2200" b="0" i="1" strike="noStrike" spc="-1">
                <a:solidFill>
                  <a:srgbClr val="000000"/>
                </a:solidFill>
                <a:uFill>
                  <a:solidFill>
                    <a:srgbClr val="FFFFFF"/>
                  </a:solidFill>
                </a:uFill>
                <a:latin typeface="Calibri"/>
              </a:rPr>
              <a:t>available which will </a:t>
            </a:r>
            <a:r>
              <a:rPr lang="x-none" sz="2200" b="1" i="1" strike="noStrike" spc="-1">
                <a:solidFill>
                  <a:srgbClr val="000000"/>
                </a:solidFill>
                <a:uFill>
                  <a:solidFill>
                    <a:srgbClr val="FFFFFF"/>
                  </a:solidFill>
                </a:uFill>
                <a:latin typeface="Calibri"/>
              </a:rPr>
              <a:t>make easy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for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user </a:t>
            </a:r>
            <a:r>
              <a:rPr lang="x-none" sz="2200" i="1" strike="noStrike" spc="-1">
                <a:solidFill>
                  <a:srgbClr val="000000"/>
                </a:solidFill>
                <a:uFill>
                  <a:solidFill>
                    <a:srgbClr val="FFFFFF"/>
                  </a:solidFill>
                </a:uFill>
                <a:latin typeface="Calibri"/>
              </a:rPr>
              <a:t>t</a:t>
            </a:r>
            <a:r>
              <a:rPr lang="x-none" sz="2200" b="0" i="1" strike="noStrike" spc="-1">
                <a:solidFill>
                  <a:srgbClr val="000000"/>
                </a:solidFill>
                <a:uFill>
                  <a:solidFill>
                    <a:srgbClr val="FFFFFF"/>
                  </a:solidFill>
                </a:uFill>
                <a:latin typeface="Calibri"/>
              </a:rPr>
              <a:t>o </a:t>
            </a:r>
            <a:r>
              <a:rPr lang="x-none" sz="2200" b="1" i="1" strike="noStrike" spc="-1">
                <a:solidFill>
                  <a:srgbClr val="000000"/>
                </a:solidFill>
                <a:uFill>
                  <a:solidFill>
                    <a:srgbClr val="FFFFFF"/>
                  </a:solidFill>
                </a:uFill>
                <a:latin typeface="Calibri"/>
              </a:rPr>
              <a:t>find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space</a:t>
            </a:r>
            <a:r>
              <a:rPr lang="x-none" sz="2200" b="0" i="1" strike="noStrike" spc="-1">
                <a:solidFill>
                  <a:srgbClr val="000000"/>
                </a:solidFill>
                <a:uFill>
                  <a:solidFill>
                    <a:srgbClr val="FFFFFF"/>
                  </a:solidFill>
                </a:uFill>
                <a:latin typeface="Calibri"/>
              </a:rPr>
              <a:t> from the </a:t>
            </a:r>
            <a:r>
              <a:rPr lang="x-none" sz="2200" b="1" i="1" strike="noStrike" spc="-1">
                <a:solidFill>
                  <a:srgbClr val="000000"/>
                </a:solidFill>
                <a:uFill>
                  <a:solidFill>
                    <a:srgbClr val="FFFFFF"/>
                  </a:solidFill>
                </a:uFill>
                <a:latin typeface="Calibri"/>
              </a:rPr>
              <a:t>app </a:t>
            </a:r>
            <a:r>
              <a:rPr lang="x-none" sz="2200" b="0" i="1" strike="noStrike" spc="-1">
                <a:solidFill>
                  <a:srgbClr val="000000"/>
                </a:solidFill>
                <a:uFill>
                  <a:solidFill>
                    <a:srgbClr val="FFFFFF"/>
                  </a:solidFill>
                </a:uFill>
                <a:latin typeface="Calibri"/>
              </a:rPr>
              <a:t>in which the </a:t>
            </a:r>
            <a:r>
              <a:rPr lang="x-none" sz="2200" b="1" i="1" strike="noStrike" spc="-1">
                <a:solidFill>
                  <a:srgbClr val="000000"/>
                </a:solidFill>
                <a:uFill>
                  <a:solidFill>
                    <a:srgbClr val="FFFFFF"/>
                  </a:solidFill>
                </a:uFill>
                <a:latin typeface="Calibri"/>
              </a:rPr>
              <a:t>parking area avaibility</a:t>
            </a:r>
            <a:r>
              <a:rPr lang="x-none" sz="2200" b="0" i="1" strike="noStrike" spc="-1">
                <a:solidFill>
                  <a:srgbClr val="000000"/>
                </a:solidFill>
                <a:uFill>
                  <a:solidFill>
                    <a:srgbClr val="FFFFFF"/>
                  </a:solidFill>
                </a:uFill>
                <a:latin typeface="Calibri"/>
              </a:rPr>
              <a:t> will be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after </a:t>
            </a:r>
            <a:r>
              <a:rPr lang="x-none" sz="2200" b="1" i="1" strike="noStrike" spc="-1">
                <a:solidFill>
                  <a:srgbClr val="000000"/>
                </a:solidFill>
                <a:uFill>
                  <a:solidFill>
                    <a:srgbClr val="FFFFFF"/>
                  </a:solidFill>
                </a:uFill>
                <a:latin typeface="Calibri"/>
              </a:rPr>
              <a:t>every 10 seconds</a:t>
            </a:r>
            <a:r>
              <a:rPr lang="x-none" sz="2200" b="0" i="1" strike="noStrike" spc="-1">
                <a:solidFill>
                  <a:srgbClr val="000000"/>
                </a:solidFill>
                <a:uFill>
                  <a:solidFill>
                    <a:srgbClr val="FFFFFF"/>
                  </a:solidFill>
                </a:uFill>
                <a:latin typeface="Calibri"/>
              </a:rPr>
              <a:t> (will </a:t>
            </a:r>
            <a:r>
              <a:rPr lang="x-none" sz="2200" b="1" i="1" strike="noStrike" spc="-1">
                <a:solidFill>
                  <a:srgbClr val="000000"/>
                </a:solidFill>
                <a:uFill>
                  <a:solidFill>
                    <a:srgbClr val="FFFFFF"/>
                  </a:solidFill>
                </a:uFill>
                <a:latin typeface="Calibri"/>
              </a:rPr>
              <a:t>show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where </a:t>
            </a:r>
            <a:r>
              <a:rPr lang="x-none" sz="2200" b="0" i="1" strike="noStrike" spc="-1">
                <a:solidFill>
                  <a:srgbClr val="000000"/>
                </a:solidFill>
                <a:uFill>
                  <a:solidFill>
                    <a:srgbClr val="FFFFFF"/>
                  </a:solidFill>
                </a:uFill>
                <a:latin typeface="Calibri"/>
              </a:rPr>
              <a:t>there is </a:t>
            </a:r>
            <a:r>
              <a:rPr lang="x-none" sz="2200" b="1" i="1" strike="noStrike" spc="-1">
                <a:solidFill>
                  <a:srgbClr val="000000"/>
                </a:solidFill>
                <a:uFill>
                  <a:solidFill>
                    <a:srgbClr val="FFFFFF"/>
                  </a:solidFill>
                </a:uFill>
                <a:latin typeface="Calibri"/>
              </a:rPr>
              <a:t>parking space </a:t>
            </a:r>
            <a:r>
              <a:rPr lang="x-none" sz="2200" b="0" i="1" strike="noStrike" spc="-1">
                <a:solidFill>
                  <a:srgbClr val="000000"/>
                </a:solidFill>
                <a:uFill>
                  <a:solidFill>
                    <a:srgbClr val="FFFFFF"/>
                  </a:solidFill>
                </a:uFill>
                <a:latin typeface="Calibri"/>
              </a:rPr>
              <a:t>available by using </a:t>
            </a:r>
            <a:r>
              <a:rPr lang="x-none" sz="2200" b="1" i="1" strike="noStrike" spc="-1">
                <a:solidFill>
                  <a:srgbClr val="000000"/>
                </a:solidFill>
                <a:uFill>
                  <a:solidFill>
                    <a:srgbClr val="FFFFFF"/>
                  </a:solidFill>
                </a:uFill>
                <a:latin typeface="Calibri"/>
              </a:rPr>
              <a:t>automated cameras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parking places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Extra feature</a:t>
            </a:r>
            <a:r>
              <a:rPr lang="x-none" sz="2200" b="0" i="1" strike="noStrike" spc="-1">
                <a:solidFill>
                  <a:srgbClr val="000000"/>
                </a:solidFill>
                <a:uFill>
                  <a:solidFill>
                    <a:srgbClr val="FFFFFF"/>
                  </a:solidFill>
                </a:uFill>
                <a:latin typeface="Calibri"/>
              </a:rPr>
              <a:t> of this </a:t>
            </a:r>
            <a:r>
              <a:rPr lang="x-none" sz="2200" b="1" i="1" strike="noStrike" spc="-1">
                <a:solidFill>
                  <a:srgbClr val="000000"/>
                </a:solidFill>
                <a:uFill>
                  <a:solidFill>
                    <a:srgbClr val="FFFFFF"/>
                  </a:solidFill>
                </a:uFill>
                <a:latin typeface="Calibri"/>
              </a:rPr>
              <a:t>App </a:t>
            </a:r>
            <a:r>
              <a:rPr lang="x-none" sz="2200" b="0" i="1" strike="noStrike" spc="-1">
                <a:solidFill>
                  <a:srgbClr val="000000"/>
                </a:solidFill>
                <a:uFill>
                  <a:solidFill>
                    <a:srgbClr val="FFFFFF"/>
                  </a:solidFill>
                </a:uFill>
                <a:latin typeface="Calibri"/>
              </a:rPr>
              <a:t>will be that user can also </a:t>
            </a:r>
            <a:r>
              <a:rPr lang="x-none" sz="2200" b="1" i="1" strike="noStrike" spc="-1">
                <a:solidFill>
                  <a:srgbClr val="000000"/>
                </a:solidFill>
                <a:uFill>
                  <a:solidFill>
                    <a:srgbClr val="FFFFFF"/>
                  </a:solidFill>
                </a:uFill>
                <a:latin typeface="Calibri"/>
              </a:rPr>
              <a:t>book  </a:t>
            </a:r>
            <a:r>
              <a:rPr lang="x-none" sz="2200" b="0" i="1" strike="noStrike" spc="-1">
                <a:solidFill>
                  <a:srgbClr val="000000"/>
                </a:solidFill>
                <a:uFill>
                  <a:solidFill>
                    <a:srgbClr val="FFFFFF"/>
                  </a:solidFill>
                </a:uFill>
                <a:latin typeface="Calibri"/>
              </a:rPr>
              <a:t>there </a:t>
            </a:r>
            <a:r>
              <a:rPr lang="x-none" sz="2200" b="1" i="1" strike="noStrike" spc="-1">
                <a:solidFill>
                  <a:srgbClr val="000000"/>
                </a:solidFill>
                <a:uFill>
                  <a:solidFill>
                    <a:srgbClr val="FFFFFF"/>
                  </a:solidFill>
                </a:uFill>
                <a:latin typeface="Calibri"/>
              </a:rPr>
              <a:t>favourable parking slot</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advance</a:t>
            </a:r>
            <a:r>
              <a:rPr lang="x-none" sz="2200" b="0" i="1" strike="noStrike" spc="-1">
                <a:solidFill>
                  <a:srgbClr val="000000"/>
                </a:solidFill>
                <a:uFill>
                  <a:solidFill>
                    <a:srgbClr val="FFFFFF"/>
                  </a:solidFill>
                </a:uFill>
                <a:latin typeface="Calibri"/>
              </a:rPr>
              <a:t> thorugh this app by </a:t>
            </a:r>
            <a:r>
              <a:rPr lang="x-none" sz="2200" b="1" i="1" strike="noStrike" spc="-1">
                <a:solidFill>
                  <a:srgbClr val="000000"/>
                </a:solidFill>
                <a:uFill>
                  <a:solidFill>
                    <a:srgbClr val="FFFFFF"/>
                  </a:solidFill>
                </a:uFill>
                <a:latin typeface="Calibri"/>
              </a:rPr>
              <a:t>selecting</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date</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timings</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how many hours</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they </a:t>
            </a:r>
            <a:r>
              <a:rPr lang="x-none" sz="2200" b="0" i="1" strike="noStrike" spc="-1">
                <a:solidFill>
                  <a:srgbClr val="000000"/>
                </a:solidFill>
                <a:uFill>
                  <a:solidFill>
                    <a:srgbClr val="FFFFFF"/>
                  </a:solidFill>
                </a:uFill>
                <a:latin typeface="Calibri"/>
              </a:rPr>
              <a:t>want to </a:t>
            </a:r>
            <a:r>
              <a:rPr lang="x-none" sz="2200" b="1" i="1" strike="noStrike" spc="-1">
                <a:solidFill>
                  <a:srgbClr val="000000"/>
                </a:solidFill>
                <a:uFill>
                  <a:solidFill>
                    <a:srgbClr val="FFFFFF"/>
                  </a:solidFill>
                </a:uFill>
                <a:latin typeface="Calibri"/>
              </a:rPr>
              <a:t>park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car</a:t>
            </a:r>
            <a:r>
              <a:rPr lang="x-none" sz="2200" b="0" i="1" strike="noStrike" spc="-1">
                <a:solidFill>
                  <a:srgbClr val="000000"/>
                </a:solidFill>
                <a:uFill>
                  <a:solidFill>
                    <a:srgbClr val="FFFFFF"/>
                  </a:solidFill>
                </a:uFill>
                <a:latin typeface="Calibri"/>
              </a:rPr>
              <a:t> and on which </a:t>
            </a:r>
            <a:r>
              <a:rPr lang="x-none" sz="2200" b="1" i="1" strike="noStrike" spc="-1">
                <a:solidFill>
                  <a:srgbClr val="000000"/>
                </a:solidFill>
                <a:uFill>
                  <a:solidFill>
                    <a:srgbClr val="FFFFFF"/>
                  </a:solidFill>
                </a:uFill>
                <a:latin typeface="Calibri"/>
              </a:rPr>
              <a:t>date</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advance</a:t>
            </a:r>
            <a:r>
              <a:rPr lang="x-none" sz="2200" b="0" i="1" strike="noStrike" spc="-1">
                <a:solidFill>
                  <a:srgbClr val="000000"/>
                </a:solidFill>
                <a:uFill>
                  <a:solidFill>
                    <a:srgbClr val="FFFFFF"/>
                  </a:solidFill>
                </a:uFill>
                <a:latin typeface="Calibri"/>
              </a:rPr>
              <a:t> , in just </a:t>
            </a:r>
            <a:r>
              <a:rPr lang="x-none" sz="2200" b="1" i="1" strike="noStrike" spc="-1">
                <a:solidFill>
                  <a:srgbClr val="000000"/>
                </a:solidFill>
                <a:uFill>
                  <a:solidFill>
                    <a:srgbClr val="FFFFFF"/>
                  </a:solidFill>
                </a:uFill>
                <a:latin typeface="Calibri"/>
              </a:rPr>
              <a:t>Rs.20 extra</a:t>
            </a:r>
            <a:r>
              <a:rPr lang="x-none" sz="2200" b="0" i="1" strike="noStrike" spc="-1">
                <a:solidFill>
                  <a:srgbClr val="000000"/>
                </a:solidFill>
                <a:uFill>
                  <a:solidFill>
                    <a:srgbClr val="FFFFFF"/>
                  </a:solidFill>
                </a:uFill>
                <a:latin typeface="Calibri"/>
              </a:rPr>
              <a:t> as </a:t>
            </a:r>
            <a:r>
              <a:rPr lang="x-none" sz="2200" b="1" i="1" strike="noStrike" spc="-1">
                <a:solidFill>
                  <a:srgbClr val="000000"/>
                </a:solidFill>
                <a:uFill>
                  <a:solidFill>
                    <a:srgbClr val="FFFFFF"/>
                  </a:solidFill>
                </a:uFill>
                <a:latin typeface="Calibri"/>
              </a:rPr>
              <a:t>advance booking charges </a:t>
            </a:r>
            <a:r>
              <a:rPr lang="x-none" sz="2200" b="0" i="1" strike="noStrike" spc="-1">
                <a:solidFill>
                  <a:srgbClr val="000000"/>
                </a:solidFill>
                <a:uFill>
                  <a:solidFill>
                    <a:srgbClr val="FFFFFF"/>
                  </a:solidFill>
                </a:uFill>
                <a:latin typeface="Calibri"/>
              </a:rPr>
              <a:t>and </a:t>
            </a:r>
            <a:r>
              <a:rPr lang="x-none" sz="2200" b="1" i="1" strike="noStrike" spc="-1" smtClean="0">
                <a:solidFill>
                  <a:srgbClr val="000000"/>
                </a:solidFill>
                <a:uFill>
                  <a:solidFill>
                    <a:srgbClr val="FFFFFF"/>
                  </a:solidFill>
                </a:uFill>
                <a:latin typeface="Calibri"/>
              </a:rPr>
              <a:t>R</a:t>
            </a:r>
            <a:r>
              <a:rPr lang="en-IN" sz="2200" b="1" i="1" strike="noStrike" spc="-1" dirty="0" smtClean="0">
                <a:solidFill>
                  <a:srgbClr val="000000"/>
                </a:solidFill>
                <a:uFill>
                  <a:solidFill>
                    <a:srgbClr val="FFFFFF"/>
                  </a:solidFill>
                </a:uFill>
                <a:latin typeface="Calibri"/>
              </a:rPr>
              <a:t>s</a:t>
            </a:r>
            <a:r>
              <a:rPr lang="x-none" sz="2200" b="1" i="1" strike="noStrike" spc="-1" smtClean="0">
                <a:solidFill>
                  <a:srgbClr val="000000"/>
                </a:solidFill>
                <a:uFill>
                  <a:solidFill>
                    <a:srgbClr val="FFFFFF"/>
                  </a:solidFill>
                </a:uFill>
                <a:latin typeface="Calibri"/>
              </a:rPr>
              <a:t>.10 </a:t>
            </a:r>
            <a:r>
              <a:rPr lang="x-none" sz="2200" b="1" i="1" strike="noStrike" spc="-1">
                <a:solidFill>
                  <a:srgbClr val="000000"/>
                </a:solidFill>
                <a:uFill>
                  <a:solidFill>
                    <a:srgbClr val="FFFFFF"/>
                  </a:solidFill>
                </a:uFill>
                <a:latin typeface="Calibri"/>
              </a:rPr>
              <a:t>per extra half an hour</a:t>
            </a:r>
            <a:r>
              <a:rPr lang="x-none" sz="2200" b="0" i="1" strike="noStrike" spc="-1">
                <a:solidFill>
                  <a:srgbClr val="000000"/>
                </a:solidFill>
                <a:uFill>
                  <a:solidFill>
                    <a:srgbClr val="FFFFFF"/>
                  </a:solidFill>
                </a:uFill>
                <a:latin typeface="Calibri"/>
              </a:rPr>
              <a:t> if </a:t>
            </a:r>
            <a:r>
              <a:rPr lang="x-none" sz="2200" b="1" i="1" strike="noStrike" spc="-1">
                <a:solidFill>
                  <a:srgbClr val="000000"/>
                </a:solidFill>
                <a:uFill>
                  <a:solidFill>
                    <a:srgbClr val="FFFFFF"/>
                  </a:solidFill>
                </a:uFill>
                <a:latin typeface="Calibri"/>
              </a:rPr>
              <a:t>vehicle</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parked after ending of alloted time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 this app will </a:t>
            </a:r>
            <a:r>
              <a:rPr lang="x-none" sz="2200" b="1" i="1" strike="noStrike" spc="-1">
                <a:solidFill>
                  <a:srgbClr val="000000"/>
                </a:solidFill>
                <a:uFill>
                  <a:solidFill>
                    <a:srgbClr val="FFFFFF"/>
                  </a:solidFill>
                </a:uFill>
                <a:latin typeface="Calibri"/>
              </a:rPr>
              <a:t>show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directions</a:t>
            </a:r>
            <a:r>
              <a:rPr lang="x-none" sz="2200" b="0" i="1" strike="noStrike" spc="-1">
                <a:solidFill>
                  <a:srgbClr val="000000"/>
                </a:solidFill>
                <a:uFill>
                  <a:solidFill>
                    <a:srgbClr val="FFFFFF"/>
                  </a:solidFill>
                </a:uFill>
                <a:latin typeface="Calibri"/>
              </a:rPr>
              <a:t> to the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when user </a:t>
            </a:r>
            <a:r>
              <a:rPr lang="x-none" sz="2200" b="1" i="1" strike="noStrike" spc="-1">
                <a:solidFill>
                  <a:srgbClr val="000000"/>
                </a:solidFill>
                <a:uFill>
                  <a:solidFill>
                    <a:srgbClr val="FFFFFF"/>
                  </a:solidFill>
                </a:uFill>
                <a:latin typeface="Calibri"/>
              </a:rPr>
              <a:t>enters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lot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spot alloted </a:t>
            </a:r>
            <a:r>
              <a:rPr lang="x-none" sz="2200" b="0" i="1" strike="noStrike" spc="-1">
                <a:solidFill>
                  <a:srgbClr val="000000"/>
                </a:solidFill>
                <a:uFill>
                  <a:solidFill>
                    <a:srgbClr val="FFFFFF"/>
                  </a:solidFill>
                </a:uFill>
                <a:latin typeface="Calibri"/>
              </a:rPr>
              <a:t>to the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thus helping the user to </a:t>
            </a:r>
            <a:r>
              <a:rPr lang="x-none" sz="2200" b="1" i="1" strike="noStrike" spc="-1">
                <a:solidFill>
                  <a:srgbClr val="000000"/>
                </a:solidFill>
                <a:uFill>
                  <a:solidFill>
                    <a:srgbClr val="FFFFFF"/>
                  </a:solidFill>
                </a:uFill>
                <a:latin typeface="Calibri"/>
              </a:rPr>
              <a:t>easily reach </a:t>
            </a:r>
            <a:r>
              <a:rPr lang="x-none" sz="2200" b="0" i="1" strike="noStrike" spc="-1">
                <a:solidFill>
                  <a:srgbClr val="000000"/>
                </a:solidFill>
                <a:uFill>
                  <a:solidFill>
                    <a:srgbClr val="FFFFFF"/>
                  </a:solidFill>
                </a:uFill>
                <a:latin typeface="Calibri"/>
              </a:rPr>
              <a:t>to its </a:t>
            </a:r>
            <a:r>
              <a:rPr lang="x-none" sz="2200" b="1" i="1" strike="noStrike" spc="-1">
                <a:solidFill>
                  <a:srgbClr val="000000"/>
                </a:solidFill>
                <a:uFill>
                  <a:solidFill>
                    <a:srgbClr val="FFFFFF"/>
                  </a:solidFill>
                </a:uFill>
                <a:latin typeface="Calibri"/>
              </a:rPr>
              <a:t>parking slot</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Due to </a:t>
            </a:r>
            <a:r>
              <a:rPr lang="x-none" sz="2200" b="1" i="1" strike="noStrike" spc="-1">
                <a:solidFill>
                  <a:srgbClr val="000000"/>
                </a:solidFill>
                <a:uFill>
                  <a:solidFill>
                    <a:srgbClr val="FFFFFF"/>
                  </a:solidFill>
                </a:uFill>
                <a:latin typeface="Calibri"/>
              </a:rPr>
              <a:t>automated cameras </a:t>
            </a:r>
            <a:r>
              <a:rPr lang="x-none" sz="2200" b="0" i="1" strike="noStrike" spc="-1">
                <a:solidFill>
                  <a:srgbClr val="000000"/>
                </a:solidFill>
                <a:uFill>
                  <a:solidFill>
                    <a:srgbClr val="FFFFFF"/>
                  </a:solidFill>
                </a:uFill>
                <a:latin typeface="Calibri"/>
              </a:rPr>
              <a:t>in </a:t>
            </a:r>
            <a:r>
              <a:rPr lang="x-none" sz="2200" b="1" i="1" strike="noStrike" spc="-1">
                <a:solidFill>
                  <a:srgbClr val="000000"/>
                </a:solidFill>
                <a:uFill>
                  <a:solidFill>
                    <a:srgbClr val="FFFFFF"/>
                  </a:solidFill>
                </a:uFill>
                <a:latin typeface="Calibri"/>
              </a:rPr>
              <a:t>parking lot</a:t>
            </a:r>
            <a:r>
              <a:rPr lang="x-none" sz="2200" b="0" i="1" strike="noStrike" spc="-1">
                <a:solidFill>
                  <a:srgbClr val="000000"/>
                </a:solidFill>
                <a:uFill>
                  <a:solidFill>
                    <a:srgbClr val="FFFFFF"/>
                  </a:solidFill>
                </a:uFill>
                <a:latin typeface="Calibri"/>
              </a:rPr>
              <a:t> at </a:t>
            </a:r>
            <a:r>
              <a:rPr lang="x-none" sz="2200" b="1" i="1" strike="noStrike" spc="-1">
                <a:solidFill>
                  <a:srgbClr val="000000"/>
                </a:solidFill>
                <a:uFill>
                  <a:solidFill>
                    <a:srgbClr val="FFFFFF"/>
                  </a:solidFill>
                </a:uFill>
                <a:latin typeface="Calibri"/>
              </a:rPr>
              <a:t>every 10 seconds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lot </a:t>
            </a:r>
            <a:r>
              <a:rPr lang="x-none" sz="2200" i="1" strike="noStrike" spc="-1">
                <a:solidFill>
                  <a:srgbClr val="000000"/>
                </a:solidFill>
                <a:uFill>
                  <a:solidFill>
                    <a:srgbClr val="FFFFFF"/>
                  </a:solidFill>
                </a:uFill>
                <a:latin typeface="Calibri"/>
              </a:rPr>
              <a:t>condition</a:t>
            </a:r>
            <a:r>
              <a:rPr lang="x-none" sz="2200" b="0" i="1" strike="noStrike" spc="-1">
                <a:solidFill>
                  <a:srgbClr val="000000"/>
                </a:solidFill>
                <a:uFill>
                  <a:solidFill>
                    <a:srgbClr val="FFFFFF"/>
                  </a:solidFill>
                </a:uFill>
                <a:latin typeface="Calibri"/>
              </a:rPr>
              <a:t> get </a:t>
            </a:r>
            <a:r>
              <a:rPr lang="x-none" sz="2200" b="1" i="1" strike="noStrike" spc="-1" smtClean="0">
                <a:solidFill>
                  <a:srgbClr val="000000"/>
                </a:solidFill>
                <a:uFill>
                  <a:solidFill>
                    <a:srgbClr val="FFFFFF"/>
                  </a:solidFill>
                </a:uFill>
                <a:latin typeface="Calibri"/>
              </a:rPr>
              <a:t>updated</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by </a:t>
            </a:r>
            <a:r>
              <a:rPr lang="x-none" sz="2200" b="1" i="1" strike="noStrike" spc="-1">
                <a:solidFill>
                  <a:srgbClr val="000000"/>
                </a:solidFill>
                <a:uFill>
                  <a:solidFill>
                    <a:srgbClr val="FFFFFF"/>
                  </a:solidFill>
                </a:uFill>
                <a:latin typeface="Calibri"/>
              </a:rPr>
              <a:t>telling</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are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or </a:t>
            </a:r>
            <a:r>
              <a:rPr lang="x-none" sz="2200" b="1" i="1" strike="noStrike" spc="-1">
                <a:solidFill>
                  <a:srgbClr val="000000"/>
                </a:solidFill>
                <a:uFill>
                  <a:solidFill>
                    <a:srgbClr val="FFFFFF"/>
                  </a:solidFill>
                </a:uFill>
                <a:latin typeface="Calibri"/>
              </a:rPr>
              <a:t>occupied</a:t>
            </a:r>
            <a:r>
              <a:rPr lang="x-none" sz="2200" b="0" i="1" strike="noStrike" spc="-1" smtClean="0">
                <a:solidFill>
                  <a:srgbClr val="000000"/>
                </a:solidFill>
                <a:uFill>
                  <a:solidFill>
                    <a:srgbClr val="FFFFFF"/>
                  </a:solidFill>
                </a:uFill>
                <a:latin typeface="Calibri"/>
              </a:rPr>
              <a:t>.(</a:t>
            </a:r>
            <a:r>
              <a:rPr lang="x-none" sz="2200" b="1" i="1" strike="noStrike" spc="-1" smtClean="0">
                <a:solidFill>
                  <a:srgbClr val="00B050"/>
                </a:solidFill>
                <a:uFill>
                  <a:solidFill>
                    <a:srgbClr val="FFFFFF"/>
                  </a:solidFill>
                </a:uFill>
                <a:latin typeface="Calibri"/>
              </a:rPr>
              <a:t>Green </a:t>
            </a:r>
            <a:r>
              <a:rPr lang="x-none" sz="2200" b="1" i="1" strike="noStrike" spc="-1">
                <a:solidFill>
                  <a:srgbClr val="00B050"/>
                </a:solidFill>
                <a:uFill>
                  <a:solidFill>
                    <a:srgbClr val="FFFFFF"/>
                  </a:solidFill>
                </a:uFill>
                <a:latin typeface="Calibri"/>
              </a:rPr>
              <a:t>box</a:t>
            </a:r>
            <a:r>
              <a:rPr lang="x-none" sz="2200" b="0" i="1" strike="noStrike" spc="-1">
                <a:solidFill>
                  <a:srgbClr val="000000"/>
                </a:solidFill>
                <a:uFill>
                  <a:solidFill>
                    <a:srgbClr val="FFFFFF"/>
                  </a:solidFill>
                </a:uFill>
                <a:latin typeface="Calibri"/>
              </a:rPr>
              <a:t> for </a:t>
            </a:r>
            <a:r>
              <a:rPr lang="x-none" sz="2200" b="1" i="1" strike="noStrike" spc="-1" smtClean="0">
                <a:solidFill>
                  <a:srgbClr val="00B050"/>
                </a:solidFill>
                <a:uFill>
                  <a:solidFill>
                    <a:srgbClr val="FFFFFF"/>
                  </a:solidFill>
                </a:uFill>
                <a:latin typeface="Calibri"/>
              </a:rPr>
              <a:t>em</a:t>
            </a:r>
            <a:r>
              <a:rPr lang="en-IN" sz="2200" b="1" i="1" strike="noStrike" spc="-1" dirty="0" smtClean="0">
                <a:solidFill>
                  <a:srgbClr val="00B050"/>
                </a:solidFill>
                <a:uFill>
                  <a:solidFill>
                    <a:srgbClr val="FFFFFF"/>
                  </a:solidFill>
                </a:uFill>
                <a:latin typeface="Calibri"/>
              </a:rPr>
              <a:t>p</a:t>
            </a:r>
            <a:r>
              <a:rPr lang="x-none" sz="2200" b="1" i="1" strike="noStrike" spc="-1" smtClean="0">
                <a:solidFill>
                  <a:srgbClr val="00B050"/>
                </a:solidFill>
                <a:uFill>
                  <a:solidFill>
                    <a:srgbClr val="FFFFFF"/>
                  </a:solidFill>
                </a:uFill>
                <a:latin typeface="Calibri"/>
              </a:rPr>
              <a:t>ty </a:t>
            </a:r>
            <a:r>
              <a:rPr lang="x-none" sz="2200" b="1" i="1" strike="noStrike" spc="-1">
                <a:solidFill>
                  <a:srgbClr val="00B050"/>
                </a:solidFill>
                <a:uFill>
                  <a:solidFill>
                    <a:srgbClr val="FFFFFF"/>
                  </a:solidFill>
                </a:uFill>
                <a:latin typeface="Calibri"/>
              </a:rPr>
              <a:t>parking spot</a:t>
            </a:r>
            <a:r>
              <a:rPr lang="x-none" sz="2200" b="0" i="1" strike="noStrike" spc="-1">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1" name="TextShape 3"/>
          <p:cNvSpPr txBox="1"/>
          <p:nvPr/>
        </p:nvSpPr>
        <p:spPr>
          <a:xfrm>
            <a:off x="8610480" y="6356520"/>
            <a:ext cx="2742840" cy="364680"/>
          </a:xfrm>
          <a:prstGeom prst="rect">
            <a:avLst/>
          </a:prstGeom>
          <a:noFill/>
          <a:ln>
            <a:noFill/>
          </a:ln>
        </p:spPr>
        <p:txBody>
          <a:bodyPr anchor="ctr"/>
          <a:lstStyle/>
          <a:p>
            <a:pPr algn="r">
              <a:lnSpc>
                <a:spcPct val="100000"/>
              </a:lnSpc>
            </a:pPr>
            <a:fld id="{445CE1A0-F2BA-4CB2-8FA4-DDDADE7EBFC4}" type="slidenum">
              <a:rPr lang="en-IN" sz="1200" b="0" strike="noStrike" spc="-1">
                <a:solidFill>
                  <a:srgbClr val="8B8B8B"/>
                </a:solidFill>
                <a:uFill>
                  <a:solidFill>
                    <a:srgbClr val="FFFFFF"/>
                  </a:solidFill>
                </a:uFill>
                <a:latin typeface="Calibri"/>
              </a:rPr>
              <a:pPr algn="r">
                <a:lnSpc>
                  <a:spcPct val="100000"/>
                </a:lnSpc>
              </a:pPr>
              <a:t>4</a:t>
            </a:fld>
            <a:endParaRPr lang="en-IN" sz="1200" b="0" strike="noStrike" spc="-1">
              <a:solidFill>
                <a:srgbClr val="000000"/>
              </a:solidFill>
              <a:uFill>
                <a:solidFill>
                  <a:srgbClr val="FFFFFF"/>
                </a:solidFill>
              </a:uFill>
              <a:latin typeface="Times New Roman"/>
            </a:endParaRPr>
          </a:p>
        </p:txBody>
      </p:sp>
      <p:pic>
        <p:nvPicPr>
          <p:cNvPr id="9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Demo/ Prototype</a:t>
            </a:r>
            <a:endParaRPr lang="x-none" sz="1800" b="0" strike="noStrike" spc="-1">
              <a:solidFill>
                <a:srgbClr val="000000"/>
              </a:solidFill>
              <a:uFill>
                <a:solidFill>
                  <a:srgbClr val="FFFFFF"/>
                </a:solidFill>
              </a:uFill>
              <a:latin typeface="Calibri"/>
            </a:endParaRPr>
          </a:p>
        </p:txBody>
      </p:sp>
      <p:sp>
        <p:nvSpPr>
          <p:cNvPr id="9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Provide the link to the demo/ prototype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OR provide snapshots for reference</a:t>
            </a:r>
            <a:endParaRPr lang="x-none" sz="2800" b="0" strike="noStrike" spc="-1">
              <a:solidFill>
                <a:srgbClr val="000000"/>
              </a:solidFill>
              <a:uFill>
                <a:solidFill>
                  <a:srgbClr val="FFFFFF"/>
                </a:solidFill>
              </a:uFill>
              <a:latin typeface="Calibri"/>
            </a:endParaRPr>
          </a:p>
        </p:txBody>
      </p:sp>
      <p:sp>
        <p:nvSpPr>
          <p:cNvPr id="95" name="TextShape 3"/>
          <p:cNvSpPr txBox="1"/>
          <p:nvPr/>
        </p:nvSpPr>
        <p:spPr>
          <a:xfrm>
            <a:off x="8610480" y="6356520"/>
            <a:ext cx="2742840" cy="364680"/>
          </a:xfrm>
          <a:prstGeom prst="rect">
            <a:avLst/>
          </a:prstGeom>
          <a:noFill/>
          <a:ln>
            <a:noFill/>
          </a:ln>
        </p:spPr>
        <p:txBody>
          <a:bodyPr anchor="ctr"/>
          <a:lstStyle/>
          <a:p>
            <a:pPr algn="r">
              <a:lnSpc>
                <a:spcPct val="100000"/>
              </a:lnSpc>
            </a:pPr>
            <a:fld id="{4AB2E7BC-1880-4C38-94FA-21BA0A399A1A}" type="slidenum">
              <a:rPr lang="en-IN" sz="1200" b="0" strike="noStrike" spc="-1">
                <a:solidFill>
                  <a:srgbClr val="8B8B8B"/>
                </a:solidFill>
                <a:uFill>
                  <a:solidFill>
                    <a:srgbClr val="FFFFFF"/>
                  </a:solidFill>
                </a:uFill>
                <a:latin typeface="Calibri"/>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96"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67408"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Approach</a:t>
            </a:r>
            <a:endParaRPr lang="x-none" sz="1800" b="0" strike="noStrike" spc="-1">
              <a:solidFill>
                <a:srgbClr val="000000"/>
              </a:solidFill>
              <a:uFill>
                <a:solidFill>
                  <a:srgbClr val="FFFFFF"/>
                </a:solidFill>
              </a:uFill>
              <a:latin typeface="Calibri"/>
            </a:endParaRPr>
          </a:p>
        </p:txBody>
      </p:sp>
      <p:sp>
        <p:nvSpPr>
          <p:cNvPr id="98" name="TextShape 2"/>
          <p:cNvSpPr txBox="1"/>
          <p:nvPr/>
        </p:nvSpPr>
        <p:spPr>
          <a:xfrm>
            <a:off x="623392"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a:t>
            </a:r>
            <a:r>
              <a:rPr lang="x-none" sz="2200" i="1" strike="noStrike" spc="-1" smtClean="0">
                <a:solidFill>
                  <a:srgbClr val="000000"/>
                </a:solidFill>
                <a:uFill>
                  <a:solidFill>
                    <a:srgbClr val="FFFFFF"/>
                  </a:solidFill>
                </a:uFill>
                <a:latin typeface="Calibri"/>
              </a:rPr>
              <a:t>created </a:t>
            </a:r>
            <a:r>
              <a:rPr lang="x-none" sz="2200" b="0" i="1" strike="noStrike" spc="-1" smtClean="0">
                <a:solidFill>
                  <a:srgbClr val="000000"/>
                </a:solidFill>
                <a:uFill>
                  <a:solidFill>
                    <a:srgbClr val="FFFFFF"/>
                  </a:solidFill>
                </a:uFill>
                <a:latin typeface="Calibri"/>
              </a:rPr>
              <a:t>the</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segmented dataset</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parking spot images</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train</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convolutional neural network model</a:t>
            </a:r>
            <a:r>
              <a:rPr lang="x-none" sz="2200" b="0" i="1" strike="noStrike" spc="-1">
                <a:solidFill>
                  <a:srgbClr val="000000"/>
                </a:solidFill>
                <a:uFill>
                  <a:solidFill>
                    <a:srgbClr val="FFFFFF"/>
                  </a:solidFill>
                </a:uFill>
                <a:latin typeface="Calibri"/>
              </a:rPr>
              <a:t> for the </a:t>
            </a:r>
            <a:r>
              <a:rPr lang="x-none" sz="2200" b="1" i="1" strike="noStrike" spc="-1">
                <a:solidFill>
                  <a:srgbClr val="000000"/>
                </a:solidFill>
                <a:uFill>
                  <a:solidFill>
                    <a:srgbClr val="FFFFFF"/>
                  </a:solidFill>
                </a:uFill>
                <a:latin typeface="Calibri"/>
              </a:rPr>
              <a:t>segmemented dataset</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contain</a:t>
            </a:r>
            <a:r>
              <a:rPr lang="x-none" sz="2200" b="0" i="1" strike="noStrike" spc="-1">
                <a:solidFill>
                  <a:srgbClr val="000000"/>
                </a:solidFill>
                <a:uFill>
                  <a:solidFill>
                    <a:srgbClr val="FFFFFF"/>
                  </a:solidFill>
                </a:uFill>
                <a:latin typeface="Calibri"/>
              </a:rPr>
              <a:t> various </a:t>
            </a:r>
            <a:r>
              <a:rPr lang="x-none" sz="2200" b="1" i="1" strike="noStrike" spc="-1">
                <a:solidFill>
                  <a:srgbClr val="000000"/>
                </a:solidFill>
                <a:uFill>
                  <a:solidFill>
                    <a:srgbClr val="FFFFFF"/>
                  </a:solidFill>
                </a:uFill>
                <a:latin typeface="Calibri"/>
              </a:rPr>
              <a:t>empty </a:t>
            </a:r>
            <a:r>
              <a:rPr lang="en-IN" sz="220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parking </a:t>
            </a:r>
            <a:r>
              <a:rPr lang="x-none" sz="2200" b="1" i="1" strike="noStrike" spc="-1">
                <a:solidFill>
                  <a:srgbClr val="000000"/>
                </a:solidFill>
                <a:uFill>
                  <a:solidFill>
                    <a:srgbClr val="FFFFFF"/>
                  </a:solidFill>
                </a:uFill>
                <a:latin typeface="Calibri"/>
              </a:rPr>
              <a:t>slots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 </a:t>
            </a:r>
            <a:r>
              <a:rPr lang="x-none" sz="2200" b="0" i="1" strike="noStrike" spc="-1">
                <a:solidFill>
                  <a:srgbClr val="000000"/>
                </a:solidFill>
                <a:uFill>
                  <a:solidFill>
                    <a:srgbClr val="FFFFFF"/>
                  </a:solidFill>
                </a:uFill>
                <a:latin typeface="Calibri"/>
              </a:rPr>
              <a:t>and got </a:t>
            </a:r>
            <a:r>
              <a:rPr lang="en-IN" sz="2200" b="1" i="1" spc="-1" dirty="0" smtClean="0">
                <a:solidFill>
                  <a:srgbClr val="000000"/>
                </a:solidFill>
                <a:uFill>
                  <a:solidFill>
                    <a:srgbClr val="FFFFFF"/>
                  </a:solidFill>
                </a:uFill>
                <a:latin typeface="Calibri"/>
              </a:rPr>
              <a:t>training  A</a:t>
            </a:r>
            <a:r>
              <a:rPr lang="x-none" sz="2200" b="1" i="1" strike="noStrike" spc="-1" smtClean="0">
                <a:solidFill>
                  <a:srgbClr val="000000"/>
                </a:solidFill>
                <a:uFill>
                  <a:solidFill>
                    <a:srgbClr val="FFFFFF"/>
                  </a:solidFill>
                </a:uFill>
                <a:latin typeface="Calibri"/>
              </a:rPr>
              <a:t>ccuracy</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97</a:t>
            </a:r>
            <a:r>
              <a:rPr lang="x-none" sz="2200" b="1" i="1" strike="noStrike" spc="-1">
                <a:solidFill>
                  <a:srgbClr val="000000"/>
                </a:solidFill>
                <a:uFill>
                  <a:solidFill>
                    <a:srgbClr val="FFFFFF"/>
                  </a:solidFill>
                </a:uFill>
                <a:latin typeface="Calibri"/>
              </a:rPr>
              <a:t>% </a:t>
            </a:r>
            <a:r>
              <a:rPr lang="en-IN" sz="2200" b="1" i="1" strike="noStrike" spc="-1" dirty="0" smtClean="0">
                <a:solidFill>
                  <a:srgbClr val="000000"/>
                </a:solidFill>
                <a:uFill>
                  <a:solidFill>
                    <a:srgbClr val="FFFFFF"/>
                  </a:solidFill>
                </a:uFill>
                <a:latin typeface="Calibri"/>
              </a:rPr>
              <a:t> </a:t>
            </a:r>
            <a:r>
              <a:rPr lang="en-IN" sz="2200" i="1" spc="-1" dirty="0" smtClean="0">
                <a:solidFill>
                  <a:srgbClr val="000000"/>
                </a:solidFill>
                <a:uFill>
                  <a:solidFill>
                    <a:srgbClr val="FFFFFF"/>
                  </a:solidFill>
                </a:uFill>
                <a:latin typeface="Calibri"/>
              </a:rPr>
              <a:t>and </a:t>
            </a:r>
            <a:r>
              <a:rPr lang="en-IN" sz="2200" b="1" i="1" spc="-1" dirty="0" smtClean="0">
                <a:solidFill>
                  <a:srgbClr val="000000"/>
                </a:solidFill>
                <a:uFill>
                  <a:solidFill>
                    <a:srgbClr val="FFFFFF"/>
                  </a:solidFill>
                </a:uFill>
                <a:latin typeface="Calibri"/>
              </a:rPr>
              <a:t>Validation Accuracy 98% </a:t>
            </a:r>
            <a:r>
              <a:rPr lang="x-none" sz="2200" b="1" i="1" strike="noStrike" spc="-1" smtClean="0">
                <a:solidFill>
                  <a:srgbClr val="000000"/>
                </a:solidFill>
                <a:uFill>
                  <a:solidFill>
                    <a:srgbClr val="FFFFFF"/>
                  </a:solidFill>
                </a:uFill>
                <a:latin typeface="Calibri"/>
              </a:rPr>
              <a:t>.</a:t>
            </a:r>
            <a:endParaRPr lang="en-IN" sz="2200" b="1" i="1" spc="-1" dirty="0" smtClean="0">
              <a:solidFill>
                <a:srgbClr val="000000"/>
              </a:solidFill>
              <a:uFill>
                <a:solidFill>
                  <a:srgbClr val="FFFFFF"/>
                </a:solidFill>
              </a:uFill>
              <a:latin typeface="Calibri"/>
            </a:endParaRPr>
          </a:p>
          <a:p>
            <a:pPr marL="228600" indent="-228240">
              <a:lnSpc>
                <a:spcPct val="90000"/>
              </a:lnSpc>
              <a:buClr>
                <a:srgbClr val="000000"/>
              </a:buClr>
            </a:pPr>
            <a:r>
              <a:rPr lang="en-IN" sz="2200" b="1" i="1" strike="noStrike" spc="-1" dirty="0" smtClean="0">
                <a:solidFill>
                  <a:srgbClr val="000000"/>
                </a:solidFill>
                <a:uFill>
                  <a:solidFill>
                    <a:srgbClr val="FFFFFF"/>
                  </a:solidFill>
                </a:uFill>
                <a:latin typeface="Calibri"/>
              </a:rPr>
              <a:t> </a:t>
            </a: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Then we </a:t>
            </a:r>
            <a:r>
              <a:rPr lang="x-none" sz="2200" b="1" i="1" strike="noStrike" spc="-1">
                <a:solidFill>
                  <a:srgbClr val="000000"/>
                </a:solidFill>
                <a:uFill>
                  <a:solidFill>
                    <a:srgbClr val="FFFFFF"/>
                  </a:solidFill>
                </a:uFill>
                <a:latin typeface="Calibri"/>
              </a:rPr>
              <a:t>annotated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full parking lot</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using</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OpenCv </a:t>
            </a:r>
            <a:r>
              <a:rPr lang="x-none" sz="2200" b="0" i="1" strike="noStrike" spc="-1">
                <a:solidFill>
                  <a:srgbClr val="000000"/>
                </a:solidFill>
                <a:uFill>
                  <a:solidFill>
                    <a:srgbClr val="FFFFFF"/>
                  </a:solidFill>
                </a:uFill>
                <a:latin typeface="Calibri"/>
              </a:rPr>
              <a:t> by </a:t>
            </a:r>
            <a:r>
              <a:rPr lang="x-none" sz="2200" b="1" i="1" strike="noStrike" spc="-1">
                <a:solidFill>
                  <a:srgbClr val="000000"/>
                </a:solidFill>
                <a:uFill>
                  <a:solidFill>
                    <a:srgbClr val="FFFFFF"/>
                  </a:solidFill>
                </a:uFill>
                <a:latin typeface="Calibri"/>
              </a:rPr>
              <a:t>detecting the parking slots</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finding</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co-ordinates</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saved </a:t>
            </a:r>
            <a:r>
              <a:rPr lang="x-none" sz="2200" b="0" i="1" strike="noStrike" spc="-1">
                <a:solidFill>
                  <a:srgbClr val="000000"/>
                </a:solidFill>
                <a:uFill>
                  <a:solidFill>
                    <a:srgbClr val="FFFFFF"/>
                  </a:solidFill>
                </a:uFill>
                <a:latin typeface="Calibri"/>
              </a:rPr>
              <a:t>them as </a:t>
            </a:r>
            <a:r>
              <a:rPr lang="x-none" sz="2200" b="1" i="1" strike="noStrike" spc="-1">
                <a:solidFill>
                  <a:srgbClr val="000000"/>
                </a:solidFill>
                <a:uFill>
                  <a:solidFill>
                    <a:srgbClr val="FFFFFF"/>
                  </a:solidFill>
                </a:uFill>
                <a:latin typeface="Calibri"/>
              </a:rPr>
              <a:t>pickel file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After </a:t>
            </a:r>
            <a:r>
              <a:rPr lang="x-none" sz="2200" b="1" i="1" strike="noStrike" spc="-1">
                <a:solidFill>
                  <a:srgbClr val="000000"/>
                </a:solidFill>
                <a:uFill>
                  <a:solidFill>
                    <a:srgbClr val="FFFFFF"/>
                  </a:solidFill>
                </a:uFill>
                <a:latin typeface="Calibri"/>
              </a:rPr>
              <a:t>combining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these </a:t>
            </a:r>
            <a:r>
              <a:rPr lang="x-none" sz="2200" b="0" i="1" strike="noStrike" spc="-1">
                <a:solidFill>
                  <a:srgbClr val="000000"/>
                </a:solidFill>
                <a:uFill>
                  <a:solidFill>
                    <a:srgbClr val="FFFFFF"/>
                  </a:solidFill>
                </a:uFill>
                <a:latin typeface="Calibri"/>
              </a:rPr>
              <a:t>two in the </a:t>
            </a:r>
            <a:r>
              <a:rPr lang="x-none" sz="2200" b="1" i="1" strike="noStrike" spc="-1">
                <a:solidFill>
                  <a:srgbClr val="000000"/>
                </a:solidFill>
                <a:uFill>
                  <a:solidFill>
                    <a:srgbClr val="FFFFFF"/>
                  </a:solidFill>
                </a:uFill>
                <a:latin typeface="Calibri"/>
              </a:rPr>
              <a:t>whole parking area </a:t>
            </a: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detected which parking slot </a:t>
            </a:r>
            <a:r>
              <a:rPr lang="x-none" sz="2200" b="0" i="1" strike="noStrike" spc="-1">
                <a:solidFill>
                  <a:srgbClr val="000000"/>
                </a:solidFill>
                <a:uFill>
                  <a:solidFill>
                    <a:srgbClr val="FFFFFF"/>
                  </a:solidFill>
                </a:uFill>
                <a:latin typeface="Calibri"/>
              </a:rPr>
              <a:t>is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and which is </a:t>
            </a:r>
            <a:r>
              <a:rPr lang="x-none" sz="2200" b="1" i="1" strike="noStrike" spc="-1">
                <a:solidFill>
                  <a:srgbClr val="000000"/>
                </a:solidFill>
                <a:uFill>
                  <a:solidFill>
                    <a:srgbClr val="FFFFFF"/>
                  </a:solidFill>
                </a:uFill>
                <a:latin typeface="Calibri"/>
              </a:rPr>
              <a:t>occupied</a:t>
            </a:r>
            <a:r>
              <a:rPr lang="x-none" sz="2200" b="1" i="1" strike="noStrike" spc="-1" smtClean="0">
                <a:solidFill>
                  <a:srgbClr val="000000"/>
                </a:solidFill>
                <a:uFill>
                  <a:solidFill>
                    <a:srgbClr val="FFFFFF"/>
                  </a:solidFill>
                </a:uFill>
                <a:latin typeface="Calibri"/>
              </a:rPr>
              <a:t>.</a:t>
            </a:r>
            <a:r>
              <a:rPr lang="en-IN" sz="2200" b="1" i="1" strike="noStrike" spc="-1" dirty="0" smtClean="0">
                <a:solidFill>
                  <a:srgbClr val="000000"/>
                </a:solidFill>
                <a:uFill>
                  <a:solidFill>
                    <a:srgbClr val="FFFFFF"/>
                  </a:solidFill>
                </a:uFill>
                <a:latin typeface="Calibri"/>
              </a:rPr>
              <a:t>(</a:t>
            </a:r>
            <a:r>
              <a:rPr lang="en-IN" sz="2200" b="1" i="1" strike="noStrike" spc="-1" dirty="0" smtClean="0">
                <a:solidFill>
                  <a:srgbClr val="00B050"/>
                </a:solidFill>
                <a:uFill>
                  <a:solidFill>
                    <a:srgbClr val="FFFFFF"/>
                  </a:solidFill>
                </a:uFill>
                <a:latin typeface="Calibri"/>
              </a:rPr>
              <a:t>Green Box</a:t>
            </a:r>
            <a:r>
              <a:rPr lang="en-IN" sz="2200" b="1" i="1" strike="noStrike" spc="-1" dirty="0" smtClean="0">
                <a:solidFill>
                  <a:srgbClr val="000000"/>
                </a:solidFill>
                <a:uFill>
                  <a:solidFill>
                    <a:srgbClr val="FFFFFF"/>
                  </a:solidFill>
                </a:uFill>
                <a:latin typeface="Calibri"/>
              </a:rPr>
              <a:t>  for </a:t>
            </a:r>
            <a:r>
              <a:rPr lang="en-IN" sz="2200" b="1" i="1" strike="noStrike" spc="-1" dirty="0" smtClean="0">
                <a:solidFill>
                  <a:srgbClr val="00B050"/>
                </a:solidFill>
                <a:uFill>
                  <a:solidFill>
                    <a:srgbClr val="FFFFFF"/>
                  </a:solidFill>
                </a:uFill>
                <a:latin typeface="Calibri"/>
              </a:rPr>
              <a:t>Empty</a:t>
            </a:r>
            <a:r>
              <a:rPr lang="en-IN" sz="2200" b="1" i="1" strike="noStrike" spc="-1" dirty="0" smtClean="0">
                <a:solidFill>
                  <a:srgbClr val="000000"/>
                </a:solidFill>
                <a:uFill>
                  <a:solidFill>
                    <a:srgbClr val="FFFFFF"/>
                  </a:solidFill>
                </a:uFill>
                <a:latin typeface="Calibri"/>
              </a:rPr>
              <a:t>).</a:t>
            </a:r>
          </a:p>
          <a:p>
            <a:pPr marL="228600" indent="-228240">
              <a:lnSpc>
                <a:spcPct val="90000"/>
              </a:lnSpc>
              <a:buClr>
                <a:srgbClr val="000000"/>
              </a:buClr>
            </a:pP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saved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model</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put</a:t>
            </a:r>
            <a:r>
              <a:rPr lang="x-none" sz="2200" b="0" i="1" strike="noStrike" spc="-1">
                <a:solidFill>
                  <a:srgbClr val="000000"/>
                </a:solidFill>
                <a:uFill>
                  <a:solidFill>
                    <a:srgbClr val="FFFFFF"/>
                  </a:solidFill>
                </a:uFill>
                <a:latin typeface="Calibri"/>
              </a:rPr>
              <a:t> it </a:t>
            </a:r>
            <a:r>
              <a:rPr lang="x-none" sz="2200" b="1" i="1" strike="noStrike" spc="-1">
                <a:solidFill>
                  <a:srgbClr val="000000"/>
                </a:solidFill>
                <a:uFill>
                  <a:solidFill>
                    <a:srgbClr val="FFFFFF"/>
                  </a:solidFill>
                </a:uFill>
                <a:latin typeface="Calibri"/>
              </a:rPr>
              <a:t>into</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andoid app</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through</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which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can </a:t>
            </a:r>
            <a:r>
              <a:rPr lang="x-none" sz="2200" b="1" i="1" strike="noStrike" spc="-1">
                <a:solidFill>
                  <a:srgbClr val="000000"/>
                </a:solidFill>
                <a:uFill>
                  <a:solidFill>
                    <a:srgbClr val="FFFFFF"/>
                  </a:solidFill>
                </a:uFill>
                <a:latin typeface="Calibri"/>
              </a:rPr>
              <a:t>easily access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slot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0" i="1" strike="noStrike" spc="-1">
                <a:solidFill>
                  <a:srgbClr val="000000"/>
                </a:solidFill>
                <a:uFill>
                  <a:solidFill>
                    <a:srgbClr val="FFFFFF"/>
                  </a:solidFill>
                </a:uFill>
                <a:latin typeface="Calibri"/>
              </a:rPr>
              <a:t>can </a:t>
            </a:r>
            <a:r>
              <a:rPr lang="x-none" sz="2200" b="1" i="1" strike="noStrike" spc="-1">
                <a:solidFill>
                  <a:srgbClr val="000000"/>
                </a:solidFill>
                <a:uFill>
                  <a:solidFill>
                    <a:srgbClr val="FFFFFF"/>
                  </a:solidFill>
                </a:uFill>
                <a:latin typeface="Calibri"/>
              </a:rPr>
              <a:t>do</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advance </a:t>
            </a:r>
            <a:r>
              <a:rPr lang="x-none" sz="2200" b="1" i="1" strike="noStrike" spc="-1">
                <a:solidFill>
                  <a:srgbClr val="000000"/>
                </a:solidFill>
                <a:uFill>
                  <a:solidFill>
                    <a:srgbClr val="FFFFFF"/>
                  </a:solidFill>
                </a:uFill>
                <a:latin typeface="Calibri"/>
              </a:rPr>
              <a:t>booking</a:t>
            </a:r>
            <a:r>
              <a:rPr lang="x-none" sz="2200" b="0" i="1" strike="noStrike" spc="-1">
                <a:solidFill>
                  <a:srgbClr val="000000"/>
                </a:solidFill>
                <a:uFill>
                  <a:solidFill>
                    <a:srgbClr val="FFFFFF"/>
                  </a:solidFill>
                </a:uFill>
                <a:latin typeface="Calibri"/>
              </a:rPr>
              <a:t> at</a:t>
            </a:r>
            <a:r>
              <a:rPr lang="x-none" sz="2200" b="1" i="1" strike="noStrike" spc="-1">
                <a:solidFill>
                  <a:srgbClr val="000000"/>
                </a:solidFill>
                <a:uFill>
                  <a:solidFill>
                    <a:srgbClr val="FFFFFF"/>
                  </a:solidFill>
                </a:uFill>
                <a:latin typeface="Calibri"/>
              </a:rPr>
              <a:t> just Rs.20 extra advance booking charges </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used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firebase</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create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datsbase</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to</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store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information</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every user</a:t>
            </a:r>
            <a:r>
              <a:rPr lang="x-none" sz="2200" b="0" i="1" strike="noStrike" spc="-1">
                <a:solidFill>
                  <a:srgbClr val="000000"/>
                </a:solidFill>
                <a:uFill>
                  <a:solidFill>
                    <a:srgbClr val="FFFFFF"/>
                  </a:solidFill>
                </a:uFill>
                <a:latin typeface="Calibri"/>
              </a:rPr>
              <a:t> like </a:t>
            </a:r>
            <a:r>
              <a:rPr lang="x-none" sz="2200" b="1" i="1" strike="noStrike" spc="-1">
                <a:solidFill>
                  <a:srgbClr val="000000"/>
                </a:solidFill>
                <a:uFill>
                  <a:solidFill>
                    <a:srgbClr val="FFFFFF"/>
                  </a:solidFill>
                </a:uFill>
                <a:latin typeface="Calibri"/>
              </a:rPr>
              <a:t>name</a:t>
            </a:r>
            <a:r>
              <a:rPr lang="x-none" sz="2200" b="0" i="1" strike="noStrike" spc="-1">
                <a:solidFill>
                  <a:srgbClr val="000000"/>
                </a:solidFill>
                <a:uFill>
                  <a:solidFill>
                    <a:srgbClr val="FFFFFF"/>
                  </a:solidFill>
                </a:uFill>
                <a:latin typeface="Calibri"/>
              </a:rPr>
              <a:t> , </a:t>
            </a:r>
            <a:r>
              <a:rPr lang="x-none" sz="2200" b="1" i="1" strike="noStrike" spc="-1">
                <a:solidFill>
                  <a:srgbClr val="000000"/>
                </a:solidFill>
                <a:uFill>
                  <a:solidFill>
                    <a:srgbClr val="FFFFFF"/>
                  </a:solidFill>
                </a:uFill>
                <a:latin typeface="Calibri"/>
              </a:rPr>
              <a:t>email</a:t>
            </a:r>
            <a:r>
              <a:rPr lang="x-none" sz="2200" b="0" i="1" strike="noStrike" spc="-1">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a:t>
            </a:r>
            <a:r>
              <a:rPr lang="x-none" sz="2200" b="1" i="1" strike="noStrike" spc="-1" smtClean="0">
                <a:solidFill>
                  <a:srgbClr val="000000"/>
                </a:solidFill>
                <a:uFill>
                  <a:solidFill>
                    <a:srgbClr val="FFFFFF"/>
                  </a:solidFill>
                </a:uFill>
                <a:latin typeface="Calibri"/>
              </a:rPr>
              <a:t>slot</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booked ,</a:t>
            </a:r>
            <a:r>
              <a:rPr lang="x-none" sz="2200" b="1" i="1" strike="noStrike" spc="-1">
                <a:solidFill>
                  <a:srgbClr val="000000"/>
                </a:solidFill>
                <a:uFill>
                  <a:solidFill>
                    <a:srgbClr val="FFFFFF"/>
                  </a:solidFill>
                </a:uFill>
                <a:latin typeface="Calibri"/>
              </a:rPr>
              <a:t>payment</a:t>
            </a:r>
            <a:r>
              <a:rPr lang="x-none" sz="2200" b="0" i="1" strike="noStrike" spc="-1">
                <a:solidFill>
                  <a:srgbClr val="000000"/>
                </a:solidFill>
                <a:uFill>
                  <a:solidFill>
                    <a:srgbClr val="FFFFFF"/>
                  </a:solidFill>
                </a:uFill>
                <a:latin typeface="Calibri"/>
              </a:rPr>
              <a:t> done by user and many other details</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9" name="TextShape 3"/>
          <p:cNvSpPr txBox="1"/>
          <p:nvPr/>
        </p:nvSpPr>
        <p:spPr>
          <a:xfrm>
            <a:off x="8610480" y="6356520"/>
            <a:ext cx="2742840" cy="364680"/>
          </a:xfrm>
          <a:prstGeom prst="rect">
            <a:avLst/>
          </a:prstGeom>
          <a:noFill/>
          <a:ln>
            <a:noFill/>
          </a:ln>
        </p:spPr>
        <p:txBody>
          <a:bodyPr anchor="ctr"/>
          <a:lstStyle/>
          <a:p>
            <a:pPr algn="r">
              <a:lnSpc>
                <a:spcPct val="100000"/>
              </a:lnSpc>
            </a:pPr>
            <a:fld id="{310747AC-9624-46F3-AFFC-5D7362D879B4}" type="slidenum">
              <a:rPr lang="en-IN" sz="1200" b="0" strike="noStrike" spc="-1">
                <a:solidFill>
                  <a:srgbClr val="8B8B8B"/>
                </a:solidFill>
                <a:uFill>
                  <a:solidFill>
                    <a:srgbClr val="FFFFFF"/>
                  </a:solidFill>
                </a:uFill>
                <a:latin typeface="Calibri"/>
              </a:rPr>
              <a:pPr algn="r">
                <a:lnSpc>
                  <a:spcPct val="100000"/>
                </a:lnSpc>
              </a:pPr>
              <a:t>6</a:t>
            </a:fld>
            <a:endParaRPr lang="en-IN" sz="1200" b="0" strike="noStrike" spc="-1">
              <a:solidFill>
                <a:srgbClr val="000000"/>
              </a:solidFill>
              <a:uFill>
                <a:solidFill>
                  <a:srgbClr val="FFFFFF"/>
                </a:solidFill>
              </a:uFill>
              <a:latin typeface="Times New Roman"/>
            </a:endParaRPr>
          </a:p>
        </p:txBody>
      </p:sp>
      <p:pic>
        <p:nvPicPr>
          <p:cNvPr id="10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Technology Stack</a:t>
            </a:r>
            <a:endParaRPr lang="x-none" sz="1800" b="0" strike="noStrike" spc="-1">
              <a:solidFill>
                <a:srgbClr val="000000"/>
              </a:solidFill>
              <a:uFill>
                <a:solidFill>
                  <a:srgbClr val="FFFFFF"/>
                </a:solidFill>
              </a:uFill>
              <a:latin typeface="Calibri"/>
            </a:endParaRPr>
          </a:p>
        </p:txBody>
      </p:sp>
      <p:sp>
        <p:nvSpPr>
          <p:cNvPr id="102"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pPr>
            <a:r>
              <a:rPr lang="x-none" sz="4000" b="1" i="1" strike="noStrike" spc="-1">
                <a:uFill>
                  <a:solidFill>
                    <a:srgbClr val="FFFFFF"/>
                  </a:solidFill>
                </a:uFill>
                <a:latin typeface="Calibri"/>
              </a:rPr>
              <a:t>Technologies used-</a:t>
            </a: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Computer Vision</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Deep learning (Convolutional Neural Network)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Android app </a:t>
            </a:r>
            <a:r>
              <a:rPr lang="x-none" sz="2800" b="0" i="1" strike="noStrike" spc="-1" smtClean="0">
                <a:solidFill>
                  <a:srgbClr val="000000"/>
                </a:solidFill>
                <a:uFill>
                  <a:solidFill>
                    <a:srgbClr val="FFFFFF"/>
                  </a:solidFill>
                </a:uFill>
                <a:latin typeface="Calibri"/>
              </a:rPr>
              <a:t>development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4000" b="1" i="1" strike="noStrike" spc="-1">
                <a:solidFill>
                  <a:srgbClr val="000000"/>
                </a:solidFill>
                <a:uFill>
                  <a:solidFill>
                    <a:srgbClr val="FFFFFF"/>
                  </a:solidFill>
                </a:uFill>
                <a:latin typeface="Calibri"/>
              </a:rPr>
              <a:t>Libraries </a:t>
            </a:r>
            <a:r>
              <a:rPr lang="x-none" sz="4000" b="1" i="1" strike="noStrike" spc="-1" smtClean="0">
                <a:solidFill>
                  <a:srgbClr val="000000"/>
                </a:solidFill>
                <a:uFill>
                  <a:solidFill>
                    <a:srgbClr val="FFFFFF"/>
                  </a:solidFill>
                </a:uFill>
                <a:latin typeface="Calibri"/>
              </a:rPr>
              <a:t>used-</a:t>
            </a:r>
            <a:endParaRPr lang="x-none" sz="40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OpenCV</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Tensorflow(keras)</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 Lite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smtClean="0">
                <a:solidFill>
                  <a:srgbClr val="000000"/>
                </a:solidFill>
                <a:uFill>
                  <a:solidFill>
                    <a:srgbClr val="FFFFFF"/>
                  </a:solidFill>
                </a:uFill>
                <a:latin typeface="Calibri"/>
              </a:rPr>
              <a:t>Firebase</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3600" b="1" i="1" strike="noStrike" spc="-1">
                <a:solidFill>
                  <a:srgbClr val="000000"/>
                </a:solidFill>
                <a:uFill>
                  <a:solidFill>
                    <a:srgbClr val="FFFFFF"/>
                  </a:solidFill>
                </a:uFill>
                <a:latin typeface="Calibri"/>
              </a:rPr>
              <a:t>Technical architecture (POC</a:t>
            </a:r>
            <a:r>
              <a:rPr lang="x-none" sz="3600" b="1" i="1" strike="noStrike" spc="-1" smtClean="0">
                <a:solidFill>
                  <a:srgbClr val="000000"/>
                </a:solidFill>
                <a:uFill>
                  <a:solidFill>
                    <a:srgbClr val="FFFFFF"/>
                  </a:solidFill>
                </a:uFill>
                <a:latin typeface="Calibri"/>
              </a:rPr>
              <a:t>)</a:t>
            </a:r>
            <a:endParaRPr lang="en-IN" sz="3600" b="1"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pitchFamily="34" charset="0"/>
              <a:buChar char="•"/>
            </a:pPr>
            <a:r>
              <a:rPr lang="en-US" sz="2000" dirty="0" smtClean="0">
                <a:hlinkClick r:id="rId2"/>
              </a:rPr>
              <a:t>https://github.com/aryachiranjeev/Parking-Lot/blob/master/project%20architecture.docx</a:t>
            </a:r>
            <a:endParaRPr lang="x-none" sz="2000" b="1" strike="noStrike" spc="-1">
              <a:solidFill>
                <a:srgbClr val="000000"/>
              </a:solidFill>
              <a:uFill>
                <a:solidFill>
                  <a:srgbClr val="FFFFFF"/>
                </a:solidFill>
              </a:uFill>
              <a:latin typeface="Calibri"/>
            </a:endParaRPr>
          </a:p>
        </p:txBody>
      </p:sp>
      <p:sp>
        <p:nvSpPr>
          <p:cNvPr id="103" name="TextShape 3"/>
          <p:cNvSpPr txBox="1"/>
          <p:nvPr/>
        </p:nvSpPr>
        <p:spPr>
          <a:xfrm>
            <a:off x="8610480" y="6356520"/>
            <a:ext cx="2742840" cy="364680"/>
          </a:xfrm>
          <a:prstGeom prst="rect">
            <a:avLst/>
          </a:prstGeom>
          <a:noFill/>
          <a:ln>
            <a:noFill/>
          </a:ln>
        </p:spPr>
        <p:txBody>
          <a:bodyPr anchor="ctr"/>
          <a:lstStyle/>
          <a:p>
            <a:pPr algn="r">
              <a:lnSpc>
                <a:spcPct val="100000"/>
              </a:lnSpc>
            </a:pPr>
            <a:fld id="{FA74FC41-D03C-49F2-B04B-9B141CA80E96}" type="slidenum">
              <a:rPr lang="en-IN" sz="1200" b="0" strike="noStrike" spc="-1">
                <a:solidFill>
                  <a:srgbClr val="8B8B8B"/>
                </a:solidFill>
                <a:uFill>
                  <a:solidFill>
                    <a:srgbClr val="FFFFFF"/>
                  </a:solidFill>
                </a:uFill>
                <a:latin typeface="Calibri"/>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104" name="Picture 4"/>
          <p:cNvPicPr/>
          <p:nvPr/>
        </p:nvPicPr>
        <p:blipFill>
          <a:blip r:embed="rId3" cstate="print"/>
          <a:stretch/>
        </p:blipFill>
        <p:spPr>
          <a:xfrm>
            <a:off x="10408320" y="36504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9416"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Why our team is the best!</a:t>
            </a:r>
            <a:endParaRPr lang="x-none" sz="1800" b="0" strike="noStrike" spc="-1">
              <a:solidFill>
                <a:srgbClr val="000000"/>
              </a:solidFill>
              <a:uFill>
                <a:solidFill>
                  <a:srgbClr val="FFFFFF"/>
                </a:solidFill>
              </a:uFill>
              <a:latin typeface="Calibri"/>
            </a:endParaRPr>
          </a:p>
        </p:txBody>
      </p:sp>
      <p:sp>
        <p:nvSpPr>
          <p:cNvPr id="106" name="TextShape 2"/>
          <p:cNvSpPr txBox="1"/>
          <p:nvPr/>
        </p:nvSpPr>
        <p:spPr>
          <a:xfrm>
            <a:off x="695400"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Our team is best </a:t>
            </a:r>
            <a:r>
              <a:rPr lang="en-IN" sz="2200" b="0" i="1" strike="noStrike" spc="-1" dirty="0" smtClean="0">
                <a:solidFill>
                  <a:srgbClr val="000000"/>
                </a:solidFill>
                <a:uFill>
                  <a:solidFill>
                    <a:srgbClr val="FFFFFF"/>
                  </a:solidFill>
                </a:uFill>
                <a:latin typeface="Calibri"/>
              </a:rPr>
              <a:t>!</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Because we have created </a:t>
            </a:r>
            <a:r>
              <a:rPr lang="x-none" sz="2200" b="0" i="1" strike="noStrike" spc="-1" smtClean="0">
                <a:solidFill>
                  <a:srgbClr val="000000"/>
                </a:solidFill>
                <a:uFill>
                  <a:solidFill>
                    <a:srgbClr val="FFFFFF"/>
                  </a:solidFill>
                </a:uFill>
                <a:latin typeface="Calibri"/>
              </a:rPr>
              <a:t>the </a:t>
            </a:r>
            <a:r>
              <a:rPr lang="x-none" sz="2200" b="1" i="1" strike="noStrike" spc="-1" smtClean="0">
                <a:solidFill>
                  <a:srgbClr val="000000"/>
                </a:solidFill>
                <a:uFill>
                  <a:solidFill>
                    <a:srgbClr val="FFFFFF"/>
                  </a:solidFill>
                </a:uFill>
                <a:latin typeface="Calibri"/>
              </a:rPr>
              <a:t>user friendly App </a:t>
            </a:r>
            <a:r>
              <a:rPr lang="x-none" sz="2200" b="0" i="1" strike="noStrike" spc="-1">
                <a:solidFill>
                  <a:srgbClr val="000000"/>
                </a:solidFill>
                <a:uFill>
                  <a:solidFill>
                    <a:srgbClr val="FFFFFF"/>
                  </a:solidFill>
                </a:uFill>
                <a:latin typeface="Calibri"/>
              </a:rPr>
              <a:t>which will help the user to </a:t>
            </a:r>
            <a:r>
              <a:rPr lang="x-none" sz="2200" b="1" i="1" strike="noStrike" spc="-1">
                <a:solidFill>
                  <a:srgbClr val="000000"/>
                </a:solidFill>
                <a:uFill>
                  <a:solidFill>
                    <a:srgbClr val="FFFFFF"/>
                  </a:solidFill>
                </a:uFill>
                <a:latin typeface="Calibri"/>
              </a:rPr>
              <a:t>book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in the parking area </a:t>
            </a:r>
            <a:r>
              <a:rPr lang="x-none" sz="2200" b="1" i="1" strike="noStrike" spc="-1">
                <a:solidFill>
                  <a:srgbClr val="000000"/>
                </a:solidFill>
                <a:uFill>
                  <a:solidFill>
                    <a:srgbClr val="FFFFFF"/>
                  </a:solidFill>
                </a:uFill>
                <a:latin typeface="Calibri"/>
              </a:rPr>
              <a:t>in advance</a:t>
            </a:r>
            <a:r>
              <a:rPr lang="x-none" sz="2200" b="0" i="1" strike="noStrike" spc="-1" smtClean="0">
                <a:solidFill>
                  <a:srgbClr val="000000"/>
                </a:solidFill>
                <a:uFill>
                  <a:solidFill>
                    <a:srgbClr val="FFFFFF"/>
                  </a:solidFill>
                </a:uFill>
                <a:latin typeface="Calibri"/>
              </a:rPr>
              <a:t>.</a:t>
            </a:r>
            <a:endParaRPr lang="en-IN" sz="22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IN" sz="2200" i="1"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Also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great feature</a:t>
            </a:r>
            <a:r>
              <a:rPr lang="x-none" sz="2200" b="0" i="1" strike="noStrike" spc="-1">
                <a:solidFill>
                  <a:srgbClr val="000000"/>
                </a:solidFill>
                <a:uFill>
                  <a:solidFill>
                    <a:srgbClr val="FFFFFF"/>
                  </a:solidFill>
                </a:uFill>
                <a:latin typeface="Calibri"/>
              </a:rPr>
              <a:t> in our </a:t>
            </a:r>
            <a:r>
              <a:rPr lang="x-none" sz="2200" b="1" i="1" strike="noStrike" spc="-1">
                <a:solidFill>
                  <a:srgbClr val="000000"/>
                </a:solidFill>
                <a:uFill>
                  <a:solidFill>
                    <a:srgbClr val="FFFFFF"/>
                  </a:solidFill>
                </a:uFill>
                <a:latin typeface="Calibri"/>
              </a:rPr>
              <a:t>App</a:t>
            </a:r>
            <a:r>
              <a:rPr lang="x-none" sz="2200" b="0" i="1" strike="noStrike" spc="-1">
                <a:solidFill>
                  <a:srgbClr val="000000"/>
                </a:solidFill>
                <a:uFill>
                  <a:solidFill>
                    <a:srgbClr val="FFFFFF"/>
                  </a:solidFill>
                </a:uFill>
                <a:latin typeface="Calibri"/>
              </a:rPr>
              <a:t> will be that it will </a:t>
            </a:r>
            <a:r>
              <a:rPr lang="x-none" sz="2200" b="1" i="1" strike="noStrike" spc="-1">
                <a:solidFill>
                  <a:srgbClr val="000000"/>
                </a:solidFill>
                <a:uFill>
                  <a:solidFill>
                    <a:srgbClr val="FFFFFF"/>
                  </a:solidFill>
                </a:uFill>
                <a:latin typeface="Calibri"/>
              </a:rPr>
              <a:t>show user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dierction</a:t>
            </a:r>
            <a:r>
              <a:rPr lang="x-none" sz="2200" b="0" i="1" strike="noStrike" spc="-1">
                <a:solidFill>
                  <a:srgbClr val="000000"/>
                </a:solidFill>
                <a:uFill>
                  <a:solidFill>
                    <a:srgbClr val="FFFFFF"/>
                  </a:solidFill>
                </a:uFill>
                <a:latin typeface="Calibri"/>
              </a:rPr>
              <a:t> to </a:t>
            </a:r>
            <a:r>
              <a:rPr lang="x-none" sz="2200" b="1" i="1" strike="noStrike" spc="-1">
                <a:solidFill>
                  <a:srgbClr val="000000"/>
                </a:solidFill>
                <a:uFill>
                  <a:solidFill>
                    <a:srgbClr val="FFFFFF"/>
                  </a:solidFill>
                </a:uFill>
                <a:latin typeface="Calibri"/>
              </a:rPr>
              <a:t>reach</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alloted parking slot </a:t>
            </a:r>
            <a:r>
              <a:rPr lang="en-IN" sz="2200" i="1" spc="-1" dirty="0" smtClean="0">
                <a:solidFill>
                  <a:srgbClr val="000000"/>
                </a:solidFill>
                <a:uFill>
                  <a:solidFill>
                    <a:srgbClr val="FFFFFF"/>
                  </a:solidFill>
                </a:uFill>
                <a:latin typeface="Calibri"/>
              </a:rPr>
              <a:t>when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vehicle enetrs </a:t>
            </a:r>
            <a:r>
              <a:rPr lang="x-none" sz="2200" b="0" i="1" strike="noStrike" spc="-1">
                <a:solidFill>
                  <a:srgbClr val="000000"/>
                </a:solidFill>
                <a:uFill>
                  <a:solidFill>
                    <a:srgbClr val="FFFFFF"/>
                  </a:solidFill>
                </a:uFill>
                <a:latin typeface="Calibri"/>
              </a:rPr>
              <a:t>the parking area of any mall or complex.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And </a:t>
            </a:r>
            <a:r>
              <a:rPr lang="en-IN" sz="2200" b="1" i="1" spc="-1" dirty="0">
                <a:solidFill>
                  <a:srgbClr val="000000"/>
                </a:solidFill>
                <a:uFill>
                  <a:solidFill>
                    <a:srgbClr val="FFFFFF"/>
                  </a:solidFill>
                </a:uFill>
                <a:latin typeface="Calibri"/>
              </a:rPr>
              <a:t> </a:t>
            </a:r>
            <a:r>
              <a:rPr lang="en-IN" sz="2200" b="1" i="1" spc="-1" dirty="0"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App after </a:t>
            </a:r>
            <a:r>
              <a:rPr lang="x-none" sz="2200" b="1" i="1" strike="noStrike" spc="-1">
                <a:solidFill>
                  <a:srgbClr val="000000"/>
                </a:solidFill>
                <a:uFill>
                  <a:solidFill>
                    <a:srgbClr val="FFFFFF"/>
                  </a:solidFill>
                </a:uFill>
                <a:latin typeface="Calibri"/>
              </a:rPr>
              <a:t>every 10 seconds </a:t>
            </a:r>
            <a:r>
              <a:rPr lang="x-none" sz="2200" b="0" i="1" strike="noStrike" spc="-1">
                <a:solidFill>
                  <a:srgbClr val="000000"/>
                </a:solidFill>
                <a:uFill>
                  <a:solidFill>
                    <a:srgbClr val="FFFFFF"/>
                  </a:solidFill>
                </a:uFill>
                <a:latin typeface="Calibri"/>
              </a:rPr>
              <a:t>the parking area information </a:t>
            </a:r>
            <a:r>
              <a:rPr lang="en-IN" sz="2200" i="1" spc="-1" dirty="0" smtClean="0">
                <a:solidFill>
                  <a:srgbClr val="000000"/>
                </a:solidFill>
                <a:uFill>
                  <a:solidFill>
                    <a:srgbClr val="FFFFFF"/>
                  </a:solidFill>
                </a:uFill>
                <a:latin typeface="Calibri"/>
              </a:rPr>
              <a:t>about</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slots </a:t>
            </a:r>
            <a:r>
              <a:rPr lang="x-none" sz="2200" b="0" i="1" strike="noStrike" spc="-1">
                <a:solidFill>
                  <a:srgbClr val="000000"/>
                </a:solidFill>
                <a:uFill>
                  <a:solidFill>
                    <a:srgbClr val="FFFFFF"/>
                  </a:solidFill>
                </a:uFill>
                <a:latin typeface="Calibri"/>
              </a:rPr>
              <a:t>get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which will help the user </a:t>
            </a:r>
            <a:r>
              <a:rPr lang="x-none" sz="2200" b="1" i="1" strike="noStrike" spc="-1">
                <a:solidFill>
                  <a:srgbClr val="000000"/>
                </a:solidFill>
                <a:uFill>
                  <a:solidFill>
                    <a:srgbClr val="FFFFFF"/>
                  </a:solidFill>
                </a:uFill>
                <a:latin typeface="Calibri"/>
              </a:rPr>
              <a:t>to easily select the empty parking space </a:t>
            </a:r>
            <a:r>
              <a:rPr lang="en-IN" sz="2200" i="1" spc="-1" dirty="0" smtClean="0">
                <a:solidFill>
                  <a:srgbClr val="000000"/>
                </a:solidFill>
                <a:uFill>
                  <a:solidFill>
                    <a:srgbClr val="FFFFFF"/>
                  </a:solidFill>
                </a:uFill>
                <a:latin typeface="Calibri"/>
              </a:rPr>
              <a:t>in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big parking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We are using </a:t>
            </a:r>
            <a:r>
              <a:rPr lang="x-none" sz="2200" b="1" i="1" strike="noStrike" spc="-1" smtClean="0">
                <a:solidFill>
                  <a:srgbClr val="000000"/>
                </a:solidFill>
                <a:uFill>
                  <a:solidFill>
                    <a:srgbClr val="FFFFFF"/>
                  </a:solidFill>
                </a:uFill>
                <a:latin typeface="Calibri"/>
              </a:rPr>
              <a:t>cameras setup </a:t>
            </a:r>
            <a:r>
              <a:rPr lang="x-none" sz="2200" b="0" i="1" strike="noStrike" spc="-1"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parkng lots </a:t>
            </a:r>
            <a:r>
              <a:rPr lang="x-none" sz="2200" b="0" i="1" strike="noStrike" spc="-1" smtClean="0">
                <a:solidFill>
                  <a:srgbClr val="000000"/>
                </a:solidFill>
                <a:uFill>
                  <a:solidFill>
                    <a:srgbClr val="FFFFFF"/>
                  </a:solidFill>
                </a:uFill>
                <a:latin typeface="Calibri"/>
              </a:rPr>
              <a:t>due to which our </a:t>
            </a:r>
            <a:r>
              <a:rPr lang="x-none" sz="2200" b="1" i="1" strike="noStrike" spc="-1" smtClean="0">
                <a:solidFill>
                  <a:srgbClr val="000000"/>
                </a:solidFill>
                <a:uFill>
                  <a:solidFill>
                    <a:srgbClr val="FFFFFF"/>
                  </a:solidFill>
                </a:uFill>
                <a:latin typeface="Calibri"/>
              </a:rPr>
              <a:t>idea is feasible</a:t>
            </a:r>
            <a:r>
              <a:rPr lang="x-none" sz="2200" b="0" i="1" strike="noStrike" spc="-1" smtClean="0">
                <a:solidFill>
                  <a:srgbClr val="000000"/>
                </a:solidFill>
                <a:uFill>
                  <a:solidFill>
                    <a:srgbClr val="FFFFFF"/>
                  </a:solidFill>
                </a:uFill>
                <a:latin typeface="Calibri"/>
              </a:rPr>
              <a:t> and can </a:t>
            </a:r>
            <a:r>
              <a:rPr lang="x-none" sz="2200" b="1" i="1" strike="noStrike" spc="-1" smtClean="0">
                <a:solidFill>
                  <a:srgbClr val="000000"/>
                </a:solidFill>
                <a:uFill>
                  <a:solidFill>
                    <a:srgbClr val="FFFFFF"/>
                  </a:solidFill>
                </a:uFill>
                <a:latin typeface="Calibri"/>
              </a:rPr>
              <a:t>easily</a:t>
            </a:r>
            <a:r>
              <a:rPr lang="x-none" sz="2200" b="0" i="1" strike="noStrike" spc="-1" smtClean="0">
                <a:solidFill>
                  <a:srgbClr val="000000"/>
                </a:solidFill>
                <a:uFill>
                  <a:solidFill>
                    <a:srgbClr val="FFFFFF"/>
                  </a:solidFill>
                </a:uFill>
                <a:latin typeface="Calibri"/>
              </a:rPr>
              <a:t> be </a:t>
            </a:r>
            <a:r>
              <a:rPr lang="x-none" sz="2200" b="1" i="1" strike="noStrike" spc="-1" smtClean="0">
                <a:solidFill>
                  <a:srgbClr val="000000"/>
                </a:solidFill>
                <a:uFill>
                  <a:solidFill>
                    <a:srgbClr val="FFFFFF"/>
                  </a:solidFill>
                </a:uFill>
                <a:latin typeface="Calibri"/>
              </a:rPr>
              <a:t>bring into</a:t>
            </a:r>
            <a:r>
              <a:rPr lang="x-none" sz="2200" b="0" i="1" strike="noStrike" spc="-1" smtClean="0">
                <a:solidFill>
                  <a:srgbClr val="000000"/>
                </a:solidFill>
                <a:uFill>
                  <a:solidFill>
                    <a:srgbClr val="FFFFFF"/>
                  </a:solidFill>
                </a:uFill>
                <a:latin typeface="Calibri"/>
              </a:rPr>
              <a:t> the </a:t>
            </a:r>
            <a:r>
              <a:rPr lang="x-none" sz="2200" b="1" i="1" strike="noStrike" spc="-1" smtClean="0">
                <a:solidFill>
                  <a:srgbClr val="000000"/>
                </a:solidFill>
                <a:uFill>
                  <a:solidFill>
                    <a:srgbClr val="FFFFFF"/>
                  </a:solidFill>
                </a:uFill>
                <a:latin typeface="Calibri"/>
              </a:rPr>
              <a:t>deployement</a:t>
            </a:r>
            <a:r>
              <a:rPr lang="x-none" sz="2200" b="0" i="1" strike="noStrike" spc="-1" smtClean="0">
                <a:solidFill>
                  <a:srgbClr val="000000"/>
                </a:solidFill>
                <a:uFill>
                  <a:solidFill>
                    <a:srgbClr val="FFFFFF"/>
                  </a:solidFill>
                </a:uFill>
                <a:latin typeface="Calibri"/>
              </a:rPr>
              <a:t> as there are </a:t>
            </a:r>
            <a:r>
              <a:rPr lang="x-none" sz="2200" b="1" i="1" strike="noStrike" spc="-1" smtClean="0">
                <a:solidFill>
                  <a:srgbClr val="000000"/>
                </a:solidFill>
                <a:uFill>
                  <a:solidFill>
                    <a:srgbClr val="FFFFFF"/>
                  </a:solidFill>
                </a:uFill>
                <a:latin typeface="Calibri"/>
              </a:rPr>
              <a:t>no installation charges</a:t>
            </a:r>
            <a:r>
              <a:rPr lang="x-none" sz="2200" b="0" i="1" strike="noStrike" spc="-1" smtClean="0">
                <a:solidFill>
                  <a:srgbClr val="000000"/>
                </a:solidFill>
                <a:uFill>
                  <a:solidFill>
                    <a:srgbClr val="FFFFFF"/>
                  </a:solidFill>
                </a:uFill>
                <a:latin typeface="Calibri"/>
              </a:rPr>
              <a:t>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 We are using </a:t>
            </a:r>
            <a:r>
              <a:rPr lang="x-none" sz="2200" b="1" i="1" strike="noStrike" spc="-1">
                <a:solidFill>
                  <a:srgbClr val="000000"/>
                </a:solidFill>
                <a:uFill>
                  <a:solidFill>
                    <a:srgbClr val="FFFFFF"/>
                  </a:solidFill>
                </a:uFill>
                <a:latin typeface="Calibri"/>
              </a:rPr>
              <a:t>Artificial Intelligence </a:t>
            </a:r>
            <a:r>
              <a:rPr lang="x-none" sz="2200" b="0" i="1" strike="noStrike" spc="-1">
                <a:solidFill>
                  <a:srgbClr val="000000"/>
                </a:solidFill>
                <a:uFill>
                  <a:solidFill>
                    <a:srgbClr val="FFFFFF"/>
                  </a:solidFill>
                </a:uFill>
                <a:latin typeface="Calibri"/>
              </a:rPr>
              <a:t>by making </a:t>
            </a:r>
            <a:r>
              <a:rPr lang="x-none" sz="2200" b="1" i="1" strike="noStrike" spc="-1">
                <a:solidFill>
                  <a:srgbClr val="000000"/>
                </a:solidFill>
                <a:uFill>
                  <a:solidFill>
                    <a:srgbClr val="FFFFFF"/>
                  </a:solidFill>
                </a:uFill>
                <a:latin typeface="Calibri"/>
              </a:rPr>
              <a:t>cameras automatically detect</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big parking</a:t>
            </a:r>
            <a:r>
              <a:rPr lang="x-none" sz="2200" b="0" i="1" strike="noStrike" spc="-1">
                <a:solidFill>
                  <a:srgbClr val="000000"/>
                </a:solidFill>
                <a:uFill>
                  <a:solidFill>
                    <a:srgbClr val="FFFFFF"/>
                  </a:solidFill>
                </a:uFill>
                <a:latin typeface="Calibri"/>
              </a:rPr>
              <a:t>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,Our </a:t>
            </a:r>
            <a:r>
              <a:rPr lang="x-none" sz="2200" b="1" i="1" strike="noStrike" spc="-1">
                <a:solidFill>
                  <a:srgbClr val="000000"/>
                </a:solidFill>
                <a:uFill>
                  <a:solidFill>
                    <a:srgbClr val="FFFFFF"/>
                  </a:solidFill>
                </a:uFill>
                <a:latin typeface="Calibri"/>
              </a:rPr>
              <a:t>team is best</a:t>
            </a:r>
            <a:r>
              <a:rPr lang="x-none" sz="2200" b="0" i="1" strike="noStrike" spc="-1">
                <a:solidFill>
                  <a:srgbClr val="000000"/>
                </a:solidFill>
                <a:uFill>
                  <a:solidFill>
                    <a:srgbClr val="FFFFFF"/>
                  </a:solidFill>
                </a:uFill>
                <a:latin typeface="Calibri"/>
              </a:rPr>
              <a:t> we have been </a:t>
            </a:r>
            <a:r>
              <a:rPr lang="x-none" sz="2200" b="1" i="1" strike="noStrike" spc="-1">
                <a:solidFill>
                  <a:srgbClr val="000000"/>
                </a:solidFill>
                <a:uFill>
                  <a:solidFill>
                    <a:srgbClr val="FFFFFF"/>
                  </a:solidFill>
                </a:uFill>
                <a:latin typeface="Calibri"/>
              </a:rPr>
              <a:t>working smartly and hardly</a:t>
            </a:r>
            <a:r>
              <a:rPr lang="x-none" sz="2200" b="0" i="1" strike="noStrike" spc="-1">
                <a:solidFill>
                  <a:srgbClr val="000000"/>
                </a:solidFill>
                <a:uFill>
                  <a:solidFill>
                    <a:srgbClr val="FFFFFF"/>
                  </a:solidFill>
                </a:uFill>
                <a:latin typeface="Calibri"/>
              </a:rPr>
              <a:t> to bring this idea in deployemnet for public use as this App will definetly come in demand if it gets deployed in real life applictions for parking </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107" name="TextShape 3"/>
          <p:cNvSpPr txBox="1"/>
          <p:nvPr/>
        </p:nvSpPr>
        <p:spPr>
          <a:xfrm>
            <a:off x="8610480" y="6356520"/>
            <a:ext cx="2742840" cy="364680"/>
          </a:xfrm>
          <a:prstGeom prst="rect">
            <a:avLst/>
          </a:prstGeom>
          <a:noFill/>
          <a:ln>
            <a:noFill/>
          </a:ln>
        </p:spPr>
        <p:txBody>
          <a:bodyPr anchor="ctr"/>
          <a:lstStyle/>
          <a:p>
            <a:pPr algn="r">
              <a:lnSpc>
                <a:spcPct val="100000"/>
              </a:lnSpc>
            </a:pPr>
            <a:fld id="{F14B008F-304C-446E-BA3F-645FEB50F7D6}" type="slidenum">
              <a:rPr lang="en-IN" sz="1200" b="0" strike="noStrike" spc="-1">
                <a:solidFill>
                  <a:srgbClr val="8B8B8B"/>
                </a:solidFill>
                <a:uFill>
                  <a:solidFill>
                    <a:srgbClr val="FFFFFF"/>
                  </a:solidFill>
                </a:uFill>
                <a:latin typeface="Calibri"/>
              </a:rPr>
              <a:pPr algn="r">
                <a:lnSpc>
                  <a:spcPct val="100000"/>
                </a:lnSpc>
              </a:pPr>
              <a:t>8</a:t>
            </a:fld>
            <a:endParaRPr lang="en-IN" sz="1200" b="0" strike="noStrike" spc="-1">
              <a:solidFill>
                <a:srgbClr val="000000"/>
              </a:solidFill>
              <a:uFill>
                <a:solidFill>
                  <a:srgbClr val="FFFFFF"/>
                </a:solidFill>
              </a:uFill>
              <a:latin typeface="Times New Roman"/>
            </a:endParaRPr>
          </a:p>
        </p:txBody>
      </p:sp>
      <p:pic>
        <p:nvPicPr>
          <p:cNvPr id="10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Associated attachments/ files</a:t>
            </a:r>
            <a:endParaRPr lang="x-none"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Mention all the files in addition to the power-point that should be considered for evaluation</a:t>
            </a:r>
            <a:endParaRPr lang="x-none" sz="2800" b="0" strike="noStrike" spc="-1">
              <a:solidFill>
                <a:srgbClr val="000000"/>
              </a:solidFill>
              <a:uFill>
                <a:solidFill>
                  <a:srgbClr val="FFFFFF"/>
                </a:solidFill>
              </a:uFill>
              <a:latin typeface="Calibri"/>
            </a:endParaRPr>
          </a:p>
        </p:txBody>
      </p:sp>
      <p:sp>
        <p:nvSpPr>
          <p:cNvPr id="111" name="TextShape 3"/>
          <p:cNvSpPr txBox="1"/>
          <p:nvPr/>
        </p:nvSpPr>
        <p:spPr>
          <a:xfrm>
            <a:off x="8610480" y="6356520"/>
            <a:ext cx="2742840" cy="364680"/>
          </a:xfrm>
          <a:prstGeom prst="rect">
            <a:avLst/>
          </a:prstGeom>
          <a:noFill/>
          <a:ln>
            <a:noFill/>
          </a:ln>
        </p:spPr>
        <p:txBody>
          <a:bodyPr anchor="ctr"/>
          <a:lstStyle/>
          <a:p>
            <a:pPr algn="r">
              <a:lnSpc>
                <a:spcPct val="100000"/>
              </a:lnSpc>
            </a:pPr>
            <a:fld id="{598191A8-A50F-433B-BE1C-D8E4A4344CAE}" type="slidenum">
              <a:rPr lang="en-IN" sz="1200" b="0" strike="noStrike" spc="-1">
                <a:solidFill>
                  <a:srgbClr val="8B8B8B"/>
                </a:solidFill>
                <a:uFill>
                  <a:solidFill>
                    <a:srgbClr val="FFFFFF"/>
                  </a:solidFill>
                </a:uFill>
                <a:latin typeface="Calibri"/>
              </a:rPr>
              <a:pPr algn="r">
                <a:lnSpc>
                  <a:spcPct val="100000"/>
                </a:lnSpc>
              </a:pPr>
              <a:t>9</a:t>
            </a:fld>
            <a:endParaRPr lang="en-IN" sz="1200" b="0" strike="noStrike" spc="-1">
              <a:solidFill>
                <a:srgbClr val="000000"/>
              </a:solidFill>
              <a:uFill>
                <a:solidFill>
                  <a:srgbClr val="FFFFFF"/>
                </a:solidFill>
              </a:uFill>
              <a:latin typeface="Times New Roman"/>
            </a:endParaRPr>
          </a:p>
        </p:txBody>
      </p:sp>
      <p:pic>
        <p:nvPicPr>
          <p:cNvPr id="11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1002</Words>
  <Application>Microsoft Office PowerPoint</Application>
  <PresentationFormat>Custom</PresentationFormat>
  <Paragraphs>97</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PHOENIX</cp:lastModifiedBy>
  <cp:revision>34</cp:revision>
  <dcterms:created xsi:type="dcterms:W3CDTF">2019-05-09T10:56:59Z</dcterms:created>
  <dcterms:modified xsi:type="dcterms:W3CDTF">2019-05-25T21:51:09Z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