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797675" cy="9928225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Libre Baskerville" panose="02000000000000000000" pitchFamily="2" charset="0"/>
      <p:regular r:id="rId42"/>
      <p:bold r:id="rId43"/>
      <p:italic r:id="rId44"/>
    </p:embeddedFont>
    <p:embeddedFont>
      <p:font typeface="Tahoma" panose="020B0604030504040204" pitchFamily="34" charset="0"/>
      <p:regular r:id="rId45"/>
      <p:bold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1nvk+JFVuv83TGnf/4oSY+2z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418622-C2CD-4EC9-97E2-32AA775B0024}">
  <a:tblStyle styleId="{01418622-C2CD-4EC9-97E2-32AA775B0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275" y="9429750"/>
            <a:ext cx="2944813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 txBox="1"/>
          <p:nvPr/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49300"/>
            <a:ext cx="6594475" cy="3709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23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chains may be sorted or unsorted (the text uses sorted chains).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4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7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0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3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DD39-7D10-E095-8038-990C5DFB3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5B6D4-651F-CB8B-21AC-F094A613D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83C2-0F1D-3B0E-3C19-72F24212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B57B-1597-220D-EA81-6F90DE1E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0BAAD-51A7-CB3E-4EBC-9E0C9DFF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5786-B612-C361-D7FC-B782B55C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A46D9-B65E-6E0E-2D55-7198FA605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911D-BE99-EB8F-FCB2-B00A60D8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BB60A-3160-5B8B-C7EB-30B20297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21D1-A4D5-A356-EFFC-6F64D2B4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F2BBE-28E0-84EE-8B78-534B7AE49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BD811-C782-4C7E-BC31-4D007A09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2AE4-1B8D-0C88-15EF-55F766FD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62E7F-54F5-21DD-4383-FEE90A33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A97C-95B3-F627-152D-A2DC28FD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9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表格" type="tbl">
  <p:cSld name="標題及表格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57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A9DC-4FE7-3C68-F690-C2E66833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29B0-178A-EEDA-7B4C-0B7F6EBD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4437-C697-67C1-7CF7-9A5A776D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972B-636B-26EB-993D-AD6791A3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69AD0-E931-5677-C568-9F6AC82B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2F2F-5A6A-145E-6407-19CF89F1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E7FD-91BC-FDA7-9BAC-01C42B6F0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EA28-5D65-81B0-6A9F-2C580498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EB99-3BCA-1B9D-CF11-0DA221C1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817E2-FD38-1273-AAC9-36E49DD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299F-C30B-28F1-F38D-AC649752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D0DD-BAB2-91B1-31A2-45DE201CE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81A80-ADD1-0AC3-C5BD-CF4914161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8A244-8D94-E2FC-41AC-75A73E58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BB16F-19D8-51E9-527C-3F6C7332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1115-5158-ACBD-C66D-6247764A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0EDF-EA3D-CCE9-B5B6-C3039002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C1A7-80B0-531C-6277-4732246CB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28C5E-792E-C82D-F7F4-2F3469F4E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885CC-9B1C-9991-FF24-AB72CDCBE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FB967-C900-DBFD-E0B9-E9F3C75A0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3140B-2D0C-7869-9A22-02B6CDA3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6A839-088A-32A3-0C3A-E63AFF9B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BA85F-3731-0F63-50C1-796CC3D9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7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658B-6D3F-6913-42C0-135EBE5A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BCA78-C0C3-9232-9E13-F389E70D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7DA69-A032-D9CF-0A58-DCF36DA9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1FB64-DF26-FB6F-62A7-31189FF8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14D42-51FC-52D4-6A00-8E4A0649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73C5D-F7FD-5D4E-2646-40A73B0A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1D7FE-49D5-E74E-763D-ACDC35DE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F12-A7EE-4C2C-81AC-3AB85F65C5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0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19CA-42C4-AA43-C278-CBC4DE1F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B360-2EC0-9661-3BB0-B71A9F04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95BF6-506D-03D2-FE24-95721FD8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E5EC-663B-CEAD-1EE4-24942ACB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E6E6A-0549-9050-B7B8-DF31E6B5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C44DE-E8B2-0EC7-139B-F149920C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CEA3-D2A2-BCDD-93A5-5162AC6E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41C19-F9D1-69C6-3F22-8FE657B81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4D224-9ED2-3CB7-2DA9-181290E65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CB7B5-0B60-521C-EC1E-3D84CFA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AC14A-C797-FD3F-5619-E9D76F2C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B517F-FD56-B122-53EA-08739EF7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28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EE192-AE09-5DD9-6718-A6251F13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F3BFE-838A-CEB1-2B83-4426880D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CE2CA-7355-9EF0-2E23-4F01BC1E6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B259-3D8E-435B-D332-765BE91A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AE84-E923-77EE-17D3-D354F86E3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2192000" cy="630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91440" marR="0" lvl="0" indent="-14668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33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Hope Foundation’s</a:t>
            </a:r>
            <a:endParaRPr dirty="0"/>
          </a:p>
          <a:p>
            <a:pPr marL="91440" marR="0" lvl="0" indent="-288925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65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International Institute of Information Technology, Pune</a:t>
            </a:r>
            <a:endParaRPr dirty="0"/>
          </a:p>
          <a:p>
            <a:pPr marL="91440" marR="0" lvl="0" indent="-29209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73355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39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Structures and Algorithms(210253)</a:t>
            </a:r>
            <a:endParaRPr sz="36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2446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Second Year Computer Engineering</a:t>
            </a:r>
            <a:endParaRPr dirty="0"/>
          </a:p>
          <a:p>
            <a:pPr marL="91440" marR="0" lvl="0" indent="-12446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(2019 Pattern)</a:t>
            </a:r>
            <a:endParaRPr dirty="0"/>
          </a:p>
          <a:p>
            <a:pPr marL="91440" marR="0" lvl="0" indent="-2539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2539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3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3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Prof. C. S. Arya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32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B.Tech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(CSE)</a:t>
            </a:r>
            <a:r>
              <a:rPr lang="en-US" sz="3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M.Tech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(CSE), </a:t>
            </a:r>
            <a:r>
              <a:rPr lang="en-US" sz="32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PhD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(CSE, ML&amp;DA)</a:t>
            </a:r>
            <a:endParaRPr sz="32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3000" b="0" i="0" u="none" strike="noStrike" cap="none" dirty="0">
              <a:solidFill>
                <a:srgbClr val="333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3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3000" b="0" i="0" u="none" strike="noStrike" cap="none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subTitle" idx="4294967295"/>
          </p:nvPr>
        </p:nvSpPr>
        <p:spPr>
          <a:xfrm>
            <a:off x="98425" y="46038"/>
            <a:ext cx="12093575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135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Teaching Scheme &amp; Evaluation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6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indent="-91440" algn="ctr">
              <a:spcBef>
                <a:spcPts val="1400"/>
              </a:spcBef>
              <a:buSzPct val="100000"/>
              <a:buNone/>
            </a:pPr>
            <a:r>
              <a:rPr lang="en-US" sz="9600" dirty="0">
                <a:latin typeface="Times New Roman"/>
                <a:cs typeface="Times New Roman"/>
                <a:sym typeface="Times New Roman"/>
              </a:rPr>
              <a:t>Theory Examination(2019 Pattern)(</a:t>
            </a:r>
            <a:r>
              <a:rPr lang="en-US" sz="9600" dirty="0" err="1">
                <a:latin typeface="Times New Roman"/>
                <a:cs typeface="Times New Roman"/>
                <a:sym typeface="Times New Roman"/>
              </a:rPr>
              <a:t>Insem</a:t>
            </a:r>
            <a:r>
              <a:rPr lang="en-US" sz="9600" dirty="0">
                <a:latin typeface="Times New Roman"/>
                <a:cs typeface="Times New Roman"/>
                <a:sym typeface="Times New Roman"/>
              </a:rPr>
              <a:t> + </a:t>
            </a:r>
            <a:r>
              <a:rPr lang="en-US" sz="9600" dirty="0" err="1">
                <a:latin typeface="Times New Roman"/>
                <a:cs typeface="Times New Roman"/>
                <a:sym typeface="Times New Roman"/>
              </a:rPr>
              <a:t>Endsem</a:t>
            </a:r>
            <a:r>
              <a:rPr lang="en-US" sz="9600" dirty="0">
                <a:latin typeface="Times New Roman"/>
                <a:cs typeface="Times New Roman"/>
                <a:sym typeface="Times New Roman"/>
              </a:rPr>
              <a:t>)</a:t>
            </a:r>
            <a:endParaRPr sz="9600" dirty="0">
              <a:latin typeface="Times New Roman"/>
              <a:cs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80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Insem</a:t>
            </a:r>
            <a:r>
              <a:rPr lang="en-US" sz="80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Examination(In- Sem)- 30 Marks</a:t>
            </a:r>
            <a:endParaRPr sz="8000" dirty="0"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72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UNIT-I  15 Marks</a:t>
            </a:r>
            <a:endParaRPr sz="4400" dirty="0"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72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UNIT-II  15 Marks</a:t>
            </a:r>
            <a:endParaRPr sz="4400" dirty="0"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85000"/>
              <a:buFont typeface="Calibri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74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Theory Examination(End- Sem)- 70 Marks</a:t>
            </a:r>
            <a:endParaRPr dirty="0"/>
          </a:p>
          <a:p>
            <a:pPr marL="91440" indent="-91440">
              <a:spcBef>
                <a:spcPts val="1400"/>
              </a:spcBef>
              <a:buSzPct val="100000"/>
              <a:buNone/>
            </a:pPr>
            <a:r>
              <a:rPr lang="en-GB" sz="7200" dirty="0">
                <a:latin typeface="Times New Roman"/>
                <a:cs typeface="Times New Roman"/>
                <a:sym typeface="Times New Roman"/>
              </a:rPr>
              <a:t>UNIT-III  17 Marks</a:t>
            </a:r>
            <a:endParaRPr lang="en-GB" sz="7200" dirty="0">
              <a:latin typeface="Times New Roman"/>
              <a:cs typeface="Times New Roman"/>
            </a:endParaRPr>
          </a:p>
          <a:p>
            <a:pPr marL="91440" indent="-91440">
              <a:spcBef>
                <a:spcPts val="1400"/>
              </a:spcBef>
              <a:buSzPct val="100000"/>
              <a:buNone/>
            </a:pPr>
            <a:r>
              <a:rPr lang="en-GB" sz="7200" dirty="0">
                <a:latin typeface="Times New Roman"/>
                <a:cs typeface="Times New Roman"/>
                <a:sym typeface="Times New Roman"/>
              </a:rPr>
              <a:t>UNIT-IV  18 Marks</a:t>
            </a:r>
          </a:p>
          <a:p>
            <a:pPr marL="91440" indent="-91440">
              <a:spcBef>
                <a:spcPts val="1400"/>
              </a:spcBef>
              <a:buSzPct val="100000"/>
              <a:buNone/>
            </a:pPr>
            <a:r>
              <a:rPr lang="en-GB" sz="7200" dirty="0">
                <a:latin typeface="Times New Roman"/>
                <a:cs typeface="Times New Roman"/>
                <a:sym typeface="Times New Roman"/>
              </a:rPr>
              <a:t>UNIT-IV  17 Marks</a:t>
            </a:r>
          </a:p>
          <a:p>
            <a:pPr marL="91440" indent="-91440">
              <a:spcBef>
                <a:spcPts val="1400"/>
              </a:spcBef>
              <a:buSzPct val="100000"/>
              <a:buNone/>
            </a:pPr>
            <a:r>
              <a:rPr lang="en-GB" sz="7200" dirty="0">
                <a:latin typeface="Times New Roman"/>
                <a:cs typeface="Times New Roman"/>
                <a:sym typeface="Times New Roman"/>
              </a:rPr>
              <a:t>UNIT-IV  18 Marks</a:t>
            </a:r>
            <a:endParaRPr lang="en-US" sz="7400" b="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96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Examination(2019 Pattern)(Practical + Term Work)</a:t>
            </a:r>
            <a:endParaRPr sz="2800" dirty="0"/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96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 &amp; Algorithms  Lab</a:t>
            </a:r>
            <a:endParaRPr sz="2800" dirty="0"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7200" dirty="0">
                <a:latin typeface="Times New Roman"/>
                <a:cs typeface="Times New Roman"/>
                <a:sym typeface="Times New Roman"/>
              </a:rPr>
              <a:t>Practical- 25 Marks</a:t>
            </a:r>
            <a:endParaRPr sz="7200" dirty="0">
              <a:latin typeface="Times New Roman"/>
              <a:cs typeface="Times New Roman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7200" dirty="0">
                <a:latin typeface="Times New Roman"/>
                <a:cs typeface="Times New Roman"/>
                <a:sym typeface="Times New Roman"/>
              </a:rPr>
              <a:t>Term Work- 25 Marks</a:t>
            </a:r>
            <a:endParaRPr sz="7200" dirty="0">
              <a:latin typeface="Times New Roman"/>
              <a:cs typeface="Times New Roman"/>
            </a:endParaRPr>
          </a:p>
          <a:p>
            <a:pPr marL="91440" marR="0" lvl="0" indent="-50164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8191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subTitle" idx="4294967295"/>
          </p:nvPr>
        </p:nvSpPr>
        <p:spPr>
          <a:xfrm>
            <a:off x="204788" y="115888"/>
            <a:ext cx="11987212" cy="61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135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Unit-I: Course Outlines…</a:t>
            </a:r>
            <a:endParaRPr dirty="0"/>
          </a:p>
          <a:p>
            <a:pPr marL="91440" marR="0" lvl="0" indent="-1778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Introduction to Hash Table</a:t>
            </a:r>
            <a:endParaRPr dirty="0"/>
          </a:p>
          <a:p>
            <a:pPr marL="91440" marR="0" lvl="0" indent="-1778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Basic Terminology</a:t>
            </a:r>
            <a:endParaRPr dirty="0"/>
          </a:p>
          <a:p>
            <a:pPr marL="91440" marR="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9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Concepts-hash table, hash function, basic operations, bucket, collision, probe, synonym, overflow, load density, full table, load factor, rehashing, issues in hashing, </a:t>
            </a:r>
            <a:endParaRPr dirty="0"/>
          </a:p>
          <a:p>
            <a:pPr marL="91440" marR="0" lvl="0" indent="-1778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Types of Hashing</a:t>
            </a:r>
            <a:endParaRPr dirty="0"/>
          </a:p>
          <a:p>
            <a:pPr marL="91440" marR="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9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open hashing, closed hashing, perfect hash function, </a:t>
            </a:r>
            <a:endParaRPr dirty="0"/>
          </a:p>
          <a:p>
            <a:pPr marL="91440" marR="0" lvl="0" indent="-1778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hash functions- </a:t>
            </a:r>
            <a:r>
              <a:rPr lang="en-US" sz="9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properties of good hash function, division, multiplication, extraction, mid-square, folding and universal, Collision resolution strategies- open addressing and chaining, Hash table overflow- open addressing and chaining, extendible hashing, closed addressing and separate chaining. </a:t>
            </a:r>
            <a:endParaRPr dirty="0"/>
          </a:p>
          <a:p>
            <a:pPr marL="91440" marR="0" lvl="0" indent="-1778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Skip List- </a:t>
            </a:r>
            <a:r>
              <a:rPr lang="en-US" sz="9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representation, searching and operations- insertion, removal 	</a:t>
            </a:r>
            <a:endParaRPr dirty="0"/>
          </a:p>
          <a:p>
            <a:pPr marL="91440" marR="0" lvl="0" indent="-1778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1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Case Study: </a:t>
            </a:r>
            <a:r>
              <a:rPr lang="en-US" sz="9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Book Call Number, Dictionary.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11100" b="1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59689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86" name="Google Shape;186;p12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11306175" cy="107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Performance Comparison of Arrays and Trees</a:t>
            </a:r>
            <a:endParaRPr sz="4000"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4294967295"/>
          </p:nvPr>
        </p:nvSpPr>
        <p:spPr>
          <a:xfrm>
            <a:off x="0" y="558165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3333FF"/>
                </a:solidFill>
              </a:rPr>
              <a:t>Is it possible to perform these operations in O(1) ?</a:t>
            </a:r>
            <a:endParaRPr/>
          </a:p>
          <a:p>
            <a:pPr marL="27305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graphicFrame>
        <p:nvGraphicFramePr>
          <p:cNvPr id="188" name="Google Shape;188;p12"/>
          <p:cNvGraphicFramePr/>
          <p:nvPr/>
        </p:nvGraphicFramePr>
        <p:xfrm>
          <a:off x="1992313" y="1557338"/>
          <a:ext cx="8280400" cy="3497290"/>
        </p:xfrm>
        <a:graphic>
          <a:graphicData uri="http://schemas.openxmlformats.org/drawingml/2006/table">
            <a:tbl>
              <a:tblPr>
                <a:noFill/>
                <a:tableStyleId>{01418622-C2CD-4EC9-97E2-32AA775B0024}</a:tableStyleId>
              </a:tblPr>
              <a:tblGrid>
                <a:gridCol w="165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</a:t>
                      </a:r>
                      <a:endParaRPr sz="2800" b="1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Sorted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Sorted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Unbalanced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Balanced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Insertion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O(log 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Searching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O(log 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O(log 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Deletion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O(log </a:t>
                      </a: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12"/>
          <p:cNvSpPr txBox="1"/>
          <p:nvPr/>
        </p:nvSpPr>
        <p:spPr>
          <a:xfrm>
            <a:off x="6672263" y="5057776"/>
            <a:ext cx="230346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tree height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4294967295"/>
          </p:nvPr>
        </p:nvSpPr>
        <p:spPr>
          <a:xfrm>
            <a:off x="0" y="188913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Static Hashing</a:t>
            </a:r>
            <a:endParaRPr sz="3200"/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4294967295"/>
          </p:nvPr>
        </p:nvSpPr>
        <p:spPr>
          <a:xfrm>
            <a:off x="0" y="1052513"/>
            <a:ext cx="5986463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hash function</a:t>
            </a:r>
            <a:r>
              <a:rPr lang="en-US" sz="2800"/>
              <a:t>: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/>
              <a:t>	to transform a key into a table index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Example: </a:t>
            </a:r>
            <a:endParaRPr/>
          </a:p>
          <a:p>
            <a:pPr marL="6731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key values: 18  23  33  13  24  10</a:t>
            </a:r>
            <a:endParaRPr/>
          </a:p>
          <a:p>
            <a:pPr marL="673100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hash function: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	   h(k) = k mod 10</a:t>
            </a:r>
            <a:endParaRPr/>
          </a:p>
          <a:p>
            <a:pPr marL="673100" lvl="1" indent="-120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273050" lvl="0" indent="-273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hash collision</a:t>
            </a:r>
            <a:r>
              <a:rPr lang="en-US" sz="2800"/>
              <a:t>: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/>
              <a:t>	Two records (keys) attempt to insert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/>
              <a:t>	into the</a:t>
            </a:r>
            <a:r>
              <a:rPr lang="en-US" sz="2800" u="sng">
                <a:solidFill>
                  <a:srgbClr val="FF0000"/>
                </a:solidFill>
              </a:rPr>
              <a:t> same</a:t>
            </a:r>
            <a:r>
              <a:rPr lang="en-US" sz="2800"/>
              <a:t> bucket (position). </a:t>
            </a:r>
            <a:endParaRPr/>
          </a:p>
          <a:p>
            <a:pPr marL="273050" lvl="0" indent="-146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198" name="Google Shape;198;p13"/>
          <p:cNvGraphicFramePr/>
          <p:nvPr/>
        </p:nvGraphicFramePr>
        <p:xfrm>
          <a:off x="8040688" y="1268413"/>
          <a:ext cx="1439850" cy="4572100"/>
        </p:xfrm>
        <a:graphic>
          <a:graphicData uri="http://schemas.openxmlformats.org/drawingml/2006/table">
            <a:tbl>
              <a:tblPr>
                <a:noFill/>
                <a:tableStyleId>{01418622-C2CD-4EC9-97E2-32AA775B0024}</a:tableStyleId>
              </a:tblPr>
              <a:tblGrid>
                <a:gridCol w="71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33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18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L="91425" marR="91425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680"/>
                        <a:buFont typeface="Noto Sans Symbols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71428"/>
              <a:buFont typeface="Calibri"/>
              <a:buNone/>
            </a:pPr>
            <a:r>
              <a:rPr lang="en-US"/>
              <a:t>Hash Table</a:t>
            </a:r>
            <a:endParaRPr sz="2800"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4294967295"/>
          </p:nvPr>
        </p:nvSpPr>
        <p:spPr>
          <a:xfrm>
            <a:off x="0" y="1114425"/>
            <a:ext cx="4895850" cy="528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In static hashing, identifiers/keys are stored in a </a:t>
            </a:r>
            <a:r>
              <a:rPr lang="en-US" sz="2800" u="sng">
                <a:solidFill>
                  <a:srgbClr val="FF0000"/>
                </a:solidFill>
              </a:rPr>
              <a:t>hash table</a:t>
            </a:r>
            <a:r>
              <a:rPr lang="en-US" sz="2800"/>
              <a:t>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Slot: space for storing data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Bucket</a:t>
            </a:r>
            <a:r>
              <a:rPr lang="en-US" sz="2800"/>
              <a:t>: Each bucket may consist of </a:t>
            </a:r>
            <a:r>
              <a:rPr lang="en-US" sz="2800" i="1"/>
              <a:t>s</a:t>
            </a:r>
            <a:r>
              <a:rPr lang="en-US" sz="2800"/>
              <a:t> slots to hold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Synonym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 i="1"/>
              <a:t>k</a:t>
            </a:r>
            <a:r>
              <a:rPr lang="en-US" sz="2600" baseline="-25000"/>
              <a:t>1</a:t>
            </a:r>
            <a:r>
              <a:rPr lang="en-US" sz="2600"/>
              <a:t> and </a:t>
            </a:r>
            <a:r>
              <a:rPr lang="en-US" sz="2600" i="1"/>
              <a:t>k</a:t>
            </a:r>
            <a:r>
              <a:rPr lang="en-US" sz="2600" baseline="-25000"/>
              <a:t>2</a:t>
            </a:r>
            <a:r>
              <a:rPr lang="en-US" sz="2600"/>
              <a:t> are synonyms if </a:t>
            </a:r>
            <a:r>
              <a:rPr lang="en-US" sz="2600" i="1"/>
              <a:t>h</a:t>
            </a:r>
            <a:r>
              <a:rPr lang="en-US" sz="2600"/>
              <a:t>(</a:t>
            </a:r>
            <a:r>
              <a:rPr lang="en-US" sz="2600" i="1"/>
              <a:t>k</a:t>
            </a:r>
            <a:r>
              <a:rPr lang="en-US" sz="2600" baseline="-25000"/>
              <a:t>1</a:t>
            </a:r>
            <a:r>
              <a:rPr lang="en-US" sz="2600"/>
              <a:t>) = </a:t>
            </a:r>
            <a:r>
              <a:rPr lang="en-US" sz="2600" i="1"/>
              <a:t>h</a:t>
            </a:r>
            <a:r>
              <a:rPr lang="en-US" sz="2600"/>
              <a:t>(</a:t>
            </a:r>
            <a:r>
              <a:rPr lang="en-US" sz="2600" i="1"/>
              <a:t>k</a:t>
            </a:r>
            <a:r>
              <a:rPr lang="en-US" sz="2600" baseline="-25000"/>
              <a:t>2</a:t>
            </a:r>
            <a:r>
              <a:rPr lang="en-US" sz="2600"/>
              <a:t>)</a:t>
            </a:r>
            <a:endParaRPr/>
          </a:p>
          <a:p>
            <a:pPr marL="147638" lvl="0" indent="-1476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Hash collision</a:t>
            </a:r>
            <a:r>
              <a:rPr lang="en-US" sz="2800">
                <a:solidFill>
                  <a:srgbClr val="3333FF"/>
                </a:solidFill>
              </a:rPr>
              <a:t>: </a:t>
            </a:r>
            <a:r>
              <a:rPr lang="en-US" sz="2800"/>
              <a:t>home bucket for new data is not empty</a:t>
            </a:r>
            <a:endParaRPr/>
          </a:p>
        </p:txBody>
      </p:sp>
      <p:grpSp>
        <p:nvGrpSpPr>
          <p:cNvPr id="207" name="Google Shape;207;p14"/>
          <p:cNvGrpSpPr/>
          <p:nvPr/>
        </p:nvGrpSpPr>
        <p:grpSpPr>
          <a:xfrm>
            <a:off x="6978650" y="1585913"/>
            <a:ext cx="3365500" cy="3606800"/>
            <a:chOff x="4913844" y="2832100"/>
            <a:chExt cx="3448086" cy="3359254"/>
          </a:xfrm>
        </p:grpSpPr>
        <p:sp>
          <p:nvSpPr>
            <p:cNvPr id="208" name="Google Shape;208;p14"/>
            <p:cNvSpPr/>
            <p:nvPr/>
          </p:nvSpPr>
          <p:spPr>
            <a:xfrm>
              <a:off x="6504518" y="5332319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361660" y="5332319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504518" y="3260878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361660" y="3260878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A2</a:t>
              </a: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6369515" y="2832100"/>
              <a:ext cx="991723" cy="429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slot 1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4"/>
            <p:cNvSpPr txBox="1"/>
            <p:nvPr/>
          </p:nvSpPr>
          <p:spPr>
            <a:xfrm>
              <a:off x="7361238" y="2832100"/>
              <a:ext cx="1000692" cy="429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slot 2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4"/>
            <p:cNvSpPr txBox="1"/>
            <p:nvPr/>
          </p:nvSpPr>
          <p:spPr>
            <a:xfrm>
              <a:off x="5118100" y="3260725"/>
              <a:ext cx="1385888" cy="42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bucket 0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6504518" y="3689656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361660" y="3689656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 txBox="1"/>
            <p:nvPr/>
          </p:nvSpPr>
          <p:spPr>
            <a:xfrm>
              <a:off x="5193102" y="3689350"/>
              <a:ext cx="1310886" cy="42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bucket 1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504518" y="4118434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361660" y="4118434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 txBox="1"/>
            <p:nvPr/>
          </p:nvSpPr>
          <p:spPr>
            <a:xfrm>
              <a:off x="5193102" y="4117975"/>
              <a:ext cx="1310886" cy="42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bucket 2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4"/>
            <p:cNvSpPr txBox="1"/>
            <p:nvPr/>
          </p:nvSpPr>
          <p:spPr>
            <a:xfrm>
              <a:off x="4913844" y="5761546"/>
              <a:ext cx="1610336" cy="4298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bucket 25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504518" y="4975990"/>
              <a:ext cx="857143" cy="356329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7361660" y="4975990"/>
              <a:ext cx="857142" cy="356329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504518" y="5761097"/>
              <a:ext cx="886419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361660" y="5761097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504518" y="4547212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361660" y="4547212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 txBox="1"/>
            <p:nvPr/>
          </p:nvSpPr>
          <p:spPr>
            <a:xfrm>
              <a:off x="5193102" y="4546600"/>
              <a:ext cx="1310886" cy="42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bucket 3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6504518" y="5332319"/>
              <a:ext cx="857143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GA</a:t>
              </a: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7361660" y="5332319"/>
              <a:ext cx="857142" cy="428778"/>
            </a:xfrm>
            <a:prstGeom prst="rect">
              <a:avLst/>
            </a:prstGeom>
            <a:gradFill>
              <a:gsLst>
                <a:gs pos="0">
                  <a:srgbClr val="C0B39F"/>
                </a:gs>
                <a:gs pos="45000">
                  <a:srgbClr val="CBBFAF"/>
                </a:gs>
                <a:gs pos="100000">
                  <a:srgbClr val="D3C8B5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Gg</a:t>
              </a: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Hash Functions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body" idx="4294967295"/>
          </p:nvPr>
        </p:nvSpPr>
        <p:spPr>
          <a:xfrm>
            <a:off x="0" y="908050"/>
            <a:ext cx="8229600" cy="52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good hash function is </a:t>
            </a:r>
            <a:r>
              <a:rPr lang="en-US" sz="2800" u="sng">
                <a:solidFill>
                  <a:srgbClr val="FF0000"/>
                </a:solidFill>
              </a:rPr>
              <a:t>easy to compute</a:t>
            </a:r>
            <a:r>
              <a:rPr lang="en-US" sz="2800"/>
              <a:t> and </a:t>
            </a:r>
            <a:r>
              <a:rPr lang="en-US" sz="2800" u="sng">
                <a:solidFill>
                  <a:srgbClr val="FF0000"/>
                </a:solidFill>
              </a:rPr>
              <a:t>minimizes # of collisions</a:t>
            </a:r>
            <a:r>
              <a:rPr lang="en-US" sz="2800"/>
              <a:t>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Uniform hash function </a:t>
            </a:r>
            <a:endParaRPr sz="2800" b="1"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Probability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 i="1"/>
              <a:t>i</a:t>
            </a:r>
            <a:r>
              <a:rPr lang="en-US"/>
              <a:t>) is 1/</a:t>
            </a:r>
            <a:r>
              <a:rPr lang="en-US" i="1"/>
              <a:t>b, </a:t>
            </a:r>
            <a:r>
              <a:rPr lang="en-US"/>
              <a:t>where </a:t>
            </a:r>
            <a:r>
              <a:rPr lang="en-US" i="1"/>
              <a:t>b</a:t>
            </a:r>
            <a:r>
              <a:rPr lang="en-US"/>
              <a:t> is # of buckets</a:t>
            </a:r>
            <a:endParaRPr/>
          </a:p>
          <a:p>
            <a:pPr marL="273050" lvl="0" indent="-95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Four popular hash functions: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Division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Mid-square</a:t>
            </a:r>
            <a:endParaRPr>
              <a:solidFill>
                <a:srgbClr val="3333FF"/>
              </a:solidFill>
            </a:endParaRPr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Folding 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Digit Analysis</a:t>
            </a:r>
            <a:endParaRPr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Division</a:t>
            </a:r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body" idx="4294967295"/>
          </p:nvPr>
        </p:nvSpPr>
        <p:spPr>
          <a:xfrm>
            <a:off x="3829050" y="836613"/>
            <a:ext cx="8362950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= </a:t>
            </a:r>
            <a:r>
              <a:rPr lang="en-US" i="1"/>
              <a:t>k</a:t>
            </a:r>
            <a:r>
              <a:rPr lang="en-US"/>
              <a:t> % </a:t>
            </a:r>
            <a:r>
              <a:rPr lang="en-US" i="1"/>
              <a:t>D   </a:t>
            </a:r>
            <a:r>
              <a:rPr lang="en-US" u="sng">
                <a:solidFill>
                  <a:srgbClr val="FF0000"/>
                </a:solidFill>
              </a:rPr>
              <a:t>remainder</a:t>
            </a:r>
            <a:endParaRPr i="1"/>
          </a:p>
          <a:p>
            <a:pPr marL="147638" lvl="0" indent="-1476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Since the bucket address is from 0 to </a:t>
            </a:r>
            <a:r>
              <a:rPr lang="en-US" i="1"/>
              <a:t>b</a:t>
            </a:r>
            <a:r>
              <a:rPr lang="en-US"/>
              <a:t>−1 if there are </a:t>
            </a:r>
            <a:r>
              <a:rPr lang="en-US" i="1"/>
              <a:t>b</a:t>
            </a:r>
            <a:r>
              <a:rPr lang="en-US"/>
              <a:t> buckets,</a:t>
            </a:r>
            <a:r>
              <a:rPr lang="en-US" i="1"/>
              <a:t> </a:t>
            </a:r>
            <a:r>
              <a:rPr lang="en-US"/>
              <a:t>usually</a:t>
            </a:r>
            <a:r>
              <a:rPr lang="en-US" i="1"/>
              <a:t> D=b.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If </a:t>
            </a:r>
            <a:r>
              <a:rPr lang="en-US" sz="2800" i="1"/>
              <a:t>D</a:t>
            </a:r>
            <a:r>
              <a:rPr lang="en-US" sz="2800"/>
              <a:t> is even, it is not good.		</a:t>
            </a:r>
            <a:endParaRPr/>
          </a:p>
          <a:p>
            <a:pPr marL="6731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 i="1"/>
              <a:t>D</a:t>
            </a:r>
            <a:r>
              <a:rPr lang="en-US" sz="2400"/>
              <a:t> = 12, 20%12 = 8, 30%12 = 4, 28%14 = 0	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If </a:t>
            </a:r>
            <a:r>
              <a:rPr lang="en-US" sz="2800" i="1"/>
              <a:t>D</a:t>
            </a:r>
            <a:r>
              <a:rPr lang="en-US" sz="2800"/>
              <a:t> is multiple  of 5, it is not good.</a:t>
            </a:r>
            <a:endParaRPr/>
          </a:p>
          <a:p>
            <a:pPr marL="6731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 i="1"/>
              <a:t>D</a:t>
            </a:r>
            <a:r>
              <a:rPr lang="en-US" sz="2400"/>
              <a:t> = 15, 20%15 = 5, 30%15 = 0, 35%15 = 5</a:t>
            </a:r>
            <a:endParaRPr/>
          </a:p>
          <a:p>
            <a:pPr marL="273050" lvl="0" indent="-95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Prime numbers</a:t>
            </a:r>
            <a:r>
              <a:rPr lang="en-US" sz="2800"/>
              <a:t>  are good choice for </a:t>
            </a:r>
            <a:r>
              <a:rPr lang="en-US" sz="2800" i="1"/>
              <a:t>D</a:t>
            </a:r>
            <a:r>
              <a:rPr lang="en-US" sz="2800"/>
              <a:t> 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For most practical dictionaries, </a:t>
            </a:r>
            <a:r>
              <a:rPr lang="en-US" sz="2800" i="1"/>
              <a:t>D</a:t>
            </a:r>
            <a:r>
              <a:rPr lang="en-US" sz="2800"/>
              <a:t> is a good cadidate if it has no prime factor smaller than 20.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Mid-square</a:t>
            </a:r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body" idx="4294967295"/>
          </p:nvPr>
        </p:nvSpPr>
        <p:spPr>
          <a:xfrm>
            <a:off x="3829050" y="836613"/>
            <a:ext cx="8362950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Square</a:t>
            </a:r>
            <a:r>
              <a:rPr lang="en-US" sz="2800"/>
              <a:t> the key and then use an appropriate number of bits from the </a:t>
            </a:r>
            <a:r>
              <a:rPr lang="en-US" sz="2800" u="sng">
                <a:solidFill>
                  <a:srgbClr val="FF0000"/>
                </a:solidFill>
              </a:rPr>
              <a:t>middle</a:t>
            </a:r>
            <a:r>
              <a:rPr lang="en-US" sz="2800"/>
              <a:t> of the square.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Example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Key </a:t>
            </a:r>
            <a:r>
              <a:rPr lang="en-US" i="1"/>
              <a:t>k</a:t>
            </a:r>
            <a:r>
              <a:rPr lang="en-US"/>
              <a:t>= 113586, </a:t>
            </a:r>
            <a:r>
              <a:rPr lang="en-US" i="1"/>
              <a:t>b</a:t>
            </a:r>
            <a:r>
              <a:rPr lang="en-US"/>
              <a:t> =10000, where 9999 is the largest bucket address.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Square the key, and then extract the middle 4 digits:</a:t>
            </a:r>
            <a:endParaRPr/>
          </a:p>
        </p:txBody>
      </p:sp>
      <p:grpSp>
        <p:nvGrpSpPr>
          <p:cNvPr id="255" name="Google Shape;255;p17"/>
          <p:cNvGrpSpPr/>
          <p:nvPr/>
        </p:nvGrpSpPr>
        <p:grpSpPr>
          <a:xfrm>
            <a:off x="3309939" y="3933825"/>
            <a:ext cx="5500687" cy="571500"/>
            <a:chOff x="1125" y="2478"/>
            <a:chExt cx="3465" cy="360"/>
          </a:xfrm>
        </p:grpSpPr>
        <p:sp>
          <p:nvSpPr>
            <p:cNvPr id="256" name="Google Shape;256;p17"/>
            <p:cNvSpPr/>
            <p:nvPr/>
          </p:nvSpPr>
          <p:spPr>
            <a:xfrm>
              <a:off x="1125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1440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1755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070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385" y="2478"/>
              <a:ext cx="315" cy="36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2700" y="2478"/>
              <a:ext cx="315" cy="36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3015" y="2478"/>
              <a:ext cx="315" cy="36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3330" y="2478"/>
              <a:ext cx="315" cy="36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3645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3960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4275" y="2478"/>
              <a:ext cx="315" cy="36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6343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7" name="Google Shape;267;p17"/>
          <p:cNvSpPr txBox="1"/>
          <p:nvPr/>
        </p:nvSpPr>
        <p:spPr>
          <a:xfrm>
            <a:off x="5238751" y="4648201"/>
            <a:ext cx="2143125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1779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Folding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4294967295"/>
          </p:nvPr>
        </p:nvSpPr>
        <p:spPr>
          <a:xfrm>
            <a:off x="3829050" y="836613"/>
            <a:ext cx="836295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The key </a:t>
            </a:r>
            <a:r>
              <a:rPr lang="en-US" sz="2800" i="1"/>
              <a:t>k</a:t>
            </a:r>
            <a:r>
              <a:rPr lang="en-US" sz="2800"/>
              <a:t> is partitioned into several parts, all of the same length. These partitions are then added together to obtain the hash address for </a:t>
            </a:r>
            <a:r>
              <a:rPr lang="en-US" sz="2800" i="1"/>
              <a:t>k</a:t>
            </a:r>
            <a:r>
              <a:rPr lang="en-US" sz="2800"/>
              <a:t>.</a:t>
            </a:r>
            <a:endParaRPr/>
          </a:p>
          <a:p>
            <a:pPr marL="273050" lvl="0" indent="-82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</a:pPr>
            <a:endParaRPr sz="3000"/>
          </a:p>
          <a:p>
            <a:pPr marL="273050" lvl="0" indent="-825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</a:pPr>
            <a:endParaRPr sz="300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Two methods: </a:t>
            </a:r>
            <a:endParaRPr sz="2400">
              <a:solidFill>
                <a:srgbClr val="800000"/>
              </a:solidFill>
            </a:endParaRPr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>
                <a:solidFill>
                  <a:srgbClr val="800000"/>
                </a:solidFill>
              </a:rPr>
              <a:t>Shift folding</a:t>
            </a:r>
            <a:r>
              <a:rPr lang="en-US" sz="2400"/>
              <a:t>		− </a:t>
            </a:r>
            <a:r>
              <a:rPr lang="en-US" sz="2400">
                <a:solidFill>
                  <a:srgbClr val="800000"/>
                </a:solidFill>
              </a:rPr>
              <a:t>Folding at the boundaries</a:t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20558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26273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1988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7703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43418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49133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54848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60563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66278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71993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77708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8342313" y="2633664"/>
            <a:ext cx="571500" cy="6429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89138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9485313" y="2633664"/>
            <a:ext cx="571500" cy="642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634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0" name="Google Shape;290;p18"/>
          <p:cNvCxnSpPr/>
          <p:nvPr/>
        </p:nvCxnSpPr>
        <p:spPr>
          <a:xfrm rot="5400000">
            <a:off x="3269457" y="2991644"/>
            <a:ext cx="1000125" cy="1588"/>
          </a:xfrm>
          <a:prstGeom prst="straightConnector1">
            <a:avLst/>
          </a:prstGeom>
          <a:noFill/>
          <a:ln w="285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18"/>
          <p:cNvCxnSpPr/>
          <p:nvPr/>
        </p:nvCxnSpPr>
        <p:spPr>
          <a:xfrm rot="5400000">
            <a:off x="4985545" y="2990058"/>
            <a:ext cx="1000125" cy="1587"/>
          </a:xfrm>
          <a:prstGeom prst="straightConnector1">
            <a:avLst/>
          </a:prstGeom>
          <a:noFill/>
          <a:ln w="285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18"/>
          <p:cNvCxnSpPr/>
          <p:nvPr/>
        </p:nvCxnSpPr>
        <p:spPr>
          <a:xfrm rot="5400000">
            <a:off x="6700045" y="2990058"/>
            <a:ext cx="1000125" cy="1587"/>
          </a:xfrm>
          <a:prstGeom prst="straightConnector1">
            <a:avLst/>
          </a:prstGeom>
          <a:noFill/>
          <a:ln w="285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18"/>
          <p:cNvCxnSpPr/>
          <p:nvPr/>
        </p:nvCxnSpPr>
        <p:spPr>
          <a:xfrm rot="5400000">
            <a:off x="8414545" y="2990058"/>
            <a:ext cx="1000125" cy="1587"/>
          </a:xfrm>
          <a:prstGeom prst="straightConnector1">
            <a:avLst/>
          </a:prstGeom>
          <a:noFill/>
          <a:ln w="28575" cap="flat" cmpd="sng">
            <a:solidFill>
              <a:srgbClr val="432B2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8"/>
          <p:cNvSpPr txBox="1"/>
          <p:nvPr/>
        </p:nvSpPr>
        <p:spPr>
          <a:xfrm>
            <a:off x="2127251" y="2198688"/>
            <a:ext cx="10715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3841751" y="2205038"/>
            <a:ext cx="10715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5556251" y="2205038"/>
            <a:ext cx="10715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7270751" y="2205038"/>
            <a:ext cx="10715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8985251" y="2205038"/>
            <a:ext cx="10715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9" name="Google Shape;299;p18"/>
          <p:cNvGrpSpPr/>
          <p:nvPr/>
        </p:nvGrpSpPr>
        <p:grpSpPr>
          <a:xfrm>
            <a:off x="7037389" y="4510088"/>
            <a:ext cx="1938337" cy="2228850"/>
            <a:chOff x="3473" y="2841"/>
            <a:chExt cx="1221" cy="1404"/>
          </a:xfrm>
        </p:grpSpPr>
        <p:grpSp>
          <p:nvGrpSpPr>
            <p:cNvPr id="300" name="Google Shape;300;p18"/>
            <p:cNvGrpSpPr/>
            <p:nvPr/>
          </p:nvGrpSpPr>
          <p:grpSpPr>
            <a:xfrm>
              <a:off x="3473" y="2841"/>
              <a:ext cx="462" cy="249"/>
              <a:chOff x="3567" y="1286"/>
              <a:chExt cx="427" cy="430"/>
            </a:xfrm>
          </p:grpSpPr>
          <p:pic>
            <p:nvPicPr>
              <p:cNvPr id="301" name="Google Shape;301;p1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7" y="1286"/>
                <a:ext cx="427" cy="43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02" name="Google Shape;302;p18"/>
              <p:cNvSpPr txBox="1"/>
              <p:nvPr/>
            </p:nvSpPr>
            <p:spPr>
              <a:xfrm>
                <a:off x="3600" y="130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P1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03" name="Google Shape;303;p18"/>
            <p:cNvSpPr/>
            <p:nvPr/>
          </p:nvSpPr>
          <p:spPr>
            <a:xfrm>
              <a:off x="3526" y="3061"/>
              <a:ext cx="389" cy="20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C7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P2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4" name="Google Shape;304;p18"/>
            <p:cNvGrpSpPr/>
            <p:nvPr/>
          </p:nvGrpSpPr>
          <p:grpSpPr>
            <a:xfrm>
              <a:off x="3473" y="3257"/>
              <a:ext cx="462" cy="250"/>
              <a:chOff x="3567" y="2004"/>
              <a:chExt cx="427" cy="431"/>
            </a:xfrm>
          </p:grpSpPr>
          <p:pic>
            <p:nvPicPr>
              <p:cNvPr id="305" name="Google Shape;305;p1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7" y="2004"/>
                <a:ext cx="427" cy="4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06" name="Google Shape;306;p18"/>
              <p:cNvSpPr txBox="1"/>
              <p:nvPr/>
            </p:nvSpPr>
            <p:spPr>
              <a:xfrm>
                <a:off x="3600" y="202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P3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07" name="Google Shape;307;p18"/>
            <p:cNvSpPr/>
            <p:nvPr/>
          </p:nvSpPr>
          <p:spPr>
            <a:xfrm>
              <a:off x="3526" y="3478"/>
              <a:ext cx="389" cy="20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C7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P4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8" name="Google Shape;308;p18"/>
            <p:cNvGrpSpPr/>
            <p:nvPr/>
          </p:nvGrpSpPr>
          <p:grpSpPr>
            <a:xfrm>
              <a:off x="3473" y="3676"/>
              <a:ext cx="462" cy="250"/>
              <a:chOff x="3567" y="2726"/>
              <a:chExt cx="427" cy="430"/>
            </a:xfrm>
          </p:grpSpPr>
          <p:pic>
            <p:nvPicPr>
              <p:cNvPr id="309" name="Google Shape;309;p1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7" y="2726"/>
                <a:ext cx="427" cy="43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10" name="Google Shape;310;p18"/>
              <p:cNvSpPr txBox="1"/>
              <p:nvPr/>
            </p:nvSpPr>
            <p:spPr>
              <a:xfrm>
                <a:off x="3600" y="274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P5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11" name="Google Shape;311;p18"/>
            <p:cNvSpPr txBox="1"/>
            <p:nvPr/>
          </p:nvSpPr>
          <p:spPr>
            <a:xfrm>
              <a:off x="3915" y="2852"/>
              <a:ext cx="553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1 2 3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18"/>
            <p:cNvSpPr txBox="1"/>
            <p:nvPr/>
          </p:nvSpPr>
          <p:spPr>
            <a:xfrm>
              <a:off x="3915" y="3087"/>
              <a:ext cx="553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3 0 2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18"/>
            <p:cNvSpPr txBox="1"/>
            <p:nvPr/>
          </p:nvSpPr>
          <p:spPr>
            <a:xfrm>
              <a:off x="3915" y="3296"/>
              <a:ext cx="553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2 4 1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18"/>
            <p:cNvSpPr txBox="1"/>
            <p:nvPr/>
          </p:nvSpPr>
          <p:spPr>
            <a:xfrm>
              <a:off x="3915" y="3478"/>
              <a:ext cx="560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2 1 1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4035" y="3687"/>
              <a:ext cx="433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2 0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6" name="Google Shape;316;p18"/>
            <p:cNvCxnSpPr/>
            <p:nvPr/>
          </p:nvCxnSpPr>
          <p:spPr>
            <a:xfrm>
              <a:off x="3576" y="3942"/>
              <a:ext cx="982" cy="6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7" name="Google Shape;317;p18"/>
            <p:cNvSpPr txBox="1"/>
            <p:nvPr/>
          </p:nvSpPr>
          <p:spPr>
            <a:xfrm>
              <a:off x="3915" y="3974"/>
              <a:ext cx="553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8 9 7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8" name="Google Shape;318;p18"/>
            <p:cNvCxnSpPr/>
            <p:nvPr/>
          </p:nvCxnSpPr>
          <p:spPr>
            <a:xfrm>
              <a:off x="4468" y="2976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9" name="Google Shape;319;p18"/>
            <p:cNvCxnSpPr/>
            <p:nvPr/>
          </p:nvCxnSpPr>
          <p:spPr>
            <a:xfrm>
              <a:off x="4468" y="3385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Google Shape;320;p18"/>
            <p:cNvCxnSpPr/>
            <p:nvPr/>
          </p:nvCxnSpPr>
          <p:spPr>
            <a:xfrm>
              <a:off x="4468" y="3793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1" name="Google Shape;321;p18"/>
            <p:cNvCxnSpPr/>
            <p:nvPr/>
          </p:nvCxnSpPr>
          <p:spPr>
            <a:xfrm>
              <a:off x="4468" y="3203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4468" y="3612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23" name="Google Shape;323;p18"/>
          <p:cNvGrpSpPr/>
          <p:nvPr/>
        </p:nvGrpSpPr>
        <p:grpSpPr>
          <a:xfrm>
            <a:off x="2855914" y="4510088"/>
            <a:ext cx="1870075" cy="2228850"/>
            <a:chOff x="839" y="2841"/>
            <a:chExt cx="1178" cy="1404"/>
          </a:xfrm>
        </p:grpSpPr>
        <p:grpSp>
          <p:nvGrpSpPr>
            <p:cNvPr id="324" name="Google Shape;324;p18"/>
            <p:cNvGrpSpPr/>
            <p:nvPr/>
          </p:nvGrpSpPr>
          <p:grpSpPr>
            <a:xfrm>
              <a:off x="839" y="2841"/>
              <a:ext cx="394" cy="249"/>
              <a:chOff x="1405" y="1286"/>
              <a:chExt cx="431" cy="430"/>
            </a:xfrm>
          </p:grpSpPr>
          <p:pic>
            <p:nvPicPr>
              <p:cNvPr id="325" name="Google Shape;325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05" y="1286"/>
                <a:ext cx="431" cy="43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26" name="Google Shape;326;p18"/>
              <p:cNvSpPr txBox="1"/>
              <p:nvPr/>
            </p:nvSpPr>
            <p:spPr>
              <a:xfrm>
                <a:off x="1440" y="130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P1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27" name="Google Shape;327;p18"/>
            <p:cNvGrpSpPr/>
            <p:nvPr/>
          </p:nvGrpSpPr>
          <p:grpSpPr>
            <a:xfrm>
              <a:off x="839" y="3050"/>
              <a:ext cx="394" cy="248"/>
              <a:chOff x="1405" y="1647"/>
              <a:chExt cx="431" cy="427"/>
            </a:xfrm>
          </p:grpSpPr>
          <p:pic>
            <p:nvPicPr>
              <p:cNvPr id="328" name="Google Shape;328;p18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405" y="1647"/>
                <a:ext cx="431" cy="42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29" name="Google Shape;329;p18"/>
              <p:cNvSpPr txBox="1"/>
              <p:nvPr/>
            </p:nvSpPr>
            <p:spPr>
              <a:xfrm>
                <a:off x="1440" y="166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P2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0" name="Google Shape;330;p18"/>
            <p:cNvGrpSpPr/>
            <p:nvPr/>
          </p:nvGrpSpPr>
          <p:grpSpPr>
            <a:xfrm>
              <a:off x="839" y="3257"/>
              <a:ext cx="394" cy="250"/>
              <a:chOff x="1405" y="2004"/>
              <a:chExt cx="431" cy="431"/>
            </a:xfrm>
          </p:grpSpPr>
          <p:pic>
            <p:nvPicPr>
              <p:cNvPr id="331" name="Google Shape;331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05" y="2004"/>
                <a:ext cx="431" cy="4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32" name="Google Shape;332;p18"/>
              <p:cNvSpPr txBox="1"/>
              <p:nvPr/>
            </p:nvSpPr>
            <p:spPr>
              <a:xfrm>
                <a:off x="1440" y="202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P3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3" name="Google Shape;333;p18"/>
            <p:cNvGrpSpPr/>
            <p:nvPr/>
          </p:nvGrpSpPr>
          <p:grpSpPr>
            <a:xfrm>
              <a:off x="839" y="3467"/>
              <a:ext cx="394" cy="250"/>
              <a:chOff x="1405" y="2365"/>
              <a:chExt cx="431" cy="431"/>
            </a:xfrm>
          </p:grpSpPr>
          <p:pic>
            <p:nvPicPr>
              <p:cNvPr id="334" name="Google Shape;334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05" y="2365"/>
                <a:ext cx="431" cy="4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35" name="Google Shape;335;p18"/>
              <p:cNvSpPr txBox="1"/>
              <p:nvPr/>
            </p:nvSpPr>
            <p:spPr>
              <a:xfrm>
                <a:off x="1440" y="238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P4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6" name="Google Shape;336;p18"/>
            <p:cNvGrpSpPr/>
            <p:nvPr/>
          </p:nvGrpSpPr>
          <p:grpSpPr>
            <a:xfrm>
              <a:off x="839" y="3676"/>
              <a:ext cx="394" cy="250"/>
              <a:chOff x="1405" y="2726"/>
              <a:chExt cx="431" cy="430"/>
            </a:xfrm>
          </p:grpSpPr>
          <p:pic>
            <p:nvPicPr>
              <p:cNvPr id="337" name="Google Shape;337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05" y="2726"/>
                <a:ext cx="431" cy="43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</p:pic>
          <p:sp>
            <p:nvSpPr>
              <p:cNvPr id="338" name="Google Shape;338;p18"/>
              <p:cNvSpPr txBox="1"/>
              <p:nvPr/>
            </p:nvSpPr>
            <p:spPr>
              <a:xfrm>
                <a:off x="1440" y="2745"/>
                <a:ext cx="360" cy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imes New Roman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P5</a:t>
                </a:r>
                <a:endParaRPr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39" name="Google Shape;339;p18"/>
            <p:cNvSpPr txBox="1"/>
            <p:nvPr/>
          </p:nvSpPr>
          <p:spPr>
            <a:xfrm>
              <a:off x="1212" y="2852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1 2 3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" name="Google Shape;340;p18"/>
            <p:cNvSpPr txBox="1"/>
            <p:nvPr/>
          </p:nvSpPr>
          <p:spPr>
            <a:xfrm>
              <a:off x="1212" y="3087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2 0 3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1212" y="3296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2 4 1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18"/>
            <p:cNvSpPr txBox="1"/>
            <p:nvPr/>
          </p:nvSpPr>
          <p:spPr>
            <a:xfrm>
              <a:off x="1212" y="3478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1 1 2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1212" y="3687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2 0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4" name="Google Shape;344;p18"/>
            <p:cNvCxnSpPr/>
            <p:nvPr/>
          </p:nvCxnSpPr>
          <p:spPr>
            <a:xfrm>
              <a:off x="873" y="3942"/>
              <a:ext cx="964" cy="6"/>
            </a:xfrm>
            <a:prstGeom prst="straightConnector1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5" name="Google Shape;345;p18"/>
            <p:cNvSpPr txBox="1"/>
            <p:nvPr/>
          </p:nvSpPr>
          <p:spPr>
            <a:xfrm>
              <a:off x="1212" y="3974"/>
              <a:ext cx="489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6 9 9</a:t>
              </a:r>
              <a:endPara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6" name="Google Shape;346;p18"/>
            <p:cNvCxnSpPr/>
            <p:nvPr/>
          </p:nvCxnSpPr>
          <p:spPr>
            <a:xfrm>
              <a:off x="1791" y="2976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7" name="Google Shape;347;p18"/>
            <p:cNvCxnSpPr/>
            <p:nvPr/>
          </p:nvCxnSpPr>
          <p:spPr>
            <a:xfrm>
              <a:off x="1791" y="3203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8" name="Google Shape;348;p18"/>
            <p:cNvCxnSpPr/>
            <p:nvPr/>
          </p:nvCxnSpPr>
          <p:spPr>
            <a:xfrm>
              <a:off x="1791" y="3430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9" name="Google Shape;349;p18"/>
            <p:cNvCxnSpPr/>
            <p:nvPr/>
          </p:nvCxnSpPr>
          <p:spPr>
            <a:xfrm>
              <a:off x="1791" y="3612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0" name="Google Shape;350;p18"/>
            <p:cNvCxnSpPr/>
            <p:nvPr/>
          </p:nvCxnSpPr>
          <p:spPr>
            <a:xfrm>
              <a:off x="1791" y="3793"/>
              <a:ext cx="22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71428"/>
              <a:buFont typeface="Calibri"/>
              <a:buNone/>
            </a:pPr>
            <a:r>
              <a:rPr lang="en-US"/>
              <a:t>Overflow Handling</a:t>
            </a:r>
            <a:endParaRPr sz="2800"/>
          </a:p>
        </p:txBody>
      </p:sp>
      <p:sp>
        <p:nvSpPr>
          <p:cNvPr id="358" name="Google Shape;358;p19"/>
          <p:cNvSpPr txBox="1">
            <a:spLocks noGrp="1"/>
          </p:cNvSpPr>
          <p:nvPr>
            <p:ph type="body" idx="4294967295"/>
          </p:nvPr>
        </p:nvSpPr>
        <p:spPr>
          <a:xfrm>
            <a:off x="3829050" y="836613"/>
            <a:ext cx="8362950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An </a:t>
            </a:r>
            <a:r>
              <a:rPr lang="en-US" sz="2800" u="sng">
                <a:solidFill>
                  <a:srgbClr val="FF0000"/>
                </a:solidFill>
              </a:rPr>
              <a:t>overflow</a:t>
            </a:r>
            <a:r>
              <a:rPr lang="en-US" sz="2800"/>
              <a:t> occurs when the home bucket for a new pair (key, element) is full.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Two methods for handling overflows: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Open addressing</a:t>
            </a:r>
            <a:r>
              <a:rPr lang="en-US" sz="2800"/>
              <a:t>: Search the hash table in some systematic fashion for a bucket that is not full.</a:t>
            </a:r>
            <a:endParaRPr/>
          </a:p>
          <a:p>
            <a:pPr marL="85725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Linear probing 線性探測 (linear open addressing) </a:t>
            </a:r>
            <a:endParaRPr/>
          </a:p>
          <a:p>
            <a:pPr marL="85725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Quadratic probing 二次探測</a:t>
            </a:r>
            <a:endParaRPr/>
          </a:p>
          <a:p>
            <a:pPr marL="85725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Rehashing 再雜湊</a:t>
            </a:r>
            <a:endParaRPr/>
          </a:p>
          <a:p>
            <a:pPr marL="300038" lvl="0" indent="-30003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 u="sng">
                <a:solidFill>
                  <a:srgbClr val="FF0000"/>
                </a:solidFill>
              </a:rPr>
              <a:t>Chaining</a:t>
            </a:r>
            <a:r>
              <a:rPr lang="en-US" sz="2800"/>
              <a:t>: Each bucket keeps a linked list of all pairs to the same bucket address.</a:t>
            </a:r>
            <a:endParaRPr/>
          </a:p>
          <a:p>
            <a:pPr marL="85725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3333FF"/>
                </a:solidFill>
              </a:rPr>
              <a:t>Linked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subTitle" idx="4294967295"/>
          </p:nvPr>
        </p:nvSpPr>
        <p:spPr>
          <a:xfrm>
            <a:off x="0" y="115888"/>
            <a:ext cx="11880850" cy="61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4127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Calibri"/>
              <a:buChar char=" "/>
            </a:pPr>
            <a:r>
              <a:rPr lang="en-US" sz="65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Unit-I: Hashing</a:t>
            </a:r>
            <a:endParaRPr dirty="0"/>
          </a:p>
          <a:p>
            <a:pPr marL="91440" marR="0" lvl="0" indent="-2539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Hash Table-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Concepts-hash table, hash function, basic operations, bucket, collision, probe, synonym, overflow, open hashing, closed hashing, perfect hash function, load density, full table, load factor, rehashing, issues in hashing, hash functions- properties of good hash function, division, multiplication, extraction, mid-square, folding and universal, Collision resolution strategies- open addressing and chaining, Hash table overflow- open addressing and chaining, extendible hashing, closed addressing and separate chaining. 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Skip List-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representation, searching and operations- insertion, removal 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Case Study: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Book Call Number, Dictionary.</a:t>
            </a:r>
            <a:endParaRPr dirty="0"/>
          </a:p>
          <a:p>
            <a:pPr marL="9144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365" name="Google Shape;365;p20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Linear Probing</a:t>
            </a:r>
            <a:endParaRPr sz="4000"/>
          </a:p>
        </p:txBody>
      </p:sp>
      <p:sp>
        <p:nvSpPr>
          <p:cNvPr id="366" name="Google Shape;366;p20"/>
          <p:cNvSpPr txBox="1">
            <a:spLocks noGrp="1"/>
          </p:cNvSpPr>
          <p:nvPr>
            <p:ph type="body" idx="4294967295"/>
          </p:nvPr>
        </p:nvSpPr>
        <p:spPr>
          <a:xfrm>
            <a:off x="0" y="836613"/>
            <a:ext cx="8147050" cy="511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Also called </a:t>
            </a:r>
            <a:r>
              <a:rPr lang="en-US" sz="2800" u="sng">
                <a:solidFill>
                  <a:srgbClr val="FF0000"/>
                </a:solidFill>
              </a:rPr>
              <a:t>linear open addressing</a:t>
            </a:r>
            <a:endParaRPr sz="2400" u="sng">
              <a:solidFill>
                <a:srgbClr val="FF0000"/>
              </a:solidFill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Search the </a:t>
            </a:r>
            <a:r>
              <a:rPr lang="en-US" sz="2800" u="sng">
                <a:solidFill>
                  <a:srgbClr val="FF0000"/>
                </a:solidFill>
              </a:rPr>
              <a:t>next available</a:t>
            </a:r>
            <a:r>
              <a:rPr lang="en-US" sz="2800"/>
              <a:t> bucket one by one.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(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 + </a:t>
            </a:r>
            <a:r>
              <a:rPr lang="en-US" sz="2800" i="1"/>
              <a:t>j</a:t>
            </a:r>
            <a:r>
              <a:rPr lang="en-US" sz="2800"/>
              <a:t> ) % </a:t>
            </a:r>
            <a:r>
              <a:rPr lang="en-US" sz="2800" i="1"/>
              <a:t>D,  j=</a:t>
            </a:r>
            <a:r>
              <a:rPr lang="en-US" sz="2800"/>
              <a:t>0,1,2,3</a:t>
            </a:r>
            <a:r>
              <a:rPr lang="en-US" sz="2800" i="1"/>
              <a:t>…</a:t>
            </a:r>
            <a:endParaRPr sz="2800"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Example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 i="1"/>
              <a:t>D</a:t>
            </a:r>
            <a:r>
              <a:rPr lang="en-US" sz="2400"/>
              <a:t> (divisor) = </a:t>
            </a:r>
            <a:r>
              <a:rPr lang="en-US" sz="2400" i="1"/>
              <a:t>b</a:t>
            </a:r>
            <a:r>
              <a:rPr lang="en-US" sz="2400"/>
              <a:t> (number of buckets) = 17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Bucket address = key % 17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◦"/>
            </a:pPr>
            <a:r>
              <a:rPr lang="en-US" sz="2400"/>
              <a:t>Insert pairs whose keys are </a:t>
            </a:r>
            <a:endParaRPr/>
          </a:p>
          <a:p>
            <a:pPr marL="31908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Key:</a:t>
            </a:r>
            <a:r>
              <a:rPr lang="en-US" sz="2400">
                <a:solidFill>
                  <a:srgbClr val="3333FF"/>
                </a:solidFill>
              </a:rPr>
              <a:t> </a:t>
            </a:r>
            <a:r>
              <a:rPr lang="en-US" sz="24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6, 12, 34, 29, 28, 11, 23, 7, 0, 33,  </a:t>
            </a:r>
            <a:r>
              <a:rPr lang="en-US" sz="2400" i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1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):6, 12,  0, 12, 11, 11,  6, 7, 0, 16, </a:t>
            </a:r>
            <a:endParaRPr/>
          </a:p>
          <a:p>
            <a:pPr marL="547688" lvl="1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6600"/>
              </a:solidFill>
            </a:endParaRPr>
          </a:p>
        </p:txBody>
      </p:sp>
      <p:grpSp>
        <p:nvGrpSpPr>
          <p:cNvPr id="367" name="Google Shape;367;p20"/>
          <p:cNvGrpSpPr/>
          <p:nvPr/>
        </p:nvGrpSpPr>
        <p:grpSpPr>
          <a:xfrm>
            <a:off x="2287589" y="4910138"/>
            <a:ext cx="7858125" cy="838200"/>
            <a:chOff x="1078002" y="4292600"/>
            <a:chExt cx="7858036" cy="838200"/>
          </a:xfrm>
        </p:grpSpPr>
        <p:sp>
          <p:nvSpPr>
            <p:cNvPr id="368" name="Google Shape;368;p20"/>
            <p:cNvSpPr/>
            <p:nvPr/>
          </p:nvSpPr>
          <p:spPr>
            <a:xfrm>
              <a:off x="10780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5352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9924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24496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29068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33640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38212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42784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47356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51928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56500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61072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65644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70216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74788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79360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8393202" y="4749800"/>
              <a:ext cx="457200" cy="381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20"/>
            <p:cNvSpPr txBox="1"/>
            <p:nvPr/>
          </p:nvSpPr>
          <p:spPr>
            <a:xfrm>
              <a:off x="1154202" y="42926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86" name="Google Shape;386;p20"/>
            <p:cNvSpPr txBox="1"/>
            <p:nvPr/>
          </p:nvSpPr>
          <p:spPr>
            <a:xfrm>
              <a:off x="2906802" y="42926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387" name="Google Shape;387;p20"/>
            <p:cNvSpPr txBox="1"/>
            <p:nvPr/>
          </p:nvSpPr>
          <p:spPr>
            <a:xfrm>
              <a:off x="4735602" y="42926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388" name="Google Shape;388;p20"/>
            <p:cNvSpPr txBox="1"/>
            <p:nvPr/>
          </p:nvSpPr>
          <p:spPr>
            <a:xfrm>
              <a:off x="6564402" y="4292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389" name="Google Shape;389;p20"/>
            <p:cNvSpPr txBox="1"/>
            <p:nvPr/>
          </p:nvSpPr>
          <p:spPr>
            <a:xfrm>
              <a:off x="8317002" y="4292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/>
            </a:p>
          </p:txBody>
        </p:sp>
        <p:sp>
          <p:nvSpPr>
            <p:cNvPr id="390" name="Google Shape;390;p20"/>
            <p:cNvSpPr txBox="1"/>
            <p:nvPr/>
          </p:nvSpPr>
          <p:spPr>
            <a:xfrm>
              <a:off x="3830638" y="46736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391" name="Google Shape;391;p20"/>
            <p:cNvSpPr txBox="1"/>
            <p:nvPr/>
          </p:nvSpPr>
          <p:spPr>
            <a:xfrm>
              <a:off x="64976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392" name="Google Shape;392;p20"/>
            <p:cNvSpPr txBox="1"/>
            <p:nvPr/>
          </p:nvSpPr>
          <p:spPr>
            <a:xfrm>
              <a:off x="70310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29</a:t>
              </a:r>
              <a:endParaRPr/>
            </a:p>
          </p:txBody>
        </p:sp>
        <p:sp>
          <p:nvSpPr>
            <p:cNvPr id="393" name="Google Shape;393;p20"/>
            <p:cNvSpPr txBox="1"/>
            <p:nvPr/>
          </p:nvSpPr>
          <p:spPr>
            <a:xfrm>
              <a:off x="1087438" y="46736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34</a:t>
              </a:r>
              <a:endParaRPr/>
            </a:p>
          </p:txBody>
        </p:sp>
        <p:sp>
          <p:nvSpPr>
            <p:cNvPr id="394" name="Google Shape;394;p20"/>
            <p:cNvSpPr txBox="1"/>
            <p:nvPr/>
          </p:nvSpPr>
          <p:spPr>
            <a:xfrm>
              <a:off x="61166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r>
              <a:endParaRPr/>
            </a:p>
          </p:txBody>
        </p:sp>
        <p:sp>
          <p:nvSpPr>
            <p:cNvPr id="395" name="Google Shape;395;p20"/>
            <p:cNvSpPr txBox="1"/>
            <p:nvPr/>
          </p:nvSpPr>
          <p:spPr>
            <a:xfrm>
              <a:off x="74882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396" name="Google Shape;396;p20"/>
            <p:cNvSpPr txBox="1"/>
            <p:nvPr/>
          </p:nvSpPr>
          <p:spPr>
            <a:xfrm>
              <a:off x="4287838" y="46736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</a:t>
              </a:r>
              <a:endParaRPr/>
            </a:p>
          </p:txBody>
        </p:sp>
        <p:sp>
          <p:nvSpPr>
            <p:cNvPr id="397" name="Google Shape;397;p20"/>
            <p:cNvSpPr txBox="1"/>
            <p:nvPr/>
          </p:nvSpPr>
          <p:spPr>
            <a:xfrm>
              <a:off x="4821238" y="46736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398" name="Google Shape;398;p20"/>
            <p:cNvSpPr txBox="1"/>
            <p:nvPr/>
          </p:nvSpPr>
          <p:spPr>
            <a:xfrm>
              <a:off x="1620838" y="46736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99" name="Google Shape;399;p20"/>
            <p:cNvSpPr txBox="1"/>
            <p:nvPr/>
          </p:nvSpPr>
          <p:spPr>
            <a:xfrm>
              <a:off x="84026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33</a:t>
              </a:r>
              <a:endParaRPr/>
            </a:p>
          </p:txBody>
        </p:sp>
        <p:sp>
          <p:nvSpPr>
            <p:cNvPr id="400" name="Google Shape;400;p20"/>
            <p:cNvSpPr txBox="1"/>
            <p:nvPr/>
          </p:nvSpPr>
          <p:spPr>
            <a:xfrm>
              <a:off x="7945438" y="4673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0"/>
            <p:cNvSpPr txBox="1"/>
            <p:nvPr/>
          </p:nvSpPr>
          <p:spPr>
            <a:xfrm>
              <a:off x="2001838" y="4673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408" name="Google Shape;408;p21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Quadratic Probing</a:t>
            </a:r>
            <a:endParaRPr sz="4000"/>
          </a:p>
        </p:txBody>
      </p:sp>
      <p:sp>
        <p:nvSpPr>
          <p:cNvPr id="409" name="Google Shape;409;p21"/>
          <p:cNvSpPr txBox="1">
            <a:spLocks noGrp="1"/>
          </p:cNvSpPr>
          <p:nvPr>
            <p:ph type="body" idx="4294967295"/>
          </p:nvPr>
        </p:nvSpPr>
        <p:spPr>
          <a:xfrm>
            <a:off x="3829050" y="620713"/>
            <a:ext cx="8362950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x</a:t>
            </a:r>
            <a:r>
              <a:rPr lang="en-US" sz="2800"/>
              <a:t>), (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x</a:t>
            </a:r>
            <a:r>
              <a:rPr lang="en-US" sz="2800"/>
              <a:t>)+</a:t>
            </a:r>
            <a:r>
              <a:rPr lang="en-US" sz="2800" i="1"/>
              <a:t>i</a:t>
            </a:r>
            <a:r>
              <a:rPr lang="en-US" sz="2800" baseline="30000"/>
              <a:t>2</a:t>
            </a:r>
            <a:r>
              <a:rPr lang="en-US" sz="2800"/>
              <a:t>)%</a:t>
            </a:r>
            <a:r>
              <a:rPr lang="en-US" sz="2800" i="1"/>
              <a:t>b</a:t>
            </a:r>
            <a:r>
              <a:rPr lang="en-US" sz="2800"/>
              <a:t>, and (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x</a:t>
            </a:r>
            <a:r>
              <a:rPr lang="en-US" sz="2800"/>
              <a:t>)−</a:t>
            </a:r>
            <a:r>
              <a:rPr lang="en-US" sz="2800" i="1"/>
              <a:t>i</a:t>
            </a:r>
            <a:r>
              <a:rPr lang="en-US" sz="2800" baseline="30000"/>
              <a:t>2</a:t>
            </a:r>
            <a:r>
              <a:rPr lang="en-US" sz="2800"/>
              <a:t>)%</a:t>
            </a:r>
            <a:r>
              <a:rPr lang="en-US" sz="2800" i="1"/>
              <a:t>b</a:t>
            </a:r>
            <a:r>
              <a:rPr lang="en-US" sz="2800"/>
              <a:t>, 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i="1"/>
              <a:t>     i</a:t>
            </a:r>
            <a:r>
              <a:rPr lang="en-US" sz="2800"/>
              <a:t>=1,2,3, …, (</a:t>
            </a:r>
            <a:r>
              <a:rPr lang="en-US" sz="2800" i="1"/>
              <a:t>b</a:t>
            </a:r>
            <a:r>
              <a:rPr lang="en-US" sz="2800"/>
              <a:t>−1)/2 </a:t>
            </a:r>
            <a:endParaRPr sz="2800"/>
          </a:p>
          <a:p>
            <a:pPr marL="147638" lvl="0" indent="-1476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Every bucket will be examined when </a:t>
            </a:r>
            <a:r>
              <a:rPr lang="en-US" sz="2800" i="1"/>
              <a:t>b</a:t>
            </a:r>
            <a:r>
              <a:rPr lang="en-US" sz="2800"/>
              <a:t> is a </a:t>
            </a:r>
            <a:r>
              <a:rPr lang="en-US" sz="2800">
                <a:solidFill>
                  <a:srgbClr val="3333FF"/>
                </a:solidFill>
              </a:rPr>
              <a:t>prime number of the form 4</a:t>
            </a:r>
            <a:r>
              <a:rPr lang="en-US" sz="2800" i="1">
                <a:solidFill>
                  <a:srgbClr val="3333FF"/>
                </a:solidFill>
              </a:rPr>
              <a:t>j</a:t>
            </a:r>
            <a:r>
              <a:rPr lang="en-US" sz="2800">
                <a:solidFill>
                  <a:srgbClr val="3333FF"/>
                </a:solidFill>
              </a:rPr>
              <a:t>+3</a:t>
            </a:r>
            <a:r>
              <a:rPr lang="en-US" sz="2800"/>
              <a:t>.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For example, </a:t>
            </a:r>
            <a:r>
              <a:rPr lang="en-US" sz="2400" i="1"/>
              <a:t>b</a:t>
            </a:r>
            <a:r>
              <a:rPr lang="en-US" sz="2400"/>
              <a:t>=4</a:t>
            </a:r>
            <a:r>
              <a:rPr lang="en-US" sz="2400" i="1"/>
              <a:t>j</a:t>
            </a:r>
            <a:r>
              <a:rPr lang="en-US" sz="2400"/>
              <a:t>+3 , </a:t>
            </a:r>
            <a:r>
              <a:rPr lang="en-US" sz="2400" i="1"/>
              <a:t>b </a:t>
            </a:r>
            <a:r>
              <a:rPr lang="en-US" sz="2400"/>
              <a:t>= 3, 7, 11, …,43, 59, …</a:t>
            </a:r>
            <a:endParaRPr sz="2400" i="1"/>
          </a:p>
          <a:p>
            <a:pPr marL="147638" lvl="0" indent="-14763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Hash function</a:t>
            </a:r>
            <a:r>
              <a:rPr lang="en-US" i="1"/>
              <a:t>: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)+1</a:t>
            </a:r>
            <a:r>
              <a:rPr lang="en-US" sz="2400" baseline="30000"/>
              <a:t>2</a:t>
            </a:r>
            <a:r>
              <a:rPr lang="en-US" sz="2400"/>
              <a:t>) % </a:t>
            </a:r>
            <a:r>
              <a:rPr lang="en-US" sz="2400" i="1"/>
              <a:t>b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)−1</a:t>
            </a:r>
            <a:r>
              <a:rPr lang="en-US" sz="2400" baseline="30000"/>
              <a:t>2</a:t>
            </a:r>
            <a:r>
              <a:rPr lang="en-US" sz="2400"/>
              <a:t>) % </a:t>
            </a:r>
            <a:r>
              <a:rPr lang="en-US" sz="2400" i="1"/>
              <a:t>b</a:t>
            </a:r>
            <a:endParaRPr sz="240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)+2</a:t>
            </a:r>
            <a:r>
              <a:rPr lang="en-US" sz="2400" baseline="30000"/>
              <a:t>2</a:t>
            </a:r>
            <a:r>
              <a:rPr lang="en-US" sz="2400"/>
              <a:t>) % </a:t>
            </a:r>
            <a:r>
              <a:rPr lang="en-US" sz="2400" i="1"/>
              <a:t>b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)−2</a:t>
            </a:r>
            <a:r>
              <a:rPr lang="en-US" sz="2400" baseline="30000"/>
              <a:t>2</a:t>
            </a:r>
            <a:r>
              <a:rPr lang="en-US" sz="2400"/>
              <a:t>) % </a:t>
            </a:r>
            <a:r>
              <a:rPr lang="en-US" sz="2400" i="1"/>
              <a:t>b</a:t>
            </a:r>
            <a:endParaRPr sz="240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…</a:t>
            </a:r>
            <a:endParaRPr sz="2400"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) ± ((</a:t>
            </a:r>
            <a:r>
              <a:rPr lang="en-US" sz="2400" i="1"/>
              <a:t>b</a:t>
            </a:r>
            <a:r>
              <a:rPr lang="en-US" sz="2400"/>
              <a:t>−1)/2)</a:t>
            </a:r>
            <a:r>
              <a:rPr lang="en-US" sz="2400" baseline="30000"/>
              <a:t>2</a:t>
            </a:r>
            <a:r>
              <a:rPr lang="en-US" sz="2400"/>
              <a:t>) % </a:t>
            </a:r>
            <a:r>
              <a:rPr lang="en-US" sz="2400" i="1"/>
              <a:t>b</a:t>
            </a:r>
            <a:endParaRPr/>
          </a:p>
        </p:txBody>
      </p:sp>
      <p:sp>
        <p:nvSpPr>
          <p:cNvPr id="410" name="Google Shape;410;p21"/>
          <p:cNvSpPr txBox="1"/>
          <p:nvPr/>
        </p:nvSpPr>
        <p:spPr>
          <a:xfrm>
            <a:off x="5519739" y="3789363"/>
            <a:ext cx="4752975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=7, (</a:t>
            </a: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-1)/2=3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=1,2,3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Examine: 0,1,-1,4,-4,9,-9 (%7)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to 0,1,6,4,3,2,5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419" name="Google Shape;419;p2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417" name="Google Shape;417;p22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Rehashing</a:t>
            </a:r>
            <a:endParaRPr sz="4000"/>
          </a:p>
        </p:txBody>
      </p:sp>
      <p:sp>
        <p:nvSpPr>
          <p:cNvPr id="418" name="Google Shape;418;p22"/>
          <p:cNvSpPr txBox="1">
            <a:spLocks noGrp="1"/>
          </p:cNvSpPr>
          <p:nvPr>
            <p:ph type="body" idx="4294967295"/>
          </p:nvPr>
        </p:nvSpPr>
        <p:spPr>
          <a:xfrm>
            <a:off x="3829050" y="836613"/>
            <a:ext cx="8362950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If the </a:t>
            </a:r>
            <a:r>
              <a:rPr lang="en-US" sz="3000" u="sng">
                <a:solidFill>
                  <a:srgbClr val="FF0000"/>
                </a:solidFill>
              </a:rPr>
              <a:t>overflow</a:t>
            </a:r>
            <a:r>
              <a:rPr lang="en-US" sz="3000"/>
              <a:t> occurs at </a:t>
            </a:r>
            <a:r>
              <a:rPr lang="en-US" sz="3000" i="1"/>
              <a:t>h</a:t>
            </a:r>
            <a:r>
              <a:rPr lang="en-US" sz="3000" i="1" baseline="-25000"/>
              <a:t>i</a:t>
            </a:r>
            <a:r>
              <a:rPr lang="en-US" sz="3000"/>
              <a:t>(</a:t>
            </a:r>
            <a:r>
              <a:rPr lang="en-US" sz="3000" i="1"/>
              <a:t>x</a:t>
            </a:r>
            <a:r>
              <a:rPr lang="en-US" sz="3000"/>
              <a:t>), try </a:t>
            </a:r>
            <a:r>
              <a:rPr lang="en-US" sz="3000" i="1"/>
              <a:t>h</a:t>
            </a:r>
            <a:r>
              <a:rPr lang="en-US" sz="3000" i="1" baseline="-25000"/>
              <a:t>i</a:t>
            </a:r>
            <a:r>
              <a:rPr lang="en-US" sz="3000" baseline="-25000"/>
              <a:t>+1</a:t>
            </a:r>
            <a:r>
              <a:rPr lang="en-US" sz="3000"/>
              <a:t>(</a:t>
            </a:r>
            <a:r>
              <a:rPr lang="en-US" sz="3000" i="1"/>
              <a:t>x</a:t>
            </a:r>
            <a:r>
              <a:rPr lang="en-US" sz="3000"/>
              <a:t>).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Use a series of hash function </a:t>
            </a:r>
            <a:r>
              <a:rPr lang="en-US" sz="3000" i="1"/>
              <a:t>h</a:t>
            </a:r>
            <a:r>
              <a:rPr lang="en-US" sz="3000" baseline="-25000"/>
              <a:t>1</a:t>
            </a:r>
            <a:r>
              <a:rPr lang="en-US" sz="3000"/>
              <a:t>, </a:t>
            </a:r>
            <a:r>
              <a:rPr lang="en-US" sz="3000" i="1"/>
              <a:t>h</a:t>
            </a:r>
            <a:r>
              <a:rPr lang="en-US" sz="3000" baseline="-25000"/>
              <a:t>2</a:t>
            </a:r>
            <a:r>
              <a:rPr lang="en-US" sz="3000"/>
              <a:t>, </a:t>
            </a:r>
            <a:r>
              <a:rPr lang="en-US" sz="2800"/>
              <a:t>…</a:t>
            </a:r>
            <a:r>
              <a:rPr lang="en-US" sz="3000"/>
              <a:t>, </a:t>
            </a:r>
            <a:r>
              <a:rPr lang="en-US" sz="3000" i="1"/>
              <a:t>h</a:t>
            </a:r>
            <a:r>
              <a:rPr lang="en-US" sz="3000" i="1" baseline="-25000"/>
              <a:t>m</a:t>
            </a:r>
            <a:r>
              <a:rPr lang="en-US" sz="3000"/>
              <a:t> to find an empty bucket.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Example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Char char="◦"/>
            </a:pPr>
            <a:r>
              <a:rPr lang="en-US" sz="2600" i="1"/>
              <a:t>h</a:t>
            </a:r>
            <a:r>
              <a:rPr lang="en-US" sz="2600" baseline="-25000"/>
              <a:t>1</a:t>
            </a:r>
            <a:r>
              <a:rPr lang="en-US" sz="2600"/>
              <a:t>(</a:t>
            </a:r>
            <a:r>
              <a:rPr lang="en-US" sz="2600" i="1"/>
              <a:t>x</a:t>
            </a:r>
            <a:r>
              <a:rPr lang="en-US" sz="2600"/>
              <a:t>) = </a:t>
            </a:r>
            <a:r>
              <a:rPr lang="en-US" sz="2600" i="1"/>
              <a:t>x</a:t>
            </a:r>
            <a:r>
              <a:rPr lang="en-US" sz="2600"/>
              <a:t> % 11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-US" sz="2600" i="1"/>
              <a:t>h</a:t>
            </a:r>
            <a:r>
              <a:rPr lang="en-US" sz="2600" baseline="-25000"/>
              <a:t>2</a:t>
            </a:r>
            <a:r>
              <a:rPr lang="en-US" sz="2600"/>
              <a:t>(</a:t>
            </a:r>
            <a:r>
              <a:rPr lang="en-US" sz="2600" i="1"/>
              <a:t>x</a:t>
            </a:r>
            <a:r>
              <a:rPr lang="en-US" sz="2600"/>
              <a:t>) = </a:t>
            </a:r>
            <a:r>
              <a:rPr lang="en-US" sz="2600" i="1"/>
              <a:t>x</a:t>
            </a:r>
            <a:r>
              <a:rPr lang="en-US" sz="2600"/>
              <a:t> % 251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-US" sz="2600" i="1"/>
              <a:t>h</a:t>
            </a:r>
            <a:r>
              <a:rPr lang="en-US" sz="2600" baseline="-25000"/>
              <a:t>3</a:t>
            </a:r>
            <a:r>
              <a:rPr lang="en-US" sz="2600"/>
              <a:t>(</a:t>
            </a:r>
            <a:r>
              <a:rPr lang="en-US" sz="2600" i="1"/>
              <a:t>x</a:t>
            </a:r>
            <a:r>
              <a:rPr lang="en-US" sz="2600"/>
              <a:t>) = </a:t>
            </a:r>
            <a:r>
              <a:rPr lang="en-US" sz="2600" i="1"/>
              <a:t>x</a:t>
            </a:r>
            <a:r>
              <a:rPr lang="en-US" sz="2600" baseline="30000"/>
              <a:t>2</a:t>
            </a:r>
            <a:r>
              <a:rPr lang="en-US" sz="2600"/>
              <a:t> % 251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-US" sz="2600" i="1"/>
              <a:t>h</a:t>
            </a:r>
            <a:r>
              <a:rPr lang="en-US" sz="2600" baseline="-25000"/>
              <a:t>4</a:t>
            </a:r>
            <a:r>
              <a:rPr lang="en-US" sz="2600"/>
              <a:t>(</a:t>
            </a:r>
            <a:r>
              <a:rPr lang="en-US" sz="2600" i="1"/>
              <a:t>x</a:t>
            </a:r>
            <a:r>
              <a:rPr lang="en-US" sz="2600"/>
              <a:t>) = </a:t>
            </a:r>
            <a:r>
              <a:rPr lang="en-US" sz="2600" i="1"/>
              <a:t>x</a:t>
            </a:r>
            <a:r>
              <a:rPr lang="en-US" sz="2600"/>
              <a:t> % 1019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 txBox="1"/>
          <p:nvPr/>
        </p:nvSpPr>
        <p:spPr>
          <a:xfrm>
            <a:off x="1981200" y="533401"/>
            <a:ext cx="31242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Chaining</a:t>
            </a:r>
            <a:endParaRPr/>
          </a:p>
        </p:txBody>
      </p:sp>
      <p:grpSp>
        <p:nvGrpSpPr>
          <p:cNvPr id="427" name="Google Shape;427;p23"/>
          <p:cNvGrpSpPr/>
          <p:nvPr/>
        </p:nvGrpSpPr>
        <p:grpSpPr>
          <a:xfrm>
            <a:off x="5867400" y="0"/>
            <a:ext cx="3117850" cy="6484938"/>
            <a:chOff x="2736" y="0"/>
            <a:chExt cx="1964" cy="4085"/>
          </a:xfrm>
        </p:grpSpPr>
        <p:sp>
          <p:nvSpPr>
            <p:cNvPr id="428" name="Google Shape;428;p23"/>
            <p:cNvSpPr/>
            <p:nvPr/>
          </p:nvSpPr>
          <p:spPr>
            <a:xfrm>
              <a:off x="3172" y="5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3172" y="29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3172" y="53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3172" y="77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3172" y="101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2832" y="0"/>
              <a:ext cx="384" cy="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[0]</a:t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784" y="960"/>
              <a:ext cx="384" cy="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[4]</a:t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3604" y="52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3892" y="52"/>
              <a:ext cx="184" cy="184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228" y="52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516" y="52"/>
              <a:ext cx="184" cy="18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39" name="Google Shape;439;p23"/>
            <p:cNvCxnSpPr/>
            <p:nvPr/>
          </p:nvCxnSpPr>
          <p:spPr>
            <a:xfrm>
              <a:off x="3264" y="144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40" name="Google Shape;440;p23"/>
            <p:cNvCxnSpPr/>
            <p:nvPr/>
          </p:nvCxnSpPr>
          <p:spPr>
            <a:xfrm>
              <a:off x="3984" y="144"/>
              <a:ext cx="24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41" name="Google Shape;441;p23"/>
            <p:cNvSpPr/>
            <p:nvPr/>
          </p:nvSpPr>
          <p:spPr>
            <a:xfrm>
              <a:off x="3172" y="125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3172" y="149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3172" y="173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3172" y="197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3172" y="2212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832" y="1920"/>
              <a:ext cx="384" cy="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[8]</a:t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3604" y="1492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3892" y="1492"/>
              <a:ext cx="184" cy="184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228" y="1492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516" y="1492"/>
              <a:ext cx="184" cy="18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51" name="Google Shape;451;p23"/>
            <p:cNvCxnSpPr/>
            <p:nvPr/>
          </p:nvCxnSpPr>
          <p:spPr>
            <a:xfrm>
              <a:off x="3264" y="1584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52" name="Google Shape;452;p23"/>
            <p:cNvCxnSpPr/>
            <p:nvPr/>
          </p:nvCxnSpPr>
          <p:spPr>
            <a:xfrm>
              <a:off x="3984" y="1584"/>
              <a:ext cx="24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53" name="Google Shape;453;p23"/>
            <p:cNvSpPr/>
            <p:nvPr/>
          </p:nvSpPr>
          <p:spPr>
            <a:xfrm>
              <a:off x="3604" y="1732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3892" y="1732"/>
              <a:ext cx="184" cy="18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55" name="Google Shape;455;p23"/>
            <p:cNvCxnSpPr/>
            <p:nvPr/>
          </p:nvCxnSpPr>
          <p:spPr>
            <a:xfrm>
              <a:off x="3264" y="1824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56" name="Google Shape;456;p23"/>
            <p:cNvSpPr/>
            <p:nvPr/>
          </p:nvSpPr>
          <p:spPr>
            <a:xfrm>
              <a:off x="3172" y="241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172" y="265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604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59" name="Google Shape;459;p23"/>
            <p:cNvCxnSpPr/>
            <p:nvPr/>
          </p:nvCxnSpPr>
          <p:spPr>
            <a:xfrm>
              <a:off x="3264" y="2745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60" name="Google Shape;460;p23"/>
            <p:cNvSpPr/>
            <p:nvPr/>
          </p:nvSpPr>
          <p:spPr>
            <a:xfrm>
              <a:off x="3892" y="2653"/>
              <a:ext cx="184" cy="184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4228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4516" y="2653"/>
              <a:ext cx="184" cy="184"/>
            </a:xfrm>
            <a:prstGeom prst="rect">
              <a:avLst/>
            </a:prstGeom>
            <a:solidFill>
              <a:srgbClr val="7F7F7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63" name="Google Shape;463;p23"/>
            <p:cNvCxnSpPr/>
            <p:nvPr/>
          </p:nvCxnSpPr>
          <p:spPr>
            <a:xfrm>
              <a:off x="3984" y="2745"/>
              <a:ext cx="24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64" name="Google Shape;464;p23"/>
            <p:cNvSpPr/>
            <p:nvPr/>
          </p:nvSpPr>
          <p:spPr>
            <a:xfrm>
              <a:off x="3172" y="289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172" y="313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172" y="337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172" y="361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172" y="3853"/>
              <a:ext cx="232" cy="23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2736" y="2832"/>
              <a:ext cx="624" cy="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[12]</a:t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2736" y="3801"/>
              <a:ext cx="576" cy="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[16]</a:t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604" y="28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892" y="2884"/>
              <a:ext cx="184" cy="184"/>
            </a:xfrm>
            <a:prstGeom prst="rect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228" y="28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4516" y="2884"/>
              <a:ext cx="184" cy="184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75" name="Google Shape;475;p23"/>
            <p:cNvCxnSpPr/>
            <p:nvPr/>
          </p:nvCxnSpPr>
          <p:spPr>
            <a:xfrm>
              <a:off x="3264" y="2976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76" name="Google Shape;476;p23"/>
            <p:cNvCxnSpPr/>
            <p:nvPr/>
          </p:nvCxnSpPr>
          <p:spPr>
            <a:xfrm>
              <a:off x="3984" y="2976"/>
              <a:ext cx="24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77" name="Google Shape;477;p23"/>
            <p:cNvSpPr/>
            <p:nvPr/>
          </p:nvSpPr>
          <p:spPr>
            <a:xfrm>
              <a:off x="3604" y="38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imes New Roman"/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78" name="Google Shape;478;p23"/>
            <p:cNvCxnSpPr/>
            <p:nvPr/>
          </p:nvCxnSpPr>
          <p:spPr>
            <a:xfrm>
              <a:off x="3264" y="3945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79" name="Google Shape;479;p23"/>
            <p:cNvSpPr/>
            <p:nvPr/>
          </p:nvSpPr>
          <p:spPr>
            <a:xfrm>
              <a:off x="3892" y="3853"/>
              <a:ext cx="184" cy="184"/>
            </a:xfrm>
            <a:prstGeom prst="rect">
              <a:avLst/>
            </a:prstGeom>
            <a:solidFill>
              <a:srgbClr val="7F7F7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80" name="Google Shape;480;p23"/>
            <p:cNvSpPr txBox="1"/>
            <p:nvPr/>
          </p:nvSpPr>
          <p:spPr>
            <a:xfrm>
              <a:off x="3600" y="2832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12</a:t>
              </a:r>
              <a:endParaRPr/>
            </a:p>
          </p:txBody>
        </p:sp>
        <p:sp>
          <p:nvSpPr>
            <p:cNvPr id="481" name="Google Shape;481;p23"/>
            <p:cNvSpPr txBox="1"/>
            <p:nvPr/>
          </p:nvSpPr>
          <p:spPr>
            <a:xfrm>
              <a:off x="3648" y="1440"/>
              <a:ext cx="192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</p:txBody>
        </p:sp>
        <p:sp>
          <p:nvSpPr>
            <p:cNvPr id="482" name="Google Shape;482;p23"/>
            <p:cNvSpPr txBox="1"/>
            <p:nvPr/>
          </p:nvSpPr>
          <p:spPr>
            <a:xfrm>
              <a:off x="4224" y="0"/>
              <a:ext cx="384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34</a:t>
              </a:r>
              <a:endParaRPr/>
            </a:p>
          </p:txBody>
        </p:sp>
        <p:sp>
          <p:nvSpPr>
            <p:cNvPr id="483" name="Google Shape;483;p23"/>
            <p:cNvSpPr txBox="1"/>
            <p:nvPr/>
          </p:nvSpPr>
          <p:spPr>
            <a:xfrm>
              <a:off x="4224" y="2832"/>
              <a:ext cx="292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29</a:t>
              </a: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4224" y="2640"/>
              <a:ext cx="292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28</a:t>
              </a:r>
              <a:endParaRPr/>
            </a:p>
          </p:txBody>
        </p:sp>
        <p:sp>
          <p:nvSpPr>
            <p:cNvPr id="485" name="Google Shape;485;p23"/>
            <p:cNvSpPr txBox="1"/>
            <p:nvPr/>
          </p:nvSpPr>
          <p:spPr>
            <a:xfrm>
              <a:off x="3600" y="2640"/>
              <a:ext cx="288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11</a:t>
              </a:r>
              <a:endParaRPr/>
            </a:p>
          </p:txBody>
        </p:sp>
        <p:sp>
          <p:nvSpPr>
            <p:cNvPr id="486" name="Google Shape;486;p23"/>
            <p:cNvSpPr txBox="1"/>
            <p:nvPr/>
          </p:nvSpPr>
          <p:spPr>
            <a:xfrm>
              <a:off x="4224" y="1440"/>
              <a:ext cx="292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23</a:t>
              </a:r>
              <a:endParaRPr/>
            </a:p>
          </p:txBody>
        </p:sp>
        <p:sp>
          <p:nvSpPr>
            <p:cNvPr id="487" name="Google Shape;487;p23"/>
            <p:cNvSpPr txBox="1"/>
            <p:nvPr/>
          </p:nvSpPr>
          <p:spPr>
            <a:xfrm>
              <a:off x="3648" y="1680"/>
              <a:ext cx="288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/>
            </a:p>
          </p:txBody>
        </p:sp>
        <p:sp>
          <p:nvSpPr>
            <p:cNvPr id="488" name="Google Shape;488;p23"/>
            <p:cNvSpPr txBox="1"/>
            <p:nvPr/>
          </p:nvSpPr>
          <p:spPr>
            <a:xfrm>
              <a:off x="3648" y="0"/>
              <a:ext cx="288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/>
            </a:p>
          </p:txBody>
        </p:sp>
        <p:sp>
          <p:nvSpPr>
            <p:cNvPr id="489" name="Google Shape;489;p23"/>
            <p:cNvSpPr txBox="1"/>
            <p:nvPr/>
          </p:nvSpPr>
          <p:spPr>
            <a:xfrm>
              <a:off x="3600" y="3792"/>
              <a:ext cx="292" cy="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Libre Baskerville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33</a:t>
              </a:r>
              <a:endParaRPr/>
            </a:p>
          </p:txBody>
        </p:sp>
      </p:grpSp>
      <p:sp>
        <p:nvSpPr>
          <p:cNvPr id="493" name="Google Shape;493;p2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body" idx="4294967295"/>
          </p:nvPr>
        </p:nvSpPr>
        <p:spPr>
          <a:xfrm>
            <a:off x="0" y="1428750"/>
            <a:ext cx="378618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Disadvantage of linear probing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Comparison of identifiers with different hash values.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Use </a:t>
            </a:r>
            <a:r>
              <a:rPr lang="en-US" sz="2800" u="sng">
                <a:solidFill>
                  <a:srgbClr val="FF0000"/>
                </a:solidFill>
              </a:rPr>
              <a:t>linked lists</a:t>
            </a:r>
            <a:r>
              <a:rPr lang="en-US" sz="2800"/>
              <a:t> to connect the identifiers with the same hash value and to increase  the capacity of a bucket.</a:t>
            </a:r>
            <a:endParaRPr sz="2800"/>
          </a:p>
        </p:txBody>
      </p:sp>
      <p:sp>
        <p:nvSpPr>
          <p:cNvPr id="491" name="Google Shape;491;p23"/>
          <p:cNvSpPr txBox="1"/>
          <p:nvPr/>
        </p:nvSpPr>
        <p:spPr>
          <a:xfrm>
            <a:off x="7848600" y="1028700"/>
            <a:ext cx="1919288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% 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500" name="Google Shape;500;p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498" name="Google Shape;498;p24"/>
          <p:cNvSpPr txBox="1">
            <a:spLocks noGrp="1"/>
          </p:cNvSpPr>
          <p:nvPr>
            <p:ph type="title" idx="4294967295"/>
          </p:nvPr>
        </p:nvSpPr>
        <p:spPr>
          <a:xfrm>
            <a:off x="0" y="4762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71428"/>
              <a:buFont typeface="Calibri"/>
              <a:buNone/>
            </a:pPr>
            <a:r>
              <a:rPr lang="en-US"/>
              <a:t>Dynamic Hashing(</a:t>
            </a:r>
            <a:r>
              <a:rPr lang="en-US" sz="4000" u="sng">
                <a:solidFill>
                  <a:srgbClr val="FF0000"/>
                </a:solidFill>
              </a:rPr>
              <a:t>Extendable Hashing</a:t>
            </a:r>
            <a:r>
              <a:rPr lang="en-US" sz="2800" u="sng">
                <a:solidFill>
                  <a:srgbClr val="FF0000"/>
                </a:solidFill>
              </a:rPr>
              <a:t>)</a:t>
            </a:r>
            <a:br>
              <a:rPr lang="en-US" sz="2800"/>
            </a:br>
            <a:endParaRPr sz="2800"/>
          </a:p>
        </p:txBody>
      </p:sp>
      <p:sp>
        <p:nvSpPr>
          <p:cNvPr id="499" name="Google Shape;499;p24"/>
          <p:cNvSpPr txBox="1">
            <a:spLocks noGrp="1"/>
          </p:cNvSpPr>
          <p:nvPr>
            <p:ph type="body" idx="4294967295"/>
          </p:nvPr>
        </p:nvSpPr>
        <p:spPr>
          <a:xfrm>
            <a:off x="0" y="836613"/>
            <a:ext cx="8234363" cy="487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Also called </a:t>
            </a:r>
            <a:r>
              <a:rPr lang="en-US" u="sng">
                <a:solidFill>
                  <a:srgbClr val="FF0000"/>
                </a:solidFill>
              </a:rPr>
              <a:t>extendable hashing</a:t>
            </a:r>
            <a:r>
              <a:rPr lang="en-US"/>
              <a:t>.</a:t>
            </a:r>
            <a:endParaRPr/>
          </a:p>
          <a:p>
            <a:pPr marL="147638" lvl="0" indent="-1476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Limitations of static hashing</a:t>
            </a:r>
            <a:endParaRPr/>
          </a:p>
          <a:p>
            <a:pPr marL="4222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When the table is to be full, overflows increase. As </a:t>
            </a:r>
            <a:r>
              <a:rPr lang="en-US" u="sng">
                <a:solidFill>
                  <a:srgbClr val="FF0000"/>
                </a:solidFill>
              </a:rPr>
              <a:t>overflows increase, the overall performance decreases</a:t>
            </a:r>
            <a:r>
              <a:rPr lang="en-US"/>
              <a:t>.</a:t>
            </a:r>
            <a:endParaRPr/>
          </a:p>
          <a:p>
            <a:pPr marL="4222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We </a:t>
            </a:r>
            <a:r>
              <a:rPr lang="en-US" u="sng">
                <a:solidFill>
                  <a:srgbClr val="FF0000"/>
                </a:solidFill>
              </a:rPr>
              <a:t>cannot just copy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entries from smaller into a corresponding buckets of a bigger table.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Allow the size of dictionary to grow and shrink.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The size of hash table can be changed </a:t>
            </a:r>
            <a:r>
              <a:rPr lang="en-US" sz="2400" u="sng">
                <a:solidFill>
                  <a:srgbClr val="FF0000"/>
                </a:solidFill>
              </a:rPr>
              <a:t>dynamically</a:t>
            </a:r>
            <a:r>
              <a:rPr lang="en-US" sz="2400"/>
              <a:t>.</a:t>
            </a:r>
            <a:endParaRPr/>
          </a:p>
          <a:p>
            <a:pPr marL="822325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-US" u="sng">
                <a:solidFill>
                  <a:srgbClr val="FF0000"/>
                </a:solidFill>
              </a:rPr>
              <a:t>Hash function</a:t>
            </a:r>
            <a:r>
              <a:rPr lang="en-US"/>
              <a:t>: </a:t>
            </a:r>
            <a:r>
              <a:rPr lang="en-US" i="1"/>
              <a:t>h</a:t>
            </a:r>
            <a:r>
              <a:rPr lang="en-US"/>
              <a:t>( ) 🡪 </a:t>
            </a:r>
            <a:r>
              <a:rPr lang="en-US" i="1"/>
              <a:t>h</a:t>
            </a:r>
            <a:r>
              <a:rPr lang="en-US"/>
              <a:t>’( )</a:t>
            </a:r>
            <a:endParaRPr/>
          </a:p>
          <a:p>
            <a:pPr marL="822325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en-US" u="sng">
                <a:solidFill>
                  <a:srgbClr val="FF0000"/>
                </a:solidFill>
              </a:rPr>
              <a:t>Size</a:t>
            </a:r>
            <a:r>
              <a:rPr lang="en-US"/>
              <a:t> of hash table: </a:t>
            </a:r>
            <a:r>
              <a:rPr lang="en-US" i="1"/>
              <a:t>m</a:t>
            </a:r>
            <a:r>
              <a:rPr lang="en-US"/>
              <a:t> 🡪 </a:t>
            </a:r>
            <a:r>
              <a:rPr lang="en-US" i="1"/>
              <a:t>m</a:t>
            </a:r>
            <a:r>
              <a:rPr lang="en-US"/>
              <a:t>’</a:t>
            </a:r>
            <a:endParaRPr/>
          </a:p>
          <a:p>
            <a:pPr marL="822325" lvl="2" indent="-939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509" name="Google Shape;509;p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506" name="Google Shape;506;p25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Dynamic Hashing Using Directories</a:t>
            </a:r>
            <a:endParaRPr sz="4000"/>
          </a:p>
        </p:txBody>
      </p:sp>
      <p:sp>
        <p:nvSpPr>
          <p:cNvPr id="507" name="Google Shape;507;p25"/>
          <p:cNvSpPr txBox="1">
            <a:spLocks noGrp="1"/>
          </p:cNvSpPr>
          <p:nvPr>
            <p:ph type="body" idx="4294967295"/>
          </p:nvPr>
        </p:nvSpPr>
        <p:spPr>
          <a:xfrm>
            <a:off x="0" y="1052513"/>
            <a:ext cx="8229600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The hash function 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 transforms </a:t>
            </a:r>
            <a:r>
              <a:rPr lang="en-US" sz="2800" i="1"/>
              <a:t>k</a:t>
            </a:r>
            <a:r>
              <a:rPr lang="en-US" sz="2800"/>
              <a:t> into 6-bit binary integer.</a:t>
            </a:r>
            <a:endParaRPr/>
          </a:p>
          <a:p>
            <a:pPr marL="27305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graphicFrame>
        <p:nvGraphicFramePr>
          <p:cNvPr id="508" name="Google Shape;508;p25"/>
          <p:cNvGraphicFramePr/>
          <p:nvPr/>
        </p:nvGraphicFramePr>
        <p:xfrm>
          <a:off x="3863976" y="1628775"/>
          <a:ext cx="4500550" cy="5029310"/>
        </p:xfrm>
        <a:graphic>
          <a:graphicData uri="http://schemas.openxmlformats.org/drawingml/2006/table">
            <a:tbl>
              <a:tblPr>
                <a:noFill/>
                <a:tableStyleId>{01418622-C2CD-4EC9-97E2-32AA775B0024}</a:tableStyleId>
              </a:tblPr>
              <a:tblGrid>
                <a:gridCol w="224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110 101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B4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101 100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B5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101 101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517" name="Google Shape;517;p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515" name="Google Shape;515;p26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Dynamic Hashing Using Directories</a:t>
            </a:r>
            <a:endParaRPr sz="4000"/>
          </a:p>
        </p:txBody>
      </p:sp>
      <p:sp>
        <p:nvSpPr>
          <p:cNvPr id="516" name="Google Shape;516;p26"/>
          <p:cNvSpPr txBox="1">
            <a:spLocks noGrp="1"/>
          </p:cNvSpPr>
          <p:nvPr>
            <p:ph type="body" idx="4294967295"/>
          </p:nvPr>
        </p:nvSpPr>
        <p:spPr>
          <a:xfrm>
            <a:off x="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</a:t>
            </a:r>
            <a:r>
              <a:rPr lang="en-US" sz="2800" u="sng">
                <a:solidFill>
                  <a:srgbClr val="FF0000"/>
                </a:solidFill>
              </a:rPr>
              <a:t>directory</a:t>
            </a:r>
            <a:r>
              <a:rPr lang="en-US" sz="2800"/>
              <a:t>, </a:t>
            </a:r>
            <a:r>
              <a:rPr lang="en-US" sz="2800" i="1"/>
              <a:t>d</a:t>
            </a:r>
            <a:r>
              <a:rPr lang="en-US" sz="2800"/>
              <a:t>, of pointers to buckets is used. 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Directory size </a:t>
            </a:r>
            <a:r>
              <a:rPr lang="en-US" sz="2800" i="1"/>
              <a:t>d</a:t>
            </a:r>
            <a:r>
              <a:rPr lang="en-US" sz="2800"/>
              <a:t> = 2</a:t>
            </a:r>
            <a:r>
              <a:rPr lang="en-US" sz="2800" i="1" baseline="30000"/>
              <a:t>t</a:t>
            </a:r>
            <a:r>
              <a:rPr lang="en-US" sz="2800"/>
              <a:t>, where </a:t>
            </a:r>
            <a:r>
              <a:rPr lang="en-US" sz="2800" i="1" u="sng">
                <a:solidFill>
                  <a:srgbClr val="FF0000"/>
                </a:solidFill>
              </a:rPr>
              <a:t>t</a:t>
            </a:r>
            <a:r>
              <a:rPr lang="en-US" sz="2800" u="sng">
                <a:solidFill>
                  <a:srgbClr val="FF0000"/>
                </a:solidFill>
              </a:rPr>
              <a:t> is the number of bits used to identify</a:t>
            </a:r>
            <a:r>
              <a:rPr lang="en-US" sz="2800"/>
              <a:t> all 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x</a:t>
            </a:r>
            <a:r>
              <a:rPr lang="en-US" sz="2800"/>
              <a:t>).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Initially, </a:t>
            </a:r>
            <a:r>
              <a:rPr lang="en-US" i="1"/>
              <a:t>t</a:t>
            </a:r>
            <a:r>
              <a:rPr lang="en-US"/>
              <a:t> = 2. Thus, </a:t>
            </a:r>
            <a:r>
              <a:rPr lang="en-US" i="1"/>
              <a:t>d</a:t>
            </a:r>
            <a:r>
              <a:rPr lang="en-US"/>
              <a:t> = 2</a:t>
            </a:r>
            <a:r>
              <a:rPr lang="en-US" baseline="30000"/>
              <a:t>2</a:t>
            </a:r>
            <a:r>
              <a:rPr lang="en-US"/>
              <a:t> = 4.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, </a:t>
            </a:r>
            <a:r>
              <a:rPr lang="en-US" sz="2800" i="1"/>
              <a:t>t</a:t>
            </a:r>
            <a:r>
              <a:rPr lang="en-US" sz="2800"/>
              <a:t>) is defined as the </a:t>
            </a:r>
            <a:r>
              <a:rPr lang="en-US" sz="2800" i="1"/>
              <a:t>t</a:t>
            </a:r>
            <a:r>
              <a:rPr lang="en-US" sz="2800"/>
              <a:t> </a:t>
            </a:r>
            <a:r>
              <a:rPr lang="en-US" sz="2800" u="sng">
                <a:solidFill>
                  <a:srgbClr val="FF0000"/>
                </a:solidFill>
              </a:rPr>
              <a:t>least significant bits</a:t>
            </a:r>
            <a:r>
              <a:rPr lang="en-US" sz="2800"/>
              <a:t> (LSB) in </a:t>
            </a:r>
            <a:r>
              <a:rPr lang="en-US" sz="2800" i="1"/>
              <a:t>h</a:t>
            </a:r>
            <a:r>
              <a:rPr lang="en-US" sz="2800"/>
              <a:t>(</a:t>
            </a:r>
            <a:r>
              <a:rPr lang="en-US" sz="2800" i="1"/>
              <a:t>k</a:t>
            </a:r>
            <a:r>
              <a:rPr lang="en-US" sz="2800"/>
              <a:t>), where </a:t>
            </a:r>
            <a:r>
              <a:rPr lang="en-US" sz="2800" i="1"/>
              <a:t>t</a:t>
            </a:r>
            <a:r>
              <a:rPr lang="en-US" sz="2800"/>
              <a:t> is also called the </a:t>
            </a:r>
            <a:r>
              <a:rPr lang="en-US" sz="2800" u="sng">
                <a:solidFill>
                  <a:srgbClr val="FF0000"/>
                </a:solidFill>
              </a:rPr>
              <a:t>directory depth</a:t>
            </a:r>
            <a:r>
              <a:rPr lang="en-US" sz="2800"/>
              <a:t>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Example: 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i="1"/>
              <a:t>h</a:t>
            </a:r>
            <a:r>
              <a:rPr lang="en-US"/>
              <a:t>(C5) = 110 101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i="1"/>
              <a:t>h</a:t>
            </a:r>
            <a:r>
              <a:rPr lang="en-US"/>
              <a:t>(C5, 2) = 01</a:t>
            </a:r>
            <a:endParaRPr/>
          </a:p>
          <a:p>
            <a:pPr marL="547688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i="1"/>
              <a:t>h</a:t>
            </a:r>
            <a:r>
              <a:rPr lang="en-US"/>
              <a:t>(C5, 3) = 101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550" name="Google Shape;550;p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523" name="Google Shape;523;p27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Extending the Directory </a:t>
            </a:r>
            <a:endParaRPr/>
          </a:p>
        </p:txBody>
      </p:sp>
      <p:sp>
        <p:nvSpPr>
          <p:cNvPr id="524" name="Google Shape;524;p27"/>
          <p:cNvSpPr txBox="1">
            <a:spLocks noGrp="1"/>
          </p:cNvSpPr>
          <p:nvPr>
            <p:ph type="body" idx="4294967295"/>
          </p:nvPr>
        </p:nvSpPr>
        <p:spPr>
          <a:xfrm>
            <a:off x="3962400" y="1577975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Consider the following keys have been already stored. </a:t>
            </a:r>
            <a:r>
              <a:rPr lang="en-US" sz="2800" i="1"/>
              <a:t>t=</a:t>
            </a:r>
            <a:r>
              <a:rPr lang="en-US" sz="2800"/>
              <a:t>2 (directory depth=2) differentiates all input keys.</a:t>
            </a:r>
            <a:endParaRPr sz="2800"/>
          </a:p>
        </p:txBody>
      </p:sp>
      <p:graphicFrame>
        <p:nvGraphicFramePr>
          <p:cNvPr id="525" name="Google Shape;525;p27"/>
          <p:cNvGraphicFramePr/>
          <p:nvPr/>
        </p:nvGraphicFramePr>
        <p:xfrm>
          <a:off x="2309814" y="3071813"/>
          <a:ext cx="2714625" cy="3200470"/>
        </p:xfrm>
        <a:graphic>
          <a:graphicData uri="http://schemas.openxmlformats.org/drawingml/2006/table">
            <a:tbl>
              <a:tblPr>
                <a:noFill/>
                <a:tableStyleId>{01418622-C2CD-4EC9-97E2-32AA775B0024}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6" name="Google Shape;526;p27"/>
          <p:cNvSpPr/>
          <p:nvPr/>
        </p:nvSpPr>
        <p:spPr>
          <a:xfrm>
            <a:off x="4295776" y="3429000"/>
            <a:ext cx="346075" cy="2865438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5810250" y="3643314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810250" y="407193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5810250" y="4500564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810250" y="492918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27"/>
          <p:cNvSpPr txBox="1"/>
          <p:nvPr/>
        </p:nvSpPr>
        <p:spPr>
          <a:xfrm>
            <a:off x="5595939" y="5357813"/>
            <a:ext cx="12144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8453439" y="3714750"/>
            <a:ext cx="642937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9096375" y="3714750"/>
            <a:ext cx="642938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5310188" y="2852738"/>
            <a:ext cx="2514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Directory of pointers to buckets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5" name="Google Shape;535;p27"/>
          <p:cNvCxnSpPr/>
          <p:nvPr/>
        </p:nvCxnSpPr>
        <p:spPr>
          <a:xfrm>
            <a:off x="6667500" y="3857625"/>
            <a:ext cx="17859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36" name="Google Shape;536;p27"/>
          <p:cNvCxnSpPr/>
          <p:nvPr/>
        </p:nvCxnSpPr>
        <p:spPr>
          <a:xfrm>
            <a:off x="6667500" y="4286250"/>
            <a:ext cx="17859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37" name="Google Shape;537;p27"/>
          <p:cNvCxnSpPr/>
          <p:nvPr/>
        </p:nvCxnSpPr>
        <p:spPr>
          <a:xfrm>
            <a:off x="6667500" y="5143500"/>
            <a:ext cx="17859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38" name="Google Shape;538;p27"/>
          <p:cNvSpPr txBox="1"/>
          <p:nvPr/>
        </p:nvSpPr>
        <p:spPr>
          <a:xfrm>
            <a:off x="5024438" y="3643313"/>
            <a:ext cx="7858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5024438" y="4071938"/>
            <a:ext cx="7858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27"/>
          <p:cNvSpPr txBox="1"/>
          <p:nvPr/>
        </p:nvSpPr>
        <p:spPr>
          <a:xfrm>
            <a:off x="5024438" y="4500563"/>
            <a:ext cx="7858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5024438" y="4929188"/>
            <a:ext cx="7858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8453439" y="4143375"/>
            <a:ext cx="642937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9096375" y="4143375"/>
            <a:ext cx="642938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44" name="Google Shape;544;p27"/>
          <p:cNvCxnSpPr/>
          <p:nvPr/>
        </p:nvCxnSpPr>
        <p:spPr>
          <a:xfrm>
            <a:off x="6667500" y="4714875"/>
            <a:ext cx="1785900" cy="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45" name="Google Shape;545;p27"/>
          <p:cNvSpPr/>
          <p:nvPr/>
        </p:nvSpPr>
        <p:spPr>
          <a:xfrm>
            <a:off x="9096375" y="4572000"/>
            <a:ext cx="642938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8453439" y="4572000"/>
            <a:ext cx="642937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9096375" y="5000625"/>
            <a:ext cx="642938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453439" y="5000625"/>
            <a:ext cx="642937" cy="28575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2424114" y="6294438"/>
            <a:ext cx="25923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C5	   110 101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594" name="Google Shape;594;p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556" name="Google Shape;556;p28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Insertion of  C5 (=110 101) 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557" name="Google Shape;557;p28"/>
          <p:cNvSpPr txBox="1">
            <a:spLocks noGrp="1"/>
          </p:cNvSpPr>
          <p:nvPr>
            <p:ph type="body" idx="4294967295"/>
          </p:nvPr>
        </p:nvSpPr>
        <p:spPr>
          <a:xfrm>
            <a:off x="3959225" y="1000125"/>
            <a:ext cx="8232775" cy="203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i="1"/>
              <a:t>t</a:t>
            </a:r>
            <a:r>
              <a:rPr lang="en-US" sz="2400"/>
              <a:t> = 2 and </a:t>
            </a:r>
            <a:r>
              <a:rPr lang="en-US" sz="2400" i="1"/>
              <a:t>h</a:t>
            </a:r>
            <a:r>
              <a:rPr lang="en-US" sz="2400"/>
              <a:t>(C5, 2) = 01. 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A1 and B1 have been at </a:t>
            </a:r>
            <a:r>
              <a:rPr lang="en-US" sz="2400" i="1"/>
              <a:t>d</a:t>
            </a:r>
            <a:r>
              <a:rPr lang="en-US" sz="2400"/>
              <a:t>[01]. Bucket overflows.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Decide </a:t>
            </a:r>
            <a:r>
              <a:rPr lang="en-US" sz="2400" i="1"/>
              <a:t>u, h</a:t>
            </a:r>
            <a:r>
              <a:rPr lang="en-US" sz="2400"/>
              <a:t>(</a:t>
            </a:r>
            <a:r>
              <a:rPr lang="en-US" sz="2400" i="1"/>
              <a:t>k</a:t>
            </a:r>
            <a:r>
              <a:rPr lang="en-US" sz="2400"/>
              <a:t>,</a:t>
            </a:r>
            <a:r>
              <a:rPr lang="en-US" sz="2400" i="1"/>
              <a:t>u</a:t>
            </a:r>
            <a:r>
              <a:rPr lang="en-US" sz="2400"/>
              <a:t>) is not the same for A1, B1, C5. Then </a:t>
            </a:r>
            <a:r>
              <a:rPr lang="en-US" sz="2400" i="1">
                <a:solidFill>
                  <a:srgbClr val="FF0000"/>
                </a:solidFill>
              </a:rPr>
              <a:t>u</a:t>
            </a:r>
            <a:r>
              <a:rPr lang="en-US" sz="2400">
                <a:solidFill>
                  <a:srgbClr val="FF0000"/>
                </a:solidFill>
              </a:rPr>
              <a:t>=3</a:t>
            </a:r>
            <a:r>
              <a:rPr lang="en-US" sz="2400"/>
              <a:t>.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u="sng">
                <a:solidFill>
                  <a:srgbClr val="FF0000"/>
                </a:solidFill>
              </a:rPr>
              <a:t>Extend</a:t>
            </a:r>
            <a:r>
              <a:rPr lang="en-US" sz="2400"/>
              <a:t> </a:t>
            </a:r>
            <a:r>
              <a:rPr lang="en-US" sz="2400" i="1"/>
              <a:t>d</a:t>
            </a:r>
            <a:r>
              <a:rPr lang="en-US" sz="2400"/>
              <a:t> to 2</a:t>
            </a:r>
            <a:r>
              <a:rPr lang="en-US" sz="2400" i="1" baseline="30000"/>
              <a:t>u</a:t>
            </a:r>
            <a:r>
              <a:rPr lang="en-US" sz="2400"/>
              <a:t>. Duplicate the pointers to the new half.</a:t>
            </a:r>
            <a:endParaRPr/>
          </a:p>
        </p:txBody>
      </p:sp>
      <p:sp>
        <p:nvSpPr>
          <p:cNvPr id="558" name="Google Shape;558;p28"/>
          <p:cNvSpPr/>
          <p:nvPr/>
        </p:nvSpPr>
        <p:spPr>
          <a:xfrm>
            <a:off x="6694488" y="279717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8"/>
          <p:cNvSpPr/>
          <p:nvPr/>
        </p:nvSpPr>
        <p:spPr>
          <a:xfrm>
            <a:off x="6694488" y="322580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8"/>
          <p:cNvSpPr/>
          <p:nvPr/>
        </p:nvSpPr>
        <p:spPr>
          <a:xfrm>
            <a:off x="6694488" y="365442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8"/>
          <p:cNvSpPr/>
          <p:nvPr/>
        </p:nvSpPr>
        <p:spPr>
          <a:xfrm>
            <a:off x="6694488" y="408305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8"/>
          <p:cNvSpPr/>
          <p:nvPr/>
        </p:nvSpPr>
        <p:spPr>
          <a:xfrm>
            <a:off x="8713789" y="2868613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28"/>
          <p:cNvSpPr/>
          <p:nvPr/>
        </p:nvSpPr>
        <p:spPr>
          <a:xfrm>
            <a:off x="9356725" y="2868613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4" name="Google Shape;564;p28"/>
          <p:cNvCxnSpPr/>
          <p:nvPr/>
        </p:nvCxnSpPr>
        <p:spPr>
          <a:xfrm>
            <a:off x="7608888" y="3035300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565" name="Google Shape;565;p28"/>
          <p:cNvCxnSpPr/>
          <p:nvPr/>
        </p:nvCxnSpPr>
        <p:spPr>
          <a:xfrm>
            <a:off x="7608888" y="3463925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566" name="Google Shape;566;p28"/>
          <p:cNvCxnSpPr/>
          <p:nvPr/>
        </p:nvCxnSpPr>
        <p:spPr>
          <a:xfrm>
            <a:off x="7608888" y="4321175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567" name="Google Shape;567;p28"/>
          <p:cNvSpPr/>
          <p:nvPr/>
        </p:nvSpPr>
        <p:spPr>
          <a:xfrm>
            <a:off x="8713789" y="3297238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9356725" y="3297238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9" name="Google Shape;569;p28"/>
          <p:cNvCxnSpPr/>
          <p:nvPr/>
        </p:nvCxnSpPr>
        <p:spPr>
          <a:xfrm rot="10800000" flipH="1">
            <a:off x="7608888" y="3892638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570" name="Google Shape;570;p28"/>
          <p:cNvSpPr/>
          <p:nvPr/>
        </p:nvSpPr>
        <p:spPr>
          <a:xfrm>
            <a:off x="9356725" y="3722688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8713789" y="3725863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9356725" y="4151313"/>
            <a:ext cx="642938" cy="315912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8713789" y="4154488"/>
            <a:ext cx="642937" cy="315912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6694488" y="451167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6694488" y="494030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6694488" y="536892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6694488" y="579755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5622926" y="279717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5622926" y="322580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5622926" y="365442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5622926" y="408305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5622926" y="451167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5622926" y="494030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5622926" y="536892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5622926" y="579755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6" name="Google Shape;586;p28"/>
          <p:cNvCxnSpPr/>
          <p:nvPr/>
        </p:nvCxnSpPr>
        <p:spPr>
          <a:xfrm rot="10800000" flipH="1">
            <a:off x="7608888" y="3036888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87" name="Google Shape;587;p28"/>
          <p:cNvCxnSpPr/>
          <p:nvPr/>
        </p:nvCxnSpPr>
        <p:spPr>
          <a:xfrm rot="10800000" flipH="1">
            <a:off x="7608888" y="3465513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88" name="Google Shape;588;p28"/>
          <p:cNvCxnSpPr/>
          <p:nvPr/>
        </p:nvCxnSpPr>
        <p:spPr>
          <a:xfrm rot="10800000" flipH="1">
            <a:off x="7608888" y="3892550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89" name="Google Shape;589;p28"/>
          <p:cNvCxnSpPr/>
          <p:nvPr/>
        </p:nvCxnSpPr>
        <p:spPr>
          <a:xfrm rot="10800000" flipH="1">
            <a:off x="7608888" y="4322763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graphicFrame>
        <p:nvGraphicFramePr>
          <p:cNvPr id="590" name="Google Shape;590;p28"/>
          <p:cNvGraphicFramePr/>
          <p:nvPr/>
        </p:nvGraphicFramePr>
        <p:xfrm>
          <a:off x="2525714" y="3106738"/>
          <a:ext cx="2714625" cy="3200470"/>
        </p:xfrm>
        <a:graphic>
          <a:graphicData uri="http://schemas.openxmlformats.org/drawingml/2006/table">
            <a:tbl>
              <a:tblPr>
                <a:noFill/>
                <a:tableStyleId>{01418622-C2CD-4EC9-97E2-32AA775B0024}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110 010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110 011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1" name="Google Shape;591;p28"/>
          <p:cNvSpPr/>
          <p:nvPr/>
        </p:nvSpPr>
        <p:spPr>
          <a:xfrm>
            <a:off x="4327525" y="3463926"/>
            <a:ext cx="539750" cy="3319463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2640014" y="6321426"/>
            <a:ext cx="259238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	  110 101</a:t>
            </a:r>
            <a:endParaRPr/>
          </a:p>
        </p:txBody>
      </p:sp>
      <p:sp>
        <p:nvSpPr>
          <p:cNvPr id="593" name="Google Shape;593;p28"/>
          <p:cNvSpPr txBox="1"/>
          <p:nvPr/>
        </p:nvSpPr>
        <p:spPr>
          <a:xfrm>
            <a:off x="6183314" y="6321426"/>
            <a:ext cx="19526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669" name="Google Shape;669;p2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600" name="Google Shape;600;p29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Insertion of C5 (=110 101)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2703513" y="279717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2703513" y="322580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2703513" y="365442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2703513" y="408305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4722814" y="2868613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5365750" y="2868613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7" name="Google Shape;607;p29"/>
          <p:cNvCxnSpPr/>
          <p:nvPr/>
        </p:nvCxnSpPr>
        <p:spPr>
          <a:xfrm>
            <a:off x="3617913" y="3035300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608" name="Google Shape;608;p29"/>
          <p:cNvCxnSpPr/>
          <p:nvPr/>
        </p:nvCxnSpPr>
        <p:spPr>
          <a:xfrm>
            <a:off x="3617913" y="3463925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609" name="Google Shape;609;p29"/>
          <p:cNvCxnSpPr/>
          <p:nvPr/>
        </p:nvCxnSpPr>
        <p:spPr>
          <a:xfrm>
            <a:off x="3617913" y="4321175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610" name="Google Shape;610;p29"/>
          <p:cNvSpPr/>
          <p:nvPr/>
        </p:nvSpPr>
        <p:spPr>
          <a:xfrm>
            <a:off x="4722814" y="3297238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5365750" y="3297238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2" name="Google Shape;612;p29"/>
          <p:cNvCxnSpPr/>
          <p:nvPr/>
        </p:nvCxnSpPr>
        <p:spPr>
          <a:xfrm rot="10800000" flipH="1">
            <a:off x="3617913" y="3892638"/>
            <a:ext cx="1052400" cy="1500"/>
          </a:xfrm>
          <a:prstGeom prst="bentConnector3">
            <a:avLst>
              <a:gd name="adj1" fmla="val 49931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613" name="Google Shape;613;p29"/>
          <p:cNvSpPr/>
          <p:nvPr/>
        </p:nvSpPr>
        <p:spPr>
          <a:xfrm>
            <a:off x="5365750" y="3722688"/>
            <a:ext cx="642938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4722814" y="3725863"/>
            <a:ext cx="642937" cy="3175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5365750" y="4151313"/>
            <a:ext cx="642938" cy="315912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4722814" y="4154488"/>
            <a:ext cx="642937" cy="315912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2703513" y="451167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2703513" y="494030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2703513" y="5368926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2703513" y="5797551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 txBox="1"/>
          <p:nvPr/>
        </p:nvSpPr>
        <p:spPr>
          <a:xfrm>
            <a:off x="1631951" y="279717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29"/>
          <p:cNvSpPr txBox="1"/>
          <p:nvPr/>
        </p:nvSpPr>
        <p:spPr>
          <a:xfrm>
            <a:off x="1631951" y="322580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29"/>
          <p:cNvSpPr txBox="1"/>
          <p:nvPr/>
        </p:nvSpPr>
        <p:spPr>
          <a:xfrm>
            <a:off x="1631951" y="365442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1631951" y="408305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29"/>
          <p:cNvSpPr txBox="1"/>
          <p:nvPr/>
        </p:nvSpPr>
        <p:spPr>
          <a:xfrm>
            <a:off x="1631951" y="451167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29"/>
          <p:cNvSpPr txBox="1"/>
          <p:nvPr/>
        </p:nvSpPr>
        <p:spPr>
          <a:xfrm>
            <a:off x="1631951" y="494030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29"/>
          <p:cNvSpPr txBox="1"/>
          <p:nvPr/>
        </p:nvSpPr>
        <p:spPr>
          <a:xfrm>
            <a:off x="1631951" y="5368926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29"/>
          <p:cNvSpPr txBox="1"/>
          <p:nvPr/>
        </p:nvSpPr>
        <p:spPr>
          <a:xfrm>
            <a:off x="1631951" y="5797551"/>
            <a:ext cx="10715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9" name="Google Shape;629;p29"/>
          <p:cNvCxnSpPr/>
          <p:nvPr/>
        </p:nvCxnSpPr>
        <p:spPr>
          <a:xfrm rot="10800000" flipH="1">
            <a:off x="3617913" y="3036888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30" name="Google Shape;630;p29"/>
          <p:cNvCxnSpPr/>
          <p:nvPr/>
        </p:nvCxnSpPr>
        <p:spPr>
          <a:xfrm rot="10800000" flipH="1">
            <a:off x="3617913" y="3465513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31" name="Google Shape;631;p29"/>
          <p:cNvCxnSpPr/>
          <p:nvPr/>
        </p:nvCxnSpPr>
        <p:spPr>
          <a:xfrm rot="10800000" flipH="1">
            <a:off x="3617913" y="3892550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32" name="Google Shape;632;p29"/>
          <p:cNvCxnSpPr/>
          <p:nvPr/>
        </p:nvCxnSpPr>
        <p:spPr>
          <a:xfrm rot="10800000" flipH="1">
            <a:off x="3617913" y="4322763"/>
            <a:ext cx="1052512" cy="171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33" name="Google Shape;633;p29"/>
          <p:cNvSpPr/>
          <p:nvPr/>
        </p:nvSpPr>
        <p:spPr>
          <a:xfrm>
            <a:off x="6956425" y="273843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29"/>
          <p:cNvSpPr/>
          <p:nvPr/>
        </p:nvSpPr>
        <p:spPr>
          <a:xfrm>
            <a:off x="6956425" y="3167064"/>
            <a:ext cx="857250" cy="428625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6956425" y="359568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6" name="Google Shape;636;p29"/>
          <p:cNvSpPr/>
          <p:nvPr/>
        </p:nvSpPr>
        <p:spPr>
          <a:xfrm>
            <a:off x="6956425" y="4024314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29"/>
          <p:cNvSpPr/>
          <p:nvPr/>
        </p:nvSpPr>
        <p:spPr>
          <a:xfrm>
            <a:off x="8715375" y="2844800"/>
            <a:ext cx="642938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9358314" y="2844800"/>
            <a:ext cx="642937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9" name="Google Shape;639;p29"/>
          <p:cNvCxnSpPr/>
          <p:nvPr/>
        </p:nvCxnSpPr>
        <p:spPr>
          <a:xfrm>
            <a:off x="7867651" y="2976564"/>
            <a:ext cx="792300" cy="1500"/>
          </a:xfrm>
          <a:prstGeom prst="bentConnector3">
            <a:avLst>
              <a:gd name="adj1" fmla="val 49889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640" name="Google Shape;640;p29"/>
          <p:cNvCxnSpPr/>
          <p:nvPr/>
        </p:nvCxnSpPr>
        <p:spPr>
          <a:xfrm>
            <a:off x="7867651" y="3406776"/>
            <a:ext cx="792300" cy="4800"/>
          </a:xfrm>
          <a:prstGeom prst="bentConnector3">
            <a:avLst>
              <a:gd name="adj1" fmla="val 49889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641" name="Google Shape;641;p29"/>
          <p:cNvCxnSpPr/>
          <p:nvPr/>
        </p:nvCxnSpPr>
        <p:spPr>
          <a:xfrm>
            <a:off x="7867651" y="4264025"/>
            <a:ext cx="792163" cy="0"/>
          </a:xfrm>
          <a:prstGeom prst="straightConnector1">
            <a:avLst/>
          </a:prstGeom>
          <a:noFill/>
          <a:ln w="28575" cap="flat" cmpd="sng">
            <a:solidFill>
              <a:srgbClr val="843634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42" name="Google Shape;642;p29"/>
          <p:cNvSpPr/>
          <p:nvPr/>
        </p:nvSpPr>
        <p:spPr>
          <a:xfrm>
            <a:off x="8715375" y="3275013"/>
            <a:ext cx="642938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29"/>
          <p:cNvSpPr/>
          <p:nvPr/>
        </p:nvSpPr>
        <p:spPr>
          <a:xfrm>
            <a:off x="9358314" y="3275013"/>
            <a:ext cx="642937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4" name="Google Shape;644;p29"/>
          <p:cNvCxnSpPr/>
          <p:nvPr/>
        </p:nvCxnSpPr>
        <p:spPr>
          <a:xfrm>
            <a:off x="7867651" y="3836989"/>
            <a:ext cx="792300" cy="1500"/>
          </a:xfrm>
          <a:prstGeom prst="bentConnector3">
            <a:avLst>
              <a:gd name="adj1" fmla="val 49889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645" name="Google Shape;645;p29"/>
          <p:cNvSpPr/>
          <p:nvPr/>
        </p:nvSpPr>
        <p:spPr>
          <a:xfrm>
            <a:off x="9358314" y="3706813"/>
            <a:ext cx="642937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8715375" y="3703638"/>
            <a:ext cx="642938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29"/>
          <p:cNvSpPr/>
          <p:nvPr/>
        </p:nvSpPr>
        <p:spPr>
          <a:xfrm>
            <a:off x="9358314" y="4135438"/>
            <a:ext cx="642937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8715375" y="4132263"/>
            <a:ext cx="642938" cy="252412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6956425" y="445293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29"/>
          <p:cNvSpPr/>
          <p:nvPr/>
        </p:nvSpPr>
        <p:spPr>
          <a:xfrm>
            <a:off x="6956425" y="4881564"/>
            <a:ext cx="857250" cy="428625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29"/>
          <p:cNvSpPr/>
          <p:nvPr/>
        </p:nvSpPr>
        <p:spPr>
          <a:xfrm>
            <a:off x="6956425" y="5310189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6956425" y="5738814"/>
            <a:ext cx="857250" cy="428625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5884863" y="2811463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29"/>
          <p:cNvSpPr txBox="1"/>
          <p:nvPr/>
        </p:nvSpPr>
        <p:spPr>
          <a:xfrm>
            <a:off x="5884863" y="3240088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29"/>
          <p:cNvSpPr txBox="1"/>
          <p:nvPr/>
        </p:nvSpPr>
        <p:spPr>
          <a:xfrm>
            <a:off x="5884863" y="3668713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5884863" y="4097338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29"/>
          <p:cNvSpPr txBox="1"/>
          <p:nvPr/>
        </p:nvSpPr>
        <p:spPr>
          <a:xfrm>
            <a:off x="5884863" y="4525963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29"/>
          <p:cNvSpPr txBox="1"/>
          <p:nvPr/>
        </p:nvSpPr>
        <p:spPr>
          <a:xfrm>
            <a:off x="5884863" y="4954588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29"/>
          <p:cNvSpPr txBox="1"/>
          <p:nvPr/>
        </p:nvSpPr>
        <p:spPr>
          <a:xfrm>
            <a:off x="5884863" y="5383213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29"/>
          <p:cNvSpPr txBox="1"/>
          <p:nvPr/>
        </p:nvSpPr>
        <p:spPr>
          <a:xfrm>
            <a:off x="5884863" y="5811838"/>
            <a:ext cx="107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1" name="Google Shape;661;p29"/>
          <p:cNvCxnSpPr/>
          <p:nvPr/>
        </p:nvCxnSpPr>
        <p:spPr>
          <a:xfrm rot="10800000" flipH="1">
            <a:off x="7867651" y="2978151"/>
            <a:ext cx="792163" cy="17113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62" name="Google Shape;662;p29"/>
          <p:cNvCxnSpPr/>
          <p:nvPr/>
        </p:nvCxnSpPr>
        <p:spPr>
          <a:xfrm>
            <a:off x="7867651" y="5119688"/>
            <a:ext cx="792163" cy="4762"/>
          </a:xfrm>
          <a:prstGeom prst="straightConnector1">
            <a:avLst/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63" name="Google Shape;663;p29"/>
          <p:cNvCxnSpPr/>
          <p:nvPr/>
        </p:nvCxnSpPr>
        <p:spPr>
          <a:xfrm rot="10800000" flipH="1">
            <a:off x="7867651" y="3838576"/>
            <a:ext cx="792163" cy="17113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64" name="Google Shape;664;p29"/>
          <p:cNvCxnSpPr/>
          <p:nvPr/>
        </p:nvCxnSpPr>
        <p:spPr>
          <a:xfrm rot="10800000" flipH="1">
            <a:off x="7867651" y="4264026"/>
            <a:ext cx="792163" cy="171291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65" name="Google Shape;665;p29"/>
          <p:cNvSpPr/>
          <p:nvPr/>
        </p:nvSpPr>
        <p:spPr>
          <a:xfrm>
            <a:off x="9358314" y="4992688"/>
            <a:ext cx="642937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9"/>
          <p:cNvSpPr/>
          <p:nvPr/>
        </p:nvSpPr>
        <p:spPr>
          <a:xfrm>
            <a:off x="8715375" y="4989513"/>
            <a:ext cx="642938" cy="2540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4943476" y="6237288"/>
            <a:ext cx="15843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/>
          </a:p>
        </p:txBody>
      </p:sp>
      <p:sp>
        <p:nvSpPr>
          <p:cNvPr id="668" name="Google Shape;668;p29"/>
          <p:cNvSpPr txBox="1"/>
          <p:nvPr/>
        </p:nvSpPr>
        <p:spPr>
          <a:xfrm>
            <a:off x="1955800" y="1528763"/>
            <a:ext cx="8229600" cy="8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overflowed bucket using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,3). </a:t>
            </a:r>
            <a:r>
              <a:rPr lang="en-US" sz="2800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Rehash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A1, B1, C5. A new bucket is created for C5.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4294967295"/>
          </p:nvPr>
        </p:nvSpPr>
        <p:spPr>
          <a:xfrm>
            <a:off x="204788" y="115888"/>
            <a:ext cx="11987212" cy="61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4127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Calibri"/>
              <a:buChar char=" "/>
            </a:pPr>
            <a:r>
              <a:rPr lang="en-US" sz="65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Unit-II: Graphs</a:t>
            </a:r>
            <a:endParaRPr dirty="0"/>
          </a:p>
          <a:p>
            <a:pPr marL="91440" marR="0" lvl="0" indent="-2539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Basic Concepts, Storage representation, Adjacency matrix, adjacency list, adjacency multi list, inverse adjacency list. Traversals-depth first and breadth first, Minimum spanning Tree, Greedy algorithms for computing minimum spanning tree- Prims and Kruskal Algorithms,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Dikjtra's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Single source shortest path, All pairs shortest paths-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Flyod-Warshall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Algorithm Topological ordering.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Case Study: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of binary tree in expression tree-evaluation and Huffman's coding 	</a:t>
            </a:r>
            <a:endParaRPr dirty="0"/>
          </a:p>
          <a:p>
            <a:pPr marL="91440" marR="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dirty="0"/>
          </a:p>
          <a:p>
            <a:pPr marL="91440" marR="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0"/>
          <p:cNvSpPr/>
          <p:nvPr/>
        </p:nvSpPr>
        <p:spPr>
          <a:xfrm>
            <a:off x="5976938" y="939800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0"/>
          <p:cNvSpPr/>
          <p:nvPr/>
        </p:nvSpPr>
        <p:spPr>
          <a:xfrm>
            <a:off x="5976938" y="1296988"/>
            <a:ext cx="709612" cy="3556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0"/>
          <p:cNvSpPr/>
          <p:nvPr/>
        </p:nvSpPr>
        <p:spPr>
          <a:xfrm>
            <a:off x="5976938" y="1654175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0"/>
          <p:cNvSpPr/>
          <p:nvPr/>
        </p:nvSpPr>
        <p:spPr>
          <a:xfrm>
            <a:off x="5976938" y="2011363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9010651" y="1011239"/>
            <a:ext cx="531813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30"/>
          <p:cNvSpPr/>
          <p:nvPr/>
        </p:nvSpPr>
        <p:spPr>
          <a:xfrm>
            <a:off x="9542463" y="1011239"/>
            <a:ext cx="533400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B0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1" name="Google Shape;681;p30"/>
          <p:cNvCxnSpPr/>
          <p:nvPr/>
        </p:nvCxnSpPr>
        <p:spPr>
          <a:xfrm>
            <a:off x="6745289" y="1139825"/>
            <a:ext cx="2212975" cy="6350"/>
          </a:xfrm>
          <a:prstGeom prst="straightConnector1">
            <a:avLst/>
          </a:prstGeom>
          <a:noFill/>
          <a:ln w="28575" cap="flat" cmpd="sng">
            <a:solidFill>
              <a:srgbClr val="843634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82" name="Google Shape;682;p30"/>
          <p:cNvCxnSpPr/>
          <p:nvPr/>
        </p:nvCxnSpPr>
        <p:spPr>
          <a:xfrm>
            <a:off x="6745289" y="1500189"/>
            <a:ext cx="2213100" cy="9600"/>
          </a:xfrm>
          <a:prstGeom prst="bentConnector3">
            <a:avLst>
              <a:gd name="adj1" fmla="val 49928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683" name="Google Shape;683;p30"/>
          <p:cNvCxnSpPr/>
          <p:nvPr/>
        </p:nvCxnSpPr>
        <p:spPr>
          <a:xfrm>
            <a:off x="6745289" y="2212975"/>
            <a:ext cx="2213100" cy="6300"/>
          </a:xfrm>
          <a:prstGeom prst="bentConnector3">
            <a:avLst>
              <a:gd name="adj1" fmla="val 49928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684" name="Google Shape;684;p30"/>
          <p:cNvSpPr/>
          <p:nvPr/>
        </p:nvSpPr>
        <p:spPr>
          <a:xfrm>
            <a:off x="9010651" y="1373189"/>
            <a:ext cx="531813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30"/>
          <p:cNvSpPr/>
          <p:nvPr/>
        </p:nvSpPr>
        <p:spPr>
          <a:xfrm>
            <a:off x="9542463" y="1373189"/>
            <a:ext cx="533400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6" name="Google Shape;686;p30"/>
          <p:cNvCxnSpPr/>
          <p:nvPr/>
        </p:nvCxnSpPr>
        <p:spPr>
          <a:xfrm>
            <a:off x="6745289" y="1855788"/>
            <a:ext cx="2213100" cy="6300"/>
          </a:xfrm>
          <a:prstGeom prst="bentConnector3">
            <a:avLst>
              <a:gd name="adj1" fmla="val 49928"/>
            </a:avLst>
          </a:prstGeom>
          <a:noFill/>
          <a:ln w="28575" cap="flat" cmpd="sng">
            <a:solidFill>
              <a:srgbClr val="843634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687" name="Google Shape;687;p30"/>
          <p:cNvSpPr/>
          <p:nvPr/>
        </p:nvSpPr>
        <p:spPr>
          <a:xfrm>
            <a:off x="9542463" y="1727200"/>
            <a:ext cx="533400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9010651" y="1727200"/>
            <a:ext cx="531813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9542463" y="2082800"/>
            <a:ext cx="533400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0"/>
          <p:cNvSpPr/>
          <p:nvPr/>
        </p:nvSpPr>
        <p:spPr>
          <a:xfrm>
            <a:off x="9010651" y="2082800"/>
            <a:ext cx="531813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30"/>
          <p:cNvSpPr/>
          <p:nvPr/>
        </p:nvSpPr>
        <p:spPr>
          <a:xfrm>
            <a:off x="5976938" y="2368550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0"/>
          <p:cNvSpPr/>
          <p:nvPr/>
        </p:nvSpPr>
        <p:spPr>
          <a:xfrm>
            <a:off x="5976938" y="2725738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0"/>
          <p:cNvSpPr/>
          <p:nvPr/>
        </p:nvSpPr>
        <p:spPr>
          <a:xfrm>
            <a:off x="5976938" y="3082925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0"/>
          <p:cNvSpPr/>
          <p:nvPr/>
        </p:nvSpPr>
        <p:spPr>
          <a:xfrm>
            <a:off x="5976938" y="3440113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0"/>
          <p:cNvSpPr txBox="1"/>
          <p:nvPr/>
        </p:nvSpPr>
        <p:spPr>
          <a:xfrm>
            <a:off x="5119688" y="939801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30"/>
          <p:cNvSpPr txBox="1"/>
          <p:nvPr/>
        </p:nvSpPr>
        <p:spPr>
          <a:xfrm>
            <a:off x="5119688" y="1296988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30"/>
          <p:cNvSpPr txBox="1"/>
          <p:nvPr/>
        </p:nvSpPr>
        <p:spPr>
          <a:xfrm>
            <a:off x="5119688" y="1654176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30"/>
          <p:cNvSpPr txBox="1"/>
          <p:nvPr/>
        </p:nvSpPr>
        <p:spPr>
          <a:xfrm>
            <a:off x="5119688" y="2011363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30"/>
          <p:cNvSpPr txBox="1"/>
          <p:nvPr/>
        </p:nvSpPr>
        <p:spPr>
          <a:xfrm>
            <a:off x="5119688" y="2368551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30"/>
          <p:cNvSpPr txBox="1"/>
          <p:nvPr/>
        </p:nvSpPr>
        <p:spPr>
          <a:xfrm>
            <a:off x="5119688" y="2725738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30"/>
          <p:cNvSpPr txBox="1"/>
          <p:nvPr/>
        </p:nvSpPr>
        <p:spPr>
          <a:xfrm>
            <a:off x="5119688" y="3082926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30"/>
          <p:cNvSpPr txBox="1"/>
          <p:nvPr/>
        </p:nvSpPr>
        <p:spPr>
          <a:xfrm>
            <a:off x="5119688" y="3440113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3" name="Google Shape;703;p30"/>
          <p:cNvCxnSpPr/>
          <p:nvPr/>
        </p:nvCxnSpPr>
        <p:spPr>
          <a:xfrm rot="10800000" flipH="1">
            <a:off x="6745289" y="1146176"/>
            <a:ext cx="2212975" cy="14255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04" name="Google Shape;704;p30"/>
          <p:cNvCxnSpPr/>
          <p:nvPr/>
        </p:nvCxnSpPr>
        <p:spPr>
          <a:xfrm rot="10800000" flipH="1">
            <a:off x="6745288" y="2862263"/>
            <a:ext cx="2176462" cy="63500"/>
          </a:xfrm>
          <a:prstGeom prst="straightConnector1">
            <a:avLst/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05" name="Google Shape;705;p30"/>
          <p:cNvCxnSpPr/>
          <p:nvPr/>
        </p:nvCxnSpPr>
        <p:spPr>
          <a:xfrm rot="10800000" flipH="1">
            <a:off x="6745289" y="1862139"/>
            <a:ext cx="2212975" cy="14239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06" name="Google Shape;706;p30"/>
          <p:cNvCxnSpPr/>
          <p:nvPr/>
        </p:nvCxnSpPr>
        <p:spPr>
          <a:xfrm rot="10800000" flipH="1">
            <a:off x="6745289" y="2219325"/>
            <a:ext cx="2212975" cy="1422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07" name="Google Shape;707;p30"/>
          <p:cNvSpPr/>
          <p:nvPr/>
        </p:nvSpPr>
        <p:spPr>
          <a:xfrm>
            <a:off x="9510713" y="2725739"/>
            <a:ext cx="531812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0"/>
          <p:cNvSpPr/>
          <p:nvPr/>
        </p:nvSpPr>
        <p:spPr>
          <a:xfrm>
            <a:off x="8977313" y="2725739"/>
            <a:ext cx="533400" cy="236537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5976938" y="3811588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0"/>
          <p:cNvSpPr/>
          <p:nvPr/>
        </p:nvSpPr>
        <p:spPr>
          <a:xfrm>
            <a:off x="5976938" y="4167188"/>
            <a:ext cx="709612" cy="35401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5976938" y="4521200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0"/>
          <p:cNvSpPr/>
          <p:nvPr/>
        </p:nvSpPr>
        <p:spPr>
          <a:xfrm>
            <a:off x="5976938" y="4876800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0"/>
          <p:cNvSpPr/>
          <p:nvPr/>
        </p:nvSpPr>
        <p:spPr>
          <a:xfrm>
            <a:off x="5976938" y="5232400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0"/>
          <p:cNvSpPr/>
          <p:nvPr/>
        </p:nvSpPr>
        <p:spPr>
          <a:xfrm>
            <a:off x="5976938" y="5588001"/>
            <a:ext cx="709612" cy="354013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0"/>
          <p:cNvSpPr/>
          <p:nvPr/>
        </p:nvSpPr>
        <p:spPr>
          <a:xfrm>
            <a:off x="5976938" y="5942013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0"/>
          <p:cNvSpPr/>
          <p:nvPr/>
        </p:nvSpPr>
        <p:spPr>
          <a:xfrm>
            <a:off x="5976938" y="6297613"/>
            <a:ext cx="709612" cy="355600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0"/>
          <p:cNvSpPr txBox="1"/>
          <p:nvPr/>
        </p:nvSpPr>
        <p:spPr>
          <a:xfrm>
            <a:off x="5119688" y="3797301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30"/>
          <p:cNvSpPr txBox="1"/>
          <p:nvPr/>
        </p:nvSpPr>
        <p:spPr>
          <a:xfrm>
            <a:off x="5119688" y="4154488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30"/>
          <p:cNvSpPr txBox="1"/>
          <p:nvPr/>
        </p:nvSpPr>
        <p:spPr>
          <a:xfrm>
            <a:off x="5119688" y="4511676"/>
            <a:ext cx="887412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30"/>
          <p:cNvSpPr txBox="1"/>
          <p:nvPr/>
        </p:nvSpPr>
        <p:spPr>
          <a:xfrm>
            <a:off x="5119688" y="4868863"/>
            <a:ext cx="8874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30"/>
          <p:cNvSpPr txBox="1"/>
          <p:nvPr/>
        </p:nvSpPr>
        <p:spPr>
          <a:xfrm>
            <a:off x="5089526" y="5232401"/>
            <a:ext cx="8874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30"/>
          <p:cNvSpPr txBox="1"/>
          <p:nvPr/>
        </p:nvSpPr>
        <p:spPr>
          <a:xfrm>
            <a:off x="5089526" y="5588001"/>
            <a:ext cx="8874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30"/>
          <p:cNvSpPr txBox="1"/>
          <p:nvPr/>
        </p:nvSpPr>
        <p:spPr>
          <a:xfrm>
            <a:off x="5089526" y="5942013"/>
            <a:ext cx="887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30"/>
          <p:cNvSpPr txBox="1"/>
          <p:nvPr/>
        </p:nvSpPr>
        <p:spPr>
          <a:xfrm>
            <a:off x="5089526" y="6297613"/>
            <a:ext cx="88741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5" name="Google Shape;725;p30"/>
          <p:cNvCxnSpPr/>
          <p:nvPr/>
        </p:nvCxnSpPr>
        <p:spPr>
          <a:xfrm rot="10800000" flipH="1">
            <a:off x="6745289" y="1146176"/>
            <a:ext cx="2212975" cy="2868613"/>
          </a:xfrm>
          <a:prstGeom prst="straightConnector1">
            <a:avLst/>
          </a:prstGeom>
          <a:noFill/>
          <a:ln w="28575" cap="flat" cmpd="sng">
            <a:solidFill>
              <a:srgbClr val="C2947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26" name="Google Shape;726;p30"/>
          <p:cNvCxnSpPr/>
          <p:nvPr/>
        </p:nvCxnSpPr>
        <p:spPr>
          <a:xfrm rot="10800000" flipH="1">
            <a:off x="6745289" y="1509714"/>
            <a:ext cx="2212975" cy="2860675"/>
          </a:xfrm>
          <a:prstGeom prst="straightConnector1">
            <a:avLst/>
          </a:prstGeom>
          <a:noFill/>
          <a:ln w="28575" cap="flat" cmpd="sng">
            <a:solidFill>
              <a:srgbClr val="C2947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27" name="Google Shape;727;p30"/>
          <p:cNvCxnSpPr/>
          <p:nvPr/>
        </p:nvCxnSpPr>
        <p:spPr>
          <a:xfrm rot="10800000" flipH="1">
            <a:off x="6745289" y="1862138"/>
            <a:ext cx="2212975" cy="2862262"/>
          </a:xfrm>
          <a:prstGeom prst="straightConnector1">
            <a:avLst/>
          </a:prstGeom>
          <a:noFill/>
          <a:ln w="28575" cap="flat" cmpd="sng">
            <a:solidFill>
              <a:srgbClr val="C2947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28" name="Google Shape;728;p30"/>
          <p:cNvCxnSpPr/>
          <p:nvPr/>
        </p:nvCxnSpPr>
        <p:spPr>
          <a:xfrm rot="10800000" flipH="1">
            <a:off x="6745289" y="2219325"/>
            <a:ext cx="2212975" cy="2859088"/>
          </a:xfrm>
          <a:prstGeom prst="straightConnector1">
            <a:avLst/>
          </a:prstGeom>
          <a:noFill/>
          <a:ln w="28575" cap="flat" cmpd="sng">
            <a:solidFill>
              <a:srgbClr val="C2947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29" name="Google Shape;729;p30"/>
          <p:cNvCxnSpPr/>
          <p:nvPr/>
        </p:nvCxnSpPr>
        <p:spPr>
          <a:xfrm rot="10800000" flipH="1">
            <a:off x="6745289" y="1146175"/>
            <a:ext cx="2212975" cy="428783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30" name="Google Shape;730;p30"/>
          <p:cNvCxnSpPr/>
          <p:nvPr/>
        </p:nvCxnSpPr>
        <p:spPr>
          <a:xfrm rot="10800000" flipH="1">
            <a:off x="6745289" y="1862139"/>
            <a:ext cx="2212975" cy="42830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31" name="Google Shape;731;p30"/>
          <p:cNvCxnSpPr/>
          <p:nvPr/>
        </p:nvCxnSpPr>
        <p:spPr>
          <a:xfrm rot="10800000" flipH="1">
            <a:off x="6745289" y="2219326"/>
            <a:ext cx="2212975" cy="427831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32" name="Google Shape;732;p30"/>
          <p:cNvSpPr/>
          <p:nvPr/>
        </p:nvSpPr>
        <p:spPr>
          <a:xfrm>
            <a:off x="2028825" y="2238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66CC"/>
              </a:buClr>
              <a:buSzPts val="4000"/>
              <a:buFont typeface="Times New Roman"/>
              <a:buNone/>
            </a:pPr>
            <a:r>
              <a:rPr lang="en-US" sz="40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C1 (=110 001)</a:t>
            </a:r>
            <a:endParaRPr sz="2800" b="0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33" name="Google Shape;733;p30"/>
          <p:cNvGraphicFramePr/>
          <p:nvPr/>
        </p:nvGraphicFramePr>
        <p:xfrm>
          <a:off x="1919289" y="1268414"/>
          <a:ext cx="2714625" cy="2835250"/>
        </p:xfrm>
        <a:graphic>
          <a:graphicData uri="http://schemas.openxmlformats.org/drawingml/2006/table">
            <a:tbl>
              <a:tblPr>
                <a:noFill/>
                <a:tableStyleId>{01418622-C2CD-4EC9-97E2-32AA775B0024}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101 001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110 011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4" name="Google Shape;734;p30"/>
          <p:cNvSpPr txBox="1"/>
          <p:nvPr/>
        </p:nvSpPr>
        <p:spPr>
          <a:xfrm>
            <a:off x="1992313" y="4005264"/>
            <a:ext cx="27368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C5	     110 101</a:t>
            </a:r>
            <a:endParaRPr/>
          </a:p>
        </p:txBody>
      </p:sp>
      <p:sp>
        <p:nvSpPr>
          <p:cNvPr id="735" name="Google Shape;735;p30"/>
          <p:cNvSpPr txBox="1"/>
          <p:nvPr/>
        </p:nvSpPr>
        <p:spPr>
          <a:xfrm>
            <a:off x="1847851" y="4879975"/>
            <a:ext cx="3241675" cy="175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not the same for A1, B1, C1: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=4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0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Rehash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A1, B1, C1 using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,4)</a:t>
            </a:r>
            <a:endParaRPr/>
          </a:p>
        </p:txBody>
      </p:sp>
      <p:sp>
        <p:nvSpPr>
          <p:cNvPr id="736" name="Google Shape;736;p30"/>
          <p:cNvSpPr txBox="1"/>
          <p:nvPr/>
        </p:nvSpPr>
        <p:spPr>
          <a:xfrm>
            <a:off x="1992314" y="4327526"/>
            <a:ext cx="259238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1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	     110 001</a:t>
            </a:r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3525839" y="1628776"/>
            <a:ext cx="738187" cy="3095625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0"/>
          <p:cNvSpPr/>
          <p:nvPr/>
        </p:nvSpPr>
        <p:spPr>
          <a:xfrm>
            <a:off x="9510713" y="4238625"/>
            <a:ext cx="531812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0"/>
          <p:cNvSpPr/>
          <p:nvPr/>
        </p:nvSpPr>
        <p:spPr>
          <a:xfrm>
            <a:off x="8977313" y="4238625"/>
            <a:ext cx="533400" cy="236538"/>
          </a:xfrm>
          <a:prstGeom prst="rect">
            <a:avLst/>
          </a:prstGeom>
          <a:gradFill>
            <a:gsLst>
              <a:gs pos="0">
                <a:srgbClr val="C0B39F"/>
              </a:gs>
              <a:gs pos="45000">
                <a:srgbClr val="CBBFAF"/>
              </a:gs>
              <a:gs pos="100000">
                <a:srgbClr val="D3C8B5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0" name="Google Shape;740;p30"/>
          <p:cNvCxnSpPr/>
          <p:nvPr/>
        </p:nvCxnSpPr>
        <p:spPr>
          <a:xfrm>
            <a:off x="6734176" y="4324351"/>
            <a:ext cx="2157413" cy="11113"/>
          </a:xfrm>
          <a:prstGeom prst="straightConnector1">
            <a:avLst/>
          </a:prstGeom>
          <a:noFill/>
          <a:ln w="28575" cap="flat" cmpd="sng">
            <a:solidFill>
              <a:srgbClr val="8D412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41" name="Google Shape;741;p30"/>
          <p:cNvCxnSpPr/>
          <p:nvPr/>
        </p:nvCxnSpPr>
        <p:spPr>
          <a:xfrm rot="10800000" flipH="1">
            <a:off x="6734176" y="1247776"/>
            <a:ext cx="2187575" cy="281146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42" name="Google Shape;742;p30"/>
          <p:cNvCxnSpPr/>
          <p:nvPr/>
        </p:nvCxnSpPr>
        <p:spPr>
          <a:xfrm rot="10800000" flipH="1">
            <a:off x="6770689" y="2914651"/>
            <a:ext cx="2187575" cy="281146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43" name="Google Shape;743;p30"/>
          <p:cNvCxnSpPr>
            <a:stCxn id="711" idx="3"/>
            <a:endCxn id="688" idx="1"/>
          </p:cNvCxnSpPr>
          <p:nvPr/>
        </p:nvCxnSpPr>
        <p:spPr>
          <a:xfrm rot="10800000" flipH="1">
            <a:off x="6686550" y="1845400"/>
            <a:ext cx="2324100" cy="285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744" name="Google Shape;744;p30"/>
          <p:cNvCxnSpPr/>
          <p:nvPr/>
        </p:nvCxnSpPr>
        <p:spPr>
          <a:xfrm rot="10800000" flipH="1">
            <a:off x="6689725" y="2201864"/>
            <a:ext cx="2324100" cy="28527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46" name="Google Shape;746;p3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745" name="Google Shape;745;p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753" name="Google Shape;753;p3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751" name="Google Shape;751;p31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4000"/>
              <a:t>Advantages for </a:t>
            </a:r>
            <a:br>
              <a:rPr lang="en-US" sz="4000"/>
            </a:br>
            <a:r>
              <a:rPr lang="en-US" sz="4000"/>
              <a:t>Dynamic Hashing Using Directories</a:t>
            </a:r>
            <a:endParaRPr sz="4000"/>
          </a:p>
        </p:txBody>
      </p:sp>
      <p:sp>
        <p:nvSpPr>
          <p:cNvPr id="752" name="Google Shape;752;p31"/>
          <p:cNvSpPr txBox="1">
            <a:spLocks noGrp="1"/>
          </p:cNvSpPr>
          <p:nvPr>
            <p:ph type="body" idx="4294967295"/>
          </p:nvPr>
        </p:nvSpPr>
        <p:spPr>
          <a:xfrm>
            <a:off x="0" y="1652588"/>
            <a:ext cx="8229600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Only </a:t>
            </a:r>
            <a:r>
              <a:rPr lang="en-US" sz="3000" u="sng">
                <a:solidFill>
                  <a:srgbClr val="FF0000"/>
                </a:solidFill>
              </a:rPr>
              <a:t>double the directory</a:t>
            </a:r>
            <a:r>
              <a:rPr lang="en-US" sz="3000"/>
              <a:t> rather than the </a:t>
            </a:r>
            <a:r>
              <a:rPr lang="en-US" sz="3000" u="sng">
                <a:solidFill>
                  <a:srgbClr val="FF0000"/>
                </a:solidFill>
              </a:rPr>
              <a:t>whole hash table</a:t>
            </a:r>
            <a:r>
              <a:rPr lang="en-US" sz="3000"/>
              <a:t> used in static hashing.</a:t>
            </a:r>
            <a:endParaRPr/>
          </a:p>
          <a:p>
            <a:pPr marL="273050" lvl="0" indent="-2730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Only </a:t>
            </a:r>
            <a:r>
              <a:rPr lang="en-US" sz="3000" u="sng">
                <a:solidFill>
                  <a:srgbClr val="FF0000"/>
                </a:solidFill>
              </a:rPr>
              <a:t>rehash</a:t>
            </a:r>
            <a:r>
              <a:rPr lang="en-US" sz="3000"/>
              <a:t> the entries in the buckets that </a:t>
            </a:r>
            <a:r>
              <a:rPr lang="en-US" sz="3000" u="sng">
                <a:solidFill>
                  <a:srgbClr val="FF0000"/>
                </a:solidFill>
              </a:rPr>
              <a:t>overflows</a:t>
            </a:r>
            <a:r>
              <a:rPr lang="en-US" sz="3000"/>
              <a:t>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2"/>
          <p:cNvSpPr txBox="1">
            <a:spLocks noGrp="1"/>
          </p:cNvSpPr>
          <p:nvPr>
            <p:ph type="title"/>
          </p:nvPr>
        </p:nvSpPr>
        <p:spPr>
          <a:xfrm>
            <a:off x="1981200" y="115889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Directoryless Dynamic Hashing (1)</a:t>
            </a:r>
            <a:endParaRPr/>
          </a:p>
        </p:txBody>
      </p:sp>
      <p:sp>
        <p:nvSpPr>
          <p:cNvPr id="771" name="Google Shape;771;p3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770" name="Google Shape;770;p32"/>
          <p:cNvSpPr txBox="1">
            <a:spLocks noGrp="1"/>
          </p:cNvSpPr>
          <p:nvPr>
            <p:ph type="ftr" idx="11"/>
          </p:nvPr>
        </p:nvSpPr>
        <p:spPr>
          <a:xfrm>
            <a:off x="7293142" y="647584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graphicFrame>
        <p:nvGraphicFramePr>
          <p:cNvPr id="760" name="Google Shape;760;p32"/>
          <p:cNvGraphicFramePr/>
          <p:nvPr/>
        </p:nvGraphicFramePr>
        <p:xfrm>
          <a:off x="4727576" y="1514476"/>
          <a:ext cx="1439850" cy="4883175"/>
        </p:xfrm>
        <a:graphic>
          <a:graphicData uri="http://schemas.openxmlformats.org/drawingml/2006/table">
            <a:tbl>
              <a:tblPr>
                <a:noFill/>
                <a:tableStyleId>{01418622-C2CD-4EC9-97E2-32AA775B0024}</a:tableStyleId>
              </a:tblPr>
              <a:tblGrid>
                <a:gridCol w="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/>
                    </a:p>
                  </a:txBody>
                  <a:tcPr marL="90025" marR="90025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/>
                    </a:p>
                  </a:txBody>
                  <a:tcPr marL="90025" marR="90025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/>
                    </a:p>
                  </a:txBody>
                  <a:tcPr marL="90025" marR="90025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/>
                    </a:p>
                  </a:txBody>
                  <a:tcPr marL="90025" marR="90025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0025" marR="90025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0025" marR="90025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25" marR="90025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25" marR="90025" marT="46800" marB="46800" anchor="ctr" anchorCtr="1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61" name="Google Shape;761;p32"/>
          <p:cNvGraphicFramePr/>
          <p:nvPr/>
        </p:nvGraphicFramePr>
        <p:xfrm>
          <a:off x="2351089" y="1628775"/>
          <a:ext cx="1163625" cy="3584600"/>
        </p:xfrm>
        <a:graphic>
          <a:graphicData uri="http://schemas.openxmlformats.org/drawingml/2006/table">
            <a:tbl>
              <a:tblPr>
                <a:noFill/>
                <a:tableStyleId>{01418622-C2CD-4EC9-97E2-32AA775B0024}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2" name="Google Shape;762;p32"/>
          <p:cNvSpPr txBox="1"/>
          <p:nvPr/>
        </p:nvSpPr>
        <p:spPr>
          <a:xfrm>
            <a:off x="6456363" y="2565401"/>
            <a:ext cx="576262" cy="4619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</a:t>
            </a:r>
            <a:endParaRPr/>
          </a:p>
        </p:txBody>
      </p:sp>
      <p:cxnSp>
        <p:nvCxnSpPr>
          <p:cNvPr id="763" name="Google Shape;763;p32"/>
          <p:cNvCxnSpPr/>
          <p:nvPr/>
        </p:nvCxnSpPr>
        <p:spPr>
          <a:xfrm>
            <a:off x="6167439" y="2781300"/>
            <a:ext cx="2889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4" name="Google Shape;764;p32"/>
          <p:cNvSpPr txBox="1"/>
          <p:nvPr/>
        </p:nvSpPr>
        <p:spPr>
          <a:xfrm>
            <a:off x="6323013" y="1744663"/>
            <a:ext cx="16573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bucket</a:t>
            </a:r>
            <a:endParaRPr/>
          </a:p>
        </p:txBody>
      </p:sp>
      <p:sp>
        <p:nvSpPr>
          <p:cNvPr id="765" name="Google Shape;765;p32"/>
          <p:cNvSpPr txBox="1"/>
          <p:nvPr/>
        </p:nvSpPr>
        <p:spPr>
          <a:xfrm>
            <a:off x="6167439" y="5140326"/>
            <a:ext cx="1584325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active bucket</a:t>
            </a:r>
            <a:endParaRPr/>
          </a:p>
        </p:txBody>
      </p:sp>
      <p:sp>
        <p:nvSpPr>
          <p:cNvPr id="766" name="Google Shape;766;p32"/>
          <p:cNvSpPr txBox="1"/>
          <p:nvPr/>
        </p:nvSpPr>
        <p:spPr>
          <a:xfrm>
            <a:off x="1992313" y="1052513"/>
            <a:ext cx="2159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</p:txBody>
      </p:sp>
      <p:sp>
        <p:nvSpPr>
          <p:cNvPr id="767" name="Google Shape;767;p32"/>
          <p:cNvSpPr txBox="1"/>
          <p:nvPr/>
        </p:nvSpPr>
        <p:spPr>
          <a:xfrm>
            <a:off x="4873625" y="868363"/>
            <a:ext cx="56149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Insert </a:t>
            </a:r>
            <a:r>
              <a:rPr lang="en-US" sz="24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C5(=110 101)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endParaRPr/>
          </a:p>
        </p:txBody>
      </p:sp>
      <p:sp>
        <p:nvSpPr>
          <p:cNvPr id="768" name="Google Shape;768;p32"/>
          <p:cNvSpPr txBox="1"/>
          <p:nvPr/>
        </p:nvSpPr>
        <p:spPr>
          <a:xfrm>
            <a:off x="1847850" y="5661025"/>
            <a:ext cx="2592388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Active: 0~2</a:t>
            </a:r>
            <a:r>
              <a:rPr lang="en-US" sz="2400" b="0" i="1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(0~3)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7756525" y="1514475"/>
            <a:ext cx="2732088" cy="3786188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 overflows.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Activate 2</a:t>
            </a:r>
            <a:r>
              <a:rPr lang="en-US" sz="2400" b="0" i="1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Activate 100)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 startAt="3"/>
            </a:pPr>
            <a:r>
              <a:rPr lang="en-US" sz="2400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Rehash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B4, A0 by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,3)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(000, 100: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,3)) (001~011: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,2))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C5 in overflow area.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3"/>
          <p:cNvSpPr txBox="1">
            <a:spLocks noGrp="1"/>
          </p:cNvSpPr>
          <p:nvPr>
            <p:ph type="title"/>
          </p:nvPr>
        </p:nvSpPr>
        <p:spPr>
          <a:xfrm>
            <a:off x="1981200" y="115889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Directoryless Dynamic Hashing (2)</a:t>
            </a:r>
            <a:endParaRPr/>
          </a:p>
        </p:txBody>
      </p:sp>
      <p:sp>
        <p:nvSpPr>
          <p:cNvPr id="782" name="Google Shape;782;p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781" name="Google Shape;781;p33"/>
          <p:cNvSpPr txBox="1">
            <a:spLocks noGrp="1"/>
          </p:cNvSpPr>
          <p:nvPr>
            <p:ph type="ftr" idx="11"/>
          </p:nvPr>
        </p:nvSpPr>
        <p:spPr>
          <a:xfrm>
            <a:off x="7248128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graphicFrame>
        <p:nvGraphicFramePr>
          <p:cNvPr id="777" name="Google Shape;777;p33"/>
          <p:cNvGraphicFramePr/>
          <p:nvPr/>
        </p:nvGraphicFramePr>
        <p:xfrm>
          <a:off x="2711451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{01418622-C2CD-4EC9-97E2-32AA775B0024}</a:tableStyleId>
              </a:tblPr>
              <a:tblGrid>
                <a:gridCol w="72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500" marR="91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C1</a:t>
                      </a:r>
                      <a:endParaRPr/>
                    </a:p>
                  </a:txBody>
                  <a:tcPr marL="91500" marR="91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500" marR="91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1500" marR="9150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B4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L="90050" marR="9005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/>
                    </a:p>
                  </a:txBody>
                  <a:tcPr marL="90050" marR="90050" marT="46800" marB="46800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C5</a:t>
                      </a:r>
                      <a:endParaRPr/>
                    </a:p>
                  </a:txBody>
                  <a:tcPr marL="90050" marR="90050" marT="46800" marB="468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8" name="Google Shape;778;p33"/>
          <p:cNvSpPr txBox="1"/>
          <p:nvPr/>
        </p:nvSpPr>
        <p:spPr>
          <a:xfrm>
            <a:off x="4295775" y="6021388"/>
            <a:ext cx="1728788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active bucket</a:t>
            </a:r>
            <a:endParaRPr/>
          </a:p>
        </p:txBody>
      </p:sp>
      <p:sp>
        <p:nvSpPr>
          <p:cNvPr id="779" name="Google Shape;779;p33"/>
          <p:cNvSpPr txBox="1"/>
          <p:nvPr/>
        </p:nvSpPr>
        <p:spPr>
          <a:xfrm>
            <a:off x="2135189" y="908051"/>
            <a:ext cx="626427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Insert </a:t>
            </a:r>
            <a:r>
              <a:rPr lang="en-US" sz="2400" b="0" i="0" u="none" strike="noStrike" cap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C1(=110 001)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</p:txBody>
      </p:sp>
      <p:sp>
        <p:nvSpPr>
          <p:cNvPr id="780" name="Google Shape;780;p33"/>
          <p:cNvSpPr txBox="1"/>
          <p:nvPr/>
        </p:nvSpPr>
        <p:spPr>
          <a:xfrm>
            <a:off x="5375276" y="1773239"/>
            <a:ext cx="4608513" cy="267652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 overflows.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Activate 2</a:t>
            </a:r>
            <a:r>
              <a:rPr lang="en-US" sz="2400" b="0" i="1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Activate 101)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 startAt="3"/>
            </a:pPr>
            <a:r>
              <a:rPr lang="en-US" sz="2400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Rehash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A1, B5, C5, C1 by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,3)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(000~001, 100~101: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,3))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(010~011: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,2))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subTitle" idx="4294967295"/>
          </p:nvPr>
        </p:nvSpPr>
        <p:spPr>
          <a:xfrm>
            <a:off x="0" y="115888"/>
            <a:ext cx="11880850" cy="61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4127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Calibri"/>
              <a:buChar char=" "/>
            </a:pPr>
            <a:r>
              <a:rPr lang="en-US" sz="65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Unit-III: Trees</a:t>
            </a:r>
            <a:endParaRPr dirty="0"/>
          </a:p>
          <a:p>
            <a:pPr marL="91440" marR="0" lvl="0" indent="-2539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Tree-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basic terminology, General tree and its representation, representation using sequential and linked organization, Binary tree- properties, converting tree to binary tree, binary tree traversals(recursive and non-recursive)-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inorder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preorder, post order, depth first and breadth first, Operations on binary tree. Huffman Tree (Concept and Use), Binary Search Tree (BST), BST operations, Threaded binary search tree- concepts, threading, insertion and deletion of nodes in in-order threaded binary search tree, in order traversal of in-order threaded binary search tree. 	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Case Study: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of binary tree in expression tree-evaluation and Huffman's coding. 	</a:t>
            </a:r>
            <a:endParaRPr dirty="0"/>
          </a:p>
          <a:p>
            <a:pPr marL="9144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4294967295"/>
          </p:nvPr>
        </p:nvSpPr>
        <p:spPr>
          <a:xfrm>
            <a:off x="0" y="115888"/>
            <a:ext cx="11880850" cy="61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4127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Calibri"/>
              <a:buChar char=" "/>
            </a:pPr>
            <a:r>
              <a:rPr lang="en-US" sz="65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Unit-IV: Search Trees</a:t>
            </a:r>
            <a:endParaRPr dirty="0"/>
          </a:p>
          <a:p>
            <a:pPr marL="91440" marR="0" lvl="0" indent="-2539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Symbol Table-Representation of Symbol Tables- Static tree table and Dynamic tree table, Weight balanced tree - Optimal Binary Search Tree (OBST), OBST as an example of Dynamic Programming, Height Balanced Tree- AVL tree. Red-Black Tree, AA tree, K-dimensional tree, Splay Tree 	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Case Study-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Keyword search in a document using OBST. 	</a:t>
            </a:r>
            <a:endParaRPr dirty="0"/>
          </a:p>
          <a:p>
            <a:pPr marL="91440" marR="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subTitle" idx="4294967295"/>
          </p:nvPr>
        </p:nvSpPr>
        <p:spPr>
          <a:xfrm>
            <a:off x="0" y="115888"/>
            <a:ext cx="11880850" cy="61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4127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Calibri"/>
              <a:buChar char=" "/>
            </a:pPr>
            <a:r>
              <a:rPr lang="en-US" sz="65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Unit-V: Indexing &amp; Multiway Trees</a:t>
            </a:r>
            <a:endParaRPr dirty="0"/>
          </a:p>
          <a:p>
            <a:pPr marL="91440" marR="0" lvl="0" indent="-2539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Indexing and Multiway Trees-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Indexing, indexing techniques-primary, secondary, dense, sparse, Multiway search trees, B-Tree- insertion, deletion ,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B+Tree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insertion, deletion, use of B+ tree in Indexing,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Trie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Tree.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Case Study: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Heap as a priority queue. 	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4294967295"/>
          </p:nvPr>
        </p:nvSpPr>
        <p:spPr>
          <a:xfrm>
            <a:off x="0" y="115888"/>
            <a:ext cx="11880850" cy="61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4127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Calibri"/>
              <a:buChar char=" "/>
            </a:pPr>
            <a:r>
              <a:rPr lang="en-US" sz="65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Unit-VI: File Organization</a:t>
            </a:r>
            <a:endParaRPr dirty="0"/>
          </a:p>
          <a:p>
            <a:pPr marL="91440" marR="0" lvl="0" indent="-2539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Files: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concept, need, primitive operations. </a:t>
            </a: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Sequential file organization-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concept and primitive operations, </a:t>
            </a: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Direct Access File-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Concepts and Primitive operations, </a:t>
            </a: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Indexed sequential file organization-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concept, types of indices, structure of index sequential file, </a:t>
            </a: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Linked Organization-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 list files, coral rings, inverted files and cellular partitions. 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Case Study: 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External Sort- Consequential processing and merging two lists, multiway merging- a k way merge algorithm 	</a:t>
            </a:r>
            <a:endParaRPr sz="2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ubTitle" idx="4294967295"/>
          </p:nvPr>
        </p:nvSpPr>
        <p:spPr>
          <a:xfrm>
            <a:off x="0" y="115888"/>
            <a:ext cx="11880850" cy="61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Course Objectives and Outcomes</a:t>
            </a:r>
            <a:endParaRPr sz="12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Course Objectives:</a:t>
            </a:r>
            <a:endParaRPr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develop a logic for graphical modeling of the real-life problems. </a:t>
            </a:r>
            <a:endParaRPr dirty="0"/>
          </a:p>
          <a:p>
            <a:pPr marL="91440" marR="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● To suggest appropriate data structure and algorithm for graphical solutions of the problems. </a:t>
            </a:r>
            <a:endParaRPr dirty="0"/>
          </a:p>
          <a:p>
            <a:pPr marL="91440" marR="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● To understand advanced data structures to solve complex problems in various domains. </a:t>
            </a:r>
            <a:endParaRPr dirty="0"/>
          </a:p>
          <a:p>
            <a:pPr marL="91440" marR="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● To operate on the various structured data </a:t>
            </a:r>
            <a:endParaRPr dirty="0"/>
          </a:p>
          <a:p>
            <a:pPr marL="91440" marR="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● To build the logic to use appropriate data structure in logical and computational solutions. 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To understand various algorithmic strategies to approach the problem solution. </a:t>
            </a:r>
            <a:endParaRPr dirty="0"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9144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SE/I2IT/DSA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C. S. ARYA</a:t>
            </a: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4294967295"/>
          </p:nvPr>
        </p:nvSpPr>
        <p:spPr>
          <a:xfrm>
            <a:off x="0" y="115888"/>
            <a:ext cx="11880850" cy="61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60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Course Objectives and Outcomes</a:t>
            </a:r>
            <a:endParaRPr sz="12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1811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36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Course Outcomes:</a:t>
            </a:r>
            <a:endParaRPr sz="3100" dirty="0"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3779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31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On completion of the course, learner will be able to– </a:t>
            </a:r>
            <a:endParaRPr sz="2300" b="1" dirty="0">
              <a:solidFill>
                <a:srgbClr val="00B050"/>
              </a:solidFill>
            </a:endParaRPr>
          </a:p>
          <a:p>
            <a:pPr marL="91440" marR="0" lvl="0" indent="-13779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CO1: 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identify &amp; articulate the complexity goals and benefits of a good hashing scheme for real-world applications. </a:t>
            </a:r>
            <a:endParaRPr dirty="0"/>
          </a:p>
          <a:p>
            <a:pPr marL="91440" marR="0" lvl="0" indent="-13779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CO2: 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apply non-linear data structures for solving problems of various domain. </a:t>
            </a:r>
            <a:endParaRPr dirty="0"/>
          </a:p>
          <a:p>
            <a:pPr marL="91440" marR="0" lvl="0" indent="-13779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CO3: 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design and specify the operations of a nonlinear-based abstract data type and implement them in a high-level programming language. </a:t>
            </a:r>
            <a:endParaRPr dirty="0"/>
          </a:p>
          <a:p>
            <a:pPr marL="91440" marR="0" lvl="0" indent="-13779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CO4: 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analyze the algorithmic solutions for resource requirements and optimization </a:t>
            </a:r>
            <a:endParaRPr dirty="0"/>
          </a:p>
          <a:p>
            <a:pPr marL="91440" marR="0" lvl="0" indent="-13779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CO5: 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use efficient indexing methods and multiway search techniques to store and maintain data. </a:t>
            </a:r>
            <a:endParaRPr dirty="0"/>
          </a:p>
          <a:p>
            <a:pPr marL="91440" marR="0" lvl="0" indent="-13779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CO6: </a:t>
            </a:r>
            <a:r>
              <a:rPr lang="en-US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use appropriate modern tools to understand and analyze the functionalities confined to the secondary storage. </a:t>
            </a:r>
            <a:endParaRPr dirty="0"/>
          </a:p>
          <a:p>
            <a:pPr marL="91440" marR="0" lvl="0" indent="-13779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9144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842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3319</Words>
  <Application>Microsoft Office PowerPoint</Application>
  <PresentationFormat>Widescreen</PresentationFormat>
  <Paragraphs>652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 Light</vt:lpstr>
      <vt:lpstr>Tahoma</vt:lpstr>
      <vt:lpstr>Noto Sans Symbols</vt:lpstr>
      <vt:lpstr>Arial</vt:lpstr>
      <vt:lpstr>Libre Baskerville</vt:lpstr>
      <vt:lpstr>Times New Roman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Comparison of Arrays and Trees</vt:lpstr>
      <vt:lpstr>Static Hashing</vt:lpstr>
      <vt:lpstr>Hash Table</vt:lpstr>
      <vt:lpstr>Hash Functions</vt:lpstr>
      <vt:lpstr>Division</vt:lpstr>
      <vt:lpstr>Mid-square</vt:lpstr>
      <vt:lpstr>Folding</vt:lpstr>
      <vt:lpstr>Overflow Handling</vt:lpstr>
      <vt:lpstr>Linear Probing</vt:lpstr>
      <vt:lpstr>Quadratic Probing</vt:lpstr>
      <vt:lpstr>Rehashing</vt:lpstr>
      <vt:lpstr>PowerPoint Presentation</vt:lpstr>
      <vt:lpstr>Dynamic Hashing(Extendable Hashing) </vt:lpstr>
      <vt:lpstr>Dynamic Hashing Using Directories</vt:lpstr>
      <vt:lpstr>Dynamic Hashing Using Directories</vt:lpstr>
      <vt:lpstr>Extending the Directory </vt:lpstr>
      <vt:lpstr>Insertion of  C5 (=110 101) </vt:lpstr>
      <vt:lpstr>Insertion of C5 (=110 101)</vt:lpstr>
      <vt:lpstr>PowerPoint Presentation</vt:lpstr>
      <vt:lpstr>Advantages for  Dynamic Hashing Using Directories</vt:lpstr>
      <vt:lpstr>Directoryless Dynamic Hashing (1)</vt:lpstr>
      <vt:lpstr>Directoryless Dynamic Hashing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Aryan</dc:creator>
  <cp:lastModifiedBy>Chandrapal Singh  Arya</cp:lastModifiedBy>
  <cp:revision>3</cp:revision>
  <dcterms:created xsi:type="dcterms:W3CDTF">2008-07-08T11:17:06Z</dcterms:created>
  <dcterms:modified xsi:type="dcterms:W3CDTF">2023-01-06T10:17:39Z</dcterms:modified>
</cp:coreProperties>
</file>