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  <p:sldMasterId id="2147483696" r:id="rId5"/>
  </p:sldMasterIdLst>
  <p:notesMasterIdLst>
    <p:notesMasterId r:id="rId41"/>
  </p:notesMasterIdLst>
  <p:handoutMasterIdLst>
    <p:handoutMasterId r:id="rId42"/>
  </p:handoutMasterIdLst>
  <p:sldIdLst>
    <p:sldId id="365" r:id="rId6"/>
    <p:sldId id="350" r:id="rId7"/>
    <p:sldId id="366" r:id="rId8"/>
    <p:sldId id="352" r:id="rId9"/>
    <p:sldId id="3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354" r:id="rId33"/>
    <p:sldId id="355" r:id="rId34"/>
    <p:sldId id="356" r:id="rId35"/>
    <p:sldId id="357" r:id="rId36"/>
    <p:sldId id="362" r:id="rId37"/>
    <p:sldId id="363" r:id="rId38"/>
    <p:sldId id="364" r:id="rId39"/>
    <p:sldId id="34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:notes"/>
          <p:cNvSpPr txBox="1"/>
          <p:nvPr/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49300"/>
            <a:ext cx="6594475" cy="3709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23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chains may be sorted or unsorted (the text uses sorted chains).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4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5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6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7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8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9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0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1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2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3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14D42-51FC-52D4-6A00-8E4A0649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73C5D-F7FD-5D4E-2646-40A73B0A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1D7FE-49D5-E74E-763D-ACDC35DE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3F12-A7EE-4C2C-81AC-3AB85F65C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15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表格" type="tbl">
  <p:cSld name="標題及表格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7571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261242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1781079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7374409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471109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1361344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7205122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3F12-A7EE-4C2C-81AC-3AB85F65C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901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490726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7176286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4257674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0256878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表格" type="tbl">
  <p:cSld name="標題及表格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501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  <p:sldLayoutId id="2147483694" r:id="rId14"/>
    <p:sldLayoutId id="214748369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75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 userDrawn="1">
          <p15:clr>
            <a:srgbClr val="547EBF"/>
          </p15:clr>
        </p15:guide>
        <p15:guide id="2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isquareit.edu.i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E0E71B-F59A-5520-AAA1-F0531C6560D5}"/>
              </a:ext>
            </a:extLst>
          </p:cNvPr>
          <p:cNvSpPr txBox="1">
            <a:spLocks/>
          </p:cNvSpPr>
          <p:nvPr/>
        </p:nvSpPr>
        <p:spPr>
          <a:xfrm>
            <a:off x="1" y="4956313"/>
            <a:ext cx="12191084" cy="1717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accent5">
                    <a:lumMod val="75000"/>
                  </a:schemeClr>
                </a:solidFill>
                <a:sym typeface="Tahoma"/>
              </a:rPr>
              <a:t>HOPE FOUNDATION’S</a:t>
            </a:r>
            <a:br>
              <a:rPr lang="en-US" sz="1000" b="0" dirty="0">
                <a:solidFill>
                  <a:srgbClr val="7030A0"/>
                </a:solidFill>
                <a:sym typeface="Arial"/>
              </a:rPr>
            </a:br>
            <a:r>
              <a:rPr lang="en-US" sz="3100" dirty="0">
                <a:solidFill>
                  <a:srgbClr val="7030A0"/>
                </a:solidFill>
                <a:sym typeface="Tahoma"/>
              </a:rPr>
              <a:t>INTERNATIONAL INSTITUTE OF INFORMATION TECHNOLOGY, (I²IT)</a:t>
            </a:r>
            <a:br>
              <a:rPr lang="en-US" sz="3100" b="0" dirty="0">
                <a:solidFill>
                  <a:srgbClr val="7030A0"/>
                </a:solidFill>
                <a:sym typeface="Arial"/>
              </a:rPr>
            </a:b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sym typeface="Tahom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www.isquareit.edu.in</a:t>
            </a:r>
            <a:br>
              <a:rPr lang="en-US" sz="2400" dirty="0">
                <a:solidFill>
                  <a:srgbClr val="7030A0"/>
                </a:solidFill>
                <a:sym typeface="Tahoma"/>
              </a:rPr>
            </a:br>
            <a:r>
              <a:rPr lang="en-US" sz="2400" dirty="0">
                <a:solidFill>
                  <a:srgbClr val="7030A0"/>
                </a:solidFill>
                <a:sym typeface="Tahoma"/>
              </a:rPr>
              <a:t>+91 20 22933441 / 2</a:t>
            </a:r>
            <a:endParaRPr lang="en-US" sz="1000" dirty="0">
              <a:solidFill>
                <a:srgbClr val="7030A0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00E0A3C-498B-EFFA-CD91-AB7C28DF5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491" y="184326"/>
            <a:ext cx="3684104" cy="477198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4D1E9E-AC56-709E-2C39-5CFFCB89F441}"/>
              </a:ext>
            </a:extLst>
          </p:cNvPr>
          <p:cNvCxnSpPr>
            <a:cxnSpLocks/>
          </p:cNvCxnSpPr>
          <p:nvPr/>
        </p:nvCxnSpPr>
        <p:spPr>
          <a:xfrm>
            <a:off x="543339" y="4956313"/>
            <a:ext cx="1111857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66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Division</a:t>
            </a:r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body" idx="4294967295"/>
          </p:nvPr>
        </p:nvSpPr>
        <p:spPr>
          <a:xfrm>
            <a:off x="0" y="836613"/>
            <a:ext cx="12192000" cy="57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= </a:t>
            </a:r>
            <a:r>
              <a:rPr lang="en-US" i="1" dirty="0"/>
              <a:t>k</a:t>
            </a:r>
            <a:r>
              <a:rPr lang="en-US" dirty="0"/>
              <a:t> % </a:t>
            </a:r>
            <a:r>
              <a:rPr lang="en-US" i="1" dirty="0"/>
              <a:t>D   </a:t>
            </a:r>
            <a:r>
              <a:rPr lang="en-US" u="sng" dirty="0">
                <a:solidFill>
                  <a:srgbClr val="FF0000"/>
                </a:solidFill>
              </a:rPr>
              <a:t>remainder</a:t>
            </a:r>
            <a:endParaRPr i="1" dirty="0"/>
          </a:p>
          <a:p>
            <a:pPr marL="147638" lvl="0" indent="-14763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Since the bucket address is from 0 to </a:t>
            </a:r>
            <a:r>
              <a:rPr lang="en-US" i="1" dirty="0"/>
              <a:t>b</a:t>
            </a:r>
            <a:r>
              <a:rPr lang="en-US" dirty="0"/>
              <a:t>−1 if there are </a:t>
            </a:r>
            <a:r>
              <a:rPr lang="en-US" i="1" dirty="0"/>
              <a:t>b</a:t>
            </a:r>
            <a:r>
              <a:rPr lang="en-US" dirty="0"/>
              <a:t> buckets,</a:t>
            </a:r>
            <a:r>
              <a:rPr lang="en-US" i="1" dirty="0"/>
              <a:t> </a:t>
            </a:r>
            <a:r>
              <a:rPr lang="en-US" dirty="0"/>
              <a:t>usually</a:t>
            </a:r>
            <a:r>
              <a:rPr lang="en-US" i="1" dirty="0"/>
              <a:t> D=b.</a:t>
            </a:r>
            <a:endParaRPr dirty="0"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If </a:t>
            </a:r>
            <a:r>
              <a:rPr lang="en-US" sz="2800" i="1" dirty="0"/>
              <a:t>D</a:t>
            </a:r>
            <a:r>
              <a:rPr lang="en-US" sz="2800" dirty="0"/>
              <a:t> is even, it is not good.		</a:t>
            </a:r>
            <a:endParaRPr dirty="0"/>
          </a:p>
          <a:p>
            <a:pPr marL="6731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 i="1" dirty="0"/>
              <a:t>D</a:t>
            </a:r>
            <a:r>
              <a:rPr lang="en-US" sz="2400" dirty="0"/>
              <a:t> = 12, 20%12 = 8, 30%12 = 4, 28%14 = 0	</a:t>
            </a:r>
            <a:endParaRPr dirty="0"/>
          </a:p>
          <a:p>
            <a:pPr marL="273050" lvl="0" indent="-273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If </a:t>
            </a:r>
            <a:r>
              <a:rPr lang="en-US" sz="2800" i="1" dirty="0"/>
              <a:t>D</a:t>
            </a:r>
            <a:r>
              <a:rPr lang="en-US" sz="2800" dirty="0"/>
              <a:t> is multiple  of 5, it is not good.</a:t>
            </a:r>
            <a:endParaRPr dirty="0"/>
          </a:p>
          <a:p>
            <a:pPr marL="6731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 i="1" dirty="0"/>
              <a:t>D</a:t>
            </a:r>
            <a:r>
              <a:rPr lang="en-US" sz="2400" dirty="0"/>
              <a:t> = 15, 20%15 = 5, 30%15 = 0, 35%15 = 5</a:t>
            </a:r>
            <a:endParaRPr dirty="0"/>
          </a:p>
          <a:p>
            <a:pPr marL="273050" lvl="0" indent="-95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u="sng" dirty="0">
                <a:solidFill>
                  <a:srgbClr val="FF0000"/>
                </a:solidFill>
              </a:rPr>
              <a:t>Prime numbers</a:t>
            </a:r>
            <a:r>
              <a:rPr lang="en-US" sz="2800" dirty="0"/>
              <a:t>  are good choice for </a:t>
            </a:r>
            <a:r>
              <a:rPr lang="en-US" sz="2800" i="1" dirty="0"/>
              <a:t>D</a:t>
            </a:r>
            <a:r>
              <a:rPr lang="en-US" sz="2800" dirty="0"/>
              <a:t> .</a:t>
            </a:r>
            <a:endParaRPr dirty="0"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For most practical dictionaries, </a:t>
            </a:r>
            <a:r>
              <a:rPr lang="en-US" sz="2800" i="1" dirty="0"/>
              <a:t>D</a:t>
            </a:r>
            <a:r>
              <a:rPr lang="en-US" sz="2800" dirty="0"/>
              <a:t> is a good </a:t>
            </a:r>
            <a:r>
              <a:rPr lang="en-US" sz="2800" dirty="0" err="1"/>
              <a:t>cadidate</a:t>
            </a:r>
            <a:r>
              <a:rPr lang="en-US" sz="2800" dirty="0"/>
              <a:t> if it has no prime factor smaller than 20.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Mid-square</a:t>
            </a:r>
            <a:endParaRPr/>
          </a:p>
        </p:txBody>
      </p:sp>
      <p:sp>
        <p:nvSpPr>
          <p:cNvPr id="254" name="Google Shape;254;p17"/>
          <p:cNvSpPr txBox="1">
            <a:spLocks noGrp="1"/>
          </p:cNvSpPr>
          <p:nvPr>
            <p:ph type="body" idx="4294967295"/>
          </p:nvPr>
        </p:nvSpPr>
        <p:spPr>
          <a:xfrm>
            <a:off x="0" y="836613"/>
            <a:ext cx="12192000" cy="57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u="sng" dirty="0">
                <a:solidFill>
                  <a:srgbClr val="FF0000"/>
                </a:solidFill>
              </a:rPr>
              <a:t>Square</a:t>
            </a:r>
            <a:r>
              <a:rPr lang="en-US" sz="2800" dirty="0"/>
              <a:t> the key and then use an appropriate number of bits from the </a:t>
            </a:r>
            <a:r>
              <a:rPr lang="en-US" sz="2800" u="sng" dirty="0">
                <a:solidFill>
                  <a:srgbClr val="FF0000"/>
                </a:solidFill>
              </a:rPr>
              <a:t>middle</a:t>
            </a:r>
            <a:r>
              <a:rPr lang="en-US" sz="2800" dirty="0"/>
              <a:t> of the square.</a:t>
            </a:r>
            <a:endParaRPr dirty="0"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Example</a:t>
            </a:r>
            <a:endParaRPr dirty="0"/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 dirty="0"/>
              <a:t>Key </a:t>
            </a:r>
            <a:r>
              <a:rPr lang="en-US" i="1" dirty="0"/>
              <a:t>k</a:t>
            </a:r>
            <a:r>
              <a:rPr lang="en-US" dirty="0"/>
              <a:t>= 113586, </a:t>
            </a:r>
            <a:r>
              <a:rPr lang="en-US" i="1" dirty="0"/>
              <a:t>b</a:t>
            </a:r>
            <a:r>
              <a:rPr lang="en-US" dirty="0"/>
              <a:t> =10000, where 9999 is the largest bucket address.</a:t>
            </a:r>
            <a:endParaRPr dirty="0"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dirty="0"/>
              <a:t>Square the key, and then extract the middle 4 digits:</a:t>
            </a:r>
            <a:endParaRPr dirty="0"/>
          </a:p>
        </p:txBody>
      </p:sp>
      <p:grpSp>
        <p:nvGrpSpPr>
          <p:cNvPr id="255" name="Google Shape;255;p17"/>
          <p:cNvGrpSpPr/>
          <p:nvPr/>
        </p:nvGrpSpPr>
        <p:grpSpPr>
          <a:xfrm>
            <a:off x="3309939" y="3933825"/>
            <a:ext cx="5500687" cy="571500"/>
            <a:chOff x="1125" y="2478"/>
            <a:chExt cx="3465" cy="360"/>
          </a:xfrm>
        </p:grpSpPr>
        <p:sp>
          <p:nvSpPr>
            <p:cNvPr id="256" name="Google Shape;256;p17"/>
            <p:cNvSpPr/>
            <p:nvPr/>
          </p:nvSpPr>
          <p:spPr>
            <a:xfrm>
              <a:off x="1125" y="2478"/>
              <a:ext cx="315" cy="36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7634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1440" y="2478"/>
              <a:ext cx="315" cy="36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7634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1755" y="2478"/>
              <a:ext cx="315" cy="36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7634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2070" y="2478"/>
              <a:ext cx="315" cy="36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7634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2385" y="2478"/>
              <a:ext cx="315" cy="36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2700" y="2478"/>
              <a:ext cx="315" cy="36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3015" y="2478"/>
              <a:ext cx="315" cy="36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3330" y="2478"/>
              <a:ext cx="315" cy="36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3645" y="2478"/>
              <a:ext cx="315" cy="36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7634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3960" y="2478"/>
              <a:ext cx="315" cy="36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7634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4275" y="2478"/>
              <a:ext cx="315" cy="36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7634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7" name="Google Shape;267;p17"/>
          <p:cNvSpPr txBox="1"/>
          <p:nvPr/>
        </p:nvSpPr>
        <p:spPr>
          <a:xfrm>
            <a:off x="5238751" y="4648201"/>
            <a:ext cx="2143125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1779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Folding</a:t>
            </a: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body" idx="4294967295"/>
          </p:nvPr>
        </p:nvSpPr>
        <p:spPr>
          <a:xfrm>
            <a:off x="0" y="836613"/>
            <a:ext cx="12192000" cy="33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The key </a:t>
            </a:r>
            <a:r>
              <a:rPr lang="en-US" sz="2800" i="1" dirty="0"/>
              <a:t>k</a:t>
            </a:r>
            <a:r>
              <a:rPr lang="en-US" sz="2800" dirty="0"/>
              <a:t> is partitioned into several parts, all of the same length. These partitions are then added together to obtain the hash address for </a:t>
            </a:r>
            <a:r>
              <a:rPr lang="en-US" sz="2800" i="1" dirty="0"/>
              <a:t>k</a:t>
            </a:r>
            <a:r>
              <a:rPr lang="en-US" sz="2800" dirty="0"/>
              <a:t>.</a:t>
            </a:r>
            <a:endParaRPr dirty="0"/>
          </a:p>
          <a:p>
            <a:pPr marL="273050" lvl="0" indent="-82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</a:pPr>
            <a:endParaRPr sz="3000" dirty="0"/>
          </a:p>
          <a:p>
            <a:pPr marL="273050" lvl="0" indent="-82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</a:pPr>
            <a:endParaRPr sz="3000" dirty="0"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Two methods: </a:t>
            </a:r>
            <a:endParaRPr sz="2400" dirty="0">
              <a:solidFill>
                <a:srgbClr val="800000"/>
              </a:solidFill>
            </a:endParaRPr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 dirty="0">
                <a:solidFill>
                  <a:srgbClr val="800000"/>
                </a:solidFill>
              </a:rPr>
              <a:t>Shift folding</a:t>
            </a:r>
            <a:r>
              <a:rPr lang="en-US" sz="2400" dirty="0"/>
              <a:t>		− </a:t>
            </a:r>
            <a:r>
              <a:rPr lang="en-US" sz="2400" dirty="0">
                <a:solidFill>
                  <a:srgbClr val="800000"/>
                </a:solidFill>
              </a:rPr>
              <a:t>Folding at the boundaries</a:t>
            </a:r>
            <a:endParaRPr dirty="0"/>
          </a:p>
        </p:txBody>
      </p:sp>
      <p:sp>
        <p:nvSpPr>
          <p:cNvPr id="276" name="Google Shape;276;p18"/>
          <p:cNvSpPr/>
          <p:nvPr/>
        </p:nvSpPr>
        <p:spPr>
          <a:xfrm>
            <a:off x="2055813" y="2633664"/>
            <a:ext cx="571500" cy="642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634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2627313" y="2633664"/>
            <a:ext cx="571500" cy="642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634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3198813" y="2633664"/>
            <a:ext cx="571500" cy="642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634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3770313" y="2633664"/>
            <a:ext cx="571500" cy="642937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8"/>
          <p:cNvSpPr/>
          <p:nvPr/>
        </p:nvSpPr>
        <p:spPr>
          <a:xfrm>
            <a:off x="4341813" y="2633664"/>
            <a:ext cx="571500" cy="642937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4913313" y="2633664"/>
            <a:ext cx="571500" cy="642937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5484813" y="2633664"/>
            <a:ext cx="571500" cy="642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634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6056313" y="2633664"/>
            <a:ext cx="571500" cy="642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634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6627813" y="2633664"/>
            <a:ext cx="571500" cy="642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634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7199313" y="2633664"/>
            <a:ext cx="571500" cy="642937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7770813" y="2633664"/>
            <a:ext cx="571500" cy="642937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8342313" y="2633664"/>
            <a:ext cx="571500" cy="642937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8913813" y="2633664"/>
            <a:ext cx="571500" cy="642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634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9485313" y="2633664"/>
            <a:ext cx="571500" cy="642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634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0" name="Google Shape;290;p18"/>
          <p:cNvCxnSpPr/>
          <p:nvPr/>
        </p:nvCxnSpPr>
        <p:spPr>
          <a:xfrm rot="5400000">
            <a:off x="3269457" y="2991644"/>
            <a:ext cx="1000125" cy="1588"/>
          </a:xfrm>
          <a:prstGeom prst="straightConnector1">
            <a:avLst/>
          </a:prstGeom>
          <a:noFill/>
          <a:ln w="28575" cap="flat" cmpd="sng">
            <a:solidFill>
              <a:srgbClr val="432B2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291;p18"/>
          <p:cNvCxnSpPr/>
          <p:nvPr/>
        </p:nvCxnSpPr>
        <p:spPr>
          <a:xfrm rot="5400000">
            <a:off x="4985545" y="2990058"/>
            <a:ext cx="1000125" cy="1587"/>
          </a:xfrm>
          <a:prstGeom prst="straightConnector1">
            <a:avLst/>
          </a:prstGeom>
          <a:noFill/>
          <a:ln w="28575" cap="flat" cmpd="sng">
            <a:solidFill>
              <a:srgbClr val="432B2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292;p18"/>
          <p:cNvCxnSpPr/>
          <p:nvPr/>
        </p:nvCxnSpPr>
        <p:spPr>
          <a:xfrm rot="5400000">
            <a:off x="6700045" y="2990058"/>
            <a:ext cx="1000125" cy="1587"/>
          </a:xfrm>
          <a:prstGeom prst="straightConnector1">
            <a:avLst/>
          </a:prstGeom>
          <a:noFill/>
          <a:ln w="28575" cap="flat" cmpd="sng">
            <a:solidFill>
              <a:srgbClr val="432B2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293;p18"/>
          <p:cNvCxnSpPr/>
          <p:nvPr/>
        </p:nvCxnSpPr>
        <p:spPr>
          <a:xfrm rot="5400000">
            <a:off x="8414545" y="2990058"/>
            <a:ext cx="1000125" cy="1587"/>
          </a:xfrm>
          <a:prstGeom prst="straightConnector1">
            <a:avLst/>
          </a:prstGeom>
          <a:noFill/>
          <a:ln w="28575" cap="flat" cmpd="sng">
            <a:solidFill>
              <a:srgbClr val="432B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4" name="Google Shape;294;p18"/>
          <p:cNvSpPr txBox="1"/>
          <p:nvPr/>
        </p:nvSpPr>
        <p:spPr>
          <a:xfrm>
            <a:off x="2127251" y="2198688"/>
            <a:ext cx="107156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3841751" y="2205038"/>
            <a:ext cx="107156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5556251" y="2205038"/>
            <a:ext cx="107156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7270751" y="2205038"/>
            <a:ext cx="107156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8"/>
          <p:cNvSpPr txBox="1"/>
          <p:nvPr/>
        </p:nvSpPr>
        <p:spPr>
          <a:xfrm>
            <a:off x="8985251" y="2205038"/>
            <a:ext cx="107156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9" name="Google Shape;299;p18"/>
          <p:cNvGrpSpPr/>
          <p:nvPr/>
        </p:nvGrpSpPr>
        <p:grpSpPr>
          <a:xfrm>
            <a:off x="7037389" y="4510088"/>
            <a:ext cx="1938337" cy="2228850"/>
            <a:chOff x="3473" y="2841"/>
            <a:chExt cx="1221" cy="1404"/>
          </a:xfrm>
        </p:grpSpPr>
        <p:grpSp>
          <p:nvGrpSpPr>
            <p:cNvPr id="300" name="Google Shape;300;p18"/>
            <p:cNvGrpSpPr/>
            <p:nvPr/>
          </p:nvGrpSpPr>
          <p:grpSpPr>
            <a:xfrm>
              <a:off x="3473" y="2841"/>
              <a:ext cx="462" cy="249"/>
              <a:chOff x="3567" y="1286"/>
              <a:chExt cx="427" cy="430"/>
            </a:xfrm>
          </p:grpSpPr>
          <p:pic>
            <p:nvPicPr>
              <p:cNvPr id="301" name="Google Shape;301;p18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7" y="1286"/>
                <a:ext cx="427" cy="43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</p:pic>
          <p:sp>
            <p:nvSpPr>
              <p:cNvPr id="302" name="Google Shape;302;p18"/>
              <p:cNvSpPr txBox="1"/>
              <p:nvPr/>
            </p:nvSpPr>
            <p:spPr>
              <a:xfrm>
                <a:off x="3600" y="1305"/>
                <a:ext cx="360" cy="36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Times New Roman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P1</a:t>
                </a:r>
                <a:endParaRPr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03" name="Google Shape;303;p18"/>
            <p:cNvSpPr/>
            <p:nvPr/>
          </p:nvSpPr>
          <p:spPr>
            <a:xfrm>
              <a:off x="3526" y="3061"/>
              <a:ext cx="389" cy="20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C70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P2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04" name="Google Shape;304;p18"/>
            <p:cNvGrpSpPr/>
            <p:nvPr/>
          </p:nvGrpSpPr>
          <p:grpSpPr>
            <a:xfrm>
              <a:off x="3473" y="3257"/>
              <a:ext cx="462" cy="250"/>
              <a:chOff x="3567" y="2004"/>
              <a:chExt cx="427" cy="431"/>
            </a:xfrm>
          </p:grpSpPr>
          <p:pic>
            <p:nvPicPr>
              <p:cNvPr id="305" name="Google Shape;305;p18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7" y="2004"/>
                <a:ext cx="427" cy="431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</p:pic>
          <p:sp>
            <p:nvSpPr>
              <p:cNvPr id="306" name="Google Shape;306;p18"/>
              <p:cNvSpPr txBox="1"/>
              <p:nvPr/>
            </p:nvSpPr>
            <p:spPr>
              <a:xfrm>
                <a:off x="3600" y="2025"/>
                <a:ext cx="360" cy="36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Times New Roman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P3</a:t>
                </a:r>
                <a:endParaRPr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07" name="Google Shape;307;p18"/>
            <p:cNvSpPr/>
            <p:nvPr/>
          </p:nvSpPr>
          <p:spPr>
            <a:xfrm>
              <a:off x="3526" y="3478"/>
              <a:ext cx="389" cy="20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C70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P4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08" name="Google Shape;308;p18"/>
            <p:cNvGrpSpPr/>
            <p:nvPr/>
          </p:nvGrpSpPr>
          <p:grpSpPr>
            <a:xfrm>
              <a:off x="3473" y="3676"/>
              <a:ext cx="462" cy="250"/>
              <a:chOff x="3567" y="2726"/>
              <a:chExt cx="427" cy="430"/>
            </a:xfrm>
          </p:grpSpPr>
          <p:pic>
            <p:nvPicPr>
              <p:cNvPr id="309" name="Google Shape;309;p18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7" y="2726"/>
                <a:ext cx="427" cy="43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</p:pic>
          <p:sp>
            <p:nvSpPr>
              <p:cNvPr id="310" name="Google Shape;310;p18"/>
              <p:cNvSpPr txBox="1"/>
              <p:nvPr/>
            </p:nvSpPr>
            <p:spPr>
              <a:xfrm>
                <a:off x="3600" y="2745"/>
                <a:ext cx="360" cy="36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Times New Roman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P5</a:t>
                </a:r>
                <a:endParaRPr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11" name="Google Shape;311;p18"/>
            <p:cNvSpPr txBox="1"/>
            <p:nvPr/>
          </p:nvSpPr>
          <p:spPr>
            <a:xfrm>
              <a:off x="3915" y="2852"/>
              <a:ext cx="553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1 2 3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" name="Google Shape;312;p18"/>
            <p:cNvSpPr txBox="1"/>
            <p:nvPr/>
          </p:nvSpPr>
          <p:spPr>
            <a:xfrm>
              <a:off x="3915" y="3087"/>
              <a:ext cx="553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3 0 2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" name="Google Shape;313;p18"/>
            <p:cNvSpPr txBox="1"/>
            <p:nvPr/>
          </p:nvSpPr>
          <p:spPr>
            <a:xfrm>
              <a:off x="3915" y="3296"/>
              <a:ext cx="553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2 4 1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" name="Google Shape;314;p18"/>
            <p:cNvSpPr txBox="1"/>
            <p:nvPr/>
          </p:nvSpPr>
          <p:spPr>
            <a:xfrm>
              <a:off x="3915" y="3478"/>
              <a:ext cx="560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2 1 1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" name="Google Shape;315;p18"/>
            <p:cNvSpPr txBox="1"/>
            <p:nvPr/>
          </p:nvSpPr>
          <p:spPr>
            <a:xfrm>
              <a:off x="4035" y="3687"/>
              <a:ext cx="433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2 0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6" name="Google Shape;316;p18"/>
            <p:cNvCxnSpPr/>
            <p:nvPr/>
          </p:nvCxnSpPr>
          <p:spPr>
            <a:xfrm>
              <a:off x="3576" y="3942"/>
              <a:ext cx="982" cy="6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7" name="Google Shape;317;p18"/>
            <p:cNvSpPr txBox="1"/>
            <p:nvPr/>
          </p:nvSpPr>
          <p:spPr>
            <a:xfrm>
              <a:off x="3915" y="3974"/>
              <a:ext cx="553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8 9 7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8" name="Google Shape;318;p18"/>
            <p:cNvCxnSpPr/>
            <p:nvPr/>
          </p:nvCxnSpPr>
          <p:spPr>
            <a:xfrm>
              <a:off x="4468" y="2976"/>
              <a:ext cx="22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9" name="Google Shape;319;p18"/>
            <p:cNvCxnSpPr/>
            <p:nvPr/>
          </p:nvCxnSpPr>
          <p:spPr>
            <a:xfrm>
              <a:off x="4468" y="3385"/>
              <a:ext cx="22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0" name="Google Shape;320;p18"/>
            <p:cNvCxnSpPr/>
            <p:nvPr/>
          </p:nvCxnSpPr>
          <p:spPr>
            <a:xfrm>
              <a:off x="4468" y="3793"/>
              <a:ext cx="22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1" name="Google Shape;321;p18"/>
            <p:cNvCxnSpPr/>
            <p:nvPr/>
          </p:nvCxnSpPr>
          <p:spPr>
            <a:xfrm>
              <a:off x="4468" y="3203"/>
              <a:ext cx="22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4468" y="3612"/>
              <a:ext cx="22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323" name="Google Shape;323;p18"/>
          <p:cNvGrpSpPr/>
          <p:nvPr/>
        </p:nvGrpSpPr>
        <p:grpSpPr>
          <a:xfrm>
            <a:off x="2855914" y="4510088"/>
            <a:ext cx="1870075" cy="2228850"/>
            <a:chOff x="839" y="2841"/>
            <a:chExt cx="1178" cy="1404"/>
          </a:xfrm>
        </p:grpSpPr>
        <p:grpSp>
          <p:nvGrpSpPr>
            <p:cNvPr id="324" name="Google Shape;324;p18"/>
            <p:cNvGrpSpPr/>
            <p:nvPr/>
          </p:nvGrpSpPr>
          <p:grpSpPr>
            <a:xfrm>
              <a:off x="839" y="2841"/>
              <a:ext cx="394" cy="249"/>
              <a:chOff x="1405" y="1286"/>
              <a:chExt cx="431" cy="430"/>
            </a:xfrm>
          </p:grpSpPr>
          <p:pic>
            <p:nvPicPr>
              <p:cNvPr id="325" name="Google Shape;325;p1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405" y="1286"/>
                <a:ext cx="431" cy="43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</p:pic>
          <p:sp>
            <p:nvSpPr>
              <p:cNvPr id="326" name="Google Shape;326;p18"/>
              <p:cNvSpPr txBox="1"/>
              <p:nvPr/>
            </p:nvSpPr>
            <p:spPr>
              <a:xfrm>
                <a:off x="1440" y="1305"/>
                <a:ext cx="360" cy="36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Times New Roman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P1</a:t>
                </a:r>
                <a:endParaRPr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27" name="Google Shape;327;p18"/>
            <p:cNvGrpSpPr/>
            <p:nvPr/>
          </p:nvGrpSpPr>
          <p:grpSpPr>
            <a:xfrm>
              <a:off x="839" y="3050"/>
              <a:ext cx="394" cy="248"/>
              <a:chOff x="1405" y="1647"/>
              <a:chExt cx="431" cy="427"/>
            </a:xfrm>
          </p:grpSpPr>
          <p:pic>
            <p:nvPicPr>
              <p:cNvPr id="328" name="Google Shape;328;p18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405" y="1647"/>
                <a:ext cx="431" cy="427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</p:pic>
          <p:sp>
            <p:nvSpPr>
              <p:cNvPr id="329" name="Google Shape;329;p18"/>
              <p:cNvSpPr txBox="1"/>
              <p:nvPr/>
            </p:nvSpPr>
            <p:spPr>
              <a:xfrm>
                <a:off x="1440" y="1665"/>
                <a:ext cx="360" cy="36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Times New Roman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P2</a:t>
                </a:r>
                <a:endParaRPr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30" name="Google Shape;330;p18"/>
            <p:cNvGrpSpPr/>
            <p:nvPr/>
          </p:nvGrpSpPr>
          <p:grpSpPr>
            <a:xfrm>
              <a:off x="839" y="3257"/>
              <a:ext cx="394" cy="250"/>
              <a:chOff x="1405" y="2004"/>
              <a:chExt cx="431" cy="431"/>
            </a:xfrm>
          </p:grpSpPr>
          <p:pic>
            <p:nvPicPr>
              <p:cNvPr id="331" name="Google Shape;331;p1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405" y="2004"/>
                <a:ext cx="431" cy="431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</p:pic>
          <p:sp>
            <p:nvSpPr>
              <p:cNvPr id="332" name="Google Shape;332;p18"/>
              <p:cNvSpPr txBox="1"/>
              <p:nvPr/>
            </p:nvSpPr>
            <p:spPr>
              <a:xfrm>
                <a:off x="1440" y="2025"/>
                <a:ext cx="360" cy="36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Times New Roman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P3</a:t>
                </a:r>
                <a:endParaRPr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33" name="Google Shape;333;p18"/>
            <p:cNvGrpSpPr/>
            <p:nvPr/>
          </p:nvGrpSpPr>
          <p:grpSpPr>
            <a:xfrm>
              <a:off x="839" y="3467"/>
              <a:ext cx="394" cy="250"/>
              <a:chOff x="1405" y="2365"/>
              <a:chExt cx="431" cy="431"/>
            </a:xfrm>
          </p:grpSpPr>
          <p:pic>
            <p:nvPicPr>
              <p:cNvPr id="334" name="Google Shape;334;p1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405" y="2365"/>
                <a:ext cx="431" cy="431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</p:pic>
          <p:sp>
            <p:nvSpPr>
              <p:cNvPr id="335" name="Google Shape;335;p18"/>
              <p:cNvSpPr txBox="1"/>
              <p:nvPr/>
            </p:nvSpPr>
            <p:spPr>
              <a:xfrm>
                <a:off x="1440" y="2385"/>
                <a:ext cx="360" cy="36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Times New Roman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P4</a:t>
                </a:r>
                <a:endParaRPr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36" name="Google Shape;336;p18"/>
            <p:cNvGrpSpPr/>
            <p:nvPr/>
          </p:nvGrpSpPr>
          <p:grpSpPr>
            <a:xfrm>
              <a:off x="839" y="3676"/>
              <a:ext cx="394" cy="250"/>
              <a:chOff x="1405" y="2726"/>
              <a:chExt cx="431" cy="430"/>
            </a:xfrm>
          </p:grpSpPr>
          <p:pic>
            <p:nvPicPr>
              <p:cNvPr id="337" name="Google Shape;337;p1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405" y="2726"/>
                <a:ext cx="431" cy="43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</p:pic>
          <p:sp>
            <p:nvSpPr>
              <p:cNvPr id="338" name="Google Shape;338;p18"/>
              <p:cNvSpPr txBox="1"/>
              <p:nvPr/>
            </p:nvSpPr>
            <p:spPr>
              <a:xfrm>
                <a:off x="1440" y="2745"/>
                <a:ext cx="360" cy="36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Times New Roman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P5</a:t>
                </a:r>
                <a:endParaRPr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39" name="Google Shape;339;p18"/>
            <p:cNvSpPr txBox="1"/>
            <p:nvPr/>
          </p:nvSpPr>
          <p:spPr>
            <a:xfrm>
              <a:off x="1212" y="2852"/>
              <a:ext cx="489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1 2 3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" name="Google Shape;340;p18"/>
            <p:cNvSpPr txBox="1"/>
            <p:nvPr/>
          </p:nvSpPr>
          <p:spPr>
            <a:xfrm>
              <a:off x="1212" y="3087"/>
              <a:ext cx="489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2 0 3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Google Shape;341;p18"/>
            <p:cNvSpPr txBox="1"/>
            <p:nvPr/>
          </p:nvSpPr>
          <p:spPr>
            <a:xfrm>
              <a:off x="1212" y="3296"/>
              <a:ext cx="489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2 4 1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2" name="Google Shape;342;p18"/>
            <p:cNvSpPr txBox="1"/>
            <p:nvPr/>
          </p:nvSpPr>
          <p:spPr>
            <a:xfrm>
              <a:off x="1212" y="3478"/>
              <a:ext cx="489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1 1 2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" name="Google Shape;343;p18"/>
            <p:cNvSpPr txBox="1"/>
            <p:nvPr/>
          </p:nvSpPr>
          <p:spPr>
            <a:xfrm>
              <a:off x="1212" y="3687"/>
              <a:ext cx="489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2 0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4" name="Google Shape;344;p18"/>
            <p:cNvCxnSpPr/>
            <p:nvPr/>
          </p:nvCxnSpPr>
          <p:spPr>
            <a:xfrm>
              <a:off x="873" y="3942"/>
              <a:ext cx="964" cy="6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5" name="Google Shape;345;p18"/>
            <p:cNvSpPr txBox="1"/>
            <p:nvPr/>
          </p:nvSpPr>
          <p:spPr>
            <a:xfrm>
              <a:off x="1212" y="3974"/>
              <a:ext cx="489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6 9 9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6" name="Google Shape;346;p18"/>
            <p:cNvCxnSpPr/>
            <p:nvPr/>
          </p:nvCxnSpPr>
          <p:spPr>
            <a:xfrm>
              <a:off x="1791" y="2976"/>
              <a:ext cx="22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7" name="Google Shape;347;p18"/>
            <p:cNvCxnSpPr/>
            <p:nvPr/>
          </p:nvCxnSpPr>
          <p:spPr>
            <a:xfrm>
              <a:off x="1791" y="3203"/>
              <a:ext cx="22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8" name="Google Shape;348;p18"/>
            <p:cNvCxnSpPr/>
            <p:nvPr/>
          </p:nvCxnSpPr>
          <p:spPr>
            <a:xfrm>
              <a:off x="1791" y="3430"/>
              <a:ext cx="22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9" name="Google Shape;349;p18"/>
            <p:cNvCxnSpPr/>
            <p:nvPr/>
          </p:nvCxnSpPr>
          <p:spPr>
            <a:xfrm>
              <a:off x="1791" y="3612"/>
              <a:ext cx="22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0" name="Google Shape;350;p18"/>
            <p:cNvCxnSpPr/>
            <p:nvPr/>
          </p:nvCxnSpPr>
          <p:spPr>
            <a:xfrm>
              <a:off x="1791" y="3793"/>
              <a:ext cx="22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71428"/>
              <a:buFont typeface="Calibri"/>
              <a:buNone/>
            </a:pPr>
            <a:r>
              <a:rPr lang="en-US"/>
              <a:t>Overflow Handling</a:t>
            </a:r>
            <a:endParaRPr sz="2800"/>
          </a:p>
        </p:txBody>
      </p:sp>
      <p:sp>
        <p:nvSpPr>
          <p:cNvPr id="358" name="Google Shape;358;p19"/>
          <p:cNvSpPr txBox="1">
            <a:spLocks noGrp="1"/>
          </p:cNvSpPr>
          <p:nvPr>
            <p:ph type="body" idx="4294967295"/>
          </p:nvPr>
        </p:nvSpPr>
        <p:spPr>
          <a:xfrm>
            <a:off x="0" y="836613"/>
            <a:ext cx="12192000" cy="57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An </a:t>
            </a:r>
            <a:r>
              <a:rPr lang="en-US" sz="2800" u="sng" dirty="0">
                <a:solidFill>
                  <a:srgbClr val="FF0000"/>
                </a:solidFill>
              </a:rPr>
              <a:t>overflow</a:t>
            </a:r>
            <a:r>
              <a:rPr lang="en-US" sz="2800" dirty="0"/>
              <a:t> occurs when the home bucket for a new pair (key, element) is full.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Two methods for handling overflows: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u="sng" dirty="0">
                <a:solidFill>
                  <a:srgbClr val="FF0000"/>
                </a:solidFill>
              </a:rPr>
              <a:t>Open addressing</a:t>
            </a:r>
            <a:r>
              <a:rPr lang="en-US" sz="2800" dirty="0"/>
              <a:t>: Search the hash table in some systematic fashion for a bucket that is not full.</a:t>
            </a:r>
            <a:endParaRPr dirty="0"/>
          </a:p>
          <a:p>
            <a:pPr marL="85725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 dirty="0">
                <a:solidFill>
                  <a:srgbClr val="3333FF"/>
                </a:solidFill>
              </a:rPr>
              <a:t>Linear probing (linear open addressing) </a:t>
            </a:r>
            <a:endParaRPr dirty="0"/>
          </a:p>
          <a:p>
            <a:pPr marL="85725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dirty="0">
                <a:solidFill>
                  <a:srgbClr val="3333FF"/>
                </a:solidFill>
              </a:rPr>
              <a:t>Quadratic probing </a:t>
            </a:r>
            <a:endParaRPr dirty="0"/>
          </a:p>
          <a:p>
            <a:pPr marL="85725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dirty="0">
                <a:solidFill>
                  <a:srgbClr val="3333FF"/>
                </a:solidFill>
              </a:rPr>
              <a:t>Rehashing</a:t>
            </a:r>
            <a:endParaRPr dirty="0"/>
          </a:p>
          <a:p>
            <a:pPr marL="300038" lvl="0" indent="-300038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 u="sng" dirty="0">
                <a:solidFill>
                  <a:srgbClr val="FF0000"/>
                </a:solidFill>
              </a:rPr>
              <a:t>Chaining</a:t>
            </a:r>
            <a:r>
              <a:rPr lang="en-US" sz="2800" dirty="0"/>
              <a:t>: Each bucket keeps a linked list of all pairs to the same bucket address.</a:t>
            </a:r>
            <a:endParaRPr dirty="0"/>
          </a:p>
          <a:p>
            <a:pPr marL="85725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 dirty="0">
                <a:solidFill>
                  <a:srgbClr val="3333FF"/>
                </a:solidFill>
              </a:rPr>
              <a:t>Linked list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000"/>
              <a:t>Linear Probing</a:t>
            </a:r>
            <a:endParaRPr sz="4000"/>
          </a:p>
        </p:txBody>
      </p:sp>
      <p:sp>
        <p:nvSpPr>
          <p:cNvPr id="366" name="Google Shape;366;p20"/>
          <p:cNvSpPr txBox="1">
            <a:spLocks noGrp="1"/>
          </p:cNvSpPr>
          <p:nvPr>
            <p:ph type="body" idx="4294967295"/>
          </p:nvPr>
        </p:nvSpPr>
        <p:spPr>
          <a:xfrm>
            <a:off x="0" y="836613"/>
            <a:ext cx="8147050" cy="511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Also called </a:t>
            </a:r>
            <a:r>
              <a:rPr lang="en-US" sz="2800" u="sng">
                <a:solidFill>
                  <a:srgbClr val="FF0000"/>
                </a:solidFill>
              </a:rPr>
              <a:t>linear open addressing</a:t>
            </a:r>
            <a:endParaRPr sz="2400" u="sng">
              <a:solidFill>
                <a:srgbClr val="FF0000"/>
              </a:solidFill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Search the </a:t>
            </a:r>
            <a:r>
              <a:rPr lang="en-US" sz="2800" u="sng">
                <a:solidFill>
                  <a:srgbClr val="FF0000"/>
                </a:solidFill>
              </a:rPr>
              <a:t>next available</a:t>
            </a:r>
            <a:r>
              <a:rPr lang="en-US" sz="2800"/>
              <a:t> bucket one by one.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(</a:t>
            </a:r>
            <a:r>
              <a:rPr lang="en-US" sz="2800" i="1"/>
              <a:t>h</a:t>
            </a:r>
            <a:r>
              <a:rPr lang="en-US" sz="2800"/>
              <a:t>(</a:t>
            </a:r>
            <a:r>
              <a:rPr lang="en-US" sz="2800" i="1"/>
              <a:t>k</a:t>
            </a:r>
            <a:r>
              <a:rPr lang="en-US" sz="2800"/>
              <a:t>) + </a:t>
            </a:r>
            <a:r>
              <a:rPr lang="en-US" sz="2800" i="1"/>
              <a:t>j</a:t>
            </a:r>
            <a:r>
              <a:rPr lang="en-US" sz="2800"/>
              <a:t> ) % </a:t>
            </a:r>
            <a:r>
              <a:rPr lang="en-US" sz="2800" i="1"/>
              <a:t>D,  j=</a:t>
            </a:r>
            <a:r>
              <a:rPr lang="en-US" sz="2800"/>
              <a:t>0,1,2,3</a:t>
            </a:r>
            <a:r>
              <a:rPr lang="en-US" sz="2800" i="1"/>
              <a:t>…</a:t>
            </a:r>
            <a:endParaRPr sz="2800"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Example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 i="1"/>
              <a:t>D</a:t>
            </a:r>
            <a:r>
              <a:rPr lang="en-US" sz="2400"/>
              <a:t> (divisor) = </a:t>
            </a:r>
            <a:r>
              <a:rPr lang="en-US" sz="2400" i="1"/>
              <a:t>b</a:t>
            </a:r>
            <a:r>
              <a:rPr lang="en-US" sz="2400"/>
              <a:t> (number of buckets) = 17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Bucket address = key % 17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Char char="◦"/>
            </a:pPr>
            <a:r>
              <a:rPr lang="en-US" sz="2400"/>
              <a:t>Insert pairs whose keys are </a:t>
            </a:r>
            <a:endParaRPr/>
          </a:p>
          <a:p>
            <a:pPr marL="31908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Key:</a:t>
            </a:r>
            <a:r>
              <a:rPr lang="en-US" sz="2400">
                <a:solidFill>
                  <a:srgbClr val="3333FF"/>
                </a:solidFill>
              </a:rPr>
              <a:t> </a:t>
            </a:r>
            <a:r>
              <a:rPr lang="en-US" sz="24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6, 12, 34, 29, 28, 11, 23, 7, 0, 33,  </a:t>
            </a:r>
            <a:r>
              <a:rPr lang="en-US" sz="2400" i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2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):6, 12,  0, 12, 11, 11,  6, 7, 0, 16, </a:t>
            </a:r>
            <a:endParaRPr/>
          </a:p>
          <a:p>
            <a:pPr marL="547688" lvl="1" indent="-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endParaRPr sz="2400">
              <a:solidFill>
                <a:srgbClr val="006600"/>
              </a:solidFill>
            </a:endParaRPr>
          </a:p>
        </p:txBody>
      </p:sp>
      <p:grpSp>
        <p:nvGrpSpPr>
          <p:cNvPr id="367" name="Google Shape;367;p20"/>
          <p:cNvGrpSpPr/>
          <p:nvPr/>
        </p:nvGrpSpPr>
        <p:grpSpPr>
          <a:xfrm>
            <a:off x="2287589" y="4910138"/>
            <a:ext cx="7858125" cy="838200"/>
            <a:chOff x="1078002" y="4292600"/>
            <a:chExt cx="7858036" cy="838200"/>
          </a:xfrm>
        </p:grpSpPr>
        <p:sp>
          <p:nvSpPr>
            <p:cNvPr id="368" name="Google Shape;368;p20"/>
            <p:cNvSpPr/>
            <p:nvPr/>
          </p:nvSpPr>
          <p:spPr>
            <a:xfrm>
              <a:off x="10780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15352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19924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24496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29068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33640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38212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42784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47356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51928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56500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61072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65644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70216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74788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79360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83932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5" name="Google Shape;385;p20"/>
            <p:cNvSpPr txBox="1"/>
            <p:nvPr/>
          </p:nvSpPr>
          <p:spPr>
            <a:xfrm>
              <a:off x="1154202" y="42926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 dirty="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86" name="Google Shape;386;p20"/>
            <p:cNvSpPr txBox="1"/>
            <p:nvPr/>
          </p:nvSpPr>
          <p:spPr>
            <a:xfrm>
              <a:off x="2906802" y="42926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 dirty="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87" name="Google Shape;387;p20"/>
            <p:cNvSpPr txBox="1"/>
            <p:nvPr/>
          </p:nvSpPr>
          <p:spPr>
            <a:xfrm>
              <a:off x="4735602" y="42926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 dirty="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dirty="0">
                <a:solidFill>
                  <a:srgbClr val="002060"/>
                </a:solidFill>
              </a:endParaRPr>
            </a:p>
          </p:txBody>
        </p:sp>
        <p:sp>
          <p:nvSpPr>
            <p:cNvPr id="388" name="Google Shape;388;p20"/>
            <p:cNvSpPr txBox="1"/>
            <p:nvPr/>
          </p:nvSpPr>
          <p:spPr>
            <a:xfrm>
              <a:off x="6564402" y="4292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389" name="Google Shape;389;p20"/>
            <p:cNvSpPr txBox="1"/>
            <p:nvPr/>
          </p:nvSpPr>
          <p:spPr>
            <a:xfrm>
              <a:off x="8317002" y="4292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390" name="Google Shape;390;p20"/>
            <p:cNvSpPr txBox="1"/>
            <p:nvPr/>
          </p:nvSpPr>
          <p:spPr>
            <a:xfrm>
              <a:off x="3830638" y="46736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391" name="Google Shape;391;p20"/>
            <p:cNvSpPr txBox="1"/>
            <p:nvPr/>
          </p:nvSpPr>
          <p:spPr>
            <a:xfrm>
              <a:off x="6497638" y="4673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  <p:sp>
          <p:nvSpPr>
            <p:cNvPr id="392" name="Google Shape;392;p20"/>
            <p:cNvSpPr txBox="1"/>
            <p:nvPr/>
          </p:nvSpPr>
          <p:spPr>
            <a:xfrm>
              <a:off x="7031038" y="4673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29</a:t>
              </a:r>
              <a:endParaRPr/>
            </a:p>
          </p:txBody>
        </p:sp>
        <p:sp>
          <p:nvSpPr>
            <p:cNvPr id="393" name="Google Shape;393;p20"/>
            <p:cNvSpPr txBox="1"/>
            <p:nvPr/>
          </p:nvSpPr>
          <p:spPr>
            <a:xfrm>
              <a:off x="1087438" y="46736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34</a:t>
              </a:r>
              <a:endParaRPr/>
            </a:p>
          </p:txBody>
        </p:sp>
        <p:sp>
          <p:nvSpPr>
            <p:cNvPr id="394" name="Google Shape;394;p20"/>
            <p:cNvSpPr txBox="1"/>
            <p:nvPr/>
          </p:nvSpPr>
          <p:spPr>
            <a:xfrm>
              <a:off x="6116638" y="4673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28</a:t>
              </a:r>
              <a:endParaRPr/>
            </a:p>
          </p:txBody>
        </p:sp>
        <p:sp>
          <p:nvSpPr>
            <p:cNvPr id="395" name="Google Shape;395;p20"/>
            <p:cNvSpPr txBox="1"/>
            <p:nvPr/>
          </p:nvSpPr>
          <p:spPr>
            <a:xfrm>
              <a:off x="7488238" y="4673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/>
            </a:p>
          </p:txBody>
        </p:sp>
        <p:sp>
          <p:nvSpPr>
            <p:cNvPr id="396" name="Google Shape;396;p20"/>
            <p:cNvSpPr txBox="1"/>
            <p:nvPr/>
          </p:nvSpPr>
          <p:spPr>
            <a:xfrm>
              <a:off x="4287838" y="46736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23</a:t>
              </a:r>
              <a:endParaRPr/>
            </a:p>
          </p:txBody>
        </p:sp>
        <p:sp>
          <p:nvSpPr>
            <p:cNvPr id="397" name="Google Shape;397;p20"/>
            <p:cNvSpPr txBox="1"/>
            <p:nvPr/>
          </p:nvSpPr>
          <p:spPr>
            <a:xfrm>
              <a:off x="4821238" y="46736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398" name="Google Shape;398;p20"/>
            <p:cNvSpPr txBox="1"/>
            <p:nvPr/>
          </p:nvSpPr>
          <p:spPr>
            <a:xfrm>
              <a:off x="1620838" y="46736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399" name="Google Shape;399;p20"/>
            <p:cNvSpPr txBox="1"/>
            <p:nvPr/>
          </p:nvSpPr>
          <p:spPr>
            <a:xfrm>
              <a:off x="8402638" y="4673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33</a:t>
              </a:r>
              <a:endParaRPr/>
            </a:p>
          </p:txBody>
        </p:sp>
        <p:sp>
          <p:nvSpPr>
            <p:cNvPr id="400" name="Google Shape;400;p20"/>
            <p:cNvSpPr txBox="1"/>
            <p:nvPr/>
          </p:nvSpPr>
          <p:spPr>
            <a:xfrm>
              <a:off x="7945438" y="4673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Google Shape;401;p20"/>
            <p:cNvSpPr txBox="1"/>
            <p:nvPr/>
          </p:nvSpPr>
          <p:spPr>
            <a:xfrm>
              <a:off x="2001838" y="46736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 txBox="1">
            <a:spLocks noGrp="1"/>
          </p:cNvSpPr>
          <p:nvPr>
            <p:ph type="title" idx="4294967295"/>
          </p:nvPr>
        </p:nvSpPr>
        <p:spPr>
          <a:xfrm>
            <a:off x="0" y="78582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000" dirty="0"/>
              <a:t>Quadratic Probing</a:t>
            </a:r>
            <a:endParaRPr sz="4000" dirty="0"/>
          </a:p>
        </p:txBody>
      </p:sp>
      <p:sp>
        <p:nvSpPr>
          <p:cNvPr id="409" name="Google Shape;409;p21"/>
          <p:cNvSpPr txBox="1">
            <a:spLocks noGrp="1"/>
          </p:cNvSpPr>
          <p:nvPr>
            <p:ph type="body" idx="4294967295"/>
          </p:nvPr>
        </p:nvSpPr>
        <p:spPr>
          <a:xfrm>
            <a:off x="0" y="620713"/>
            <a:ext cx="12192000" cy="57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i="1" dirty="0"/>
              <a:t>h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), (</a:t>
            </a:r>
            <a:r>
              <a:rPr lang="en-US" sz="2800" i="1" dirty="0"/>
              <a:t>h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)+</a:t>
            </a:r>
            <a:r>
              <a:rPr lang="en-US" sz="2800" i="1" dirty="0"/>
              <a:t>i</a:t>
            </a:r>
            <a:r>
              <a:rPr lang="en-US" sz="2800" baseline="30000" dirty="0"/>
              <a:t>2</a:t>
            </a:r>
            <a:r>
              <a:rPr lang="en-US" sz="2800" dirty="0"/>
              <a:t>)%</a:t>
            </a:r>
            <a:r>
              <a:rPr lang="en-US" sz="2800" i="1" dirty="0"/>
              <a:t>b</a:t>
            </a:r>
            <a:r>
              <a:rPr lang="en-US" sz="2800" dirty="0"/>
              <a:t>, and (</a:t>
            </a:r>
            <a:r>
              <a:rPr lang="en-US" sz="2800" i="1" dirty="0"/>
              <a:t>h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)−</a:t>
            </a:r>
            <a:r>
              <a:rPr lang="en-US" sz="2800" i="1" dirty="0"/>
              <a:t>i</a:t>
            </a:r>
            <a:r>
              <a:rPr lang="en-US" sz="2800" baseline="30000" dirty="0"/>
              <a:t>2</a:t>
            </a:r>
            <a:r>
              <a:rPr lang="en-US" sz="2800" dirty="0"/>
              <a:t>)%</a:t>
            </a:r>
            <a:r>
              <a:rPr lang="en-US" sz="2800" i="1" dirty="0"/>
              <a:t>b</a:t>
            </a:r>
            <a:r>
              <a:rPr lang="en-US" sz="2800" dirty="0"/>
              <a:t>, …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i="1" dirty="0"/>
              <a:t>     </a:t>
            </a:r>
            <a:r>
              <a:rPr lang="en-US" sz="2800" i="1" dirty="0" err="1"/>
              <a:t>i</a:t>
            </a:r>
            <a:r>
              <a:rPr lang="en-US" sz="2800" dirty="0"/>
              <a:t>=1,2,3, …, (</a:t>
            </a:r>
            <a:r>
              <a:rPr lang="en-US" sz="2800" i="1" dirty="0"/>
              <a:t>b</a:t>
            </a:r>
            <a:r>
              <a:rPr lang="en-US" sz="2800" dirty="0"/>
              <a:t>−1)/2 </a:t>
            </a:r>
            <a:endParaRPr sz="2800" dirty="0"/>
          </a:p>
          <a:p>
            <a:pPr marL="147638" lvl="0" indent="-14763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Every bucket will be examined when </a:t>
            </a:r>
            <a:r>
              <a:rPr lang="en-US" sz="2800" i="1" dirty="0"/>
              <a:t>b</a:t>
            </a:r>
            <a:r>
              <a:rPr lang="en-US" sz="2800" dirty="0"/>
              <a:t> is a </a:t>
            </a:r>
            <a:r>
              <a:rPr lang="en-US" sz="2800" dirty="0">
                <a:solidFill>
                  <a:srgbClr val="3333FF"/>
                </a:solidFill>
              </a:rPr>
              <a:t>prime number of the form 4</a:t>
            </a:r>
            <a:r>
              <a:rPr lang="en-US" sz="2800" i="1" dirty="0">
                <a:solidFill>
                  <a:srgbClr val="3333FF"/>
                </a:solidFill>
              </a:rPr>
              <a:t>j</a:t>
            </a:r>
            <a:r>
              <a:rPr lang="en-US" sz="2800" dirty="0">
                <a:solidFill>
                  <a:srgbClr val="3333FF"/>
                </a:solidFill>
              </a:rPr>
              <a:t>+3</a:t>
            </a:r>
            <a:r>
              <a:rPr lang="en-US" sz="2800" dirty="0"/>
              <a:t>.</a:t>
            </a:r>
            <a:endParaRPr dirty="0"/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 dirty="0"/>
              <a:t>For example, </a:t>
            </a:r>
            <a:r>
              <a:rPr lang="en-US" sz="2400" i="1" dirty="0"/>
              <a:t>b</a:t>
            </a:r>
            <a:r>
              <a:rPr lang="en-US" sz="2400" dirty="0"/>
              <a:t>=4</a:t>
            </a:r>
            <a:r>
              <a:rPr lang="en-US" sz="2400" i="1" dirty="0"/>
              <a:t>j</a:t>
            </a:r>
            <a:r>
              <a:rPr lang="en-US" sz="2400" dirty="0"/>
              <a:t>+3 , </a:t>
            </a:r>
            <a:r>
              <a:rPr lang="en-US" sz="2400" i="1" dirty="0"/>
              <a:t>b </a:t>
            </a:r>
            <a:r>
              <a:rPr lang="en-US" sz="2400" dirty="0"/>
              <a:t>= 3, 7, 11, …,43, 59, …</a:t>
            </a:r>
            <a:endParaRPr sz="2400" i="1" dirty="0"/>
          </a:p>
          <a:p>
            <a:pPr marL="147638" lvl="0" indent="-147638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Hash function</a:t>
            </a:r>
            <a:r>
              <a:rPr lang="en-US" i="1" dirty="0"/>
              <a:t>:</a:t>
            </a:r>
            <a:endParaRPr dirty="0"/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endParaRPr dirty="0"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)+1</a:t>
            </a:r>
            <a:r>
              <a:rPr lang="en-US" sz="2400" baseline="30000" dirty="0"/>
              <a:t>2</a:t>
            </a:r>
            <a:r>
              <a:rPr lang="en-US" sz="2400" dirty="0"/>
              <a:t>) % </a:t>
            </a:r>
            <a:r>
              <a:rPr lang="en-US" sz="2400" i="1" dirty="0"/>
              <a:t>b</a:t>
            </a:r>
            <a:endParaRPr dirty="0"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)−1</a:t>
            </a:r>
            <a:r>
              <a:rPr lang="en-US" sz="2400" baseline="30000" dirty="0"/>
              <a:t>2</a:t>
            </a:r>
            <a:r>
              <a:rPr lang="en-US" sz="2400" dirty="0"/>
              <a:t>) % </a:t>
            </a:r>
            <a:r>
              <a:rPr lang="en-US" sz="2400" i="1" dirty="0"/>
              <a:t>b</a:t>
            </a:r>
            <a:endParaRPr sz="2400" dirty="0"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)+2</a:t>
            </a:r>
            <a:r>
              <a:rPr lang="en-US" sz="2400" baseline="30000" dirty="0"/>
              <a:t>2</a:t>
            </a:r>
            <a:r>
              <a:rPr lang="en-US" sz="2400" dirty="0"/>
              <a:t>) % </a:t>
            </a:r>
            <a:r>
              <a:rPr lang="en-US" sz="2400" i="1" dirty="0"/>
              <a:t>b</a:t>
            </a:r>
            <a:endParaRPr dirty="0"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)−2</a:t>
            </a:r>
            <a:r>
              <a:rPr lang="en-US" sz="2400" baseline="30000" dirty="0"/>
              <a:t>2</a:t>
            </a:r>
            <a:r>
              <a:rPr lang="en-US" sz="2400" dirty="0"/>
              <a:t>) % </a:t>
            </a:r>
            <a:r>
              <a:rPr lang="en-US" sz="2400" i="1" dirty="0"/>
              <a:t>b</a:t>
            </a:r>
            <a:endParaRPr sz="2400" dirty="0"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 dirty="0"/>
              <a:t>…</a:t>
            </a:r>
            <a:endParaRPr sz="2400" dirty="0"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± ((</a:t>
            </a:r>
            <a:r>
              <a:rPr lang="en-US" sz="2400" i="1" dirty="0"/>
              <a:t>b</a:t>
            </a:r>
            <a:r>
              <a:rPr lang="en-US" sz="2400" dirty="0"/>
              <a:t>−1)/2)</a:t>
            </a:r>
            <a:r>
              <a:rPr lang="en-US" sz="2400" baseline="30000" dirty="0"/>
              <a:t>2</a:t>
            </a:r>
            <a:r>
              <a:rPr lang="en-US" sz="2400" dirty="0"/>
              <a:t>) % </a:t>
            </a:r>
            <a:r>
              <a:rPr lang="en-US" sz="2400" i="1" dirty="0"/>
              <a:t>b</a:t>
            </a:r>
            <a:endParaRPr dirty="0"/>
          </a:p>
        </p:txBody>
      </p:sp>
      <p:sp>
        <p:nvSpPr>
          <p:cNvPr id="410" name="Google Shape;410;p21"/>
          <p:cNvSpPr txBox="1"/>
          <p:nvPr/>
        </p:nvSpPr>
        <p:spPr>
          <a:xfrm>
            <a:off x="5519739" y="3789363"/>
            <a:ext cx="4752975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=7, (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-1)/2=3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=1,2,3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Examine: 0,1,-1,4,-4,9,-9 (%7)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Equivalent to 0,1,6,4,3,2,5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000"/>
              <a:t>Rehashing</a:t>
            </a:r>
            <a:endParaRPr sz="4000"/>
          </a:p>
        </p:txBody>
      </p:sp>
      <p:sp>
        <p:nvSpPr>
          <p:cNvPr id="418" name="Google Shape;418;p22"/>
          <p:cNvSpPr txBox="1">
            <a:spLocks noGrp="1"/>
          </p:cNvSpPr>
          <p:nvPr>
            <p:ph type="body" idx="4294967295"/>
          </p:nvPr>
        </p:nvSpPr>
        <p:spPr>
          <a:xfrm>
            <a:off x="0" y="836613"/>
            <a:ext cx="12192000" cy="57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 "/>
            </a:pPr>
            <a:r>
              <a:rPr lang="en-US" sz="3000" dirty="0"/>
              <a:t>If the </a:t>
            </a:r>
            <a:r>
              <a:rPr lang="en-US" sz="3000" u="sng" dirty="0">
                <a:solidFill>
                  <a:srgbClr val="FF0000"/>
                </a:solidFill>
              </a:rPr>
              <a:t>overflow</a:t>
            </a:r>
            <a:r>
              <a:rPr lang="en-US" sz="3000" dirty="0"/>
              <a:t> occurs at </a:t>
            </a:r>
            <a:r>
              <a:rPr lang="en-US" sz="3000" i="1" dirty="0"/>
              <a:t>h</a:t>
            </a:r>
            <a:r>
              <a:rPr lang="en-US" sz="3000" i="1" baseline="-25000" dirty="0"/>
              <a:t>i</a:t>
            </a:r>
            <a:r>
              <a:rPr lang="en-US" sz="3000" dirty="0"/>
              <a:t>(</a:t>
            </a:r>
            <a:r>
              <a:rPr lang="en-US" sz="3000" i="1" dirty="0"/>
              <a:t>x</a:t>
            </a:r>
            <a:r>
              <a:rPr lang="en-US" sz="3000" dirty="0"/>
              <a:t>), try </a:t>
            </a:r>
            <a:r>
              <a:rPr lang="en-US" sz="3000" i="1" dirty="0"/>
              <a:t>h</a:t>
            </a:r>
            <a:r>
              <a:rPr lang="en-US" sz="3000" i="1" baseline="-25000" dirty="0"/>
              <a:t>i</a:t>
            </a:r>
            <a:r>
              <a:rPr lang="en-US" sz="3000" baseline="-25000" dirty="0"/>
              <a:t>+1</a:t>
            </a:r>
            <a:r>
              <a:rPr lang="en-US" sz="3000" dirty="0"/>
              <a:t>(</a:t>
            </a:r>
            <a:r>
              <a:rPr lang="en-US" sz="3000" i="1" dirty="0"/>
              <a:t>x</a:t>
            </a:r>
            <a:r>
              <a:rPr lang="en-US" sz="3000" dirty="0"/>
              <a:t>).</a:t>
            </a:r>
            <a:endParaRPr dirty="0"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en-US" sz="3000" dirty="0"/>
              <a:t>Use a series of hash function </a:t>
            </a:r>
            <a:r>
              <a:rPr lang="en-US" sz="3000" i="1" dirty="0"/>
              <a:t>h</a:t>
            </a:r>
            <a:r>
              <a:rPr lang="en-US" sz="3000" baseline="-25000" dirty="0"/>
              <a:t>1</a:t>
            </a:r>
            <a:r>
              <a:rPr lang="en-US" sz="3000" dirty="0"/>
              <a:t>, </a:t>
            </a:r>
            <a:r>
              <a:rPr lang="en-US" sz="3000" i="1" dirty="0"/>
              <a:t>h</a:t>
            </a:r>
            <a:r>
              <a:rPr lang="en-US" sz="3000" baseline="-25000" dirty="0"/>
              <a:t>2</a:t>
            </a:r>
            <a:r>
              <a:rPr lang="en-US" sz="3000" dirty="0"/>
              <a:t>, </a:t>
            </a:r>
            <a:r>
              <a:rPr lang="en-US" sz="2800" dirty="0"/>
              <a:t>…</a:t>
            </a:r>
            <a:r>
              <a:rPr lang="en-US" sz="3000" dirty="0"/>
              <a:t>, </a:t>
            </a:r>
            <a:r>
              <a:rPr lang="en-US" sz="3000" i="1" dirty="0"/>
              <a:t>h</a:t>
            </a:r>
            <a:r>
              <a:rPr lang="en-US" sz="3000" i="1" baseline="-25000" dirty="0"/>
              <a:t>m</a:t>
            </a:r>
            <a:r>
              <a:rPr lang="en-US" sz="3000" dirty="0"/>
              <a:t> to find an empty bucket.</a:t>
            </a:r>
            <a:endParaRPr dirty="0"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en-US" sz="3000" dirty="0"/>
              <a:t>Example</a:t>
            </a:r>
            <a:endParaRPr dirty="0"/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600"/>
              <a:buChar char="◦"/>
            </a:pPr>
            <a:r>
              <a:rPr lang="en-US" sz="2600" i="1" dirty="0"/>
              <a:t>h</a:t>
            </a:r>
            <a:r>
              <a:rPr lang="en-US" sz="2600" baseline="-25000" dirty="0"/>
              <a:t>1</a:t>
            </a:r>
            <a:r>
              <a:rPr lang="en-US" sz="2600" dirty="0"/>
              <a:t>(</a:t>
            </a:r>
            <a:r>
              <a:rPr lang="en-US" sz="2600" i="1" dirty="0"/>
              <a:t>x</a:t>
            </a:r>
            <a:r>
              <a:rPr lang="en-US" sz="2600" dirty="0"/>
              <a:t>) = </a:t>
            </a:r>
            <a:r>
              <a:rPr lang="en-US" sz="2600" i="1" dirty="0"/>
              <a:t>x</a:t>
            </a:r>
            <a:r>
              <a:rPr lang="en-US" sz="2600" dirty="0"/>
              <a:t> % 11</a:t>
            </a:r>
            <a:endParaRPr dirty="0"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en-US" sz="2600" i="1" dirty="0"/>
              <a:t>h</a:t>
            </a:r>
            <a:r>
              <a:rPr lang="en-US" sz="2600" baseline="-25000" dirty="0"/>
              <a:t>2</a:t>
            </a:r>
            <a:r>
              <a:rPr lang="en-US" sz="2600" dirty="0"/>
              <a:t>(</a:t>
            </a:r>
            <a:r>
              <a:rPr lang="en-US" sz="2600" i="1" dirty="0"/>
              <a:t>x</a:t>
            </a:r>
            <a:r>
              <a:rPr lang="en-US" sz="2600" dirty="0"/>
              <a:t>) = </a:t>
            </a:r>
            <a:r>
              <a:rPr lang="en-US" sz="2600" i="1" dirty="0"/>
              <a:t>x</a:t>
            </a:r>
            <a:r>
              <a:rPr lang="en-US" sz="2600" dirty="0"/>
              <a:t> % 251</a:t>
            </a:r>
            <a:endParaRPr dirty="0"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en-US" sz="2600" i="1" dirty="0"/>
              <a:t>h</a:t>
            </a:r>
            <a:r>
              <a:rPr lang="en-US" sz="2600" baseline="-25000" dirty="0"/>
              <a:t>3</a:t>
            </a:r>
            <a:r>
              <a:rPr lang="en-US" sz="2600" dirty="0"/>
              <a:t>(</a:t>
            </a:r>
            <a:r>
              <a:rPr lang="en-US" sz="2600" i="1" dirty="0"/>
              <a:t>x</a:t>
            </a:r>
            <a:r>
              <a:rPr lang="en-US" sz="2600" dirty="0"/>
              <a:t>) = </a:t>
            </a:r>
            <a:r>
              <a:rPr lang="en-US" sz="2600" i="1" dirty="0"/>
              <a:t>x</a:t>
            </a:r>
            <a:r>
              <a:rPr lang="en-US" sz="2600" baseline="30000" dirty="0"/>
              <a:t>2</a:t>
            </a:r>
            <a:r>
              <a:rPr lang="en-US" sz="2600" dirty="0"/>
              <a:t> % 251</a:t>
            </a:r>
            <a:endParaRPr dirty="0"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en-US" sz="2600" i="1" dirty="0"/>
              <a:t>h</a:t>
            </a:r>
            <a:r>
              <a:rPr lang="en-US" sz="2600" baseline="-25000" dirty="0"/>
              <a:t>4</a:t>
            </a:r>
            <a:r>
              <a:rPr lang="en-US" sz="2600" dirty="0"/>
              <a:t>(</a:t>
            </a:r>
            <a:r>
              <a:rPr lang="en-US" sz="2600" i="1" dirty="0"/>
              <a:t>x</a:t>
            </a:r>
            <a:r>
              <a:rPr lang="en-US" sz="2600" dirty="0"/>
              <a:t>) = </a:t>
            </a:r>
            <a:r>
              <a:rPr lang="en-US" sz="2600" i="1" dirty="0"/>
              <a:t>x</a:t>
            </a:r>
            <a:r>
              <a:rPr lang="en-US" sz="2600" dirty="0"/>
              <a:t> % 1019</a:t>
            </a:r>
            <a:endParaRPr dirty="0"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 dirty="0"/>
              <a:t>…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3"/>
          <p:cNvSpPr txBox="1"/>
          <p:nvPr/>
        </p:nvSpPr>
        <p:spPr>
          <a:xfrm>
            <a:off x="1981200" y="533401"/>
            <a:ext cx="31242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Chaining</a:t>
            </a:r>
            <a:endParaRPr/>
          </a:p>
        </p:txBody>
      </p:sp>
      <p:grpSp>
        <p:nvGrpSpPr>
          <p:cNvPr id="427" name="Google Shape;427;p23"/>
          <p:cNvGrpSpPr/>
          <p:nvPr/>
        </p:nvGrpSpPr>
        <p:grpSpPr>
          <a:xfrm>
            <a:off x="5867400" y="0"/>
            <a:ext cx="3117850" cy="6484938"/>
            <a:chOff x="2736" y="0"/>
            <a:chExt cx="1964" cy="4085"/>
          </a:xfrm>
        </p:grpSpPr>
        <p:sp>
          <p:nvSpPr>
            <p:cNvPr id="428" name="Google Shape;428;p23"/>
            <p:cNvSpPr/>
            <p:nvPr/>
          </p:nvSpPr>
          <p:spPr>
            <a:xfrm>
              <a:off x="3172" y="52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3172" y="292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3172" y="532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3172" y="772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3172" y="1012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2832" y="0"/>
              <a:ext cx="384" cy="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[0]</a:t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2784" y="960"/>
              <a:ext cx="384" cy="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[4]</a:t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3604" y="52"/>
              <a:ext cx="280" cy="1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3892" y="52"/>
              <a:ext cx="184" cy="184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228" y="52"/>
              <a:ext cx="280" cy="1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516" y="52"/>
              <a:ext cx="184" cy="184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439" name="Google Shape;439;p23"/>
            <p:cNvCxnSpPr/>
            <p:nvPr/>
          </p:nvCxnSpPr>
          <p:spPr>
            <a:xfrm>
              <a:off x="3264" y="144"/>
              <a:ext cx="33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40" name="Google Shape;440;p23"/>
            <p:cNvCxnSpPr/>
            <p:nvPr/>
          </p:nvCxnSpPr>
          <p:spPr>
            <a:xfrm>
              <a:off x="3984" y="144"/>
              <a:ext cx="24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41" name="Google Shape;441;p23"/>
            <p:cNvSpPr/>
            <p:nvPr/>
          </p:nvSpPr>
          <p:spPr>
            <a:xfrm>
              <a:off x="3172" y="1252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3172" y="1492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3172" y="1732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3172" y="1972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3172" y="2212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2832" y="1920"/>
              <a:ext cx="384" cy="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[8]</a:t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3604" y="1492"/>
              <a:ext cx="280" cy="1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3892" y="1492"/>
              <a:ext cx="184" cy="184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228" y="1492"/>
              <a:ext cx="280" cy="1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4516" y="1492"/>
              <a:ext cx="184" cy="184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451" name="Google Shape;451;p23"/>
            <p:cNvCxnSpPr/>
            <p:nvPr/>
          </p:nvCxnSpPr>
          <p:spPr>
            <a:xfrm>
              <a:off x="3264" y="1584"/>
              <a:ext cx="33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52" name="Google Shape;452;p23"/>
            <p:cNvCxnSpPr/>
            <p:nvPr/>
          </p:nvCxnSpPr>
          <p:spPr>
            <a:xfrm>
              <a:off x="3984" y="1584"/>
              <a:ext cx="24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53" name="Google Shape;453;p23"/>
            <p:cNvSpPr/>
            <p:nvPr/>
          </p:nvSpPr>
          <p:spPr>
            <a:xfrm>
              <a:off x="3604" y="1732"/>
              <a:ext cx="280" cy="1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3892" y="1732"/>
              <a:ext cx="184" cy="184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455" name="Google Shape;455;p23"/>
            <p:cNvCxnSpPr/>
            <p:nvPr/>
          </p:nvCxnSpPr>
          <p:spPr>
            <a:xfrm>
              <a:off x="3264" y="1824"/>
              <a:ext cx="33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56" name="Google Shape;456;p23"/>
            <p:cNvSpPr/>
            <p:nvPr/>
          </p:nvSpPr>
          <p:spPr>
            <a:xfrm>
              <a:off x="3172" y="2413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3172" y="2653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604" y="2653"/>
              <a:ext cx="280" cy="1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459" name="Google Shape;459;p23"/>
            <p:cNvCxnSpPr/>
            <p:nvPr/>
          </p:nvCxnSpPr>
          <p:spPr>
            <a:xfrm>
              <a:off x="3264" y="2745"/>
              <a:ext cx="33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60" name="Google Shape;460;p23"/>
            <p:cNvSpPr/>
            <p:nvPr/>
          </p:nvSpPr>
          <p:spPr>
            <a:xfrm>
              <a:off x="3892" y="2653"/>
              <a:ext cx="184" cy="184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4228" y="2653"/>
              <a:ext cx="280" cy="1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4516" y="2653"/>
              <a:ext cx="184" cy="184"/>
            </a:xfrm>
            <a:prstGeom prst="rect">
              <a:avLst/>
            </a:prstGeom>
            <a:solidFill>
              <a:srgbClr val="7F7F7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463" name="Google Shape;463;p23"/>
            <p:cNvCxnSpPr/>
            <p:nvPr/>
          </p:nvCxnSpPr>
          <p:spPr>
            <a:xfrm>
              <a:off x="3984" y="2745"/>
              <a:ext cx="24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64" name="Google Shape;464;p23"/>
            <p:cNvSpPr/>
            <p:nvPr/>
          </p:nvSpPr>
          <p:spPr>
            <a:xfrm>
              <a:off x="3172" y="2893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172" y="3133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172" y="3373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172" y="3613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172" y="3853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2736" y="2832"/>
              <a:ext cx="624" cy="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[12]</a:t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2736" y="3801"/>
              <a:ext cx="576" cy="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[16]</a:t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604" y="2884"/>
              <a:ext cx="280" cy="1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892" y="2884"/>
              <a:ext cx="184" cy="184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4228" y="2884"/>
              <a:ext cx="280" cy="1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4516" y="2884"/>
              <a:ext cx="184" cy="184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475" name="Google Shape;475;p23"/>
            <p:cNvCxnSpPr/>
            <p:nvPr/>
          </p:nvCxnSpPr>
          <p:spPr>
            <a:xfrm>
              <a:off x="3264" y="2976"/>
              <a:ext cx="33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76" name="Google Shape;476;p23"/>
            <p:cNvCxnSpPr/>
            <p:nvPr/>
          </p:nvCxnSpPr>
          <p:spPr>
            <a:xfrm>
              <a:off x="3984" y="2976"/>
              <a:ext cx="24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77" name="Google Shape;477;p23"/>
            <p:cNvSpPr/>
            <p:nvPr/>
          </p:nvSpPr>
          <p:spPr>
            <a:xfrm>
              <a:off x="3604" y="3853"/>
              <a:ext cx="280" cy="1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478" name="Google Shape;478;p23"/>
            <p:cNvCxnSpPr/>
            <p:nvPr/>
          </p:nvCxnSpPr>
          <p:spPr>
            <a:xfrm>
              <a:off x="3264" y="3945"/>
              <a:ext cx="33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79" name="Google Shape;479;p23"/>
            <p:cNvSpPr/>
            <p:nvPr/>
          </p:nvSpPr>
          <p:spPr>
            <a:xfrm>
              <a:off x="3892" y="3853"/>
              <a:ext cx="184" cy="184"/>
            </a:xfrm>
            <a:prstGeom prst="rect">
              <a:avLst/>
            </a:prstGeom>
            <a:solidFill>
              <a:srgbClr val="7F7F7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80" name="Google Shape;480;p23"/>
            <p:cNvSpPr txBox="1"/>
            <p:nvPr/>
          </p:nvSpPr>
          <p:spPr>
            <a:xfrm>
              <a:off x="3600" y="2832"/>
              <a:ext cx="336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12</a:t>
              </a:r>
              <a:endParaRPr/>
            </a:p>
          </p:txBody>
        </p:sp>
        <p:sp>
          <p:nvSpPr>
            <p:cNvPr id="481" name="Google Shape;481;p23"/>
            <p:cNvSpPr txBox="1"/>
            <p:nvPr/>
          </p:nvSpPr>
          <p:spPr>
            <a:xfrm>
              <a:off x="3648" y="1440"/>
              <a:ext cx="192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</a:t>
              </a:r>
              <a:endParaRPr/>
            </a:p>
          </p:txBody>
        </p:sp>
        <p:sp>
          <p:nvSpPr>
            <p:cNvPr id="482" name="Google Shape;482;p23"/>
            <p:cNvSpPr txBox="1"/>
            <p:nvPr/>
          </p:nvSpPr>
          <p:spPr>
            <a:xfrm>
              <a:off x="4224" y="0"/>
              <a:ext cx="384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34</a:t>
              </a:r>
              <a:endParaRPr/>
            </a:p>
          </p:txBody>
        </p:sp>
        <p:sp>
          <p:nvSpPr>
            <p:cNvPr id="483" name="Google Shape;483;p23"/>
            <p:cNvSpPr txBox="1"/>
            <p:nvPr/>
          </p:nvSpPr>
          <p:spPr>
            <a:xfrm>
              <a:off x="4224" y="2832"/>
              <a:ext cx="292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29</a:t>
              </a:r>
              <a:endParaRPr/>
            </a:p>
          </p:txBody>
        </p:sp>
        <p:sp>
          <p:nvSpPr>
            <p:cNvPr id="484" name="Google Shape;484;p23"/>
            <p:cNvSpPr txBox="1"/>
            <p:nvPr/>
          </p:nvSpPr>
          <p:spPr>
            <a:xfrm>
              <a:off x="4224" y="2640"/>
              <a:ext cx="292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28</a:t>
              </a:r>
              <a:endParaRPr/>
            </a:p>
          </p:txBody>
        </p:sp>
        <p:sp>
          <p:nvSpPr>
            <p:cNvPr id="485" name="Google Shape;485;p23"/>
            <p:cNvSpPr txBox="1"/>
            <p:nvPr/>
          </p:nvSpPr>
          <p:spPr>
            <a:xfrm>
              <a:off x="3600" y="2640"/>
              <a:ext cx="288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11</a:t>
              </a:r>
              <a:endParaRPr/>
            </a:p>
          </p:txBody>
        </p:sp>
        <p:sp>
          <p:nvSpPr>
            <p:cNvPr id="486" name="Google Shape;486;p23"/>
            <p:cNvSpPr txBox="1"/>
            <p:nvPr/>
          </p:nvSpPr>
          <p:spPr>
            <a:xfrm>
              <a:off x="4224" y="1440"/>
              <a:ext cx="292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23</a:t>
              </a:r>
              <a:endParaRPr/>
            </a:p>
          </p:txBody>
        </p:sp>
        <p:sp>
          <p:nvSpPr>
            <p:cNvPr id="487" name="Google Shape;487;p23"/>
            <p:cNvSpPr txBox="1"/>
            <p:nvPr/>
          </p:nvSpPr>
          <p:spPr>
            <a:xfrm>
              <a:off x="3648" y="1680"/>
              <a:ext cx="288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7</a:t>
              </a:r>
              <a:endParaRPr/>
            </a:p>
          </p:txBody>
        </p:sp>
        <p:sp>
          <p:nvSpPr>
            <p:cNvPr id="488" name="Google Shape;488;p23"/>
            <p:cNvSpPr txBox="1"/>
            <p:nvPr/>
          </p:nvSpPr>
          <p:spPr>
            <a:xfrm>
              <a:off x="3648" y="0"/>
              <a:ext cx="288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0</a:t>
              </a:r>
              <a:endParaRPr/>
            </a:p>
          </p:txBody>
        </p:sp>
        <p:sp>
          <p:nvSpPr>
            <p:cNvPr id="489" name="Google Shape;489;p23"/>
            <p:cNvSpPr txBox="1"/>
            <p:nvPr/>
          </p:nvSpPr>
          <p:spPr>
            <a:xfrm>
              <a:off x="3600" y="3792"/>
              <a:ext cx="292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33</a:t>
              </a:r>
              <a:endParaRPr/>
            </a:p>
          </p:txBody>
        </p:sp>
      </p:grpSp>
      <p:sp>
        <p:nvSpPr>
          <p:cNvPr id="490" name="Google Shape;490;p23"/>
          <p:cNvSpPr txBox="1">
            <a:spLocks noGrp="1"/>
          </p:cNvSpPr>
          <p:nvPr>
            <p:ph type="body" idx="4294967295"/>
          </p:nvPr>
        </p:nvSpPr>
        <p:spPr>
          <a:xfrm>
            <a:off x="0" y="1428750"/>
            <a:ext cx="3786188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Disadvantage of linear probing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Comparison of identifiers with different hash values.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Use </a:t>
            </a:r>
            <a:r>
              <a:rPr lang="en-US" sz="2800" u="sng">
                <a:solidFill>
                  <a:srgbClr val="FF0000"/>
                </a:solidFill>
              </a:rPr>
              <a:t>linked lists</a:t>
            </a:r>
            <a:r>
              <a:rPr lang="en-US" sz="2800"/>
              <a:t> to connect the identifiers with the same hash value and to increase  the capacity of a bucket.</a:t>
            </a:r>
            <a:endParaRPr sz="2800"/>
          </a:p>
        </p:txBody>
      </p:sp>
      <p:sp>
        <p:nvSpPr>
          <p:cNvPr id="491" name="Google Shape;491;p23"/>
          <p:cNvSpPr txBox="1"/>
          <p:nvPr/>
        </p:nvSpPr>
        <p:spPr>
          <a:xfrm>
            <a:off x="7848600" y="1028700"/>
            <a:ext cx="1919288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% 17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"/>
          <p:cNvSpPr txBox="1">
            <a:spLocks noGrp="1"/>
          </p:cNvSpPr>
          <p:nvPr>
            <p:ph type="title" idx="4294967295"/>
          </p:nvPr>
        </p:nvSpPr>
        <p:spPr>
          <a:xfrm>
            <a:off x="-1" y="476250"/>
            <a:ext cx="11052313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71428"/>
              <a:buFont typeface="Calibri"/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Dynamic Hashing(</a:t>
            </a:r>
            <a:r>
              <a:rPr lang="en-US" sz="4000" u="sng" dirty="0">
                <a:solidFill>
                  <a:srgbClr val="FF0000"/>
                </a:solidFill>
              </a:rPr>
              <a:t>Extendable Hashing</a:t>
            </a:r>
            <a:r>
              <a:rPr lang="en-US" sz="2800" u="sng" dirty="0">
                <a:solidFill>
                  <a:srgbClr val="FF0000"/>
                </a:solidFill>
              </a:rPr>
              <a:t>)</a:t>
            </a:r>
            <a:br>
              <a:rPr lang="en-US" sz="2800" dirty="0"/>
            </a:br>
            <a:endParaRPr sz="2800" dirty="0"/>
          </a:p>
        </p:txBody>
      </p:sp>
      <p:sp>
        <p:nvSpPr>
          <p:cNvPr id="499" name="Google Shape;499;p24"/>
          <p:cNvSpPr txBox="1">
            <a:spLocks noGrp="1"/>
          </p:cNvSpPr>
          <p:nvPr>
            <p:ph type="body" idx="4294967295"/>
          </p:nvPr>
        </p:nvSpPr>
        <p:spPr>
          <a:xfrm>
            <a:off x="0" y="836613"/>
            <a:ext cx="8234363" cy="4878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Also called </a:t>
            </a:r>
            <a:r>
              <a:rPr lang="en-US" u="sng">
                <a:solidFill>
                  <a:srgbClr val="FF0000"/>
                </a:solidFill>
              </a:rPr>
              <a:t>extendable hashing</a:t>
            </a:r>
            <a:r>
              <a:rPr lang="en-US"/>
              <a:t>.</a:t>
            </a:r>
            <a:endParaRPr/>
          </a:p>
          <a:p>
            <a:pPr marL="147638" lvl="0" indent="-14763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Limitations of static hashing</a:t>
            </a:r>
            <a:endParaRPr/>
          </a:p>
          <a:p>
            <a:pPr marL="422275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When the table is to be full, overflows increase. As </a:t>
            </a:r>
            <a:r>
              <a:rPr lang="en-US" u="sng">
                <a:solidFill>
                  <a:srgbClr val="FF0000"/>
                </a:solidFill>
              </a:rPr>
              <a:t>overflows increase, the overall performance decreases</a:t>
            </a:r>
            <a:r>
              <a:rPr lang="en-US"/>
              <a:t>.</a:t>
            </a:r>
            <a:endParaRPr/>
          </a:p>
          <a:p>
            <a:pPr marL="422275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We </a:t>
            </a:r>
            <a:r>
              <a:rPr lang="en-US" u="sng">
                <a:solidFill>
                  <a:srgbClr val="FF0000"/>
                </a:solidFill>
              </a:rPr>
              <a:t>cannot just copy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entries from smaller into a corresponding buckets of a bigger table.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Allow the size of dictionary to grow and shrink.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The size of hash table can be changed </a:t>
            </a:r>
            <a:r>
              <a:rPr lang="en-US" sz="2400" u="sng">
                <a:solidFill>
                  <a:srgbClr val="FF0000"/>
                </a:solidFill>
              </a:rPr>
              <a:t>dynamically</a:t>
            </a:r>
            <a:r>
              <a:rPr lang="en-US" sz="2400"/>
              <a:t>.</a:t>
            </a:r>
            <a:endParaRPr/>
          </a:p>
          <a:p>
            <a:pPr marL="822325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-US" u="sng">
                <a:solidFill>
                  <a:srgbClr val="FF0000"/>
                </a:solidFill>
              </a:rPr>
              <a:t>Hash function</a:t>
            </a:r>
            <a:r>
              <a:rPr lang="en-US"/>
              <a:t>: </a:t>
            </a:r>
            <a:r>
              <a:rPr lang="en-US" i="1"/>
              <a:t>h</a:t>
            </a:r>
            <a:r>
              <a:rPr lang="en-US"/>
              <a:t>( ) 🡪 </a:t>
            </a:r>
            <a:r>
              <a:rPr lang="en-US" i="1"/>
              <a:t>h</a:t>
            </a:r>
            <a:r>
              <a:rPr lang="en-US"/>
              <a:t>’( )</a:t>
            </a:r>
            <a:endParaRPr/>
          </a:p>
          <a:p>
            <a:pPr marL="822325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-US" u="sng">
                <a:solidFill>
                  <a:srgbClr val="FF0000"/>
                </a:solidFill>
              </a:rPr>
              <a:t>Size</a:t>
            </a:r>
            <a:r>
              <a:rPr lang="en-US"/>
              <a:t> of hash table: </a:t>
            </a:r>
            <a:r>
              <a:rPr lang="en-US" i="1"/>
              <a:t>m</a:t>
            </a:r>
            <a:r>
              <a:rPr lang="en-US"/>
              <a:t> 🡪 </a:t>
            </a:r>
            <a:r>
              <a:rPr lang="en-US" i="1"/>
              <a:t>m</a:t>
            </a:r>
            <a:r>
              <a:rPr lang="en-US"/>
              <a:t>’</a:t>
            </a:r>
            <a:endParaRPr/>
          </a:p>
          <a:p>
            <a:pPr marL="822325" lvl="2" indent="-93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506" name="Google Shape;506;p25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000"/>
              <a:t>Dynamic Hashing Using Directories</a:t>
            </a:r>
            <a:endParaRPr sz="4000"/>
          </a:p>
        </p:txBody>
      </p:sp>
      <p:sp>
        <p:nvSpPr>
          <p:cNvPr id="507" name="Google Shape;507;p25"/>
          <p:cNvSpPr txBox="1">
            <a:spLocks noGrp="1"/>
          </p:cNvSpPr>
          <p:nvPr>
            <p:ph type="body" idx="4294967295"/>
          </p:nvPr>
        </p:nvSpPr>
        <p:spPr>
          <a:xfrm>
            <a:off x="0" y="1052513"/>
            <a:ext cx="8229600" cy="100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The hash function </a:t>
            </a:r>
            <a:r>
              <a:rPr lang="en-US" sz="2800" i="1"/>
              <a:t>h</a:t>
            </a:r>
            <a:r>
              <a:rPr lang="en-US" sz="2800"/>
              <a:t>(</a:t>
            </a:r>
            <a:r>
              <a:rPr lang="en-US" sz="2800" i="1"/>
              <a:t>k</a:t>
            </a:r>
            <a:r>
              <a:rPr lang="en-US" sz="2800"/>
              <a:t>) transforms </a:t>
            </a:r>
            <a:r>
              <a:rPr lang="en-US" sz="2800" i="1"/>
              <a:t>k</a:t>
            </a:r>
            <a:r>
              <a:rPr lang="en-US" sz="2800"/>
              <a:t> into 6-bit binary integer.</a:t>
            </a:r>
            <a:endParaRPr/>
          </a:p>
          <a:p>
            <a:pPr marL="27305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graphicFrame>
        <p:nvGraphicFramePr>
          <p:cNvPr id="508" name="Google Shape;508;p25"/>
          <p:cNvGraphicFramePr/>
          <p:nvPr/>
        </p:nvGraphicFramePr>
        <p:xfrm>
          <a:off x="3863976" y="1628775"/>
          <a:ext cx="4500550" cy="50293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4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sz="2400" b="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101 000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101 001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110 001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110 010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110 011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C5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110 101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B4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101 100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B5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101 101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962400"/>
          </a:xfrm>
        </p:spPr>
        <p:txBody>
          <a:bodyPr/>
          <a:lstStyle/>
          <a:p>
            <a:pPr marL="91440" marR="0" lvl="0" indent="-14668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br>
              <a:rPr lang="en-GB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Hope Foundation’s</a:t>
            </a:r>
            <a:br>
              <a:rPr lang="en-GB" sz="4400" dirty="0"/>
            </a:br>
            <a:r>
              <a:rPr lang="en-GB" sz="5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International Institute of Information Technology, Pune</a:t>
            </a:r>
            <a:br>
              <a:rPr lang="en-GB" sz="4400" dirty="0"/>
            </a:br>
            <a:br>
              <a:rPr lang="en-GB" sz="1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Structures and Algorithms(210252)</a:t>
            </a:r>
            <a:br>
              <a:rPr lang="en-GB" sz="36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400" b="0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Unit-I</a:t>
            </a:r>
            <a:br>
              <a:rPr lang="en-GB" sz="4400" b="0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400" b="0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Hashing</a:t>
            </a:r>
            <a:endParaRPr lang="en-GB" sz="4400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j-lt"/>
              </a:rPr>
              <a:t>Prof. Arya Chandrapal Singh</a:t>
            </a:r>
            <a:endParaRPr lang="en-US" dirty="0">
              <a:solidFill>
                <a:srgbClr val="002060"/>
              </a:solidFill>
            </a:endParaRPr>
          </a:p>
          <a:p>
            <a:pPr marR="0" lvl="0"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lang="en-GB" dirty="0" err="1">
                <a:solidFill>
                  <a:srgbClr val="002060"/>
                </a:solidFill>
                <a:latin typeface="+mj-lt"/>
                <a:sym typeface="Calibri"/>
              </a:rPr>
              <a:t>B.Tech</a:t>
            </a:r>
            <a:r>
              <a:rPr lang="en-GB" dirty="0">
                <a:solidFill>
                  <a:srgbClr val="002060"/>
                </a:solidFill>
                <a:latin typeface="+mj-lt"/>
                <a:sym typeface="Calibri"/>
              </a:rPr>
              <a:t>(CSE), </a:t>
            </a:r>
            <a:r>
              <a:rPr lang="en-GB" dirty="0" err="1">
                <a:solidFill>
                  <a:srgbClr val="002060"/>
                </a:solidFill>
                <a:latin typeface="+mj-lt"/>
                <a:sym typeface="Calibri"/>
              </a:rPr>
              <a:t>M.Tech</a:t>
            </a:r>
            <a:r>
              <a:rPr lang="en-GB" dirty="0">
                <a:solidFill>
                  <a:srgbClr val="002060"/>
                </a:solidFill>
                <a:latin typeface="+mj-lt"/>
                <a:sym typeface="Calibri"/>
              </a:rPr>
              <a:t>(CSE), PhD(CSE, ML&amp;DA)</a:t>
            </a:r>
          </a:p>
          <a:p>
            <a:pPr marR="0" lvl="0"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lang="en-GB" dirty="0">
                <a:solidFill>
                  <a:srgbClr val="002060"/>
                </a:solidFill>
                <a:latin typeface="+mj-lt"/>
                <a:sym typeface="Calibri"/>
              </a:rPr>
              <a:t>Assistant Professor</a:t>
            </a:r>
            <a:endParaRPr lang="en-GB" dirty="0">
              <a:solidFill>
                <a:srgbClr val="002060"/>
              </a:solidFill>
              <a:latin typeface="+mj-lt"/>
            </a:endParaRPr>
          </a:p>
          <a:p>
            <a:pPr marR="0" lvl="0"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lang="en-GB" dirty="0">
                <a:solidFill>
                  <a:srgbClr val="002060"/>
                </a:solidFill>
                <a:latin typeface="+mj-lt"/>
                <a:sym typeface="Calibri"/>
              </a:rPr>
              <a:t>Department of Computer Engineering</a:t>
            </a:r>
            <a:endParaRPr lang="en-GB" dirty="0">
              <a:solidFill>
                <a:srgbClr val="002060"/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6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000"/>
              <a:t>Dynamic Hashing Using Directories</a:t>
            </a:r>
            <a:endParaRPr sz="4000"/>
          </a:p>
        </p:txBody>
      </p:sp>
      <p:sp>
        <p:nvSpPr>
          <p:cNvPr id="516" name="Google Shape;516;p26"/>
          <p:cNvSpPr txBox="1">
            <a:spLocks noGrp="1"/>
          </p:cNvSpPr>
          <p:nvPr>
            <p:ph type="body" idx="4294967295"/>
          </p:nvPr>
        </p:nvSpPr>
        <p:spPr>
          <a:xfrm>
            <a:off x="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 </a:t>
            </a:r>
            <a:r>
              <a:rPr lang="en-US" sz="2800" u="sng">
                <a:solidFill>
                  <a:srgbClr val="FF0000"/>
                </a:solidFill>
              </a:rPr>
              <a:t>directory</a:t>
            </a:r>
            <a:r>
              <a:rPr lang="en-US" sz="2800"/>
              <a:t>, </a:t>
            </a:r>
            <a:r>
              <a:rPr lang="en-US" sz="2800" i="1"/>
              <a:t>d</a:t>
            </a:r>
            <a:r>
              <a:rPr lang="en-US" sz="2800"/>
              <a:t>, of pointers to buckets is used. 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Directory size </a:t>
            </a:r>
            <a:r>
              <a:rPr lang="en-US" sz="2800" i="1"/>
              <a:t>d</a:t>
            </a:r>
            <a:r>
              <a:rPr lang="en-US" sz="2800"/>
              <a:t> = 2</a:t>
            </a:r>
            <a:r>
              <a:rPr lang="en-US" sz="2800" i="1" baseline="30000"/>
              <a:t>t</a:t>
            </a:r>
            <a:r>
              <a:rPr lang="en-US" sz="2800"/>
              <a:t>, where </a:t>
            </a:r>
            <a:r>
              <a:rPr lang="en-US" sz="2800" i="1" u="sng">
                <a:solidFill>
                  <a:srgbClr val="FF0000"/>
                </a:solidFill>
              </a:rPr>
              <a:t>t</a:t>
            </a:r>
            <a:r>
              <a:rPr lang="en-US" sz="2800" u="sng">
                <a:solidFill>
                  <a:srgbClr val="FF0000"/>
                </a:solidFill>
              </a:rPr>
              <a:t> is the number of bits used to identify</a:t>
            </a:r>
            <a:r>
              <a:rPr lang="en-US" sz="2800"/>
              <a:t> all </a:t>
            </a:r>
            <a:r>
              <a:rPr lang="en-US" sz="2800" i="1"/>
              <a:t>h</a:t>
            </a:r>
            <a:r>
              <a:rPr lang="en-US" sz="2800"/>
              <a:t>(</a:t>
            </a:r>
            <a:r>
              <a:rPr lang="en-US" sz="2800" i="1"/>
              <a:t>x</a:t>
            </a:r>
            <a:r>
              <a:rPr lang="en-US" sz="2800"/>
              <a:t>).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Initially, </a:t>
            </a:r>
            <a:r>
              <a:rPr lang="en-US" i="1"/>
              <a:t>t</a:t>
            </a:r>
            <a:r>
              <a:rPr lang="en-US"/>
              <a:t> = 2. Thus, </a:t>
            </a:r>
            <a:r>
              <a:rPr lang="en-US" i="1"/>
              <a:t>d</a:t>
            </a:r>
            <a:r>
              <a:rPr lang="en-US"/>
              <a:t> = 2</a:t>
            </a:r>
            <a:r>
              <a:rPr lang="en-US" baseline="30000"/>
              <a:t>2</a:t>
            </a:r>
            <a:r>
              <a:rPr lang="en-US"/>
              <a:t> = 4.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 i="1"/>
              <a:t>h</a:t>
            </a:r>
            <a:r>
              <a:rPr lang="en-US" sz="2800"/>
              <a:t>(</a:t>
            </a:r>
            <a:r>
              <a:rPr lang="en-US" sz="2800" i="1"/>
              <a:t>k</a:t>
            </a:r>
            <a:r>
              <a:rPr lang="en-US" sz="2800"/>
              <a:t>, </a:t>
            </a:r>
            <a:r>
              <a:rPr lang="en-US" sz="2800" i="1"/>
              <a:t>t</a:t>
            </a:r>
            <a:r>
              <a:rPr lang="en-US" sz="2800"/>
              <a:t>) is defined as the </a:t>
            </a:r>
            <a:r>
              <a:rPr lang="en-US" sz="2800" i="1"/>
              <a:t>t</a:t>
            </a:r>
            <a:r>
              <a:rPr lang="en-US" sz="2800"/>
              <a:t> </a:t>
            </a:r>
            <a:r>
              <a:rPr lang="en-US" sz="2800" u="sng">
                <a:solidFill>
                  <a:srgbClr val="FF0000"/>
                </a:solidFill>
              </a:rPr>
              <a:t>least significant bits</a:t>
            </a:r>
            <a:r>
              <a:rPr lang="en-US" sz="2800"/>
              <a:t> (LSB) in </a:t>
            </a:r>
            <a:r>
              <a:rPr lang="en-US" sz="2800" i="1"/>
              <a:t>h</a:t>
            </a:r>
            <a:r>
              <a:rPr lang="en-US" sz="2800"/>
              <a:t>(</a:t>
            </a:r>
            <a:r>
              <a:rPr lang="en-US" sz="2800" i="1"/>
              <a:t>k</a:t>
            </a:r>
            <a:r>
              <a:rPr lang="en-US" sz="2800"/>
              <a:t>), where </a:t>
            </a:r>
            <a:r>
              <a:rPr lang="en-US" sz="2800" i="1"/>
              <a:t>t</a:t>
            </a:r>
            <a:r>
              <a:rPr lang="en-US" sz="2800"/>
              <a:t> is also called the </a:t>
            </a:r>
            <a:r>
              <a:rPr lang="en-US" sz="2800" u="sng">
                <a:solidFill>
                  <a:srgbClr val="FF0000"/>
                </a:solidFill>
              </a:rPr>
              <a:t>directory depth</a:t>
            </a:r>
            <a:r>
              <a:rPr lang="en-US" sz="2800"/>
              <a:t>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Example: 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 i="1"/>
              <a:t>h</a:t>
            </a:r>
            <a:r>
              <a:rPr lang="en-US"/>
              <a:t>(C5) = 110 101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i="1"/>
              <a:t>h</a:t>
            </a:r>
            <a:r>
              <a:rPr lang="en-US"/>
              <a:t>(C5, 2) = 01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i="1"/>
              <a:t>h</a:t>
            </a:r>
            <a:r>
              <a:rPr lang="en-US"/>
              <a:t>(C5, 3) = 101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Extending the Directory </a:t>
            </a:r>
            <a:endParaRPr/>
          </a:p>
        </p:txBody>
      </p:sp>
      <p:sp>
        <p:nvSpPr>
          <p:cNvPr id="524" name="Google Shape;524;p27"/>
          <p:cNvSpPr txBox="1">
            <a:spLocks noGrp="1"/>
          </p:cNvSpPr>
          <p:nvPr>
            <p:ph type="body" idx="4294967295"/>
          </p:nvPr>
        </p:nvSpPr>
        <p:spPr>
          <a:xfrm>
            <a:off x="0" y="1162050"/>
            <a:ext cx="121920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Consider the following keys have been already stored. </a:t>
            </a:r>
            <a:r>
              <a:rPr lang="en-US" sz="2800" i="1" dirty="0"/>
              <a:t>t=</a:t>
            </a:r>
            <a:r>
              <a:rPr lang="en-US" sz="2800" dirty="0"/>
              <a:t>2 (directory depth=2) differentiates all input keys.</a:t>
            </a:r>
            <a:endParaRPr sz="2800" dirty="0"/>
          </a:p>
        </p:txBody>
      </p:sp>
      <p:graphicFrame>
        <p:nvGraphicFramePr>
          <p:cNvPr id="525" name="Google Shape;525;p27"/>
          <p:cNvGraphicFramePr/>
          <p:nvPr/>
        </p:nvGraphicFramePr>
        <p:xfrm>
          <a:off x="2309814" y="3071813"/>
          <a:ext cx="2714625" cy="32004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sz="2400" b="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101 000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101 001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110 010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110 011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6" name="Google Shape;526;p27"/>
          <p:cNvSpPr/>
          <p:nvPr/>
        </p:nvSpPr>
        <p:spPr>
          <a:xfrm>
            <a:off x="4295776" y="3429000"/>
            <a:ext cx="346075" cy="2865438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5810250" y="3643314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5810250" y="4071939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5810250" y="4500564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5810250" y="4929189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p27"/>
          <p:cNvSpPr txBox="1"/>
          <p:nvPr/>
        </p:nvSpPr>
        <p:spPr>
          <a:xfrm>
            <a:off x="5595939" y="5357813"/>
            <a:ext cx="12144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8453439" y="3714750"/>
            <a:ext cx="642937" cy="28575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9096375" y="3714750"/>
            <a:ext cx="642938" cy="28575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B0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27"/>
          <p:cNvSpPr txBox="1"/>
          <p:nvPr/>
        </p:nvSpPr>
        <p:spPr>
          <a:xfrm>
            <a:off x="5310188" y="2852738"/>
            <a:ext cx="25146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Directory of pointers to buckets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35" name="Google Shape;535;p27"/>
          <p:cNvCxnSpPr/>
          <p:nvPr/>
        </p:nvCxnSpPr>
        <p:spPr>
          <a:xfrm>
            <a:off x="6667500" y="3857625"/>
            <a:ext cx="1785900" cy="6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rgbClr val="8D412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536" name="Google Shape;536;p27"/>
          <p:cNvCxnSpPr/>
          <p:nvPr/>
        </p:nvCxnSpPr>
        <p:spPr>
          <a:xfrm>
            <a:off x="6667500" y="4286250"/>
            <a:ext cx="1785900" cy="6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rgbClr val="8D412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537" name="Google Shape;537;p27"/>
          <p:cNvCxnSpPr/>
          <p:nvPr/>
        </p:nvCxnSpPr>
        <p:spPr>
          <a:xfrm>
            <a:off x="6667500" y="5143500"/>
            <a:ext cx="1785900" cy="6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rgbClr val="8D412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538" name="Google Shape;538;p27"/>
          <p:cNvSpPr txBox="1"/>
          <p:nvPr/>
        </p:nvSpPr>
        <p:spPr>
          <a:xfrm>
            <a:off x="5024438" y="3643313"/>
            <a:ext cx="7858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27"/>
          <p:cNvSpPr txBox="1"/>
          <p:nvPr/>
        </p:nvSpPr>
        <p:spPr>
          <a:xfrm>
            <a:off x="5024438" y="4071938"/>
            <a:ext cx="7858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27"/>
          <p:cNvSpPr txBox="1"/>
          <p:nvPr/>
        </p:nvSpPr>
        <p:spPr>
          <a:xfrm>
            <a:off x="5024438" y="4500563"/>
            <a:ext cx="7858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27"/>
          <p:cNvSpPr txBox="1"/>
          <p:nvPr/>
        </p:nvSpPr>
        <p:spPr>
          <a:xfrm>
            <a:off x="5024438" y="4929188"/>
            <a:ext cx="7858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8453439" y="4143375"/>
            <a:ext cx="642937" cy="28575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9096375" y="4143375"/>
            <a:ext cx="642938" cy="28575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44" name="Google Shape;544;p27"/>
          <p:cNvCxnSpPr/>
          <p:nvPr/>
        </p:nvCxnSpPr>
        <p:spPr>
          <a:xfrm>
            <a:off x="6667500" y="4714875"/>
            <a:ext cx="1785900" cy="6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rgbClr val="8D412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545" name="Google Shape;545;p27"/>
          <p:cNvSpPr/>
          <p:nvPr/>
        </p:nvSpPr>
        <p:spPr>
          <a:xfrm>
            <a:off x="9096375" y="4572000"/>
            <a:ext cx="642938" cy="28575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8453439" y="4572000"/>
            <a:ext cx="642937" cy="28575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9096375" y="5000625"/>
            <a:ext cx="642938" cy="28575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8453439" y="5000625"/>
            <a:ext cx="642937" cy="28575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C3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27"/>
          <p:cNvSpPr txBox="1"/>
          <p:nvPr/>
        </p:nvSpPr>
        <p:spPr>
          <a:xfrm>
            <a:off x="2424114" y="6294438"/>
            <a:ext cx="25923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C5	   110 101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8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000"/>
              <a:t>Insertion of  C5 (=110 101) 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557" name="Google Shape;557;p28"/>
          <p:cNvSpPr txBox="1">
            <a:spLocks noGrp="1"/>
          </p:cNvSpPr>
          <p:nvPr>
            <p:ph type="body" idx="4294967295"/>
          </p:nvPr>
        </p:nvSpPr>
        <p:spPr>
          <a:xfrm>
            <a:off x="1" y="1000125"/>
            <a:ext cx="12192000" cy="203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i="1" dirty="0"/>
              <a:t>t</a:t>
            </a:r>
            <a:r>
              <a:rPr lang="en-US" sz="2400" dirty="0"/>
              <a:t> = 2 and </a:t>
            </a:r>
            <a:r>
              <a:rPr lang="en-US" sz="2400" i="1" dirty="0"/>
              <a:t>h</a:t>
            </a:r>
            <a:r>
              <a:rPr lang="en-US" sz="2400" dirty="0"/>
              <a:t>(C5, 2) = 01. </a:t>
            </a:r>
            <a:endParaRPr dirty="0"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dirty="0"/>
              <a:t>A1 and B1 have been at </a:t>
            </a:r>
            <a:r>
              <a:rPr lang="en-US" sz="2400" i="1" dirty="0"/>
              <a:t>d</a:t>
            </a:r>
            <a:r>
              <a:rPr lang="en-US" sz="2400" dirty="0"/>
              <a:t>[01]. Bucket overflows.</a:t>
            </a:r>
            <a:endParaRPr dirty="0"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dirty="0"/>
              <a:t>Decide </a:t>
            </a:r>
            <a:r>
              <a:rPr lang="en-US" sz="2400" i="1" dirty="0"/>
              <a:t>u, h</a:t>
            </a:r>
            <a:r>
              <a:rPr lang="en-US" sz="2400" dirty="0"/>
              <a:t>(</a:t>
            </a:r>
            <a:r>
              <a:rPr lang="en-US" sz="2400" i="1" dirty="0" err="1"/>
              <a:t>k</a:t>
            </a:r>
            <a:r>
              <a:rPr lang="en-US" sz="2400" dirty="0" err="1"/>
              <a:t>,</a:t>
            </a:r>
            <a:r>
              <a:rPr lang="en-US" sz="2400" i="1" dirty="0" err="1"/>
              <a:t>u</a:t>
            </a:r>
            <a:r>
              <a:rPr lang="en-US" sz="2400" dirty="0"/>
              <a:t>) is not the same for A1, B1, C5. Then </a:t>
            </a:r>
            <a:r>
              <a:rPr lang="en-US" sz="2400" i="1" dirty="0">
                <a:solidFill>
                  <a:srgbClr val="FF0000"/>
                </a:solidFill>
              </a:rPr>
              <a:t>u</a:t>
            </a:r>
            <a:r>
              <a:rPr lang="en-US" sz="2400" dirty="0">
                <a:solidFill>
                  <a:srgbClr val="FF0000"/>
                </a:solidFill>
              </a:rPr>
              <a:t>=3</a:t>
            </a:r>
            <a:r>
              <a:rPr lang="en-US" sz="2400" dirty="0"/>
              <a:t>.</a:t>
            </a:r>
            <a:endParaRPr dirty="0"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u="sng" dirty="0">
                <a:solidFill>
                  <a:srgbClr val="FF0000"/>
                </a:solidFill>
              </a:rPr>
              <a:t>Extend</a:t>
            </a:r>
            <a:r>
              <a:rPr lang="en-US" sz="2400" dirty="0"/>
              <a:t> </a:t>
            </a:r>
            <a:r>
              <a:rPr lang="en-US" sz="2400" i="1" dirty="0"/>
              <a:t>d</a:t>
            </a:r>
            <a:r>
              <a:rPr lang="en-US" sz="2400" dirty="0"/>
              <a:t> to 2</a:t>
            </a:r>
            <a:r>
              <a:rPr lang="en-US" sz="2400" i="1" baseline="30000" dirty="0"/>
              <a:t>u</a:t>
            </a:r>
            <a:r>
              <a:rPr lang="en-US" sz="2400" dirty="0"/>
              <a:t>. Duplicate the pointers to the new half.</a:t>
            </a:r>
            <a:endParaRPr dirty="0"/>
          </a:p>
        </p:txBody>
      </p:sp>
      <p:sp>
        <p:nvSpPr>
          <p:cNvPr id="558" name="Google Shape;558;p28"/>
          <p:cNvSpPr/>
          <p:nvPr/>
        </p:nvSpPr>
        <p:spPr>
          <a:xfrm>
            <a:off x="6694488" y="2797176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8"/>
          <p:cNvSpPr/>
          <p:nvPr/>
        </p:nvSpPr>
        <p:spPr>
          <a:xfrm>
            <a:off x="6694488" y="3225801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8"/>
          <p:cNvSpPr/>
          <p:nvPr/>
        </p:nvSpPr>
        <p:spPr>
          <a:xfrm>
            <a:off x="6694488" y="3654426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8"/>
          <p:cNvSpPr/>
          <p:nvPr/>
        </p:nvSpPr>
        <p:spPr>
          <a:xfrm>
            <a:off x="6694488" y="4083051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8"/>
          <p:cNvSpPr/>
          <p:nvPr/>
        </p:nvSpPr>
        <p:spPr>
          <a:xfrm>
            <a:off x="8713789" y="2868613"/>
            <a:ext cx="642937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28"/>
          <p:cNvSpPr/>
          <p:nvPr/>
        </p:nvSpPr>
        <p:spPr>
          <a:xfrm>
            <a:off x="9356725" y="2868613"/>
            <a:ext cx="642938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B0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4" name="Google Shape;564;p28"/>
          <p:cNvCxnSpPr/>
          <p:nvPr/>
        </p:nvCxnSpPr>
        <p:spPr>
          <a:xfrm>
            <a:off x="7608888" y="3035300"/>
            <a:ext cx="1052400" cy="1500"/>
          </a:xfrm>
          <a:prstGeom prst="bentConnector3">
            <a:avLst>
              <a:gd name="adj1" fmla="val 49931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565" name="Google Shape;565;p28"/>
          <p:cNvCxnSpPr/>
          <p:nvPr/>
        </p:nvCxnSpPr>
        <p:spPr>
          <a:xfrm>
            <a:off x="7608888" y="3463925"/>
            <a:ext cx="1052400" cy="1500"/>
          </a:xfrm>
          <a:prstGeom prst="bentConnector3">
            <a:avLst>
              <a:gd name="adj1" fmla="val 49931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566" name="Google Shape;566;p28"/>
          <p:cNvCxnSpPr/>
          <p:nvPr/>
        </p:nvCxnSpPr>
        <p:spPr>
          <a:xfrm>
            <a:off x="7608888" y="4321175"/>
            <a:ext cx="1052400" cy="1500"/>
          </a:xfrm>
          <a:prstGeom prst="bentConnector3">
            <a:avLst>
              <a:gd name="adj1" fmla="val 49931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567" name="Google Shape;567;p28"/>
          <p:cNvSpPr/>
          <p:nvPr/>
        </p:nvSpPr>
        <p:spPr>
          <a:xfrm>
            <a:off x="8713789" y="3297238"/>
            <a:ext cx="642937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28"/>
          <p:cNvSpPr/>
          <p:nvPr/>
        </p:nvSpPr>
        <p:spPr>
          <a:xfrm>
            <a:off x="9356725" y="3297238"/>
            <a:ext cx="642938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9" name="Google Shape;569;p28"/>
          <p:cNvCxnSpPr/>
          <p:nvPr/>
        </p:nvCxnSpPr>
        <p:spPr>
          <a:xfrm rot="10800000" flipH="1">
            <a:off x="7608888" y="3892638"/>
            <a:ext cx="1052400" cy="1500"/>
          </a:xfrm>
          <a:prstGeom prst="bentConnector3">
            <a:avLst>
              <a:gd name="adj1" fmla="val 49931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570" name="Google Shape;570;p28"/>
          <p:cNvSpPr/>
          <p:nvPr/>
        </p:nvSpPr>
        <p:spPr>
          <a:xfrm>
            <a:off x="9356725" y="3722688"/>
            <a:ext cx="642938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8713789" y="3725863"/>
            <a:ext cx="642937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9356725" y="4151313"/>
            <a:ext cx="642938" cy="315912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8713789" y="4154488"/>
            <a:ext cx="642937" cy="315912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C3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6694488" y="4511676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6694488" y="4940301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6694488" y="5368926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6694488" y="5797551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8"/>
          <p:cNvSpPr txBox="1"/>
          <p:nvPr/>
        </p:nvSpPr>
        <p:spPr>
          <a:xfrm>
            <a:off x="5622926" y="2797176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28"/>
          <p:cNvSpPr txBox="1"/>
          <p:nvPr/>
        </p:nvSpPr>
        <p:spPr>
          <a:xfrm>
            <a:off x="5622926" y="3225801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28"/>
          <p:cNvSpPr txBox="1"/>
          <p:nvPr/>
        </p:nvSpPr>
        <p:spPr>
          <a:xfrm>
            <a:off x="5622926" y="3654426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5622926" y="4083051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28"/>
          <p:cNvSpPr txBox="1"/>
          <p:nvPr/>
        </p:nvSpPr>
        <p:spPr>
          <a:xfrm>
            <a:off x="5622926" y="4511676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28"/>
          <p:cNvSpPr txBox="1"/>
          <p:nvPr/>
        </p:nvSpPr>
        <p:spPr>
          <a:xfrm>
            <a:off x="5622926" y="4940301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28"/>
          <p:cNvSpPr txBox="1"/>
          <p:nvPr/>
        </p:nvSpPr>
        <p:spPr>
          <a:xfrm>
            <a:off x="5622926" y="5368926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5" name="Google Shape;585;p28"/>
          <p:cNvSpPr txBox="1"/>
          <p:nvPr/>
        </p:nvSpPr>
        <p:spPr>
          <a:xfrm>
            <a:off x="5622926" y="5797551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6" name="Google Shape;586;p28"/>
          <p:cNvCxnSpPr/>
          <p:nvPr/>
        </p:nvCxnSpPr>
        <p:spPr>
          <a:xfrm rot="10800000" flipH="1">
            <a:off x="7608888" y="3036888"/>
            <a:ext cx="1052512" cy="1714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587" name="Google Shape;587;p28"/>
          <p:cNvCxnSpPr/>
          <p:nvPr/>
        </p:nvCxnSpPr>
        <p:spPr>
          <a:xfrm rot="10800000" flipH="1">
            <a:off x="7608888" y="3465513"/>
            <a:ext cx="1052512" cy="1714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588" name="Google Shape;588;p28"/>
          <p:cNvCxnSpPr/>
          <p:nvPr/>
        </p:nvCxnSpPr>
        <p:spPr>
          <a:xfrm rot="10800000" flipH="1">
            <a:off x="7608888" y="3892550"/>
            <a:ext cx="1052512" cy="1714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589" name="Google Shape;589;p28"/>
          <p:cNvCxnSpPr/>
          <p:nvPr/>
        </p:nvCxnSpPr>
        <p:spPr>
          <a:xfrm rot="10800000" flipH="1">
            <a:off x="7608888" y="4322763"/>
            <a:ext cx="1052512" cy="1714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graphicFrame>
        <p:nvGraphicFramePr>
          <p:cNvPr id="590" name="Google Shape;590;p28"/>
          <p:cNvGraphicFramePr/>
          <p:nvPr/>
        </p:nvGraphicFramePr>
        <p:xfrm>
          <a:off x="2525714" y="3106738"/>
          <a:ext cx="2714625" cy="32004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sz="2400" b="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101 000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101 001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110 010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110 011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1" name="Google Shape;591;p28"/>
          <p:cNvSpPr/>
          <p:nvPr/>
        </p:nvSpPr>
        <p:spPr>
          <a:xfrm>
            <a:off x="4327525" y="3463926"/>
            <a:ext cx="539750" cy="3319463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8"/>
          <p:cNvSpPr txBox="1"/>
          <p:nvPr/>
        </p:nvSpPr>
        <p:spPr>
          <a:xfrm>
            <a:off x="2640014" y="6321426"/>
            <a:ext cx="2592387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C5	  110 101</a:t>
            </a:r>
            <a:endParaRPr/>
          </a:p>
        </p:txBody>
      </p:sp>
      <p:sp>
        <p:nvSpPr>
          <p:cNvPr id="593" name="Google Shape;593;p28"/>
          <p:cNvSpPr txBox="1"/>
          <p:nvPr/>
        </p:nvSpPr>
        <p:spPr>
          <a:xfrm>
            <a:off x="6183314" y="6321426"/>
            <a:ext cx="195262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u=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9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000"/>
              <a:t>Insertion of C5 (=110 101)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601" name="Google Shape;601;p29"/>
          <p:cNvSpPr/>
          <p:nvPr/>
        </p:nvSpPr>
        <p:spPr>
          <a:xfrm>
            <a:off x="2703513" y="2797176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9"/>
          <p:cNvSpPr/>
          <p:nvPr/>
        </p:nvSpPr>
        <p:spPr>
          <a:xfrm>
            <a:off x="2703513" y="3225801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9"/>
          <p:cNvSpPr/>
          <p:nvPr/>
        </p:nvSpPr>
        <p:spPr>
          <a:xfrm>
            <a:off x="2703513" y="3654426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9"/>
          <p:cNvSpPr/>
          <p:nvPr/>
        </p:nvSpPr>
        <p:spPr>
          <a:xfrm>
            <a:off x="2703513" y="4083051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9"/>
          <p:cNvSpPr/>
          <p:nvPr/>
        </p:nvSpPr>
        <p:spPr>
          <a:xfrm>
            <a:off x="4722814" y="2868613"/>
            <a:ext cx="642937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6" name="Google Shape;606;p29"/>
          <p:cNvSpPr/>
          <p:nvPr/>
        </p:nvSpPr>
        <p:spPr>
          <a:xfrm>
            <a:off x="5365750" y="2868613"/>
            <a:ext cx="642938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B0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7" name="Google Shape;607;p29"/>
          <p:cNvCxnSpPr/>
          <p:nvPr/>
        </p:nvCxnSpPr>
        <p:spPr>
          <a:xfrm>
            <a:off x="3617913" y="3035300"/>
            <a:ext cx="1052400" cy="1500"/>
          </a:xfrm>
          <a:prstGeom prst="bentConnector3">
            <a:avLst>
              <a:gd name="adj1" fmla="val 49931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608" name="Google Shape;608;p29"/>
          <p:cNvCxnSpPr/>
          <p:nvPr/>
        </p:nvCxnSpPr>
        <p:spPr>
          <a:xfrm>
            <a:off x="3617913" y="3463925"/>
            <a:ext cx="1052400" cy="1500"/>
          </a:xfrm>
          <a:prstGeom prst="bentConnector3">
            <a:avLst>
              <a:gd name="adj1" fmla="val 49931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609" name="Google Shape;609;p29"/>
          <p:cNvCxnSpPr/>
          <p:nvPr/>
        </p:nvCxnSpPr>
        <p:spPr>
          <a:xfrm>
            <a:off x="3617913" y="4321175"/>
            <a:ext cx="1052400" cy="1500"/>
          </a:xfrm>
          <a:prstGeom prst="bentConnector3">
            <a:avLst>
              <a:gd name="adj1" fmla="val 49931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610" name="Google Shape;610;p29"/>
          <p:cNvSpPr/>
          <p:nvPr/>
        </p:nvSpPr>
        <p:spPr>
          <a:xfrm>
            <a:off x="4722814" y="3297238"/>
            <a:ext cx="642937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1" name="Google Shape;611;p29"/>
          <p:cNvSpPr/>
          <p:nvPr/>
        </p:nvSpPr>
        <p:spPr>
          <a:xfrm>
            <a:off x="5365750" y="3297238"/>
            <a:ext cx="642938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2" name="Google Shape;612;p29"/>
          <p:cNvCxnSpPr/>
          <p:nvPr/>
        </p:nvCxnSpPr>
        <p:spPr>
          <a:xfrm rot="10800000" flipH="1">
            <a:off x="3617913" y="3892638"/>
            <a:ext cx="1052400" cy="1500"/>
          </a:xfrm>
          <a:prstGeom prst="bentConnector3">
            <a:avLst>
              <a:gd name="adj1" fmla="val 49931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613" name="Google Shape;613;p29"/>
          <p:cNvSpPr/>
          <p:nvPr/>
        </p:nvSpPr>
        <p:spPr>
          <a:xfrm>
            <a:off x="5365750" y="3722688"/>
            <a:ext cx="642938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9"/>
          <p:cNvSpPr/>
          <p:nvPr/>
        </p:nvSpPr>
        <p:spPr>
          <a:xfrm>
            <a:off x="4722814" y="3725863"/>
            <a:ext cx="642937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29"/>
          <p:cNvSpPr/>
          <p:nvPr/>
        </p:nvSpPr>
        <p:spPr>
          <a:xfrm>
            <a:off x="5365750" y="4151313"/>
            <a:ext cx="642938" cy="315912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4722814" y="4154488"/>
            <a:ext cx="642937" cy="315912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C3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2703513" y="4511676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2703513" y="4940301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2703513" y="5368926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2703513" y="5797551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9"/>
          <p:cNvSpPr txBox="1"/>
          <p:nvPr/>
        </p:nvSpPr>
        <p:spPr>
          <a:xfrm>
            <a:off x="1631951" y="2797176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29"/>
          <p:cNvSpPr txBox="1"/>
          <p:nvPr/>
        </p:nvSpPr>
        <p:spPr>
          <a:xfrm>
            <a:off x="1631951" y="3225801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29"/>
          <p:cNvSpPr txBox="1"/>
          <p:nvPr/>
        </p:nvSpPr>
        <p:spPr>
          <a:xfrm>
            <a:off x="1631951" y="3654426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29"/>
          <p:cNvSpPr txBox="1"/>
          <p:nvPr/>
        </p:nvSpPr>
        <p:spPr>
          <a:xfrm>
            <a:off x="1631951" y="4083051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29"/>
          <p:cNvSpPr txBox="1"/>
          <p:nvPr/>
        </p:nvSpPr>
        <p:spPr>
          <a:xfrm>
            <a:off x="1631951" y="4511676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29"/>
          <p:cNvSpPr txBox="1"/>
          <p:nvPr/>
        </p:nvSpPr>
        <p:spPr>
          <a:xfrm>
            <a:off x="1631951" y="4940301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29"/>
          <p:cNvSpPr txBox="1"/>
          <p:nvPr/>
        </p:nvSpPr>
        <p:spPr>
          <a:xfrm>
            <a:off x="1631951" y="5368926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29"/>
          <p:cNvSpPr txBox="1"/>
          <p:nvPr/>
        </p:nvSpPr>
        <p:spPr>
          <a:xfrm>
            <a:off x="1631951" y="5797551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9" name="Google Shape;629;p29"/>
          <p:cNvCxnSpPr/>
          <p:nvPr/>
        </p:nvCxnSpPr>
        <p:spPr>
          <a:xfrm rot="10800000" flipH="1">
            <a:off x="3617913" y="3036888"/>
            <a:ext cx="1052512" cy="1714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630" name="Google Shape;630;p29"/>
          <p:cNvCxnSpPr/>
          <p:nvPr/>
        </p:nvCxnSpPr>
        <p:spPr>
          <a:xfrm rot="10800000" flipH="1">
            <a:off x="3617913" y="3465513"/>
            <a:ext cx="1052512" cy="1714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631" name="Google Shape;631;p29"/>
          <p:cNvCxnSpPr/>
          <p:nvPr/>
        </p:nvCxnSpPr>
        <p:spPr>
          <a:xfrm rot="10800000" flipH="1">
            <a:off x="3617913" y="3892550"/>
            <a:ext cx="1052512" cy="1714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632" name="Google Shape;632;p29"/>
          <p:cNvCxnSpPr/>
          <p:nvPr/>
        </p:nvCxnSpPr>
        <p:spPr>
          <a:xfrm rot="10800000" flipH="1">
            <a:off x="3617913" y="4322763"/>
            <a:ext cx="1052512" cy="1714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33" name="Google Shape;633;p29"/>
          <p:cNvSpPr/>
          <p:nvPr/>
        </p:nvSpPr>
        <p:spPr>
          <a:xfrm>
            <a:off x="6956425" y="2738439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4" name="Google Shape;634;p29"/>
          <p:cNvSpPr/>
          <p:nvPr/>
        </p:nvSpPr>
        <p:spPr>
          <a:xfrm>
            <a:off x="6956425" y="3167064"/>
            <a:ext cx="857250" cy="428625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29"/>
          <p:cNvSpPr/>
          <p:nvPr/>
        </p:nvSpPr>
        <p:spPr>
          <a:xfrm>
            <a:off x="6956425" y="3595689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6" name="Google Shape;636;p29"/>
          <p:cNvSpPr/>
          <p:nvPr/>
        </p:nvSpPr>
        <p:spPr>
          <a:xfrm>
            <a:off x="6956425" y="4024314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29"/>
          <p:cNvSpPr/>
          <p:nvPr/>
        </p:nvSpPr>
        <p:spPr>
          <a:xfrm>
            <a:off x="8715375" y="2844800"/>
            <a:ext cx="642938" cy="2540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29"/>
          <p:cNvSpPr/>
          <p:nvPr/>
        </p:nvSpPr>
        <p:spPr>
          <a:xfrm>
            <a:off x="9358314" y="2844800"/>
            <a:ext cx="642937" cy="2540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B0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9" name="Google Shape;639;p29"/>
          <p:cNvCxnSpPr/>
          <p:nvPr/>
        </p:nvCxnSpPr>
        <p:spPr>
          <a:xfrm>
            <a:off x="7867651" y="2976564"/>
            <a:ext cx="792300" cy="1500"/>
          </a:xfrm>
          <a:prstGeom prst="bentConnector3">
            <a:avLst>
              <a:gd name="adj1" fmla="val 49889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640" name="Google Shape;640;p29"/>
          <p:cNvCxnSpPr/>
          <p:nvPr/>
        </p:nvCxnSpPr>
        <p:spPr>
          <a:xfrm>
            <a:off x="7867651" y="3406776"/>
            <a:ext cx="792300" cy="4800"/>
          </a:xfrm>
          <a:prstGeom prst="bentConnector3">
            <a:avLst>
              <a:gd name="adj1" fmla="val 49889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641" name="Google Shape;641;p29"/>
          <p:cNvCxnSpPr/>
          <p:nvPr/>
        </p:nvCxnSpPr>
        <p:spPr>
          <a:xfrm>
            <a:off x="7867651" y="4264025"/>
            <a:ext cx="792163" cy="0"/>
          </a:xfrm>
          <a:prstGeom prst="straightConnector1">
            <a:avLst/>
          </a:prstGeom>
          <a:noFill/>
          <a:ln w="28575" cap="flat" cmpd="sng">
            <a:solidFill>
              <a:srgbClr val="843634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42" name="Google Shape;642;p29"/>
          <p:cNvSpPr/>
          <p:nvPr/>
        </p:nvSpPr>
        <p:spPr>
          <a:xfrm>
            <a:off x="8715375" y="3275013"/>
            <a:ext cx="642938" cy="2540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3" name="Google Shape;643;p29"/>
          <p:cNvSpPr/>
          <p:nvPr/>
        </p:nvSpPr>
        <p:spPr>
          <a:xfrm>
            <a:off x="9358314" y="3275013"/>
            <a:ext cx="642937" cy="2540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4" name="Google Shape;644;p29"/>
          <p:cNvCxnSpPr/>
          <p:nvPr/>
        </p:nvCxnSpPr>
        <p:spPr>
          <a:xfrm>
            <a:off x="7867651" y="3836989"/>
            <a:ext cx="792300" cy="1500"/>
          </a:xfrm>
          <a:prstGeom prst="bentConnector3">
            <a:avLst>
              <a:gd name="adj1" fmla="val 49889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645" name="Google Shape;645;p29"/>
          <p:cNvSpPr/>
          <p:nvPr/>
        </p:nvSpPr>
        <p:spPr>
          <a:xfrm>
            <a:off x="9358314" y="3706813"/>
            <a:ext cx="642937" cy="2540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9"/>
          <p:cNvSpPr/>
          <p:nvPr/>
        </p:nvSpPr>
        <p:spPr>
          <a:xfrm>
            <a:off x="8715375" y="3703638"/>
            <a:ext cx="642938" cy="2540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Google Shape;647;p29"/>
          <p:cNvSpPr/>
          <p:nvPr/>
        </p:nvSpPr>
        <p:spPr>
          <a:xfrm>
            <a:off x="9358314" y="4135438"/>
            <a:ext cx="642937" cy="2540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9"/>
          <p:cNvSpPr/>
          <p:nvPr/>
        </p:nvSpPr>
        <p:spPr>
          <a:xfrm>
            <a:off x="8715375" y="4132263"/>
            <a:ext cx="642938" cy="252412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C3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9" name="Google Shape;649;p29"/>
          <p:cNvSpPr/>
          <p:nvPr/>
        </p:nvSpPr>
        <p:spPr>
          <a:xfrm>
            <a:off x="6956425" y="4452939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0" name="Google Shape;650;p29"/>
          <p:cNvSpPr/>
          <p:nvPr/>
        </p:nvSpPr>
        <p:spPr>
          <a:xfrm>
            <a:off x="6956425" y="4881564"/>
            <a:ext cx="857250" cy="428625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1" name="Google Shape;651;p29"/>
          <p:cNvSpPr/>
          <p:nvPr/>
        </p:nvSpPr>
        <p:spPr>
          <a:xfrm>
            <a:off x="6956425" y="5310189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2" name="Google Shape;652;p29"/>
          <p:cNvSpPr/>
          <p:nvPr/>
        </p:nvSpPr>
        <p:spPr>
          <a:xfrm>
            <a:off x="6956425" y="5738814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Google Shape;653;p29"/>
          <p:cNvSpPr txBox="1"/>
          <p:nvPr/>
        </p:nvSpPr>
        <p:spPr>
          <a:xfrm>
            <a:off x="5884863" y="2811463"/>
            <a:ext cx="10715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29"/>
          <p:cNvSpPr txBox="1"/>
          <p:nvPr/>
        </p:nvSpPr>
        <p:spPr>
          <a:xfrm>
            <a:off x="5884863" y="3240088"/>
            <a:ext cx="10715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5" name="Google Shape;655;p29"/>
          <p:cNvSpPr txBox="1"/>
          <p:nvPr/>
        </p:nvSpPr>
        <p:spPr>
          <a:xfrm>
            <a:off x="5884863" y="3668713"/>
            <a:ext cx="10715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5884863" y="4097338"/>
            <a:ext cx="10715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29"/>
          <p:cNvSpPr txBox="1"/>
          <p:nvPr/>
        </p:nvSpPr>
        <p:spPr>
          <a:xfrm>
            <a:off x="5884863" y="4525963"/>
            <a:ext cx="10715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29"/>
          <p:cNvSpPr txBox="1"/>
          <p:nvPr/>
        </p:nvSpPr>
        <p:spPr>
          <a:xfrm>
            <a:off x="5884863" y="4954588"/>
            <a:ext cx="10715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Google Shape;659;p29"/>
          <p:cNvSpPr txBox="1"/>
          <p:nvPr/>
        </p:nvSpPr>
        <p:spPr>
          <a:xfrm>
            <a:off x="5884863" y="5383213"/>
            <a:ext cx="10715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29"/>
          <p:cNvSpPr txBox="1"/>
          <p:nvPr/>
        </p:nvSpPr>
        <p:spPr>
          <a:xfrm>
            <a:off x="5884863" y="5811838"/>
            <a:ext cx="10715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1" name="Google Shape;661;p29"/>
          <p:cNvCxnSpPr/>
          <p:nvPr/>
        </p:nvCxnSpPr>
        <p:spPr>
          <a:xfrm rot="10800000" flipH="1">
            <a:off x="7867651" y="2978151"/>
            <a:ext cx="792163" cy="17113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662" name="Google Shape;662;p29"/>
          <p:cNvCxnSpPr/>
          <p:nvPr/>
        </p:nvCxnSpPr>
        <p:spPr>
          <a:xfrm>
            <a:off x="7867651" y="5119688"/>
            <a:ext cx="792163" cy="4762"/>
          </a:xfrm>
          <a:prstGeom prst="straightConnector1">
            <a:avLst/>
          </a:prstGeom>
          <a:noFill/>
          <a:ln w="28575" cap="flat" cmpd="sng">
            <a:solidFill>
              <a:srgbClr val="8D412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663" name="Google Shape;663;p29"/>
          <p:cNvCxnSpPr/>
          <p:nvPr/>
        </p:nvCxnSpPr>
        <p:spPr>
          <a:xfrm rot="10800000" flipH="1">
            <a:off x="7867651" y="3838576"/>
            <a:ext cx="792163" cy="17113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664" name="Google Shape;664;p29"/>
          <p:cNvCxnSpPr/>
          <p:nvPr/>
        </p:nvCxnSpPr>
        <p:spPr>
          <a:xfrm rot="10800000" flipH="1">
            <a:off x="7867651" y="4264026"/>
            <a:ext cx="792163" cy="171291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65" name="Google Shape;665;p29"/>
          <p:cNvSpPr/>
          <p:nvPr/>
        </p:nvSpPr>
        <p:spPr>
          <a:xfrm>
            <a:off x="9358314" y="4992688"/>
            <a:ext cx="642937" cy="2540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29"/>
          <p:cNvSpPr/>
          <p:nvPr/>
        </p:nvSpPr>
        <p:spPr>
          <a:xfrm>
            <a:off x="8715375" y="4989513"/>
            <a:ext cx="642938" cy="2540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C5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29"/>
          <p:cNvSpPr txBox="1"/>
          <p:nvPr/>
        </p:nvSpPr>
        <p:spPr>
          <a:xfrm>
            <a:off x="4943476" y="6237288"/>
            <a:ext cx="15843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u=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endParaRPr/>
          </a:p>
        </p:txBody>
      </p:sp>
      <p:sp>
        <p:nvSpPr>
          <p:cNvPr id="668" name="Google Shape;668;p29"/>
          <p:cNvSpPr txBox="1"/>
          <p:nvPr/>
        </p:nvSpPr>
        <p:spPr>
          <a:xfrm>
            <a:off x="0" y="1199356"/>
            <a:ext cx="10185400" cy="8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the overflowed bucket using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,3). </a:t>
            </a:r>
            <a:r>
              <a:rPr lang="en-US" sz="2800" b="0" i="0" u="sng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Rehash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A1, B1, C5. A new bucket is created for C5.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0"/>
          <p:cNvSpPr/>
          <p:nvPr/>
        </p:nvSpPr>
        <p:spPr>
          <a:xfrm>
            <a:off x="5976938" y="939800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0"/>
          <p:cNvSpPr/>
          <p:nvPr/>
        </p:nvSpPr>
        <p:spPr>
          <a:xfrm>
            <a:off x="5976938" y="1296988"/>
            <a:ext cx="709612" cy="3556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0"/>
          <p:cNvSpPr/>
          <p:nvPr/>
        </p:nvSpPr>
        <p:spPr>
          <a:xfrm>
            <a:off x="5976938" y="1654175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0"/>
          <p:cNvSpPr/>
          <p:nvPr/>
        </p:nvSpPr>
        <p:spPr>
          <a:xfrm>
            <a:off x="5976938" y="2011363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0"/>
          <p:cNvSpPr/>
          <p:nvPr/>
        </p:nvSpPr>
        <p:spPr>
          <a:xfrm>
            <a:off x="9010651" y="1011239"/>
            <a:ext cx="531813" cy="236537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0" name="Google Shape;680;p30"/>
          <p:cNvSpPr/>
          <p:nvPr/>
        </p:nvSpPr>
        <p:spPr>
          <a:xfrm>
            <a:off x="9542463" y="1011239"/>
            <a:ext cx="533400" cy="236537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B0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81" name="Google Shape;681;p30"/>
          <p:cNvCxnSpPr/>
          <p:nvPr/>
        </p:nvCxnSpPr>
        <p:spPr>
          <a:xfrm>
            <a:off x="6745289" y="1139825"/>
            <a:ext cx="2212975" cy="6350"/>
          </a:xfrm>
          <a:prstGeom prst="straightConnector1">
            <a:avLst/>
          </a:prstGeom>
          <a:noFill/>
          <a:ln w="28575" cap="flat" cmpd="sng">
            <a:solidFill>
              <a:srgbClr val="843634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682" name="Google Shape;682;p30"/>
          <p:cNvCxnSpPr/>
          <p:nvPr/>
        </p:nvCxnSpPr>
        <p:spPr>
          <a:xfrm>
            <a:off x="6745289" y="1500189"/>
            <a:ext cx="2213100" cy="9600"/>
          </a:xfrm>
          <a:prstGeom prst="bentConnector3">
            <a:avLst>
              <a:gd name="adj1" fmla="val 49928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683" name="Google Shape;683;p30"/>
          <p:cNvCxnSpPr/>
          <p:nvPr/>
        </p:nvCxnSpPr>
        <p:spPr>
          <a:xfrm>
            <a:off x="6745289" y="2212975"/>
            <a:ext cx="2213100" cy="6300"/>
          </a:xfrm>
          <a:prstGeom prst="bentConnector3">
            <a:avLst>
              <a:gd name="adj1" fmla="val 49928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684" name="Google Shape;684;p30"/>
          <p:cNvSpPr/>
          <p:nvPr/>
        </p:nvSpPr>
        <p:spPr>
          <a:xfrm>
            <a:off x="9010651" y="1373189"/>
            <a:ext cx="531813" cy="236537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5" name="Google Shape;685;p30"/>
          <p:cNvSpPr/>
          <p:nvPr/>
        </p:nvSpPr>
        <p:spPr>
          <a:xfrm>
            <a:off x="9542463" y="1373189"/>
            <a:ext cx="533400" cy="236537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C1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86" name="Google Shape;686;p30"/>
          <p:cNvCxnSpPr/>
          <p:nvPr/>
        </p:nvCxnSpPr>
        <p:spPr>
          <a:xfrm>
            <a:off x="6745289" y="1855788"/>
            <a:ext cx="2213100" cy="6300"/>
          </a:xfrm>
          <a:prstGeom prst="bentConnector3">
            <a:avLst>
              <a:gd name="adj1" fmla="val 49928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687" name="Google Shape;687;p30"/>
          <p:cNvSpPr/>
          <p:nvPr/>
        </p:nvSpPr>
        <p:spPr>
          <a:xfrm>
            <a:off x="9542463" y="1727200"/>
            <a:ext cx="533400" cy="236538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0"/>
          <p:cNvSpPr/>
          <p:nvPr/>
        </p:nvSpPr>
        <p:spPr>
          <a:xfrm>
            <a:off x="9010651" y="1727200"/>
            <a:ext cx="531813" cy="236538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p30"/>
          <p:cNvSpPr/>
          <p:nvPr/>
        </p:nvSpPr>
        <p:spPr>
          <a:xfrm>
            <a:off x="9542463" y="2082800"/>
            <a:ext cx="533400" cy="236538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0"/>
          <p:cNvSpPr/>
          <p:nvPr/>
        </p:nvSpPr>
        <p:spPr>
          <a:xfrm>
            <a:off x="9010651" y="2082800"/>
            <a:ext cx="531813" cy="236538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C3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1" name="Google Shape;691;p30"/>
          <p:cNvSpPr/>
          <p:nvPr/>
        </p:nvSpPr>
        <p:spPr>
          <a:xfrm>
            <a:off x="5976938" y="2368550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0"/>
          <p:cNvSpPr/>
          <p:nvPr/>
        </p:nvSpPr>
        <p:spPr>
          <a:xfrm>
            <a:off x="5976938" y="2725738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0"/>
          <p:cNvSpPr/>
          <p:nvPr/>
        </p:nvSpPr>
        <p:spPr>
          <a:xfrm>
            <a:off x="5976938" y="3082925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0"/>
          <p:cNvSpPr/>
          <p:nvPr/>
        </p:nvSpPr>
        <p:spPr>
          <a:xfrm>
            <a:off x="5976938" y="3440113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0"/>
          <p:cNvSpPr txBox="1"/>
          <p:nvPr/>
        </p:nvSpPr>
        <p:spPr>
          <a:xfrm>
            <a:off x="5119688" y="939801"/>
            <a:ext cx="887412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6" name="Google Shape;696;p30"/>
          <p:cNvSpPr txBox="1"/>
          <p:nvPr/>
        </p:nvSpPr>
        <p:spPr>
          <a:xfrm>
            <a:off x="5119688" y="1296988"/>
            <a:ext cx="8874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30"/>
          <p:cNvSpPr txBox="1"/>
          <p:nvPr/>
        </p:nvSpPr>
        <p:spPr>
          <a:xfrm>
            <a:off x="5119688" y="1654176"/>
            <a:ext cx="887412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30"/>
          <p:cNvSpPr txBox="1"/>
          <p:nvPr/>
        </p:nvSpPr>
        <p:spPr>
          <a:xfrm>
            <a:off x="5119688" y="2011363"/>
            <a:ext cx="8874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30"/>
          <p:cNvSpPr txBox="1"/>
          <p:nvPr/>
        </p:nvSpPr>
        <p:spPr>
          <a:xfrm>
            <a:off x="5119688" y="2368551"/>
            <a:ext cx="887412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30"/>
          <p:cNvSpPr txBox="1"/>
          <p:nvPr/>
        </p:nvSpPr>
        <p:spPr>
          <a:xfrm>
            <a:off x="5119688" y="2725738"/>
            <a:ext cx="8874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30"/>
          <p:cNvSpPr txBox="1"/>
          <p:nvPr/>
        </p:nvSpPr>
        <p:spPr>
          <a:xfrm>
            <a:off x="5119688" y="3082926"/>
            <a:ext cx="887412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2" name="Google Shape;702;p30"/>
          <p:cNvSpPr txBox="1"/>
          <p:nvPr/>
        </p:nvSpPr>
        <p:spPr>
          <a:xfrm>
            <a:off x="5119688" y="3440113"/>
            <a:ext cx="8874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03" name="Google Shape;703;p30"/>
          <p:cNvCxnSpPr/>
          <p:nvPr/>
        </p:nvCxnSpPr>
        <p:spPr>
          <a:xfrm rot="10800000" flipH="1">
            <a:off x="6745289" y="1146176"/>
            <a:ext cx="2212975" cy="14255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04" name="Google Shape;704;p30"/>
          <p:cNvCxnSpPr/>
          <p:nvPr/>
        </p:nvCxnSpPr>
        <p:spPr>
          <a:xfrm rot="10800000" flipH="1">
            <a:off x="6745288" y="2862263"/>
            <a:ext cx="2176462" cy="63500"/>
          </a:xfrm>
          <a:prstGeom prst="straightConnector1">
            <a:avLst/>
          </a:prstGeom>
          <a:noFill/>
          <a:ln w="28575" cap="flat" cmpd="sng">
            <a:solidFill>
              <a:srgbClr val="8D412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05" name="Google Shape;705;p30"/>
          <p:cNvCxnSpPr/>
          <p:nvPr/>
        </p:nvCxnSpPr>
        <p:spPr>
          <a:xfrm rot="10800000" flipH="1">
            <a:off x="6745289" y="1862139"/>
            <a:ext cx="2212975" cy="14239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06" name="Google Shape;706;p30"/>
          <p:cNvCxnSpPr/>
          <p:nvPr/>
        </p:nvCxnSpPr>
        <p:spPr>
          <a:xfrm rot="10800000" flipH="1">
            <a:off x="6745289" y="2219325"/>
            <a:ext cx="2212975" cy="142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707" name="Google Shape;707;p30"/>
          <p:cNvSpPr/>
          <p:nvPr/>
        </p:nvSpPr>
        <p:spPr>
          <a:xfrm>
            <a:off x="9510713" y="2725739"/>
            <a:ext cx="531812" cy="236537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0"/>
          <p:cNvSpPr/>
          <p:nvPr/>
        </p:nvSpPr>
        <p:spPr>
          <a:xfrm>
            <a:off x="8977313" y="2725739"/>
            <a:ext cx="533400" cy="236537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C5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9" name="Google Shape;709;p30"/>
          <p:cNvSpPr/>
          <p:nvPr/>
        </p:nvSpPr>
        <p:spPr>
          <a:xfrm>
            <a:off x="5976938" y="3811588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0"/>
          <p:cNvSpPr/>
          <p:nvPr/>
        </p:nvSpPr>
        <p:spPr>
          <a:xfrm>
            <a:off x="5976938" y="4167188"/>
            <a:ext cx="709612" cy="35401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0"/>
          <p:cNvSpPr/>
          <p:nvPr/>
        </p:nvSpPr>
        <p:spPr>
          <a:xfrm>
            <a:off x="5976938" y="4521200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0"/>
          <p:cNvSpPr/>
          <p:nvPr/>
        </p:nvSpPr>
        <p:spPr>
          <a:xfrm>
            <a:off x="5976938" y="4876800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0"/>
          <p:cNvSpPr/>
          <p:nvPr/>
        </p:nvSpPr>
        <p:spPr>
          <a:xfrm>
            <a:off x="5976938" y="5232400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0"/>
          <p:cNvSpPr/>
          <p:nvPr/>
        </p:nvSpPr>
        <p:spPr>
          <a:xfrm>
            <a:off x="5976938" y="5588001"/>
            <a:ext cx="709612" cy="354013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0"/>
          <p:cNvSpPr/>
          <p:nvPr/>
        </p:nvSpPr>
        <p:spPr>
          <a:xfrm>
            <a:off x="5976938" y="5942013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0"/>
          <p:cNvSpPr/>
          <p:nvPr/>
        </p:nvSpPr>
        <p:spPr>
          <a:xfrm>
            <a:off x="5976938" y="6297613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0"/>
          <p:cNvSpPr txBox="1"/>
          <p:nvPr/>
        </p:nvSpPr>
        <p:spPr>
          <a:xfrm>
            <a:off x="5119688" y="3797301"/>
            <a:ext cx="887412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Google Shape;718;p30"/>
          <p:cNvSpPr txBox="1"/>
          <p:nvPr/>
        </p:nvSpPr>
        <p:spPr>
          <a:xfrm>
            <a:off x="5119688" y="4154488"/>
            <a:ext cx="8874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9" name="Google Shape;719;p30"/>
          <p:cNvSpPr txBox="1"/>
          <p:nvPr/>
        </p:nvSpPr>
        <p:spPr>
          <a:xfrm>
            <a:off x="5119688" y="4511676"/>
            <a:ext cx="887412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0" name="Google Shape;720;p30"/>
          <p:cNvSpPr txBox="1"/>
          <p:nvPr/>
        </p:nvSpPr>
        <p:spPr>
          <a:xfrm>
            <a:off x="5119688" y="4868863"/>
            <a:ext cx="8874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1" name="Google Shape;721;p30"/>
          <p:cNvSpPr txBox="1"/>
          <p:nvPr/>
        </p:nvSpPr>
        <p:spPr>
          <a:xfrm>
            <a:off x="5089526" y="5232401"/>
            <a:ext cx="88741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2" name="Google Shape;722;p30"/>
          <p:cNvSpPr txBox="1"/>
          <p:nvPr/>
        </p:nvSpPr>
        <p:spPr>
          <a:xfrm>
            <a:off x="5089526" y="5588001"/>
            <a:ext cx="88741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3" name="Google Shape;723;p30"/>
          <p:cNvSpPr txBox="1"/>
          <p:nvPr/>
        </p:nvSpPr>
        <p:spPr>
          <a:xfrm>
            <a:off x="5089526" y="5942013"/>
            <a:ext cx="88741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4" name="Google Shape;724;p30"/>
          <p:cNvSpPr txBox="1"/>
          <p:nvPr/>
        </p:nvSpPr>
        <p:spPr>
          <a:xfrm>
            <a:off x="5089526" y="6297613"/>
            <a:ext cx="88741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5" name="Google Shape;725;p30"/>
          <p:cNvCxnSpPr/>
          <p:nvPr/>
        </p:nvCxnSpPr>
        <p:spPr>
          <a:xfrm rot="10800000" flipH="1">
            <a:off x="6745289" y="1146176"/>
            <a:ext cx="2212975" cy="2868613"/>
          </a:xfrm>
          <a:prstGeom prst="straightConnector1">
            <a:avLst/>
          </a:prstGeom>
          <a:noFill/>
          <a:ln w="28575" cap="flat" cmpd="sng">
            <a:solidFill>
              <a:srgbClr val="C2947F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26" name="Google Shape;726;p30"/>
          <p:cNvCxnSpPr/>
          <p:nvPr/>
        </p:nvCxnSpPr>
        <p:spPr>
          <a:xfrm rot="10800000" flipH="1">
            <a:off x="6745289" y="1509714"/>
            <a:ext cx="2212975" cy="2860675"/>
          </a:xfrm>
          <a:prstGeom prst="straightConnector1">
            <a:avLst/>
          </a:prstGeom>
          <a:noFill/>
          <a:ln w="28575" cap="flat" cmpd="sng">
            <a:solidFill>
              <a:srgbClr val="C2947F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27" name="Google Shape;727;p30"/>
          <p:cNvCxnSpPr/>
          <p:nvPr/>
        </p:nvCxnSpPr>
        <p:spPr>
          <a:xfrm rot="10800000" flipH="1">
            <a:off x="6745289" y="1862138"/>
            <a:ext cx="2212975" cy="2862262"/>
          </a:xfrm>
          <a:prstGeom prst="straightConnector1">
            <a:avLst/>
          </a:prstGeom>
          <a:noFill/>
          <a:ln w="28575" cap="flat" cmpd="sng">
            <a:solidFill>
              <a:srgbClr val="C2947F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28" name="Google Shape;728;p30"/>
          <p:cNvCxnSpPr/>
          <p:nvPr/>
        </p:nvCxnSpPr>
        <p:spPr>
          <a:xfrm rot="10800000" flipH="1">
            <a:off x="6745289" y="2219325"/>
            <a:ext cx="2212975" cy="2859088"/>
          </a:xfrm>
          <a:prstGeom prst="straightConnector1">
            <a:avLst/>
          </a:prstGeom>
          <a:noFill/>
          <a:ln w="28575" cap="flat" cmpd="sng">
            <a:solidFill>
              <a:srgbClr val="C2947F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29" name="Google Shape;729;p30"/>
          <p:cNvCxnSpPr/>
          <p:nvPr/>
        </p:nvCxnSpPr>
        <p:spPr>
          <a:xfrm rot="10800000" flipH="1">
            <a:off x="6745289" y="1146175"/>
            <a:ext cx="2212975" cy="428783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30" name="Google Shape;730;p30"/>
          <p:cNvCxnSpPr/>
          <p:nvPr/>
        </p:nvCxnSpPr>
        <p:spPr>
          <a:xfrm rot="10800000" flipH="1">
            <a:off x="6745289" y="1862139"/>
            <a:ext cx="2212975" cy="42830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31" name="Google Shape;731;p30"/>
          <p:cNvCxnSpPr/>
          <p:nvPr/>
        </p:nvCxnSpPr>
        <p:spPr>
          <a:xfrm rot="10800000" flipH="1">
            <a:off x="6745289" y="2219326"/>
            <a:ext cx="2212975" cy="427831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732" name="Google Shape;732;p30"/>
          <p:cNvSpPr/>
          <p:nvPr/>
        </p:nvSpPr>
        <p:spPr>
          <a:xfrm>
            <a:off x="2028825" y="223838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of C1 (=110 001)</a:t>
            </a:r>
            <a:endParaRPr sz="2800" b="0" i="0" u="none" strike="noStrike" cap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33" name="Google Shape;733;p30"/>
          <p:cNvGraphicFramePr/>
          <p:nvPr/>
        </p:nvGraphicFramePr>
        <p:xfrm>
          <a:off x="1919289" y="1268414"/>
          <a:ext cx="2714625" cy="2835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sz="2400" b="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101 000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101 001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110 010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110 011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34" name="Google Shape;734;p30"/>
          <p:cNvSpPr txBox="1"/>
          <p:nvPr/>
        </p:nvSpPr>
        <p:spPr>
          <a:xfrm>
            <a:off x="1992313" y="4005264"/>
            <a:ext cx="27368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C5	     110 101</a:t>
            </a:r>
            <a:endParaRPr/>
          </a:p>
        </p:txBody>
      </p:sp>
      <p:sp>
        <p:nvSpPr>
          <p:cNvPr id="735" name="Google Shape;735;p30"/>
          <p:cNvSpPr txBox="1"/>
          <p:nvPr/>
        </p:nvSpPr>
        <p:spPr>
          <a:xfrm>
            <a:off x="1847851" y="4879975"/>
            <a:ext cx="3241675" cy="175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not the same for A1, B1, C1: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=4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0" i="0" u="sng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Rehash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A1, B1, C1 using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,4)</a:t>
            </a:r>
            <a:endParaRPr/>
          </a:p>
        </p:txBody>
      </p:sp>
      <p:sp>
        <p:nvSpPr>
          <p:cNvPr id="736" name="Google Shape;736;p30"/>
          <p:cNvSpPr txBox="1"/>
          <p:nvPr/>
        </p:nvSpPr>
        <p:spPr>
          <a:xfrm>
            <a:off x="1992314" y="4327526"/>
            <a:ext cx="259238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b="1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C1	     110 001</a:t>
            </a:r>
            <a:endParaRPr/>
          </a:p>
        </p:txBody>
      </p:sp>
      <p:sp>
        <p:nvSpPr>
          <p:cNvPr id="737" name="Google Shape;737;p30"/>
          <p:cNvSpPr/>
          <p:nvPr/>
        </p:nvSpPr>
        <p:spPr>
          <a:xfrm>
            <a:off x="3525839" y="1628776"/>
            <a:ext cx="738187" cy="3095625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30"/>
          <p:cNvSpPr/>
          <p:nvPr/>
        </p:nvSpPr>
        <p:spPr>
          <a:xfrm>
            <a:off x="9510713" y="4238625"/>
            <a:ext cx="531812" cy="236538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0"/>
          <p:cNvSpPr/>
          <p:nvPr/>
        </p:nvSpPr>
        <p:spPr>
          <a:xfrm>
            <a:off x="8977313" y="4238625"/>
            <a:ext cx="533400" cy="236538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40" name="Google Shape;740;p30"/>
          <p:cNvCxnSpPr/>
          <p:nvPr/>
        </p:nvCxnSpPr>
        <p:spPr>
          <a:xfrm>
            <a:off x="6734176" y="4324351"/>
            <a:ext cx="2157413" cy="11113"/>
          </a:xfrm>
          <a:prstGeom prst="straightConnector1">
            <a:avLst/>
          </a:prstGeom>
          <a:noFill/>
          <a:ln w="28575" cap="flat" cmpd="sng">
            <a:solidFill>
              <a:srgbClr val="8D412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41" name="Google Shape;741;p30"/>
          <p:cNvCxnSpPr/>
          <p:nvPr/>
        </p:nvCxnSpPr>
        <p:spPr>
          <a:xfrm rot="10800000" flipH="1">
            <a:off x="6734176" y="1247776"/>
            <a:ext cx="2187575" cy="281146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42" name="Google Shape;742;p30"/>
          <p:cNvCxnSpPr/>
          <p:nvPr/>
        </p:nvCxnSpPr>
        <p:spPr>
          <a:xfrm rot="10800000" flipH="1">
            <a:off x="6770689" y="2914651"/>
            <a:ext cx="2187575" cy="281146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43" name="Google Shape;743;p30"/>
          <p:cNvCxnSpPr>
            <a:stCxn id="711" idx="3"/>
            <a:endCxn id="688" idx="1"/>
          </p:cNvCxnSpPr>
          <p:nvPr/>
        </p:nvCxnSpPr>
        <p:spPr>
          <a:xfrm rot="10800000" flipH="1">
            <a:off x="6686550" y="1845400"/>
            <a:ext cx="2324100" cy="2853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44" name="Google Shape;744;p30"/>
          <p:cNvCxnSpPr/>
          <p:nvPr/>
        </p:nvCxnSpPr>
        <p:spPr>
          <a:xfrm rot="10800000" flipH="1">
            <a:off x="6689725" y="2201864"/>
            <a:ext cx="2324100" cy="285273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000" dirty="0"/>
              <a:t>Advantages for </a:t>
            </a:r>
            <a:br>
              <a:rPr lang="en-US" sz="4000" dirty="0"/>
            </a:br>
            <a:r>
              <a:rPr lang="en-US" sz="4000" dirty="0"/>
              <a:t>Dynamic Hashing Using Directories</a:t>
            </a:r>
            <a:endParaRPr sz="4000" dirty="0"/>
          </a:p>
        </p:txBody>
      </p:sp>
      <p:sp>
        <p:nvSpPr>
          <p:cNvPr id="752" name="Google Shape;752;p31"/>
          <p:cNvSpPr txBox="1">
            <a:spLocks noGrp="1"/>
          </p:cNvSpPr>
          <p:nvPr>
            <p:ph type="body" idx="4294967295"/>
          </p:nvPr>
        </p:nvSpPr>
        <p:spPr>
          <a:xfrm>
            <a:off x="0" y="1652588"/>
            <a:ext cx="8229600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 "/>
            </a:pPr>
            <a:r>
              <a:rPr lang="en-US" sz="3000"/>
              <a:t>Only </a:t>
            </a:r>
            <a:r>
              <a:rPr lang="en-US" sz="3000" u="sng">
                <a:solidFill>
                  <a:srgbClr val="FF0000"/>
                </a:solidFill>
              </a:rPr>
              <a:t>double the directory</a:t>
            </a:r>
            <a:r>
              <a:rPr lang="en-US" sz="3000"/>
              <a:t> rather than the </a:t>
            </a:r>
            <a:r>
              <a:rPr lang="en-US" sz="3000" u="sng">
                <a:solidFill>
                  <a:srgbClr val="FF0000"/>
                </a:solidFill>
              </a:rPr>
              <a:t>whole hash table</a:t>
            </a:r>
            <a:r>
              <a:rPr lang="en-US" sz="3000"/>
              <a:t> used in static hashing.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en-US" sz="3000"/>
              <a:t>Only </a:t>
            </a:r>
            <a:r>
              <a:rPr lang="en-US" sz="3000" u="sng">
                <a:solidFill>
                  <a:srgbClr val="FF0000"/>
                </a:solidFill>
              </a:rPr>
              <a:t>rehash</a:t>
            </a:r>
            <a:r>
              <a:rPr lang="en-US" sz="3000"/>
              <a:t> the entries in the buckets that </a:t>
            </a:r>
            <a:r>
              <a:rPr lang="en-US" sz="3000" u="sng">
                <a:solidFill>
                  <a:srgbClr val="FF0000"/>
                </a:solidFill>
              </a:rPr>
              <a:t>overflows</a:t>
            </a:r>
            <a:r>
              <a:rPr lang="en-US" sz="3000"/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2"/>
          <p:cNvSpPr txBox="1">
            <a:spLocks noGrp="1"/>
          </p:cNvSpPr>
          <p:nvPr>
            <p:ph type="title"/>
          </p:nvPr>
        </p:nvSpPr>
        <p:spPr>
          <a:xfrm>
            <a:off x="106017" y="115889"/>
            <a:ext cx="10104783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4000" dirty="0" err="1"/>
              <a:t>Directoryless</a:t>
            </a:r>
            <a:r>
              <a:rPr lang="en-US" sz="4000" dirty="0"/>
              <a:t> Dynamic Hashing (1)</a:t>
            </a:r>
            <a:endParaRPr dirty="0"/>
          </a:p>
        </p:txBody>
      </p:sp>
      <p:graphicFrame>
        <p:nvGraphicFramePr>
          <p:cNvPr id="760" name="Google Shape;760;p32"/>
          <p:cNvGraphicFramePr/>
          <p:nvPr/>
        </p:nvGraphicFramePr>
        <p:xfrm>
          <a:off x="4727576" y="1514476"/>
          <a:ext cx="1439850" cy="4883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</a:t>
                      </a:r>
                      <a:endParaRPr/>
                    </a:p>
                  </a:txBody>
                  <a:tcPr marL="90025" marR="90025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</a:t>
                      </a:r>
                      <a:endParaRPr/>
                    </a:p>
                  </a:txBody>
                  <a:tcPr marL="90025" marR="90025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</a:t>
                      </a:r>
                      <a:endParaRPr/>
                    </a:p>
                  </a:txBody>
                  <a:tcPr marL="90025" marR="90025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</a:t>
                      </a:r>
                      <a:endParaRPr/>
                    </a:p>
                  </a:txBody>
                  <a:tcPr marL="90025" marR="90025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8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L="90025" marR="90025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B4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0025" marR="90025" marT="46800" marB="468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25" marR="90025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25" marR="90025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61" name="Google Shape;761;p32"/>
          <p:cNvGraphicFramePr/>
          <p:nvPr/>
        </p:nvGraphicFramePr>
        <p:xfrm>
          <a:off x="2351089" y="1628775"/>
          <a:ext cx="1163625" cy="3584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B4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</a:t>
                      </a:r>
                      <a:endParaRPr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2" name="Google Shape;762;p32"/>
          <p:cNvSpPr txBox="1"/>
          <p:nvPr/>
        </p:nvSpPr>
        <p:spPr>
          <a:xfrm>
            <a:off x="6456363" y="2565401"/>
            <a:ext cx="576262" cy="4619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C5</a:t>
            </a:r>
            <a:endParaRPr/>
          </a:p>
        </p:txBody>
      </p:sp>
      <p:cxnSp>
        <p:nvCxnSpPr>
          <p:cNvPr id="763" name="Google Shape;763;p32"/>
          <p:cNvCxnSpPr/>
          <p:nvPr/>
        </p:nvCxnSpPr>
        <p:spPr>
          <a:xfrm>
            <a:off x="6167439" y="2781300"/>
            <a:ext cx="2889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4" name="Google Shape;764;p32"/>
          <p:cNvSpPr txBox="1"/>
          <p:nvPr/>
        </p:nvSpPr>
        <p:spPr>
          <a:xfrm>
            <a:off x="6323013" y="1744663"/>
            <a:ext cx="1657350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overflow bucket</a:t>
            </a:r>
            <a:endParaRPr/>
          </a:p>
        </p:txBody>
      </p:sp>
      <p:sp>
        <p:nvSpPr>
          <p:cNvPr id="765" name="Google Shape;765;p32"/>
          <p:cNvSpPr txBox="1"/>
          <p:nvPr/>
        </p:nvSpPr>
        <p:spPr>
          <a:xfrm>
            <a:off x="6167439" y="5140326"/>
            <a:ext cx="1584325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active bucket</a:t>
            </a:r>
            <a:endParaRPr/>
          </a:p>
        </p:txBody>
      </p:sp>
      <p:sp>
        <p:nvSpPr>
          <p:cNvPr id="766" name="Google Shape;766;p32"/>
          <p:cNvSpPr txBox="1"/>
          <p:nvPr/>
        </p:nvSpPr>
        <p:spPr>
          <a:xfrm>
            <a:off x="1992313" y="1052513"/>
            <a:ext cx="2159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2,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/>
          </a:p>
        </p:txBody>
      </p:sp>
      <p:sp>
        <p:nvSpPr>
          <p:cNvPr id="767" name="Google Shape;767;p32"/>
          <p:cNvSpPr txBox="1"/>
          <p:nvPr/>
        </p:nvSpPr>
        <p:spPr>
          <a:xfrm>
            <a:off x="4873625" y="868363"/>
            <a:ext cx="56149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Insert </a:t>
            </a:r>
            <a:r>
              <a:rPr lang="en-US" sz="2400" b="0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C5(=110 101)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2,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</a:t>
            </a:r>
            <a:endParaRPr/>
          </a:p>
        </p:txBody>
      </p:sp>
      <p:sp>
        <p:nvSpPr>
          <p:cNvPr id="768" name="Google Shape;768;p32"/>
          <p:cNvSpPr txBox="1"/>
          <p:nvPr/>
        </p:nvSpPr>
        <p:spPr>
          <a:xfrm>
            <a:off x="1847850" y="5661025"/>
            <a:ext cx="2592388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Active: 0~2</a:t>
            </a:r>
            <a:r>
              <a:rPr lang="en-US" sz="2400" b="0" i="1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(0~3)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32"/>
          <p:cNvSpPr txBox="1"/>
          <p:nvPr/>
        </p:nvSpPr>
        <p:spPr>
          <a:xfrm>
            <a:off x="7756525" y="1514475"/>
            <a:ext cx="2732088" cy="3786188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 overflows.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Activate 2</a:t>
            </a:r>
            <a:r>
              <a:rPr lang="en-US" sz="2400" b="0" i="1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Activate 100)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 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 startAt="3"/>
            </a:pPr>
            <a:r>
              <a:rPr lang="en-US" sz="2400" b="0" i="0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Rehash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B4, A0 by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,3) 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(000, 100: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,3)) (001~011: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,2))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C5 in overflow area.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3"/>
          <p:cNvSpPr txBox="1">
            <a:spLocks noGrp="1"/>
          </p:cNvSpPr>
          <p:nvPr>
            <p:ph type="title"/>
          </p:nvPr>
        </p:nvSpPr>
        <p:spPr>
          <a:xfrm>
            <a:off x="0" y="115889"/>
            <a:ext cx="10210800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4000" dirty="0" err="1"/>
              <a:t>Directoryless</a:t>
            </a:r>
            <a:r>
              <a:rPr lang="en-US" sz="4000" dirty="0"/>
              <a:t> Dynamic Hashing (2)</a:t>
            </a:r>
            <a:endParaRPr dirty="0"/>
          </a:p>
        </p:txBody>
      </p:sp>
      <p:graphicFrame>
        <p:nvGraphicFramePr>
          <p:cNvPr id="777" name="Google Shape;777;p33"/>
          <p:cNvGraphicFramePr/>
          <p:nvPr/>
        </p:nvGraphicFramePr>
        <p:xfrm>
          <a:off x="2711451" y="1390650"/>
          <a:ext cx="1452550" cy="5381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</a:t>
                      </a:r>
                      <a:endParaRPr/>
                    </a:p>
                  </a:txBody>
                  <a:tcPr marL="90050" marR="9005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1500" marR="91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</a:t>
                      </a:r>
                      <a:endParaRPr/>
                    </a:p>
                  </a:txBody>
                  <a:tcPr marL="90050" marR="9005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C1</a:t>
                      </a:r>
                      <a:endParaRPr/>
                    </a:p>
                  </a:txBody>
                  <a:tcPr marL="91500" marR="91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</a:t>
                      </a:r>
                      <a:endParaRPr/>
                    </a:p>
                  </a:txBody>
                  <a:tcPr marL="90050" marR="9005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1500" marR="91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</a:t>
                      </a:r>
                      <a:endParaRPr/>
                    </a:p>
                  </a:txBody>
                  <a:tcPr marL="90050" marR="9005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1500" marR="91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L="90050" marR="9005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B4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0050" marR="90050" marT="46800" marB="468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/>
                    </a:p>
                  </a:txBody>
                  <a:tcPr marL="90050" marR="9005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B5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C5</a:t>
                      </a:r>
                      <a:endParaRPr/>
                    </a:p>
                  </a:txBody>
                  <a:tcPr marL="90050" marR="90050" marT="46800" marB="468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78" name="Google Shape;778;p33"/>
          <p:cNvSpPr txBox="1"/>
          <p:nvPr/>
        </p:nvSpPr>
        <p:spPr>
          <a:xfrm>
            <a:off x="4295775" y="6021388"/>
            <a:ext cx="1728788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active bucket</a:t>
            </a:r>
            <a:endParaRPr/>
          </a:p>
        </p:txBody>
      </p:sp>
      <p:sp>
        <p:nvSpPr>
          <p:cNvPr id="779" name="Google Shape;779;p33"/>
          <p:cNvSpPr txBox="1"/>
          <p:nvPr/>
        </p:nvSpPr>
        <p:spPr>
          <a:xfrm>
            <a:off x="2135189" y="908051"/>
            <a:ext cx="626427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Insert </a:t>
            </a:r>
            <a:r>
              <a:rPr lang="en-US" sz="2400" b="0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C1(=110 001)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2,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endParaRPr/>
          </a:p>
        </p:txBody>
      </p:sp>
      <p:sp>
        <p:nvSpPr>
          <p:cNvPr id="780" name="Google Shape;780;p33"/>
          <p:cNvSpPr txBox="1"/>
          <p:nvPr/>
        </p:nvSpPr>
        <p:spPr>
          <a:xfrm>
            <a:off x="5375276" y="1773239"/>
            <a:ext cx="4608513" cy="2676525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 overflows.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Activate 2</a:t>
            </a:r>
            <a:r>
              <a:rPr lang="en-US" sz="2400" b="0" i="1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Activate 101)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 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 startAt="3"/>
            </a:pPr>
            <a:r>
              <a:rPr lang="en-US" sz="2400" b="0" i="0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Rehash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A1, B5, C5, C1 by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,3) 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(000~001, 100~101: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,3)) 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(010~011: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,2))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>
            <a:normAutofit/>
          </a:bodyPr>
          <a:lstStyle/>
          <a:p>
            <a:r>
              <a:rPr lang="en-US" b="1" dirty="0"/>
              <a:t>Growth by sector table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678003019"/>
              </p:ext>
            </p:extLst>
          </p:nvPr>
        </p:nvGraphicFramePr>
        <p:xfrm>
          <a:off x="952500" y="2209800"/>
          <a:ext cx="10287000" cy="23683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5029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64503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Q3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Q4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Series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4.3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4.5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Series 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2.4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4.4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1.8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+mn-lt"/>
                        </a:rPr>
                        <a:t>Series 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/>
          <a:lstStyle/>
          <a:p>
            <a:r>
              <a:rPr lang="en-US" dirty="0"/>
              <a:t>Contoso was great to work with. </a:t>
            </a:r>
            <a:br>
              <a:rPr lang="en-US" dirty="0"/>
            </a:br>
            <a:r>
              <a:rPr lang="en-US" dirty="0"/>
              <a:t>Patrice was my representative and she anticipated my needs and worked diligently to fix my issue.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962400"/>
          </a:xfrm>
        </p:spPr>
        <p:txBody>
          <a:bodyPr/>
          <a:lstStyle/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br>
              <a:rPr lang="en-GB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60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Unit-I: Syllabus</a:t>
            </a:r>
            <a:br>
              <a:rPr lang="en-GB" sz="24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Hash Table- </a:t>
            </a:r>
            <a:r>
              <a:rPr lang="en-GB" sz="2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Concepts-hash table, hash function, basic operations, bucket, collision, probe, synonym, overflow, open hashing, closed hashing, perfect hash function, load density, full table, load factor, rehashing, issues in hashing, hash functions- properties of good hash function, division, multiplication, extraction, mid-square, folding and universal, Collision resolution strategies- open addressing and chaining, Hash table overflow- open addressing and chaining, extendible hashing, closed addressing and separate chaining. </a:t>
            </a:r>
            <a:br>
              <a:rPr lang="en-GB" sz="2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Skip List- </a:t>
            </a:r>
            <a:r>
              <a:rPr lang="en-GB" sz="2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representation, searching and operations- insertion, removal 	</a:t>
            </a:r>
            <a:br>
              <a:rPr lang="en-GB" sz="2400" dirty="0">
                <a:solidFill>
                  <a:srgbClr val="002060"/>
                </a:solidFill>
              </a:rPr>
            </a:br>
            <a:r>
              <a:rPr lang="en-GB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Case Study: </a:t>
            </a:r>
            <a:r>
              <a:rPr lang="en-GB" sz="2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Book Call Number, Dictionary.</a:t>
            </a:r>
            <a:br>
              <a:rPr lang="en-GB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400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j-lt"/>
              </a:rPr>
              <a:t>Prof. Arya Chandrapal Singh</a:t>
            </a:r>
            <a:endParaRPr lang="en-US" dirty="0">
              <a:solidFill>
                <a:srgbClr val="002060"/>
              </a:solidFill>
            </a:endParaRPr>
          </a:p>
          <a:p>
            <a:pPr marR="0" lvl="0"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lang="en-GB" dirty="0" err="1">
                <a:solidFill>
                  <a:srgbClr val="002060"/>
                </a:solidFill>
                <a:latin typeface="+mj-lt"/>
                <a:sym typeface="Calibri"/>
              </a:rPr>
              <a:t>B.Tech</a:t>
            </a:r>
            <a:r>
              <a:rPr lang="en-GB" dirty="0">
                <a:solidFill>
                  <a:srgbClr val="002060"/>
                </a:solidFill>
                <a:latin typeface="+mj-lt"/>
                <a:sym typeface="Calibri"/>
              </a:rPr>
              <a:t>(CSE), </a:t>
            </a:r>
            <a:r>
              <a:rPr lang="en-GB" dirty="0" err="1">
                <a:solidFill>
                  <a:srgbClr val="002060"/>
                </a:solidFill>
                <a:latin typeface="+mj-lt"/>
                <a:sym typeface="Calibri"/>
              </a:rPr>
              <a:t>M.Tech</a:t>
            </a:r>
            <a:r>
              <a:rPr lang="en-GB" dirty="0">
                <a:solidFill>
                  <a:srgbClr val="002060"/>
                </a:solidFill>
                <a:latin typeface="+mj-lt"/>
                <a:sym typeface="Calibri"/>
              </a:rPr>
              <a:t>(CSE), PhD(CSE, ML&amp;DA)</a:t>
            </a:r>
          </a:p>
          <a:p>
            <a:pPr marR="0" lvl="0"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lang="en-GB" dirty="0">
                <a:solidFill>
                  <a:srgbClr val="002060"/>
                </a:solidFill>
                <a:latin typeface="+mj-lt"/>
                <a:sym typeface="Calibri"/>
              </a:rPr>
              <a:t>Assistant Professor</a:t>
            </a:r>
            <a:endParaRPr lang="en-GB" dirty="0">
              <a:solidFill>
                <a:srgbClr val="002060"/>
              </a:solidFill>
              <a:latin typeface="+mj-lt"/>
            </a:endParaRPr>
          </a:p>
          <a:p>
            <a:pPr marR="0" lvl="0"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lang="en-GB" dirty="0">
                <a:solidFill>
                  <a:srgbClr val="002060"/>
                </a:solidFill>
                <a:latin typeface="+mj-lt"/>
                <a:sym typeface="Calibri"/>
              </a:rPr>
              <a:t>Department of Computer Engineering</a:t>
            </a:r>
            <a:endParaRPr lang="en-GB" dirty="0">
              <a:solidFill>
                <a:srgbClr val="002060"/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10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37" name="Picture Placeholder 36" descr="Portrait of a team member">
            <a:extLst>
              <a:ext uri="{FF2B5EF4-FFF2-40B4-BE49-F238E27FC236}">
                <a16:creationId xmlns:a16="http://schemas.microsoft.com/office/drawing/2014/main" id="{A6DA57CA-945B-4A0F-8110-3C4D5799369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268" y="2572883"/>
            <a:ext cx="2118245" cy="203721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1E2644-1BD8-DB4D-B01F-F617AABF7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/>
          <a:lstStyle/>
          <a:p>
            <a:r>
              <a:rPr lang="en-US" dirty="0"/>
              <a:t>Anna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2AB8A-80CA-C941-A861-E9F7C174A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/>
          <a:lstStyle/>
          <a:p>
            <a:r>
              <a:rPr lang="en-US" dirty="0"/>
              <a:t>CEO</a:t>
            </a:r>
          </a:p>
        </p:txBody>
      </p:sp>
      <p:pic>
        <p:nvPicPr>
          <p:cNvPr id="19" name="Picture Placeholder 13" descr="Portrait of a team member">
            <a:extLst>
              <a:ext uri="{FF2B5EF4-FFF2-40B4-BE49-F238E27FC236}">
                <a16:creationId xmlns:a16="http://schemas.microsoft.com/office/drawing/2014/main" id="{EF9CA003-7E17-ED41-92AE-D8D98C0825A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8280" y="2572883"/>
            <a:ext cx="2118245" cy="203721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/>
          <a:lstStyle/>
          <a:p>
            <a:r>
              <a:rPr lang="en-US" dirty="0"/>
              <a:t>Larissa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90C1A1-4321-EC41-8248-D3B566DD5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/>
          <a:lstStyle/>
          <a:p>
            <a:r>
              <a:rPr lang="en-US" dirty="0"/>
              <a:t>CFO</a:t>
            </a:r>
          </a:p>
        </p:txBody>
      </p:sp>
      <p:pic>
        <p:nvPicPr>
          <p:cNvPr id="41" name="Picture Placeholder 40" descr="Portrait of a team member">
            <a:extLst>
              <a:ext uri="{FF2B5EF4-FFF2-40B4-BE49-F238E27FC236}">
                <a16:creationId xmlns:a16="http://schemas.microsoft.com/office/drawing/2014/main" id="{74EB486D-4A8D-4B29-8FD0-B96906E3E28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292" y="2572883"/>
            <a:ext cx="2118245" cy="2037217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/>
          <a:lstStyle/>
          <a:p>
            <a:r>
              <a:rPr lang="en-US" dirty="0"/>
              <a:t>Roman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81095F-0795-744B-A3E7-94DFB3CBF3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/>
          <a:lstStyle/>
          <a:p>
            <a:r>
              <a:rPr lang="en-US" dirty="0"/>
              <a:t>COO</a:t>
            </a:r>
          </a:p>
        </p:txBody>
      </p:sp>
      <p:pic>
        <p:nvPicPr>
          <p:cNvPr id="21" name="Picture Placeholder 18" descr="Portrait of a team member">
            <a:extLst>
              <a:ext uri="{FF2B5EF4-FFF2-40B4-BE49-F238E27FC236}">
                <a16:creationId xmlns:a16="http://schemas.microsoft.com/office/drawing/2014/main" id="{17C96991-59CF-8142-BA51-B8B56EE23D6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2023" y="2572883"/>
            <a:ext cx="2118245" cy="2037217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/>
          <a:lstStyle/>
          <a:p>
            <a:r>
              <a:rPr lang="en-US" dirty="0"/>
              <a:t>Federico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B26C61-D5D7-CC42-848C-158367DB82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/>
          <a:lstStyle/>
          <a:p>
            <a:r>
              <a:rPr lang="en-US" dirty="0"/>
              <a:t>CTO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B160BE06-EC01-1145-BF3B-C02AC24955C4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</p:spPr>
        <p:txBody>
          <a:bodyPr/>
          <a:lstStyle/>
          <a:p>
            <a:r>
              <a:rPr lang="en-US" dirty="0"/>
              <a:t>Q1. Jul – Sep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</p:spPr>
        <p:txBody>
          <a:bodyPr/>
          <a:lstStyle/>
          <a:p>
            <a:r>
              <a:rPr lang="en-US" dirty="0"/>
              <a:t>Q2. Oct – Dec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</p:spPr>
        <p:txBody>
          <a:bodyPr/>
          <a:lstStyle/>
          <a:p>
            <a:r>
              <a:rPr lang="en-US" dirty="0"/>
              <a:t>Q3. Jan – Mar	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</p:spPr>
        <p:txBody>
          <a:bodyPr/>
          <a:lstStyle/>
          <a:p>
            <a:r>
              <a:rPr lang="en-US" dirty="0"/>
              <a:t>Q4. Apr – Jun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</p:spPr>
        <p:txBody>
          <a:bodyPr/>
          <a:lstStyle/>
          <a:p>
            <a:r>
              <a:rPr lang="en-US" dirty="0"/>
              <a:t>Lorem ipsum dolor sit amet, consectetuer adipiscing elit, sed diam nonummy nibh.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Q1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priorities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r>
              <a:rPr lang="en-US" dirty="0"/>
              <a:t>Increase customer satisfaction by 2%</a:t>
            </a:r>
          </a:p>
          <a:p>
            <a:r>
              <a:rPr lang="en-US" dirty="0"/>
              <a:t>Maintain growth</a:t>
            </a:r>
          </a:p>
          <a:p>
            <a:r>
              <a:rPr lang="en-US" dirty="0"/>
              <a:t>Diversify investment in sector 2</a:t>
            </a:r>
          </a:p>
          <a:p>
            <a:r>
              <a:rPr lang="en-US" dirty="0"/>
              <a:t>Initiative partnership with 3</a:t>
            </a:r>
            <a:r>
              <a:rPr lang="en-US" baseline="30000" dirty="0"/>
              <a:t>rd</a:t>
            </a:r>
            <a:r>
              <a:rPr lang="en-US" dirty="0"/>
              <a:t> party organizations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Employee opportunities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End of fiscal celebration on July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Employee day of learning on August 14</a:t>
            </a:r>
            <a:r>
              <a:rPr lang="en-US" baseline="30000" dirty="0"/>
              <a:t>th </a:t>
            </a:r>
          </a:p>
          <a:p>
            <a:r>
              <a:rPr lang="en-US" dirty="0"/>
              <a:t>Employee Yoga on September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Seminar series begins September 10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32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Q2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priorities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/>
          <a:lstStyle/>
          <a:p>
            <a:r>
              <a:rPr lang="en-US" dirty="0"/>
              <a:t>Increase customer satisfaction </a:t>
            </a:r>
            <a:br>
              <a:rPr lang="en-US" dirty="0"/>
            </a:br>
            <a:r>
              <a:rPr lang="en-US" dirty="0"/>
              <a:t>by 2%</a:t>
            </a:r>
          </a:p>
          <a:p>
            <a:r>
              <a:rPr lang="en-US" dirty="0"/>
              <a:t>Maintain growth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Added priorities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Decrease the number of rotations </a:t>
            </a:r>
            <a:br>
              <a:rPr lang="en-US" dirty="0"/>
            </a:br>
            <a:r>
              <a:rPr lang="en-US" dirty="0"/>
              <a:t>by at least 2</a:t>
            </a:r>
          </a:p>
          <a:p>
            <a:r>
              <a:rPr lang="en-US" dirty="0"/>
              <a:t>Ensure the cost of development stays below budget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Employee opportunities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Interns begin</a:t>
            </a:r>
          </a:p>
          <a:p>
            <a:r>
              <a:rPr lang="en-US" dirty="0"/>
              <a:t>Indoor rec leagues</a:t>
            </a:r>
          </a:p>
          <a:p>
            <a:r>
              <a:rPr lang="en-US" dirty="0"/>
              <a:t>Chess tournaments</a:t>
            </a:r>
          </a:p>
          <a:p>
            <a:r>
              <a:rPr lang="en-US" dirty="0"/>
              <a:t>Big Game watching party</a:t>
            </a:r>
          </a:p>
          <a:p>
            <a:r>
              <a:rPr lang="en-US" dirty="0"/>
              <a:t>Food drive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33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Our business is good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Profits are up in the last quarter by 3%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We’re getting our work done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finished the consolidation project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We’re delivering for our customers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Last year we supported thousands of customers and</a:t>
            </a:r>
          </a:p>
          <a:p>
            <a:r>
              <a:rPr lang="en-US" dirty="0"/>
              <a:t>sold 60,000 units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Our customers keep coming back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 increased customer retention by 4%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We’re leaders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We are top leaders in the industry</a:t>
            </a:r>
          </a:p>
          <a:p>
            <a:r>
              <a:rPr lang="en-US" dirty="0"/>
              <a:t>across the 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January 6,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C. S. Aryan</a:t>
            </a:r>
            <a:r>
              <a:rPr lang="en-US" dirty="0"/>
              <a:t>  </a:t>
            </a:r>
          </a:p>
          <a:p>
            <a:r>
              <a:rPr lang="en-US" dirty="0"/>
              <a:t>chandrapala@isquareit.edu.in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Hash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Hashing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704012" cy="205837"/>
          </a:xfrm>
        </p:spPr>
        <p:txBody>
          <a:bodyPr/>
          <a:lstStyle/>
          <a:p>
            <a:r>
              <a:rPr lang="en-US" dirty="0"/>
              <a:t>02. Hashing Terminologies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3214836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Hash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Static &amp; Dynamic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Probing </a:t>
            </a:r>
            <a:r>
              <a:rPr lang="en-US" sz="1800" dirty="0" err="1">
                <a:solidFill>
                  <a:srgbClr val="002060"/>
                </a:solidFill>
              </a:rPr>
              <a:t>etc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Hash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Division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Multiplication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Mid-square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Folding </a:t>
            </a:r>
            <a:r>
              <a:rPr lang="en-US" sz="1800" dirty="0" err="1">
                <a:solidFill>
                  <a:srgbClr val="002060"/>
                </a:solidFill>
              </a:rPr>
              <a:t>etc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552228" cy="205837"/>
          </a:xfrm>
        </p:spPr>
        <p:txBody>
          <a:bodyPr/>
          <a:lstStyle/>
          <a:p>
            <a:r>
              <a:rPr lang="en-US" dirty="0"/>
              <a:t>04. Collision Resolutions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Open Addressing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Separate Chaining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Skip Lists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941477" cy="2795232"/>
          </a:xfrm>
        </p:spPr>
        <p:txBody>
          <a:bodyPr/>
          <a:lstStyle/>
          <a:p>
            <a:pPr algn="just"/>
            <a:r>
              <a:rPr lang="en-GB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Hashing in the data structure is </a:t>
            </a:r>
            <a:r>
              <a:rPr lang="en-GB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technique of mapping a large chunk of data into small tables using a hashing function</a:t>
            </a:r>
            <a:r>
              <a:rPr lang="en-GB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is also known as the message digest function. It is a technique that uniquely identifies a specific item from a collection of similar items.</a:t>
            </a:r>
            <a:endParaRPr lang="en-US" sz="1800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AA3824F-A3D7-9436-4308-F73FF2D21B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32" name="Picture 8" descr="Hash Table Data Structure">
            <a:extLst>
              <a:ext uri="{FF2B5EF4-FFF2-40B4-BE49-F238E27FC236}">
                <a16:creationId xmlns:a16="http://schemas.microsoft.com/office/drawing/2014/main" id="{6FBE0417-9382-C2F6-0F46-C03AE7D5B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0"/>
            <a:ext cx="609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11306175" cy="107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4000"/>
              <a:t>Performance Comparison of Arrays and Trees</a:t>
            </a:r>
            <a:endParaRPr sz="4000"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4294967295"/>
          </p:nvPr>
        </p:nvSpPr>
        <p:spPr>
          <a:xfrm>
            <a:off x="0" y="558165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>
                <a:solidFill>
                  <a:srgbClr val="3333FF"/>
                </a:solidFill>
              </a:rPr>
              <a:t>Is it possible to perform these operations in O(1) ?</a:t>
            </a:r>
            <a:endParaRPr dirty="0"/>
          </a:p>
          <a:p>
            <a:pPr marL="27305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 dirty="0"/>
          </a:p>
        </p:txBody>
      </p:sp>
      <p:graphicFrame>
        <p:nvGraphicFramePr>
          <p:cNvPr id="188" name="Google Shape;188;p12"/>
          <p:cNvGraphicFramePr/>
          <p:nvPr/>
        </p:nvGraphicFramePr>
        <p:xfrm>
          <a:off x="1992313" y="1557338"/>
          <a:ext cx="8280400" cy="34972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8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Tree</a:t>
                      </a:r>
                      <a:endParaRPr sz="28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Sorted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Sorted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Unbalanced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Balanced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Insertion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</a:t>
                      </a:r>
                      <a:r>
                        <a:rPr lang="en-US" sz="28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</a:t>
                      </a:r>
                      <a:r>
                        <a:rPr lang="en-US" sz="28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O(log </a:t>
                      </a:r>
                      <a:r>
                        <a:rPr lang="en-US" sz="28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Searching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O(log </a:t>
                      </a:r>
                      <a:r>
                        <a:rPr lang="en-US" sz="28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</a:t>
                      </a:r>
                      <a:r>
                        <a:rPr lang="en-US" sz="28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</a:t>
                      </a:r>
                      <a:r>
                        <a:rPr lang="en-US" sz="28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O(log </a:t>
                      </a:r>
                      <a:r>
                        <a:rPr lang="en-US" sz="28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Deletion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</a:t>
                      </a:r>
                      <a:r>
                        <a:rPr lang="en-US" sz="28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</a:t>
                      </a:r>
                      <a:r>
                        <a:rPr lang="en-US" sz="28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O(log </a:t>
                      </a:r>
                      <a:r>
                        <a:rPr lang="en-US" sz="28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Google Shape;189;p12"/>
          <p:cNvSpPr txBox="1"/>
          <p:nvPr/>
        </p:nvSpPr>
        <p:spPr>
          <a:xfrm>
            <a:off x="6672263" y="5057776"/>
            <a:ext cx="2303462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tree height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 idx="4294967295"/>
          </p:nvPr>
        </p:nvSpPr>
        <p:spPr>
          <a:xfrm>
            <a:off x="0" y="1889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Static Hashing</a:t>
            </a:r>
            <a:endParaRPr sz="3200"/>
          </a:p>
        </p:txBody>
      </p:sp>
      <p:sp>
        <p:nvSpPr>
          <p:cNvPr id="197" name="Google Shape;197;p13"/>
          <p:cNvSpPr txBox="1">
            <a:spLocks noGrp="1"/>
          </p:cNvSpPr>
          <p:nvPr>
            <p:ph type="body" idx="4294967295"/>
          </p:nvPr>
        </p:nvSpPr>
        <p:spPr>
          <a:xfrm>
            <a:off x="0" y="1052513"/>
            <a:ext cx="5986463" cy="507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u="sng" dirty="0">
                <a:solidFill>
                  <a:srgbClr val="FF0000"/>
                </a:solidFill>
              </a:rPr>
              <a:t>hash function</a:t>
            </a:r>
            <a:r>
              <a:rPr lang="en-US" sz="2800" dirty="0"/>
              <a:t>: </a:t>
            </a:r>
            <a:endParaRPr dirty="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 dirty="0"/>
              <a:t>	to transform a key into a table index</a:t>
            </a:r>
            <a:endParaRPr dirty="0"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dirty="0"/>
              <a:t>Example: </a:t>
            </a:r>
            <a:endParaRPr dirty="0"/>
          </a:p>
          <a:p>
            <a:pPr marL="6731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 dirty="0"/>
              <a:t>key values: 18  23  33  13  24  10</a:t>
            </a:r>
            <a:endParaRPr dirty="0"/>
          </a:p>
          <a:p>
            <a:pPr marL="673100" lvl="1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dirty="0"/>
              <a:t>hash function:</a:t>
            </a:r>
            <a:endParaRPr dirty="0"/>
          </a:p>
          <a:p>
            <a:pPr marL="9144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 b="1" dirty="0">
                <a:latin typeface="Courier New"/>
                <a:ea typeface="Courier New"/>
                <a:cs typeface="Courier New"/>
                <a:sym typeface="Courier New"/>
              </a:rPr>
              <a:t>	   h(k) = k mod 10</a:t>
            </a:r>
            <a:endParaRPr dirty="0"/>
          </a:p>
          <a:p>
            <a:pPr marL="673100" lvl="1" indent="-120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273050" lvl="0" indent="-273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 u="sng" dirty="0">
                <a:solidFill>
                  <a:srgbClr val="FF0000"/>
                </a:solidFill>
              </a:rPr>
              <a:t>hash collision</a:t>
            </a:r>
            <a:r>
              <a:rPr lang="en-US" sz="2800" dirty="0"/>
              <a:t>: </a:t>
            </a:r>
            <a:endParaRPr dirty="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 dirty="0"/>
              <a:t>	Two records (keys) attempt to insert </a:t>
            </a:r>
            <a:endParaRPr dirty="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 dirty="0"/>
              <a:t>	into the</a:t>
            </a:r>
            <a:r>
              <a:rPr lang="en-US" sz="2800" u="sng" dirty="0">
                <a:solidFill>
                  <a:srgbClr val="FF0000"/>
                </a:solidFill>
              </a:rPr>
              <a:t> same</a:t>
            </a:r>
            <a:r>
              <a:rPr lang="en-US" sz="2800" dirty="0"/>
              <a:t> bucket (position). </a:t>
            </a:r>
            <a:endParaRPr dirty="0"/>
          </a:p>
          <a:p>
            <a:pPr marL="273050" lvl="0" indent="-146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graphicFrame>
        <p:nvGraphicFramePr>
          <p:cNvPr id="198" name="Google Shape;198;p13"/>
          <p:cNvGraphicFramePr/>
          <p:nvPr/>
        </p:nvGraphicFramePr>
        <p:xfrm>
          <a:off x="8040688" y="1268413"/>
          <a:ext cx="1439850" cy="4572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23</a:t>
                      </a:r>
                      <a:endParaRPr/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33</a:t>
                      </a:r>
                      <a:endParaRPr/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13</a:t>
                      </a:r>
                      <a:endParaRPr/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</a:t>
                      </a:r>
                      <a:endParaRPr/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18</a:t>
                      </a:r>
                      <a:endParaRPr/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71428"/>
              <a:buFont typeface="Calibri"/>
              <a:buNone/>
            </a:pPr>
            <a:r>
              <a:rPr lang="en-US"/>
              <a:t>Hash Table</a:t>
            </a:r>
            <a:endParaRPr sz="2800"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4294967295"/>
          </p:nvPr>
        </p:nvSpPr>
        <p:spPr>
          <a:xfrm>
            <a:off x="0" y="1114425"/>
            <a:ext cx="4895850" cy="528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In static hashing, identifiers/keys are stored in a </a:t>
            </a:r>
            <a:r>
              <a:rPr lang="en-US" sz="2800" u="sng">
                <a:solidFill>
                  <a:srgbClr val="FF0000"/>
                </a:solidFill>
              </a:rPr>
              <a:t>hash table</a:t>
            </a:r>
            <a:r>
              <a:rPr lang="en-US" sz="2800"/>
              <a:t>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Slot: space for storing data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u="sng">
                <a:solidFill>
                  <a:srgbClr val="FF0000"/>
                </a:solidFill>
              </a:rPr>
              <a:t>Bucket</a:t>
            </a:r>
            <a:r>
              <a:rPr lang="en-US" sz="2800"/>
              <a:t>: Each bucket may consist of </a:t>
            </a:r>
            <a:r>
              <a:rPr lang="en-US" sz="2800" i="1"/>
              <a:t>s</a:t>
            </a:r>
            <a:r>
              <a:rPr lang="en-US" sz="2800"/>
              <a:t> slots to hold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u="sng">
                <a:solidFill>
                  <a:srgbClr val="FF0000"/>
                </a:solidFill>
              </a:rPr>
              <a:t>Synonym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Char char=" "/>
            </a:pPr>
            <a:r>
              <a:rPr lang="en-US" sz="2600" i="1"/>
              <a:t>k</a:t>
            </a:r>
            <a:r>
              <a:rPr lang="en-US" sz="2600" baseline="-25000"/>
              <a:t>1</a:t>
            </a:r>
            <a:r>
              <a:rPr lang="en-US" sz="2600"/>
              <a:t> and </a:t>
            </a:r>
            <a:r>
              <a:rPr lang="en-US" sz="2600" i="1"/>
              <a:t>k</a:t>
            </a:r>
            <a:r>
              <a:rPr lang="en-US" sz="2600" baseline="-25000"/>
              <a:t>2</a:t>
            </a:r>
            <a:r>
              <a:rPr lang="en-US" sz="2600"/>
              <a:t> are synonyms if </a:t>
            </a:r>
            <a:r>
              <a:rPr lang="en-US" sz="2600" i="1"/>
              <a:t>h</a:t>
            </a:r>
            <a:r>
              <a:rPr lang="en-US" sz="2600"/>
              <a:t>(</a:t>
            </a:r>
            <a:r>
              <a:rPr lang="en-US" sz="2600" i="1"/>
              <a:t>k</a:t>
            </a:r>
            <a:r>
              <a:rPr lang="en-US" sz="2600" baseline="-25000"/>
              <a:t>1</a:t>
            </a:r>
            <a:r>
              <a:rPr lang="en-US" sz="2600"/>
              <a:t>) = </a:t>
            </a:r>
            <a:r>
              <a:rPr lang="en-US" sz="2600" i="1"/>
              <a:t>h</a:t>
            </a:r>
            <a:r>
              <a:rPr lang="en-US" sz="2600"/>
              <a:t>(</a:t>
            </a:r>
            <a:r>
              <a:rPr lang="en-US" sz="2600" i="1"/>
              <a:t>k</a:t>
            </a:r>
            <a:r>
              <a:rPr lang="en-US" sz="2600" baseline="-25000"/>
              <a:t>2</a:t>
            </a:r>
            <a:r>
              <a:rPr lang="en-US" sz="2600"/>
              <a:t>)</a:t>
            </a:r>
            <a:endParaRPr/>
          </a:p>
          <a:p>
            <a:pPr marL="147638" lvl="0" indent="-14763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u="sng">
                <a:solidFill>
                  <a:srgbClr val="FF0000"/>
                </a:solidFill>
              </a:rPr>
              <a:t>Hash collision</a:t>
            </a:r>
            <a:r>
              <a:rPr lang="en-US" sz="2800">
                <a:solidFill>
                  <a:srgbClr val="3333FF"/>
                </a:solidFill>
              </a:rPr>
              <a:t>: </a:t>
            </a:r>
            <a:r>
              <a:rPr lang="en-US" sz="2800"/>
              <a:t>home bucket for new data is not empty</a:t>
            </a:r>
            <a:endParaRPr/>
          </a:p>
        </p:txBody>
      </p:sp>
      <p:grpSp>
        <p:nvGrpSpPr>
          <p:cNvPr id="207" name="Google Shape;207;p14"/>
          <p:cNvGrpSpPr/>
          <p:nvPr/>
        </p:nvGrpSpPr>
        <p:grpSpPr>
          <a:xfrm>
            <a:off x="6978650" y="1585913"/>
            <a:ext cx="3365500" cy="3606800"/>
            <a:chOff x="4913844" y="2832100"/>
            <a:chExt cx="3448086" cy="3359254"/>
          </a:xfrm>
        </p:grpSpPr>
        <p:sp>
          <p:nvSpPr>
            <p:cNvPr id="208" name="Google Shape;208;p14"/>
            <p:cNvSpPr/>
            <p:nvPr/>
          </p:nvSpPr>
          <p:spPr>
            <a:xfrm>
              <a:off x="6504518" y="5332319"/>
              <a:ext cx="857143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7361660" y="5332319"/>
              <a:ext cx="857142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6504518" y="3260878"/>
              <a:ext cx="857143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361660" y="3260878"/>
              <a:ext cx="857142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A2</a:t>
              </a: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p14"/>
            <p:cNvSpPr txBox="1"/>
            <p:nvPr/>
          </p:nvSpPr>
          <p:spPr>
            <a:xfrm>
              <a:off x="6369515" y="2832100"/>
              <a:ext cx="991723" cy="4298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slot 1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p14"/>
            <p:cNvSpPr txBox="1"/>
            <p:nvPr/>
          </p:nvSpPr>
          <p:spPr>
            <a:xfrm>
              <a:off x="7361238" y="2832100"/>
              <a:ext cx="1000692" cy="4298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slot 2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14"/>
            <p:cNvSpPr txBox="1"/>
            <p:nvPr/>
          </p:nvSpPr>
          <p:spPr>
            <a:xfrm>
              <a:off x="5118100" y="3260725"/>
              <a:ext cx="1385888" cy="429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bucket 0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504518" y="3689656"/>
              <a:ext cx="857143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7361660" y="3689656"/>
              <a:ext cx="857142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4"/>
            <p:cNvSpPr txBox="1"/>
            <p:nvPr/>
          </p:nvSpPr>
          <p:spPr>
            <a:xfrm>
              <a:off x="5193102" y="3689350"/>
              <a:ext cx="1310886" cy="429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bucket 1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04518" y="4118434"/>
              <a:ext cx="857143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61660" y="4118434"/>
              <a:ext cx="857142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4"/>
            <p:cNvSpPr txBox="1"/>
            <p:nvPr/>
          </p:nvSpPr>
          <p:spPr>
            <a:xfrm>
              <a:off x="5193102" y="4117975"/>
              <a:ext cx="1310886" cy="429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bucket 2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4"/>
            <p:cNvSpPr txBox="1"/>
            <p:nvPr/>
          </p:nvSpPr>
          <p:spPr>
            <a:xfrm>
              <a:off x="4913844" y="5761546"/>
              <a:ext cx="1610336" cy="4298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bucket 25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6504518" y="4975990"/>
              <a:ext cx="857143" cy="356329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7361660" y="4975990"/>
              <a:ext cx="857142" cy="356329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6504518" y="5761097"/>
              <a:ext cx="886419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361660" y="5761097"/>
              <a:ext cx="857142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6504518" y="4547212"/>
              <a:ext cx="857143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361660" y="4547212"/>
              <a:ext cx="857142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 txBox="1"/>
            <p:nvPr/>
          </p:nvSpPr>
          <p:spPr>
            <a:xfrm>
              <a:off x="5193102" y="4546600"/>
              <a:ext cx="1310886" cy="429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bucket 3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6504518" y="5332319"/>
              <a:ext cx="857143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GA</a:t>
              </a: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7361660" y="5332319"/>
              <a:ext cx="857142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Gg</a:t>
              </a: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Hash Functions</a:t>
            </a:r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body" idx="4294967295"/>
          </p:nvPr>
        </p:nvSpPr>
        <p:spPr>
          <a:xfrm>
            <a:off x="0" y="908050"/>
            <a:ext cx="8229600" cy="521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 good hash function is </a:t>
            </a:r>
            <a:r>
              <a:rPr lang="en-US" sz="2800" u="sng">
                <a:solidFill>
                  <a:srgbClr val="FF0000"/>
                </a:solidFill>
              </a:rPr>
              <a:t>easy to compute</a:t>
            </a:r>
            <a:r>
              <a:rPr lang="en-US" sz="2800"/>
              <a:t> and </a:t>
            </a:r>
            <a:r>
              <a:rPr lang="en-US" sz="2800" u="sng">
                <a:solidFill>
                  <a:srgbClr val="FF0000"/>
                </a:solidFill>
              </a:rPr>
              <a:t>minimizes # of collisions</a:t>
            </a:r>
            <a:r>
              <a:rPr lang="en-US" sz="2800"/>
              <a:t>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Uniform hash function </a:t>
            </a:r>
            <a:endParaRPr sz="2800" b="1"/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Probability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= </a:t>
            </a:r>
            <a:r>
              <a:rPr lang="en-US" i="1"/>
              <a:t>i</a:t>
            </a:r>
            <a:r>
              <a:rPr lang="en-US"/>
              <a:t>) is 1/</a:t>
            </a:r>
            <a:r>
              <a:rPr lang="en-US" i="1"/>
              <a:t>b, </a:t>
            </a:r>
            <a:r>
              <a:rPr lang="en-US"/>
              <a:t>where </a:t>
            </a:r>
            <a:r>
              <a:rPr lang="en-US" i="1"/>
              <a:t>b</a:t>
            </a:r>
            <a:r>
              <a:rPr lang="en-US"/>
              <a:t> is # of buckets</a:t>
            </a:r>
            <a:endParaRPr/>
          </a:p>
          <a:p>
            <a:pPr marL="273050" lvl="0" indent="-95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Four popular hash functions: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rgbClr val="3333FF"/>
                </a:solidFill>
              </a:rPr>
              <a:t>Division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rgbClr val="3333FF"/>
                </a:solidFill>
              </a:rPr>
              <a:t>Mid-square</a:t>
            </a:r>
            <a:endParaRPr>
              <a:solidFill>
                <a:srgbClr val="3333FF"/>
              </a:solidFill>
            </a:endParaRPr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rgbClr val="3333FF"/>
                </a:solidFill>
              </a:rPr>
              <a:t>Folding 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rgbClr val="3333FF"/>
                </a:solidFill>
              </a:rPr>
              <a:t>Digit Analysis</a:t>
            </a:r>
            <a:endParaRPr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SE_A_DSA Unit-I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purl.org/dc/elements/1.1/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49</TotalTime>
  <Words>2651</Words>
  <Application>Microsoft Office PowerPoint</Application>
  <PresentationFormat>Widescreen</PresentationFormat>
  <Paragraphs>620</Paragraphs>
  <Slides>35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50" baseType="lpstr">
      <vt:lpstr>Arial</vt:lpstr>
      <vt:lpstr>Arial</vt:lpstr>
      <vt:lpstr>Calibri</vt:lpstr>
      <vt:lpstr>Century Gothic</vt:lpstr>
      <vt:lpstr>Courier New</vt:lpstr>
      <vt:lpstr>Franklin Gothic Book</vt:lpstr>
      <vt:lpstr>Franklin Gothic Demi</vt:lpstr>
      <vt:lpstr>Libre Baskerville</vt:lpstr>
      <vt:lpstr>Noto Sans Symbols</vt:lpstr>
      <vt:lpstr>Segoe UI Light</vt:lpstr>
      <vt:lpstr>Tahoma</vt:lpstr>
      <vt:lpstr>Times New Roman</vt:lpstr>
      <vt:lpstr>Wingdings</vt:lpstr>
      <vt:lpstr>Theme1</vt:lpstr>
      <vt:lpstr>SE_A_DSA Unit-I</vt:lpstr>
      <vt:lpstr>PowerPoint Presentation</vt:lpstr>
      <vt:lpstr>             Hope Foundation’s International Institute of Information Technology, Pune  Data Structures and Algorithms(210252) Unit-I Hashing</vt:lpstr>
      <vt:lpstr>                Unit-I: Syllabus Hash Table- Concepts-hash table, hash function, basic operations, bucket, collision, probe, synonym, overflow, open hashing, closed hashing, perfect hash function, load density, full table, load factor, rehashing, issues in hashing, hash functions- properties of good hash function, division, multiplication, extraction, mid-square, folding and universal, Collision resolution strategies- open addressing and chaining, Hash table overflow- open addressing and chaining, extendible hashing, closed addressing and separate chaining.  Skip List- representation, searching and operations- insertion, removal   Case Study: Book Call Number, Dictionary. </vt:lpstr>
      <vt:lpstr>Agenda</vt:lpstr>
      <vt:lpstr>Introduction</vt:lpstr>
      <vt:lpstr>Performance Comparison of Arrays and Trees</vt:lpstr>
      <vt:lpstr>Static Hashing</vt:lpstr>
      <vt:lpstr>Hash Table</vt:lpstr>
      <vt:lpstr>Hash Functions</vt:lpstr>
      <vt:lpstr>Division</vt:lpstr>
      <vt:lpstr>Mid-square</vt:lpstr>
      <vt:lpstr>Folding</vt:lpstr>
      <vt:lpstr>Overflow Handling</vt:lpstr>
      <vt:lpstr>Linear Probing</vt:lpstr>
      <vt:lpstr>Quadratic Probing</vt:lpstr>
      <vt:lpstr>Rehashing</vt:lpstr>
      <vt:lpstr>PowerPoint Presentation</vt:lpstr>
      <vt:lpstr>  Dynamic Hashing(Extendable Hashing) </vt:lpstr>
      <vt:lpstr>Dynamic Hashing Using Directories</vt:lpstr>
      <vt:lpstr>Dynamic Hashing Using Directories</vt:lpstr>
      <vt:lpstr>Extending the Directory </vt:lpstr>
      <vt:lpstr>Insertion of  C5 (=110 101) </vt:lpstr>
      <vt:lpstr>Insertion of C5 (=110 101)</vt:lpstr>
      <vt:lpstr>PowerPoint Presentation</vt:lpstr>
      <vt:lpstr>Advantages for  Dynamic Hashing Using Directories</vt:lpstr>
      <vt:lpstr>Directoryless Dynamic Hashing (1)</vt:lpstr>
      <vt:lpstr>Directoryless Dynamic Hashing (2)</vt:lpstr>
      <vt:lpstr>Growth by sector table</vt:lpstr>
      <vt:lpstr>Contoso was great to work with.  Patrice was my representative and she anticipated my needs and worked diligently to fix my issue. </vt:lpstr>
      <vt:lpstr>Our team</vt:lpstr>
      <vt:lpstr>Timeline</vt:lpstr>
      <vt:lpstr>Goals for Q1</vt:lpstr>
      <vt:lpstr>Goals for Q2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Chandrapal Singh  Arya</dc:creator>
  <cp:lastModifiedBy>Chandrapal Singh  Arya</cp:lastModifiedBy>
  <cp:revision>14</cp:revision>
  <dcterms:created xsi:type="dcterms:W3CDTF">2023-01-06T09:54:19Z</dcterms:created>
  <dcterms:modified xsi:type="dcterms:W3CDTF">2023-01-06T10:51:40Z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