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s/slide8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6" r:id="rId5"/>
    <p:sldId id="277" r:id="rId6"/>
    <p:sldId id="275" r:id="rId7"/>
    <p:sldId id="274" r:id="rId8"/>
    <p:sldId id="273" r:id="rId9"/>
    <p:sldId id="272" r:id="rId10"/>
    <p:sldId id="271" r:id="rId11"/>
    <p:sldId id="270" r:id="rId12"/>
    <p:sldId id="269" r:id="rId13"/>
    <p:sldId id="268" r:id="rId14"/>
    <p:sldId id="267" r:id="rId15"/>
    <p:sldId id="278" r:id="rId16"/>
    <p:sldId id="266" r:id="rId17"/>
    <p:sldId id="265" r:id="rId18"/>
    <p:sldId id="264" r:id="rId19"/>
    <p:sldId id="329" r:id="rId20"/>
    <p:sldId id="263" r:id="rId21"/>
    <p:sldId id="262" r:id="rId22"/>
    <p:sldId id="330" r:id="rId23"/>
    <p:sldId id="260" r:id="rId24"/>
    <p:sldId id="259" r:id="rId25"/>
    <p:sldId id="321" r:id="rId26"/>
    <p:sldId id="331" r:id="rId27"/>
    <p:sldId id="322" r:id="rId28"/>
    <p:sldId id="279" r:id="rId29"/>
    <p:sldId id="280" r:id="rId30"/>
    <p:sldId id="281" r:id="rId31"/>
    <p:sldId id="282" r:id="rId32"/>
    <p:sldId id="283" r:id="rId33"/>
    <p:sldId id="285" r:id="rId34"/>
    <p:sldId id="286" r:id="rId35"/>
    <p:sldId id="346" r:id="rId36"/>
    <p:sldId id="334" r:id="rId37"/>
    <p:sldId id="332" r:id="rId38"/>
    <p:sldId id="287" r:id="rId39"/>
    <p:sldId id="288" r:id="rId40"/>
    <p:sldId id="289" r:id="rId41"/>
    <p:sldId id="347" r:id="rId42"/>
    <p:sldId id="296" r:id="rId43"/>
    <p:sldId id="298" r:id="rId44"/>
    <p:sldId id="302" r:id="rId45"/>
    <p:sldId id="299" r:id="rId46"/>
    <p:sldId id="300" r:id="rId47"/>
    <p:sldId id="303" r:id="rId48"/>
    <p:sldId id="342" r:id="rId49"/>
    <p:sldId id="351" r:id="rId50"/>
    <p:sldId id="304" r:id="rId51"/>
    <p:sldId id="305" r:id="rId52"/>
    <p:sldId id="306" r:id="rId53"/>
    <p:sldId id="307" r:id="rId54"/>
    <p:sldId id="337" r:id="rId55"/>
    <p:sldId id="339" r:id="rId56"/>
    <p:sldId id="338" r:id="rId57"/>
    <p:sldId id="340" r:id="rId58"/>
    <p:sldId id="341" r:id="rId59"/>
    <p:sldId id="323" r:id="rId60"/>
    <p:sldId id="350" r:id="rId61"/>
    <p:sldId id="327" r:id="rId62"/>
    <p:sldId id="326" r:id="rId63"/>
    <p:sldId id="325" r:id="rId64"/>
    <p:sldId id="324" r:id="rId65"/>
    <p:sldId id="335" r:id="rId66"/>
    <p:sldId id="336" r:id="rId67"/>
    <p:sldId id="309" r:id="rId68"/>
    <p:sldId id="343" r:id="rId69"/>
    <p:sldId id="344" r:id="rId70"/>
    <p:sldId id="308" r:id="rId71"/>
    <p:sldId id="317" r:id="rId72"/>
    <p:sldId id="310" r:id="rId73"/>
    <p:sldId id="311" r:id="rId74"/>
    <p:sldId id="312" r:id="rId75"/>
    <p:sldId id="345" r:id="rId76"/>
    <p:sldId id="349" r:id="rId77"/>
    <p:sldId id="290" r:id="rId78"/>
    <p:sldId id="291" r:id="rId79"/>
    <p:sldId id="292" r:id="rId80"/>
    <p:sldId id="293" r:id="rId81"/>
    <p:sldId id="294" r:id="rId82"/>
    <p:sldId id="295" r:id="rId83"/>
    <p:sldId id="333" r:id="rId84"/>
    <p:sldId id="318" r:id="rId85"/>
    <p:sldId id="319" r:id="rId86"/>
    <p:sldId id="320" r:id="rId87"/>
    <p:sldId id="328" r:id="rId88"/>
    <p:sldId id="348"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775F5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775F54"/>
                </a:solidFill>
                <a:latin typeface="Arial"/>
                <a:cs typeface="Arial"/>
              </a:defRPr>
            </a:lvl1pPr>
          </a:lstStyle>
          <a:p>
            <a:pPr marL="12700">
              <a:lnSpc>
                <a:spcPts val="1580"/>
              </a:lnSpc>
            </a:pPr>
            <a:r>
              <a:rPr lang="en-US" spc="-5" smtClean="0"/>
              <a:t>                               18 Jan, 2019</a:t>
            </a:r>
            <a:endParaRPr spc="-5" dirty="0"/>
          </a:p>
        </p:txBody>
      </p:sp>
      <p:sp>
        <p:nvSpPr>
          <p:cNvPr id="4" name="Holder 4"/>
          <p:cNvSpPr>
            <a:spLocks noGrp="1"/>
          </p:cNvSpPr>
          <p:nvPr>
            <p:ph type="dt" sz="half" idx="6"/>
          </p:nvPr>
        </p:nvSpPr>
        <p:spPr/>
        <p:txBody>
          <a:bodyPr lIns="0" tIns="0" rIns="0" bIns="0"/>
          <a:lstStyle>
            <a:lvl1pPr>
              <a:defRPr sz="1400" b="0" i="0">
                <a:solidFill>
                  <a:srgbClr val="775F54"/>
                </a:solidFill>
                <a:latin typeface="Arial"/>
                <a:cs typeface="Arial"/>
              </a:defRPr>
            </a:lvl1pPr>
          </a:lstStyle>
          <a:p>
            <a:pPr marL="12700">
              <a:lnSpc>
                <a:spcPts val="1580"/>
              </a:lnSpc>
            </a:pPr>
            <a:fld id="{5A5628B3-439E-4722-9EA4-22579EE48D1A}" type="datetime4">
              <a:rPr lang="en-US" spc="-5" smtClean="0"/>
              <a:pPr marL="12700">
                <a:lnSpc>
                  <a:spcPts val="1580"/>
                </a:lnSpc>
              </a:pPr>
              <a:t>February 21, 2019</a:t>
            </a:fld>
            <a:endParaRPr spc="-5"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DD8046"/>
          </a:solidFill>
        </p:spPr>
        <p:txBody>
          <a:bodyPr wrap="square" lIns="0" tIns="0" rIns="0" bIns="0" rtlCol="0"/>
          <a:lstStyle/>
          <a:p>
            <a:endParaRPr/>
          </a:p>
        </p:txBody>
      </p:sp>
      <p:sp>
        <p:nvSpPr>
          <p:cNvPr id="17" name="bk object 17"/>
          <p:cNvSpPr/>
          <p:nvPr/>
        </p:nvSpPr>
        <p:spPr>
          <a:xfrm>
            <a:off x="590550" y="1280160"/>
            <a:ext cx="8553450" cy="228600"/>
          </a:xfrm>
          <a:custGeom>
            <a:avLst/>
            <a:gdLst/>
            <a:ahLst/>
            <a:cxnLst/>
            <a:rect l="l" t="t" r="r" b="b"/>
            <a:pathLst>
              <a:path w="8553450" h="228600">
                <a:moveTo>
                  <a:pt x="0" y="228600"/>
                </a:moveTo>
                <a:lnTo>
                  <a:pt x="8553450" y="228600"/>
                </a:lnTo>
                <a:lnTo>
                  <a:pt x="8553450" y="0"/>
                </a:lnTo>
                <a:lnTo>
                  <a:pt x="0" y="0"/>
                </a:lnTo>
                <a:lnTo>
                  <a:pt x="0" y="228600"/>
                </a:lnTo>
                <a:close/>
              </a:path>
            </a:pathLst>
          </a:custGeom>
          <a:solidFill>
            <a:srgbClr val="93B6D2"/>
          </a:solidFill>
        </p:spPr>
        <p:txBody>
          <a:bodyPr wrap="square" lIns="0" tIns="0" rIns="0" bIns="0" rtlCol="0"/>
          <a:lstStyle/>
          <a:p>
            <a:endParaRPr/>
          </a:p>
        </p:txBody>
      </p:sp>
      <p:sp>
        <p:nvSpPr>
          <p:cNvPr id="2" name="Holder 2"/>
          <p:cNvSpPr>
            <a:spLocks noGrp="1"/>
          </p:cNvSpPr>
          <p:nvPr>
            <p:ph type="title"/>
          </p:nvPr>
        </p:nvSpPr>
        <p:spPr>
          <a:xfrm>
            <a:off x="638302" y="343865"/>
            <a:ext cx="7867395" cy="697230"/>
          </a:xfrm>
          <a:prstGeom prst="rect">
            <a:avLst/>
          </a:prstGeom>
        </p:spPr>
        <p:txBody>
          <a:bodyPr wrap="square" lIns="0" tIns="0" rIns="0" bIns="0">
            <a:spAutoFit/>
          </a:bodyPr>
          <a:lstStyle>
            <a:lvl1pPr>
              <a:defRPr sz="4400" b="0" i="0">
                <a:solidFill>
                  <a:srgbClr val="775F54"/>
                </a:solidFill>
                <a:latin typeface="Arial"/>
                <a:cs typeface="Arial"/>
              </a:defRPr>
            </a:lvl1pPr>
          </a:lstStyle>
          <a:p>
            <a:endParaRPr/>
          </a:p>
        </p:txBody>
      </p:sp>
      <p:sp>
        <p:nvSpPr>
          <p:cNvPr id="3" name="Holder 3"/>
          <p:cNvSpPr>
            <a:spLocks noGrp="1"/>
          </p:cNvSpPr>
          <p:nvPr>
            <p:ph type="body" idx="1"/>
          </p:nvPr>
        </p:nvSpPr>
        <p:spPr>
          <a:xfrm>
            <a:off x="307340" y="1459738"/>
            <a:ext cx="8530590" cy="3651250"/>
          </a:xfrm>
          <a:prstGeom prst="rect">
            <a:avLst/>
          </a:prstGeom>
        </p:spPr>
        <p:txBody>
          <a:bodyPr wrap="square" lIns="0" tIns="0" rIns="0" bIns="0">
            <a:spAutoFit/>
          </a:bodyPr>
          <a:lstStyle>
            <a:lvl1pPr>
              <a:defRPr sz="29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6175628" y="6327830"/>
            <a:ext cx="1027429" cy="219709"/>
          </a:xfrm>
          <a:prstGeom prst="rect">
            <a:avLst/>
          </a:prstGeom>
        </p:spPr>
        <p:txBody>
          <a:bodyPr wrap="square" lIns="0" tIns="0" rIns="0" bIns="0">
            <a:spAutoFit/>
          </a:bodyPr>
          <a:lstStyle>
            <a:lvl1pPr>
              <a:defRPr sz="1400" b="0" i="0">
                <a:solidFill>
                  <a:srgbClr val="775F54"/>
                </a:solidFill>
                <a:latin typeface="Arial"/>
                <a:cs typeface="Arial"/>
              </a:defRPr>
            </a:lvl1pPr>
          </a:lstStyle>
          <a:p>
            <a:pPr marL="12700">
              <a:lnSpc>
                <a:spcPts val="1580"/>
              </a:lnSpc>
            </a:pPr>
            <a:r>
              <a:rPr lang="en-US" spc="-5" smtClean="0"/>
              <a:t>                               18 Jan, 2019</a:t>
            </a:r>
            <a:endParaRPr spc="-5" dirty="0"/>
          </a:p>
        </p:txBody>
      </p:sp>
      <p:sp>
        <p:nvSpPr>
          <p:cNvPr id="5" name="Holder 5"/>
          <p:cNvSpPr>
            <a:spLocks noGrp="1"/>
          </p:cNvSpPr>
          <p:nvPr>
            <p:ph type="dt" sz="half" idx="6"/>
          </p:nvPr>
        </p:nvSpPr>
        <p:spPr>
          <a:xfrm>
            <a:off x="3826890" y="6327525"/>
            <a:ext cx="2124710" cy="219709"/>
          </a:xfrm>
          <a:prstGeom prst="rect">
            <a:avLst/>
          </a:prstGeom>
        </p:spPr>
        <p:txBody>
          <a:bodyPr wrap="square" lIns="0" tIns="0" rIns="0" bIns="0">
            <a:spAutoFit/>
          </a:bodyPr>
          <a:lstStyle>
            <a:lvl1pPr>
              <a:defRPr sz="1400" b="0" i="0">
                <a:solidFill>
                  <a:srgbClr val="775F54"/>
                </a:solidFill>
                <a:latin typeface="Arial"/>
                <a:cs typeface="Arial"/>
              </a:defRPr>
            </a:lvl1pPr>
          </a:lstStyle>
          <a:p>
            <a:pPr marL="12700">
              <a:lnSpc>
                <a:spcPts val="1580"/>
              </a:lnSpc>
            </a:pPr>
            <a:fld id="{CDA40FDD-AE13-417B-89DF-C8F4B8C490F7}" type="datetime4">
              <a:rPr lang="en-US" spc="-5" smtClean="0"/>
              <a:pPr marL="12700">
                <a:lnSpc>
                  <a:spcPts val="1580"/>
                </a:lnSpc>
              </a:pPr>
              <a:t>February 21, 2019</a:t>
            </a:fld>
            <a:endParaRPr spc="-5"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839200" cy="1354217"/>
          </a:xfrm>
        </p:spPr>
        <p:txBody>
          <a:bodyPr/>
          <a:lstStyle/>
          <a:p>
            <a:r>
              <a:rPr lang="en-US" dirty="0" smtClean="0"/>
              <a:t>210252-Advanced Data Structures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a:t>
            </a:fld>
            <a:endParaRPr lang="en-US"/>
          </a:p>
        </p:txBody>
      </p:sp>
      <p:sp>
        <p:nvSpPr>
          <p:cNvPr id="6" name="object 3"/>
          <p:cNvSpPr txBox="1"/>
          <p:nvPr/>
        </p:nvSpPr>
        <p:spPr>
          <a:xfrm>
            <a:off x="381000" y="1676400"/>
            <a:ext cx="8458200" cy="1798569"/>
          </a:xfrm>
          <a:prstGeom prst="rect">
            <a:avLst/>
          </a:prstGeom>
          <a:solidFill>
            <a:schemeClr val="bg1"/>
          </a:solidFill>
        </p:spPr>
        <p:txBody>
          <a:bodyPr vert="horz" wrap="square" lIns="0" tIns="13335" rIns="0" bIns="0" rtlCol="0">
            <a:spAutoFit/>
          </a:bodyPr>
          <a:lstStyle/>
          <a:p>
            <a:pPr algn="ctr">
              <a:lnSpc>
                <a:spcPct val="100000"/>
              </a:lnSpc>
            </a:pPr>
            <a:r>
              <a:rPr lang="en-US" sz="3600" dirty="0" smtClean="0">
                <a:solidFill>
                  <a:schemeClr val="accent1">
                    <a:lumMod val="75000"/>
                  </a:schemeClr>
                </a:solidFill>
                <a:latin typeface="Times New Roman"/>
                <a:cs typeface="Times New Roman"/>
              </a:rPr>
              <a:t>UNIT-II</a:t>
            </a:r>
          </a:p>
          <a:p>
            <a:pPr algn="ctr">
              <a:lnSpc>
                <a:spcPct val="100000"/>
              </a:lnSpc>
            </a:pPr>
            <a:r>
              <a:rPr lang="en-US" sz="6000" b="1" dirty="0" smtClean="0">
                <a:ln w="1905"/>
                <a:solidFill>
                  <a:schemeClr val="accent1">
                    <a:lumMod val="75000"/>
                  </a:schemeClr>
                </a:solidFill>
                <a:effectLst>
                  <a:innerShdw blurRad="69850" dist="43180" dir="5400000">
                    <a:srgbClr val="000000">
                      <a:alpha val="65000"/>
                    </a:srgbClr>
                  </a:innerShdw>
                </a:effectLst>
                <a:latin typeface="Times New Roman"/>
                <a:cs typeface="Times New Roman"/>
              </a:rPr>
              <a:t>Graphs</a:t>
            </a:r>
          </a:p>
          <a:p>
            <a:pPr algn="ctr">
              <a:lnSpc>
                <a:spcPct val="100000"/>
              </a:lnSpc>
            </a:pPr>
            <a:endParaRPr sz="20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7" name="Rectangle 6"/>
          <p:cNvSpPr/>
          <p:nvPr/>
        </p:nvSpPr>
        <p:spPr>
          <a:xfrm>
            <a:off x="381000" y="3200400"/>
            <a:ext cx="8534400" cy="2677656"/>
          </a:xfrm>
          <a:prstGeom prst="rect">
            <a:avLst/>
          </a:prstGeom>
        </p:spPr>
        <p:txBody>
          <a:bodyPr wrap="square">
            <a:spAutoFit/>
          </a:bodyPr>
          <a:lstStyle/>
          <a:p>
            <a:pPr algn="just"/>
            <a:r>
              <a:rPr lang="en-US" sz="2400" dirty="0" smtClean="0">
                <a:latin typeface="Times New Roman" pitchFamily="18" charset="0"/>
                <a:cs typeface="Times New Roman" pitchFamily="18" charset="0"/>
              </a:rPr>
              <a:t>Basic </a:t>
            </a:r>
            <a:r>
              <a:rPr lang="en-US" sz="2400" dirty="0">
                <a:latin typeface="Times New Roman" pitchFamily="18" charset="0"/>
                <a:cs typeface="Times New Roman" pitchFamily="18" charset="0"/>
              </a:rPr>
              <a:t>Concepts, Storage representation, Adjacency matrix, adjacency list, adjacency multi list, inverse adjacency list. Traversals-depth first and breadth first, Introduction to Greedy Strategy, Minimum spanning Tree, Greedy algorithms for computing minimum spanning tree- </a:t>
            </a:r>
            <a:r>
              <a:rPr lang="en-US" sz="2400" dirty="0" err="1">
                <a:latin typeface="Times New Roman" pitchFamily="18" charset="0"/>
                <a:cs typeface="Times New Roman" pitchFamily="18" charset="0"/>
              </a:rPr>
              <a:t>Prims</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Kruskal</a:t>
            </a:r>
            <a:r>
              <a:rPr lang="en-US" sz="2400" dirty="0">
                <a:latin typeface="Times New Roman" pitchFamily="18" charset="0"/>
                <a:cs typeface="Times New Roman" pitchFamily="18" charset="0"/>
              </a:rPr>
              <a:t> Algorithms, </a:t>
            </a:r>
            <a:r>
              <a:rPr lang="en-US" sz="2400" dirty="0" err="1">
                <a:latin typeface="Times New Roman" pitchFamily="18" charset="0"/>
                <a:cs typeface="Times New Roman" pitchFamily="18" charset="0"/>
              </a:rPr>
              <a:t>Dikjtra's</a:t>
            </a:r>
            <a:r>
              <a:rPr lang="en-US" sz="2400" dirty="0">
                <a:latin typeface="Times New Roman" pitchFamily="18" charset="0"/>
                <a:cs typeface="Times New Roman" pitchFamily="18" charset="0"/>
              </a:rPr>
              <a:t> Single source shortest path, Topological ordering. </a:t>
            </a:r>
          </a:p>
          <a:p>
            <a:pPr algn="just"/>
            <a:r>
              <a:rPr lang="en-US" sz="2400" b="1" dirty="0">
                <a:latin typeface="Times New Roman" pitchFamily="18" charset="0"/>
                <a:cs typeface="Times New Roman" pitchFamily="18" charset="0"/>
              </a:rPr>
              <a:t>Case study- </a:t>
            </a:r>
            <a:r>
              <a:rPr lang="en-US" sz="2400" dirty="0">
                <a:latin typeface="Times New Roman" pitchFamily="18" charset="0"/>
                <a:cs typeface="Times New Roman" pitchFamily="18" charset="0"/>
              </a:rPr>
              <a:t>Data structure used in </a:t>
            </a:r>
            <a:r>
              <a:rPr lang="en-US" sz="2400" dirty="0" err="1">
                <a:latin typeface="Times New Roman" pitchFamily="18" charset="0"/>
                <a:cs typeface="Times New Roman" pitchFamily="18" charset="0"/>
              </a:rPr>
              <a:t>Webgraph</a:t>
            </a:r>
            <a:r>
              <a:rPr lang="en-US" sz="2400" dirty="0">
                <a:latin typeface="Times New Roman" pitchFamily="18" charset="0"/>
                <a:cs typeface="Times New Roman" pitchFamily="18" charset="0"/>
              </a:rPr>
              <a:t> and Google map. </a:t>
            </a:r>
            <a:r>
              <a:rPr lang="en-US" sz="2400" b="1"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Terminologies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10</a:t>
            </a:fld>
            <a:endParaRPr lang="en-US"/>
          </a:p>
        </p:txBody>
      </p:sp>
      <p:sp>
        <p:nvSpPr>
          <p:cNvPr id="5" name="Rectangle 4"/>
          <p:cNvSpPr/>
          <p:nvPr/>
        </p:nvSpPr>
        <p:spPr>
          <a:xfrm>
            <a:off x="152400" y="1524000"/>
            <a:ext cx="8839200" cy="646331"/>
          </a:xfrm>
          <a:prstGeom prst="rect">
            <a:avLst/>
          </a:prstGeom>
        </p:spPr>
        <p:txBody>
          <a:bodyPr wrap="square">
            <a:spAutoFit/>
          </a:bodyPr>
          <a:lstStyle/>
          <a:p>
            <a:r>
              <a:rPr lang="en-US" dirty="0" smtClean="0"/>
              <a:t>In the case of an undirected graph, which is not connected, the maximal connected </a:t>
            </a:r>
            <a:r>
              <a:rPr lang="en-US" dirty="0" err="1" smtClean="0"/>
              <a:t>subgraph</a:t>
            </a:r>
            <a:r>
              <a:rPr lang="en-US" dirty="0" smtClean="0"/>
              <a:t> is called as a </a:t>
            </a:r>
            <a:r>
              <a:rPr lang="en-US" b="1" dirty="0" smtClean="0"/>
              <a:t>connected component or simply a component.</a:t>
            </a:r>
            <a:endParaRPr lang="en-US" dirty="0"/>
          </a:p>
        </p:txBody>
      </p:sp>
      <p:pic>
        <p:nvPicPr>
          <p:cNvPr id="6145" name="Picture 1"/>
          <p:cNvPicPr>
            <a:picLocks noChangeAspect="1" noChangeArrowheads="1"/>
          </p:cNvPicPr>
          <p:nvPr/>
        </p:nvPicPr>
        <p:blipFill>
          <a:blip r:embed="rId2"/>
          <a:srcRect/>
          <a:stretch>
            <a:fillRect/>
          </a:stretch>
        </p:blipFill>
        <p:spPr bwMode="auto">
          <a:xfrm>
            <a:off x="2438400" y="2514600"/>
            <a:ext cx="1905000" cy="1485900"/>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5181600" y="2362200"/>
            <a:ext cx="2505075" cy="1552575"/>
          </a:xfrm>
          <a:prstGeom prst="rect">
            <a:avLst/>
          </a:prstGeom>
          <a:noFill/>
          <a:ln w="9525">
            <a:noFill/>
            <a:miter lim="800000"/>
            <a:headEnd/>
            <a:tailEnd/>
          </a:ln>
          <a:effectLst/>
        </p:spPr>
      </p:pic>
      <p:sp>
        <p:nvSpPr>
          <p:cNvPr id="8" name="Rectangle 7"/>
          <p:cNvSpPr/>
          <p:nvPr/>
        </p:nvSpPr>
        <p:spPr>
          <a:xfrm>
            <a:off x="228600" y="4191000"/>
            <a:ext cx="8763000" cy="369332"/>
          </a:xfrm>
          <a:prstGeom prst="rect">
            <a:avLst/>
          </a:prstGeom>
        </p:spPr>
        <p:txBody>
          <a:bodyPr wrap="square">
            <a:spAutoFit/>
          </a:bodyPr>
          <a:lstStyle/>
          <a:p>
            <a:r>
              <a:rPr lang="en-US" dirty="0" smtClean="0"/>
              <a:t>The graph below has 3 connected components.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Terminologies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11</a:t>
            </a:fld>
            <a:endParaRPr lang="en-US"/>
          </a:p>
        </p:txBody>
      </p:sp>
      <p:sp>
        <p:nvSpPr>
          <p:cNvPr id="5" name="Rectangle 4"/>
          <p:cNvSpPr/>
          <p:nvPr/>
        </p:nvSpPr>
        <p:spPr>
          <a:xfrm>
            <a:off x="152400" y="1600200"/>
            <a:ext cx="8763000" cy="1508105"/>
          </a:xfrm>
          <a:prstGeom prst="rect">
            <a:avLst/>
          </a:prstGeom>
        </p:spPr>
        <p:txBody>
          <a:bodyPr wrap="square">
            <a:spAutoFit/>
          </a:bodyPr>
          <a:lstStyle/>
          <a:p>
            <a:r>
              <a:rPr lang="en-US" sz="2000" b="1" dirty="0" smtClean="0"/>
              <a:t>Connected directed graph</a:t>
            </a:r>
          </a:p>
          <a:p>
            <a:r>
              <a:rPr lang="en-US" dirty="0" smtClean="0"/>
              <a:t>• A directed graph is said to be strongly connected only if every</a:t>
            </a:r>
          </a:p>
          <a:p>
            <a:r>
              <a:rPr lang="en-US" dirty="0" smtClean="0"/>
              <a:t>pair of distinct vertices vi, </a:t>
            </a:r>
            <a:r>
              <a:rPr lang="en-US" dirty="0" err="1" smtClean="0"/>
              <a:t>vj</a:t>
            </a:r>
            <a:r>
              <a:rPr lang="en-US" dirty="0" smtClean="0"/>
              <a:t> are connected.</a:t>
            </a:r>
          </a:p>
          <a:p>
            <a:r>
              <a:rPr lang="en-US" dirty="0" smtClean="0"/>
              <a:t>• If there is a directed path from vi to </a:t>
            </a:r>
            <a:r>
              <a:rPr lang="en-US" dirty="0" err="1" smtClean="0"/>
              <a:t>vj</a:t>
            </a:r>
            <a:r>
              <a:rPr lang="en-US" dirty="0" smtClean="0"/>
              <a:t> then there must be a</a:t>
            </a:r>
          </a:p>
          <a:p>
            <a:r>
              <a:rPr lang="en-US" dirty="0" smtClean="0"/>
              <a:t>directed path from </a:t>
            </a:r>
            <a:r>
              <a:rPr lang="en-US" dirty="0" err="1" smtClean="0"/>
              <a:t>vj</a:t>
            </a:r>
            <a:r>
              <a:rPr lang="en-US" dirty="0" smtClean="0"/>
              <a:t> to vi.</a:t>
            </a:r>
          </a:p>
        </p:txBody>
      </p:sp>
      <p:pic>
        <p:nvPicPr>
          <p:cNvPr id="7169" name="Picture 1"/>
          <p:cNvPicPr>
            <a:picLocks noChangeAspect="1" noChangeArrowheads="1"/>
          </p:cNvPicPr>
          <p:nvPr/>
        </p:nvPicPr>
        <p:blipFill>
          <a:blip r:embed="rId2"/>
          <a:srcRect/>
          <a:stretch>
            <a:fillRect/>
          </a:stretch>
        </p:blipFill>
        <p:spPr bwMode="auto">
          <a:xfrm>
            <a:off x="6248400" y="2362200"/>
            <a:ext cx="2743200" cy="1371600"/>
          </a:xfrm>
          <a:prstGeom prst="rect">
            <a:avLst/>
          </a:prstGeom>
          <a:noFill/>
          <a:ln w="9525">
            <a:noFill/>
            <a:miter lim="800000"/>
            <a:headEnd/>
            <a:tailEnd/>
          </a:ln>
          <a:effectLst/>
        </p:spPr>
      </p:pic>
      <p:sp>
        <p:nvSpPr>
          <p:cNvPr id="8" name="Rectangle 7"/>
          <p:cNvSpPr/>
          <p:nvPr/>
        </p:nvSpPr>
        <p:spPr>
          <a:xfrm>
            <a:off x="228600" y="4038600"/>
            <a:ext cx="8763000" cy="954107"/>
          </a:xfrm>
          <a:prstGeom prst="rect">
            <a:avLst/>
          </a:prstGeom>
        </p:spPr>
        <p:txBody>
          <a:bodyPr wrap="square">
            <a:spAutoFit/>
          </a:bodyPr>
          <a:lstStyle/>
          <a:p>
            <a:r>
              <a:rPr lang="en-US" sz="2000" b="1" dirty="0" smtClean="0"/>
              <a:t>Strongly connected components of directed graph</a:t>
            </a:r>
          </a:p>
          <a:p>
            <a:r>
              <a:rPr lang="en-US" dirty="0" smtClean="0"/>
              <a:t>• The below graph is not strongly connected but is said to possess two strongly connected components.</a:t>
            </a:r>
            <a:endParaRPr lang="en-US" dirty="0"/>
          </a:p>
        </p:txBody>
      </p:sp>
      <p:pic>
        <p:nvPicPr>
          <p:cNvPr id="7170" name="Picture 2"/>
          <p:cNvPicPr>
            <a:picLocks noChangeAspect="1" noChangeArrowheads="1"/>
          </p:cNvPicPr>
          <p:nvPr/>
        </p:nvPicPr>
        <p:blipFill>
          <a:blip r:embed="rId3"/>
          <a:srcRect/>
          <a:stretch>
            <a:fillRect/>
          </a:stretch>
        </p:blipFill>
        <p:spPr bwMode="auto">
          <a:xfrm>
            <a:off x="2286000" y="4648200"/>
            <a:ext cx="67056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Terminologies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12</a:t>
            </a:fld>
            <a:endParaRPr lang="en-US"/>
          </a:p>
        </p:txBody>
      </p:sp>
      <p:sp>
        <p:nvSpPr>
          <p:cNvPr id="5" name="Rectangle 4"/>
          <p:cNvSpPr/>
          <p:nvPr/>
        </p:nvSpPr>
        <p:spPr>
          <a:xfrm>
            <a:off x="228600" y="1524001"/>
            <a:ext cx="8686800" cy="1508105"/>
          </a:xfrm>
          <a:prstGeom prst="rect">
            <a:avLst/>
          </a:prstGeom>
        </p:spPr>
        <p:txBody>
          <a:bodyPr wrap="square">
            <a:spAutoFit/>
          </a:bodyPr>
          <a:lstStyle/>
          <a:p>
            <a:r>
              <a:rPr lang="en-US" sz="2000" b="1" dirty="0" smtClean="0"/>
              <a:t>Degree</a:t>
            </a:r>
          </a:p>
          <a:p>
            <a:r>
              <a:rPr lang="en-US" dirty="0" smtClean="0"/>
              <a:t>• The degree of vertex in an undirected graph is the number of edges incident to that vertex.</a:t>
            </a:r>
          </a:p>
          <a:p>
            <a:r>
              <a:rPr lang="en-US" dirty="0" smtClean="0"/>
              <a:t>• A vertex with degree one is called </a:t>
            </a:r>
            <a:r>
              <a:rPr lang="en-US" b="1" dirty="0" smtClean="0"/>
              <a:t>pendent vertex or end vertex.</a:t>
            </a:r>
          </a:p>
          <a:p>
            <a:r>
              <a:rPr lang="en-US" dirty="0" smtClean="0"/>
              <a:t>• A vertex with degree zero and hence has no incident edges is called an </a:t>
            </a:r>
            <a:r>
              <a:rPr lang="en-US" b="1" dirty="0" smtClean="0"/>
              <a:t>isolated vertex.</a:t>
            </a:r>
            <a:endParaRPr lang="en-US" dirty="0"/>
          </a:p>
        </p:txBody>
      </p:sp>
      <p:pic>
        <p:nvPicPr>
          <p:cNvPr id="8193" name="Picture 1"/>
          <p:cNvPicPr>
            <a:picLocks noChangeAspect="1" noChangeArrowheads="1"/>
          </p:cNvPicPr>
          <p:nvPr/>
        </p:nvPicPr>
        <p:blipFill>
          <a:blip r:embed="rId2"/>
          <a:srcRect/>
          <a:stretch>
            <a:fillRect/>
          </a:stretch>
        </p:blipFill>
        <p:spPr bwMode="auto">
          <a:xfrm>
            <a:off x="3276600" y="3200400"/>
            <a:ext cx="2276475" cy="1581150"/>
          </a:xfrm>
          <a:prstGeom prst="rect">
            <a:avLst/>
          </a:prstGeom>
          <a:noFill/>
          <a:ln w="9525">
            <a:noFill/>
            <a:miter lim="800000"/>
            <a:headEnd/>
            <a:tailEnd/>
          </a:ln>
          <a:effectLst/>
        </p:spPr>
      </p:pic>
      <p:sp>
        <p:nvSpPr>
          <p:cNvPr id="7" name="Rectangle 6"/>
          <p:cNvSpPr/>
          <p:nvPr/>
        </p:nvSpPr>
        <p:spPr>
          <a:xfrm>
            <a:off x="152400" y="4953000"/>
            <a:ext cx="8610600" cy="369332"/>
          </a:xfrm>
          <a:prstGeom prst="rect">
            <a:avLst/>
          </a:prstGeom>
        </p:spPr>
        <p:txBody>
          <a:bodyPr wrap="square">
            <a:spAutoFit/>
          </a:bodyPr>
          <a:lstStyle/>
          <a:p>
            <a:r>
              <a:rPr lang="en-US" dirty="0" smtClean="0"/>
              <a:t>In the undirected graph vertex v3 has the degree 3 And vertex v2 has the degree 2</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Terminologies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13</a:t>
            </a:fld>
            <a:endParaRPr lang="en-US"/>
          </a:p>
        </p:txBody>
      </p:sp>
      <p:sp>
        <p:nvSpPr>
          <p:cNvPr id="5" name="Rectangle 4"/>
          <p:cNvSpPr/>
          <p:nvPr/>
        </p:nvSpPr>
        <p:spPr>
          <a:xfrm>
            <a:off x="152400" y="1524001"/>
            <a:ext cx="8763000" cy="2616101"/>
          </a:xfrm>
          <a:prstGeom prst="rect">
            <a:avLst/>
          </a:prstGeom>
        </p:spPr>
        <p:txBody>
          <a:bodyPr wrap="square">
            <a:spAutoFit/>
          </a:bodyPr>
          <a:lstStyle/>
          <a:p>
            <a:r>
              <a:rPr lang="en-US" sz="2000" b="1" dirty="0" smtClean="0"/>
              <a:t>Degree in directed graph</a:t>
            </a:r>
          </a:p>
          <a:p>
            <a:r>
              <a:rPr lang="en-US" dirty="0" smtClean="0"/>
              <a:t>• Degree of directed graph has two types</a:t>
            </a:r>
          </a:p>
          <a:p>
            <a:r>
              <a:rPr lang="en-US" dirty="0" err="1" smtClean="0"/>
              <a:t>i</a:t>
            </a:r>
            <a:r>
              <a:rPr lang="en-US" dirty="0" smtClean="0"/>
              <a:t>. In-degree- No of edges with their head towards the vertex.</a:t>
            </a:r>
          </a:p>
          <a:p>
            <a:r>
              <a:rPr lang="en-US" dirty="0" smtClean="0"/>
              <a:t>ii. Out-degree- No of edges with their tail towards the vertex.</a:t>
            </a:r>
          </a:p>
          <a:p>
            <a:endParaRPr lang="en-US" dirty="0" smtClean="0"/>
          </a:p>
          <a:p>
            <a:endParaRPr lang="en-US" dirty="0" smtClean="0"/>
          </a:p>
          <a:p>
            <a:endParaRPr lang="en-US" dirty="0" smtClean="0"/>
          </a:p>
          <a:p>
            <a:r>
              <a:rPr lang="en-US" dirty="0" smtClean="0"/>
              <a:t>In-degree of vertex v2 is 2 and</a:t>
            </a:r>
          </a:p>
          <a:p>
            <a:r>
              <a:rPr lang="en-US" dirty="0" smtClean="0"/>
              <a:t>Out-degree of vertex v1 is 1.</a:t>
            </a:r>
            <a:endParaRPr lang="en-US" dirty="0"/>
          </a:p>
        </p:txBody>
      </p:sp>
      <p:pic>
        <p:nvPicPr>
          <p:cNvPr id="9217" name="Picture 1"/>
          <p:cNvPicPr>
            <a:picLocks noChangeAspect="1" noChangeArrowheads="1"/>
          </p:cNvPicPr>
          <p:nvPr/>
        </p:nvPicPr>
        <p:blipFill>
          <a:blip r:embed="rId2"/>
          <a:srcRect/>
          <a:stretch>
            <a:fillRect/>
          </a:stretch>
        </p:blipFill>
        <p:spPr bwMode="auto">
          <a:xfrm>
            <a:off x="5486400" y="2819400"/>
            <a:ext cx="3381375" cy="1581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Terminologies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14</a:t>
            </a:fld>
            <a:endParaRPr lang="en-US"/>
          </a:p>
        </p:txBody>
      </p:sp>
      <p:sp>
        <p:nvSpPr>
          <p:cNvPr id="5" name="Rectangle 4"/>
          <p:cNvSpPr/>
          <p:nvPr/>
        </p:nvSpPr>
        <p:spPr>
          <a:xfrm>
            <a:off x="152400" y="1524000"/>
            <a:ext cx="8763000" cy="3170099"/>
          </a:xfrm>
          <a:prstGeom prst="rect">
            <a:avLst/>
          </a:prstGeom>
        </p:spPr>
        <p:txBody>
          <a:bodyPr wrap="square">
            <a:spAutoFit/>
          </a:bodyPr>
          <a:lstStyle/>
          <a:p>
            <a:r>
              <a:rPr lang="en-US" sz="2000" b="1" dirty="0" smtClean="0"/>
              <a:t>Isomorphic graphs</a:t>
            </a:r>
          </a:p>
          <a:p>
            <a:r>
              <a:rPr lang="en-US" dirty="0" smtClean="0"/>
              <a:t>• Isomorphism</a:t>
            </a:r>
          </a:p>
          <a:p>
            <a:r>
              <a:rPr lang="en-US" dirty="0" smtClean="0"/>
              <a:t>– Two graphs are isomorphic, if they are structurally identical, Which means that they correspond in all structural details.</a:t>
            </a:r>
          </a:p>
          <a:p>
            <a:r>
              <a:rPr lang="en-US" dirty="0" smtClean="0"/>
              <a:t>– Formal vertex-to-vertex and edge –to-edge</a:t>
            </a:r>
          </a:p>
          <a:p>
            <a:r>
              <a:rPr lang="en-US" dirty="0" smtClean="0"/>
              <a:t>correspondence is called isomorphism.</a:t>
            </a:r>
          </a:p>
          <a:p>
            <a:r>
              <a:rPr lang="en-US" dirty="0" smtClean="0"/>
              <a:t>• Two graph are said to be isomorphic if</a:t>
            </a:r>
          </a:p>
          <a:p>
            <a:r>
              <a:rPr lang="en-US" dirty="0" smtClean="0"/>
              <a:t> They have the same no of vertices.</a:t>
            </a:r>
          </a:p>
          <a:p>
            <a:r>
              <a:rPr lang="en-US" dirty="0" smtClean="0"/>
              <a:t> They have the same number of edges.</a:t>
            </a:r>
          </a:p>
          <a:p>
            <a:r>
              <a:rPr lang="en-US" dirty="0" smtClean="0"/>
              <a:t> They have an equal number of vertices with a given</a:t>
            </a:r>
          </a:p>
          <a:p>
            <a:r>
              <a:rPr lang="en-US" dirty="0" smtClean="0"/>
              <a:t>degree.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Terminologies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15</a:t>
            </a:fld>
            <a:endParaRPr lang="en-US"/>
          </a:p>
        </p:txBody>
      </p:sp>
      <p:sp>
        <p:nvSpPr>
          <p:cNvPr id="5" name="Rectangle 4"/>
          <p:cNvSpPr/>
          <p:nvPr/>
        </p:nvSpPr>
        <p:spPr>
          <a:xfrm>
            <a:off x="228600" y="1524000"/>
            <a:ext cx="8686800" cy="1785104"/>
          </a:xfrm>
          <a:prstGeom prst="rect">
            <a:avLst/>
          </a:prstGeom>
        </p:spPr>
        <p:txBody>
          <a:bodyPr wrap="square">
            <a:spAutoFit/>
          </a:bodyPr>
          <a:lstStyle/>
          <a:p>
            <a:r>
              <a:rPr lang="en-US" sz="2000" b="1" dirty="0" smtClean="0"/>
              <a:t>Labeled graph</a:t>
            </a:r>
          </a:p>
          <a:p>
            <a:r>
              <a:rPr lang="en-US" dirty="0" smtClean="0"/>
              <a:t>• A graph G is called a labeled graph if its edges and/or vertices are assigned some data.</a:t>
            </a:r>
          </a:p>
          <a:p>
            <a:r>
              <a:rPr lang="en-US" dirty="0" smtClean="0"/>
              <a:t>• A graph labeling is the assignment of labels, traditionally represented by integers, to the edges or vertices, or both, of a graph.</a:t>
            </a:r>
          </a:p>
          <a:p>
            <a:r>
              <a:rPr lang="en-US" dirty="0" smtClean="0"/>
              <a:t>• If the edge e is assigned a non-negative number then it is called the weight or length of the edge e.</a:t>
            </a:r>
            <a:endParaRPr lang="en-US" dirty="0"/>
          </a:p>
        </p:txBody>
      </p:sp>
      <p:sp>
        <p:nvSpPr>
          <p:cNvPr id="6" name="Rectangle 5"/>
          <p:cNvSpPr/>
          <p:nvPr/>
        </p:nvSpPr>
        <p:spPr>
          <a:xfrm>
            <a:off x="381000" y="3200400"/>
            <a:ext cx="8305800" cy="677108"/>
          </a:xfrm>
          <a:prstGeom prst="rect">
            <a:avLst/>
          </a:prstGeom>
        </p:spPr>
        <p:txBody>
          <a:bodyPr wrap="square">
            <a:spAutoFit/>
          </a:bodyPr>
          <a:lstStyle/>
          <a:p>
            <a:r>
              <a:rPr lang="en-US" sz="2000" b="1" dirty="0" smtClean="0"/>
              <a:t>Vertex-labeled graph</a:t>
            </a:r>
          </a:p>
          <a:p>
            <a:r>
              <a:rPr lang="en-US" dirty="0" smtClean="0"/>
              <a:t>• If all the vertices in a graph are given a label then it is vertex-labeled graph</a:t>
            </a:r>
            <a:endParaRPr lang="en-US" dirty="0"/>
          </a:p>
        </p:txBody>
      </p:sp>
      <p:pic>
        <p:nvPicPr>
          <p:cNvPr id="25603" name="Picture 3"/>
          <p:cNvPicPr>
            <a:picLocks noChangeAspect="1" noChangeArrowheads="1"/>
          </p:cNvPicPr>
          <p:nvPr/>
        </p:nvPicPr>
        <p:blipFill>
          <a:blip r:embed="rId2"/>
          <a:srcRect/>
          <a:stretch>
            <a:fillRect/>
          </a:stretch>
        </p:blipFill>
        <p:spPr bwMode="auto">
          <a:xfrm>
            <a:off x="3886200" y="3886200"/>
            <a:ext cx="4733925" cy="1685925"/>
          </a:xfrm>
          <a:prstGeom prst="rect">
            <a:avLst/>
          </a:prstGeom>
          <a:noFill/>
          <a:ln w="9525">
            <a:noFill/>
            <a:miter lim="800000"/>
            <a:headEnd/>
            <a:tailEnd/>
          </a:ln>
          <a:effectLst/>
        </p:spPr>
      </p:pic>
      <p:sp>
        <p:nvSpPr>
          <p:cNvPr id="9" name="Rectangle 8"/>
          <p:cNvSpPr/>
          <p:nvPr/>
        </p:nvSpPr>
        <p:spPr>
          <a:xfrm>
            <a:off x="228600" y="5657671"/>
            <a:ext cx="8686800" cy="646331"/>
          </a:xfrm>
          <a:prstGeom prst="rect">
            <a:avLst/>
          </a:prstGeom>
        </p:spPr>
        <p:txBody>
          <a:bodyPr wrap="square">
            <a:spAutoFit/>
          </a:bodyPr>
          <a:lstStyle/>
          <a:p>
            <a:r>
              <a:rPr lang="en-US" dirty="0" smtClean="0"/>
              <a:t>Edge-labeled graph</a:t>
            </a:r>
          </a:p>
          <a:p>
            <a:r>
              <a:rPr lang="en-US" dirty="0" smtClean="0"/>
              <a:t>• If all the Edges in a graph are given a label then it is Edge-labeled graph</a:t>
            </a:r>
            <a:endParaRPr lang="en-US" dirty="0"/>
          </a:p>
        </p:txBody>
      </p:sp>
      <p:pic>
        <p:nvPicPr>
          <p:cNvPr id="25604" name="Picture 4"/>
          <p:cNvPicPr>
            <a:picLocks noChangeAspect="1" noChangeArrowheads="1"/>
          </p:cNvPicPr>
          <p:nvPr/>
        </p:nvPicPr>
        <p:blipFill>
          <a:blip r:embed="rId3"/>
          <a:srcRect/>
          <a:stretch>
            <a:fillRect/>
          </a:stretch>
        </p:blipFill>
        <p:spPr bwMode="auto">
          <a:xfrm>
            <a:off x="304800" y="4343400"/>
            <a:ext cx="3457575" cy="1104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Terminologies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16</a:t>
            </a:fld>
            <a:endParaRPr lang="en-US"/>
          </a:p>
        </p:txBody>
      </p:sp>
      <p:sp>
        <p:nvSpPr>
          <p:cNvPr id="5" name="Rectangle 4"/>
          <p:cNvSpPr/>
          <p:nvPr/>
        </p:nvSpPr>
        <p:spPr>
          <a:xfrm>
            <a:off x="228600" y="1524000"/>
            <a:ext cx="8610600" cy="4832092"/>
          </a:xfrm>
          <a:prstGeom prst="rect">
            <a:avLst/>
          </a:prstGeom>
        </p:spPr>
        <p:txBody>
          <a:bodyPr wrap="square">
            <a:spAutoFit/>
          </a:bodyPr>
          <a:lstStyle/>
          <a:p>
            <a:r>
              <a:rPr lang="en-US" sz="2000" b="1" dirty="0" smtClean="0"/>
              <a:t>Hamiltonian circuit</a:t>
            </a:r>
          </a:p>
          <a:p>
            <a:r>
              <a:rPr lang="en-US" dirty="0" smtClean="0"/>
              <a:t>• Hamiltonian paths and circuits are named after the mathematician ,William Rowan Hamilton.</a:t>
            </a:r>
          </a:p>
          <a:p>
            <a:r>
              <a:rPr lang="en-US" dirty="0" smtClean="0"/>
              <a:t>• A Hamiltonian circuit in a connected graph is defined as a closed walk that traverses every vertex of G exactly once.</a:t>
            </a:r>
          </a:p>
          <a:p>
            <a:r>
              <a:rPr lang="en-US" dirty="0" smtClean="0"/>
              <a:t>also called Hamiltonian cycles.</a:t>
            </a:r>
          </a:p>
          <a:p>
            <a:r>
              <a:rPr lang="en-US" dirty="0" smtClean="0"/>
              <a:t>• It is called as circuit if it includes every vertex of G. If any edge is removed then it is Hamiltonian path.</a:t>
            </a:r>
          </a:p>
          <a:p>
            <a:endParaRPr lang="en-US" dirty="0" smtClean="0"/>
          </a:p>
          <a:p>
            <a:endParaRPr lang="en-US" dirty="0" smtClean="0"/>
          </a:p>
          <a:p>
            <a:endParaRPr lang="en-US" dirty="0" smtClean="0"/>
          </a:p>
          <a:p>
            <a:endParaRPr lang="en-US" dirty="0" smtClean="0"/>
          </a:p>
          <a:p>
            <a:r>
              <a:rPr lang="en-US" dirty="0" smtClean="0"/>
              <a:t>The above is a Hamiltonian circuit</a:t>
            </a:r>
          </a:p>
          <a:p>
            <a:r>
              <a:rPr lang="en-US" dirty="0" smtClean="0"/>
              <a:t>as each and every vertex is traversed once</a:t>
            </a:r>
          </a:p>
          <a:p>
            <a:r>
              <a:rPr lang="en-US" dirty="0" smtClean="0"/>
              <a:t>And completes the circuit by ending in starting point.</a:t>
            </a:r>
          </a:p>
          <a:p>
            <a:r>
              <a:rPr lang="en-US" dirty="0" smtClean="0"/>
              <a:t>Hamiltonian circuit:</a:t>
            </a:r>
          </a:p>
          <a:p>
            <a:r>
              <a:rPr lang="en-US" dirty="0" smtClean="0"/>
              <a:t>{v1,v3,v4,v2,v6,v5,v1}</a:t>
            </a:r>
            <a:endParaRPr lang="en-US" dirty="0"/>
          </a:p>
        </p:txBody>
      </p:sp>
      <p:pic>
        <p:nvPicPr>
          <p:cNvPr id="11265" name="Picture 1"/>
          <p:cNvPicPr>
            <a:picLocks noChangeAspect="1" noChangeArrowheads="1"/>
          </p:cNvPicPr>
          <p:nvPr/>
        </p:nvPicPr>
        <p:blipFill>
          <a:blip r:embed="rId2"/>
          <a:srcRect/>
          <a:stretch>
            <a:fillRect/>
          </a:stretch>
        </p:blipFill>
        <p:spPr bwMode="auto">
          <a:xfrm>
            <a:off x="5486400" y="3505200"/>
            <a:ext cx="3448050" cy="2771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Terminologies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17</a:t>
            </a:fld>
            <a:endParaRPr lang="en-US"/>
          </a:p>
        </p:txBody>
      </p:sp>
      <p:sp>
        <p:nvSpPr>
          <p:cNvPr id="5" name="Rectangle 4"/>
          <p:cNvSpPr/>
          <p:nvPr/>
        </p:nvSpPr>
        <p:spPr>
          <a:xfrm>
            <a:off x="228600" y="1524000"/>
            <a:ext cx="8763000" cy="646331"/>
          </a:xfrm>
          <a:prstGeom prst="rect">
            <a:avLst/>
          </a:prstGeom>
        </p:spPr>
        <p:txBody>
          <a:bodyPr wrap="square">
            <a:spAutoFit/>
          </a:bodyPr>
          <a:lstStyle/>
          <a:p>
            <a:r>
              <a:rPr lang="en-US" dirty="0" smtClean="0"/>
              <a:t>A Hamiltonian path or traceable path is a path that visits each vertex exactly once. Its also called as a traceable graph.</a:t>
            </a:r>
            <a:endParaRPr lang="en-US" dirty="0"/>
          </a:p>
        </p:txBody>
      </p:sp>
      <p:sp>
        <p:nvSpPr>
          <p:cNvPr id="6" name="Rectangle 5"/>
          <p:cNvSpPr/>
          <p:nvPr/>
        </p:nvSpPr>
        <p:spPr>
          <a:xfrm>
            <a:off x="228600" y="4191000"/>
            <a:ext cx="8686800" cy="923330"/>
          </a:xfrm>
          <a:prstGeom prst="rect">
            <a:avLst/>
          </a:prstGeom>
        </p:spPr>
        <p:txBody>
          <a:bodyPr wrap="square">
            <a:spAutoFit/>
          </a:bodyPr>
          <a:lstStyle/>
          <a:p>
            <a:endParaRPr lang="en-US" dirty="0" smtClean="0"/>
          </a:p>
          <a:p>
            <a:r>
              <a:rPr lang="en-US" dirty="0" smtClean="0"/>
              <a:t>A graph is Hamiltonian-connected if for every pair of vertices there is a Hamiltonian path between the two vertices.</a:t>
            </a:r>
            <a:endParaRPr lang="en-US" dirty="0"/>
          </a:p>
        </p:txBody>
      </p:sp>
      <p:sp>
        <p:nvSpPr>
          <p:cNvPr id="7" name="Oval 6"/>
          <p:cNvSpPr/>
          <p:nvPr/>
        </p:nvSpPr>
        <p:spPr>
          <a:xfrm>
            <a:off x="2971800" y="2514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3962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486400" y="2438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3962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endCxn id="9" idx="0"/>
          </p:cNvCxnSpPr>
          <p:nvPr/>
        </p:nvCxnSpPr>
        <p:spPr>
          <a:xfrm rot="16200000" flipH="1">
            <a:off x="2457450" y="3333750"/>
            <a:ext cx="1219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1" idx="1"/>
          </p:cNvCxnSpPr>
          <p:nvPr/>
        </p:nvCxnSpPr>
        <p:spPr>
          <a:xfrm>
            <a:off x="3200400" y="2628900"/>
            <a:ext cx="2395678" cy="1366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4"/>
            <a:endCxn id="9" idx="7"/>
          </p:cNvCxnSpPr>
          <p:nvPr/>
        </p:nvCxnSpPr>
        <p:spPr>
          <a:xfrm rot="5400000">
            <a:off x="3719372" y="2114550"/>
            <a:ext cx="1328878" cy="2433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4"/>
            <a:endCxn id="11" idx="0"/>
          </p:cNvCxnSpPr>
          <p:nvPr/>
        </p:nvCxnSpPr>
        <p:spPr>
          <a:xfrm rot="16200000" flipH="1">
            <a:off x="4991100" y="3276600"/>
            <a:ext cx="1295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a:endCxn id="11" idx="2"/>
          </p:cNvCxnSpPr>
          <p:nvPr/>
        </p:nvCxnSpPr>
        <p:spPr>
          <a:xfrm>
            <a:off x="3200400" y="4076700"/>
            <a:ext cx="2362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867400" y="3200400"/>
            <a:ext cx="1815369" cy="369332"/>
          </a:xfrm>
          <a:prstGeom prst="rect">
            <a:avLst/>
          </a:prstGeom>
        </p:spPr>
        <p:txBody>
          <a:bodyPr wrap="none">
            <a:spAutoFit/>
          </a:bodyPr>
          <a:lstStyle/>
          <a:p>
            <a:r>
              <a:rPr lang="en-US" dirty="0" smtClean="0"/>
              <a:t>Hamiltonian path</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Implementation of Graphs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18</a:t>
            </a:fld>
            <a:endParaRPr lang="en-US"/>
          </a:p>
        </p:txBody>
      </p:sp>
      <p:sp>
        <p:nvSpPr>
          <p:cNvPr id="5" name="Rectangle 4"/>
          <p:cNvSpPr/>
          <p:nvPr/>
        </p:nvSpPr>
        <p:spPr>
          <a:xfrm>
            <a:off x="228600" y="1524000"/>
            <a:ext cx="8686800" cy="4401205"/>
          </a:xfrm>
          <a:prstGeom prst="rect">
            <a:avLst/>
          </a:prstGeom>
        </p:spPr>
        <p:txBody>
          <a:bodyPr wrap="square">
            <a:spAutoFit/>
          </a:bodyPr>
          <a:lstStyle/>
          <a:p>
            <a:pPr algn="just"/>
            <a:r>
              <a:rPr lang="en-US" sz="2800" dirty="0" smtClean="0"/>
              <a:t>We need to store two sets </a:t>
            </a:r>
            <a:r>
              <a:rPr lang="en-US" sz="2800" i="1" dirty="0" smtClean="0"/>
              <a:t>V </a:t>
            </a:r>
            <a:r>
              <a:rPr lang="en-US" sz="2800" dirty="0" smtClean="0"/>
              <a:t>and </a:t>
            </a:r>
            <a:r>
              <a:rPr lang="en-US" sz="2800" i="1" dirty="0" smtClean="0"/>
              <a:t>E </a:t>
            </a:r>
            <a:r>
              <a:rPr lang="en-US" sz="2800" dirty="0" smtClean="0"/>
              <a:t>to represent a graph. Here </a:t>
            </a:r>
            <a:r>
              <a:rPr lang="en-US" sz="2800" i="1" dirty="0" smtClean="0"/>
              <a:t>V </a:t>
            </a:r>
            <a:r>
              <a:rPr lang="en-US" sz="2800" dirty="0" smtClean="0"/>
              <a:t>is a set of vertices and </a:t>
            </a:r>
            <a:r>
              <a:rPr lang="en-US" sz="2800" i="1" dirty="0" smtClean="0"/>
              <a:t>E </a:t>
            </a:r>
            <a:r>
              <a:rPr lang="en-US" sz="2800" dirty="0" smtClean="0"/>
              <a:t>is a set of incident edges. These two sets basically represent the vertices and adjacency relationship among them. </a:t>
            </a:r>
          </a:p>
          <a:p>
            <a:pPr algn="just"/>
            <a:r>
              <a:rPr lang="en-US" sz="2800" dirty="0" smtClean="0"/>
              <a:t>There are two standard representations of a graph given as follows:</a:t>
            </a:r>
          </a:p>
          <a:p>
            <a:pPr algn="just"/>
            <a:r>
              <a:rPr lang="en-US" sz="2800" dirty="0" smtClean="0"/>
              <a:t>Adjacency matrix (sequential representation) and</a:t>
            </a:r>
            <a:endParaRPr lang="en-US" sz="3200" dirty="0" smtClean="0"/>
          </a:p>
          <a:p>
            <a:pPr algn="just"/>
            <a:r>
              <a:rPr lang="en-US" sz="2800" dirty="0" smtClean="0"/>
              <a:t>Adjacency list (linked representation)</a:t>
            </a:r>
            <a:endParaRPr lang="en-US" sz="3200" dirty="0" smtClean="0"/>
          </a:p>
          <a:p>
            <a:endParaRPr lang="en-US" sz="2800" dirty="0" smtClean="0"/>
          </a:p>
          <a:p>
            <a:endParaRPr lang="en-US" sz="28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Adjacency Matrix</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19</a:t>
            </a:fld>
            <a:endParaRPr lang="en-US"/>
          </a:p>
        </p:txBody>
      </p:sp>
      <p:sp>
        <p:nvSpPr>
          <p:cNvPr id="1025" name="Rectangle 1"/>
          <p:cNvSpPr>
            <a:spLocks noChangeArrowheads="1"/>
          </p:cNvSpPr>
          <p:nvPr/>
        </p:nvSpPr>
        <p:spPr bwMode="auto">
          <a:xfrm>
            <a:off x="228600" y="1524000"/>
            <a:ext cx="87630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800225" algn="l"/>
              </a:tabLst>
            </a:pP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Adjacency matrix is a square, two-dimensional array with one row and one column for each vertex in the graph. An entry in row </a:t>
            </a:r>
            <a:r>
              <a:rPr kumimoji="0" lang="en-US" sz="2400"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i</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and column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j </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is 1 if there is an edge incident between vertex </a:t>
            </a:r>
            <a:r>
              <a:rPr kumimoji="0" lang="en-US" sz="2400"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i</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and vertex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j</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and is 0 otherwise. If a graph is a weighted graph, then the entry 1 is replaced with the weight. It is one of the most common and simple representations of the edges of a graph; programs can access this information very efficiently.</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00225" algn="l"/>
              </a:tabLst>
            </a:pP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For a graph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G </a:t>
            </a:r>
            <a:r>
              <a:rPr kumimoji="0" lang="en-US" sz="2400" b="0" i="0" u="none" strike="noStrike" cap="none" normalizeH="0" baseline="0" dirty="0" smtClean="0">
                <a:ln>
                  <a:noFill/>
                </a:ln>
                <a:solidFill>
                  <a:srgbClr val="221F20"/>
                </a:solidFill>
                <a:effectLst/>
                <a:latin typeface="Symbol" pitchFamily="18" charset="2"/>
                <a:ea typeface="Times New Roman" pitchFamily="18" charset="0"/>
                <a:cs typeface="Arial" pitchFamily="34" charset="0"/>
              </a:rPr>
              <a:t>=</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V</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E</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suppose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V </a:t>
            </a:r>
            <a:r>
              <a:rPr kumimoji="0" lang="en-US" sz="2400" b="0" i="0" u="none" strike="noStrike" cap="none" normalizeH="0" baseline="0" dirty="0" smtClean="0">
                <a:ln>
                  <a:noFill/>
                </a:ln>
                <a:solidFill>
                  <a:srgbClr val="221F20"/>
                </a:solidFill>
                <a:effectLst/>
                <a:latin typeface="Symbol" pitchFamily="18" charset="2"/>
                <a:ea typeface="Times New Roman" pitchFamily="18" charset="0"/>
                <a:cs typeface="Arial" pitchFamily="34" charset="0"/>
              </a:rPr>
              <a:t>=</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{1, 2, …,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n</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The adjacency matrix for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G </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is a two-</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00225" algn="l"/>
              </a:tabLst>
            </a:pP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dimensional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n </a:t>
            </a:r>
            <a:r>
              <a:rPr lang="en-US" sz="2400" i="1" dirty="0" smtClean="0">
                <a:solidFill>
                  <a:srgbClr val="221F20"/>
                </a:solidFill>
                <a:latin typeface="Symbol" pitchFamily="18" charset="2"/>
                <a:ea typeface="Times New Roman" pitchFamily="18" charset="0"/>
                <a:cs typeface="Arial" pitchFamily="34" charset="0"/>
              </a:rPr>
              <a:t>*</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n </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Boolean matrix </a:t>
            </a:r>
            <a:r>
              <a:rPr kumimoji="0" lang="en-US" sz="2400" b="1"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 </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and can be represented as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00225" algn="l"/>
              </a:tabLst>
            </a:pPr>
            <a:r>
              <a:rPr kumimoji="0" lang="en-US" sz="2400" b="1"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a:t>
            </a:r>
            <a:r>
              <a:rPr kumimoji="0" lang="en-US" sz="2400" b="1"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t>
            </a:r>
            <a:r>
              <a:rPr kumimoji="0" lang="en-US" sz="2400" b="1"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i</a:t>
            </a:r>
            <a:r>
              <a:rPr kumimoji="0" lang="en-US" sz="2400" b="1"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400" b="1"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j</a:t>
            </a:r>
            <a:r>
              <a:rPr kumimoji="0" lang="en-US" sz="2400" b="1"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400" b="0" i="0" u="none" strike="noStrike" cap="none" normalizeH="0" baseline="0" dirty="0" smtClean="0">
                <a:ln>
                  <a:noFill/>
                </a:ln>
                <a:solidFill>
                  <a:srgbClr val="221F20"/>
                </a:solidFill>
                <a:effectLst/>
                <a:latin typeface="Symbol" pitchFamily="18" charset="2"/>
                <a:ea typeface="Times New Roman" pitchFamily="18" charset="0"/>
                <a:cs typeface="Arial" pitchFamily="34" charset="0"/>
              </a:rPr>
              <a:t>=</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{1,   if there exists an edge &lt;</a:t>
            </a:r>
            <a:r>
              <a:rPr kumimoji="0" lang="en-US" sz="2400"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i</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j</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&gt;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1800225" algn="l"/>
              </a:tabLst>
            </a:pP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0,	if edge &lt;</a:t>
            </a:r>
            <a:r>
              <a:rPr kumimoji="0" lang="en-US" sz="2400"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i</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j</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&gt; does not exist}</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Outlines…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2</a:t>
            </a:fld>
            <a:endParaRPr lang="en-US"/>
          </a:p>
        </p:txBody>
      </p:sp>
      <p:sp>
        <p:nvSpPr>
          <p:cNvPr id="5" name="Rectangle 4"/>
          <p:cNvSpPr/>
          <p:nvPr/>
        </p:nvSpPr>
        <p:spPr>
          <a:xfrm>
            <a:off x="152400" y="1524000"/>
            <a:ext cx="8763000" cy="5139869"/>
          </a:xfrm>
          <a:prstGeom prst="rect">
            <a:avLst/>
          </a:prstGeom>
        </p:spPr>
        <p:txBody>
          <a:bodyPr wrap="square">
            <a:spAutoFit/>
          </a:bodyPr>
          <a:lstStyle/>
          <a:p>
            <a:pPr algn="just">
              <a:buFont typeface="Wingdings" pitchFamily="2" charset="2"/>
              <a:buChar char="v"/>
            </a:pPr>
            <a:r>
              <a:rPr lang="en-US" sz="24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Introduction to Graph Data Structures</a:t>
            </a:r>
          </a:p>
          <a:p>
            <a:pPr algn="just">
              <a:buFont typeface="Wingdings" pitchFamily="2" charset="2"/>
              <a:buChar char="v"/>
            </a:pPr>
            <a:r>
              <a:rPr lang="en-US" sz="2000" dirty="0" smtClean="0">
                <a:latin typeface="Times New Roman" pitchFamily="18" charset="0"/>
                <a:cs typeface="Times New Roman" pitchFamily="18" charset="0"/>
              </a:rPr>
              <a:t> Basic Terminologies of Graphs</a:t>
            </a:r>
          </a:p>
          <a:p>
            <a:pPr algn="just">
              <a:buFont typeface="Wingdings" pitchFamily="2" charset="2"/>
              <a:buChar char="v"/>
            </a:pPr>
            <a:r>
              <a:rPr lang="en-US" sz="2000" dirty="0" smtClean="0">
                <a:latin typeface="Times New Roman" pitchFamily="18" charset="0"/>
                <a:cs typeface="Times New Roman" pitchFamily="18" charset="0"/>
              </a:rPr>
              <a:t> Representation of Graphs</a:t>
            </a:r>
          </a:p>
          <a:p>
            <a:pPr lvl="2" algn="just">
              <a:buFont typeface="Arial" pitchFamily="34" charset="0"/>
              <a:buChar char="•"/>
            </a:pPr>
            <a:r>
              <a:rPr lang="en-US" sz="2000" dirty="0" smtClean="0">
                <a:latin typeface="Times New Roman" pitchFamily="18" charset="0"/>
                <a:cs typeface="Times New Roman" pitchFamily="18" charset="0"/>
              </a:rPr>
              <a:t>Adjacency Matrix</a:t>
            </a:r>
          </a:p>
          <a:p>
            <a:pPr lvl="2" algn="just">
              <a:buFont typeface="Arial" pitchFamily="34" charset="0"/>
              <a:buChar char="•"/>
            </a:pPr>
            <a:r>
              <a:rPr lang="en-US" sz="2000" dirty="0" smtClean="0">
                <a:latin typeface="Times New Roman" pitchFamily="18" charset="0"/>
                <a:cs typeface="Times New Roman" pitchFamily="18" charset="0"/>
              </a:rPr>
              <a:t> Adjacency List</a:t>
            </a:r>
          </a:p>
          <a:p>
            <a:pPr lvl="2" algn="just">
              <a:buFont typeface="Arial" pitchFamily="34" charset="0"/>
              <a:buChar char="•"/>
            </a:pPr>
            <a:r>
              <a:rPr lang="en-US" sz="2000" dirty="0" smtClean="0">
                <a:latin typeface="Times New Roman" pitchFamily="18" charset="0"/>
                <a:cs typeface="Times New Roman" pitchFamily="18" charset="0"/>
              </a:rPr>
              <a:t> Adjacency Multi List</a:t>
            </a:r>
          </a:p>
          <a:p>
            <a:pPr lvl="2" algn="just">
              <a:buFont typeface="Arial" pitchFamily="34" charset="0"/>
              <a:buChar char="•"/>
            </a:pPr>
            <a:r>
              <a:rPr lang="en-US" sz="2000" dirty="0" smtClean="0">
                <a:latin typeface="Times New Roman" pitchFamily="18" charset="0"/>
                <a:cs typeface="Times New Roman" pitchFamily="18" charset="0"/>
              </a:rPr>
              <a:t> Inverse Adjacency List</a:t>
            </a:r>
          </a:p>
          <a:p>
            <a:pPr algn="just">
              <a:buFont typeface="Wingdings" pitchFamily="2" charset="2"/>
              <a:buChar char="v"/>
            </a:pPr>
            <a:r>
              <a:rPr lang="en-US" sz="24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Operations on Graph</a:t>
            </a:r>
          </a:p>
          <a:p>
            <a:pPr algn="just"/>
            <a:r>
              <a:rPr lang="en-US" sz="2000" dirty="0" smtClean="0">
                <a:latin typeface="Times New Roman" pitchFamily="18" charset="0"/>
                <a:cs typeface="Times New Roman" pitchFamily="18" charset="0"/>
              </a:rPr>
              <a:t>       Creation of Graph</a:t>
            </a:r>
          </a:p>
          <a:p>
            <a:pPr algn="just"/>
            <a:r>
              <a:rPr lang="en-US" sz="2000" dirty="0" smtClean="0">
                <a:latin typeface="Times New Roman" pitchFamily="18" charset="0"/>
                <a:cs typeface="Times New Roman" pitchFamily="18" charset="0"/>
              </a:rPr>
              <a:t>       Insertion Operation</a:t>
            </a:r>
          </a:p>
          <a:p>
            <a:pPr algn="just"/>
            <a:r>
              <a:rPr lang="en-US" sz="2000" dirty="0" smtClean="0">
                <a:latin typeface="Times New Roman" pitchFamily="18" charset="0"/>
                <a:cs typeface="Times New Roman" pitchFamily="18" charset="0"/>
              </a:rPr>
              <a:t>       Deletion Operation</a:t>
            </a:r>
          </a:p>
          <a:p>
            <a:pPr algn="just"/>
            <a:r>
              <a:rPr lang="en-US" sz="2000" dirty="0" smtClean="0">
                <a:latin typeface="Times New Roman" pitchFamily="18" charset="0"/>
                <a:cs typeface="Times New Roman" pitchFamily="18" charset="0"/>
              </a:rPr>
              <a:t>       Graph Traversals</a:t>
            </a:r>
          </a:p>
          <a:p>
            <a:pPr lvl="2" algn="just">
              <a:buFont typeface="Arial" pitchFamily="34" charset="0"/>
              <a:buChar char="•"/>
            </a:pPr>
            <a:r>
              <a:rPr lang="en-US" sz="2000" dirty="0" smtClean="0">
                <a:latin typeface="Times New Roman" pitchFamily="18" charset="0"/>
                <a:cs typeface="Times New Roman" pitchFamily="18" charset="0"/>
              </a:rPr>
              <a:t> Depth First Search (DFS)</a:t>
            </a:r>
          </a:p>
          <a:p>
            <a:pPr lvl="2" algn="just">
              <a:buFont typeface="Arial" pitchFamily="34" charset="0"/>
              <a:buChar char="•"/>
            </a:pPr>
            <a:r>
              <a:rPr lang="en-US" sz="2000" dirty="0" smtClean="0">
                <a:latin typeface="Times New Roman" pitchFamily="18" charset="0"/>
                <a:cs typeface="Times New Roman" pitchFamily="18" charset="0"/>
              </a:rPr>
              <a:t> Breadth First Search (BFS)</a:t>
            </a:r>
          </a:p>
          <a:p>
            <a:pPr algn="just"/>
            <a:r>
              <a:rPr lang="en-US" sz="2000" dirty="0" smtClean="0">
                <a:latin typeface="Times New Roman" pitchFamily="18" charset="0"/>
                <a:cs typeface="Times New Roman" pitchFamily="18" charset="0"/>
              </a:rPr>
              <a:t>        </a:t>
            </a:r>
          </a:p>
          <a:p>
            <a:pPr lvl="2"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Adjacency Matrix</a:t>
            </a:r>
            <a:endParaRPr lang="en-US" dirty="0"/>
          </a:p>
        </p:txBody>
      </p:sp>
      <p:sp>
        <p:nvSpPr>
          <p:cNvPr id="3" name="Date Placeholder 2"/>
          <p:cNvSpPr>
            <a:spLocks noGrp="1"/>
          </p:cNvSpPr>
          <p:nvPr>
            <p:ph type="dt" sz="half" idx="6"/>
          </p:nvPr>
        </p:nvSpPr>
        <p:spPr>
          <a:xfrm>
            <a:off x="228600" y="6324600"/>
            <a:ext cx="2124710" cy="219709"/>
          </a:xfrm>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20</a:t>
            </a:fld>
            <a:endParaRPr lang="en-US"/>
          </a:p>
        </p:txBody>
      </p:sp>
      <p:sp>
        <p:nvSpPr>
          <p:cNvPr id="5" name="Rectangle 4"/>
          <p:cNvSpPr/>
          <p:nvPr/>
        </p:nvSpPr>
        <p:spPr>
          <a:xfrm>
            <a:off x="228600" y="1524000"/>
            <a:ext cx="8686800" cy="369332"/>
          </a:xfrm>
          <a:prstGeom prst="rect">
            <a:avLst/>
          </a:prstGeom>
        </p:spPr>
        <p:txBody>
          <a:bodyPr wrap="square">
            <a:spAutoFit/>
          </a:bodyPr>
          <a:lstStyle/>
          <a:p>
            <a:endParaRPr lang="en-US" b="1" dirty="0" smtClean="0"/>
          </a:p>
        </p:txBody>
      </p:sp>
      <p:sp>
        <p:nvSpPr>
          <p:cNvPr id="6" name="Rectangle 5"/>
          <p:cNvSpPr/>
          <p:nvPr/>
        </p:nvSpPr>
        <p:spPr>
          <a:xfrm>
            <a:off x="228600" y="1524000"/>
            <a:ext cx="8610600" cy="707886"/>
          </a:xfrm>
          <a:prstGeom prst="rect">
            <a:avLst/>
          </a:prstGeom>
        </p:spPr>
        <p:txBody>
          <a:bodyPr wrap="square">
            <a:spAutoFit/>
          </a:bodyPr>
          <a:lstStyle/>
          <a:p>
            <a:r>
              <a:rPr lang="en-US" sz="2000" dirty="0" smtClean="0"/>
              <a:t>The graphs represented using a sequential representation using matrices is called an adjacency matrix</a:t>
            </a:r>
            <a:endParaRPr lang="en-US" sz="2000" dirty="0"/>
          </a:p>
        </p:txBody>
      </p:sp>
      <p:pic>
        <p:nvPicPr>
          <p:cNvPr id="7" name="Picture 2"/>
          <p:cNvPicPr>
            <a:picLocks noChangeAspect="1" noChangeArrowheads="1"/>
          </p:cNvPicPr>
          <p:nvPr/>
        </p:nvPicPr>
        <p:blipFill>
          <a:blip r:embed="rId2"/>
          <a:srcRect/>
          <a:stretch>
            <a:fillRect/>
          </a:stretch>
        </p:blipFill>
        <p:spPr bwMode="auto">
          <a:xfrm>
            <a:off x="2514600" y="2362200"/>
            <a:ext cx="6200775" cy="4029075"/>
          </a:xfrm>
          <a:prstGeom prst="rect">
            <a:avLst/>
          </a:prstGeom>
          <a:noFill/>
          <a:ln w="9525">
            <a:noFill/>
            <a:miter lim="800000"/>
            <a:headEnd/>
            <a:tailEnd/>
          </a:ln>
        </p:spPr>
      </p:pic>
      <p:sp>
        <p:nvSpPr>
          <p:cNvPr id="8" name="Rectangle 7"/>
          <p:cNvSpPr/>
          <p:nvPr/>
        </p:nvSpPr>
        <p:spPr>
          <a:xfrm>
            <a:off x="4343400" y="5638800"/>
            <a:ext cx="4572000" cy="369332"/>
          </a:xfrm>
          <a:prstGeom prst="rect">
            <a:avLst/>
          </a:prstGeom>
        </p:spPr>
        <p:txBody>
          <a:bodyPr>
            <a:spAutoFit/>
          </a:bodyPr>
          <a:lstStyle/>
          <a:p>
            <a:r>
              <a:rPr lang="en-US" dirty="0" smtClean="0"/>
              <a:t>Fig.: A directed graph and  its adjacency matrix</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Matrix</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21</a:t>
            </a:fld>
            <a:endParaRPr lang="en-US"/>
          </a:p>
        </p:txBody>
      </p:sp>
      <p:pic>
        <p:nvPicPr>
          <p:cNvPr id="5" name="Picture 2"/>
          <p:cNvPicPr>
            <a:picLocks noChangeAspect="1" noChangeArrowheads="1"/>
          </p:cNvPicPr>
          <p:nvPr/>
        </p:nvPicPr>
        <p:blipFill>
          <a:blip r:embed="rId2"/>
          <a:srcRect/>
          <a:stretch>
            <a:fillRect/>
          </a:stretch>
        </p:blipFill>
        <p:spPr bwMode="auto">
          <a:xfrm>
            <a:off x="1600200" y="3276600"/>
            <a:ext cx="6419850" cy="2362200"/>
          </a:xfrm>
          <a:prstGeom prst="rect">
            <a:avLst/>
          </a:prstGeom>
          <a:noFill/>
          <a:ln w="9525">
            <a:noFill/>
            <a:miter lim="800000"/>
            <a:headEnd/>
            <a:tailEnd/>
          </a:ln>
        </p:spPr>
      </p:pic>
      <p:sp>
        <p:nvSpPr>
          <p:cNvPr id="6" name="Rectangle 5"/>
          <p:cNvSpPr/>
          <p:nvPr/>
        </p:nvSpPr>
        <p:spPr>
          <a:xfrm>
            <a:off x="1676400" y="5562600"/>
            <a:ext cx="6477000" cy="369332"/>
          </a:xfrm>
          <a:prstGeom prst="rect">
            <a:avLst/>
          </a:prstGeom>
        </p:spPr>
        <p:txBody>
          <a:bodyPr wrap="square">
            <a:spAutoFit/>
          </a:bodyPr>
          <a:lstStyle/>
          <a:p>
            <a:r>
              <a:rPr lang="en-US" dirty="0" smtClean="0"/>
              <a:t>                  A weighted undirected graph and its adjacency matrix</a:t>
            </a:r>
            <a:endParaRPr lang="en-US" dirty="0"/>
          </a:p>
        </p:txBody>
      </p:sp>
      <p:sp>
        <p:nvSpPr>
          <p:cNvPr id="48129" name="Rectangle 1"/>
          <p:cNvSpPr>
            <a:spLocks noChangeArrowheads="1"/>
          </p:cNvSpPr>
          <p:nvPr/>
        </p:nvSpPr>
        <p:spPr bwMode="auto">
          <a:xfrm>
            <a:off x="304800" y="1524000"/>
            <a:ext cx="88392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924050" algn="l"/>
              </a:tabLst>
            </a:pPr>
            <a:r>
              <a:rPr kumimoji="0" lang="en-US" sz="20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For a weighted graph, the matrix </a:t>
            </a:r>
            <a:r>
              <a:rPr kumimoji="0" lang="en-US" sz="2000" b="1"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 </a:t>
            </a:r>
            <a:r>
              <a:rPr kumimoji="0" lang="en-US" sz="20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is represented as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924050" algn="l"/>
              </a:tabLst>
            </a:pPr>
            <a:r>
              <a:rPr kumimoji="0" lang="en-US" sz="2000" b="1"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a:t>
            </a:r>
            <a:r>
              <a:rPr kumimoji="0" lang="en-US" sz="2000" b="1"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a:t>
            </a:r>
            <a:r>
              <a:rPr kumimoji="0" lang="en-US" sz="2000" b="1"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i</a:t>
            </a:r>
            <a:r>
              <a:rPr kumimoji="0" lang="en-US" sz="2000" b="1"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000" b="1"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j</a:t>
            </a:r>
            <a:r>
              <a:rPr kumimoji="0" lang="en-US" sz="2000" b="1"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000" b="0" i="0" u="none" strike="noStrike" cap="none" normalizeH="0" baseline="0" dirty="0" smtClean="0">
                <a:ln>
                  <a:noFill/>
                </a:ln>
                <a:solidFill>
                  <a:srgbClr val="221F20"/>
                </a:solidFill>
                <a:effectLst/>
                <a:latin typeface="Symbol" pitchFamily="18" charset="2"/>
                <a:ea typeface="Times New Roman" pitchFamily="18" charset="0"/>
                <a:cs typeface="Arial" pitchFamily="34" charset="0"/>
              </a:rPr>
              <a:t>=</a:t>
            </a:r>
            <a:r>
              <a:rPr kumimoji="0" lang="en-US" sz="20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{weight,	if the edge &lt;</a:t>
            </a:r>
            <a:r>
              <a:rPr kumimoji="0" lang="en-US" sz="2000"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i</a:t>
            </a:r>
            <a:r>
              <a:rPr kumimoji="0" lang="en-US" sz="20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0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j</a:t>
            </a:r>
            <a:r>
              <a:rPr kumimoji="0" lang="en-US" sz="20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&gt; exists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924050" algn="l"/>
              </a:tabLst>
            </a:pPr>
            <a:r>
              <a:rPr kumimoji="0" lang="en-US" sz="20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0,	if there exists no edge &lt;</a:t>
            </a:r>
            <a:r>
              <a:rPr kumimoji="0" lang="en-US" sz="2000"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i</a:t>
            </a:r>
            <a:r>
              <a:rPr kumimoji="0" lang="en-US" sz="20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0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j</a:t>
            </a:r>
            <a:r>
              <a:rPr kumimoji="0" lang="en-US" sz="20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&gt;}</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List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22</a:t>
            </a:fld>
            <a:endParaRPr lang="en-US"/>
          </a:p>
        </p:txBody>
      </p:sp>
      <p:sp>
        <p:nvSpPr>
          <p:cNvPr id="70680" name="Rectangle 24"/>
          <p:cNvSpPr>
            <a:spLocks noChangeArrowheads="1"/>
          </p:cNvSpPr>
          <p:nvPr/>
        </p:nvSpPr>
        <p:spPr bwMode="auto">
          <a:xfrm>
            <a:off x="0" y="1066800"/>
            <a:ext cx="8991600" cy="4890860"/>
          </a:xfrm>
          <a:prstGeom prst="rect">
            <a:avLst/>
          </a:prstGeom>
          <a:noFill/>
          <a:ln w="9525">
            <a:noFill/>
            <a:miter lim="800000"/>
            <a:headEnd/>
            <a:tailEnd/>
          </a:ln>
          <a:effectLst/>
        </p:spPr>
        <p:txBody>
          <a:bodyPr vert="horz" wrap="square" lIns="584016" tIns="520536" rIns="584016" bIns="177744"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In this representation, the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n </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rows of the adjacency list are represented as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n</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-linked lists, one list per vertex of the graph. The adjacency list for a vertex </a:t>
            </a:r>
            <a:r>
              <a:rPr kumimoji="0" lang="en-US" sz="2400"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i</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is a list of all vertices adjacent to it. One way of achieving this is to go for an array of pointers, one per vertex. For example, we can represent the graph </a:t>
            </a:r>
            <a:r>
              <a:rPr kumimoji="0" lang="en-US" sz="2400" b="0" i="1"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G </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by an array </a:t>
            </a:r>
            <a:r>
              <a:rPr kumimoji="0" lang="en-US" sz="2000" b="0" i="0" u="none" strike="noStrike" cap="none" normalizeH="0" baseline="0" dirty="0" smtClean="0">
                <a:ln>
                  <a:noFill/>
                </a:ln>
                <a:solidFill>
                  <a:srgbClr val="221F20"/>
                </a:solidFill>
                <a:effectLst/>
                <a:latin typeface="Courier New" pitchFamily="49" charset="0"/>
                <a:ea typeface="Times New Roman" pitchFamily="18" charset="0"/>
                <a:cs typeface="Courier New" pitchFamily="49" charset="0"/>
              </a:rPr>
              <a:t>Head</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where </a:t>
            </a:r>
            <a:r>
              <a:rPr kumimoji="0" lang="en-US" sz="2000" b="0" i="0" u="none" strike="noStrike" cap="none" normalizeH="0" baseline="0" dirty="0" smtClean="0">
                <a:ln>
                  <a:noFill/>
                </a:ln>
                <a:solidFill>
                  <a:srgbClr val="221F20"/>
                </a:solidFill>
                <a:effectLst/>
                <a:latin typeface="Courier New" pitchFamily="49" charset="0"/>
                <a:ea typeface="Times New Roman" pitchFamily="18" charset="0"/>
                <a:cs typeface="Courier New" pitchFamily="49" charset="0"/>
              </a:rPr>
              <a:t>Head[</a:t>
            </a:r>
            <a:r>
              <a:rPr kumimoji="0" lang="en-US" sz="2000" b="0" i="0" u="none" strike="noStrike" cap="none" normalizeH="0" baseline="0" dirty="0" err="1" smtClean="0">
                <a:ln>
                  <a:noFill/>
                </a:ln>
                <a:solidFill>
                  <a:srgbClr val="221F20"/>
                </a:solidFill>
                <a:effectLst/>
                <a:latin typeface="Courier New" pitchFamily="49" charset="0"/>
                <a:ea typeface="Times New Roman" pitchFamily="18" charset="0"/>
                <a:cs typeface="Courier New" pitchFamily="49" charset="0"/>
              </a:rPr>
              <a:t>i</a:t>
            </a:r>
            <a:r>
              <a:rPr kumimoji="0" lang="en-US" sz="2000" b="0" i="0" u="none" strike="noStrike" cap="none" normalizeH="0" baseline="0" dirty="0" smtClean="0">
                <a:ln>
                  <a:noFill/>
                </a:ln>
                <a:solidFill>
                  <a:srgbClr val="221F20"/>
                </a:solidFill>
                <a:effectLst/>
                <a:latin typeface="Courier New" pitchFamily="49" charset="0"/>
                <a:ea typeface="Times New Roman" pitchFamily="18" charset="0"/>
                <a:cs typeface="Courier New" pitchFamily="49" charset="0"/>
              </a:rPr>
              <a:t>] </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is a pointer to the adjacency list of vertex </a:t>
            </a:r>
            <a:r>
              <a:rPr kumimoji="0" lang="en-US" sz="2400" b="0" i="1" u="none" strike="noStrike" cap="none" normalizeH="0" baseline="0" dirty="0" err="1" smtClean="0">
                <a:ln>
                  <a:noFill/>
                </a:ln>
                <a:solidFill>
                  <a:srgbClr val="221F20"/>
                </a:solidFill>
                <a:effectLst/>
                <a:latin typeface="Arial" pitchFamily="34" charset="0"/>
                <a:ea typeface="Times New Roman" pitchFamily="18" charset="0"/>
                <a:cs typeface="Arial" pitchFamily="34" charset="0"/>
              </a:rPr>
              <a:t>i</a:t>
            </a:r>
            <a:r>
              <a:rPr kumimoji="0" lang="en-US" sz="2400" b="0" i="0" u="none" strike="noStrike" cap="none" normalizeH="0" baseline="0" dirty="0" smtClean="0">
                <a:ln>
                  <a:noFill/>
                </a:ln>
                <a:solidFill>
                  <a:srgbClr val="221F20"/>
                </a:solidFill>
                <a:effectLst/>
                <a:latin typeface="Arial" pitchFamily="34" charset="0"/>
                <a:ea typeface="Times New Roman" pitchFamily="18" charset="0"/>
                <a:cs typeface="Arial" pitchFamily="34" charset="0"/>
              </a:rPr>
              <a:t>. For list, each node of the list has at least two fields: vertex and link. The vertex field contains the vertex id, and the link field stores a pointer to</a:t>
            </a:r>
            <a:r>
              <a:rPr lang="en-US" sz="3200" dirty="0" smtClean="0">
                <a:latin typeface="Arial" pitchFamily="34" charset="0"/>
                <a:ea typeface="Times New Roman" pitchFamily="18" charset="0"/>
                <a:cs typeface="Arial" pitchFamily="34" charset="0"/>
              </a:rPr>
              <a:t> </a:t>
            </a:r>
            <a:r>
              <a:rPr lang="en-US" sz="2400" dirty="0" smtClean="0">
                <a:solidFill>
                  <a:srgbClr val="221F20"/>
                </a:solidFill>
                <a:latin typeface="Arial" pitchFamily="34" charset="0"/>
                <a:ea typeface="Times New Roman" pitchFamily="18" charset="0"/>
                <a:cs typeface="Arial" pitchFamily="34" charset="0"/>
              </a:rPr>
              <a:t>the next node that stores another vertex adjacent to </a:t>
            </a:r>
            <a:r>
              <a:rPr lang="en-US" sz="2400" dirty="0" err="1" smtClean="0">
                <a:solidFill>
                  <a:srgbClr val="221F20"/>
                </a:solidFill>
                <a:latin typeface="Arial" pitchFamily="34" charset="0"/>
                <a:ea typeface="Times New Roman" pitchFamily="18" charset="0"/>
                <a:cs typeface="Arial" pitchFamily="34" charset="0"/>
              </a:rPr>
              <a:t>i</a:t>
            </a:r>
            <a:r>
              <a:rPr lang="en-US" sz="2400" dirty="0" smtClean="0">
                <a:solidFill>
                  <a:srgbClr val="221F20"/>
                </a:solidFill>
                <a:latin typeface="Arial" pitchFamily="34" charset="0"/>
                <a:ea typeface="Times New Roman" pitchFamily="18" charset="0"/>
                <a:cs typeface="Arial" pitchFamily="34" charset="0"/>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List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23</a:t>
            </a:fld>
            <a:endParaRPr lang="en-US"/>
          </a:p>
        </p:txBody>
      </p:sp>
      <p:pic>
        <p:nvPicPr>
          <p:cNvPr id="5" name="Picture 2"/>
          <p:cNvPicPr>
            <a:picLocks noChangeAspect="1" noChangeArrowheads="1"/>
          </p:cNvPicPr>
          <p:nvPr/>
        </p:nvPicPr>
        <p:blipFill>
          <a:blip r:embed="rId2"/>
          <a:srcRect/>
          <a:stretch>
            <a:fillRect/>
          </a:stretch>
        </p:blipFill>
        <p:spPr bwMode="auto">
          <a:xfrm>
            <a:off x="1447800" y="1524000"/>
            <a:ext cx="6477000" cy="3886200"/>
          </a:xfrm>
          <a:prstGeom prst="rect">
            <a:avLst/>
          </a:prstGeom>
          <a:noFill/>
          <a:ln w="9525">
            <a:noFill/>
            <a:miter lim="800000"/>
            <a:headEnd/>
            <a:tailEnd/>
          </a:ln>
        </p:spPr>
      </p:pic>
      <p:sp>
        <p:nvSpPr>
          <p:cNvPr id="6" name="Rectangle 5"/>
          <p:cNvSpPr/>
          <p:nvPr/>
        </p:nvSpPr>
        <p:spPr>
          <a:xfrm>
            <a:off x="3886200" y="5257800"/>
            <a:ext cx="4572000" cy="369332"/>
          </a:xfrm>
          <a:prstGeom prst="rect">
            <a:avLst/>
          </a:prstGeom>
        </p:spPr>
        <p:txBody>
          <a:bodyPr>
            <a:spAutoFit/>
          </a:bodyPr>
          <a:lstStyle/>
          <a:p>
            <a:r>
              <a:rPr lang="en-US" dirty="0" smtClean="0"/>
              <a:t>A directed graph and  its adjacency list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List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24</a:t>
            </a:fld>
            <a:endParaRPr lang="en-US"/>
          </a:p>
        </p:txBody>
      </p:sp>
      <p:pic>
        <p:nvPicPr>
          <p:cNvPr id="5" name="Picture 2"/>
          <p:cNvPicPr>
            <a:picLocks noChangeAspect="1" noChangeArrowheads="1"/>
          </p:cNvPicPr>
          <p:nvPr/>
        </p:nvPicPr>
        <p:blipFill>
          <a:blip r:embed="rId2"/>
          <a:srcRect/>
          <a:stretch>
            <a:fillRect/>
          </a:stretch>
        </p:blipFill>
        <p:spPr bwMode="auto">
          <a:xfrm>
            <a:off x="914400" y="1752600"/>
            <a:ext cx="7107237" cy="2549525"/>
          </a:xfrm>
          <a:prstGeom prst="rect">
            <a:avLst/>
          </a:prstGeom>
          <a:noFill/>
          <a:ln w="9525">
            <a:noFill/>
            <a:miter lim="800000"/>
            <a:headEnd/>
            <a:tailEnd/>
          </a:ln>
        </p:spPr>
      </p:pic>
      <p:sp>
        <p:nvSpPr>
          <p:cNvPr id="6" name="Rectangle 5"/>
          <p:cNvSpPr/>
          <p:nvPr/>
        </p:nvSpPr>
        <p:spPr>
          <a:xfrm>
            <a:off x="2133600" y="4724400"/>
            <a:ext cx="6477000" cy="369332"/>
          </a:xfrm>
          <a:prstGeom prst="rect">
            <a:avLst/>
          </a:prstGeom>
        </p:spPr>
        <p:txBody>
          <a:bodyPr wrap="square">
            <a:spAutoFit/>
          </a:bodyPr>
          <a:lstStyle/>
          <a:p>
            <a:r>
              <a:rPr lang="en-US" dirty="0" smtClean="0"/>
              <a:t>A weighted undirected graph and its adjacency list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Multi List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25</a:t>
            </a:fld>
            <a:endParaRPr lang="en-US"/>
          </a:p>
        </p:txBody>
      </p:sp>
      <p:sp>
        <p:nvSpPr>
          <p:cNvPr id="5" name="Rectangle 4"/>
          <p:cNvSpPr/>
          <p:nvPr/>
        </p:nvSpPr>
        <p:spPr>
          <a:xfrm>
            <a:off x="228600" y="1524000"/>
            <a:ext cx="8686800" cy="3785652"/>
          </a:xfrm>
          <a:prstGeom prst="rect">
            <a:avLst/>
          </a:prstGeom>
        </p:spPr>
        <p:txBody>
          <a:bodyPr wrap="square">
            <a:spAutoFit/>
          </a:bodyPr>
          <a:lstStyle/>
          <a:p>
            <a:pPr algn="just"/>
            <a:r>
              <a:rPr lang="en-US" sz="2000" dirty="0" smtClean="0"/>
              <a:t>In the adjacency list representation of an undirected graph, each edge (</a:t>
            </a:r>
            <a:r>
              <a:rPr lang="en-US" sz="2000" i="1" dirty="0" smtClean="0"/>
              <a:t>vi</a:t>
            </a:r>
            <a:r>
              <a:rPr lang="en-US" sz="2000" dirty="0" smtClean="0"/>
              <a:t>, </a:t>
            </a:r>
            <a:r>
              <a:rPr lang="en-US" sz="2000" i="1" dirty="0" err="1" smtClean="0"/>
              <a:t>vj</a:t>
            </a:r>
            <a:r>
              <a:rPr lang="en-US" sz="2000" dirty="0" smtClean="0"/>
              <a:t>) is represented by two entries, one on the list of </a:t>
            </a:r>
            <a:r>
              <a:rPr lang="en-US" sz="2000" i="1" dirty="0" smtClean="0"/>
              <a:t>vi </a:t>
            </a:r>
            <a:r>
              <a:rPr lang="en-US" sz="2000" dirty="0" smtClean="0"/>
              <a:t>and the other on the list of </a:t>
            </a:r>
            <a:r>
              <a:rPr lang="en-US" sz="2000" i="1" dirty="0" err="1" smtClean="0"/>
              <a:t>vj</a:t>
            </a:r>
            <a:r>
              <a:rPr lang="en-US" sz="2000" dirty="0" smtClean="0"/>
              <a:t>. For the graph </a:t>
            </a:r>
            <a:r>
              <a:rPr lang="en-US" sz="2000" i="1" dirty="0" smtClean="0"/>
              <a:t>G</a:t>
            </a:r>
            <a:r>
              <a:rPr lang="en-US" sz="2000" dirty="0" smtClean="0"/>
              <a:t>1 in Fig. 8.9, the edge connecting the vertices 1 and 2 is represented twice, in the lists of vertices 1 and 2. In applications such as minimum spanning tree computation, if we process any edge once, then it has to be marked as a processed one. To avoid processing of that edge again, we need to find the other entries for that particular edge and mark it as processed. This adds to time complexity, which should be avoided. This can be achieved if the adjacency list is maintained as </a:t>
            </a:r>
            <a:r>
              <a:rPr lang="en-US" sz="2000" dirty="0" err="1" smtClean="0"/>
              <a:t>multilists</a:t>
            </a:r>
            <a:r>
              <a:rPr lang="en-US" sz="2000" dirty="0" smtClean="0"/>
              <a:t> such that the nodes are shared among several lists. </a:t>
            </a:r>
          </a:p>
          <a:p>
            <a:pPr algn="just"/>
            <a:r>
              <a:rPr lang="en-US" sz="2000" dirty="0" smtClean="0"/>
              <a:t>For each edge, there will be exactly one node, but this node will be in two lists, that is, the adjacency lists for each of the two nodes it is incident on. The node structure of such a list can be represented as follows:</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Multi List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26</a:t>
            </a:fld>
            <a:endParaRPr lang="en-US"/>
          </a:p>
        </p:txBody>
      </p:sp>
      <p:sp>
        <p:nvSpPr>
          <p:cNvPr id="71714" name="Rectangle 3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71715" name="Group 35"/>
          <p:cNvGrpSpPr>
            <a:grpSpLocks/>
          </p:cNvGrpSpPr>
          <p:nvPr/>
        </p:nvGrpSpPr>
        <p:grpSpPr bwMode="auto">
          <a:xfrm>
            <a:off x="152400" y="2362200"/>
            <a:ext cx="8610600" cy="3429000"/>
            <a:chOff x="2578" y="1289"/>
            <a:chExt cx="6800" cy="2460"/>
          </a:xfrm>
        </p:grpSpPr>
        <p:sp>
          <p:nvSpPr>
            <p:cNvPr id="71716" name="Rectangle 36"/>
            <p:cNvSpPr>
              <a:spLocks noChangeArrowheads="1"/>
            </p:cNvSpPr>
            <p:nvPr/>
          </p:nvSpPr>
          <p:spPr bwMode="auto">
            <a:xfrm>
              <a:off x="2578" y="1289"/>
              <a:ext cx="6800" cy="2460"/>
            </a:xfrm>
            <a:prstGeom prst="rect">
              <a:avLst/>
            </a:prstGeom>
            <a:solidFill>
              <a:srgbClr val="E6E7E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717" name="Line 37"/>
            <p:cNvSpPr>
              <a:spLocks noChangeShapeType="1"/>
            </p:cNvSpPr>
            <p:nvPr/>
          </p:nvSpPr>
          <p:spPr bwMode="auto">
            <a:xfrm flipV="1">
              <a:off x="5217" y="1672"/>
              <a:ext cx="1394" cy="527"/>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19" name="Line 39"/>
            <p:cNvSpPr>
              <a:spLocks noChangeShapeType="1"/>
            </p:cNvSpPr>
            <p:nvPr/>
          </p:nvSpPr>
          <p:spPr bwMode="auto">
            <a:xfrm flipV="1">
              <a:off x="5217" y="1945"/>
              <a:ext cx="1394" cy="848"/>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1" name="Line 41"/>
            <p:cNvSpPr>
              <a:spLocks noChangeShapeType="1"/>
            </p:cNvSpPr>
            <p:nvPr/>
          </p:nvSpPr>
          <p:spPr bwMode="auto">
            <a:xfrm flipV="1">
              <a:off x="5217" y="2218"/>
              <a:ext cx="1394" cy="87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3" name="Line 43"/>
            <p:cNvSpPr>
              <a:spLocks noChangeShapeType="1"/>
            </p:cNvSpPr>
            <p:nvPr/>
          </p:nvSpPr>
          <p:spPr bwMode="auto">
            <a:xfrm flipV="1">
              <a:off x="5217" y="1726"/>
              <a:ext cx="1394" cy="757"/>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25" name="Freeform 45"/>
            <p:cNvSpPr>
              <a:spLocks/>
            </p:cNvSpPr>
            <p:nvPr/>
          </p:nvSpPr>
          <p:spPr bwMode="auto">
            <a:xfrm>
              <a:off x="2868" y="1946"/>
              <a:ext cx="1040" cy="1041"/>
            </a:xfrm>
            <a:custGeom>
              <a:avLst/>
              <a:gdLst/>
              <a:ahLst/>
              <a:cxnLst>
                <a:cxn ang="0">
                  <a:pos x="0" y="1040"/>
                </a:cxn>
                <a:cxn ang="0">
                  <a:pos x="0" y="0"/>
                </a:cxn>
                <a:cxn ang="0">
                  <a:pos x="1040" y="0"/>
                </a:cxn>
                <a:cxn ang="0">
                  <a:pos x="1040" y="1040"/>
                </a:cxn>
                <a:cxn ang="0">
                  <a:pos x="0" y="0"/>
                </a:cxn>
              </a:cxnLst>
              <a:rect l="0" t="0" r="r" b="b"/>
              <a:pathLst>
                <a:path w="1040" h="1041">
                  <a:moveTo>
                    <a:pt x="0" y="1040"/>
                  </a:moveTo>
                  <a:lnTo>
                    <a:pt x="0" y="0"/>
                  </a:lnTo>
                  <a:lnTo>
                    <a:pt x="1040" y="0"/>
                  </a:lnTo>
                  <a:lnTo>
                    <a:pt x="1040" y="1040"/>
                  </a:lnTo>
                  <a:lnTo>
                    <a:pt x="0" y="0"/>
                  </a:lnTo>
                </a:path>
              </a:pathLst>
            </a:cu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1726" name="Picture 46"/>
            <p:cNvPicPr>
              <a:picLocks noChangeAspect="1" noChangeArrowheads="1"/>
            </p:cNvPicPr>
            <p:nvPr/>
          </p:nvPicPr>
          <p:blipFill>
            <a:blip r:embed="rId2"/>
            <a:srcRect/>
            <a:stretch>
              <a:fillRect/>
            </a:stretch>
          </p:blipFill>
          <p:spPr bwMode="auto">
            <a:xfrm>
              <a:off x="2693" y="1771"/>
              <a:ext cx="350" cy="350"/>
            </a:xfrm>
            <a:prstGeom prst="rect">
              <a:avLst/>
            </a:prstGeom>
            <a:noFill/>
          </p:spPr>
        </p:pic>
        <p:pic>
          <p:nvPicPr>
            <p:cNvPr id="71727" name="Picture 47"/>
            <p:cNvPicPr>
              <a:picLocks noChangeAspect="1" noChangeArrowheads="1"/>
            </p:cNvPicPr>
            <p:nvPr/>
          </p:nvPicPr>
          <p:blipFill>
            <a:blip r:embed="rId2"/>
            <a:srcRect/>
            <a:stretch>
              <a:fillRect/>
            </a:stretch>
          </p:blipFill>
          <p:spPr bwMode="auto">
            <a:xfrm>
              <a:off x="3733" y="1771"/>
              <a:ext cx="350" cy="350"/>
            </a:xfrm>
            <a:prstGeom prst="rect">
              <a:avLst/>
            </a:prstGeom>
            <a:noFill/>
          </p:spPr>
        </p:pic>
        <p:pic>
          <p:nvPicPr>
            <p:cNvPr id="71728" name="Picture 48"/>
            <p:cNvPicPr>
              <a:picLocks noChangeAspect="1" noChangeArrowheads="1"/>
            </p:cNvPicPr>
            <p:nvPr/>
          </p:nvPicPr>
          <p:blipFill>
            <a:blip r:embed="rId3"/>
            <a:srcRect/>
            <a:stretch>
              <a:fillRect/>
            </a:stretch>
          </p:blipFill>
          <p:spPr bwMode="auto">
            <a:xfrm>
              <a:off x="2693" y="2811"/>
              <a:ext cx="350" cy="350"/>
            </a:xfrm>
            <a:prstGeom prst="rect">
              <a:avLst/>
            </a:prstGeom>
            <a:noFill/>
          </p:spPr>
        </p:pic>
        <p:pic>
          <p:nvPicPr>
            <p:cNvPr id="71729" name="Picture 49"/>
            <p:cNvPicPr>
              <a:picLocks noChangeAspect="1" noChangeArrowheads="1"/>
            </p:cNvPicPr>
            <p:nvPr/>
          </p:nvPicPr>
          <p:blipFill>
            <a:blip r:embed="rId3"/>
            <a:srcRect/>
            <a:stretch>
              <a:fillRect/>
            </a:stretch>
          </p:blipFill>
          <p:spPr bwMode="auto">
            <a:xfrm>
              <a:off x="3733" y="2811"/>
              <a:ext cx="350" cy="350"/>
            </a:xfrm>
            <a:prstGeom prst="rect">
              <a:avLst/>
            </a:prstGeom>
            <a:noFill/>
          </p:spPr>
        </p:pic>
        <p:sp>
          <p:nvSpPr>
            <p:cNvPr id="71730" name="Text Box 50"/>
            <p:cNvSpPr txBox="1">
              <a:spLocks noChangeArrowheads="1"/>
            </p:cNvSpPr>
            <p:nvPr/>
          </p:nvSpPr>
          <p:spPr bwMode="auto">
            <a:xfrm>
              <a:off x="6430" y="1617"/>
              <a:ext cx="143"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3000"/>
                </a:lnSpc>
                <a:spcBef>
                  <a:spcPts val="50"/>
                </a:spcBef>
                <a:spcAft>
                  <a:spcPts val="100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32" name="Text Box 52"/>
            <p:cNvSpPr txBox="1">
              <a:spLocks noChangeArrowheads="1"/>
            </p:cNvSpPr>
            <p:nvPr/>
          </p:nvSpPr>
          <p:spPr bwMode="auto">
            <a:xfrm>
              <a:off x="2821" y="1872"/>
              <a:ext cx="115"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33" name="Text Box 53"/>
            <p:cNvSpPr txBox="1">
              <a:spLocks noChangeArrowheads="1"/>
            </p:cNvSpPr>
            <p:nvPr/>
          </p:nvSpPr>
          <p:spPr bwMode="auto">
            <a:xfrm>
              <a:off x="3861" y="1872"/>
              <a:ext cx="115"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34" name="Text Box 54"/>
            <p:cNvSpPr txBox="1">
              <a:spLocks noChangeArrowheads="1"/>
            </p:cNvSpPr>
            <p:nvPr/>
          </p:nvSpPr>
          <p:spPr bwMode="auto">
            <a:xfrm>
              <a:off x="4781" y="1883"/>
              <a:ext cx="512"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1100" b="0" i="0" u="none" strike="noStrike" cap="none" normalizeH="0" baseline="0" dirty="0" smtClean="0">
                  <a:ln>
                    <a:noFill/>
                  </a:ln>
                  <a:solidFill>
                    <a:srgbClr val="221F20"/>
                  </a:solidFill>
                  <a:effectLst/>
                  <a:latin typeface="Arial" pitchFamily="34" charset="0"/>
                  <a:cs typeface="Arial" pitchFamily="34" charset="0"/>
                </a:rPr>
                <a:t>Vertex</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36" name="Text Box 56"/>
            <p:cNvSpPr txBox="1">
              <a:spLocks noChangeArrowheads="1"/>
            </p:cNvSpPr>
            <p:nvPr/>
          </p:nvSpPr>
          <p:spPr bwMode="auto">
            <a:xfrm>
              <a:off x="2821" y="2912"/>
              <a:ext cx="115"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37" name="Text Box 57"/>
            <p:cNvSpPr txBox="1">
              <a:spLocks noChangeArrowheads="1"/>
            </p:cNvSpPr>
            <p:nvPr/>
          </p:nvSpPr>
          <p:spPr bwMode="auto">
            <a:xfrm>
              <a:off x="3861" y="2912"/>
              <a:ext cx="115"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38" name="Text Box 58"/>
            <p:cNvSpPr txBox="1">
              <a:spLocks noChangeArrowheads="1"/>
            </p:cNvSpPr>
            <p:nvPr/>
          </p:nvSpPr>
          <p:spPr bwMode="auto">
            <a:xfrm>
              <a:off x="4485" y="2152"/>
              <a:ext cx="115" cy="10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ts val="525"/>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2</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ts val="525"/>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3</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ts val="538"/>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40" name="Text Box 60"/>
            <p:cNvSpPr txBox="1">
              <a:spLocks noChangeArrowheads="1"/>
            </p:cNvSpPr>
            <p:nvPr/>
          </p:nvSpPr>
          <p:spPr bwMode="auto">
            <a:xfrm>
              <a:off x="5765" y="2536"/>
              <a:ext cx="143"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3000"/>
                </a:lnSpc>
                <a:spcBef>
                  <a:spcPts val="50"/>
                </a:spcBef>
                <a:spcAft>
                  <a:spcPts val="100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42" name="Text Box 62"/>
            <p:cNvSpPr txBox="1">
              <a:spLocks noChangeArrowheads="1"/>
            </p:cNvSpPr>
            <p:nvPr/>
          </p:nvSpPr>
          <p:spPr bwMode="auto">
            <a:xfrm>
              <a:off x="5764" y="2831"/>
              <a:ext cx="143"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3000"/>
                </a:lnSpc>
                <a:spcBef>
                  <a:spcPts val="50"/>
                </a:spcBef>
                <a:spcAft>
                  <a:spcPts val="100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43" name="Text Box 63"/>
            <p:cNvSpPr txBox="1">
              <a:spLocks noChangeArrowheads="1"/>
            </p:cNvSpPr>
            <p:nvPr/>
          </p:nvSpPr>
          <p:spPr bwMode="auto">
            <a:xfrm>
              <a:off x="5887" y="2940"/>
              <a:ext cx="93" cy="1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51000"/>
                </a:lnSpc>
                <a:spcBef>
                  <a:spcPct val="0"/>
                </a:spcBef>
                <a:spcAft>
                  <a:spcPts val="100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44" name="Text Box 64"/>
            <p:cNvSpPr txBox="1">
              <a:spLocks noChangeArrowheads="1"/>
            </p:cNvSpPr>
            <p:nvPr/>
          </p:nvSpPr>
          <p:spPr bwMode="auto">
            <a:xfrm>
              <a:off x="8537" y="1562"/>
              <a:ext cx="750" cy="12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dirty="0" smtClean="0">
                  <a:ln>
                    <a:noFill/>
                  </a:ln>
                  <a:solidFill>
                    <a:srgbClr val="221F20"/>
                  </a:solidFill>
                  <a:effectLst/>
                  <a:latin typeface="Arial" pitchFamily="34" charset="0"/>
                  <a:cs typeface="Arial" pitchFamily="34" charset="0"/>
                </a:rPr>
                <a:t>Edge (1, 2)</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ts val="500"/>
                </a:spcBef>
                <a:spcAft>
                  <a:spcPts val="1000"/>
                </a:spcAft>
                <a:buClrTx/>
                <a:buSzTx/>
                <a:buFontTx/>
                <a:buNone/>
                <a:tabLst/>
              </a:pPr>
              <a:r>
                <a:rPr kumimoji="0" lang="en-US" sz="800" b="0" i="0" u="none" strike="noStrike" cap="none" normalizeH="0" baseline="0" dirty="0" smtClean="0">
                  <a:ln>
                    <a:noFill/>
                  </a:ln>
                  <a:solidFill>
                    <a:srgbClr val="221F20"/>
                  </a:solidFill>
                  <a:effectLst/>
                  <a:latin typeface="Arial" pitchFamily="34" charset="0"/>
                  <a:cs typeface="Arial" pitchFamily="34" charset="0"/>
                </a:rPr>
                <a:t>Edge (1, 3)</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ts val="488"/>
                </a:spcBef>
                <a:spcAft>
                  <a:spcPts val="1000"/>
                </a:spcAft>
                <a:buClrTx/>
                <a:buSzTx/>
                <a:buFontTx/>
                <a:buNone/>
                <a:tabLst/>
              </a:pPr>
              <a:r>
                <a:rPr kumimoji="0" lang="en-US" sz="800" b="0" i="0" u="none" strike="noStrike" cap="none" normalizeH="0" baseline="0" dirty="0" smtClean="0">
                  <a:ln>
                    <a:noFill/>
                  </a:ln>
                  <a:solidFill>
                    <a:srgbClr val="221F20"/>
                  </a:solidFill>
                  <a:effectLst/>
                  <a:latin typeface="Arial" pitchFamily="34" charset="0"/>
                  <a:cs typeface="Arial" pitchFamily="34" charset="0"/>
                </a:rPr>
                <a:t>Edge (1, 4)</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ts val="500"/>
                </a:spcBef>
                <a:spcAft>
                  <a:spcPts val="1000"/>
                </a:spcAft>
                <a:buClrTx/>
                <a:buSzTx/>
                <a:buFontTx/>
                <a:buNone/>
                <a:tabLst/>
              </a:pPr>
              <a:r>
                <a:rPr kumimoji="0" lang="en-US" sz="800" b="0" i="0" u="none" strike="noStrike" cap="none" normalizeH="0" baseline="0" dirty="0" smtClean="0">
                  <a:ln>
                    <a:noFill/>
                  </a:ln>
                  <a:solidFill>
                    <a:srgbClr val="221F20"/>
                  </a:solidFill>
                  <a:effectLst/>
                  <a:latin typeface="Arial" pitchFamily="34" charset="0"/>
                  <a:cs typeface="Arial" pitchFamily="34" charset="0"/>
                </a:rPr>
                <a:t>Edge (2, 3)</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ts val="500"/>
                </a:spcBef>
                <a:spcAft>
                  <a:spcPts val="1000"/>
                </a:spcAft>
                <a:buClrTx/>
                <a:buSzTx/>
                <a:buFontTx/>
                <a:buNone/>
                <a:tabLst/>
              </a:pPr>
              <a:r>
                <a:rPr kumimoji="0" lang="en-US" sz="800" b="0" i="0" u="none" strike="noStrike" cap="none" normalizeH="0" baseline="0" dirty="0" smtClean="0">
                  <a:ln>
                    <a:noFill/>
                  </a:ln>
                  <a:solidFill>
                    <a:srgbClr val="221F20"/>
                  </a:solidFill>
                  <a:effectLst/>
                  <a:latin typeface="Arial" pitchFamily="34" charset="0"/>
                  <a:cs typeface="Arial" pitchFamily="34" charset="0"/>
                </a:rPr>
                <a:t>Edge (2, 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1745" name="Text Box 65"/>
            <p:cNvSpPr txBox="1">
              <a:spLocks noChangeArrowheads="1"/>
            </p:cNvSpPr>
            <p:nvPr/>
          </p:nvSpPr>
          <p:spPr bwMode="auto">
            <a:xfrm>
              <a:off x="3261" y="3464"/>
              <a:ext cx="228"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746" name="Text Box 66"/>
            <p:cNvSpPr txBox="1">
              <a:spLocks noChangeArrowheads="1"/>
            </p:cNvSpPr>
            <p:nvPr/>
          </p:nvSpPr>
          <p:spPr bwMode="auto">
            <a:xfrm>
              <a:off x="6309" y="3464"/>
              <a:ext cx="228"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aphicFrame>
        <p:nvGraphicFramePr>
          <p:cNvPr id="70" name="Table 69"/>
          <p:cNvGraphicFramePr>
            <a:graphicFrameLocks noGrp="1"/>
          </p:cNvGraphicFramePr>
          <p:nvPr/>
        </p:nvGraphicFramePr>
        <p:xfrm>
          <a:off x="2743200" y="3429000"/>
          <a:ext cx="762000" cy="1600200"/>
        </p:xfrm>
        <a:graphic>
          <a:graphicData uri="http://schemas.openxmlformats.org/drawingml/2006/table">
            <a:tbl>
              <a:tblPr/>
              <a:tblGrid>
                <a:gridCol w="762000"/>
              </a:tblGrid>
              <a:tr h="400050">
                <a:tc>
                  <a:txBody>
                    <a:bodyPr/>
                    <a:lstStyle/>
                    <a:p>
                      <a:pPr marL="0" marR="0">
                        <a:spcBef>
                          <a:spcPts val="0"/>
                        </a:spcBef>
                        <a:spcAft>
                          <a:spcPts val="0"/>
                        </a:spcAft>
                      </a:pPr>
                      <a:endParaRPr lang="en-US" sz="900" dirty="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sng" algn="ctr">
                      <a:solidFill>
                        <a:srgbClr val="221F20"/>
                      </a:solidFill>
                      <a:prstDash val="solid"/>
                      <a:round/>
                      <a:headEnd type="none" w="med" len="med"/>
                      <a:tailEnd type="none" w="med" len="med"/>
                    </a:lnT>
                    <a:lnB w="12700" cap="flat" cmpd="sng" algn="ctr">
                      <a:solidFill>
                        <a:srgbClr val="221F20"/>
                      </a:solidFill>
                      <a:prstDash val="solid"/>
                      <a:round/>
                      <a:headEnd type="none" w="med" len="med"/>
                      <a:tailEnd type="none" w="med" len="med"/>
                    </a:lnB>
                    <a:solidFill>
                      <a:srgbClr val="D1D2D4"/>
                    </a:solidFill>
                  </a:tcPr>
                </a:tc>
              </a:tr>
              <a:tr h="400050">
                <a:tc>
                  <a:txBody>
                    <a:bodyPr/>
                    <a:lstStyle/>
                    <a:p>
                      <a:pPr marL="0" marR="0">
                        <a:spcBef>
                          <a:spcPts val="0"/>
                        </a:spcBef>
                        <a:spcAft>
                          <a:spcPts val="0"/>
                        </a:spcAft>
                      </a:pPr>
                      <a:endParaRPr lang="en-US" sz="900" dirty="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sng" algn="ctr">
                      <a:solidFill>
                        <a:srgbClr val="221F20"/>
                      </a:solidFill>
                      <a:prstDash val="solid"/>
                      <a:round/>
                      <a:headEnd type="none" w="med" len="med"/>
                      <a:tailEnd type="none" w="med" len="med"/>
                    </a:lnT>
                    <a:lnB w="12700" cap="flat" cmpd="sng" algn="ctr">
                      <a:solidFill>
                        <a:srgbClr val="221F20"/>
                      </a:solidFill>
                      <a:prstDash val="solid"/>
                      <a:round/>
                      <a:headEnd type="none" w="med" len="med"/>
                      <a:tailEnd type="none" w="med" len="med"/>
                    </a:lnB>
                    <a:solidFill>
                      <a:srgbClr val="D1D2D4"/>
                    </a:solidFill>
                  </a:tcPr>
                </a:tc>
              </a:tr>
              <a:tr h="400050">
                <a:tc>
                  <a:txBody>
                    <a:bodyPr/>
                    <a:lstStyle/>
                    <a:p>
                      <a:pPr marL="0" marR="0">
                        <a:spcBef>
                          <a:spcPts val="0"/>
                        </a:spcBef>
                        <a:spcAft>
                          <a:spcPts val="0"/>
                        </a:spcAft>
                      </a:pPr>
                      <a:endParaRPr lang="en-US" sz="900" dirty="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sng" algn="ctr">
                      <a:solidFill>
                        <a:srgbClr val="221F20"/>
                      </a:solidFill>
                      <a:prstDash val="solid"/>
                      <a:round/>
                      <a:headEnd type="none" w="med" len="med"/>
                      <a:tailEnd type="none" w="med" len="med"/>
                    </a:lnT>
                    <a:lnB w="12700" cap="flat" cmpd="sng" algn="ctr">
                      <a:solidFill>
                        <a:srgbClr val="221F20"/>
                      </a:solidFill>
                      <a:prstDash val="solid"/>
                      <a:round/>
                      <a:headEnd type="none" w="med" len="med"/>
                      <a:tailEnd type="none" w="med" len="med"/>
                    </a:lnB>
                    <a:solidFill>
                      <a:srgbClr val="D1D2D4"/>
                    </a:solidFill>
                  </a:tcPr>
                </a:tc>
              </a:tr>
              <a:tr h="400050">
                <a:tc>
                  <a:txBody>
                    <a:bodyPr/>
                    <a:lstStyle/>
                    <a:p>
                      <a:pPr marL="0" marR="0">
                        <a:spcBef>
                          <a:spcPts val="0"/>
                        </a:spcBef>
                        <a:spcAft>
                          <a:spcPts val="0"/>
                        </a:spcAft>
                      </a:pPr>
                      <a:endParaRPr lang="en-US" sz="900" dirty="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sng" algn="ctr">
                      <a:solidFill>
                        <a:srgbClr val="221F20"/>
                      </a:solidFill>
                      <a:prstDash val="solid"/>
                      <a:round/>
                      <a:headEnd type="none" w="med" len="med"/>
                      <a:tailEnd type="none" w="med" len="med"/>
                    </a:lnT>
                    <a:lnB w="12700" cap="flat" cmpd="sng" algn="ctr">
                      <a:solidFill>
                        <a:srgbClr val="221F20"/>
                      </a:solidFill>
                      <a:prstDash val="solid"/>
                      <a:round/>
                      <a:headEnd type="none" w="med" len="med"/>
                      <a:tailEnd type="none" w="med" len="med"/>
                    </a:lnB>
                    <a:solidFill>
                      <a:srgbClr val="D1D2D4"/>
                    </a:solidFill>
                  </a:tcPr>
                </a:tc>
              </a:tr>
            </a:tbl>
          </a:graphicData>
        </a:graphic>
      </p:graphicFrame>
      <p:graphicFrame>
        <p:nvGraphicFramePr>
          <p:cNvPr id="71" name="Table 70"/>
          <p:cNvGraphicFramePr>
            <a:graphicFrameLocks noGrp="1"/>
          </p:cNvGraphicFramePr>
          <p:nvPr/>
        </p:nvGraphicFramePr>
        <p:xfrm>
          <a:off x="5257802" y="2743201"/>
          <a:ext cx="2133600" cy="1676400"/>
        </p:xfrm>
        <a:graphic>
          <a:graphicData uri="http://schemas.openxmlformats.org/drawingml/2006/table">
            <a:tbl>
              <a:tblPr/>
              <a:tblGrid>
                <a:gridCol w="426720"/>
                <a:gridCol w="426720"/>
                <a:gridCol w="426720"/>
                <a:gridCol w="426720"/>
                <a:gridCol w="426720"/>
              </a:tblGrid>
              <a:tr h="318006">
                <a:tc>
                  <a:txBody>
                    <a:bodyPr/>
                    <a:lstStyle/>
                    <a:p>
                      <a:pPr marL="0" marR="0">
                        <a:spcBef>
                          <a:spcPts val="0"/>
                        </a:spcBef>
                        <a:spcAft>
                          <a:spcPts val="0"/>
                        </a:spcAft>
                      </a:pPr>
                      <a:endParaRPr lang="en-US" sz="800" dirty="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sng"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8255" marR="0" algn="ctr">
                        <a:spcBef>
                          <a:spcPts val="45"/>
                        </a:spcBef>
                        <a:spcAft>
                          <a:spcPts val="0"/>
                        </a:spcAft>
                      </a:pPr>
                      <a:r>
                        <a:rPr lang="en-US" sz="850">
                          <a:solidFill>
                            <a:srgbClr val="221F20"/>
                          </a:solidFill>
                          <a:latin typeface="Arial"/>
                          <a:ea typeface="Times New Roman"/>
                          <a:cs typeface="Times New Roman"/>
                        </a:rPr>
                        <a:t>1</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sng"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75565" marR="0">
                        <a:spcBef>
                          <a:spcPts val="45"/>
                        </a:spcBef>
                        <a:spcAft>
                          <a:spcPts val="0"/>
                        </a:spcAft>
                      </a:pPr>
                      <a:r>
                        <a:rPr lang="en-US" sz="850">
                          <a:solidFill>
                            <a:srgbClr val="221F20"/>
                          </a:solidFill>
                          <a:latin typeface="Arial"/>
                          <a:ea typeface="Times New Roman"/>
                          <a:cs typeface="Times New Roman"/>
                        </a:rPr>
                        <a:t>2</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sng"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31115" marR="24765" algn="ctr">
                        <a:lnSpc>
                          <a:spcPts val="1075"/>
                        </a:lnSpc>
                        <a:spcBef>
                          <a:spcPts val="45"/>
                        </a:spcBef>
                        <a:spcAft>
                          <a:spcPts val="0"/>
                        </a:spcAft>
                      </a:pPr>
                      <a:r>
                        <a:rPr lang="en-US" sz="850" i="1">
                          <a:solidFill>
                            <a:srgbClr val="221F20"/>
                          </a:solidFill>
                          <a:latin typeface="Arial"/>
                          <a:ea typeface="Times New Roman"/>
                          <a:cs typeface="Times New Roman"/>
                        </a:rPr>
                        <a:t>N</a:t>
                      </a:r>
                      <a:r>
                        <a:rPr lang="en-US" sz="650">
                          <a:solidFill>
                            <a:srgbClr val="221F20"/>
                          </a:solidFill>
                          <a:latin typeface="Arial"/>
                          <a:ea typeface="Times New Roman"/>
                          <a:cs typeface="Times New Roman"/>
                        </a:rPr>
                        <a:t>2</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sng"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33020" marR="24765" algn="ctr">
                        <a:lnSpc>
                          <a:spcPts val="1075"/>
                        </a:lnSpc>
                        <a:spcBef>
                          <a:spcPts val="45"/>
                        </a:spcBef>
                        <a:spcAft>
                          <a:spcPts val="0"/>
                        </a:spcAft>
                      </a:pPr>
                      <a:r>
                        <a:rPr lang="en-US" sz="850" i="1" dirty="0">
                          <a:solidFill>
                            <a:srgbClr val="221F20"/>
                          </a:solidFill>
                          <a:latin typeface="Arial"/>
                          <a:ea typeface="Times New Roman"/>
                          <a:cs typeface="Times New Roman"/>
                        </a:rPr>
                        <a:t>N</a:t>
                      </a:r>
                      <a:r>
                        <a:rPr lang="en-US" sz="650" dirty="0">
                          <a:solidFill>
                            <a:srgbClr val="221F20"/>
                          </a:solidFill>
                          <a:latin typeface="Arial"/>
                          <a:ea typeface="Times New Roman"/>
                          <a:cs typeface="Times New Roman"/>
                        </a:rPr>
                        <a:t>4</a:t>
                      </a:r>
                      <a:endParaRPr lang="en-US" sz="1100" dirty="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sng"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r>
              <a:tr h="346796">
                <a:tc>
                  <a:txBody>
                    <a:bodyPr/>
                    <a:lstStyle/>
                    <a:p>
                      <a:pPr marL="0" marR="0">
                        <a:spcBef>
                          <a:spcPts val="0"/>
                        </a:spcBef>
                        <a:spcAft>
                          <a:spcPts val="0"/>
                        </a:spcAft>
                      </a:pPr>
                      <a:endParaRPr lang="en-US" sz="9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8255" marR="0" algn="ctr">
                        <a:spcBef>
                          <a:spcPts val="150"/>
                        </a:spcBef>
                        <a:spcAft>
                          <a:spcPts val="0"/>
                        </a:spcAft>
                      </a:pPr>
                      <a:r>
                        <a:rPr lang="en-US" sz="850">
                          <a:solidFill>
                            <a:srgbClr val="221F20"/>
                          </a:solidFill>
                          <a:latin typeface="Arial"/>
                          <a:ea typeface="Times New Roman"/>
                          <a:cs typeface="Times New Roman"/>
                        </a:rPr>
                        <a:t>1</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75565" marR="0">
                        <a:spcBef>
                          <a:spcPts val="150"/>
                        </a:spcBef>
                        <a:spcAft>
                          <a:spcPts val="0"/>
                        </a:spcAft>
                      </a:pPr>
                      <a:r>
                        <a:rPr lang="en-US" sz="850">
                          <a:solidFill>
                            <a:srgbClr val="221F20"/>
                          </a:solidFill>
                          <a:latin typeface="Arial"/>
                          <a:ea typeface="Times New Roman"/>
                          <a:cs typeface="Times New Roman"/>
                        </a:rPr>
                        <a:t>3</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31115" marR="24765" algn="ctr">
                        <a:lnSpc>
                          <a:spcPts val="1075"/>
                        </a:lnSpc>
                        <a:spcBef>
                          <a:spcPts val="150"/>
                        </a:spcBef>
                        <a:spcAft>
                          <a:spcPts val="0"/>
                        </a:spcAft>
                      </a:pPr>
                      <a:r>
                        <a:rPr lang="en-US" sz="850" i="1">
                          <a:solidFill>
                            <a:srgbClr val="221F20"/>
                          </a:solidFill>
                          <a:latin typeface="Arial"/>
                          <a:ea typeface="Times New Roman"/>
                          <a:cs typeface="Times New Roman"/>
                        </a:rPr>
                        <a:t>N</a:t>
                      </a:r>
                      <a:r>
                        <a:rPr lang="en-US" sz="650">
                          <a:solidFill>
                            <a:srgbClr val="221F20"/>
                          </a:solidFill>
                          <a:latin typeface="Arial"/>
                          <a:ea typeface="Times New Roman"/>
                          <a:cs typeface="Times New Roman"/>
                        </a:rPr>
                        <a:t>3</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33020" marR="24765" algn="ctr">
                        <a:lnSpc>
                          <a:spcPts val="1075"/>
                        </a:lnSpc>
                        <a:spcBef>
                          <a:spcPts val="150"/>
                        </a:spcBef>
                        <a:spcAft>
                          <a:spcPts val="0"/>
                        </a:spcAft>
                      </a:pPr>
                      <a:r>
                        <a:rPr lang="en-US" sz="850" i="1">
                          <a:solidFill>
                            <a:srgbClr val="221F20"/>
                          </a:solidFill>
                          <a:latin typeface="Arial"/>
                          <a:ea typeface="Times New Roman"/>
                          <a:cs typeface="Times New Roman"/>
                        </a:rPr>
                        <a:t>N</a:t>
                      </a:r>
                      <a:r>
                        <a:rPr lang="en-US" sz="650">
                          <a:solidFill>
                            <a:srgbClr val="221F20"/>
                          </a:solidFill>
                          <a:latin typeface="Arial"/>
                          <a:ea typeface="Times New Roman"/>
                          <a:cs typeface="Times New Roman"/>
                        </a:rPr>
                        <a:t>4</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r>
              <a:tr h="346796">
                <a:tc>
                  <a:txBody>
                    <a:bodyPr/>
                    <a:lstStyle/>
                    <a:p>
                      <a:pPr marL="0" marR="0">
                        <a:spcBef>
                          <a:spcPts val="0"/>
                        </a:spcBef>
                        <a:spcAft>
                          <a:spcPts val="0"/>
                        </a:spcAft>
                      </a:pPr>
                      <a:endParaRPr lang="en-US" sz="9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8255" marR="0" algn="ctr">
                        <a:spcBef>
                          <a:spcPts val="150"/>
                        </a:spcBef>
                        <a:spcAft>
                          <a:spcPts val="0"/>
                        </a:spcAft>
                      </a:pPr>
                      <a:r>
                        <a:rPr lang="en-US" sz="850">
                          <a:solidFill>
                            <a:srgbClr val="221F20"/>
                          </a:solidFill>
                          <a:latin typeface="Arial"/>
                          <a:ea typeface="Times New Roman"/>
                          <a:cs typeface="Times New Roman"/>
                        </a:rPr>
                        <a:t>1</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75565" marR="0">
                        <a:spcBef>
                          <a:spcPts val="150"/>
                        </a:spcBef>
                        <a:spcAft>
                          <a:spcPts val="0"/>
                        </a:spcAft>
                      </a:pPr>
                      <a:r>
                        <a:rPr lang="en-US" sz="850">
                          <a:solidFill>
                            <a:srgbClr val="221F20"/>
                          </a:solidFill>
                          <a:latin typeface="Arial"/>
                          <a:ea typeface="Times New Roman"/>
                          <a:cs typeface="Times New Roman"/>
                        </a:rPr>
                        <a:t>4</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6350" marR="0" algn="ctr">
                        <a:spcBef>
                          <a:spcPts val="150"/>
                        </a:spcBef>
                        <a:spcAft>
                          <a:spcPts val="0"/>
                        </a:spcAft>
                      </a:pPr>
                      <a:r>
                        <a:rPr lang="en-US" sz="850">
                          <a:solidFill>
                            <a:srgbClr val="221F20"/>
                          </a:solidFill>
                          <a:latin typeface="Arial"/>
                          <a:ea typeface="Times New Roman"/>
                          <a:cs typeface="Times New Roman"/>
                        </a:rPr>
                        <a:t>0</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33020" marR="24765" algn="ctr">
                        <a:lnSpc>
                          <a:spcPts val="1075"/>
                        </a:lnSpc>
                        <a:spcBef>
                          <a:spcPts val="150"/>
                        </a:spcBef>
                        <a:spcAft>
                          <a:spcPts val="0"/>
                        </a:spcAft>
                      </a:pPr>
                      <a:r>
                        <a:rPr lang="en-US" sz="850" i="1">
                          <a:solidFill>
                            <a:srgbClr val="221F20"/>
                          </a:solidFill>
                          <a:latin typeface="Arial"/>
                          <a:ea typeface="Times New Roman"/>
                          <a:cs typeface="Times New Roman"/>
                        </a:rPr>
                        <a:t>N</a:t>
                      </a:r>
                      <a:r>
                        <a:rPr lang="en-US" sz="650">
                          <a:solidFill>
                            <a:srgbClr val="221F20"/>
                          </a:solidFill>
                          <a:latin typeface="Arial"/>
                          <a:ea typeface="Times New Roman"/>
                          <a:cs typeface="Times New Roman"/>
                        </a:rPr>
                        <a:t>5</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r>
              <a:tr h="346796">
                <a:tc>
                  <a:txBody>
                    <a:bodyPr/>
                    <a:lstStyle/>
                    <a:p>
                      <a:pPr marL="0" marR="0">
                        <a:spcBef>
                          <a:spcPts val="0"/>
                        </a:spcBef>
                        <a:spcAft>
                          <a:spcPts val="0"/>
                        </a:spcAft>
                      </a:pPr>
                      <a:endParaRPr lang="en-US" sz="9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8255" marR="0" algn="ctr">
                        <a:spcBef>
                          <a:spcPts val="150"/>
                        </a:spcBef>
                        <a:spcAft>
                          <a:spcPts val="0"/>
                        </a:spcAft>
                      </a:pPr>
                      <a:r>
                        <a:rPr lang="en-US" sz="850">
                          <a:solidFill>
                            <a:srgbClr val="221F20"/>
                          </a:solidFill>
                          <a:latin typeface="Arial"/>
                          <a:ea typeface="Times New Roman"/>
                          <a:cs typeface="Times New Roman"/>
                        </a:rPr>
                        <a:t>2</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75565" marR="0">
                        <a:spcBef>
                          <a:spcPts val="150"/>
                        </a:spcBef>
                        <a:spcAft>
                          <a:spcPts val="0"/>
                        </a:spcAft>
                      </a:pPr>
                      <a:r>
                        <a:rPr lang="en-US" sz="850">
                          <a:solidFill>
                            <a:srgbClr val="221F20"/>
                          </a:solidFill>
                          <a:latin typeface="Arial"/>
                          <a:ea typeface="Times New Roman"/>
                          <a:cs typeface="Times New Roman"/>
                        </a:rPr>
                        <a:t>3</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31115" marR="24765" algn="ctr">
                        <a:lnSpc>
                          <a:spcPts val="1075"/>
                        </a:lnSpc>
                        <a:spcBef>
                          <a:spcPts val="150"/>
                        </a:spcBef>
                        <a:spcAft>
                          <a:spcPts val="0"/>
                        </a:spcAft>
                      </a:pPr>
                      <a:r>
                        <a:rPr lang="en-US" sz="850" i="1">
                          <a:solidFill>
                            <a:srgbClr val="221F20"/>
                          </a:solidFill>
                          <a:latin typeface="Arial"/>
                          <a:ea typeface="Times New Roman"/>
                          <a:cs typeface="Times New Roman"/>
                        </a:rPr>
                        <a:t>N</a:t>
                      </a:r>
                      <a:r>
                        <a:rPr lang="en-US" sz="650">
                          <a:solidFill>
                            <a:srgbClr val="221F20"/>
                          </a:solidFill>
                          <a:latin typeface="Arial"/>
                          <a:ea typeface="Times New Roman"/>
                          <a:cs typeface="Times New Roman"/>
                        </a:rPr>
                        <a:t>5</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c>
                  <a:txBody>
                    <a:bodyPr/>
                    <a:lstStyle/>
                    <a:p>
                      <a:pPr marL="8255" marR="0" algn="ctr">
                        <a:spcBef>
                          <a:spcPts val="150"/>
                        </a:spcBef>
                        <a:spcAft>
                          <a:spcPts val="0"/>
                        </a:spcAft>
                      </a:pPr>
                      <a:r>
                        <a:rPr lang="en-US" sz="850">
                          <a:solidFill>
                            <a:srgbClr val="221F20"/>
                          </a:solidFill>
                          <a:latin typeface="Arial"/>
                          <a:ea typeface="Times New Roman"/>
                          <a:cs typeface="Times New Roman"/>
                        </a:rPr>
                        <a:t>0</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dbl" algn="ctr">
                      <a:solidFill>
                        <a:srgbClr val="221F20"/>
                      </a:solidFill>
                      <a:prstDash val="solid"/>
                      <a:round/>
                      <a:headEnd type="none" w="med" len="med"/>
                      <a:tailEnd type="none" w="med" len="med"/>
                    </a:lnB>
                    <a:solidFill>
                      <a:srgbClr val="D1D2D4"/>
                    </a:solidFill>
                  </a:tcPr>
                </a:tc>
              </a:tr>
              <a:tr h="318006">
                <a:tc>
                  <a:txBody>
                    <a:bodyPr/>
                    <a:lstStyle/>
                    <a:p>
                      <a:pPr marL="0" marR="0">
                        <a:spcBef>
                          <a:spcPts val="0"/>
                        </a:spcBef>
                        <a:spcAft>
                          <a:spcPts val="0"/>
                        </a:spcAft>
                      </a:pPr>
                      <a:endParaRPr lang="en-US" sz="800" dirty="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sng" algn="ctr">
                      <a:solidFill>
                        <a:srgbClr val="221F20"/>
                      </a:solidFill>
                      <a:prstDash val="solid"/>
                      <a:round/>
                      <a:headEnd type="none" w="med" len="med"/>
                      <a:tailEnd type="none" w="med" len="med"/>
                    </a:lnB>
                    <a:solidFill>
                      <a:srgbClr val="D1D2D4"/>
                    </a:solidFill>
                  </a:tcPr>
                </a:tc>
                <a:tc>
                  <a:txBody>
                    <a:bodyPr/>
                    <a:lstStyle/>
                    <a:p>
                      <a:pPr marL="8255" marR="0" algn="ctr">
                        <a:lnSpc>
                          <a:spcPts val="965"/>
                        </a:lnSpc>
                        <a:spcBef>
                          <a:spcPts val="150"/>
                        </a:spcBef>
                        <a:spcAft>
                          <a:spcPts val="0"/>
                        </a:spcAft>
                      </a:pPr>
                      <a:r>
                        <a:rPr lang="en-US" sz="850">
                          <a:solidFill>
                            <a:srgbClr val="221F20"/>
                          </a:solidFill>
                          <a:latin typeface="Arial"/>
                          <a:ea typeface="Times New Roman"/>
                          <a:cs typeface="Times New Roman"/>
                        </a:rPr>
                        <a:t>2</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sng" algn="ctr">
                      <a:solidFill>
                        <a:srgbClr val="221F20"/>
                      </a:solidFill>
                      <a:prstDash val="solid"/>
                      <a:round/>
                      <a:headEnd type="none" w="med" len="med"/>
                      <a:tailEnd type="none" w="med" len="med"/>
                    </a:lnB>
                    <a:solidFill>
                      <a:srgbClr val="D1D2D4"/>
                    </a:solidFill>
                  </a:tcPr>
                </a:tc>
                <a:tc>
                  <a:txBody>
                    <a:bodyPr/>
                    <a:lstStyle/>
                    <a:p>
                      <a:pPr marL="75565" marR="0">
                        <a:lnSpc>
                          <a:spcPts val="965"/>
                        </a:lnSpc>
                        <a:spcBef>
                          <a:spcPts val="150"/>
                        </a:spcBef>
                        <a:spcAft>
                          <a:spcPts val="0"/>
                        </a:spcAft>
                      </a:pPr>
                      <a:r>
                        <a:rPr lang="en-US" sz="850">
                          <a:solidFill>
                            <a:srgbClr val="221F20"/>
                          </a:solidFill>
                          <a:latin typeface="Arial"/>
                          <a:ea typeface="Times New Roman"/>
                          <a:cs typeface="Times New Roman"/>
                        </a:rPr>
                        <a:t>4</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sng" algn="ctr">
                      <a:solidFill>
                        <a:srgbClr val="221F20"/>
                      </a:solidFill>
                      <a:prstDash val="solid"/>
                      <a:round/>
                      <a:headEnd type="none" w="med" len="med"/>
                      <a:tailEnd type="none" w="med" len="med"/>
                    </a:lnB>
                    <a:solidFill>
                      <a:srgbClr val="D1D2D4"/>
                    </a:solidFill>
                  </a:tcPr>
                </a:tc>
                <a:tc>
                  <a:txBody>
                    <a:bodyPr/>
                    <a:lstStyle/>
                    <a:p>
                      <a:pPr marL="6350" marR="0" algn="ctr">
                        <a:lnSpc>
                          <a:spcPts val="965"/>
                        </a:lnSpc>
                        <a:spcBef>
                          <a:spcPts val="150"/>
                        </a:spcBef>
                        <a:spcAft>
                          <a:spcPts val="0"/>
                        </a:spcAft>
                      </a:pPr>
                      <a:r>
                        <a:rPr lang="en-US" sz="850">
                          <a:solidFill>
                            <a:srgbClr val="221F20"/>
                          </a:solidFill>
                          <a:latin typeface="Arial"/>
                          <a:ea typeface="Times New Roman"/>
                          <a:cs typeface="Times New Roman"/>
                        </a:rPr>
                        <a:t>0</a:t>
                      </a:r>
                      <a:endParaRPr lang="en-US" sz="110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sng" algn="ctr">
                      <a:solidFill>
                        <a:srgbClr val="221F20"/>
                      </a:solidFill>
                      <a:prstDash val="solid"/>
                      <a:round/>
                      <a:headEnd type="none" w="med" len="med"/>
                      <a:tailEnd type="none" w="med" len="med"/>
                    </a:lnB>
                    <a:solidFill>
                      <a:srgbClr val="D1D2D4"/>
                    </a:solidFill>
                  </a:tcPr>
                </a:tc>
                <a:tc>
                  <a:txBody>
                    <a:bodyPr/>
                    <a:lstStyle/>
                    <a:p>
                      <a:pPr marL="8255" marR="0" algn="ctr">
                        <a:lnSpc>
                          <a:spcPts val="965"/>
                        </a:lnSpc>
                        <a:spcBef>
                          <a:spcPts val="150"/>
                        </a:spcBef>
                        <a:spcAft>
                          <a:spcPts val="0"/>
                        </a:spcAft>
                      </a:pPr>
                      <a:r>
                        <a:rPr lang="en-US" sz="850" dirty="0">
                          <a:solidFill>
                            <a:srgbClr val="221F20"/>
                          </a:solidFill>
                          <a:latin typeface="Arial"/>
                          <a:ea typeface="Times New Roman"/>
                          <a:cs typeface="Times New Roman"/>
                        </a:rPr>
                        <a:t>0</a:t>
                      </a:r>
                      <a:endParaRPr lang="en-US" sz="1100" dirty="0">
                        <a:latin typeface="Times New Roman"/>
                        <a:ea typeface="Times New Roman"/>
                        <a:cs typeface="Times New Roman"/>
                      </a:endParaRPr>
                    </a:p>
                  </a:txBody>
                  <a:tcPr marL="0" marR="0" marT="0" marB="0">
                    <a:lnL w="12700" cap="flat" cmpd="sng" algn="ctr">
                      <a:solidFill>
                        <a:srgbClr val="221F20"/>
                      </a:solidFill>
                      <a:prstDash val="solid"/>
                      <a:round/>
                      <a:headEnd type="none" w="med" len="med"/>
                      <a:tailEnd type="none" w="med" len="med"/>
                    </a:lnL>
                    <a:lnR w="12700" cap="flat" cmpd="sng" algn="ctr">
                      <a:solidFill>
                        <a:srgbClr val="221F20"/>
                      </a:solidFill>
                      <a:prstDash val="solid"/>
                      <a:round/>
                      <a:headEnd type="none" w="med" len="med"/>
                      <a:tailEnd type="none" w="med" len="med"/>
                    </a:lnR>
                    <a:lnT w="12700" cap="flat" cmpd="dbl" algn="ctr">
                      <a:solidFill>
                        <a:srgbClr val="221F20"/>
                      </a:solidFill>
                      <a:prstDash val="solid"/>
                      <a:round/>
                      <a:headEnd type="none" w="med" len="med"/>
                      <a:tailEnd type="none" w="med" len="med"/>
                    </a:lnT>
                    <a:lnB w="12700" cap="flat" cmpd="sng" algn="ctr">
                      <a:solidFill>
                        <a:srgbClr val="221F20"/>
                      </a:solidFill>
                      <a:prstDash val="solid"/>
                      <a:round/>
                      <a:headEnd type="none" w="med" len="med"/>
                      <a:tailEnd type="none" w="med" len="med"/>
                    </a:lnB>
                    <a:solidFill>
                      <a:srgbClr val="D1D2D4"/>
                    </a:solidFill>
                  </a:tcPr>
                </a:tc>
              </a:tr>
            </a:tbl>
          </a:graphicData>
        </a:graphic>
      </p:graphicFrame>
      <p:sp>
        <p:nvSpPr>
          <p:cNvPr id="104" name="Rectangle 103"/>
          <p:cNvSpPr/>
          <p:nvPr/>
        </p:nvSpPr>
        <p:spPr>
          <a:xfrm>
            <a:off x="4800600" y="2743200"/>
            <a:ext cx="450764" cy="369332"/>
          </a:xfrm>
          <a:prstGeom prst="rect">
            <a:avLst/>
          </a:prstGeom>
        </p:spPr>
        <p:txBody>
          <a:bodyPr wrap="none">
            <a:spAutoFit/>
          </a:bodyPr>
          <a:lstStyle/>
          <a:p>
            <a:r>
              <a:rPr lang="en-US" dirty="0" smtClean="0"/>
              <a:t>N1</a:t>
            </a:r>
            <a:endParaRPr lang="en-US" dirty="0"/>
          </a:p>
        </p:txBody>
      </p:sp>
      <p:sp>
        <p:nvSpPr>
          <p:cNvPr id="105" name="Rectangle 104"/>
          <p:cNvSpPr/>
          <p:nvPr/>
        </p:nvSpPr>
        <p:spPr>
          <a:xfrm>
            <a:off x="4800600" y="3048000"/>
            <a:ext cx="450764" cy="369332"/>
          </a:xfrm>
          <a:prstGeom prst="rect">
            <a:avLst/>
          </a:prstGeom>
        </p:spPr>
        <p:txBody>
          <a:bodyPr wrap="none">
            <a:spAutoFit/>
          </a:bodyPr>
          <a:lstStyle/>
          <a:p>
            <a:r>
              <a:rPr lang="en-US" dirty="0" smtClean="0"/>
              <a:t>N2</a:t>
            </a:r>
            <a:endParaRPr lang="en-US" dirty="0"/>
          </a:p>
        </p:txBody>
      </p:sp>
      <p:sp>
        <p:nvSpPr>
          <p:cNvPr id="106" name="Rectangle 105"/>
          <p:cNvSpPr/>
          <p:nvPr/>
        </p:nvSpPr>
        <p:spPr>
          <a:xfrm>
            <a:off x="4800600" y="3352800"/>
            <a:ext cx="450764" cy="369332"/>
          </a:xfrm>
          <a:prstGeom prst="rect">
            <a:avLst/>
          </a:prstGeom>
        </p:spPr>
        <p:txBody>
          <a:bodyPr wrap="none">
            <a:spAutoFit/>
          </a:bodyPr>
          <a:lstStyle/>
          <a:p>
            <a:r>
              <a:rPr lang="en-US" dirty="0" smtClean="0"/>
              <a:t>N3</a:t>
            </a:r>
            <a:endParaRPr lang="en-US" dirty="0"/>
          </a:p>
        </p:txBody>
      </p:sp>
      <p:sp>
        <p:nvSpPr>
          <p:cNvPr id="107" name="Rectangle 106"/>
          <p:cNvSpPr/>
          <p:nvPr/>
        </p:nvSpPr>
        <p:spPr>
          <a:xfrm>
            <a:off x="4800600" y="3733800"/>
            <a:ext cx="450764" cy="369332"/>
          </a:xfrm>
          <a:prstGeom prst="rect">
            <a:avLst/>
          </a:prstGeom>
        </p:spPr>
        <p:txBody>
          <a:bodyPr wrap="none">
            <a:spAutoFit/>
          </a:bodyPr>
          <a:lstStyle/>
          <a:p>
            <a:r>
              <a:rPr lang="en-US" dirty="0" smtClean="0"/>
              <a:t>N4</a:t>
            </a:r>
            <a:endParaRPr lang="en-US" dirty="0"/>
          </a:p>
        </p:txBody>
      </p:sp>
      <p:sp>
        <p:nvSpPr>
          <p:cNvPr id="108" name="Rectangle 107"/>
          <p:cNvSpPr/>
          <p:nvPr/>
        </p:nvSpPr>
        <p:spPr>
          <a:xfrm>
            <a:off x="4800600" y="4114800"/>
            <a:ext cx="450764" cy="369332"/>
          </a:xfrm>
          <a:prstGeom prst="rect">
            <a:avLst/>
          </a:prstGeom>
        </p:spPr>
        <p:txBody>
          <a:bodyPr wrap="none">
            <a:spAutoFit/>
          </a:bodyPr>
          <a:lstStyle/>
          <a:p>
            <a:r>
              <a:rPr lang="en-US" dirty="0" smtClean="0"/>
              <a:t>N5</a:t>
            </a:r>
            <a:endParaRPr lang="en-US" dirty="0"/>
          </a:p>
        </p:txBody>
      </p:sp>
      <p:sp>
        <p:nvSpPr>
          <p:cNvPr id="110" name="Rectangle 109"/>
          <p:cNvSpPr/>
          <p:nvPr/>
        </p:nvSpPr>
        <p:spPr>
          <a:xfrm>
            <a:off x="1143000" y="5791200"/>
            <a:ext cx="6477000" cy="369332"/>
          </a:xfrm>
          <a:prstGeom prst="rect">
            <a:avLst/>
          </a:prstGeom>
        </p:spPr>
        <p:txBody>
          <a:bodyPr wrap="square">
            <a:spAutoFit/>
          </a:bodyPr>
          <a:lstStyle/>
          <a:p>
            <a:pPr algn="ctr"/>
            <a:r>
              <a:rPr lang="en-US" dirty="0" smtClean="0"/>
              <a:t>Adjacency </a:t>
            </a:r>
            <a:r>
              <a:rPr lang="en-US" dirty="0" err="1" smtClean="0"/>
              <a:t>multilist</a:t>
            </a:r>
            <a:r>
              <a:rPr lang="en-US" dirty="0" smtClean="0"/>
              <a:t> (a) Graph </a:t>
            </a:r>
            <a:r>
              <a:rPr lang="en-US" i="1" dirty="0" smtClean="0"/>
              <a:t>G</a:t>
            </a:r>
            <a:r>
              <a:rPr lang="en-US" dirty="0" smtClean="0"/>
              <a:t>1 (b) Adjacency </a:t>
            </a:r>
            <a:r>
              <a:rPr lang="en-US" dirty="0" err="1" smtClean="0"/>
              <a:t>multilist</a:t>
            </a:r>
            <a:r>
              <a:rPr lang="en-US" dirty="0" smtClean="0"/>
              <a:t> for </a:t>
            </a:r>
            <a:r>
              <a:rPr lang="en-US" i="1" dirty="0" smtClean="0"/>
              <a:t>G</a:t>
            </a:r>
            <a:r>
              <a:rPr lang="en-US" dirty="0" smtClean="0"/>
              <a:t>1</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Adjacency List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27</a:t>
            </a:fld>
            <a:endParaRPr lang="en-US"/>
          </a:p>
        </p:txBody>
      </p:sp>
      <p:sp>
        <p:nvSpPr>
          <p:cNvPr id="5" name="Rectangle 4"/>
          <p:cNvSpPr/>
          <p:nvPr/>
        </p:nvSpPr>
        <p:spPr>
          <a:xfrm>
            <a:off x="228600" y="1600200"/>
            <a:ext cx="8763000" cy="707886"/>
          </a:xfrm>
          <a:prstGeom prst="rect">
            <a:avLst/>
          </a:prstGeom>
        </p:spPr>
        <p:txBody>
          <a:bodyPr wrap="square">
            <a:spAutoFit/>
          </a:bodyPr>
          <a:lstStyle/>
          <a:p>
            <a:pPr algn="just"/>
            <a:r>
              <a:rPr lang="en-US" sz="2000" dirty="0" smtClean="0"/>
              <a:t>An </a:t>
            </a:r>
            <a:r>
              <a:rPr lang="en-US" sz="2000" i="1" dirty="0" smtClean="0"/>
              <a:t>inverse adjacency list </a:t>
            </a:r>
            <a:r>
              <a:rPr lang="en-US" sz="2000" dirty="0" smtClean="0"/>
              <a:t>is a set of lists that contains one list for each vertex. Each list contains a node per vertex adjacent to the vertex it represents.</a:t>
            </a:r>
            <a:endParaRPr lang="en-US" sz="2000" dirty="0"/>
          </a:p>
        </p:txBody>
      </p:sp>
      <p:grpSp>
        <p:nvGrpSpPr>
          <p:cNvPr id="44033" name="Group 1"/>
          <p:cNvGrpSpPr>
            <a:grpSpLocks/>
          </p:cNvGrpSpPr>
          <p:nvPr/>
        </p:nvGrpSpPr>
        <p:grpSpPr bwMode="auto">
          <a:xfrm>
            <a:off x="838200" y="2819400"/>
            <a:ext cx="7391400" cy="2819400"/>
            <a:chOff x="3074" y="152"/>
            <a:chExt cx="5820" cy="2031"/>
          </a:xfrm>
        </p:grpSpPr>
        <p:sp>
          <p:nvSpPr>
            <p:cNvPr id="44034" name="Rectangle 2"/>
            <p:cNvSpPr>
              <a:spLocks noChangeArrowheads="1"/>
            </p:cNvSpPr>
            <p:nvPr/>
          </p:nvSpPr>
          <p:spPr bwMode="auto">
            <a:xfrm>
              <a:off x="3073" y="152"/>
              <a:ext cx="5820" cy="2031"/>
            </a:xfrm>
            <a:prstGeom prst="rect">
              <a:avLst/>
            </a:prstGeom>
            <a:solidFill>
              <a:srgbClr val="E6E7E8"/>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35" name="Rectangle 3"/>
            <p:cNvSpPr>
              <a:spLocks noChangeArrowheads="1"/>
            </p:cNvSpPr>
            <p:nvPr/>
          </p:nvSpPr>
          <p:spPr bwMode="auto">
            <a:xfrm>
              <a:off x="5348" y="468"/>
              <a:ext cx="868" cy="349"/>
            </a:xfrm>
            <a:prstGeom prst="rect">
              <a:avLst/>
            </a:prstGeom>
            <a:solidFill>
              <a:srgbClr val="D1D2D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36" name="Rectangle 4"/>
            <p:cNvSpPr>
              <a:spLocks noChangeArrowheads="1"/>
            </p:cNvSpPr>
            <p:nvPr/>
          </p:nvSpPr>
          <p:spPr bwMode="auto">
            <a:xfrm>
              <a:off x="5348" y="468"/>
              <a:ext cx="868" cy="349"/>
            </a:xfrm>
            <a:prstGeom prst="rect">
              <a:avLst/>
            </a:prstGeom>
            <a:noFill/>
            <a:ln w="6350">
              <a:solidFill>
                <a:srgbClr val="221F2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37" name="Rectangle 5"/>
            <p:cNvSpPr>
              <a:spLocks noChangeArrowheads="1"/>
            </p:cNvSpPr>
            <p:nvPr/>
          </p:nvSpPr>
          <p:spPr bwMode="auto">
            <a:xfrm>
              <a:off x="5348" y="817"/>
              <a:ext cx="868" cy="349"/>
            </a:xfrm>
            <a:prstGeom prst="rect">
              <a:avLst/>
            </a:prstGeom>
            <a:solidFill>
              <a:srgbClr val="D1D2D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38" name="Rectangle 6"/>
            <p:cNvSpPr>
              <a:spLocks noChangeArrowheads="1"/>
            </p:cNvSpPr>
            <p:nvPr/>
          </p:nvSpPr>
          <p:spPr bwMode="auto">
            <a:xfrm>
              <a:off x="5348" y="817"/>
              <a:ext cx="868" cy="349"/>
            </a:xfrm>
            <a:prstGeom prst="rect">
              <a:avLst/>
            </a:prstGeom>
            <a:noFill/>
            <a:ln w="6350">
              <a:solidFill>
                <a:srgbClr val="221F2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39" name="Rectangle 7"/>
            <p:cNvSpPr>
              <a:spLocks noChangeArrowheads="1"/>
            </p:cNvSpPr>
            <p:nvPr/>
          </p:nvSpPr>
          <p:spPr bwMode="auto">
            <a:xfrm>
              <a:off x="5348" y="1166"/>
              <a:ext cx="868" cy="349"/>
            </a:xfrm>
            <a:prstGeom prst="rect">
              <a:avLst/>
            </a:prstGeom>
            <a:solidFill>
              <a:srgbClr val="D1D2D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40" name="Rectangle 8"/>
            <p:cNvSpPr>
              <a:spLocks noChangeArrowheads="1"/>
            </p:cNvSpPr>
            <p:nvPr/>
          </p:nvSpPr>
          <p:spPr bwMode="auto">
            <a:xfrm>
              <a:off x="5348" y="1166"/>
              <a:ext cx="868" cy="349"/>
            </a:xfrm>
            <a:prstGeom prst="rect">
              <a:avLst/>
            </a:prstGeom>
            <a:noFill/>
            <a:ln w="6350">
              <a:solidFill>
                <a:srgbClr val="221F2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41" name="Rectangle 9"/>
            <p:cNvSpPr>
              <a:spLocks noChangeArrowheads="1"/>
            </p:cNvSpPr>
            <p:nvPr/>
          </p:nvSpPr>
          <p:spPr bwMode="auto">
            <a:xfrm>
              <a:off x="6501" y="502"/>
              <a:ext cx="388" cy="280"/>
            </a:xfrm>
            <a:prstGeom prst="rect">
              <a:avLst/>
            </a:prstGeom>
            <a:solidFill>
              <a:srgbClr val="D1D2D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42" name="Rectangle 10"/>
            <p:cNvSpPr>
              <a:spLocks noChangeArrowheads="1"/>
            </p:cNvSpPr>
            <p:nvPr/>
          </p:nvSpPr>
          <p:spPr bwMode="auto">
            <a:xfrm>
              <a:off x="6501" y="502"/>
              <a:ext cx="388" cy="280"/>
            </a:xfrm>
            <a:prstGeom prst="rect">
              <a:avLst/>
            </a:prstGeom>
            <a:noFill/>
            <a:ln w="6350">
              <a:solidFill>
                <a:srgbClr val="221F2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43" name="Rectangle 11"/>
            <p:cNvSpPr>
              <a:spLocks noChangeArrowheads="1"/>
            </p:cNvSpPr>
            <p:nvPr/>
          </p:nvSpPr>
          <p:spPr bwMode="auto">
            <a:xfrm>
              <a:off x="6889" y="502"/>
              <a:ext cx="388" cy="280"/>
            </a:xfrm>
            <a:prstGeom prst="rect">
              <a:avLst/>
            </a:prstGeom>
            <a:solidFill>
              <a:srgbClr val="D1D2D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44" name="Rectangle 12"/>
            <p:cNvSpPr>
              <a:spLocks noChangeArrowheads="1"/>
            </p:cNvSpPr>
            <p:nvPr/>
          </p:nvSpPr>
          <p:spPr bwMode="auto">
            <a:xfrm>
              <a:off x="6889" y="502"/>
              <a:ext cx="388" cy="280"/>
            </a:xfrm>
            <a:prstGeom prst="rect">
              <a:avLst/>
            </a:prstGeom>
            <a:noFill/>
            <a:ln w="6350">
              <a:solidFill>
                <a:srgbClr val="221F2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45" name="Rectangle 13"/>
            <p:cNvSpPr>
              <a:spLocks noChangeArrowheads="1"/>
            </p:cNvSpPr>
            <p:nvPr/>
          </p:nvSpPr>
          <p:spPr bwMode="auto">
            <a:xfrm>
              <a:off x="6501" y="1200"/>
              <a:ext cx="388" cy="280"/>
            </a:xfrm>
            <a:prstGeom prst="rect">
              <a:avLst/>
            </a:prstGeom>
            <a:solidFill>
              <a:srgbClr val="D1D2D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46" name="Rectangle 14"/>
            <p:cNvSpPr>
              <a:spLocks noChangeArrowheads="1"/>
            </p:cNvSpPr>
            <p:nvPr/>
          </p:nvSpPr>
          <p:spPr bwMode="auto">
            <a:xfrm>
              <a:off x="6501" y="1200"/>
              <a:ext cx="388" cy="280"/>
            </a:xfrm>
            <a:prstGeom prst="rect">
              <a:avLst/>
            </a:prstGeom>
            <a:noFill/>
            <a:ln w="6350">
              <a:solidFill>
                <a:srgbClr val="221F2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47" name="Rectangle 15"/>
            <p:cNvSpPr>
              <a:spLocks noChangeArrowheads="1"/>
            </p:cNvSpPr>
            <p:nvPr/>
          </p:nvSpPr>
          <p:spPr bwMode="auto">
            <a:xfrm>
              <a:off x="6889" y="1200"/>
              <a:ext cx="388" cy="280"/>
            </a:xfrm>
            <a:prstGeom prst="rect">
              <a:avLst/>
            </a:prstGeom>
            <a:solidFill>
              <a:srgbClr val="D1D2D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48" name="Rectangle 16"/>
            <p:cNvSpPr>
              <a:spLocks noChangeArrowheads="1"/>
            </p:cNvSpPr>
            <p:nvPr/>
          </p:nvSpPr>
          <p:spPr bwMode="auto">
            <a:xfrm>
              <a:off x="6889" y="1200"/>
              <a:ext cx="388" cy="280"/>
            </a:xfrm>
            <a:prstGeom prst="rect">
              <a:avLst/>
            </a:prstGeom>
            <a:noFill/>
            <a:ln w="6350">
              <a:solidFill>
                <a:srgbClr val="221F2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49" name="Freeform 17"/>
            <p:cNvSpPr>
              <a:spLocks/>
            </p:cNvSpPr>
            <p:nvPr/>
          </p:nvSpPr>
          <p:spPr bwMode="auto">
            <a:xfrm>
              <a:off x="6215" y="991"/>
              <a:ext cx="382" cy="64"/>
            </a:xfrm>
            <a:custGeom>
              <a:avLst/>
              <a:gdLst/>
              <a:ahLst/>
              <a:cxnLst>
                <a:cxn ang="0">
                  <a:pos x="0" y="0"/>
                </a:cxn>
                <a:cxn ang="0">
                  <a:pos x="382" y="0"/>
                </a:cxn>
                <a:cxn ang="0">
                  <a:pos x="382" y="63"/>
                </a:cxn>
              </a:cxnLst>
              <a:rect l="0" t="0" r="r" b="b"/>
              <a:pathLst>
                <a:path w="382" h="64">
                  <a:moveTo>
                    <a:pt x="0" y="0"/>
                  </a:moveTo>
                  <a:lnTo>
                    <a:pt x="382" y="0"/>
                  </a:lnTo>
                  <a:lnTo>
                    <a:pt x="382" y="63"/>
                  </a:lnTo>
                </a:path>
              </a:pathLst>
            </a:cu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0" name="Line 18"/>
            <p:cNvSpPr>
              <a:spLocks noChangeShapeType="1"/>
            </p:cNvSpPr>
            <p:nvPr/>
          </p:nvSpPr>
          <p:spPr bwMode="auto">
            <a:xfrm>
              <a:off x="6524" y="1056"/>
              <a:ext cx="154"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1" name="Line 19"/>
            <p:cNvSpPr>
              <a:spLocks noChangeShapeType="1"/>
            </p:cNvSpPr>
            <p:nvPr/>
          </p:nvSpPr>
          <p:spPr bwMode="auto">
            <a:xfrm>
              <a:off x="6546" y="1084"/>
              <a:ext cx="110"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2" name="Line 20"/>
            <p:cNvSpPr>
              <a:spLocks noChangeShapeType="1"/>
            </p:cNvSpPr>
            <p:nvPr/>
          </p:nvSpPr>
          <p:spPr bwMode="auto">
            <a:xfrm>
              <a:off x="6567" y="1112"/>
              <a:ext cx="68"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3" name="Line 21"/>
            <p:cNvSpPr>
              <a:spLocks noChangeShapeType="1"/>
            </p:cNvSpPr>
            <p:nvPr/>
          </p:nvSpPr>
          <p:spPr bwMode="auto">
            <a:xfrm>
              <a:off x="6579" y="1138"/>
              <a:ext cx="43"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4" name="Freeform 22"/>
            <p:cNvSpPr>
              <a:spLocks/>
            </p:cNvSpPr>
            <p:nvPr/>
          </p:nvSpPr>
          <p:spPr bwMode="auto">
            <a:xfrm>
              <a:off x="7276" y="642"/>
              <a:ext cx="297" cy="64"/>
            </a:xfrm>
            <a:custGeom>
              <a:avLst/>
              <a:gdLst/>
              <a:ahLst/>
              <a:cxnLst>
                <a:cxn ang="0">
                  <a:pos x="0" y="0"/>
                </a:cxn>
                <a:cxn ang="0">
                  <a:pos x="296" y="0"/>
                </a:cxn>
                <a:cxn ang="0">
                  <a:pos x="296" y="63"/>
                </a:cxn>
              </a:cxnLst>
              <a:rect l="0" t="0" r="r" b="b"/>
              <a:pathLst>
                <a:path w="297" h="64">
                  <a:moveTo>
                    <a:pt x="0" y="0"/>
                  </a:moveTo>
                  <a:lnTo>
                    <a:pt x="296" y="0"/>
                  </a:lnTo>
                  <a:lnTo>
                    <a:pt x="296" y="63"/>
                  </a:lnTo>
                </a:path>
              </a:pathLst>
            </a:cu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5" name="Line 23"/>
            <p:cNvSpPr>
              <a:spLocks noChangeShapeType="1"/>
            </p:cNvSpPr>
            <p:nvPr/>
          </p:nvSpPr>
          <p:spPr bwMode="auto">
            <a:xfrm>
              <a:off x="7499" y="707"/>
              <a:ext cx="154"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6" name="Line 24"/>
            <p:cNvSpPr>
              <a:spLocks noChangeShapeType="1"/>
            </p:cNvSpPr>
            <p:nvPr/>
          </p:nvSpPr>
          <p:spPr bwMode="auto">
            <a:xfrm>
              <a:off x="7521" y="735"/>
              <a:ext cx="110"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7" name="Line 25"/>
            <p:cNvSpPr>
              <a:spLocks noChangeShapeType="1"/>
            </p:cNvSpPr>
            <p:nvPr/>
          </p:nvSpPr>
          <p:spPr bwMode="auto">
            <a:xfrm>
              <a:off x="7542" y="763"/>
              <a:ext cx="68"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8" name="Line 26"/>
            <p:cNvSpPr>
              <a:spLocks noChangeShapeType="1"/>
            </p:cNvSpPr>
            <p:nvPr/>
          </p:nvSpPr>
          <p:spPr bwMode="auto">
            <a:xfrm>
              <a:off x="7554" y="789"/>
              <a:ext cx="43"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59" name="Line 27"/>
            <p:cNvSpPr>
              <a:spLocks noChangeShapeType="1"/>
            </p:cNvSpPr>
            <p:nvPr/>
          </p:nvSpPr>
          <p:spPr bwMode="auto">
            <a:xfrm>
              <a:off x="6216" y="643"/>
              <a:ext cx="214"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60" name="Freeform 28"/>
            <p:cNvSpPr>
              <a:spLocks/>
            </p:cNvSpPr>
            <p:nvPr/>
          </p:nvSpPr>
          <p:spPr bwMode="auto">
            <a:xfrm>
              <a:off x="6415" y="593"/>
              <a:ext cx="87" cy="100"/>
            </a:xfrm>
            <a:custGeom>
              <a:avLst/>
              <a:gdLst/>
              <a:ahLst/>
              <a:cxnLst>
                <a:cxn ang="0">
                  <a:pos x="0" y="0"/>
                </a:cxn>
                <a:cxn ang="0">
                  <a:pos x="0" y="100"/>
                </a:cxn>
                <a:cxn ang="0">
                  <a:pos x="87" y="50"/>
                </a:cxn>
                <a:cxn ang="0">
                  <a:pos x="0" y="0"/>
                </a:cxn>
              </a:cxnLst>
              <a:rect l="0" t="0" r="r" b="b"/>
              <a:pathLst>
                <a:path w="87" h="100">
                  <a:moveTo>
                    <a:pt x="0" y="0"/>
                  </a:moveTo>
                  <a:lnTo>
                    <a:pt x="0" y="100"/>
                  </a:lnTo>
                  <a:lnTo>
                    <a:pt x="87" y="50"/>
                  </a:lnTo>
                  <a:lnTo>
                    <a:pt x="0" y="0"/>
                  </a:lnTo>
                  <a:close/>
                </a:path>
              </a:pathLst>
            </a:custGeom>
            <a:solidFill>
              <a:srgbClr val="221F2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61" name="Line 29"/>
            <p:cNvSpPr>
              <a:spLocks noChangeShapeType="1"/>
            </p:cNvSpPr>
            <p:nvPr/>
          </p:nvSpPr>
          <p:spPr bwMode="auto">
            <a:xfrm>
              <a:off x="6216" y="1341"/>
              <a:ext cx="214"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62" name="Freeform 30"/>
            <p:cNvSpPr>
              <a:spLocks/>
            </p:cNvSpPr>
            <p:nvPr/>
          </p:nvSpPr>
          <p:spPr bwMode="auto">
            <a:xfrm>
              <a:off x="6415" y="1290"/>
              <a:ext cx="87" cy="100"/>
            </a:xfrm>
            <a:custGeom>
              <a:avLst/>
              <a:gdLst/>
              <a:ahLst/>
              <a:cxnLst>
                <a:cxn ang="0">
                  <a:pos x="0" y="0"/>
                </a:cxn>
                <a:cxn ang="0">
                  <a:pos x="0" y="99"/>
                </a:cxn>
                <a:cxn ang="0">
                  <a:pos x="87" y="50"/>
                </a:cxn>
                <a:cxn ang="0">
                  <a:pos x="0" y="0"/>
                </a:cxn>
              </a:cxnLst>
              <a:rect l="0" t="0" r="r" b="b"/>
              <a:pathLst>
                <a:path w="87" h="100">
                  <a:moveTo>
                    <a:pt x="0" y="0"/>
                  </a:moveTo>
                  <a:lnTo>
                    <a:pt x="0" y="99"/>
                  </a:lnTo>
                  <a:lnTo>
                    <a:pt x="87" y="50"/>
                  </a:lnTo>
                  <a:lnTo>
                    <a:pt x="0" y="0"/>
                  </a:lnTo>
                  <a:close/>
                </a:path>
              </a:pathLst>
            </a:custGeom>
            <a:solidFill>
              <a:srgbClr val="221F2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63" name="Rectangle 31"/>
            <p:cNvSpPr>
              <a:spLocks noChangeArrowheads="1"/>
            </p:cNvSpPr>
            <p:nvPr/>
          </p:nvSpPr>
          <p:spPr bwMode="auto">
            <a:xfrm>
              <a:off x="7622" y="1200"/>
              <a:ext cx="388" cy="280"/>
            </a:xfrm>
            <a:prstGeom prst="rect">
              <a:avLst/>
            </a:prstGeom>
            <a:solidFill>
              <a:srgbClr val="D1D2D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64" name="Rectangle 32"/>
            <p:cNvSpPr>
              <a:spLocks noChangeArrowheads="1"/>
            </p:cNvSpPr>
            <p:nvPr/>
          </p:nvSpPr>
          <p:spPr bwMode="auto">
            <a:xfrm>
              <a:off x="7622" y="1200"/>
              <a:ext cx="388" cy="280"/>
            </a:xfrm>
            <a:prstGeom prst="rect">
              <a:avLst/>
            </a:prstGeom>
            <a:noFill/>
            <a:ln w="6350">
              <a:solidFill>
                <a:srgbClr val="221F2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65" name="Rectangle 33"/>
            <p:cNvSpPr>
              <a:spLocks noChangeArrowheads="1"/>
            </p:cNvSpPr>
            <p:nvPr/>
          </p:nvSpPr>
          <p:spPr bwMode="auto">
            <a:xfrm>
              <a:off x="8009" y="1200"/>
              <a:ext cx="388" cy="280"/>
            </a:xfrm>
            <a:prstGeom prst="rect">
              <a:avLst/>
            </a:prstGeom>
            <a:solidFill>
              <a:srgbClr val="D1D2D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66" name="Rectangle 34"/>
            <p:cNvSpPr>
              <a:spLocks noChangeArrowheads="1"/>
            </p:cNvSpPr>
            <p:nvPr/>
          </p:nvSpPr>
          <p:spPr bwMode="auto">
            <a:xfrm>
              <a:off x="8009" y="1200"/>
              <a:ext cx="388" cy="280"/>
            </a:xfrm>
            <a:prstGeom prst="rect">
              <a:avLst/>
            </a:prstGeom>
            <a:noFill/>
            <a:ln w="6350">
              <a:solidFill>
                <a:srgbClr val="221F2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067" name="Freeform 35"/>
            <p:cNvSpPr>
              <a:spLocks/>
            </p:cNvSpPr>
            <p:nvPr/>
          </p:nvSpPr>
          <p:spPr bwMode="auto">
            <a:xfrm>
              <a:off x="8397" y="1340"/>
              <a:ext cx="297" cy="64"/>
            </a:xfrm>
            <a:custGeom>
              <a:avLst/>
              <a:gdLst/>
              <a:ahLst/>
              <a:cxnLst>
                <a:cxn ang="0">
                  <a:pos x="0" y="0"/>
                </a:cxn>
                <a:cxn ang="0">
                  <a:pos x="296" y="0"/>
                </a:cxn>
                <a:cxn ang="0">
                  <a:pos x="296" y="63"/>
                </a:cxn>
              </a:cxnLst>
              <a:rect l="0" t="0" r="r" b="b"/>
              <a:pathLst>
                <a:path w="297" h="64">
                  <a:moveTo>
                    <a:pt x="0" y="0"/>
                  </a:moveTo>
                  <a:lnTo>
                    <a:pt x="296" y="0"/>
                  </a:lnTo>
                  <a:lnTo>
                    <a:pt x="296" y="63"/>
                  </a:lnTo>
                </a:path>
              </a:pathLst>
            </a:cu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68" name="Line 36"/>
            <p:cNvSpPr>
              <a:spLocks noChangeShapeType="1"/>
            </p:cNvSpPr>
            <p:nvPr/>
          </p:nvSpPr>
          <p:spPr bwMode="auto">
            <a:xfrm>
              <a:off x="8619" y="1405"/>
              <a:ext cx="154"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69" name="Line 37"/>
            <p:cNvSpPr>
              <a:spLocks noChangeShapeType="1"/>
            </p:cNvSpPr>
            <p:nvPr/>
          </p:nvSpPr>
          <p:spPr bwMode="auto">
            <a:xfrm>
              <a:off x="8641" y="1432"/>
              <a:ext cx="110"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70" name="Line 38"/>
            <p:cNvSpPr>
              <a:spLocks noChangeShapeType="1"/>
            </p:cNvSpPr>
            <p:nvPr/>
          </p:nvSpPr>
          <p:spPr bwMode="auto">
            <a:xfrm>
              <a:off x="8662" y="1461"/>
              <a:ext cx="68"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71" name="Line 39"/>
            <p:cNvSpPr>
              <a:spLocks noChangeShapeType="1"/>
            </p:cNvSpPr>
            <p:nvPr/>
          </p:nvSpPr>
          <p:spPr bwMode="auto">
            <a:xfrm>
              <a:off x="8675" y="1487"/>
              <a:ext cx="43"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72" name="Line 40"/>
            <p:cNvSpPr>
              <a:spLocks noChangeShapeType="1"/>
            </p:cNvSpPr>
            <p:nvPr/>
          </p:nvSpPr>
          <p:spPr bwMode="auto">
            <a:xfrm>
              <a:off x="7280" y="1341"/>
              <a:ext cx="270"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73" name="Freeform 41"/>
            <p:cNvSpPr>
              <a:spLocks/>
            </p:cNvSpPr>
            <p:nvPr/>
          </p:nvSpPr>
          <p:spPr bwMode="auto">
            <a:xfrm>
              <a:off x="7535" y="1290"/>
              <a:ext cx="87" cy="100"/>
            </a:xfrm>
            <a:custGeom>
              <a:avLst/>
              <a:gdLst/>
              <a:ahLst/>
              <a:cxnLst>
                <a:cxn ang="0">
                  <a:pos x="0" y="0"/>
                </a:cxn>
                <a:cxn ang="0">
                  <a:pos x="0" y="99"/>
                </a:cxn>
                <a:cxn ang="0">
                  <a:pos x="86" y="50"/>
                </a:cxn>
                <a:cxn ang="0">
                  <a:pos x="0" y="0"/>
                </a:cxn>
              </a:cxnLst>
              <a:rect l="0" t="0" r="r" b="b"/>
              <a:pathLst>
                <a:path w="87" h="100">
                  <a:moveTo>
                    <a:pt x="0" y="0"/>
                  </a:moveTo>
                  <a:lnTo>
                    <a:pt x="0" y="99"/>
                  </a:lnTo>
                  <a:lnTo>
                    <a:pt x="86" y="50"/>
                  </a:lnTo>
                  <a:lnTo>
                    <a:pt x="0" y="0"/>
                  </a:lnTo>
                  <a:close/>
                </a:path>
              </a:pathLst>
            </a:custGeom>
            <a:solidFill>
              <a:srgbClr val="221F2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4074" name="Picture 42"/>
            <p:cNvPicPr>
              <a:picLocks noChangeAspect="1" noChangeArrowheads="1"/>
            </p:cNvPicPr>
            <p:nvPr/>
          </p:nvPicPr>
          <p:blipFill>
            <a:blip r:embed="rId2"/>
            <a:srcRect/>
            <a:stretch>
              <a:fillRect/>
            </a:stretch>
          </p:blipFill>
          <p:spPr bwMode="auto">
            <a:xfrm>
              <a:off x="4657" y="1110"/>
              <a:ext cx="350" cy="351"/>
            </a:xfrm>
            <a:prstGeom prst="rect">
              <a:avLst/>
            </a:prstGeom>
            <a:noFill/>
          </p:spPr>
        </p:pic>
        <p:pic>
          <p:nvPicPr>
            <p:cNvPr id="44075" name="Picture 43"/>
            <p:cNvPicPr>
              <a:picLocks noChangeAspect="1" noChangeArrowheads="1"/>
            </p:cNvPicPr>
            <p:nvPr/>
          </p:nvPicPr>
          <p:blipFill>
            <a:blip r:embed="rId3"/>
            <a:srcRect/>
            <a:stretch>
              <a:fillRect/>
            </a:stretch>
          </p:blipFill>
          <p:spPr bwMode="auto">
            <a:xfrm>
              <a:off x="3927" y="1110"/>
              <a:ext cx="351" cy="351"/>
            </a:xfrm>
            <a:prstGeom prst="rect">
              <a:avLst/>
            </a:prstGeom>
            <a:noFill/>
          </p:spPr>
        </p:pic>
        <p:pic>
          <p:nvPicPr>
            <p:cNvPr id="44076" name="Picture 44"/>
            <p:cNvPicPr>
              <a:picLocks noChangeAspect="1" noChangeArrowheads="1"/>
            </p:cNvPicPr>
            <p:nvPr/>
          </p:nvPicPr>
          <p:blipFill>
            <a:blip r:embed="rId4"/>
            <a:srcRect/>
            <a:stretch>
              <a:fillRect/>
            </a:stretch>
          </p:blipFill>
          <p:spPr bwMode="auto">
            <a:xfrm>
              <a:off x="3196" y="1110"/>
              <a:ext cx="350" cy="351"/>
            </a:xfrm>
            <a:prstGeom prst="rect">
              <a:avLst/>
            </a:prstGeom>
            <a:noFill/>
          </p:spPr>
        </p:pic>
        <p:sp>
          <p:nvSpPr>
            <p:cNvPr id="44077" name="Freeform 45"/>
            <p:cNvSpPr>
              <a:spLocks/>
            </p:cNvSpPr>
            <p:nvPr/>
          </p:nvSpPr>
          <p:spPr bwMode="auto">
            <a:xfrm>
              <a:off x="3371" y="603"/>
              <a:ext cx="1421" cy="505"/>
            </a:xfrm>
            <a:custGeom>
              <a:avLst/>
              <a:gdLst/>
              <a:ahLst/>
              <a:cxnLst>
                <a:cxn ang="0">
                  <a:pos x="0" y="505"/>
                </a:cxn>
                <a:cxn ang="0">
                  <a:pos x="64" y="441"/>
                </a:cxn>
                <a:cxn ang="0">
                  <a:pos x="129" y="379"/>
                </a:cxn>
                <a:cxn ang="0">
                  <a:pos x="192" y="318"/>
                </a:cxn>
                <a:cxn ang="0">
                  <a:pos x="256" y="260"/>
                </a:cxn>
                <a:cxn ang="0">
                  <a:pos x="319" y="206"/>
                </a:cxn>
                <a:cxn ang="0">
                  <a:pos x="381" y="157"/>
                </a:cxn>
                <a:cxn ang="0">
                  <a:pos x="441" y="112"/>
                </a:cxn>
                <a:cxn ang="0">
                  <a:pos x="501" y="74"/>
                </a:cxn>
                <a:cxn ang="0">
                  <a:pos x="558" y="43"/>
                </a:cxn>
                <a:cxn ang="0">
                  <a:pos x="614" y="20"/>
                </a:cxn>
                <a:cxn ang="0">
                  <a:pos x="719" y="0"/>
                </a:cxn>
                <a:cxn ang="0">
                  <a:pos x="913" y="73"/>
                </a:cxn>
                <a:cxn ang="0">
                  <a:pos x="1145" y="232"/>
                </a:cxn>
                <a:cxn ang="0">
                  <a:pos x="1339" y="391"/>
                </a:cxn>
                <a:cxn ang="0">
                  <a:pos x="1420" y="464"/>
                </a:cxn>
              </a:cxnLst>
              <a:rect l="0" t="0" r="r" b="b"/>
              <a:pathLst>
                <a:path w="1421" h="505">
                  <a:moveTo>
                    <a:pt x="0" y="505"/>
                  </a:moveTo>
                  <a:lnTo>
                    <a:pt x="64" y="441"/>
                  </a:lnTo>
                  <a:lnTo>
                    <a:pt x="129" y="379"/>
                  </a:lnTo>
                  <a:lnTo>
                    <a:pt x="192" y="318"/>
                  </a:lnTo>
                  <a:lnTo>
                    <a:pt x="256" y="260"/>
                  </a:lnTo>
                  <a:lnTo>
                    <a:pt x="319" y="206"/>
                  </a:lnTo>
                  <a:lnTo>
                    <a:pt x="381" y="157"/>
                  </a:lnTo>
                  <a:lnTo>
                    <a:pt x="441" y="112"/>
                  </a:lnTo>
                  <a:lnTo>
                    <a:pt x="501" y="74"/>
                  </a:lnTo>
                  <a:lnTo>
                    <a:pt x="558" y="43"/>
                  </a:lnTo>
                  <a:lnTo>
                    <a:pt x="614" y="20"/>
                  </a:lnTo>
                  <a:lnTo>
                    <a:pt x="719" y="0"/>
                  </a:lnTo>
                  <a:lnTo>
                    <a:pt x="913" y="73"/>
                  </a:lnTo>
                  <a:lnTo>
                    <a:pt x="1145" y="232"/>
                  </a:lnTo>
                  <a:lnTo>
                    <a:pt x="1339" y="391"/>
                  </a:lnTo>
                  <a:lnTo>
                    <a:pt x="1420" y="464"/>
                  </a:lnTo>
                </a:path>
              </a:pathLst>
            </a:cu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78" name="Freeform 46"/>
            <p:cNvSpPr>
              <a:spLocks/>
            </p:cNvSpPr>
            <p:nvPr/>
          </p:nvSpPr>
          <p:spPr bwMode="auto">
            <a:xfrm>
              <a:off x="4747" y="1020"/>
              <a:ext cx="98" cy="96"/>
            </a:xfrm>
            <a:custGeom>
              <a:avLst/>
              <a:gdLst/>
              <a:ahLst/>
              <a:cxnLst>
                <a:cxn ang="0">
                  <a:pos x="68" y="0"/>
                </a:cxn>
                <a:cxn ang="0">
                  <a:pos x="0" y="73"/>
                </a:cxn>
                <a:cxn ang="0">
                  <a:pos x="97" y="95"/>
                </a:cxn>
                <a:cxn ang="0">
                  <a:pos x="68" y="0"/>
                </a:cxn>
              </a:cxnLst>
              <a:rect l="0" t="0" r="r" b="b"/>
              <a:pathLst>
                <a:path w="98" h="96">
                  <a:moveTo>
                    <a:pt x="68" y="0"/>
                  </a:moveTo>
                  <a:lnTo>
                    <a:pt x="0" y="73"/>
                  </a:lnTo>
                  <a:lnTo>
                    <a:pt x="97" y="95"/>
                  </a:lnTo>
                  <a:lnTo>
                    <a:pt x="68" y="0"/>
                  </a:lnTo>
                  <a:close/>
                </a:path>
              </a:pathLst>
            </a:custGeom>
            <a:solidFill>
              <a:srgbClr val="221F2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79" name="Line 47"/>
            <p:cNvSpPr>
              <a:spLocks noChangeShapeType="1"/>
            </p:cNvSpPr>
            <p:nvPr/>
          </p:nvSpPr>
          <p:spPr bwMode="auto">
            <a:xfrm>
              <a:off x="3932" y="1285"/>
              <a:ext cx="0"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80" name="Freeform 48"/>
            <p:cNvSpPr>
              <a:spLocks/>
            </p:cNvSpPr>
            <p:nvPr/>
          </p:nvSpPr>
          <p:spPr bwMode="auto">
            <a:xfrm>
              <a:off x="3541" y="1235"/>
              <a:ext cx="87" cy="100"/>
            </a:xfrm>
            <a:custGeom>
              <a:avLst/>
              <a:gdLst/>
              <a:ahLst/>
              <a:cxnLst>
                <a:cxn ang="0">
                  <a:pos x="87" y="0"/>
                </a:cxn>
                <a:cxn ang="0">
                  <a:pos x="0" y="50"/>
                </a:cxn>
                <a:cxn ang="0">
                  <a:pos x="87" y="100"/>
                </a:cxn>
                <a:cxn ang="0">
                  <a:pos x="87" y="0"/>
                </a:cxn>
              </a:cxnLst>
              <a:rect l="0" t="0" r="r" b="b"/>
              <a:pathLst>
                <a:path w="87" h="100">
                  <a:moveTo>
                    <a:pt x="87" y="0"/>
                  </a:moveTo>
                  <a:lnTo>
                    <a:pt x="0" y="50"/>
                  </a:lnTo>
                  <a:lnTo>
                    <a:pt x="87" y="100"/>
                  </a:lnTo>
                  <a:lnTo>
                    <a:pt x="87" y="0"/>
                  </a:lnTo>
                  <a:close/>
                </a:path>
              </a:pathLst>
            </a:custGeom>
            <a:solidFill>
              <a:srgbClr val="221F2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81" name="Line 49"/>
            <p:cNvSpPr>
              <a:spLocks noChangeShapeType="1"/>
            </p:cNvSpPr>
            <p:nvPr/>
          </p:nvSpPr>
          <p:spPr bwMode="auto">
            <a:xfrm>
              <a:off x="4272" y="1285"/>
              <a:ext cx="319" cy="0"/>
            </a:xfrm>
            <a:prstGeom prst="line">
              <a:avLst/>
            </a:prstGeom>
            <a:noFill/>
            <a:ln w="6350">
              <a:solidFill>
                <a:srgbClr val="221F2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82" name="Freeform 50"/>
            <p:cNvSpPr>
              <a:spLocks/>
            </p:cNvSpPr>
            <p:nvPr/>
          </p:nvSpPr>
          <p:spPr bwMode="auto">
            <a:xfrm>
              <a:off x="4576" y="1235"/>
              <a:ext cx="87" cy="100"/>
            </a:xfrm>
            <a:custGeom>
              <a:avLst/>
              <a:gdLst/>
              <a:ahLst/>
              <a:cxnLst>
                <a:cxn ang="0">
                  <a:pos x="0" y="0"/>
                </a:cxn>
                <a:cxn ang="0">
                  <a:pos x="0" y="99"/>
                </a:cxn>
                <a:cxn ang="0">
                  <a:pos x="87" y="50"/>
                </a:cxn>
                <a:cxn ang="0">
                  <a:pos x="0" y="0"/>
                </a:cxn>
              </a:cxnLst>
              <a:rect l="0" t="0" r="r" b="b"/>
              <a:pathLst>
                <a:path w="87" h="100">
                  <a:moveTo>
                    <a:pt x="0" y="0"/>
                  </a:moveTo>
                  <a:lnTo>
                    <a:pt x="0" y="99"/>
                  </a:lnTo>
                  <a:lnTo>
                    <a:pt x="87" y="50"/>
                  </a:lnTo>
                  <a:lnTo>
                    <a:pt x="0" y="0"/>
                  </a:lnTo>
                  <a:close/>
                </a:path>
              </a:pathLst>
            </a:custGeom>
            <a:solidFill>
              <a:srgbClr val="221F2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83" name="Text Box 51"/>
            <p:cNvSpPr txBox="1">
              <a:spLocks noChangeArrowheads="1"/>
            </p:cNvSpPr>
            <p:nvPr/>
          </p:nvSpPr>
          <p:spPr bwMode="auto">
            <a:xfrm>
              <a:off x="6957" y="1895"/>
              <a:ext cx="228"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84" name="Text Box 52"/>
            <p:cNvSpPr txBox="1">
              <a:spLocks noChangeArrowheads="1"/>
            </p:cNvSpPr>
            <p:nvPr/>
          </p:nvSpPr>
          <p:spPr bwMode="auto">
            <a:xfrm>
              <a:off x="4017" y="1895"/>
              <a:ext cx="228"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85" name="Text Box 53"/>
            <p:cNvSpPr txBox="1">
              <a:spLocks noChangeArrowheads="1"/>
            </p:cNvSpPr>
            <p:nvPr/>
          </p:nvSpPr>
          <p:spPr bwMode="auto">
            <a:xfrm>
              <a:off x="7768" y="1266"/>
              <a:ext cx="115"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86" name="Text Box 54"/>
            <p:cNvSpPr txBox="1">
              <a:spLocks noChangeArrowheads="1"/>
            </p:cNvSpPr>
            <p:nvPr/>
          </p:nvSpPr>
          <p:spPr bwMode="auto">
            <a:xfrm>
              <a:off x="6648" y="1266"/>
              <a:ext cx="115"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87" name="Text Box 55"/>
            <p:cNvSpPr txBox="1">
              <a:spLocks noChangeArrowheads="1"/>
            </p:cNvSpPr>
            <p:nvPr/>
          </p:nvSpPr>
          <p:spPr bwMode="auto">
            <a:xfrm>
              <a:off x="5734" y="1266"/>
              <a:ext cx="115"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88" name="Text Box 56"/>
            <p:cNvSpPr txBox="1">
              <a:spLocks noChangeArrowheads="1"/>
            </p:cNvSpPr>
            <p:nvPr/>
          </p:nvSpPr>
          <p:spPr bwMode="auto">
            <a:xfrm>
              <a:off x="4785" y="1210"/>
              <a:ext cx="115"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89" name="Text Box 57"/>
            <p:cNvSpPr txBox="1">
              <a:spLocks noChangeArrowheads="1"/>
            </p:cNvSpPr>
            <p:nvPr/>
          </p:nvSpPr>
          <p:spPr bwMode="auto">
            <a:xfrm>
              <a:off x="4054" y="1210"/>
              <a:ext cx="115"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90" name="Text Box 58"/>
            <p:cNvSpPr txBox="1">
              <a:spLocks noChangeArrowheads="1"/>
            </p:cNvSpPr>
            <p:nvPr/>
          </p:nvSpPr>
          <p:spPr bwMode="auto">
            <a:xfrm>
              <a:off x="3324" y="1210"/>
              <a:ext cx="115"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91" name="Text Box 59"/>
            <p:cNvSpPr txBox="1">
              <a:spLocks noChangeArrowheads="1"/>
            </p:cNvSpPr>
            <p:nvPr/>
          </p:nvSpPr>
          <p:spPr bwMode="auto">
            <a:xfrm>
              <a:off x="5734" y="917"/>
              <a:ext cx="115"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92" name="Text Box 60"/>
            <p:cNvSpPr txBox="1">
              <a:spLocks noChangeArrowheads="1"/>
            </p:cNvSpPr>
            <p:nvPr/>
          </p:nvSpPr>
          <p:spPr bwMode="auto">
            <a:xfrm>
              <a:off x="6648" y="568"/>
              <a:ext cx="115" cy="1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67000"/>
                </a:lnSpc>
                <a:spcBef>
                  <a:spcPct val="0"/>
                </a:spcBef>
                <a:spcAft>
                  <a:spcPts val="1000"/>
                </a:spcAft>
                <a:buClrTx/>
                <a:buSzTx/>
                <a:buFontTx/>
                <a:buNone/>
                <a:tabLst/>
              </a:pPr>
              <a:r>
                <a:rPr kumimoji="0" lang="en-US" sz="800" b="0" i="0" u="none" strike="noStrike" cap="none" normalizeH="0" baseline="0" smtClean="0">
                  <a:ln>
                    <a:noFill/>
                  </a:ln>
                  <a:solidFill>
                    <a:srgbClr val="221F20"/>
                  </a:solidFill>
                  <a:effectLst/>
                  <a:latin typeface="Arial"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093" name="Text Box 61"/>
            <p:cNvSpPr txBox="1">
              <a:spLocks noChangeArrowheads="1"/>
            </p:cNvSpPr>
            <p:nvPr/>
          </p:nvSpPr>
          <p:spPr bwMode="auto">
            <a:xfrm>
              <a:off x="5578" y="276"/>
              <a:ext cx="427" cy="4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28575" lvl="0" indent="0" algn="ctr" defTabSz="914400" rtl="0" eaLnBrk="1" fontAlgn="base" latinLnBrk="0" hangingPunct="1">
                <a:lnSpc>
                  <a:spcPct val="67000"/>
                </a:lnSpc>
                <a:spcBef>
                  <a:spcPct val="0"/>
                </a:spcBef>
                <a:spcAft>
                  <a:spcPts val="1000"/>
                </a:spcAft>
                <a:buClrTx/>
                <a:buSzTx/>
                <a:buFontTx/>
                <a:buNone/>
                <a:tabLst/>
              </a:pPr>
              <a:r>
                <a:rPr kumimoji="0" lang="en-US" sz="1200" b="0" i="0" u="none" strike="noStrike" cap="none" normalizeH="0" baseline="0" dirty="0" smtClean="0">
                  <a:ln>
                    <a:noFill/>
                  </a:ln>
                  <a:solidFill>
                    <a:srgbClr val="221F20"/>
                  </a:solidFill>
                  <a:effectLst/>
                  <a:latin typeface="Arial" pitchFamily="34" charset="0"/>
                  <a:cs typeface="Arial" pitchFamily="34" charset="0"/>
                </a:rPr>
                <a:t>Head</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28575" lvl="0" indent="0" algn="ctr" defTabSz="914400" rtl="0" eaLnBrk="1" fontAlgn="base" latinLnBrk="0" hangingPunct="1">
                <a:lnSpc>
                  <a:spcPct val="100000"/>
                </a:lnSpc>
                <a:spcBef>
                  <a:spcPts val="475"/>
                </a:spcBef>
                <a:spcAft>
                  <a:spcPts val="1000"/>
                </a:spcAft>
                <a:buClrTx/>
                <a:buSzTx/>
                <a:buFontTx/>
                <a:buNone/>
                <a:tabLst/>
              </a:pPr>
              <a:r>
                <a:rPr kumimoji="0" lang="en-US" sz="800" b="0" i="0" u="none" strike="noStrike" cap="none" normalizeH="0" baseline="0" dirty="0" smtClean="0">
                  <a:ln>
                    <a:noFill/>
                  </a:ln>
                  <a:solidFill>
                    <a:srgbClr val="221F20"/>
                  </a:solidFill>
                  <a:effectLst/>
                  <a:latin typeface="Arial"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cxnSp>
        <p:nvCxnSpPr>
          <p:cNvPr id="129" name="Straight Connector 128"/>
          <p:cNvCxnSpPr/>
          <p:nvPr/>
        </p:nvCxnSpPr>
        <p:spPr>
          <a:xfrm rot="10800000">
            <a:off x="1524000" y="4343400"/>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4155" name="Rectangle 123"/>
          <p:cNvSpPr>
            <a:spLocks noChangeArrowheads="1"/>
          </p:cNvSpPr>
          <p:nvPr/>
        </p:nvSpPr>
        <p:spPr bwMode="auto">
          <a:xfrm>
            <a:off x="152400" y="5715000"/>
            <a:ext cx="8763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21F20"/>
                </a:solidFill>
                <a:effectLst/>
                <a:latin typeface="Arial" pitchFamily="34" charset="0"/>
                <a:ea typeface="Times New Roman" pitchFamily="18" charset="0"/>
                <a:cs typeface="Times New Roman" pitchFamily="18" charset="0"/>
              </a:rPr>
              <a:t>                        Inverse adjacency list (a) Graph </a:t>
            </a:r>
            <a:r>
              <a:rPr kumimoji="0" lang="en-US" sz="1600" b="0" i="1" u="none" strike="noStrike" cap="none" normalizeH="0" baseline="0" dirty="0" smtClean="0">
                <a:ln>
                  <a:noFill/>
                </a:ln>
                <a:solidFill>
                  <a:srgbClr val="221F20"/>
                </a:solidFill>
                <a:effectLst/>
                <a:latin typeface="Arial" pitchFamily="34" charset="0"/>
                <a:ea typeface="Times New Roman" pitchFamily="18" charset="0"/>
                <a:cs typeface="Times New Roman" pitchFamily="18" charset="0"/>
              </a:rPr>
              <a:t>G</a:t>
            </a:r>
            <a:r>
              <a:rPr kumimoji="0" lang="en-US" sz="1100" b="0" i="0" u="none" strike="noStrike" cap="none" normalizeH="0" baseline="0" dirty="0" smtClean="0">
                <a:ln>
                  <a:noFill/>
                </a:ln>
                <a:solidFill>
                  <a:srgbClr val="221F20"/>
                </a:solidFill>
                <a:effectLst/>
                <a:latin typeface="Arial" pitchFamily="34" charset="0"/>
                <a:ea typeface="Times New Roman" pitchFamily="18" charset="0"/>
                <a:cs typeface="Times New Roman" pitchFamily="18" charset="0"/>
              </a:rPr>
              <a:t>2</a:t>
            </a:r>
            <a:r>
              <a:rPr lang="en-US" sz="1400" dirty="0" smtClean="0">
                <a:latin typeface="Arial" pitchFamily="34" charset="0"/>
                <a:ea typeface="Times New Roman" pitchFamily="18" charset="0"/>
                <a:cs typeface="Arial" pitchFamily="34" charset="0"/>
              </a:rPr>
              <a:t> </a:t>
            </a:r>
            <a:r>
              <a:rPr kumimoji="0" lang="en-US" sz="1600" b="0" i="0" u="none" strike="noStrike" cap="none" normalizeH="0" baseline="0" dirty="0" smtClean="0">
                <a:ln>
                  <a:noFill/>
                </a:ln>
                <a:solidFill>
                  <a:srgbClr val="221F20"/>
                </a:solidFill>
                <a:effectLst/>
                <a:latin typeface="Arial" pitchFamily="34" charset="0"/>
                <a:ea typeface="Times New Roman" pitchFamily="18" charset="0"/>
                <a:cs typeface="Times New Roman" pitchFamily="18" charset="0"/>
              </a:rPr>
              <a:t>(b) Inverse adjacency list of </a:t>
            </a:r>
            <a:r>
              <a:rPr kumimoji="0" lang="en-US" sz="1600" b="0" i="1" u="none" strike="noStrike" cap="none" normalizeH="0" baseline="0" dirty="0" smtClean="0">
                <a:ln>
                  <a:noFill/>
                </a:ln>
                <a:solidFill>
                  <a:srgbClr val="221F20"/>
                </a:solidFill>
                <a:effectLst/>
                <a:latin typeface="Arial" pitchFamily="34" charset="0"/>
                <a:ea typeface="Times New Roman" pitchFamily="18" charset="0"/>
                <a:cs typeface="Times New Roman" pitchFamily="18" charset="0"/>
              </a:rPr>
              <a:t>G</a:t>
            </a:r>
            <a:r>
              <a:rPr kumimoji="0" lang="en-US" sz="1100" b="0" i="0" u="none" strike="noStrike" cap="none" normalizeH="0" baseline="0" dirty="0" smtClean="0">
                <a:ln>
                  <a:noFill/>
                </a:ln>
                <a:solidFill>
                  <a:srgbClr val="221F20"/>
                </a:solidFill>
                <a:effectLst/>
                <a:latin typeface="Arial" pitchFamily="34" charset="0"/>
                <a:ea typeface="Times New Roman" pitchFamily="18" charset="0"/>
                <a:cs typeface="Times New Roman" pitchFamily="18" charset="0"/>
              </a:rPr>
              <a:t>2</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Traversals of Graph</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28</a:t>
            </a:fld>
            <a:endParaRPr lang="en-US"/>
          </a:p>
        </p:txBody>
      </p:sp>
      <p:sp>
        <p:nvSpPr>
          <p:cNvPr id="5" name="Text Placeholder 2"/>
          <p:cNvSpPr txBox="1">
            <a:spLocks/>
          </p:cNvSpPr>
          <p:nvPr/>
        </p:nvSpPr>
        <p:spPr>
          <a:xfrm>
            <a:off x="152400" y="1600201"/>
            <a:ext cx="8801100" cy="4724400"/>
          </a:xfrm>
          <a:prstGeom prst="rect">
            <a:avLst/>
          </a:prstGeom>
        </p:spPr>
        <p:txBody>
          <a:bodyPr/>
          <a:lstStyle/>
          <a:p>
            <a:pPr algn="just">
              <a:defRPr/>
            </a:pPr>
            <a:r>
              <a:rPr lang="en-US" sz="2400" dirty="0" smtClean="0"/>
              <a:t>To solve many problems modeled with graphs, we need to visit all the vertices and edges in a systematic fashion called </a:t>
            </a:r>
            <a:r>
              <a:rPr lang="en-US" sz="2400" i="1" dirty="0" smtClean="0"/>
              <a:t>graph traversal</a:t>
            </a:r>
            <a:r>
              <a:rPr lang="en-US" sz="2400" dirty="0" smtClean="0"/>
              <a:t>. We shall study two types—</a:t>
            </a:r>
            <a:r>
              <a:rPr lang="en-US" sz="2400" i="1" dirty="0" smtClean="0"/>
              <a:t>depth-first traversal </a:t>
            </a:r>
            <a:r>
              <a:rPr lang="en-US" sz="2400" dirty="0" smtClean="0"/>
              <a:t>and </a:t>
            </a:r>
            <a:r>
              <a:rPr lang="en-US" sz="2400" i="1" dirty="0" smtClean="0"/>
              <a:t>breadth-first traversal</a:t>
            </a:r>
            <a:r>
              <a:rPr lang="en-US" sz="2400" dirty="0" smtClean="0"/>
              <a:t>. Traversal of a graph is commonly used to search a vertex or an edge through the graph; hence, it is also called a </a:t>
            </a:r>
            <a:r>
              <a:rPr lang="en-US" sz="2400" i="1" dirty="0" smtClean="0"/>
              <a:t>search technique</a:t>
            </a:r>
            <a:r>
              <a:rPr lang="en-US" sz="2400" dirty="0" smtClean="0"/>
              <a:t>. Consequently, depth-first and breadth-first traversals are popularly known as </a:t>
            </a:r>
            <a:r>
              <a:rPr lang="en-US" sz="2400" i="1" dirty="0" smtClean="0"/>
              <a:t>depth-first search </a:t>
            </a:r>
            <a:r>
              <a:rPr lang="en-US" sz="2400" dirty="0" smtClean="0"/>
              <a:t>(DFS) and </a:t>
            </a:r>
            <a:r>
              <a:rPr lang="en-US" sz="2400" i="1" dirty="0" smtClean="0"/>
              <a:t>breadth-first search </a:t>
            </a:r>
            <a:r>
              <a:rPr lang="en-US" sz="2400" dirty="0" smtClean="0"/>
              <a:t>(BFS), respectively.</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There are two standard algorithms for graph</a:t>
            </a:r>
            <a:r>
              <a:rPr kumimoji="0" lang="en-US" sz="2400" b="0" i="0" u="none" strike="noStrike" kern="0" cap="none" spc="0" normalizeH="0" noProof="0" dirty="0" smtClean="0">
                <a:ln>
                  <a:noFill/>
                </a:ln>
                <a:solidFill>
                  <a:sysClr val="windowText" lastClr="000000"/>
                </a:solidFill>
                <a:effectLst/>
                <a:uLnTx/>
                <a:uFillTx/>
                <a:latin typeface="+mn-lt"/>
                <a:ea typeface="+mn-ea"/>
                <a:cs typeface="+mn-cs"/>
              </a:rPr>
              <a:t> traversals:</a:t>
            </a:r>
          </a:p>
          <a:p>
            <a:pPr marL="0" marR="0" lvl="0" indent="0" algn="just" defTabSz="914400" eaLnBrk="1" fontAlgn="auto" latinLnBrk="0" hangingPunct="1">
              <a:lnSpc>
                <a:spcPct val="100000"/>
              </a:lnSpc>
              <a:spcBef>
                <a:spcPts val="0"/>
              </a:spcBef>
              <a:spcAft>
                <a:spcPts val="0"/>
              </a:spcAft>
              <a:buClrTx/>
              <a:buSzTx/>
              <a:buFontTx/>
              <a:buNone/>
              <a:tabLst/>
              <a:defRPr/>
            </a:pPr>
            <a:r>
              <a:rPr lang="en-US" sz="2400" kern="0" baseline="0" dirty="0" smtClean="0">
                <a:solidFill>
                  <a:sysClr val="windowText" lastClr="000000"/>
                </a:solidFill>
              </a:rPr>
              <a:t>	Depth</a:t>
            </a:r>
            <a:r>
              <a:rPr lang="en-US" sz="2400" kern="0" dirty="0" smtClean="0">
                <a:solidFill>
                  <a:sysClr val="windowText" lastClr="000000"/>
                </a:solidFill>
              </a:rPr>
              <a:t> First Search(DFS)</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Breadth First Search(BFS)</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 First Search(DFS)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29</a:t>
            </a:fld>
            <a:endParaRPr lang="en-US"/>
          </a:p>
        </p:txBody>
      </p:sp>
      <p:sp>
        <p:nvSpPr>
          <p:cNvPr id="5" name="Text Placeholder 2"/>
          <p:cNvSpPr txBox="1">
            <a:spLocks/>
          </p:cNvSpPr>
          <p:nvPr/>
        </p:nvSpPr>
        <p:spPr>
          <a:xfrm>
            <a:off x="152400" y="1816100"/>
            <a:ext cx="8801100" cy="4508500"/>
          </a:xfrm>
          <a:prstGeom prst="rect">
            <a:avLst/>
          </a:prstGeom>
        </p:spPr>
        <p:txBody>
          <a:bodyPr/>
          <a:lstStyle/>
          <a:p>
            <a:pPr marL="342900" lvl="1" indent="-342900" algn="just">
              <a:buFontTx/>
              <a:buChar char="•"/>
              <a:defRPr/>
            </a:pPr>
            <a:r>
              <a:rPr lang="en-US" sz="2000" dirty="0" smtClean="0"/>
              <a:t>In DFS, as the name indicates, from the currently visited vertex in the graph, we keep searching deeper whenever possible. All the vertices are visited by processing a vertex and its descendents before processing its adjacent vertices. This procedure can be written either recursively or non-recursively. </a:t>
            </a:r>
          </a:p>
          <a:p>
            <a:pPr marL="342900" lvl="1" indent="-342900" algn="just">
              <a:buFontTx/>
              <a:buChar char="•"/>
              <a:defRPr/>
            </a:pPr>
            <a:r>
              <a:rPr lang="en-US" sz="2000" dirty="0" smtClean="0"/>
              <a:t>For recursive code, the internal stack would be used, and for non-recursive code, we would use a stack.</a:t>
            </a:r>
            <a:endParaRPr lang="en-US" sz="2400" dirty="0" smtClean="0"/>
          </a:p>
          <a:p>
            <a:pPr marL="342900" lvl="1" indent="-342900" algn="just">
              <a:buFontTx/>
              <a:buChar char="•"/>
              <a:defRPr/>
            </a:pPr>
            <a:r>
              <a:rPr lang="en-US" sz="2400" dirty="0" smtClean="0"/>
              <a:t>Recursive Algorithm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endParaRPr>
          </a:p>
        </p:txBody>
      </p:sp>
      <p:pic>
        <p:nvPicPr>
          <p:cNvPr id="6" name="Picture 2"/>
          <p:cNvPicPr>
            <a:picLocks noChangeAspect="1" noChangeArrowheads="1"/>
          </p:cNvPicPr>
          <p:nvPr/>
        </p:nvPicPr>
        <p:blipFill>
          <a:blip r:embed="rId2"/>
          <a:srcRect/>
          <a:stretch>
            <a:fillRect/>
          </a:stretch>
        </p:blipFill>
        <p:spPr bwMode="auto">
          <a:xfrm>
            <a:off x="1143000" y="4191000"/>
            <a:ext cx="7008812" cy="215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Outlines…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3</a:t>
            </a:fld>
            <a:endParaRPr lang="en-US"/>
          </a:p>
        </p:txBody>
      </p:sp>
      <p:sp>
        <p:nvSpPr>
          <p:cNvPr id="5" name="Rectangle 4"/>
          <p:cNvSpPr/>
          <p:nvPr/>
        </p:nvSpPr>
        <p:spPr>
          <a:xfrm>
            <a:off x="152400" y="1524001"/>
            <a:ext cx="8763000" cy="3785652"/>
          </a:xfrm>
          <a:prstGeom prst="rect">
            <a:avLst/>
          </a:prstGeom>
        </p:spPr>
        <p:txBody>
          <a:bodyPr wrap="square">
            <a:spAutoFit/>
          </a:bodyPr>
          <a:lstStyle/>
          <a:p>
            <a:pPr algn="just">
              <a:buFont typeface="Wingdings" pitchFamily="2" charset="2"/>
              <a:buChar char="v"/>
            </a:pPr>
            <a:r>
              <a:rPr lang="en-US" sz="2000" dirty="0" smtClean="0">
                <a:latin typeface="Times New Roman" pitchFamily="18" charset="0"/>
                <a:cs typeface="Times New Roman" pitchFamily="18" charset="0"/>
              </a:rPr>
              <a:t> Introduction to Greedy Strategy</a:t>
            </a:r>
          </a:p>
          <a:p>
            <a:pPr algn="just">
              <a:buFont typeface="Wingdings" pitchFamily="2" charset="2"/>
              <a:buChar char="v"/>
            </a:pPr>
            <a:r>
              <a:rPr lang="en-US" sz="2000" dirty="0" smtClean="0">
                <a:latin typeface="Times New Roman" pitchFamily="18" charset="0"/>
                <a:cs typeface="Times New Roman" pitchFamily="18" charset="0"/>
              </a:rPr>
              <a:t> Minimum Spanning Trees</a:t>
            </a:r>
          </a:p>
          <a:p>
            <a:pPr lvl="2" algn="just">
              <a:buFont typeface="Arial" pitchFamily="34" charset="0"/>
              <a:buChar char="•"/>
            </a:pPr>
            <a:r>
              <a:rPr lang="en-US" sz="2000" dirty="0" smtClean="0">
                <a:latin typeface="Times New Roman" pitchFamily="18" charset="0"/>
                <a:cs typeface="Times New Roman" pitchFamily="18" charset="0"/>
              </a:rPr>
              <a:t> Prim’s Algorithm</a:t>
            </a:r>
          </a:p>
          <a:p>
            <a:pPr lvl="2" algn="just">
              <a:buFont typeface="Arial" pitchFamily="34" charset="0"/>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Kruskal’s</a:t>
            </a:r>
            <a:r>
              <a:rPr lang="en-US" sz="2000" dirty="0" smtClean="0">
                <a:latin typeface="Times New Roman" pitchFamily="18" charset="0"/>
                <a:cs typeface="Times New Roman" pitchFamily="18" charset="0"/>
              </a:rPr>
              <a:t> Algorithm</a:t>
            </a:r>
          </a:p>
          <a:p>
            <a:pPr algn="just">
              <a:buFont typeface="Wingdings" pitchFamily="2" charset="2"/>
              <a:buChar char="v"/>
            </a:pPr>
            <a:r>
              <a:rPr lang="en-US" sz="2000" dirty="0" smtClean="0">
                <a:latin typeface="Times New Roman" pitchFamily="18" charset="0"/>
                <a:cs typeface="Times New Roman" pitchFamily="18" charset="0"/>
              </a:rPr>
              <a:t>Single Source Shortest Path</a:t>
            </a:r>
          </a:p>
          <a:p>
            <a:pPr lvl="2" algn="just">
              <a:buFont typeface="Arial" pitchFamily="34" charset="0"/>
              <a:buChar char="•"/>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Dijkstra’s</a:t>
            </a:r>
            <a:r>
              <a:rPr lang="en-US" sz="2000" dirty="0" smtClean="0">
                <a:latin typeface="Times New Roman" pitchFamily="18" charset="0"/>
                <a:cs typeface="Times New Roman" pitchFamily="18" charset="0"/>
              </a:rPr>
              <a:t> Algorithm</a:t>
            </a:r>
          </a:p>
          <a:p>
            <a:pPr algn="just">
              <a:buFont typeface="Wingdings" pitchFamily="2" charset="2"/>
              <a:buChar char="v"/>
            </a:pPr>
            <a:r>
              <a:rPr lang="en-US" sz="2000" dirty="0" smtClean="0">
                <a:latin typeface="Times New Roman" pitchFamily="18" charset="0"/>
                <a:cs typeface="Times New Roman" pitchFamily="18" charset="0"/>
              </a:rPr>
              <a:t> Topological Sorting</a:t>
            </a:r>
          </a:p>
          <a:p>
            <a:pPr algn="just">
              <a:buFont typeface="Wingdings" pitchFamily="2" charset="2"/>
              <a:buChar char="v"/>
            </a:pPr>
            <a:r>
              <a:rPr lang="en-US" sz="2000" dirty="0" smtClean="0">
                <a:latin typeface="Times New Roman" pitchFamily="18" charset="0"/>
                <a:cs typeface="Times New Roman" pitchFamily="18" charset="0"/>
              </a:rPr>
              <a:t> Web Graph and Google Maps</a:t>
            </a:r>
          </a:p>
          <a:p>
            <a:pPr algn="just">
              <a:buFont typeface="Wingdings" pitchFamily="2" charset="2"/>
              <a:buChar char="v"/>
            </a:pPr>
            <a:endParaRPr lang="en-US" sz="2000" dirty="0" smtClean="0">
              <a:latin typeface="Times New Roman" pitchFamily="18" charset="0"/>
              <a:cs typeface="Times New Roman" pitchFamily="18" charset="0"/>
            </a:endParaRPr>
          </a:p>
          <a:p>
            <a:pPr algn="just">
              <a:buFont typeface="Wingdings" pitchFamily="2" charset="2"/>
              <a:buChar char="v"/>
            </a:pPr>
            <a:endParaRPr lang="en-US" sz="2000" dirty="0" smtClean="0">
              <a:latin typeface="Times New Roman" pitchFamily="18" charset="0"/>
              <a:cs typeface="Times New Roman" pitchFamily="18" charset="0"/>
            </a:endParaRPr>
          </a:p>
          <a:p>
            <a:pPr algn="just">
              <a:buFont typeface="Wingdings" pitchFamily="2" charset="2"/>
              <a:buChar char="v"/>
            </a:pPr>
            <a:endParaRPr lang="en-US" sz="2000" dirty="0" smtClean="0">
              <a:latin typeface="Times New Roman" pitchFamily="18" charset="0"/>
              <a:cs typeface="Times New Roman" pitchFamily="18" charset="0"/>
            </a:endParaRPr>
          </a:p>
          <a:p>
            <a:pPr algn="just">
              <a:buFont typeface="Wingdings" pitchFamily="2" charset="2"/>
              <a:buChar char="v"/>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 </a:t>
            </a:r>
            <a:r>
              <a:rPr lang="en-US" dirty="0" err="1" smtClean="0"/>
              <a:t>Contd</a:t>
            </a:r>
            <a:r>
              <a:rPr lang="en-US" dirty="0" smtClean="0"/>
              <a: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30</a:t>
            </a:fld>
            <a:endParaRPr lang="en-US"/>
          </a:p>
        </p:txBody>
      </p:sp>
      <p:sp>
        <p:nvSpPr>
          <p:cNvPr id="5" name="Text Placeholder 2"/>
          <p:cNvSpPr txBox="1">
            <a:spLocks/>
          </p:cNvSpPr>
          <p:nvPr/>
        </p:nvSpPr>
        <p:spPr>
          <a:xfrm>
            <a:off x="508000" y="1524000"/>
            <a:ext cx="8445500" cy="4800600"/>
          </a:xfrm>
          <a:prstGeom prst="rect">
            <a:avLst/>
          </a:prstGeom>
        </p:spPr>
        <p:txBody>
          <a:bodyPr/>
          <a:lstStyle/>
          <a:p>
            <a:pPr marL="342900" marR="0" lvl="1" indent="-342900" defTabSz="914400" eaLnBrk="1" fontAlgn="auto" latinLnBrk="0" hangingPunct="1">
              <a:lnSpc>
                <a:spcPct val="100000"/>
              </a:lnSpc>
              <a:spcBef>
                <a:spcPts val="0"/>
              </a:spcBef>
              <a:spcAft>
                <a:spcPts val="0"/>
              </a:spcAft>
              <a:buClrTx/>
              <a:buSzTx/>
              <a:buFontTx/>
              <a:buChar char="•"/>
              <a:tabLst/>
              <a:defRPr/>
            </a:pPr>
            <a:r>
              <a:rPr kumimoji="0" lang="en-US" sz="2800" b="0" i="0" u="none" strike="noStrike" kern="0" cap="none" spc="0" normalizeH="0" baseline="0" noProof="0" dirty="0" smtClean="0">
                <a:ln>
                  <a:noFill/>
                </a:ln>
                <a:solidFill>
                  <a:sysClr val="windowText" lastClr="000000"/>
                </a:solidFill>
                <a:effectLst/>
                <a:uLnTx/>
                <a:uFillTx/>
                <a:latin typeface="+mn-lt"/>
                <a:ea typeface="+mn-ea"/>
                <a:cs typeface="+mn-cs"/>
              </a:rPr>
              <a:t>Non Recursive DFS</a:t>
            </a:r>
            <a:r>
              <a:rPr kumimoji="0" lang="en-US" sz="2800" b="0" i="0" u="none" strike="noStrike" kern="0" cap="none" spc="0" normalizeH="0" noProof="0" dirty="0" smtClean="0">
                <a:ln>
                  <a:noFill/>
                </a:ln>
                <a:solidFill>
                  <a:sysClr val="windowText" lastClr="000000"/>
                </a:solidFill>
                <a:effectLst/>
                <a:uLnTx/>
                <a:uFillTx/>
                <a:latin typeface="+mn-lt"/>
                <a:ea typeface="+mn-ea"/>
                <a:cs typeface="+mn-cs"/>
              </a:rPr>
              <a:t> Traversal</a:t>
            </a:r>
            <a:endParaRPr kumimoji="0" lang="en-US" sz="2800" b="0" i="0" u="none" strike="noStrike" kern="0" cap="none" spc="0" normalizeH="0" baseline="0" noProof="0" dirty="0" smtClean="0">
              <a:ln>
                <a:noFill/>
              </a:ln>
              <a:solidFill>
                <a:sysClr val="windowText" lastClr="000000"/>
              </a:solidFill>
              <a:effectLst/>
              <a:uLnTx/>
              <a:uFillTx/>
              <a:latin typeface="+mn-lt"/>
              <a:ea typeface="+mn-ea"/>
              <a:cs typeface="+mn-cs"/>
            </a:endParaRPr>
          </a:p>
          <a:p>
            <a:pPr marL="342900" marR="0" lvl="1" indent="-342900" defTabSz="914400" eaLnBrk="1" fontAlgn="auto" latinLnBrk="0" hangingPunct="1">
              <a:lnSpc>
                <a:spcPct val="100000"/>
              </a:lnSpc>
              <a:spcBef>
                <a:spcPts val="0"/>
              </a:spcBef>
              <a:spcAft>
                <a:spcPts val="0"/>
              </a:spcAft>
              <a:buClrTx/>
              <a:buSzTx/>
              <a:buFontTx/>
              <a:buChar char="•"/>
              <a:tabLst/>
              <a:defRPr/>
            </a:pPr>
            <a:r>
              <a:rPr kumimoji="0" lang="en-US" sz="2800" b="0" i="0" u="none" strike="noStrike" kern="0" cap="none" spc="0" normalizeH="0" baseline="0" noProof="0" dirty="0" smtClean="0">
                <a:ln>
                  <a:noFill/>
                </a:ln>
                <a:solidFill>
                  <a:sysClr val="windowText" lastClr="000000"/>
                </a:solidFill>
                <a:effectLst/>
                <a:uLnTx/>
                <a:uFillTx/>
                <a:latin typeface="+mn-lt"/>
                <a:ea typeface="+mn-ea"/>
                <a:cs typeface="+mn-cs"/>
              </a:rPr>
              <a:t>Iterative algorithm, using a stack</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smtClean="0">
              <a:ln>
                <a:noFill/>
              </a:ln>
              <a:solidFill>
                <a:sysClr val="windowText" lastClr="000000"/>
              </a:solidFill>
              <a:effectLst/>
              <a:uLnTx/>
              <a:uFillTx/>
              <a:latin typeface="+mn-lt"/>
              <a:ea typeface="+mn-ea"/>
              <a:cs typeface="+mn-cs"/>
            </a:endParaRPr>
          </a:p>
        </p:txBody>
      </p:sp>
      <p:pic>
        <p:nvPicPr>
          <p:cNvPr id="6" name="Picture 4"/>
          <p:cNvPicPr>
            <a:picLocks noChangeAspect="1" noChangeArrowheads="1"/>
          </p:cNvPicPr>
          <p:nvPr/>
        </p:nvPicPr>
        <p:blipFill>
          <a:blip r:embed="rId2"/>
          <a:srcRect l="3809" r="5553"/>
          <a:stretch>
            <a:fillRect/>
          </a:stretch>
        </p:blipFill>
        <p:spPr bwMode="auto">
          <a:xfrm>
            <a:off x="1219200" y="2438400"/>
            <a:ext cx="6705600" cy="3809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 </a:t>
            </a:r>
            <a:r>
              <a:rPr lang="en-US" dirty="0" err="1" smtClean="0"/>
              <a:t>Contd</a:t>
            </a:r>
            <a:r>
              <a:rPr lang="en-US" dirty="0" smtClean="0"/>
              <a: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31</a:t>
            </a:fld>
            <a:endParaRPr lang="en-US"/>
          </a:p>
        </p:txBody>
      </p:sp>
      <p:pic>
        <p:nvPicPr>
          <p:cNvPr id="5" name="Picture 2"/>
          <p:cNvPicPr>
            <a:picLocks noChangeAspect="1" noChangeArrowheads="1"/>
          </p:cNvPicPr>
          <p:nvPr/>
        </p:nvPicPr>
        <p:blipFill>
          <a:blip r:embed="rId2"/>
          <a:srcRect l="4033" r="2711"/>
          <a:stretch>
            <a:fillRect/>
          </a:stretch>
        </p:blipFill>
        <p:spPr bwMode="auto">
          <a:xfrm>
            <a:off x="990600" y="1676400"/>
            <a:ext cx="7064375" cy="3055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DFS &amp; BFS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32</a:t>
            </a:fld>
            <a:endParaRPr lang="en-US"/>
          </a:p>
        </p:txBody>
      </p:sp>
      <p:pic>
        <p:nvPicPr>
          <p:cNvPr id="5" name="Picture 2"/>
          <p:cNvPicPr>
            <a:picLocks noChangeAspect="1" noChangeArrowheads="1"/>
          </p:cNvPicPr>
          <p:nvPr/>
        </p:nvPicPr>
        <p:blipFill>
          <a:blip r:embed="rId2"/>
          <a:srcRect/>
          <a:stretch>
            <a:fillRect/>
          </a:stretch>
        </p:blipFill>
        <p:spPr bwMode="auto">
          <a:xfrm>
            <a:off x="914400" y="1524000"/>
            <a:ext cx="7132637" cy="3738563"/>
          </a:xfrm>
          <a:prstGeom prst="rect">
            <a:avLst/>
          </a:prstGeom>
          <a:noFill/>
          <a:ln w="9525">
            <a:noFill/>
            <a:miter lim="800000"/>
            <a:headEnd/>
            <a:tailEnd/>
          </a:ln>
        </p:spPr>
      </p:pic>
      <p:sp>
        <p:nvSpPr>
          <p:cNvPr id="6" name="Rectangle 5"/>
          <p:cNvSpPr/>
          <p:nvPr/>
        </p:nvSpPr>
        <p:spPr>
          <a:xfrm>
            <a:off x="1295400" y="5486400"/>
            <a:ext cx="6934200" cy="677108"/>
          </a:xfrm>
          <a:prstGeom prst="rect">
            <a:avLst/>
          </a:prstGeom>
        </p:spPr>
        <p:txBody>
          <a:bodyPr wrap="square">
            <a:spAutoFit/>
          </a:bodyPr>
          <a:lstStyle/>
          <a:p>
            <a:r>
              <a:rPr lang="en-US" sz="2000" b="1" dirty="0" smtClean="0"/>
              <a:t>(a) DFS: </a:t>
            </a:r>
            <a:r>
              <a:rPr lang="en-US" sz="2000" b="1" dirty="0" err="1" smtClean="0"/>
              <a:t>vuqrstwx</a:t>
            </a:r>
            <a:r>
              <a:rPr lang="en-US" sz="2000" b="1" dirty="0" smtClean="0"/>
              <a:t>                                                   (b) BFS: </a:t>
            </a:r>
            <a:r>
              <a:rPr lang="en-US" sz="2000" b="1" dirty="0" err="1" smtClean="0"/>
              <a:t>vuwxqtrs</a:t>
            </a:r>
            <a:endParaRPr lang="en-US" sz="2000" b="1" dirty="0" smtClean="0"/>
          </a:p>
          <a:p>
            <a:r>
              <a:rPr lang="en-US" dirty="0" smtClean="0"/>
              <a:t>    Visitation order for (a) a depth-first search; (b) a breadth-first search</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33</a:t>
            </a:fld>
            <a:endParaRPr lang="en-US"/>
          </a:p>
        </p:txBody>
      </p:sp>
      <p:pic>
        <p:nvPicPr>
          <p:cNvPr id="5" name="Picture 2"/>
          <p:cNvPicPr>
            <a:picLocks noChangeAspect="1" noChangeArrowheads="1"/>
          </p:cNvPicPr>
          <p:nvPr/>
        </p:nvPicPr>
        <p:blipFill>
          <a:blip r:embed="rId2"/>
          <a:srcRect/>
          <a:stretch>
            <a:fillRect/>
          </a:stretch>
        </p:blipFill>
        <p:spPr bwMode="auto">
          <a:xfrm>
            <a:off x="1751013" y="2133599"/>
            <a:ext cx="5819775" cy="3048001"/>
          </a:xfrm>
          <a:prstGeom prst="rect">
            <a:avLst/>
          </a:prstGeom>
          <a:noFill/>
          <a:ln w="9525">
            <a:noFill/>
            <a:miter lim="800000"/>
            <a:headEnd/>
            <a:tailEnd/>
          </a:ln>
        </p:spPr>
      </p:pic>
      <p:sp>
        <p:nvSpPr>
          <p:cNvPr id="6" name="Rectangle 5"/>
          <p:cNvSpPr/>
          <p:nvPr/>
        </p:nvSpPr>
        <p:spPr>
          <a:xfrm>
            <a:off x="2743200" y="5257800"/>
            <a:ext cx="3810000" cy="369332"/>
          </a:xfrm>
          <a:prstGeom prst="rect">
            <a:avLst/>
          </a:prstGeom>
        </p:spPr>
        <p:txBody>
          <a:bodyPr wrap="square">
            <a:spAutoFit/>
          </a:bodyPr>
          <a:lstStyle/>
          <a:p>
            <a:r>
              <a:rPr lang="en-US" b="1" dirty="0" smtClean="0"/>
              <a:t>A connected graph with cycles</a:t>
            </a:r>
          </a:p>
        </p:txBody>
      </p:sp>
      <p:sp>
        <p:nvSpPr>
          <p:cNvPr id="7" name="Rectangle 6"/>
          <p:cNvSpPr/>
          <p:nvPr/>
        </p:nvSpPr>
        <p:spPr>
          <a:xfrm>
            <a:off x="152400" y="1676400"/>
            <a:ext cx="4473693" cy="369332"/>
          </a:xfrm>
          <a:prstGeom prst="rect">
            <a:avLst/>
          </a:prstGeom>
        </p:spPr>
        <p:txBody>
          <a:bodyPr wrap="square">
            <a:spAutoFit/>
          </a:bodyPr>
          <a:lstStyle/>
          <a:p>
            <a:r>
              <a:rPr lang="en-US" dirty="0" smtClean="0"/>
              <a:t>Let us consider a connected Graph G=&lt;V, E&gt;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34</a:t>
            </a:fld>
            <a:endParaRPr lang="en-US"/>
          </a:p>
        </p:txBody>
      </p:sp>
      <p:pic>
        <p:nvPicPr>
          <p:cNvPr id="5" name="Picture 2"/>
          <p:cNvPicPr>
            <a:picLocks noChangeAspect="1" noChangeArrowheads="1"/>
          </p:cNvPicPr>
          <p:nvPr/>
        </p:nvPicPr>
        <p:blipFill>
          <a:blip r:embed="rId2"/>
          <a:srcRect l="3273" r="3273"/>
          <a:stretch>
            <a:fillRect/>
          </a:stretch>
        </p:blipFill>
        <p:spPr bwMode="auto">
          <a:xfrm>
            <a:off x="914400" y="1524001"/>
            <a:ext cx="3252787" cy="3276600"/>
          </a:xfrm>
          <a:prstGeom prst="rect">
            <a:avLst/>
          </a:prstGeom>
          <a:noFill/>
          <a:ln w="9525">
            <a:noFill/>
            <a:miter lim="800000"/>
            <a:headEnd/>
            <a:tailEnd/>
          </a:ln>
        </p:spPr>
      </p:pic>
      <p:pic>
        <p:nvPicPr>
          <p:cNvPr id="6" name="Picture 3"/>
          <p:cNvPicPr>
            <a:picLocks noChangeAspect="1" noChangeArrowheads="1"/>
          </p:cNvPicPr>
          <p:nvPr/>
        </p:nvPicPr>
        <p:blipFill>
          <a:blip r:embed="rId3"/>
          <a:srcRect l="5289" r="4378"/>
          <a:stretch>
            <a:fillRect/>
          </a:stretch>
        </p:blipFill>
        <p:spPr bwMode="auto">
          <a:xfrm>
            <a:off x="4984750" y="2743200"/>
            <a:ext cx="2565400" cy="2782888"/>
          </a:xfrm>
          <a:prstGeom prst="rect">
            <a:avLst/>
          </a:prstGeom>
          <a:noFill/>
          <a:ln w="9525">
            <a:noFill/>
            <a:miter lim="800000"/>
            <a:headEnd/>
            <a:tailEnd/>
          </a:ln>
        </p:spPr>
      </p:pic>
      <p:sp>
        <p:nvSpPr>
          <p:cNvPr id="7" name="Freeform 6"/>
          <p:cNvSpPr/>
          <p:nvPr/>
        </p:nvSpPr>
        <p:spPr>
          <a:xfrm>
            <a:off x="2638425" y="1968500"/>
            <a:ext cx="3660775" cy="3365500"/>
          </a:xfrm>
          <a:custGeom>
            <a:avLst/>
            <a:gdLst>
              <a:gd name="connsiteX0" fmla="*/ 30520 w 3661570"/>
              <a:gd name="connsiteY0" fmla="*/ 3276781 h 3821555"/>
              <a:gd name="connsiteX1" fmla="*/ 74766 w 3661570"/>
              <a:gd name="connsiteY1" fmla="*/ 3335775 h 3821555"/>
              <a:gd name="connsiteX2" fmla="*/ 679449 w 3661570"/>
              <a:gd name="connsiteY2" fmla="*/ 3733981 h 3821555"/>
              <a:gd name="connsiteX3" fmla="*/ 1652843 w 3661570"/>
              <a:gd name="connsiteY3" fmla="*/ 3763478 h 3821555"/>
              <a:gd name="connsiteX4" fmla="*/ 2051049 w 3661570"/>
              <a:gd name="connsiteY4" fmla="*/ 3070304 h 3821555"/>
              <a:gd name="connsiteX5" fmla="*/ 2080546 w 3661570"/>
              <a:gd name="connsiteY5" fmla="*/ 1403736 h 3821555"/>
              <a:gd name="connsiteX6" fmla="*/ 2242778 w 3661570"/>
              <a:gd name="connsiteY6" fmla="*/ 282859 h 3821555"/>
              <a:gd name="connsiteX7" fmla="*/ 3053940 w 3661570"/>
              <a:gd name="connsiteY7" fmla="*/ 2639 h 3821555"/>
              <a:gd name="connsiteX8" fmla="*/ 3570133 w 3661570"/>
              <a:gd name="connsiteY8" fmla="*/ 386097 h 3821555"/>
              <a:gd name="connsiteX9" fmla="*/ 3658624 w 3661570"/>
              <a:gd name="connsiteY9" fmla="*/ 887543 h 3821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61570" h="3821555">
                <a:moveTo>
                  <a:pt x="30520" y="3276781"/>
                </a:moveTo>
                <a:cubicBezTo>
                  <a:pt x="-1435" y="3268178"/>
                  <a:pt x="-33389" y="3259575"/>
                  <a:pt x="74766" y="3335775"/>
                </a:cubicBezTo>
                <a:cubicBezTo>
                  <a:pt x="182921" y="3411975"/>
                  <a:pt x="416436" y="3662697"/>
                  <a:pt x="679449" y="3733981"/>
                </a:cubicBezTo>
                <a:cubicBezTo>
                  <a:pt x="942462" y="3805265"/>
                  <a:pt x="1424243" y="3874091"/>
                  <a:pt x="1652843" y="3763478"/>
                </a:cubicBezTo>
                <a:cubicBezTo>
                  <a:pt x="1881443" y="3652865"/>
                  <a:pt x="1979765" y="3463594"/>
                  <a:pt x="2051049" y="3070304"/>
                </a:cubicBezTo>
                <a:cubicBezTo>
                  <a:pt x="2122333" y="2677014"/>
                  <a:pt x="2048591" y="1868310"/>
                  <a:pt x="2080546" y="1403736"/>
                </a:cubicBezTo>
                <a:cubicBezTo>
                  <a:pt x="2112501" y="939162"/>
                  <a:pt x="2080546" y="516375"/>
                  <a:pt x="2242778" y="282859"/>
                </a:cubicBezTo>
                <a:cubicBezTo>
                  <a:pt x="2405010" y="49343"/>
                  <a:pt x="2832714" y="-14567"/>
                  <a:pt x="3053940" y="2639"/>
                </a:cubicBezTo>
                <a:cubicBezTo>
                  <a:pt x="3275166" y="19845"/>
                  <a:pt x="3469352" y="238613"/>
                  <a:pt x="3570133" y="386097"/>
                </a:cubicBezTo>
                <a:cubicBezTo>
                  <a:pt x="3670914" y="533581"/>
                  <a:pt x="3664769" y="710562"/>
                  <a:pt x="3658624" y="887543"/>
                </a:cubicBezTo>
              </a:path>
            </a:pathLst>
          </a:custGeom>
          <a:noFill/>
          <a:ln w="285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609600" y="5562600"/>
            <a:ext cx="7924800" cy="369332"/>
          </a:xfrm>
          <a:prstGeom prst="rect">
            <a:avLst/>
          </a:prstGeom>
        </p:spPr>
        <p:txBody>
          <a:bodyPr wrap="square">
            <a:spAutoFit/>
          </a:bodyPr>
          <a:lstStyle/>
          <a:p>
            <a:r>
              <a:rPr lang="en-US" dirty="0" smtClean="0"/>
              <a:t>The results of a depth-first traversal, beginning at vertex a , of the graph</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and Space Complexity</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35</a:t>
            </a:fld>
            <a:endParaRPr lang="en-US"/>
          </a:p>
        </p:txBody>
      </p:sp>
      <p:sp>
        <p:nvSpPr>
          <p:cNvPr id="5" name="Rectangle 4"/>
          <p:cNvSpPr/>
          <p:nvPr/>
        </p:nvSpPr>
        <p:spPr>
          <a:xfrm>
            <a:off x="152400" y="1600199"/>
            <a:ext cx="8839200" cy="4401205"/>
          </a:xfrm>
          <a:prstGeom prst="rect">
            <a:avLst/>
          </a:prstGeom>
        </p:spPr>
        <p:txBody>
          <a:bodyPr wrap="square">
            <a:spAutoFit/>
          </a:bodyPr>
          <a:lstStyle/>
          <a:p>
            <a:pPr algn="just"/>
            <a:r>
              <a:rPr lang="en-US" sz="2800" b="1" i="1" dirty="0" smtClean="0"/>
              <a:t>Space complexity </a:t>
            </a:r>
            <a:r>
              <a:rPr lang="en-US" sz="2800" dirty="0" smtClean="0"/>
              <a:t>The space complexity of a depth-first search is lower than that of a breadth- first search.</a:t>
            </a:r>
          </a:p>
          <a:p>
            <a:pPr algn="just"/>
            <a:r>
              <a:rPr lang="en-US" sz="2800" b="1" i="1" dirty="0" smtClean="0"/>
              <a:t>Time complexity </a:t>
            </a:r>
            <a:r>
              <a:rPr lang="en-US" sz="2800" dirty="0" smtClean="0"/>
              <a:t>The time complexity of a depth-first search is proportional to the number of vertices plus the number of edges in the graphs that are traversed. The time complexity can be given as (O(|V| + |E|)).</a:t>
            </a:r>
          </a:p>
          <a:p>
            <a:pPr algn="just"/>
            <a:r>
              <a:rPr lang="en-US" sz="2800" b="1" i="1" dirty="0" smtClean="0"/>
              <a:t>Completeness </a:t>
            </a:r>
            <a:r>
              <a:rPr lang="en-US" sz="2800" dirty="0" smtClean="0"/>
              <a:t>Depth-first search is said to be a complete algorithm. If there is a solution, depth</a:t>
            </a:r>
            <a:r>
              <a:rPr lang="en-US" sz="2800" b="1" dirty="0" smtClean="0"/>
              <a:t>- </a:t>
            </a:r>
            <a:r>
              <a:rPr lang="en-US" sz="2800" dirty="0" smtClean="0"/>
              <a:t>first search will find it regardless of the kind of graph. But in case of an infinite graph, where there is no possible solution, it will diverge.</a:t>
            </a:r>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36</a:t>
            </a:fld>
            <a:endParaRPr lang="en-US"/>
          </a:p>
        </p:txBody>
      </p:sp>
      <p:sp>
        <p:nvSpPr>
          <p:cNvPr id="5" name="Rectangle 2"/>
          <p:cNvSpPr txBox="1">
            <a:spLocks noChangeArrowheads="1"/>
          </p:cNvSpPr>
          <p:nvPr/>
        </p:nvSpPr>
        <p:spPr>
          <a:xfrm>
            <a:off x="228600" y="1524000"/>
            <a:ext cx="8763000" cy="707886"/>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rgbClr val="775F54"/>
                </a:solidFill>
                <a:effectLst/>
                <a:uLnTx/>
                <a:uFillTx/>
                <a:latin typeface="Arial"/>
                <a:ea typeface="宋体" pitchFamily="2" charset="-122"/>
                <a:cs typeface="Arial"/>
              </a:rPr>
              <a:t>Time Complexity of DFS</a:t>
            </a:r>
            <a:br>
              <a:rPr kumimoji="0" lang="en-US" altLang="zh-CN" sz="2800" b="0" i="0" u="none" strike="noStrike" kern="0" cap="none" spc="0" normalizeH="0" baseline="0" noProof="0" dirty="0" smtClean="0">
                <a:ln>
                  <a:noFill/>
                </a:ln>
                <a:solidFill>
                  <a:srgbClr val="775F54"/>
                </a:solidFill>
                <a:effectLst/>
                <a:uLnTx/>
                <a:uFillTx/>
                <a:latin typeface="Arial"/>
                <a:ea typeface="宋体" pitchFamily="2" charset="-122"/>
                <a:cs typeface="Arial"/>
              </a:rPr>
            </a:br>
            <a:r>
              <a:rPr kumimoji="0" lang="en-US" altLang="zh-CN" b="0" i="0" u="none" strike="noStrike" kern="0" cap="none" spc="0" normalizeH="0" baseline="0" noProof="0" dirty="0" smtClean="0">
                <a:ln>
                  <a:noFill/>
                </a:ln>
                <a:solidFill>
                  <a:srgbClr val="775F54"/>
                </a:solidFill>
                <a:effectLst/>
                <a:uLnTx/>
                <a:uFillTx/>
                <a:latin typeface="Arial"/>
                <a:ea typeface="宋体" pitchFamily="2" charset="-122"/>
                <a:cs typeface="Arial"/>
              </a:rPr>
              <a:t>(Using Adjacency List)</a:t>
            </a:r>
          </a:p>
        </p:txBody>
      </p:sp>
      <p:sp>
        <p:nvSpPr>
          <p:cNvPr id="6" name="Rectangle 5"/>
          <p:cNvSpPr/>
          <p:nvPr/>
        </p:nvSpPr>
        <p:spPr>
          <a:xfrm>
            <a:off x="152400" y="2286000"/>
            <a:ext cx="8763000" cy="677108"/>
          </a:xfrm>
          <a:prstGeom prst="rect">
            <a:avLst/>
          </a:prstGeom>
        </p:spPr>
        <p:txBody>
          <a:bodyPr wrap="square">
            <a:spAutoFit/>
          </a:bodyPr>
          <a:lstStyle/>
          <a:p>
            <a:pPr algn="just"/>
            <a:r>
              <a:rPr lang="en-US" altLang="zh-CN" sz="2000" dirty="0" smtClean="0">
                <a:ea typeface="宋体" pitchFamily="2" charset="-122"/>
              </a:rPr>
              <a:t>Assume adjacency list</a:t>
            </a:r>
          </a:p>
          <a:p>
            <a:pPr algn="just"/>
            <a:r>
              <a:rPr lang="en-US" altLang="zh-CN" dirty="0" smtClean="0">
                <a:ea typeface="宋体" pitchFamily="2" charset="-122"/>
              </a:rPr>
              <a:t>n = number of vertices   m = number of edges</a:t>
            </a:r>
          </a:p>
        </p:txBody>
      </p:sp>
      <p:sp>
        <p:nvSpPr>
          <p:cNvPr id="7" name="Text Box 9"/>
          <p:cNvSpPr txBox="1">
            <a:spLocks noChangeArrowheads="1"/>
          </p:cNvSpPr>
          <p:nvPr/>
        </p:nvSpPr>
        <p:spPr bwMode="auto">
          <a:xfrm>
            <a:off x="3200400" y="2971800"/>
            <a:ext cx="2070100" cy="660400"/>
          </a:xfrm>
          <a:prstGeom prst="rect">
            <a:avLst/>
          </a:prstGeom>
          <a:solidFill>
            <a:schemeClr val="accent1"/>
          </a:solidFill>
          <a:ln w="19050">
            <a:solidFill>
              <a:schemeClr val="tx1"/>
            </a:solidFill>
            <a:miter lim="800000"/>
            <a:headEnd/>
            <a:tailEnd/>
          </a:ln>
        </p:spPr>
        <p:txBody>
          <a:bodyPr wrap="none">
            <a:spAutoFit/>
          </a:bodyPr>
          <a:lstStyle/>
          <a:p>
            <a:pPr eaLnBrk="1" hangingPunct="1"/>
            <a:r>
              <a:rPr lang="en-US" altLang="zh-CN" sz="3600" dirty="0">
                <a:latin typeface="Arial" charset="0"/>
                <a:ea typeface="宋体" pitchFamily="2" charset="-122"/>
              </a:rPr>
              <a:t>O(n + m)</a:t>
            </a:r>
          </a:p>
        </p:txBody>
      </p:sp>
      <p:sp>
        <p:nvSpPr>
          <p:cNvPr id="8" name="Text Box 7"/>
          <p:cNvSpPr txBox="1">
            <a:spLocks noChangeArrowheads="1"/>
          </p:cNvSpPr>
          <p:nvPr/>
        </p:nvSpPr>
        <p:spPr bwMode="auto">
          <a:xfrm>
            <a:off x="3657600" y="5486400"/>
            <a:ext cx="1312863" cy="660400"/>
          </a:xfrm>
          <a:prstGeom prst="rect">
            <a:avLst/>
          </a:prstGeom>
          <a:solidFill>
            <a:schemeClr val="accent1"/>
          </a:solidFill>
          <a:ln w="19050">
            <a:solidFill>
              <a:schemeClr val="tx1"/>
            </a:solidFill>
            <a:miter lim="800000"/>
            <a:headEnd/>
            <a:tailEnd/>
          </a:ln>
        </p:spPr>
        <p:txBody>
          <a:bodyPr wrap="none">
            <a:spAutoFit/>
          </a:bodyPr>
          <a:lstStyle/>
          <a:p>
            <a:pPr eaLnBrk="1" hangingPunct="1"/>
            <a:r>
              <a:rPr lang="en-US" altLang="zh-CN" sz="3600" dirty="0">
                <a:latin typeface="Arial" charset="0"/>
                <a:ea typeface="宋体" pitchFamily="2" charset="-122"/>
              </a:rPr>
              <a:t>O(n</a:t>
            </a:r>
            <a:r>
              <a:rPr lang="en-US" altLang="zh-CN" sz="3600" baseline="30000" dirty="0">
                <a:latin typeface="Arial" charset="0"/>
                <a:ea typeface="宋体" pitchFamily="2" charset="-122"/>
              </a:rPr>
              <a:t>2</a:t>
            </a:r>
            <a:r>
              <a:rPr lang="en-US" altLang="zh-CN" sz="3600" dirty="0">
                <a:latin typeface="Arial" charset="0"/>
                <a:ea typeface="宋体" pitchFamily="2" charset="-122"/>
              </a:rPr>
              <a:t>)</a:t>
            </a:r>
          </a:p>
        </p:txBody>
      </p:sp>
      <p:sp>
        <p:nvSpPr>
          <p:cNvPr id="9" name="Rectangle 8"/>
          <p:cNvSpPr/>
          <p:nvPr/>
        </p:nvSpPr>
        <p:spPr>
          <a:xfrm>
            <a:off x="304800" y="3810000"/>
            <a:ext cx="8534400" cy="800219"/>
          </a:xfrm>
          <a:prstGeom prst="rect">
            <a:avLst/>
          </a:prstGeom>
        </p:spPr>
        <p:txBody>
          <a:bodyPr wrap="square">
            <a:spAutoFit/>
          </a:bodyPr>
          <a:lstStyle/>
          <a:p>
            <a:r>
              <a:rPr lang="en-US" altLang="zh-CN" sz="2800" kern="0" dirty="0" smtClean="0">
                <a:solidFill>
                  <a:srgbClr val="775F54"/>
                </a:solidFill>
                <a:latin typeface="Arial"/>
                <a:ea typeface="宋体" pitchFamily="2" charset="-122"/>
                <a:cs typeface="Arial"/>
              </a:rPr>
              <a:t>Time Complexity of DFS</a:t>
            </a:r>
            <a:br>
              <a:rPr lang="en-US" altLang="zh-CN" sz="2800" kern="0" dirty="0" smtClean="0">
                <a:solidFill>
                  <a:srgbClr val="775F54"/>
                </a:solidFill>
                <a:latin typeface="Arial"/>
                <a:ea typeface="宋体" pitchFamily="2" charset="-122"/>
                <a:cs typeface="Arial"/>
              </a:rPr>
            </a:br>
            <a:r>
              <a:rPr lang="en-US" altLang="zh-CN" kern="0" dirty="0" smtClean="0">
                <a:solidFill>
                  <a:srgbClr val="775F54"/>
                </a:solidFill>
                <a:latin typeface="Arial"/>
                <a:ea typeface="宋体" pitchFamily="2" charset="-122"/>
                <a:cs typeface="Arial"/>
              </a:rPr>
              <a:t>(Using Adjacency Matrix)</a:t>
            </a:r>
          </a:p>
        </p:txBody>
      </p:sp>
      <p:sp>
        <p:nvSpPr>
          <p:cNvPr id="10" name="Rectangle 9"/>
          <p:cNvSpPr/>
          <p:nvPr/>
        </p:nvSpPr>
        <p:spPr>
          <a:xfrm>
            <a:off x="228600" y="4724400"/>
            <a:ext cx="8534400" cy="677108"/>
          </a:xfrm>
          <a:prstGeom prst="rect">
            <a:avLst/>
          </a:prstGeom>
        </p:spPr>
        <p:txBody>
          <a:bodyPr wrap="square">
            <a:spAutoFit/>
          </a:bodyPr>
          <a:lstStyle/>
          <a:p>
            <a:pPr algn="just"/>
            <a:r>
              <a:rPr lang="en-US" altLang="zh-CN" sz="2000" dirty="0" smtClean="0">
                <a:ea typeface="宋体" pitchFamily="2" charset="-122"/>
              </a:rPr>
              <a:t>Assume adjacency matrix</a:t>
            </a:r>
            <a:endParaRPr lang="en-US" altLang="zh-CN" dirty="0" smtClean="0">
              <a:ea typeface="宋体" pitchFamily="2" charset="-122"/>
            </a:endParaRPr>
          </a:p>
          <a:p>
            <a:pPr algn="just"/>
            <a:r>
              <a:rPr lang="en-US" altLang="zh-CN" dirty="0" smtClean="0">
                <a:ea typeface="宋体" pitchFamily="2" charset="-122"/>
              </a:rPr>
              <a:t>n = number of vertices   m = number of edges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 First Search</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37</a:t>
            </a:fld>
            <a:endParaRPr lang="en-US"/>
          </a:p>
        </p:txBody>
      </p:sp>
      <p:sp>
        <p:nvSpPr>
          <p:cNvPr id="5" name="Rectangle 4"/>
          <p:cNvSpPr/>
          <p:nvPr/>
        </p:nvSpPr>
        <p:spPr>
          <a:xfrm>
            <a:off x="152400" y="1600200"/>
            <a:ext cx="8839200" cy="3046988"/>
          </a:xfrm>
          <a:prstGeom prst="rect">
            <a:avLst/>
          </a:prstGeom>
        </p:spPr>
        <p:txBody>
          <a:bodyPr wrap="square">
            <a:spAutoFit/>
          </a:bodyPr>
          <a:lstStyle/>
          <a:p>
            <a:pPr algn="just"/>
            <a:r>
              <a:rPr lang="en-US" sz="2400" dirty="0" smtClean="0"/>
              <a:t>Another systematic way of visiting the vertices is the breadth-first search (BFS). The BFS differs from DFS in a way that all the unvisited vertices adjacent to </a:t>
            </a:r>
            <a:r>
              <a:rPr lang="en-US" sz="2400" dirty="0" err="1" smtClean="0"/>
              <a:t>i</a:t>
            </a:r>
            <a:r>
              <a:rPr lang="en-US" sz="2400" dirty="0" smtClean="0"/>
              <a:t> are visited after visiting the start vertex </a:t>
            </a:r>
            <a:r>
              <a:rPr lang="en-US" sz="2400" dirty="0" err="1" smtClean="0"/>
              <a:t>i</a:t>
            </a:r>
            <a:r>
              <a:rPr lang="en-US" sz="2400" dirty="0" smtClean="0"/>
              <a:t> and marking it visited. Next, the unvisited </a:t>
            </a:r>
            <a:r>
              <a:rPr lang="en-US" sz="2400" smtClean="0"/>
              <a:t>vertices adjacent </a:t>
            </a:r>
            <a:r>
              <a:rPr lang="en-US" sz="2400" dirty="0" smtClean="0"/>
              <a:t>to these vertices are visited and so on until the entire graph has been traversed. The approach is called ‘breadth-first’ because from the vertex </a:t>
            </a:r>
            <a:r>
              <a:rPr lang="en-US" sz="2400" dirty="0" err="1" smtClean="0"/>
              <a:t>i</a:t>
            </a:r>
            <a:r>
              <a:rPr lang="en-US" sz="2400" dirty="0" smtClean="0"/>
              <a:t> that we visit, we search as broadly as possible by next visiting all the vertices adjacent to </a:t>
            </a:r>
            <a:r>
              <a:rPr lang="en-US" sz="2400" dirty="0" err="1" smtClean="0"/>
              <a:t>i</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 First Search(BFS)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38</a:t>
            </a:fld>
            <a:endParaRPr lang="en-US"/>
          </a:p>
        </p:txBody>
      </p:sp>
      <p:sp>
        <p:nvSpPr>
          <p:cNvPr id="5" name="Text Placeholder 2"/>
          <p:cNvSpPr txBox="1">
            <a:spLocks/>
          </p:cNvSpPr>
          <p:nvPr/>
        </p:nvSpPr>
        <p:spPr>
          <a:xfrm>
            <a:off x="152400" y="1524000"/>
            <a:ext cx="8763000" cy="5011737"/>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Visits all vertices adjacent to vertex before going forward</a:t>
            </a:r>
            <a:endParaRPr lang="en-US" sz="2400" b="1" kern="0" baseline="0" dirty="0" smtClean="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Breadth-first search uses a queue</a:t>
            </a:r>
          </a:p>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smtClean="0">
                <a:solidFill>
                  <a:sysClr val="windowText" lastClr="000000"/>
                </a:solidFill>
              </a:rPr>
              <a:t>Algorithm of BFS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endParaRPr>
          </a:p>
        </p:txBody>
      </p:sp>
      <p:pic>
        <p:nvPicPr>
          <p:cNvPr id="6" name="Picture 2"/>
          <p:cNvPicPr>
            <a:picLocks noChangeAspect="1" noChangeArrowheads="1"/>
          </p:cNvPicPr>
          <p:nvPr/>
        </p:nvPicPr>
        <p:blipFill>
          <a:blip r:embed="rId2"/>
          <a:srcRect l="3110" r="3447"/>
          <a:stretch>
            <a:fillRect/>
          </a:stretch>
        </p:blipFill>
        <p:spPr bwMode="auto">
          <a:xfrm>
            <a:off x="457200" y="2667000"/>
            <a:ext cx="4086225" cy="2247900"/>
          </a:xfrm>
          <a:prstGeom prst="rect">
            <a:avLst/>
          </a:prstGeom>
          <a:noFill/>
          <a:ln w="9525">
            <a:noFill/>
            <a:miter lim="800000"/>
            <a:headEnd/>
            <a:tailEnd/>
          </a:ln>
        </p:spPr>
      </p:pic>
      <p:pic>
        <p:nvPicPr>
          <p:cNvPr id="7" name="Picture 3"/>
          <p:cNvPicPr>
            <a:picLocks noChangeAspect="1" noChangeArrowheads="1"/>
          </p:cNvPicPr>
          <p:nvPr/>
        </p:nvPicPr>
        <p:blipFill>
          <a:blip r:embed="rId3"/>
          <a:srcRect l="5389" r="13094"/>
          <a:stretch>
            <a:fillRect/>
          </a:stretch>
        </p:blipFill>
        <p:spPr bwMode="auto">
          <a:xfrm>
            <a:off x="3505200" y="3505200"/>
            <a:ext cx="5280025"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39</a:t>
            </a:fld>
            <a:endParaRPr lang="en-US"/>
          </a:p>
        </p:txBody>
      </p:sp>
      <p:pic>
        <p:nvPicPr>
          <p:cNvPr id="5" name="Picture 2"/>
          <p:cNvPicPr>
            <a:picLocks noChangeAspect="1" noChangeArrowheads="1"/>
          </p:cNvPicPr>
          <p:nvPr/>
        </p:nvPicPr>
        <p:blipFill>
          <a:blip r:embed="rId2"/>
          <a:srcRect/>
          <a:stretch>
            <a:fillRect/>
          </a:stretch>
        </p:blipFill>
        <p:spPr bwMode="auto">
          <a:xfrm>
            <a:off x="1751013" y="2133599"/>
            <a:ext cx="5819775" cy="3048001"/>
          </a:xfrm>
          <a:prstGeom prst="rect">
            <a:avLst/>
          </a:prstGeom>
          <a:noFill/>
          <a:ln w="9525">
            <a:noFill/>
            <a:miter lim="800000"/>
            <a:headEnd/>
            <a:tailEnd/>
          </a:ln>
        </p:spPr>
      </p:pic>
      <p:sp>
        <p:nvSpPr>
          <p:cNvPr id="6" name="Rectangle 5"/>
          <p:cNvSpPr/>
          <p:nvPr/>
        </p:nvSpPr>
        <p:spPr>
          <a:xfrm>
            <a:off x="2743200" y="5257800"/>
            <a:ext cx="3810000" cy="369332"/>
          </a:xfrm>
          <a:prstGeom prst="rect">
            <a:avLst/>
          </a:prstGeom>
        </p:spPr>
        <p:txBody>
          <a:bodyPr wrap="square">
            <a:spAutoFit/>
          </a:bodyPr>
          <a:lstStyle/>
          <a:p>
            <a:r>
              <a:rPr lang="en-US" b="1" dirty="0" smtClean="0"/>
              <a:t>A connected graph with cycles</a:t>
            </a:r>
          </a:p>
        </p:txBody>
      </p:sp>
      <p:sp>
        <p:nvSpPr>
          <p:cNvPr id="7" name="Rectangle 6"/>
          <p:cNvSpPr/>
          <p:nvPr/>
        </p:nvSpPr>
        <p:spPr>
          <a:xfrm>
            <a:off x="152400" y="1676400"/>
            <a:ext cx="4473693" cy="369332"/>
          </a:xfrm>
          <a:prstGeom prst="rect">
            <a:avLst/>
          </a:prstGeom>
        </p:spPr>
        <p:txBody>
          <a:bodyPr wrap="square">
            <a:spAutoFit/>
          </a:bodyPr>
          <a:lstStyle/>
          <a:p>
            <a:r>
              <a:rPr lang="en-US" dirty="0" smtClean="0"/>
              <a:t>Let us consider a connected Graph G=&lt;V, E&gt;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Introduction to Graphs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a:t>
            </a:fld>
            <a:endParaRPr lang="en-US"/>
          </a:p>
        </p:txBody>
      </p:sp>
      <p:sp>
        <p:nvSpPr>
          <p:cNvPr id="5" name="Rectangle 4"/>
          <p:cNvSpPr/>
          <p:nvPr/>
        </p:nvSpPr>
        <p:spPr>
          <a:xfrm>
            <a:off x="152400" y="1524001"/>
            <a:ext cx="8839200" cy="3416320"/>
          </a:xfrm>
          <a:prstGeom prst="rect">
            <a:avLst/>
          </a:prstGeom>
        </p:spPr>
        <p:txBody>
          <a:bodyPr wrap="square">
            <a:spAutoFit/>
          </a:bodyPr>
          <a:lstStyle/>
          <a:p>
            <a:pPr algn="just" fontAlgn="base"/>
            <a:r>
              <a:rPr lang="en-US" dirty="0" smtClean="0"/>
              <a:t>A Graph is a non-linear data structure consisting of nodes and edges. The nodes are sometimes also referred to as vertices and the edges are lines or arcs that connect any two nodes in the graph. </a:t>
            </a:r>
          </a:p>
          <a:p>
            <a:pPr algn="just" fontAlgn="base"/>
            <a:r>
              <a:rPr lang="en-US" dirty="0" smtClean="0"/>
              <a:t>More formally a Graph can be defined as, A Graph consists of a finite set of vertices(or nodes) and set of Edges which connect a pair of nodes.</a:t>
            </a:r>
          </a:p>
          <a:p>
            <a:pPr algn="just"/>
            <a:r>
              <a:rPr lang="en-US" dirty="0" smtClean="0"/>
              <a:t>A data structure that consists of a set of nodes (</a:t>
            </a:r>
            <a:r>
              <a:rPr lang="en-US" i="1" dirty="0" smtClean="0"/>
              <a:t>vertices) and a </a:t>
            </a:r>
            <a:r>
              <a:rPr lang="en-US" dirty="0" smtClean="0"/>
              <a:t>set of edges that relate the nodes to each other.</a:t>
            </a:r>
          </a:p>
          <a:p>
            <a:pPr algn="just"/>
            <a:r>
              <a:rPr lang="en-US" dirty="0" smtClean="0"/>
              <a:t>● The set of edges describes relationships among the vertices .</a:t>
            </a:r>
          </a:p>
          <a:p>
            <a:pPr algn="just"/>
            <a:r>
              <a:rPr lang="en-US" dirty="0" smtClean="0"/>
              <a:t>● A graph </a:t>
            </a:r>
            <a:r>
              <a:rPr lang="en-US" i="1" dirty="0" smtClean="0"/>
              <a:t>G is defined as follows:</a:t>
            </a:r>
          </a:p>
          <a:p>
            <a:pPr algn="just"/>
            <a:r>
              <a:rPr lang="en-US" i="1" dirty="0" smtClean="0"/>
              <a:t>	G=(V,E)</a:t>
            </a:r>
          </a:p>
          <a:p>
            <a:pPr algn="just"/>
            <a:r>
              <a:rPr lang="en-US" i="1" dirty="0" smtClean="0"/>
              <a:t>V(G): a finite, nonempty set of vertices</a:t>
            </a:r>
          </a:p>
          <a:p>
            <a:pPr algn="just"/>
            <a:r>
              <a:rPr lang="en-US" i="1" dirty="0" smtClean="0"/>
              <a:t>E(G): a set of edges (pairs of vertices)</a:t>
            </a:r>
            <a:endParaRPr lang="en-US" dirty="0"/>
          </a:p>
        </p:txBody>
      </p:sp>
      <p:pic>
        <p:nvPicPr>
          <p:cNvPr id="1026" name="Picture 2" descr="https://www.geeksforgeeks.org/wp-content/uploads/undirectedgraph.png"/>
          <p:cNvPicPr>
            <a:picLocks noChangeAspect="1" noChangeArrowheads="1"/>
          </p:cNvPicPr>
          <p:nvPr/>
        </p:nvPicPr>
        <p:blipFill>
          <a:blip r:embed="rId2"/>
          <a:srcRect/>
          <a:stretch>
            <a:fillRect/>
          </a:stretch>
        </p:blipFill>
        <p:spPr bwMode="auto">
          <a:xfrm>
            <a:off x="4191000" y="3962400"/>
            <a:ext cx="4676775" cy="2019301"/>
          </a:xfrm>
          <a:prstGeom prst="rect">
            <a:avLst/>
          </a:prstGeom>
          <a:noFill/>
        </p:spPr>
      </p:pic>
      <p:sp>
        <p:nvSpPr>
          <p:cNvPr id="9" name="Rectangle 8"/>
          <p:cNvSpPr/>
          <p:nvPr/>
        </p:nvSpPr>
        <p:spPr>
          <a:xfrm>
            <a:off x="228600" y="5181600"/>
            <a:ext cx="4572000" cy="923330"/>
          </a:xfrm>
          <a:prstGeom prst="rect">
            <a:avLst/>
          </a:prstGeom>
        </p:spPr>
        <p:txBody>
          <a:bodyPr>
            <a:spAutoFit/>
          </a:bodyPr>
          <a:lstStyle/>
          <a:p>
            <a:r>
              <a:rPr lang="en-US" dirty="0" smtClean="0"/>
              <a:t>In the given Graph, the set of vertices V = {0,1,2,3,4} and the set of edges E = {01, 12, 23, 34, 04, 14, 13}.</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40</a:t>
            </a:fld>
            <a:endParaRPr lang="en-US"/>
          </a:p>
        </p:txBody>
      </p:sp>
      <p:sp>
        <p:nvSpPr>
          <p:cNvPr id="5" name="Text Placeholder 2"/>
          <p:cNvSpPr txBox="1">
            <a:spLocks/>
          </p:cNvSpPr>
          <p:nvPr/>
        </p:nvSpPr>
        <p:spPr>
          <a:xfrm>
            <a:off x="304800" y="5181600"/>
            <a:ext cx="8458200" cy="6858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The results of a breadth-first traversal, beginning at vertex a, of the graph.</a:t>
            </a:r>
          </a:p>
        </p:txBody>
      </p:sp>
      <p:pic>
        <p:nvPicPr>
          <p:cNvPr id="6" name="Picture 2"/>
          <p:cNvPicPr>
            <a:picLocks noChangeAspect="1" noChangeArrowheads="1"/>
          </p:cNvPicPr>
          <p:nvPr/>
        </p:nvPicPr>
        <p:blipFill>
          <a:blip r:embed="rId2"/>
          <a:srcRect/>
          <a:stretch>
            <a:fillRect/>
          </a:stretch>
        </p:blipFill>
        <p:spPr bwMode="auto">
          <a:xfrm>
            <a:off x="2438400" y="1524000"/>
            <a:ext cx="4144963"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and Space Complexity</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41</a:t>
            </a:fld>
            <a:endParaRPr lang="en-US"/>
          </a:p>
        </p:txBody>
      </p:sp>
      <p:sp>
        <p:nvSpPr>
          <p:cNvPr id="5" name="Rectangle 4"/>
          <p:cNvSpPr/>
          <p:nvPr/>
        </p:nvSpPr>
        <p:spPr>
          <a:xfrm>
            <a:off x="152400" y="1600200"/>
            <a:ext cx="8839200" cy="5293757"/>
          </a:xfrm>
          <a:prstGeom prst="rect">
            <a:avLst/>
          </a:prstGeom>
        </p:spPr>
        <p:txBody>
          <a:bodyPr wrap="square">
            <a:spAutoFit/>
          </a:bodyPr>
          <a:lstStyle/>
          <a:p>
            <a:pPr algn="just"/>
            <a:r>
              <a:rPr lang="en-US" sz="2000" b="1" i="1" dirty="0" smtClean="0"/>
              <a:t>Space complexity </a:t>
            </a:r>
            <a:r>
              <a:rPr lang="en-US" sz="2000" dirty="0" smtClean="0"/>
              <a:t>In the breadth-first search algorithm, all the nodes at a particular level must be saved until their child nodes in the next level have been generated. The space complexity is therefore proportional to the number of nodes at the deepest level of the graph. </a:t>
            </a:r>
          </a:p>
          <a:p>
            <a:pPr algn="just"/>
            <a:r>
              <a:rPr lang="en-US" sz="2000" dirty="0" smtClean="0"/>
              <a:t>the space complexity can also be expressed as </a:t>
            </a:r>
            <a:r>
              <a:rPr lang="en-US" sz="2000" b="1" dirty="0" smtClean="0"/>
              <a:t>O ( | E | + | V | ), </a:t>
            </a:r>
            <a:r>
              <a:rPr lang="en-US" sz="2000" dirty="0" smtClean="0"/>
              <a:t>where | E | is the total number of edges in G and| V | is the number of nodes or vertices.</a:t>
            </a:r>
          </a:p>
          <a:p>
            <a:pPr algn="just"/>
            <a:r>
              <a:rPr lang="en-US" sz="2000" b="1" i="1" dirty="0" smtClean="0"/>
              <a:t>Time complexity </a:t>
            </a:r>
            <a:r>
              <a:rPr lang="en-US" sz="2000" dirty="0" smtClean="0"/>
              <a:t>In the worst case, breadth-first search has to traverse through all paths to all possible nodes, However, the time complexity can also be expressed as </a:t>
            </a:r>
            <a:r>
              <a:rPr lang="en-US" sz="2000" b="1" dirty="0" smtClean="0"/>
              <a:t>O( | E | + | V | ), </a:t>
            </a:r>
            <a:r>
              <a:rPr lang="en-US" sz="2000" dirty="0" smtClean="0"/>
              <a:t>since every vertex and every edge will be explored in the worst case.</a:t>
            </a:r>
          </a:p>
          <a:p>
            <a:pPr algn="just"/>
            <a:r>
              <a:rPr lang="en-US" sz="2000" b="1" i="1" dirty="0" smtClean="0"/>
              <a:t>Completeness </a:t>
            </a:r>
            <a:r>
              <a:rPr lang="en-US" sz="2000" dirty="0" smtClean="0"/>
              <a:t>Breadth-first search is said to be a complete algorithm because if there is a solution, breadth-first search will find it regardless of the kind of graph. But in case of an infinite graph where there is no possible solution, it will diverge.</a:t>
            </a:r>
          </a:p>
          <a:p>
            <a:pPr algn="just"/>
            <a:r>
              <a:rPr lang="en-US" sz="2000" b="1" i="1" dirty="0" smtClean="0"/>
              <a:t>Optimality </a:t>
            </a:r>
            <a:r>
              <a:rPr lang="en-US" sz="2000" dirty="0" smtClean="0"/>
              <a:t>Breadth-first search is optimal for a graph that has edges of equal length, since it always returns the result with the fewest edges between the start node and the goal node.</a:t>
            </a:r>
          </a:p>
          <a:p>
            <a:endParaRPr lang="en-US"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Spanning Trees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42</a:t>
            </a:fld>
            <a:endParaRPr lang="en-US"/>
          </a:p>
        </p:txBody>
      </p:sp>
      <p:sp>
        <p:nvSpPr>
          <p:cNvPr id="5" name="Text Placeholder 2"/>
          <p:cNvSpPr txBox="1">
            <a:spLocks/>
          </p:cNvSpPr>
          <p:nvPr/>
        </p:nvSpPr>
        <p:spPr>
          <a:xfrm>
            <a:off x="228600" y="1752600"/>
            <a:ext cx="8572500" cy="467995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Tree: an undirected connected graph without cycles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Observations about undirected graphs</a:t>
            </a:r>
          </a:p>
          <a:p>
            <a:pPr marL="971550" marR="0" lvl="1" indent="-514350" defTabSz="914400" eaLnBrk="1" fontAlgn="auto" latinLnBrk="0" hangingPunct="1">
              <a:lnSpc>
                <a:spcPct val="100000"/>
              </a:lnSpc>
              <a:spcBef>
                <a:spcPts val="0"/>
              </a:spcBef>
              <a:spcAft>
                <a:spcPts val="0"/>
              </a:spcAft>
              <a:buClrTx/>
              <a:buSzTx/>
              <a:buFont typeface="Arial" charset="0"/>
              <a:buAutoNum type="arabicPeriod"/>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Connected undirected graph with n vertices must have at least n – 1 edges.</a:t>
            </a:r>
          </a:p>
          <a:p>
            <a:pPr marL="971550" marR="0" lvl="1" indent="-514350" defTabSz="914400" eaLnBrk="1" fontAlgn="auto" latinLnBrk="0" hangingPunct="1">
              <a:lnSpc>
                <a:spcPct val="100000"/>
              </a:lnSpc>
              <a:spcBef>
                <a:spcPts val="0"/>
              </a:spcBef>
              <a:spcAft>
                <a:spcPts val="0"/>
              </a:spcAft>
              <a:buClrTx/>
              <a:buSzTx/>
              <a:buFont typeface="Arial" charset="0"/>
              <a:buAutoNum type="arabicPeriod"/>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Connected undirected graph with n vertices,  </a:t>
            </a:r>
            <a:r>
              <a:rPr kumimoji="0" lang="en-US" sz="2400" b="0" i="1" u="none" strike="noStrike" kern="0" cap="none" spc="0" normalizeH="0" baseline="0" noProof="0" dirty="0" smtClean="0">
                <a:ln>
                  <a:noFill/>
                </a:ln>
                <a:solidFill>
                  <a:sysClr val="windowText" lastClr="000000"/>
                </a:solidFill>
                <a:effectLst/>
                <a:uLnTx/>
                <a:uFillTx/>
                <a:latin typeface="+mn-lt"/>
                <a:ea typeface="+mn-ea"/>
                <a:cs typeface="+mn-cs"/>
              </a:rPr>
              <a:t>exactly</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n – 1 edges cannot contain a cycle</a:t>
            </a:r>
          </a:p>
          <a:p>
            <a:pPr marL="971550" marR="0" lvl="1" indent="-514350" defTabSz="914400" eaLnBrk="1" fontAlgn="auto" latinLnBrk="0" hangingPunct="1">
              <a:lnSpc>
                <a:spcPct val="100000"/>
              </a:lnSpc>
              <a:spcBef>
                <a:spcPts val="0"/>
              </a:spcBef>
              <a:spcAft>
                <a:spcPts val="0"/>
              </a:spcAft>
              <a:buClrTx/>
              <a:buSzTx/>
              <a:buFont typeface="Arial" charset="0"/>
              <a:buAutoNum type="arabicPeriod"/>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A connected undirected graph with n vertices, </a:t>
            </a:r>
            <a:r>
              <a:rPr kumimoji="0" lang="en-US" sz="2400" b="0" i="1" u="none" strike="noStrike" kern="0" cap="none" spc="0" normalizeH="0" baseline="0" noProof="0" dirty="0" smtClean="0">
                <a:ln>
                  <a:noFill/>
                </a:ln>
                <a:solidFill>
                  <a:sysClr val="windowText" lastClr="000000"/>
                </a:solidFill>
                <a:effectLst/>
                <a:uLnTx/>
                <a:uFillTx/>
                <a:latin typeface="+mn-lt"/>
                <a:ea typeface="+mn-ea"/>
                <a:cs typeface="+mn-cs"/>
              </a:rPr>
              <a:t>more than </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n – 1 edges must contain at least one cycle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 Spanning Tree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43</a:t>
            </a:fld>
            <a:endParaRPr lang="en-US"/>
          </a:p>
        </p:txBody>
      </p:sp>
      <p:sp>
        <p:nvSpPr>
          <p:cNvPr id="5" name="Text Placeholder 2"/>
          <p:cNvSpPr txBox="1">
            <a:spLocks/>
          </p:cNvSpPr>
          <p:nvPr/>
        </p:nvSpPr>
        <p:spPr>
          <a:xfrm>
            <a:off x="508000" y="1816100"/>
            <a:ext cx="8445500" cy="45085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u="none" strike="noStrike" kern="0" cap="none" spc="0" normalizeH="0" baseline="0" noProof="0" dirty="0" smtClean="0">
                <a:ln>
                  <a:noFill/>
                </a:ln>
                <a:solidFill>
                  <a:sysClr val="windowText" lastClr="000000"/>
                </a:solidFill>
                <a:effectLst/>
                <a:uLnTx/>
                <a:uFillTx/>
                <a:latin typeface="+mn-lt"/>
                <a:ea typeface="+mn-ea"/>
                <a:cs typeface="+mn-cs"/>
              </a:rPr>
              <a:t>DFS Spanning </a:t>
            </a:r>
            <a:r>
              <a:rPr lang="en-US" sz="2800" b="1" kern="0" dirty="0" smtClean="0">
                <a:solidFill>
                  <a:sysClr val="windowText" lastClr="000000"/>
                </a:solidFill>
              </a:rPr>
              <a:t>T</a:t>
            </a:r>
            <a:r>
              <a:rPr kumimoji="0" lang="en-US" sz="2800" b="1" u="none" strike="noStrike" kern="0" cap="none" spc="0" normalizeH="0" baseline="0" noProof="0" dirty="0" err="1" smtClean="0">
                <a:ln>
                  <a:noFill/>
                </a:ln>
                <a:solidFill>
                  <a:sysClr val="windowText" lastClr="000000"/>
                </a:solidFill>
                <a:effectLst/>
                <a:uLnTx/>
                <a:uFillTx/>
                <a:latin typeface="+mn-lt"/>
                <a:ea typeface="+mn-ea"/>
                <a:cs typeface="+mn-cs"/>
              </a:rPr>
              <a:t>ree</a:t>
            </a:r>
            <a:r>
              <a:rPr kumimoji="0" lang="en-US" sz="2800" b="1" u="none" strike="noStrike" kern="0" cap="none" spc="0" normalizeH="0" baseline="0" noProof="0" dirty="0" smtClean="0">
                <a:ln>
                  <a:noFill/>
                </a:ln>
                <a:solidFill>
                  <a:sysClr val="windowText" lastClr="000000"/>
                </a:solidFill>
                <a:effectLst/>
                <a:uLnTx/>
                <a:uFillTx/>
                <a:latin typeface="+mn-lt"/>
                <a:ea typeface="+mn-ea"/>
                <a:cs typeface="+mn-cs"/>
              </a:rPr>
              <a:t> Algorithm</a:t>
            </a:r>
          </a:p>
          <a:p>
            <a:pPr marL="0" marR="0" lvl="0" indent="0" defTabSz="914400" eaLnBrk="1" fontAlgn="auto" latinLnBrk="0" hangingPunct="1">
              <a:lnSpc>
                <a:spcPct val="100000"/>
              </a:lnSpc>
              <a:spcBef>
                <a:spcPts val="0"/>
              </a:spcBef>
              <a:spcAft>
                <a:spcPts val="0"/>
              </a:spcAft>
              <a:buClrTx/>
              <a:buSzTx/>
              <a:buFontTx/>
              <a:buNone/>
              <a:tabLst/>
              <a:defRPr/>
            </a:pPr>
            <a:r>
              <a:rPr lang="en-US" sz="2800" b="1" kern="0" dirty="0" smtClean="0">
                <a:solidFill>
                  <a:sysClr val="windowText" lastClr="000000"/>
                </a:solidFill>
              </a:rPr>
              <a:t>Recursive Algorithm:</a:t>
            </a:r>
            <a:endParaRPr kumimoji="0" lang="en-US" sz="2800" b="1" u="none" strike="noStrike" kern="0" cap="none" spc="0" normalizeH="0" baseline="0" noProof="0" dirty="0" smtClean="0">
              <a:ln>
                <a:noFill/>
              </a:ln>
              <a:solidFill>
                <a:sysClr val="windowText" lastClr="000000"/>
              </a:solidFill>
              <a:effectLst/>
              <a:uLnTx/>
              <a:uFillTx/>
              <a:latin typeface="+mn-lt"/>
              <a:ea typeface="+mn-ea"/>
              <a:cs typeface="+mn-cs"/>
            </a:endParaRPr>
          </a:p>
        </p:txBody>
      </p:sp>
      <p:pic>
        <p:nvPicPr>
          <p:cNvPr id="6" name="Picture 2"/>
          <p:cNvPicPr>
            <a:picLocks noChangeAspect="1" noChangeArrowheads="1"/>
          </p:cNvPicPr>
          <p:nvPr/>
        </p:nvPicPr>
        <p:blipFill>
          <a:blip r:embed="rId2"/>
          <a:srcRect t="3232"/>
          <a:stretch>
            <a:fillRect/>
          </a:stretch>
        </p:blipFill>
        <p:spPr bwMode="auto">
          <a:xfrm>
            <a:off x="1579563" y="2698750"/>
            <a:ext cx="6448425" cy="3141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 Spanning Tree: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44</a:t>
            </a:fld>
            <a:endParaRPr lang="en-US"/>
          </a:p>
        </p:txBody>
      </p:sp>
      <p:sp>
        <p:nvSpPr>
          <p:cNvPr id="5" name="Text Placeholder 2"/>
          <p:cNvSpPr txBox="1">
            <a:spLocks/>
          </p:cNvSpPr>
          <p:nvPr/>
        </p:nvSpPr>
        <p:spPr>
          <a:xfrm>
            <a:off x="838200" y="5181600"/>
            <a:ext cx="7848600" cy="6223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                    The DFS spanning tree rooted at vertex a for the graph</a:t>
            </a:r>
          </a:p>
        </p:txBody>
      </p:sp>
      <p:pic>
        <p:nvPicPr>
          <p:cNvPr id="6" name="Picture 2"/>
          <p:cNvPicPr>
            <a:picLocks noChangeAspect="1" noChangeArrowheads="1"/>
          </p:cNvPicPr>
          <p:nvPr/>
        </p:nvPicPr>
        <p:blipFill>
          <a:blip r:embed="rId2"/>
          <a:srcRect/>
          <a:stretch>
            <a:fillRect/>
          </a:stretch>
        </p:blipFill>
        <p:spPr bwMode="auto">
          <a:xfrm>
            <a:off x="609600" y="1600200"/>
            <a:ext cx="802005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 Spanning Tree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45</a:t>
            </a:fld>
            <a:endParaRPr lang="en-US"/>
          </a:p>
        </p:txBody>
      </p:sp>
      <p:sp>
        <p:nvSpPr>
          <p:cNvPr id="5" name="Text Placeholder 2"/>
          <p:cNvSpPr txBox="1">
            <a:spLocks/>
          </p:cNvSpPr>
          <p:nvPr/>
        </p:nvSpPr>
        <p:spPr>
          <a:xfrm>
            <a:off x="381000" y="1524000"/>
            <a:ext cx="8445500" cy="45085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Non Recursive BFS </a:t>
            </a:r>
            <a:r>
              <a:rPr lang="en-US" sz="2400" b="1" kern="0" dirty="0" smtClean="0">
                <a:solidFill>
                  <a:sysClr val="windowText" lastClr="000000"/>
                </a:solidFill>
              </a:rPr>
              <a:t>S</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panning Tree </a:t>
            </a:r>
            <a:r>
              <a:rPr lang="en-US" sz="2400" b="1" kern="0" dirty="0" smtClean="0">
                <a:solidFill>
                  <a:sysClr val="windowText" lastClr="000000"/>
                </a:solidFill>
              </a:rPr>
              <a:t>A</a:t>
            </a:r>
            <a:r>
              <a:rPr kumimoji="0" lang="en-US" sz="2400" b="1" i="0" u="none" strike="noStrike" kern="0" cap="none" spc="0" normalizeH="0" baseline="0" noProof="0" dirty="0" err="1" smtClean="0">
                <a:ln>
                  <a:noFill/>
                </a:ln>
                <a:solidFill>
                  <a:sysClr val="windowText" lastClr="000000"/>
                </a:solidFill>
                <a:effectLst/>
                <a:uLnTx/>
                <a:uFillTx/>
                <a:latin typeface="+mn-lt"/>
                <a:ea typeface="+mn-ea"/>
                <a:cs typeface="+mn-cs"/>
              </a:rPr>
              <a:t>lgorithm</a:t>
            </a:r>
            <a:endPar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endParaRPr>
          </a:p>
        </p:txBody>
      </p:sp>
      <p:grpSp>
        <p:nvGrpSpPr>
          <p:cNvPr id="6" name="Group 4"/>
          <p:cNvGrpSpPr>
            <a:grpSpLocks/>
          </p:cNvGrpSpPr>
          <p:nvPr/>
        </p:nvGrpSpPr>
        <p:grpSpPr bwMode="auto">
          <a:xfrm>
            <a:off x="304800" y="1981200"/>
            <a:ext cx="8251825" cy="4557713"/>
            <a:chOff x="1643063" y="2400300"/>
            <a:chExt cx="5857875" cy="5308191"/>
          </a:xfrm>
        </p:grpSpPr>
        <p:pic>
          <p:nvPicPr>
            <p:cNvPr id="7" name="Picture 2"/>
            <p:cNvPicPr>
              <a:picLocks noChangeAspect="1" noChangeArrowheads="1"/>
            </p:cNvPicPr>
            <p:nvPr/>
          </p:nvPicPr>
          <p:blipFill>
            <a:blip r:embed="rId2"/>
            <a:srcRect/>
            <a:stretch>
              <a:fillRect/>
            </a:stretch>
          </p:blipFill>
          <p:spPr bwMode="auto">
            <a:xfrm>
              <a:off x="1643063" y="2400300"/>
              <a:ext cx="5857875" cy="2057400"/>
            </a:xfrm>
            <a:prstGeom prst="rect">
              <a:avLst/>
            </a:prstGeom>
            <a:noFill/>
            <a:ln w="9525">
              <a:noFill/>
              <a:miter lim="800000"/>
              <a:headEnd/>
              <a:tailEnd/>
            </a:ln>
          </p:spPr>
        </p:pic>
        <p:pic>
          <p:nvPicPr>
            <p:cNvPr id="8" name="Picture 3"/>
            <p:cNvPicPr>
              <a:picLocks noChangeAspect="1" noChangeArrowheads="1"/>
            </p:cNvPicPr>
            <p:nvPr/>
          </p:nvPicPr>
          <p:blipFill>
            <a:blip r:embed="rId3"/>
            <a:srcRect r="9824"/>
            <a:stretch>
              <a:fillRect/>
            </a:stretch>
          </p:blipFill>
          <p:spPr bwMode="auto">
            <a:xfrm>
              <a:off x="1643063" y="4088991"/>
              <a:ext cx="5857875" cy="36195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 Spanning Tree: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46</a:t>
            </a:fld>
            <a:endParaRPr lang="en-US"/>
          </a:p>
        </p:txBody>
      </p:sp>
      <p:sp>
        <p:nvSpPr>
          <p:cNvPr id="5" name="Text Placeholder 2"/>
          <p:cNvSpPr txBox="1">
            <a:spLocks/>
          </p:cNvSpPr>
          <p:nvPr/>
        </p:nvSpPr>
        <p:spPr>
          <a:xfrm>
            <a:off x="523875" y="5105400"/>
            <a:ext cx="7848600" cy="6223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solidFill>
                  <a:sysClr val="windowText" lastClr="000000"/>
                </a:solidFill>
              </a:rPr>
              <a:t>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The BFS spanning tree rooted at vertex a for the graph</a:t>
            </a:r>
          </a:p>
        </p:txBody>
      </p:sp>
      <p:pic>
        <p:nvPicPr>
          <p:cNvPr id="6" name="Picture 2"/>
          <p:cNvPicPr>
            <a:picLocks noChangeAspect="1" noChangeArrowheads="1"/>
          </p:cNvPicPr>
          <p:nvPr/>
        </p:nvPicPr>
        <p:blipFill>
          <a:blip r:embed="rId2"/>
          <a:srcRect/>
          <a:stretch>
            <a:fillRect/>
          </a:stretch>
        </p:blipFill>
        <p:spPr bwMode="auto">
          <a:xfrm>
            <a:off x="381000" y="1752600"/>
            <a:ext cx="8154988" cy="2916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47</a:t>
            </a:fld>
            <a:endParaRPr lang="en-US"/>
          </a:p>
        </p:txBody>
      </p:sp>
      <p:sp>
        <p:nvSpPr>
          <p:cNvPr id="5" name="Text Placeholder 2"/>
          <p:cNvSpPr txBox="1">
            <a:spLocks/>
          </p:cNvSpPr>
          <p:nvPr/>
        </p:nvSpPr>
        <p:spPr>
          <a:xfrm>
            <a:off x="850900" y="5715000"/>
            <a:ext cx="7848600" cy="622300"/>
          </a:xfrm>
          <a:prstGeom prst="rect">
            <a:avLst/>
          </a:prstGeo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A weighted, connected, undirected graph</a:t>
            </a:r>
          </a:p>
        </p:txBody>
      </p:sp>
      <p:pic>
        <p:nvPicPr>
          <p:cNvPr id="6" name="Picture 2"/>
          <p:cNvPicPr>
            <a:picLocks noChangeAspect="1" noChangeArrowheads="1"/>
          </p:cNvPicPr>
          <p:nvPr/>
        </p:nvPicPr>
        <p:blipFill>
          <a:blip r:embed="rId2"/>
          <a:srcRect/>
          <a:stretch>
            <a:fillRect/>
          </a:stretch>
        </p:blipFill>
        <p:spPr bwMode="auto">
          <a:xfrm>
            <a:off x="2667000" y="1524000"/>
            <a:ext cx="5999163" cy="3554412"/>
          </a:xfrm>
          <a:prstGeom prst="rect">
            <a:avLst/>
          </a:prstGeom>
          <a:noFill/>
          <a:ln w="9525">
            <a:noFill/>
            <a:miter lim="800000"/>
            <a:headEnd/>
            <a:tailEnd/>
          </a:ln>
        </p:spPr>
      </p:pic>
      <p:pic>
        <p:nvPicPr>
          <p:cNvPr id="7" name="Picture 3"/>
          <p:cNvPicPr>
            <a:picLocks noChangeAspect="1" noChangeArrowheads="1"/>
          </p:cNvPicPr>
          <p:nvPr/>
        </p:nvPicPr>
        <p:blipFill>
          <a:blip r:embed="rId3"/>
          <a:srcRect/>
          <a:stretch>
            <a:fillRect/>
          </a:stretch>
        </p:blipFill>
        <p:spPr bwMode="auto">
          <a:xfrm>
            <a:off x="1247775" y="3398838"/>
            <a:ext cx="2343150" cy="219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Prim’s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48</a:t>
            </a:fld>
            <a:endParaRPr lang="en-US"/>
          </a:p>
        </p:txBody>
      </p:sp>
      <p:sp>
        <p:nvSpPr>
          <p:cNvPr id="5" name="Rectangle 4"/>
          <p:cNvSpPr/>
          <p:nvPr/>
        </p:nvSpPr>
        <p:spPr>
          <a:xfrm>
            <a:off x="228600" y="1600200"/>
            <a:ext cx="8763000" cy="3871829"/>
          </a:xfrm>
          <a:prstGeom prst="rect">
            <a:avLst/>
          </a:prstGeom>
        </p:spPr>
        <p:txBody>
          <a:bodyPr wrap="square">
            <a:spAutoFit/>
          </a:bodyPr>
          <a:lstStyle/>
          <a:p>
            <a:pPr algn="just"/>
            <a:r>
              <a:rPr lang="en-US" sz="2400" dirty="0" smtClean="0">
                <a:latin typeface="Times New Roman" pitchFamily="18" charset="0"/>
                <a:cs typeface="Times New Roman" pitchFamily="18" charset="0"/>
              </a:rPr>
              <a:t>Initially discovered in 1930 by </a:t>
            </a:r>
            <a:r>
              <a:rPr lang="en-US" sz="2400" dirty="0" err="1" smtClean="0">
                <a:latin typeface="Times New Roman" pitchFamily="18" charset="0"/>
                <a:cs typeface="Times New Roman" pitchFamily="18" charset="0"/>
              </a:rPr>
              <a:t>Vojtěch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Jarník</a:t>
            </a:r>
            <a:r>
              <a:rPr lang="en-US" sz="2400" dirty="0" smtClean="0">
                <a:latin typeface="Times New Roman" pitchFamily="18" charset="0"/>
                <a:cs typeface="Times New Roman" pitchFamily="18" charset="0"/>
              </a:rPr>
              <a:t>, then rediscovered in 1957 by Robert C. Prim</a:t>
            </a:r>
          </a:p>
          <a:p>
            <a:pPr marL="457200" indent="-457200" algn="just"/>
            <a:r>
              <a:rPr lang="en-US" sz="2400" dirty="0" smtClean="0">
                <a:latin typeface="Times New Roman" pitchFamily="18" charset="0"/>
                <a:cs typeface="Times New Roman" pitchFamily="18" charset="0"/>
              </a:rPr>
              <a:t>1. Starts off by picking any node within the graph and growing from there</a:t>
            </a:r>
          </a:p>
          <a:p>
            <a:pPr algn="just">
              <a:lnSpc>
                <a:spcPct val="90000"/>
              </a:lnSpc>
            </a:pPr>
            <a:r>
              <a:rPr lang="en-US" sz="2400" dirty="0" smtClean="0">
                <a:latin typeface="Times New Roman" pitchFamily="18" charset="0"/>
                <a:cs typeface="Times New Roman" pitchFamily="18" charset="0"/>
              </a:rPr>
              <a:t>2. Label the starting node, A, with a 0 and all others with infinite</a:t>
            </a:r>
          </a:p>
          <a:p>
            <a:pPr algn="just">
              <a:lnSpc>
                <a:spcPct val="90000"/>
              </a:lnSpc>
            </a:pPr>
            <a:r>
              <a:rPr lang="en-US" sz="2400" dirty="0" smtClean="0">
                <a:latin typeface="Times New Roman" pitchFamily="18" charset="0"/>
                <a:cs typeface="Times New Roman" pitchFamily="18" charset="0"/>
              </a:rPr>
              <a:t>3. Starting from A, update all the connected nodes’ labels to A with their weighted edges if it less than the labeled value</a:t>
            </a:r>
          </a:p>
          <a:p>
            <a:pPr algn="just">
              <a:lnSpc>
                <a:spcPct val="90000"/>
              </a:lnSpc>
            </a:pPr>
            <a:r>
              <a:rPr lang="en-US" sz="2400" dirty="0" smtClean="0">
                <a:latin typeface="Times New Roman" pitchFamily="18" charset="0"/>
                <a:cs typeface="Times New Roman" pitchFamily="18" charset="0"/>
              </a:rPr>
              <a:t>5. Find the next smallest label and update the corresponding connecting nodes.</a:t>
            </a:r>
          </a:p>
          <a:p>
            <a:pPr algn="just">
              <a:lnSpc>
                <a:spcPct val="90000"/>
              </a:lnSpc>
            </a:pPr>
            <a:r>
              <a:rPr lang="en-US" sz="2400" dirty="0" smtClean="0">
                <a:latin typeface="Times New Roman" pitchFamily="18" charset="0"/>
                <a:cs typeface="Times New Roman" pitchFamily="18" charset="0"/>
              </a:rPr>
              <a:t>6. Repeat until all the nodes have been visited.</a:t>
            </a:r>
          </a:p>
          <a:p>
            <a:pPr marL="457200" indent="-457200">
              <a:buAutoNum type="arabicPeriod"/>
            </a:pPr>
            <a:endParaRPr lang="en-US" sz="20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49</a:t>
            </a:fld>
            <a:endParaRPr lang="en-US"/>
          </a:p>
        </p:txBody>
      </p:sp>
      <p:sp>
        <p:nvSpPr>
          <p:cNvPr id="5" name="Rectangle 4"/>
          <p:cNvSpPr/>
          <p:nvPr/>
        </p:nvSpPr>
        <p:spPr>
          <a:xfrm>
            <a:off x="152400" y="1524000"/>
            <a:ext cx="8763000" cy="3046988"/>
          </a:xfrm>
          <a:prstGeom prst="rect">
            <a:avLst/>
          </a:prstGeom>
        </p:spPr>
        <p:txBody>
          <a:bodyPr wrap="square">
            <a:spAutoFit/>
          </a:bodyPr>
          <a:lstStyle/>
          <a:p>
            <a:pPr algn="just"/>
            <a:r>
              <a:rPr lang="en-US" sz="2400" dirty="0" smtClean="0"/>
              <a:t>Prim’s algorithm is a greedy algorithm that is used to form a minimum spanning tree </a:t>
            </a:r>
            <a:r>
              <a:rPr lang="en-US" sz="2400" dirty="0" smtClean="0"/>
              <a:t>for a </a:t>
            </a:r>
            <a:r>
              <a:rPr lang="en-US" sz="2400" dirty="0" smtClean="0"/>
              <a:t>connected weighted undirected graph. In other words, the algorithm builds a tree that includes every vertex and a subset of the edges in such a way that the total weight of all the edges in the tree is minimized. </a:t>
            </a:r>
            <a:endParaRPr lang="en-US" sz="2400" dirty="0" smtClean="0"/>
          </a:p>
          <a:p>
            <a:pPr algn="just"/>
            <a:r>
              <a:rPr lang="en-US" sz="2400" dirty="0" smtClean="0"/>
              <a:t>For </a:t>
            </a:r>
            <a:r>
              <a:rPr lang="en-US" sz="2400" dirty="0" smtClean="0"/>
              <a:t>this, the algorithm maintains three sets of vertices which can be given as below</a:t>
            </a:r>
            <a:r>
              <a:rPr lang="en-US" sz="2400" dirty="0" smtClean="0"/>
              <a:t>:</a:t>
            </a:r>
          </a:p>
          <a:p>
            <a:pPr algn="just"/>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Types of Graph</a:t>
            </a:r>
            <a:endParaRPr lang="en-US" dirty="0"/>
          </a:p>
        </p:txBody>
      </p:sp>
      <p:sp>
        <p:nvSpPr>
          <p:cNvPr id="3" name="Date Placeholder 2"/>
          <p:cNvSpPr>
            <a:spLocks noGrp="1"/>
          </p:cNvSpPr>
          <p:nvPr>
            <p:ph type="dt" sz="half" idx="6"/>
          </p:nvPr>
        </p:nvSpPr>
        <p:spPr>
          <a:xfrm>
            <a:off x="228600" y="6400800"/>
            <a:ext cx="2124710" cy="219709"/>
          </a:xfrm>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5</a:t>
            </a:fld>
            <a:endParaRPr lang="en-US"/>
          </a:p>
        </p:txBody>
      </p:sp>
      <p:sp>
        <p:nvSpPr>
          <p:cNvPr id="5" name="Rectangle 4"/>
          <p:cNvSpPr/>
          <p:nvPr/>
        </p:nvSpPr>
        <p:spPr>
          <a:xfrm>
            <a:off x="152400" y="1524000"/>
            <a:ext cx="8763000" cy="1323439"/>
          </a:xfrm>
          <a:prstGeom prst="rect">
            <a:avLst/>
          </a:prstGeom>
        </p:spPr>
        <p:txBody>
          <a:bodyPr wrap="square">
            <a:spAutoFit/>
          </a:bodyPr>
          <a:lstStyle/>
          <a:p>
            <a:r>
              <a:rPr lang="en-US" sz="2000" dirty="0" smtClean="0"/>
              <a:t>Graphs are classified as directed and undirected graphs:</a:t>
            </a:r>
          </a:p>
          <a:p>
            <a:r>
              <a:rPr lang="en-US" sz="2000" b="1" dirty="0" smtClean="0"/>
              <a:t>Undirected Graphs-</a:t>
            </a:r>
          </a:p>
          <a:p>
            <a:r>
              <a:rPr lang="en-US" sz="2000" dirty="0" smtClean="0"/>
              <a:t>In an undirected graph, an edge is a set of two vertices where order does not make any relevance, whereas in a directed graph, an edge is an ordered pair.</a:t>
            </a:r>
            <a:endParaRPr lang="en-US" sz="2000" dirty="0"/>
          </a:p>
        </p:txBody>
      </p:sp>
      <p:sp>
        <p:nvSpPr>
          <p:cNvPr id="6" name="Rectangle 5"/>
          <p:cNvSpPr/>
          <p:nvPr/>
        </p:nvSpPr>
        <p:spPr>
          <a:xfrm>
            <a:off x="228600" y="4114800"/>
            <a:ext cx="8763000" cy="923330"/>
          </a:xfrm>
          <a:prstGeom prst="rect">
            <a:avLst/>
          </a:prstGeom>
        </p:spPr>
        <p:txBody>
          <a:bodyPr wrap="square">
            <a:spAutoFit/>
          </a:bodyPr>
          <a:lstStyle/>
          <a:p>
            <a:r>
              <a:rPr lang="en-US" b="1" dirty="0" smtClean="0"/>
              <a:t>Directed Graphs-</a:t>
            </a:r>
          </a:p>
          <a:p>
            <a:r>
              <a:rPr lang="en-US" dirty="0" smtClean="0"/>
              <a:t>In an undirected graph, an edge is a set of two vertices where order does not make any relevance, whereas in a directed graph, an edge is an ordered pair.</a:t>
            </a:r>
            <a:endParaRPr lang="en-US" dirty="0"/>
          </a:p>
        </p:txBody>
      </p:sp>
      <p:pic>
        <p:nvPicPr>
          <p:cNvPr id="24578" name="Picture 2"/>
          <p:cNvPicPr>
            <a:picLocks noChangeAspect="1" noChangeArrowheads="1"/>
          </p:cNvPicPr>
          <p:nvPr/>
        </p:nvPicPr>
        <p:blipFill>
          <a:blip r:embed="rId2"/>
          <a:srcRect/>
          <a:stretch>
            <a:fillRect/>
          </a:stretch>
        </p:blipFill>
        <p:spPr bwMode="auto">
          <a:xfrm>
            <a:off x="3352800" y="5029200"/>
            <a:ext cx="2466975" cy="152400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a:srcRect/>
          <a:stretch>
            <a:fillRect/>
          </a:stretch>
        </p:blipFill>
        <p:spPr bwMode="auto">
          <a:xfrm>
            <a:off x="3281363" y="2819399"/>
            <a:ext cx="2581275" cy="1647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MST: Algorithms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50</a:t>
            </a:fld>
            <a:endParaRPr lang="en-US"/>
          </a:p>
        </p:txBody>
      </p:sp>
      <p:sp>
        <p:nvSpPr>
          <p:cNvPr id="5" name="Text Placeholder 2"/>
          <p:cNvSpPr txBox="1">
            <a:spLocks/>
          </p:cNvSpPr>
          <p:nvPr/>
        </p:nvSpPr>
        <p:spPr>
          <a:xfrm>
            <a:off x="228600" y="1600200"/>
            <a:ext cx="8445500" cy="45085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600" b="1" kern="0" dirty="0" smtClean="0">
                <a:solidFill>
                  <a:sysClr val="windowText" lastClr="000000"/>
                </a:solidFill>
              </a:rPr>
              <a:t>Prim’s Algorithm</a:t>
            </a:r>
            <a:endParaRPr kumimoji="0" lang="en-US" sz="3600" b="1" i="0" u="none" strike="noStrike" kern="0" cap="none" spc="0" normalizeH="0" baseline="0" noProof="0" dirty="0" smtClean="0">
              <a:ln>
                <a:noFill/>
              </a:ln>
              <a:solidFill>
                <a:sysClr val="windowText" lastClr="000000"/>
              </a:solidFill>
              <a:effectLst/>
              <a:uLnTx/>
              <a:uFillTx/>
              <a:latin typeface="+mn-lt"/>
              <a:ea typeface="+mn-ea"/>
              <a:cs typeface="+mn-cs"/>
            </a:endParaRPr>
          </a:p>
        </p:txBody>
      </p:sp>
      <p:pic>
        <p:nvPicPr>
          <p:cNvPr id="6" name="Picture 2"/>
          <p:cNvPicPr>
            <a:picLocks noChangeAspect="1" noChangeArrowheads="1"/>
          </p:cNvPicPr>
          <p:nvPr/>
        </p:nvPicPr>
        <p:blipFill>
          <a:blip r:embed="rId2"/>
          <a:srcRect/>
          <a:stretch>
            <a:fillRect/>
          </a:stretch>
        </p:blipFill>
        <p:spPr bwMode="auto">
          <a:xfrm>
            <a:off x="381000" y="2438400"/>
            <a:ext cx="8096250" cy="282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51</a:t>
            </a:fld>
            <a:endParaRPr lang="en-US"/>
          </a:p>
        </p:txBody>
      </p:sp>
      <p:sp>
        <p:nvSpPr>
          <p:cNvPr id="5" name="Text Placeholder 2"/>
          <p:cNvSpPr txBox="1">
            <a:spLocks/>
          </p:cNvSpPr>
          <p:nvPr/>
        </p:nvSpPr>
        <p:spPr>
          <a:xfrm>
            <a:off x="850900" y="5559425"/>
            <a:ext cx="7848600" cy="777875"/>
          </a:xfrm>
          <a:prstGeom prst="rect">
            <a:avLst/>
          </a:prstGeo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A trace of prim’s Algorithm for the graph, beginning at vertex a</a:t>
            </a:r>
          </a:p>
        </p:txBody>
      </p:sp>
      <p:pic>
        <p:nvPicPr>
          <p:cNvPr id="6" name="Picture 2"/>
          <p:cNvPicPr>
            <a:picLocks noChangeAspect="1" noChangeArrowheads="1"/>
          </p:cNvPicPr>
          <p:nvPr/>
        </p:nvPicPr>
        <p:blipFill>
          <a:blip r:embed="rId2"/>
          <a:srcRect/>
          <a:stretch>
            <a:fillRect/>
          </a:stretch>
        </p:blipFill>
        <p:spPr bwMode="auto">
          <a:xfrm>
            <a:off x="838200" y="1554163"/>
            <a:ext cx="7620000" cy="393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52</a:t>
            </a:fld>
            <a:endParaRPr lang="en-US"/>
          </a:p>
        </p:txBody>
      </p:sp>
      <p:sp>
        <p:nvSpPr>
          <p:cNvPr id="5" name="Text Placeholder 2"/>
          <p:cNvSpPr txBox="1">
            <a:spLocks/>
          </p:cNvSpPr>
          <p:nvPr/>
        </p:nvSpPr>
        <p:spPr>
          <a:xfrm>
            <a:off x="850900" y="4953001"/>
            <a:ext cx="7848600" cy="1384300"/>
          </a:xfrm>
          <a:prstGeom prst="rect">
            <a:avLst/>
          </a:prstGeo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A trace of prim’s Algorithm for the graph, beginning at vertex a</a:t>
            </a:r>
          </a:p>
        </p:txBody>
      </p:sp>
      <p:pic>
        <p:nvPicPr>
          <p:cNvPr id="6" name="Picture 2"/>
          <p:cNvPicPr>
            <a:picLocks noChangeAspect="1" noChangeArrowheads="1"/>
          </p:cNvPicPr>
          <p:nvPr/>
        </p:nvPicPr>
        <p:blipFill>
          <a:blip r:embed="rId2"/>
          <a:srcRect/>
          <a:stretch>
            <a:fillRect/>
          </a:stretch>
        </p:blipFill>
        <p:spPr bwMode="auto">
          <a:xfrm>
            <a:off x="533400" y="1524000"/>
            <a:ext cx="81534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Prim’s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53</a:t>
            </a:fld>
            <a:endParaRPr lang="en-US"/>
          </a:p>
        </p:txBody>
      </p:sp>
      <p:sp>
        <p:nvSpPr>
          <p:cNvPr id="5" name="Text Placeholder 2"/>
          <p:cNvSpPr txBox="1">
            <a:spLocks/>
          </p:cNvSpPr>
          <p:nvPr/>
        </p:nvSpPr>
        <p:spPr>
          <a:xfrm>
            <a:off x="850900" y="5715000"/>
            <a:ext cx="7848600" cy="622300"/>
          </a:xfrm>
          <a:prstGeom prst="rect">
            <a:avLst/>
          </a:prstGeo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A trace of prim’s Algorithm for the graph, beginning at vertex a</a:t>
            </a:r>
          </a:p>
        </p:txBody>
      </p:sp>
      <p:pic>
        <p:nvPicPr>
          <p:cNvPr id="6" name="Picture 2"/>
          <p:cNvPicPr>
            <a:picLocks noChangeAspect="1" noChangeArrowheads="1"/>
          </p:cNvPicPr>
          <p:nvPr/>
        </p:nvPicPr>
        <p:blipFill>
          <a:blip r:embed="rId2"/>
          <a:srcRect/>
          <a:stretch>
            <a:fillRect/>
          </a:stretch>
        </p:blipFill>
        <p:spPr bwMode="auto">
          <a:xfrm>
            <a:off x="457200" y="1562100"/>
            <a:ext cx="8229599" cy="415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Prim’s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54</a:t>
            </a:fld>
            <a:endParaRPr lang="en-US"/>
          </a:p>
        </p:txBody>
      </p:sp>
      <p:grpSp>
        <p:nvGrpSpPr>
          <p:cNvPr id="5" name="Group 4"/>
          <p:cNvGrpSpPr>
            <a:grpSpLocks/>
          </p:cNvGrpSpPr>
          <p:nvPr/>
        </p:nvGrpSpPr>
        <p:grpSpPr bwMode="auto">
          <a:xfrm>
            <a:off x="2209800" y="1295400"/>
            <a:ext cx="4608512" cy="2617788"/>
            <a:chOff x="1429" y="2643"/>
            <a:chExt cx="2903" cy="1649"/>
          </a:xfrm>
        </p:grpSpPr>
        <p:grpSp>
          <p:nvGrpSpPr>
            <p:cNvPr id="6" name="Group 5"/>
            <p:cNvGrpSpPr>
              <a:grpSpLocks/>
            </p:cNvGrpSpPr>
            <p:nvPr/>
          </p:nvGrpSpPr>
          <p:grpSpPr bwMode="auto">
            <a:xfrm>
              <a:off x="1429" y="3370"/>
              <a:ext cx="194" cy="250"/>
              <a:chOff x="2368" y="1750"/>
              <a:chExt cx="194" cy="250"/>
            </a:xfrm>
          </p:grpSpPr>
          <p:sp>
            <p:nvSpPr>
              <p:cNvPr id="59"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60"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7" name="Group 8"/>
            <p:cNvGrpSpPr>
              <a:grpSpLocks/>
            </p:cNvGrpSpPr>
            <p:nvPr/>
          </p:nvGrpSpPr>
          <p:grpSpPr bwMode="auto">
            <a:xfrm>
              <a:off x="1928" y="2871"/>
              <a:ext cx="196" cy="250"/>
              <a:chOff x="2368" y="1750"/>
              <a:chExt cx="196" cy="250"/>
            </a:xfrm>
          </p:grpSpPr>
          <p:sp>
            <p:nvSpPr>
              <p:cNvPr id="57"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58"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8" name="Group 11"/>
            <p:cNvGrpSpPr>
              <a:grpSpLocks/>
            </p:cNvGrpSpPr>
            <p:nvPr/>
          </p:nvGrpSpPr>
          <p:grpSpPr bwMode="auto">
            <a:xfrm>
              <a:off x="1928" y="3860"/>
              <a:ext cx="196" cy="250"/>
              <a:chOff x="2368" y="1750"/>
              <a:chExt cx="196" cy="250"/>
            </a:xfrm>
          </p:grpSpPr>
          <p:sp>
            <p:nvSpPr>
              <p:cNvPr id="55"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56"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9" name="Group 14"/>
            <p:cNvGrpSpPr>
              <a:grpSpLocks/>
            </p:cNvGrpSpPr>
            <p:nvPr/>
          </p:nvGrpSpPr>
          <p:grpSpPr bwMode="auto">
            <a:xfrm>
              <a:off x="2778" y="2840"/>
              <a:ext cx="194" cy="250"/>
              <a:chOff x="2368" y="1750"/>
              <a:chExt cx="194" cy="250"/>
            </a:xfrm>
          </p:grpSpPr>
          <p:sp>
            <p:nvSpPr>
              <p:cNvPr id="53"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54"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0" name="Group 17"/>
            <p:cNvGrpSpPr>
              <a:grpSpLocks/>
            </p:cNvGrpSpPr>
            <p:nvPr/>
          </p:nvGrpSpPr>
          <p:grpSpPr bwMode="auto">
            <a:xfrm>
              <a:off x="3592" y="2840"/>
              <a:ext cx="196" cy="250"/>
              <a:chOff x="2368" y="1750"/>
              <a:chExt cx="196" cy="250"/>
            </a:xfrm>
          </p:grpSpPr>
          <p:sp>
            <p:nvSpPr>
              <p:cNvPr id="51"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52"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1" name="Group 20"/>
            <p:cNvGrpSpPr>
              <a:grpSpLocks/>
            </p:cNvGrpSpPr>
            <p:nvPr/>
          </p:nvGrpSpPr>
          <p:grpSpPr bwMode="auto">
            <a:xfrm>
              <a:off x="4138" y="3339"/>
              <a:ext cx="194" cy="250"/>
              <a:chOff x="2368" y="1750"/>
              <a:chExt cx="194" cy="250"/>
            </a:xfrm>
          </p:grpSpPr>
          <p:sp>
            <p:nvSpPr>
              <p:cNvPr id="49"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50"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2" name="Group 23"/>
            <p:cNvGrpSpPr>
              <a:grpSpLocks/>
            </p:cNvGrpSpPr>
            <p:nvPr/>
          </p:nvGrpSpPr>
          <p:grpSpPr bwMode="auto">
            <a:xfrm>
              <a:off x="3594" y="3860"/>
              <a:ext cx="194" cy="250"/>
              <a:chOff x="2368" y="1750"/>
              <a:chExt cx="194" cy="250"/>
            </a:xfrm>
          </p:grpSpPr>
          <p:sp>
            <p:nvSpPr>
              <p:cNvPr id="47"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48"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3" name="Group 26"/>
            <p:cNvGrpSpPr>
              <a:grpSpLocks/>
            </p:cNvGrpSpPr>
            <p:nvPr/>
          </p:nvGrpSpPr>
          <p:grpSpPr bwMode="auto">
            <a:xfrm>
              <a:off x="2776" y="3860"/>
              <a:ext cx="196" cy="250"/>
              <a:chOff x="2368" y="1750"/>
              <a:chExt cx="196" cy="250"/>
            </a:xfrm>
          </p:grpSpPr>
          <p:sp>
            <p:nvSpPr>
              <p:cNvPr id="45"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46"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4" name="Group 29"/>
            <p:cNvGrpSpPr>
              <a:grpSpLocks/>
            </p:cNvGrpSpPr>
            <p:nvPr/>
          </p:nvGrpSpPr>
          <p:grpSpPr bwMode="auto">
            <a:xfrm>
              <a:off x="2337" y="3384"/>
              <a:ext cx="182" cy="250"/>
              <a:chOff x="1519" y="1706"/>
              <a:chExt cx="182" cy="250"/>
            </a:xfrm>
          </p:grpSpPr>
          <p:sp>
            <p:nvSpPr>
              <p:cNvPr id="43"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44"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15" name="Line 32"/>
            <p:cNvSpPr>
              <a:spLocks noChangeShapeType="1"/>
            </p:cNvSpPr>
            <p:nvPr/>
          </p:nvSpPr>
          <p:spPr bwMode="auto">
            <a:xfrm flipV="1">
              <a:off x="1565" y="3067"/>
              <a:ext cx="409" cy="363"/>
            </a:xfrm>
            <a:prstGeom prst="line">
              <a:avLst/>
            </a:prstGeom>
            <a:noFill/>
            <a:ln w="9525">
              <a:solidFill>
                <a:schemeClr val="tx1"/>
              </a:solidFill>
              <a:round/>
              <a:headEnd/>
              <a:tailEnd/>
            </a:ln>
          </p:spPr>
          <p:txBody>
            <a:bodyPr/>
            <a:lstStyle/>
            <a:p>
              <a:endParaRPr lang="en-US"/>
            </a:p>
          </p:txBody>
        </p:sp>
        <p:sp>
          <p:nvSpPr>
            <p:cNvPr id="16"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17"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18"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19"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20"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1"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2"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3"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4"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5"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6"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7"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8"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29"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1"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3"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4"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5"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6"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7"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8"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9"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40"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41"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42"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grpSp>
        <p:nvGrpSpPr>
          <p:cNvPr id="61" name="Group 60"/>
          <p:cNvGrpSpPr>
            <a:grpSpLocks/>
          </p:cNvGrpSpPr>
          <p:nvPr/>
        </p:nvGrpSpPr>
        <p:grpSpPr bwMode="auto">
          <a:xfrm>
            <a:off x="4267200" y="3810000"/>
            <a:ext cx="4608512" cy="2617788"/>
            <a:chOff x="1429" y="2643"/>
            <a:chExt cx="2903" cy="1649"/>
          </a:xfrm>
        </p:grpSpPr>
        <p:grpSp>
          <p:nvGrpSpPr>
            <p:cNvPr id="62" name="Group 61"/>
            <p:cNvGrpSpPr>
              <a:grpSpLocks/>
            </p:cNvGrpSpPr>
            <p:nvPr/>
          </p:nvGrpSpPr>
          <p:grpSpPr bwMode="auto">
            <a:xfrm>
              <a:off x="1429" y="3370"/>
              <a:ext cx="194" cy="250"/>
              <a:chOff x="2368" y="1750"/>
              <a:chExt cx="194" cy="250"/>
            </a:xfrm>
          </p:grpSpPr>
          <p:sp>
            <p:nvSpPr>
              <p:cNvPr id="115" name="Text Box 62"/>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116" name="Oval 6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3" name="Group 64"/>
            <p:cNvGrpSpPr>
              <a:grpSpLocks/>
            </p:cNvGrpSpPr>
            <p:nvPr/>
          </p:nvGrpSpPr>
          <p:grpSpPr bwMode="auto">
            <a:xfrm>
              <a:off x="1928" y="2871"/>
              <a:ext cx="196" cy="250"/>
              <a:chOff x="2368" y="1750"/>
              <a:chExt cx="196" cy="250"/>
            </a:xfrm>
          </p:grpSpPr>
          <p:sp>
            <p:nvSpPr>
              <p:cNvPr id="113" name="Text Box 6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114" name="Oval 6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4" name="Group 67"/>
            <p:cNvGrpSpPr>
              <a:grpSpLocks/>
            </p:cNvGrpSpPr>
            <p:nvPr/>
          </p:nvGrpSpPr>
          <p:grpSpPr bwMode="auto">
            <a:xfrm>
              <a:off x="1928" y="3860"/>
              <a:ext cx="196" cy="250"/>
              <a:chOff x="2368" y="1750"/>
              <a:chExt cx="196" cy="250"/>
            </a:xfrm>
          </p:grpSpPr>
          <p:sp>
            <p:nvSpPr>
              <p:cNvPr id="111" name="Text Box 6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112"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5" name="Group 70"/>
            <p:cNvGrpSpPr>
              <a:grpSpLocks/>
            </p:cNvGrpSpPr>
            <p:nvPr/>
          </p:nvGrpSpPr>
          <p:grpSpPr bwMode="auto">
            <a:xfrm>
              <a:off x="2778" y="2840"/>
              <a:ext cx="194" cy="250"/>
              <a:chOff x="2368" y="1750"/>
              <a:chExt cx="194" cy="250"/>
            </a:xfrm>
          </p:grpSpPr>
          <p:sp>
            <p:nvSpPr>
              <p:cNvPr id="109" name="Text Box 7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110" name="Oval 7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6" name="Group 73"/>
            <p:cNvGrpSpPr>
              <a:grpSpLocks/>
            </p:cNvGrpSpPr>
            <p:nvPr/>
          </p:nvGrpSpPr>
          <p:grpSpPr bwMode="auto">
            <a:xfrm>
              <a:off x="3592" y="2840"/>
              <a:ext cx="196" cy="250"/>
              <a:chOff x="2368" y="1750"/>
              <a:chExt cx="196" cy="250"/>
            </a:xfrm>
          </p:grpSpPr>
          <p:sp>
            <p:nvSpPr>
              <p:cNvPr id="107" name="Text Box 74"/>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108"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7" name="Group 76"/>
            <p:cNvGrpSpPr>
              <a:grpSpLocks/>
            </p:cNvGrpSpPr>
            <p:nvPr/>
          </p:nvGrpSpPr>
          <p:grpSpPr bwMode="auto">
            <a:xfrm>
              <a:off x="4138" y="3339"/>
              <a:ext cx="194" cy="250"/>
              <a:chOff x="2368" y="1750"/>
              <a:chExt cx="194" cy="250"/>
            </a:xfrm>
          </p:grpSpPr>
          <p:sp>
            <p:nvSpPr>
              <p:cNvPr id="105" name="Text Box 77"/>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106"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8" name="Group 79"/>
            <p:cNvGrpSpPr>
              <a:grpSpLocks/>
            </p:cNvGrpSpPr>
            <p:nvPr/>
          </p:nvGrpSpPr>
          <p:grpSpPr bwMode="auto">
            <a:xfrm>
              <a:off x="3594" y="3860"/>
              <a:ext cx="194" cy="250"/>
              <a:chOff x="2368" y="1750"/>
              <a:chExt cx="194" cy="250"/>
            </a:xfrm>
          </p:grpSpPr>
          <p:sp>
            <p:nvSpPr>
              <p:cNvPr id="103" name="Text Box 80"/>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104"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9" name="Group 82"/>
            <p:cNvGrpSpPr>
              <a:grpSpLocks/>
            </p:cNvGrpSpPr>
            <p:nvPr/>
          </p:nvGrpSpPr>
          <p:grpSpPr bwMode="auto">
            <a:xfrm>
              <a:off x="2776" y="3860"/>
              <a:ext cx="196" cy="250"/>
              <a:chOff x="2368" y="1750"/>
              <a:chExt cx="196" cy="250"/>
            </a:xfrm>
          </p:grpSpPr>
          <p:sp>
            <p:nvSpPr>
              <p:cNvPr id="101" name="Text Box 83"/>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102"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70" name="Group 85"/>
            <p:cNvGrpSpPr>
              <a:grpSpLocks/>
            </p:cNvGrpSpPr>
            <p:nvPr/>
          </p:nvGrpSpPr>
          <p:grpSpPr bwMode="auto">
            <a:xfrm>
              <a:off x="2337" y="3384"/>
              <a:ext cx="182" cy="250"/>
              <a:chOff x="1519" y="1706"/>
              <a:chExt cx="182" cy="250"/>
            </a:xfrm>
          </p:grpSpPr>
          <p:sp>
            <p:nvSpPr>
              <p:cNvPr id="99"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100" name="Oval 87"/>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71"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72"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73"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74" name="Line 91"/>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75"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76" name="Line 93"/>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77" name="Line 94"/>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78"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79"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80"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81"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82"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83"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84" name="Line 101"/>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85" name="Text Box 102"/>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86" name="Text Box 103"/>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87" name="Text Box 104"/>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88" name="Text Box 105"/>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89" name="Text Box 106"/>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90" name="Text Box 107"/>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91" name="Text Box 108"/>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92" name="Text Box 109"/>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3" name="Text Box 110"/>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4" name="Text Box 111"/>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95" name="Text Box 112"/>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96" name="Text Box 113"/>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97" name="Text Box 114"/>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98" name="Text Box 115"/>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117" name="Text Box 117"/>
          <p:cNvSpPr txBox="1">
            <a:spLocks noChangeArrowheads="1"/>
          </p:cNvSpPr>
          <p:nvPr/>
        </p:nvSpPr>
        <p:spPr bwMode="auto">
          <a:xfrm>
            <a:off x="457200" y="1524000"/>
            <a:ext cx="1223962" cy="822325"/>
          </a:xfrm>
          <a:prstGeom prst="rect">
            <a:avLst/>
          </a:prstGeom>
          <a:noFill/>
          <a:ln w="9525">
            <a:noFill/>
            <a:miter lim="800000"/>
            <a:headEnd/>
            <a:tailEnd/>
          </a:ln>
        </p:spPr>
        <p:txBody>
          <a:bodyPr>
            <a:spAutoFit/>
          </a:bodyPr>
          <a:lstStyle/>
          <a:p>
            <a:pPr>
              <a:spcBef>
                <a:spcPct val="50000"/>
              </a:spcBef>
            </a:pPr>
            <a:r>
              <a:rPr lang="en-US" altLang="zh-TW" dirty="0">
                <a:ea typeface="新細明體" pitchFamily="18" charset="-120"/>
              </a:rPr>
              <a:t>the root vertex</a:t>
            </a:r>
          </a:p>
        </p:txBody>
      </p:sp>
      <p:sp>
        <p:nvSpPr>
          <p:cNvPr id="118" name="Line 118"/>
          <p:cNvSpPr>
            <a:spLocks noChangeShapeType="1"/>
          </p:cNvSpPr>
          <p:nvPr/>
        </p:nvSpPr>
        <p:spPr bwMode="auto">
          <a:xfrm>
            <a:off x="1331913" y="1916113"/>
            <a:ext cx="792162" cy="433387"/>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Prim’s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55</a:t>
            </a:fld>
            <a:endParaRPr lang="en-US"/>
          </a:p>
        </p:txBody>
      </p:sp>
      <p:grpSp>
        <p:nvGrpSpPr>
          <p:cNvPr id="5" name="Group 4"/>
          <p:cNvGrpSpPr>
            <a:grpSpLocks/>
          </p:cNvGrpSpPr>
          <p:nvPr/>
        </p:nvGrpSpPr>
        <p:grpSpPr bwMode="auto">
          <a:xfrm>
            <a:off x="381000" y="1371600"/>
            <a:ext cx="4608513" cy="2617788"/>
            <a:chOff x="1429" y="2643"/>
            <a:chExt cx="2903" cy="1649"/>
          </a:xfrm>
        </p:grpSpPr>
        <p:grpSp>
          <p:nvGrpSpPr>
            <p:cNvPr id="6" name="Group 5"/>
            <p:cNvGrpSpPr>
              <a:grpSpLocks/>
            </p:cNvGrpSpPr>
            <p:nvPr/>
          </p:nvGrpSpPr>
          <p:grpSpPr bwMode="auto">
            <a:xfrm>
              <a:off x="1429" y="3370"/>
              <a:ext cx="194" cy="250"/>
              <a:chOff x="2368" y="1750"/>
              <a:chExt cx="194" cy="250"/>
            </a:xfrm>
          </p:grpSpPr>
          <p:sp>
            <p:nvSpPr>
              <p:cNvPr id="59"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60"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7" name="Group 8"/>
            <p:cNvGrpSpPr>
              <a:grpSpLocks/>
            </p:cNvGrpSpPr>
            <p:nvPr/>
          </p:nvGrpSpPr>
          <p:grpSpPr bwMode="auto">
            <a:xfrm>
              <a:off x="1928" y="2871"/>
              <a:ext cx="196" cy="250"/>
              <a:chOff x="2368" y="1750"/>
              <a:chExt cx="196" cy="250"/>
            </a:xfrm>
          </p:grpSpPr>
          <p:sp>
            <p:nvSpPr>
              <p:cNvPr id="57"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58" name="Oval 10"/>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8" name="Group 11"/>
            <p:cNvGrpSpPr>
              <a:grpSpLocks/>
            </p:cNvGrpSpPr>
            <p:nvPr/>
          </p:nvGrpSpPr>
          <p:grpSpPr bwMode="auto">
            <a:xfrm>
              <a:off x="1928" y="3860"/>
              <a:ext cx="196" cy="250"/>
              <a:chOff x="2368" y="1750"/>
              <a:chExt cx="196" cy="250"/>
            </a:xfrm>
          </p:grpSpPr>
          <p:sp>
            <p:nvSpPr>
              <p:cNvPr id="55"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56"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9" name="Group 14"/>
            <p:cNvGrpSpPr>
              <a:grpSpLocks/>
            </p:cNvGrpSpPr>
            <p:nvPr/>
          </p:nvGrpSpPr>
          <p:grpSpPr bwMode="auto">
            <a:xfrm>
              <a:off x="2778" y="2840"/>
              <a:ext cx="194" cy="250"/>
              <a:chOff x="2368" y="1750"/>
              <a:chExt cx="194" cy="250"/>
            </a:xfrm>
          </p:grpSpPr>
          <p:sp>
            <p:nvSpPr>
              <p:cNvPr id="53"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54" name="Oval 1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10" name="Group 17"/>
            <p:cNvGrpSpPr>
              <a:grpSpLocks/>
            </p:cNvGrpSpPr>
            <p:nvPr/>
          </p:nvGrpSpPr>
          <p:grpSpPr bwMode="auto">
            <a:xfrm>
              <a:off x="3592" y="2840"/>
              <a:ext cx="196" cy="250"/>
              <a:chOff x="2368" y="1750"/>
              <a:chExt cx="196" cy="250"/>
            </a:xfrm>
          </p:grpSpPr>
          <p:sp>
            <p:nvSpPr>
              <p:cNvPr id="51"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52"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1" name="Group 20"/>
            <p:cNvGrpSpPr>
              <a:grpSpLocks/>
            </p:cNvGrpSpPr>
            <p:nvPr/>
          </p:nvGrpSpPr>
          <p:grpSpPr bwMode="auto">
            <a:xfrm>
              <a:off x="4138" y="3339"/>
              <a:ext cx="194" cy="250"/>
              <a:chOff x="2368" y="1750"/>
              <a:chExt cx="194" cy="250"/>
            </a:xfrm>
          </p:grpSpPr>
          <p:sp>
            <p:nvSpPr>
              <p:cNvPr id="49"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50"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2" name="Group 23"/>
            <p:cNvGrpSpPr>
              <a:grpSpLocks/>
            </p:cNvGrpSpPr>
            <p:nvPr/>
          </p:nvGrpSpPr>
          <p:grpSpPr bwMode="auto">
            <a:xfrm>
              <a:off x="3594" y="3860"/>
              <a:ext cx="194" cy="250"/>
              <a:chOff x="2368" y="1750"/>
              <a:chExt cx="194" cy="250"/>
            </a:xfrm>
          </p:grpSpPr>
          <p:sp>
            <p:nvSpPr>
              <p:cNvPr id="47"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48"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3" name="Group 26"/>
            <p:cNvGrpSpPr>
              <a:grpSpLocks/>
            </p:cNvGrpSpPr>
            <p:nvPr/>
          </p:nvGrpSpPr>
          <p:grpSpPr bwMode="auto">
            <a:xfrm>
              <a:off x="2776" y="3860"/>
              <a:ext cx="196" cy="250"/>
              <a:chOff x="2368" y="1750"/>
              <a:chExt cx="196" cy="250"/>
            </a:xfrm>
          </p:grpSpPr>
          <p:sp>
            <p:nvSpPr>
              <p:cNvPr id="45"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46"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4" name="Group 29"/>
            <p:cNvGrpSpPr>
              <a:grpSpLocks/>
            </p:cNvGrpSpPr>
            <p:nvPr/>
          </p:nvGrpSpPr>
          <p:grpSpPr bwMode="auto">
            <a:xfrm>
              <a:off x="2337" y="3384"/>
              <a:ext cx="182" cy="250"/>
              <a:chOff x="1519" y="1706"/>
              <a:chExt cx="182" cy="250"/>
            </a:xfrm>
          </p:grpSpPr>
          <p:sp>
            <p:nvSpPr>
              <p:cNvPr id="43"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44"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15"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16"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17"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18" name="Line 35"/>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19"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20"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1"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2"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3"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4"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5"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6"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7"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8"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29"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1"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3"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4"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5"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6"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7"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8"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9"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40"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41"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42"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grpSp>
        <p:nvGrpSpPr>
          <p:cNvPr id="61" name="Group 60"/>
          <p:cNvGrpSpPr>
            <a:grpSpLocks/>
          </p:cNvGrpSpPr>
          <p:nvPr/>
        </p:nvGrpSpPr>
        <p:grpSpPr bwMode="auto">
          <a:xfrm>
            <a:off x="4267200" y="3581400"/>
            <a:ext cx="4608513" cy="2617787"/>
            <a:chOff x="1429" y="2643"/>
            <a:chExt cx="2903" cy="1649"/>
          </a:xfrm>
        </p:grpSpPr>
        <p:grpSp>
          <p:nvGrpSpPr>
            <p:cNvPr id="62" name="Group 61"/>
            <p:cNvGrpSpPr>
              <a:grpSpLocks/>
            </p:cNvGrpSpPr>
            <p:nvPr/>
          </p:nvGrpSpPr>
          <p:grpSpPr bwMode="auto">
            <a:xfrm>
              <a:off x="1429" y="3370"/>
              <a:ext cx="194" cy="250"/>
              <a:chOff x="2368" y="1750"/>
              <a:chExt cx="194" cy="250"/>
            </a:xfrm>
          </p:grpSpPr>
          <p:sp>
            <p:nvSpPr>
              <p:cNvPr id="115" name="Text Box 62"/>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116" name="Oval 6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3" name="Group 64"/>
            <p:cNvGrpSpPr>
              <a:grpSpLocks/>
            </p:cNvGrpSpPr>
            <p:nvPr/>
          </p:nvGrpSpPr>
          <p:grpSpPr bwMode="auto">
            <a:xfrm>
              <a:off x="1928" y="2871"/>
              <a:ext cx="196" cy="250"/>
              <a:chOff x="2368" y="1750"/>
              <a:chExt cx="196" cy="250"/>
            </a:xfrm>
          </p:grpSpPr>
          <p:sp>
            <p:nvSpPr>
              <p:cNvPr id="113" name="Text Box 6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114" name="Oval 6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4" name="Group 67"/>
            <p:cNvGrpSpPr>
              <a:grpSpLocks/>
            </p:cNvGrpSpPr>
            <p:nvPr/>
          </p:nvGrpSpPr>
          <p:grpSpPr bwMode="auto">
            <a:xfrm>
              <a:off x="1928" y="3860"/>
              <a:ext cx="196" cy="250"/>
              <a:chOff x="2368" y="1750"/>
              <a:chExt cx="196" cy="250"/>
            </a:xfrm>
          </p:grpSpPr>
          <p:sp>
            <p:nvSpPr>
              <p:cNvPr id="111" name="Text Box 6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112"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5" name="Group 70"/>
            <p:cNvGrpSpPr>
              <a:grpSpLocks/>
            </p:cNvGrpSpPr>
            <p:nvPr/>
          </p:nvGrpSpPr>
          <p:grpSpPr bwMode="auto">
            <a:xfrm>
              <a:off x="2778" y="2840"/>
              <a:ext cx="194" cy="250"/>
              <a:chOff x="2368" y="1750"/>
              <a:chExt cx="194" cy="250"/>
            </a:xfrm>
          </p:grpSpPr>
          <p:sp>
            <p:nvSpPr>
              <p:cNvPr id="109" name="Text Box 7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110" name="Oval 72"/>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6" name="Group 73"/>
            <p:cNvGrpSpPr>
              <a:grpSpLocks/>
            </p:cNvGrpSpPr>
            <p:nvPr/>
          </p:nvGrpSpPr>
          <p:grpSpPr bwMode="auto">
            <a:xfrm>
              <a:off x="3592" y="2840"/>
              <a:ext cx="196" cy="250"/>
              <a:chOff x="2368" y="1750"/>
              <a:chExt cx="196" cy="250"/>
            </a:xfrm>
          </p:grpSpPr>
          <p:sp>
            <p:nvSpPr>
              <p:cNvPr id="107" name="Text Box 74"/>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108"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7" name="Group 76"/>
            <p:cNvGrpSpPr>
              <a:grpSpLocks/>
            </p:cNvGrpSpPr>
            <p:nvPr/>
          </p:nvGrpSpPr>
          <p:grpSpPr bwMode="auto">
            <a:xfrm>
              <a:off x="4138" y="3339"/>
              <a:ext cx="194" cy="250"/>
              <a:chOff x="2368" y="1750"/>
              <a:chExt cx="194" cy="250"/>
            </a:xfrm>
          </p:grpSpPr>
          <p:sp>
            <p:nvSpPr>
              <p:cNvPr id="105" name="Text Box 77"/>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106"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8" name="Group 79"/>
            <p:cNvGrpSpPr>
              <a:grpSpLocks/>
            </p:cNvGrpSpPr>
            <p:nvPr/>
          </p:nvGrpSpPr>
          <p:grpSpPr bwMode="auto">
            <a:xfrm>
              <a:off x="3594" y="3860"/>
              <a:ext cx="194" cy="250"/>
              <a:chOff x="2368" y="1750"/>
              <a:chExt cx="194" cy="250"/>
            </a:xfrm>
          </p:grpSpPr>
          <p:sp>
            <p:nvSpPr>
              <p:cNvPr id="103" name="Text Box 80"/>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104"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9" name="Group 82"/>
            <p:cNvGrpSpPr>
              <a:grpSpLocks/>
            </p:cNvGrpSpPr>
            <p:nvPr/>
          </p:nvGrpSpPr>
          <p:grpSpPr bwMode="auto">
            <a:xfrm>
              <a:off x="2776" y="3860"/>
              <a:ext cx="196" cy="250"/>
              <a:chOff x="2368" y="1750"/>
              <a:chExt cx="196" cy="250"/>
            </a:xfrm>
          </p:grpSpPr>
          <p:sp>
            <p:nvSpPr>
              <p:cNvPr id="101" name="Text Box 83"/>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102"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70" name="Group 85"/>
            <p:cNvGrpSpPr>
              <a:grpSpLocks/>
            </p:cNvGrpSpPr>
            <p:nvPr/>
          </p:nvGrpSpPr>
          <p:grpSpPr bwMode="auto">
            <a:xfrm>
              <a:off x="2337" y="3384"/>
              <a:ext cx="182" cy="250"/>
              <a:chOff x="1519" y="1706"/>
              <a:chExt cx="182" cy="250"/>
            </a:xfrm>
          </p:grpSpPr>
          <p:sp>
            <p:nvSpPr>
              <p:cNvPr id="99"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100" name="Oval 87"/>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IN"/>
              </a:p>
            </p:txBody>
          </p:sp>
        </p:grpSp>
        <p:sp>
          <p:nvSpPr>
            <p:cNvPr id="71"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72"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73"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74" name="Line 91"/>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75"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76" name="Line 93"/>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77" name="Line 94"/>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78"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79"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80"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81"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82"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83"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84"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85" name="Text Box 102"/>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86" name="Text Box 103"/>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87" name="Text Box 104"/>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88" name="Text Box 105"/>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89" name="Text Box 106"/>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90" name="Text Box 107"/>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91" name="Text Box 108"/>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92" name="Text Box 109"/>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3" name="Text Box 110"/>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4" name="Text Box 111"/>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95" name="Text Box 112"/>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96" name="Text Box 113"/>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97" name="Text Box 114"/>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98" name="Text Box 115"/>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Prim’s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56</a:t>
            </a:fld>
            <a:endParaRPr lang="en-US"/>
          </a:p>
        </p:txBody>
      </p:sp>
      <p:grpSp>
        <p:nvGrpSpPr>
          <p:cNvPr id="5" name="Group 4"/>
          <p:cNvGrpSpPr>
            <a:grpSpLocks/>
          </p:cNvGrpSpPr>
          <p:nvPr/>
        </p:nvGrpSpPr>
        <p:grpSpPr bwMode="auto">
          <a:xfrm>
            <a:off x="228600" y="1447800"/>
            <a:ext cx="4608512" cy="2617787"/>
            <a:chOff x="1429" y="2643"/>
            <a:chExt cx="2903" cy="1649"/>
          </a:xfrm>
        </p:grpSpPr>
        <p:grpSp>
          <p:nvGrpSpPr>
            <p:cNvPr id="6" name="Group 5"/>
            <p:cNvGrpSpPr>
              <a:grpSpLocks/>
            </p:cNvGrpSpPr>
            <p:nvPr/>
          </p:nvGrpSpPr>
          <p:grpSpPr bwMode="auto">
            <a:xfrm>
              <a:off x="1429" y="3370"/>
              <a:ext cx="194" cy="250"/>
              <a:chOff x="2368" y="1750"/>
              <a:chExt cx="194" cy="250"/>
            </a:xfrm>
          </p:grpSpPr>
          <p:sp>
            <p:nvSpPr>
              <p:cNvPr id="59"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60"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7" name="Group 8"/>
            <p:cNvGrpSpPr>
              <a:grpSpLocks/>
            </p:cNvGrpSpPr>
            <p:nvPr/>
          </p:nvGrpSpPr>
          <p:grpSpPr bwMode="auto">
            <a:xfrm>
              <a:off x="1928" y="2871"/>
              <a:ext cx="196" cy="250"/>
              <a:chOff x="2368" y="1750"/>
              <a:chExt cx="196" cy="250"/>
            </a:xfrm>
          </p:grpSpPr>
          <p:sp>
            <p:nvSpPr>
              <p:cNvPr id="57"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58" name="Oval 10"/>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8" name="Group 11"/>
            <p:cNvGrpSpPr>
              <a:grpSpLocks/>
            </p:cNvGrpSpPr>
            <p:nvPr/>
          </p:nvGrpSpPr>
          <p:grpSpPr bwMode="auto">
            <a:xfrm>
              <a:off x="1928" y="3860"/>
              <a:ext cx="196" cy="250"/>
              <a:chOff x="2368" y="1750"/>
              <a:chExt cx="196" cy="250"/>
            </a:xfrm>
          </p:grpSpPr>
          <p:sp>
            <p:nvSpPr>
              <p:cNvPr id="55"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56"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9" name="Group 14"/>
            <p:cNvGrpSpPr>
              <a:grpSpLocks/>
            </p:cNvGrpSpPr>
            <p:nvPr/>
          </p:nvGrpSpPr>
          <p:grpSpPr bwMode="auto">
            <a:xfrm>
              <a:off x="2778" y="2840"/>
              <a:ext cx="194" cy="250"/>
              <a:chOff x="2368" y="1750"/>
              <a:chExt cx="194" cy="250"/>
            </a:xfrm>
          </p:grpSpPr>
          <p:sp>
            <p:nvSpPr>
              <p:cNvPr id="53"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54" name="Oval 1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10" name="Group 17"/>
            <p:cNvGrpSpPr>
              <a:grpSpLocks/>
            </p:cNvGrpSpPr>
            <p:nvPr/>
          </p:nvGrpSpPr>
          <p:grpSpPr bwMode="auto">
            <a:xfrm>
              <a:off x="3592" y="2840"/>
              <a:ext cx="196" cy="250"/>
              <a:chOff x="2368" y="1750"/>
              <a:chExt cx="196" cy="250"/>
            </a:xfrm>
          </p:grpSpPr>
          <p:sp>
            <p:nvSpPr>
              <p:cNvPr id="51"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52"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1" name="Group 20"/>
            <p:cNvGrpSpPr>
              <a:grpSpLocks/>
            </p:cNvGrpSpPr>
            <p:nvPr/>
          </p:nvGrpSpPr>
          <p:grpSpPr bwMode="auto">
            <a:xfrm>
              <a:off x="4138" y="3339"/>
              <a:ext cx="194" cy="250"/>
              <a:chOff x="2368" y="1750"/>
              <a:chExt cx="194" cy="250"/>
            </a:xfrm>
          </p:grpSpPr>
          <p:sp>
            <p:nvSpPr>
              <p:cNvPr id="49"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50"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2" name="Group 23"/>
            <p:cNvGrpSpPr>
              <a:grpSpLocks/>
            </p:cNvGrpSpPr>
            <p:nvPr/>
          </p:nvGrpSpPr>
          <p:grpSpPr bwMode="auto">
            <a:xfrm>
              <a:off x="3594" y="3860"/>
              <a:ext cx="194" cy="250"/>
              <a:chOff x="2368" y="1750"/>
              <a:chExt cx="194" cy="250"/>
            </a:xfrm>
          </p:grpSpPr>
          <p:sp>
            <p:nvSpPr>
              <p:cNvPr id="47"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48" name="Oval 25"/>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13" name="Group 26"/>
            <p:cNvGrpSpPr>
              <a:grpSpLocks/>
            </p:cNvGrpSpPr>
            <p:nvPr/>
          </p:nvGrpSpPr>
          <p:grpSpPr bwMode="auto">
            <a:xfrm>
              <a:off x="2776" y="3860"/>
              <a:ext cx="196" cy="250"/>
              <a:chOff x="2368" y="1750"/>
              <a:chExt cx="196" cy="250"/>
            </a:xfrm>
          </p:grpSpPr>
          <p:sp>
            <p:nvSpPr>
              <p:cNvPr id="45"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46"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4" name="Group 29"/>
            <p:cNvGrpSpPr>
              <a:grpSpLocks/>
            </p:cNvGrpSpPr>
            <p:nvPr/>
          </p:nvGrpSpPr>
          <p:grpSpPr bwMode="auto">
            <a:xfrm>
              <a:off x="2337" y="3384"/>
              <a:ext cx="182" cy="250"/>
              <a:chOff x="1519" y="1706"/>
              <a:chExt cx="182" cy="250"/>
            </a:xfrm>
          </p:grpSpPr>
          <p:sp>
            <p:nvSpPr>
              <p:cNvPr id="43"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44" name="Oval 31"/>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IN"/>
              </a:p>
            </p:txBody>
          </p:sp>
        </p:grpSp>
        <p:sp>
          <p:nvSpPr>
            <p:cNvPr id="15"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16"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17"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18" name="Line 35"/>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19" name="Line 36"/>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20"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1" name="Line 38"/>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22"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3"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4"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5"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6"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7"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8"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29"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1"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3"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4"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5"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6"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7"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8"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9"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40"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41"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42"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grpSp>
        <p:nvGrpSpPr>
          <p:cNvPr id="61" name="Group 60"/>
          <p:cNvGrpSpPr>
            <a:grpSpLocks/>
          </p:cNvGrpSpPr>
          <p:nvPr/>
        </p:nvGrpSpPr>
        <p:grpSpPr bwMode="auto">
          <a:xfrm>
            <a:off x="4267200" y="3810000"/>
            <a:ext cx="4608512" cy="2617787"/>
            <a:chOff x="1429" y="2643"/>
            <a:chExt cx="2903" cy="1649"/>
          </a:xfrm>
        </p:grpSpPr>
        <p:grpSp>
          <p:nvGrpSpPr>
            <p:cNvPr id="62" name="Group 61"/>
            <p:cNvGrpSpPr>
              <a:grpSpLocks/>
            </p:cNvGrpSpPr>
            <p:nvPr/>
          </p:nvGrpSpPr>
          <p:grpSpPr bwMode="auto">
            <a:xfrm>
              <a:off x="1429" y="3370"/>
              <a:ext cx="194" cy="250"/>
              <a:chOff x="2368" y="1750"/>
              <a:chExt cx="194" cy="250"/>
            </a:xfrm>
          </p:grpSpPr>
          <p:sp>
            <p:nvSpPr>
              <p:cNvPr id="115" name="Text Box 62"/>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116" name="Oval 6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3" name="Group 64"/>
            <p:cNvGrpSpPr>
              <a:grpSpLocks/>
            </p:cNvGrpSpPr>
            <p:nvPr/>
          </p:nvGrpSpPr>
          <p:grpSpPr bwMode="auto">
            <a:xfrm>
              <a:off x="1928" y="2871"/>
              <a:ext cx="196" cy="250"/>
              <a:chOff x="2368" y="1750"/>
              <a:chExt cx="196" cy="250"/>
            </a:xfrm>
          </p:grpSpPr>
          <p:sp>
            <p:nvSpPr>
              <p:cNvPr id="113" name="Text Box 6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114" name="Oval 6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4" name="Group 67"/>
            <p:cNvGrpSpPr>
              <a:grpSpLocks/>
            </p:cNvGrpSpPr>
            <p:nvPr/>
          </p:nvGrpSpPr>
          <p:grpSpPr bwMode="auto">
            <a:xfrm>
              <a:off x="1928" y="3860"/>
              <a:ext cx="196" cy="250"/>
              <a:chOff x="2368" y="1750"/>
              <a:chExt cx="196" cy="250"/>
            </a:xfrm>
          </p:grpSpPr>
          <p:sp>
            <p:nvSpPr>
              <p:cNvPr id="111" name="Text Box 6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112"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5" name="Group 70"/>
            <p:cNvGrpSpPr>
              <a:grpSpLocks/>
            </p:cNvGrpSpPr>
            <p:nvPr/>
          </p:nvGrpSpPr>
          <p:grpSpPr bwMode="auto">
            <a:xfrm>
              <a:off x="2778" y="2840"/>
              <a:ext cx="194" cy="250"/>
              <a:chOff x="2368" y="1750"/>
              <a:chExt cx="194" cy="250"/>
            </a:xfrm>
          </p:grpSpPr>
          <p:sp>
            <p:nvSpPr>
              <p:cNvPr id="109" name="Text Box 7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110" name="Oval 72"/>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6" name="Group 73"/>
            <p:cNvGrpSpPr>
              <a:grpSpLocks/>
            </p:cNvGrpSpPr>
            <p:nvPr/>
          </p:nvGrpSpPr>
          <p:grpSpPr bwMode="auto">
            <a:xfrm>
              <a:off x="3592" y="2840"/>
              <a:ext cx="196" cy="250"/>
              <a:chOff x="2368" y="1750"/>
              <a:chExt cx="196" cy="250"/>
            </a:xfrm>
          </p:grpSpPr>
          <p:sp>
            <p:nvSpPr>
              <p:cNvPr id="107" name="Text Box 74"/>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108"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7" name="Group 76"/>
            <p:cNvGrpSpPr>
              <a:grpSpLocks/>
            </p:cNvGrpSpPr>
            <p:nvPr/>
          </p:nvGrpSpPr>
          <p:grpSpPr bwMode="auto">
            <a:xfrm>
              <a:off x="4138" y="3339"/>
              <a:ext cx="194" cy="250"/>
              <a:chOff x="2368" y="1750"/>
              <a:chExt cx="194" cy="250"/>
            </a:xfrm>
          </p:grpSpPr>
          <p:sp>
            <p:nvSpPr>
              <p:cNvPr id="105" name="Text Box 77"/>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106"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8" name="Group 79"/>
            <p:cNvGrpSpPr>
              <a:grpSpLocks/>
            </p:cNvGrpSpPr>
            <p:nvPr/>
          </p:nvGrpSpPr>
          <p:grpSpPr bwMode="auto">
            <a:xfrm>
              <a:off x="3594" y="3860"/>
              <a:ext cx="194" cy="250"/>
              <a:chOff x="2368" y="1750"/>
              <a:chExt cx="194" cy="250"/>
            </a:xfrm>
          </p:grpSpPr>
          <p:sp>
            <p:nvSpPr>
              <p:cNvPr id="103" name="Text Box 80"/>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104" name="Oval 81"/>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9" name="Group 82"/>
            <p:cNvGrpSpPr>
              <a:grpSpLocks/>
            </p:cNvGrpSpPr>
            <p:nvPr/>
          </p:nvGrpSpPr>
          <p:grpSpPr bwMode="auto">
            <a:xfrm>
              <a:off x="2776" y="3860"/>
              <a:ext cx="196" cy="250"/>
              <a:chOff x="2368" y="1750"/>
              <a:chExt cx="196" cy="250"/>
            </a:xfrm>
          </p:grpSpPr>
          <p:sp>
            <p:nvSpPr>
              <p:cNvPr id="101" name="Text Box 83"/>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102" name="Oval 84"/>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70" name="Group 85"/>
            <p:cNvGrpSpPr>
              <a:grpSpLocks/>
            </p:cNvGrpSpPr>
            <p:nvPr/>
          </p:nvGrpSpPr>
          <p:grpSpPr bwMode="auto">
            <a:xfrm>
              <a:off x="2337" y="3384"/>
              <a:ext cx="182" cy="250"/>
              <a:chOff x="1519" y="1706"/>
              <a:chExt cx="182" cy="250"/>
            </a:xfrm>
          </p:grpSpPr>
          <p:sp>
            <p:nvSpPr>
              <p:cNvPr id="99"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100" name="Oval 87"/>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IN"/>
              </a:p>
            </p:txBody>
          </p:sp>
        </p:grpSp>
        <p:sp>
          <p:nvSpPr>
            <p:cNvPr id="71"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72"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73"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74" name="Line 91"/>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75" name="Line 92"/>
            <p:cNvSpPr>
              <a:spLocks noChangeShapeType="1"/>
            </p:cNvSpPr>
            <p:nvPr/>
          </p:nvSpPr>
          <p:spPr bwMode="auto">
            <a:xfrm>
              <a:off x="2110" y="4019"/>
              <a:ext cx="680" cy="0"/>
            </a:xfrm>
            <a:prstGeom prst="line">
              <a:avLst/>
            </a:prstGeom>
            <a:noFill/>
            <a:ln w="9525">
              <a:solidFill>
                <a:schemeClr val="tx1"/>
              </a:solidFill>
              <a:round/>
              <a:headEnd/>
              <a:tailEnd/>
            </a:ln>
          </p:spPr>
          <p:txBody>
            <a:bodyPr/>
            <a:lstStyle/>
            <a:p>
              <a:endParaRPr lang="en-US"/>
            </a:p>
          </p:txBody>
        </p:sp>
        <p:sp>
          <p:nvSpPr>
            <p:cNvPr id="76" name="Line 93"/>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77" name="Line 94"/>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78"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79"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80"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81"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82"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83"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84"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85" name="Text Box 102"/>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86" name="Text Box 103"/>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87" name="Text Box 104"/>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88" name="Text Box 105"/>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89" name="Text Box 106"/>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90" name="Text Box 107"/>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91" name="Text Box 108"/>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92" name="Text Box 109"/>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3" name="Text Box 110"/>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4" name="Text Box 111"/>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95" name="Text Box 112"/>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96" name="Text Box 113"/>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97" name="Text Box 114"/>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98" name="Text Box 115"/>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Prim’s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57</a:t>
            </a:fld>
            <a:endParaRPr lang="en-US"/>
          </a:p>
        </p:txBody>
      </p:sp>
      <p:grpSp>
        <p:nvGrpSpPr>
          <p:cNvPr id="5" name="Group 4"/>
          <p:cNvGrpSpPr>
            <a:grpSpLocks/>
          </p:cNvGrpSpPr>
          <p:nvPr/>
        </p:nvGrpSpPr>
        <p:grpSpPr bwMode="auto">
          <a:xfrm>
            <a:off x="304800" y="1447800"/>
            <a:ext cx="4608512" cy="2617788"/>
            <a:chOff x="1429" y="2643"/>
            <a:chExt cx="2903" cy="1649"/>
          </a:xfrm>
        </p:grpSpPr>
        <p:grpSp>
          <p:nvGrpSpPr>
            <p:cNvPr id="6" name="Group 5"/>
            <p:cNvGrpSpPr>
              <a:grpSpLocks/>
            </p:cNvGrpSpPr>
            <p:nvPr/>
          </p:nvGrpSpPr>
          <p:grpSpPr bwMode="auto">
            <a:xfrm>
              <a:off x="1429" y="3370"/>
              <a:ext cx="194" cy="250"/>
              <a:chOff x="2368" y="1750"/>
              <a:chExt cx="194" cy="250"/>
            </a:xfrm>
          </p:grpSpPr>
          <p:sp>
            <p:nvSpPr>
              <p:cNvPr id="59"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60"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7" name="Group 8"/>
            <p:cNvGrpSpPr>
              <a:grpSpLocks/>
            </p:cNvGrpSpPr>
            <p:nvPr/>
          </p:nvGrpSpPr>
          <p:grpSpPr bwMode="auto">
            <a:xfrm>
              <a:off x="1928" y="2871"/>
              <a:ext cx="196" cy="250"/>
              <a:chOff x="2368" y="1750"/>
              <a:chExt cx="196" cy="250"/>
            </a:xfrm>
          </p:grpSpPr>
          <p:sp>
            <p:nvSpPr>
              <p:cNvPr id="57"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58" name="Oval 10"/>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8" name="Group 11"/>
            <p:cNvGrpSpPr>
              <a:grpSpLocks/>
            </p:cNvGrpSpPr>
            <p:nvPr/>
          </p:nvGrpSpPr>
          <p:grpSpPr bwMode="auto">
            <a:xfrm>
              <a:off x="1928" y="3860"/>
              <a:ext cx="196" cy="250"/>
              <a:chOff x="2368" y="1750"/>
              <a:chExt cx="196" cy="250"/>
            </a:xfrm>
          </p:grpSpPr>
          <p:sp>
            <p:nvSpPr>
              <p:cNvPr id="55"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56" name="Oval 1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9" name="Group 14"/>
            <p:cNvGrpSpPr>
              <a:grpSpLocks/>
            </p:cNvGrpSpPr>
            <p:nvPr/>
          </p:nvGrpSpPr>
          <p:grpSpPr bwMode="auto">
            <a:xfrm>
              <a:off x="2778" y="2840"/>
              <a:ext cx="194" cy="250"/>
              <a:chOff x="2368" y="1750"/>
              <a:chExt cx="194" cy="250"/>
            </a:xfrm>
          </p:grpSpPr>
          <p:sp>
            <p:nvSpPr>
              <p:cNvPr id="53"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54" name="Oval 1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10" name="Group 17"/>
            <p:cNvGrpSpPr>
              <a:grpSpLocks/>
            </p:cNvGrpSpPr>
            <p:nvPr/>
          </p:nvGrpSpPr>
          <p:grpSpPr bwMode="auto">
            <a:xfrm>
              <a:off x="3592" y="2840"/>
              <a:ext cx="196" cy="250"/>
              <a:chOff x="2368" y="1750"/>
              <a:chExt cx="196" cy="250"/>
            </a:xfrm>
          </p:grpSpPr>
          <p:sp>
            <p:nvSpPr>
              <p:cNvPr id="51"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52"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1" name="Group 20"/>
            <p:cNvGrpSpPr>
              <a:grpSpLocks/>
            </p:cNvGrpSpPr>
            <p:nvPr/>
          </p:nvGrpSpPr>
          <p:grpSpPr bwMode="auto">
            <a:xfrm>
              <a:off x="4138" y="3339"/>
              <a:ext cx="194" cy="250"/>
              <a:chOff x="2368" y="1750"/>
              <a:chExt cx="194" cy="250"/>
            </a:xfrm>
          </p:grpSpPr>
          <p:sp>
            <p:nvSpPr>
              <p:cNvPr id="49"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50"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2" name="Group 23"/>
            <p:cNvGrpSpPr>
              <a:grpSpLocks/>
            </p:cNvGrpSpPr>
            <p:nvPr/>
          </p:nvGrpSpPr>
          <p:grpSpPr bwMode="auto">
            <a:xfrm>
              <a:off x="3594" y="3860"/>
              <a:ext cx="194" cy="250"/>
              <a:chOff x="2368" y="1750"/>
              <a:chExt cx="194" cy="250"/>
            </a:xfrm>
          </p:grpSpPr>
          <p:sp>
            <p:nvSpPr>
              <p:cNvPr id="47"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48" name="Oval 25"/>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13" name="Group 26"/>
            <p:cNvGrpSpPr>
              <a:grpSpLocks/>
            </p:cNvGrpSpPr>
            <p:nvPr/>
          </p:nvGrpSpPr>
          <p:grpSpPr bwMode="auto">
            <a:xfrm>
              <a:off x="2776" y="3860"/>
              <a:ext cx="196" cy="250"/>
              <a:chOff x="2368" y="1750"/>
              <a:chExt cx="196" cy="250"/>
            </a:xfrm>
          </p:grpSpPr>
          <p:sp>
            <p:nvSpPr>
              <p:cNvPr id="45"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46" name="Oval 28"/>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14" name="Group 29"/>
            <p:cNvGrpSpPr>
              <a:grpSpLocks/>
            </p:cNvGrpSpPr>
            <p:nvPr/>
          </p:nvGrpSpPr>
          <p:grpSpPr bwMode="auto">
            <a:xfrm>
              <a:off x="2337" y="3384"/>
              <a:ext cx="182" cy="250"/>
              <a:chOff x="1519" y="1706"/>
              <a:chExt cx="182" cy="250"/>
            </a:xfrm>
          </p:grpSpPr>
          <p:sp>
            <p:nvSpPr>
              <p:cNvPr id="43"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44" name="Oval 31"/>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IN"/>
              </a:p>
            </p:txBody>
          </p:sp>
        </p:grpSp>
        <p:sp>
          <p:nvSpPr>
            <p:cNvPr id="15"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16"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17"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18" name="Line 35"/>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19" name="Line 36"/>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20" name="Line 37"/>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21" name="Line 38"/>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22"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3"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4"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5"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6"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7"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8"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29"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1"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3"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4"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5"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6"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7"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8"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9"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40"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41"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42"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grpSp>
        <p:nvGrpSpPr>
          <p:cNvPr id="61" name="Group 60"/>
          <p:cNvGrpSpPr>
            <a:grpSpLocks/>
          </p:cNvGrpSpPr>
          <p:nvPr/>
        </p:nvGrpSpPr>
        <p:grpSpPr bwMode="auto">
          <a:xfrm>
            <a:off x="4267200" y="3581400"/>
            <a:ext cx="4608512" cy="2617788"/>
            <a:chOff x="1429" y="2643"/>
            <a:chExt cx="2903" cy="1649"/>
          </a:xfrm>
        </p:grpSpPr>
        <p:grpSp>
          <p:nvGrpSpPr>
            <p:cNvPr id="62" name="Group 61"/>
            <p:cNvGrpSpPr>
              <a:grpSpLocks/>
            </p:cNvGrpSpPr>
            <p:nvPr/>
          </p:nvGrpSpPr>
          <p:grpSpPr bwMode="auto">
            <a:xfrm>
              <a:off x="1429" y="3370"/>
              <a:ext cx="194" cy="250"/>
              <a:chOff x="2368" y="1750"/>
              <a:chExt cx="194" cy="250"/>
            </a:xfrm>
          </p:grpSpPr>
          <p:sp>
            <p:nvSpPr>
              <p:cNvPr id="115" name="Text Box 62"/>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116" name="Oval 6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3" name="Group 64"/>
            <p:cNvGrpSpPr>
              <a:grpSpLocks/>
            </p:cNvGrpSpPr>
            <p:nvPr/>
          </p:nvGrpSpPr>
          <p:grpSpPr bwMode="auto">
            <a:xfrm>
              <a:off x="1928" y="2871"/>
              <a:ext cx="196" cy="250"/>
              <a:chOff x="2368" y="1750"/>
              <a:chExt cx="196" cy="250"/>
            </a:xfrm>
          </p:grpSpPr>
          <p:sp>
            <p:nvSpPr>
              <p:cNvPr id="113" name="Text Box 6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114" name="Oval 6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4" name="Group 67"/>
            <p:cNvGrpSpPr>
              <a:grpSpLocks/>
            </p:cNvGrpSpPr>
            <p:nvPr/>
          </p:nvGrpSpPr>
          <p:grpSpPr bwMode="auto">
            <a:xfrm>
              <a:off x="1928" y="3860"/>
              <a:ext cx="196" cy="250"/>
              <a:chOff x="2368" y="1750"/>
              <a:chExt cx="196" cy="250"/>
            </a:xfrm>
          </p:grpSpPr>
          <p:sp>
            <p:nvSpPr>
              <p:cNvPr id="111" name="Text Box 6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112" name="Oval 69"/>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5" name="Group 70"/>
            <p:cNvGrpSpPr>
              <a:grpSpLocks/>
            </p:cNvGrpSpPr>
            <p:nvPr/>
          </p:nvGrpSpPr>
          <p:grpSpPr bwMode="auto">
            <a:xfrm>
              <a:off x="2778" y="2840"/>
              <a:ext cx="194" cy="250"/>
              <a:chOff x="2368" y="1750"/>
              <a:chExt cx="194" cy="250"/>
            </a:xfrm>
          </p:grpSpPr>
          <p:sp>
            <p:nvSpPr>
              <p:cNvPr id="109" name="Text Box 7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110" name="Oval 72"/>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6" name="Group 73"/>
            <p:cNvGrpSpPr>
              <a:grpSpLocks/>
            </p:cNvGrpSpPr>
            <p:nvPr/>
          </p:nvGrpSpPr>
          <p:grpSpPr bwMode="auto">
            <a:xfrm>
              <a:off x="3592" y="2840"/>
              <a:ext cx="196" cy="250"/>
              <a:chOff x="2368" y="1750"/>
              <a:chExt cx="196" cy="250"/>
            </a:xfrm>
          </p:grpSpPr>
          <p:sp>
            <p:nvSpPr>
              <p:cNvPr id="107" name="Text Box 74"/>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108" name="Oval 75"/>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7" name="Group 76"/>
            <p:cNvGrpSpPr>
              <a:grpSpLocks/>
            </p:cNvGrpSpPr>
            <p:nvPr/>
          </p:nvGrpSpPr>
          <p:grpSpPr bwMode="auto">
            <a:xfrm>
              <a:off x="4138" y="3339"/>
              <a:ext cx="194" cy="250"/>
              <a:chOff x="2368" y="1750"/>
              <a:chExt cx="194" cy="250"/>
            </a:xfrm>
          </p:grpSpPr>
          <p:sp>
            <p:nvSpPr>
              <p:cNvPr id="105" name="Text Box 77"/>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106"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8" name="Group 79"/>
            <p:cNvGrpSpPr>
              <a:grpSpLocks/>
            </p:cNvGrpSpPr>
            <p:nvPr/>
          </p:nvGrpSpPr>
          <p:grpSpPr bwMode="auto">
            <a:xfrm>
              <a:off x="3594" y="3860"/>
              <a:ext cx="194" cy="250"/>
              <a:chOff x="2368" y="1750"/>
              <a:chExt cx="194" cy="250"/>
            </a:xfrm>
          </p:grpSpPr>
          <p:sp>
            <p:nvSpPr>
              <p:cNvPr id="103" name="Text Box 80"/>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104" name="Oval 81"/>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69" name="Group 82"/>
            <p:cNvGrpSpPr>
              <a:grpSpLocks/>
            </p:cNvGrpSpPr>
            <p:nvPr/>
          </p:nvGrpSpPr>
          <p:grpSpPr bwMode="auto">
            <a:xfrm>
              <a:off x="2776" y="3860"/>
              <a:ext cx="196" cy="250"/>
              <a:chOff x="2368" y="1750"/>
              <a:chExt cx="196" cy="250"/>
            </a:xfrm>
          </p:grpSpPr>
          <p:sp>
            <p:nvSpPr>
              <p:cNvPr id="101" name="Text Box 83"/>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102" name="Oval 84"/>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70" name="Group 85"/>
            <p:cNvGrpSpPr>
              <a:grpSpLocks/>
            </p:cNvGrpSpPr>
            <p:nvPr/>
          </p:nvGrpSpPr>
          <p:grpSpPr bwMode="auto">
            <a:xfrm>
              <a:off x="2337" y="3384"/>
              <a:ext cx="182" cy="250"/>
              <a:chOff x="1519" y="1706"/>
              <a:chExt cx="182" cy="250"/>
            </a:xfrm>
          </p:grpSpPr>
          <p:sp>
            <p:nvSpPr>
              <p:cNvPr id="99"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100" name="Oval 87"/>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IN"/>
              </a:p>
            </p:txBody>
          </p:sp>
        </p:grpSp>
        <p:sp>
          <p:nvSpPr>
            <p:cNvPr id="71"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72"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73"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74" name="Line 91"/>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75" name="Line 92"/>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76" name="Line 93"/>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77" name="Line 94"/>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78" name="Line 95"/>
            <p:cNvSpPr>
              <a:spLocks noChangeShapeType="1"/>
            </p:cNvSpPr>
            <p:nvPr/>
          </p:nvSpPr>
          <p:spPr bwMode="auto">
            <a:xfrm>
              <a:off x="2972" y="2976"/>
              <a:ext cx="635" cy="0"/>
            </a:xfrm>
            <a:prstGeom prst="line">
              <a:avLst/>
            </a:prstGeom>
            <a:noFill/>
            <a:ln w="76200">
              <a:solidFill>
                <a:srgbClr val="3366FF"/>
              </a:solidFill>
              <a:round/>
              <a:headEnd/>
              <a:tailEnd/>
            </a:ln>
          </p:spPr>
          <p:txBody>
            <a:bodyPr/>
            <a:lstStyle/>
            <a:p>
              <a:endParaRPr lang="en-US"/>
            </a:p>
          </p:txBody>
        </p:sp>
        <p:sp>
          <p:nvSpPr>
            <p:cNvPr id="79"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80"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81"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82"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83"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84"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85" name="Text Box 102"/>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86" name="Text Box 103"/>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87" name="Text Box 104"/>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88" name="Text Box 105"/>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89" name="Text Box 106"/>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90" name="Text Box 107"/>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91" name="Text Box 108"/>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92" name="Text Box 109"/>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3" name="Text Box 110"/>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4" name="Text Box 111"/>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95" name="Text Box 112"/>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96" name="Text Box 113"/>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97" name="Text Box 114"/>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98" name="Text Box 115"/>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Prim’s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58</a:t>
            </a:fld>
            <a:endParaRPr lang="en-US"/>
          </a:p>
        </p:txBody>
      </p:sp>
      <p:grpSp>
        <p:nvGrpSpPr>
          <p:cNvPr id="5" name="Group 4"/>
          <p:cNvGrpSpPr>
            <a:grpSpLocks/>
          </p:cNvGrpSpPr>
          <p:nvPr/>
        </p:nvGrpSpPr>
        <p:grpSpPr bwMode="auto">
          <a:xfrm>
            <a:off x="1905000" y="1447800"/>
            <a:ext cx="4608512" cy="2617788"/>
            <a:chOff x="1429" y="2643"/>
            <a:chExt cx="2903" cy="1649"/>
          </a:xfrm>
        </p:grpSpPr>
        <p:grpSp>
          <p:nvGrpSpPr>
            <p:cNvPr id="6" name="Group 5"/>
            <p:cNvGrpSpPr>
              <a:grpSpLocks/>
            </p:cNvGrpSpPr>
            <p:nvPr/>
          </p:nvGrpSpPr>
          <p:grpSpPr bwMode="auto">
            <a:xfrm>
              <a:off x="1429" y="3370"/>
              <a:ext cx="194" cy="250"/>
              <a:chOff x="2368" y="1750"/>
              <a:chExt cx="194" cy="250"/>
            </a:xfrm>
          </p:grpSpPr>
          <p:sp>
            <p:nvSpPr>
              <p:cNvPr id="59"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60" name="Oval 7"/>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7" name="Group 8"/>
            <p:cNvGrpSpPr>
              <a:grpSpLocks/>
            </p:cNvGrpSpPr>
            <p:nvPr/>
          </p:nvGrpSpPr>
          <p:grpSpPr bwMode="auto">
            <a:xfrm>
              <a:off x="1928" y="2871"/>
              <a:ext cx="196" cy="250"/>
              <a:chOff x="2368" y="1750"/>
              <a:chExt cx="196" cy="250"/>
            </a:xfrm>
          </p:grpSpPr>
          <p:sp>
            <p:nvSpPr>
              <p:cNvPr id="57"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58" name="Oval 10"/>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8" name="Group 11"/>
            <p:cNvGrpSpPr>
              <a:grpSpLocks/>
            </p:cNvGrpSpPr>
            <p:nvPr/>
          </p:nvGrpSpPr>
          <p:grpSpPr bwMode="auto">
            <a:xfrm>
              <a:off x="1928" y="3860"/>
              <a:ext cx="196" cy="250"/>
              <a:chOff x="2368" y="1750"/>
              <a:chExt cx="196" cy="250"/>
            </a:xfrm>
          </p:grpSpPr>
          <p:sp>
            <p:nvSpPr>
              <p:cNvPr id="55"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56" name="Oval 13"/>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9" name="Group 14"/>
            <p:cNvGrpSpPr>
              <a:grpSpLocks/>
            </p:cNvGrpSpPr>
            <p:nvPr/>
          </p:nvGrpSpPr>
          <p:grpSpPr bwMode="auto">
            <a:xfrm>
              <a:off x="2778" y="2840"/>
              <a:ext cx="194" cy="250"/>
              <a:chOff x="2368" y="1750"/>
              <a:chExt cx="194" cy="250"/>
            </a:xfrm>
          </p:grpSpPr>
          <p:sp>
            <p:nvSpPr>
              <p:cNvPr id="53"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54" name="Oval 16"/>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10" name="Group 17"/>
            <p:cNvGrpSpPr>
              <a:grpSpLocks/>
            </p:cNvGrpSpPr>
            <p:nvPr/>
          </p:nvGrpSpPr>
          <p:grpSpPr bwMode="auto">
            <a:xfrm>
              <a:off x="3592" y="2840"/>
              <a:ext cx="196" cy="250"/>
              <a:chOff x="2368" y="1750"/>
              <a:chExt cx="196" cy="250"/>
            </a:xfrm>
          </p:grpSpPr>
          <p:sp>
            <p:nvSpPr>
              <p:cNvPr id="51"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52" name="Oval 19"/>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11" name="Group 20"/>
            <p:cNvGrpSpPr>
              <a:grpSpLocks/>
            </p:cNvGrpSpPr>
            <p:nvPr/>
          </p:nvGrpSpPr>
          <p:grpSpPr bwMode="auto">
            <a:xfrm>
              <a:off x="4138" y="3339"/>
              <a:ext cx="194" cy="250"/>
              <a:chOff x="2368" y="1750"/>
              <a:chExt cx="194" cy="250"/>
            </a:xfrm>
          </p:grpSpPr>
          <p:sp>
            <p:nvSpPr>
              <p:cNvPr id="49"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50" name="Oval 22"/>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12" name="Group 23"/>
            <p:cNvGrpSpPr>
              <a:grpSpLocks/>
            </p:cNvGrpSpPr>
            <p:nvPr/>
          </p:nvGrpSpPr>
          <p:grpSpPr bwMode="auto">
            <a:xfrm>
              <a:off x="3594" y="3860"/>
              <a:ext cx="194" cy="250"/>
              <a:chOff x="2368" y="1750"/>
              <a:chExt cx="194" cy="250"/>
            </a:xfrm>
          </p:grpSpPr>
          <p:sp>
            <p:nvSpPr>
              <p:cNvPr id="47"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48" name="Oval 25"/>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13" name="Group 26"/>
            <p:cNvGrpSpPr>
              <a:grpSpLocks/>
            </p:cNvGrpSpPr>
            <p:nvPr/>
          </p:nvGrpSpPr>
          <p:grpSpPr bwMode="auto">
            <a:xfrm>
              <a:off x="2776" y="3860"/>
              <a:ext cx="196" cy="250"/>
              <a:chOff x="2368" y="1750"/>
              <a:chExt cx="196" cy="250"/>
            </a:xfrm>
          </p:grpSpPr>
          <p:sp>
            <p:nvSpPr>
              <p:cNvPr id="45"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46" name="Oval 28"/>
              <p:cNvSpPr>
                <a:spLocks noChangeArrowheads="1"/>
              </p:cNvSpPr>
              <p:nvPr/>
            </p:nvSpPr>
            <p:spPr bwMode="auto">
              <a:xfrm>
                <a:off x="2381" y="1797"/>
                <a:ext cx="181" cy="181"/>
              </a:xfrm>
              <a:prstGeom prst="ellipse">
                <a:avLst/>
              </a:prstGeom>
              <a:noFill/>
              <a:ln w="76200">
                <a:solidFill>
                  <a:srgbClr val="3366FF"/>
                </a:solidFill>
                <a:round/>
                <a:headEnd/>
                <a:tailEnd/>
              </a:ln>
            </p:spPr>
            <p:txBody>
              <a:bodyPr wrap="none" anchor="ctr"/>
              <a:lstStyle/>
              <a:p>
                <a:endParaRPr lang="en-IN"/>
              </a:p>
            </p:txBody>
          </p:sp>
        </p:grpSp>
        <p:grpSp>
          <p:nvGrpSpPr>
            <p:cNvPr id="14" name="Group 29"/>
            <p:cNvGrpSpPr>
              <a:grpSpLocks/>
            </p:cNvGrpSpPr>
            <p:nvPr/>
          </p:nvGrpSpPr>
          <p:grpSpPr bwMode="auto">
            <a:xfrm>
              <a:off x="2337" y="3384"/>
              <a:ext cx="182" cy="250"/>
              <a:chOff x="1519" y="1706"/>
              <a:chExt cx="182" cy="250"/>
            </a:xfrm>
          </p:grpSpPr>
          <p:sp>
            <p:nvSpPr>
              <p:cNvPr id="43"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44" name="Oval 31"/>
              <p:cNvSpPr>
                <a:spLocks noChangeArrowheads="1"/>
              </p:cNvSpPr>
              <p:nvPr/>
            </p:nvSpPr>
            <p:spPr bwMode="auto">
              <a:xfrm>
                <a:off x="1520" y="1753"/>
                <a:ext cx="181" cy="181"/>
              </a:xfrm>
              <a:prstGeom prst="ellipse">
                <a:avLst/>
              </a:prstGeom>
              <a:noFill/>
              <a:ln w="76200">
                <a:solidFill>
                  <a:srgbClr val="3366FF"/>
                </a:solidFill>
                <a:round/>
                <a:headEnd/>
                <a:tailEnd/>
              </a:ln>
            </p:spPr>
            <p:txBody>
              <a:bodyPr wrap="none" anchor="ctr"/>
              <a:lstStyle/>
              <a:p>
                <a:endParaRPr lang="en-IN"/>
              </a:p>
            </p:txBody>
          </p:sp>
        </p:grpSp>
        <p:sp>
          <p:nvSpPr>
            <p:cNvPr id="15"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16"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17"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18" name="Line 35"/>
            <p:cNvSpPr>
              <a:spLocks noChangeShapeType="1"/>
            </p:cNvSpPr>
            <p:nvPr/>
          </p:nvSpPr>
          <p:spPr bwMode="auto">
            <a:xfrm>
              <a:off x="2110" y="2976"/>
              <a:ext cx="680" cy="0"/>
            </a:xfrm>
            <a:prstGeom prst="line">
              <a:avLst/>
            </a:prstGeom>
            <a:noFill/>
            <a:ln w="76200">
              <a:solidFill>
                <a:srgbClr val="3366FF"/>
              </a:solidFill>
              <a:round/>
              <a:headEnd/>
              <a:tailEnd/>
            </a:ln>
          </p:spPr>
          <p:txBody>
            <a:bodyPr/>
            <a:lstStyle/>
            <a:p>
              <a:endParaRPr lang="en-US"/>
            </a:p>
          </p:txBody>
        </p:sp>
        <p:sp>
          <p:nvSpPr>
            <p:cNvPr id="19" name="Line 36"/>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20" name="Line 37"/>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21" name="Line 38"/>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22" name="Line 39"/>
            <p:cNvSpPr>
              <a:spLocks noChangeShapeType="1"/>
            </p:cNvSpPr>
            <p:nvPr/>
          </p:nvSpPr>
          <p:spPr bwMode="auto">
            <a:xfrm>
              <a:off x="2972" y="2976"/>
              <a:ext cx="635" cy="0"/>
            </a:xfrm>
            <a:prstGeom prst="line">
              <a:avLst/>
            </a:prstGeom>
            <a:noFill/>
            <a:ln w="76200">
              <a:solidFill>
                <a:srgbClr val="3366FF"/>
              </a:solidFill>
              <a:round/>
              <a:headEnd/>
              <a:tailEnd/>
            </a:ln>
          </p:spPr>
          <p:txBody>
            <a:bodyPr/>
            <a:lstStyle/>
            <a:p>
              <a:endParaRPr lang="en-US"/>
            </a:p>
          </p:txBody>
        </p:sp>
        <p:sp>
          <p:nvSpPr>
            <p:cNvPr id="23"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4" name="Line 41"/>
            <p:cNvSpPr>
              <a:spLocks noChangeShapeType="1"/>
            </p:cNvSpPr>
            <p:nvPr/>
          </p:nvSpPr>
          <p:spPr bwMode="auto">
            <a:xfrm>
              <a:off x="3788" y="3022"/>
              <a:ext cx="408" cy="362"/>
            </a:xfrm>
            <a:prstGeom prst="line">
              <a:avLst/>
            </a:prstGeom>
            <a:noFill/>
            <a:ln w="76200">
              <a:solidFill>
                <a:srgbClr val="3366FF"/>
              </a:solidFill>
              <a:round/>
              <a:headEnd/>
              <a:tailEnd/>
            </a:ln>
          </p:spPr>
          <p:txBody>
            <a:bodyPr/>
            <a:lstStyle/>
            <a:p>
              <a:endParaRPr lang="en-US"/>
            </a:p>
          </p:txBody>
        </p:sp>
        <p:sp>
          <p:nvSpPr>
            <p:cNvPr id="25"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6"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7"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8"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29"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1"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3"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4"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5"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6"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7"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8"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9"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40"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41"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42"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61" name="Title 1"/>
          <p:cNvSpPr txBox="1">
            <a:spLocks/>
          </p:cNvSpPr>
          <p:nvPr/>
        </p:nvSpPr>
        <p:spPr>
          <a:xfrm>
            <a:off x="152400" y="4495800"/>
            <a:ext cx="8686800" cy="861774"/>
          </a:xfrm>
          <a:prstGeom prst="rect">
            <a:avLst/>
          </a:prstGeom>
        </p:spPr>
        <p:txBody>
          <a:bodyPr wrap="square" lIns="0" tIns="0" rIns="0" bIns="0">
            <a:spAutoFit/>
          </a:bodyPr>
          <a:lstStyle/>
          <a:p>
            <a:pPr lvl="0" algn="ctr"/>
            <a:r>
              <a:rPr lang="en-US" sz="2800" dirty="0" smtClean="0"/>
              <a:t>The time complexity is O(</a:t>
            </a:r>
            <a:r>
              <a:rPr lang="en-US" sz="2800" dirty="0" err="1" smtClean="0"/>
              <a:t>VlogV</a:t>
            </a:r>
            <a:r>
              <a:rPr lang="en-US" sz="2800" dirty="0" smtClean="0"/>
              <a:t> + </a:t>
            </a:r>
            <a:r>
              <a:rPr lang="en-US" sz="2800" dirty="0" err="1" smtClean="0"/>
              <a:t>ElogV</a:t>
            </a:r>
            <a:r>
              <a:rPr lang="en-US" sz="2800" dirty="0" smtClean="0"/>
              <a:t>) = O(</a:t>
            </a:r>
            <a:r>
              <a:rPr lang="en-US" sz="2800" dirty="0" err="1" smtClean="0"/>
              <a:t>ElogV</a:t>
            </a:r>
            <a:r>
              <a:rPr lang="en-US" sz="2800" dirty="0" smtClean="0"/>
              <a:t>)</a:t>
            </a:r>
          </a:p>
          <a:p>
            <a:pPr lvl="0" algn="ctr"/>
            <a:r>
              <a:rPr lang="en-US" sz="2800" kern="0" dirty="0" smtClean="0">
                <a:solidFill>
                  <a:srgbClr val="775F54"/>
                </a:solidFill>
                <a:latin typeface="Arial"/>
                <a:ea typeface="+mj-ea"/>
                <a:cs typeface="Arial"/>
              </a:rPr>
              <a:t>w</a:t>
            </a:r>
            <a:r>
              <a:rPr kumimoji="0" lang="en-US" sz="2800" b="0" i="0" u="none" strike="noStrike" kern="0" cap="none" spc="0" normalizeH="0" baseline="0" noProof="0" dirty="0" smtClean="0">
                <a:ln>
                  <a:noFill/>
                </a:ln>
                <a:solidFill>
                  <a:srgbClr val="775F54"/>
                </a:solidFill>
                <a:effectLst/>
                <a:uLnTx/>
                <a:uFillTx/>
                <a:latin typeface="Arial"/>
                <a:ea typeface="+mj-ea"/>
                <a:cs typeface="Arial"/>
              </a:rPr>
              <a:t>here V is the no of vertic</a:t>
            </a:r>
            <a:r>
              <a:rPr kumimoji="0" lang="en-US" sz="2400" b="0" i="0" u="none" strike="noStrike" kern="0" cap="none" spc="0" normalizeH="0" baseline="0" noProof="0" dirty="0" smtClean="0">
                <a:ln>
                  <a:noFill/>
                </a:ln>
                <a:solidFill>
                  <a:srgbClr val="775F54"/>
                </a:solidFill>
                <a:effectLst/>
                <a:uLnTx/>
                <a:uFillTx/>
                <a:latin typeface="Arial"/>
                <a:ea typeface="+mj-ea"/>
                <a:cs typeface="Arial"/>
              </a:rPr>
              <a:t>es and E is the no. of edges.</a:t>
            </a:r>
            <a:endParaRPr kumimoji="0" lang="en-US" sz="2400" b="0" i="0" u="none" strike="noStrike" kern="0" cap="none" spc="0" normalizeH="0" baseline="0" noProof="0" dirty="0">
              <a:ln>
                <a:noFill/>
              </a:ln>
              <a:solidFill>
                <a:srgbClr val="775F54"/>
              </a:solidFill>
              <a:effectLst/>
              <a:uLnTx/>
              <a:uFillTx/>
              <a:latin typeface="Arial"/>
              <a:ea typeface="+mj-ea"/>
              <a:cs typeface="Aria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763000" cy="1354217"/>
          </a:xfrm>
        </p:spPr>
        <p:txBody>
          <a:bodyPr/>
          <a:lstStyle/>
          <a:p>
            <a:pPr lvl="0"/>
            <a:r>
              <a:rPr lang="en-US" dirty="0" smtClean="0"/>
              <a:t>MST: </a:t>
            </a:r>
            <a:r>
              <a:rPr lang="en-US" sz="4000" dirty="0" err="1" smtClean="0">
                <a:solidFill>
                  <a:sysClr val="windowText" lastClr="000000"/>
                </a:solidFill>
              </a:rPr>
              <a:t>Kruskal’s</a:t>
            </a:r>
            <a:r>
              <a:rPr lang="en-US" sz="4000" dirty="0" smtClean="0">
                <a:solidFill>
                  <a:sysClr val="windowText" lastClr="000000"/>
                </a:solidFill>
              </a:rPr>
              <a:t> Algorithm</a:t>
            </a:r>
            <a:r>
              <a:rPr lang="en-US" b="1" dirty="0" smtClean="0">
                <a:solidFill>
                  <a:sysClr val="windowText" lastClr="000000"/>
                </a:solidFill>
              </a:rPr>
              <a:t/>
            </a:r>
            <a:br>
              <a:rPr lang="en-US" b="1" dirty="0" smtClean="0">
                <a:solidFill>
                  <a:sysClr val="windowText" lastClr="000000"/>
                </a:solidFill>
              </a:rPr>
            </a:b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59</a:t>
            </a:fld>
            <a:endParaRPr lang="en-US"/>
          </a:p>
        </p:txBody>
      </p:sp>
      <p:sp>
        <p:nvSpPr>
          <p:cNvPr id="5" name="Text Placeholder 2"/>
          <p:cNvSpPr txBox="1">
            <a:spLocks/>
          </p:cNvSpPr>
          <p:nvPr/>
        </p:nvSpPr>
        <p:spPr>
          <a:xfrm>
            <a:off x="152400" y="1600200"/>
            <a:ext cx="8801100" cy="4724400"/>
          </a:xfrm>
          <a:prstGeom prst="rect">
            <a:avLst/>
          </a:prstGeom>
        </p:spPr>
        <p:txBody>
          <a:bodyPr/>
          <a:lstStyle/>
          <a:p>
            <a:pPr algn="just"/>
            <a:r>
              <a:rPr lang="en-US" sz="2400" dirty="0" err="1" smtClean="0"/>
              <a:t>Kruskal’s</a:t>
            </a:r>
            <a:r>
              <a:rPr lang="en-US" sz="2400" dirty="0" smtClean="0"/>
              <a:t> algorithm is used to find the minimum spanning tree for a connected weighted graph. The algorithm aims to find a subset of the edges that forms a tree that includes every vertex. The total weight of all the edges in the tree is minimized. However, if the graph is not connected, then it finds a </a:t>
            </a:r>
            <a:r>
              <a:rPr lang="en-US" sz="2400" i="1" dirty="0" smtClean="0"/>
              <a:t>minimum spanning forest</a:t>
            </a:r>
            <a:r>
              <a:rPr lang="en-US" sz="2400" dirty="0" smtClean="0"/>
              <a:t>. Note that a forest is a collection of trees. Similarly, a minimum spanning forest is a collection of minimum spanning trees.</a:t>
            </a:r>
          </a:p>
          <a:p>
            <a:pPr algn="just"/>
            <a:r>
              <a:rPr lang="en-US" sz="2400" dirty="0" err="1" smtClean="0"/>
              <a:t>Kruskal’s</a:t>
            </a:r>
            <a:r>
              <a:rPr lang="en-US" sz="2400" dirty="0" smtClean="0"/>
              <a:t> algorithm is an example of a greedy algorithm, as it makes the locally optimal choice at each stage with the hope of finding the global optimum.</a:t>
            </a:r>
            <a:endPar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smtClean="0"/>
              <a:t>Graph Terminologies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6</a:t>
            </a:fld>
            <a:endParaRPr lang="en-US"/>
          </a:p>
        </p:txBody>
      </p:sp>
      <p:sp>
        <p:nvSpPr>
          <p:cNvPr id="5" name="Rectangle 4"/>
          <p:cNvSpPr/>
          <p:nvPr/>
        </p:nvSpPr>
        <p:spPr>
          <a:xfrm>
            <a:off x="152400" y="1524000"/>
            <a:ext cx="8839200" cy="1200329"/>
          </a:xfrm>
          <a:prstGeom prst="rect">
            <a:avLst/>
          </a:prstGeom>
        </p:spPr>
        <p:txBody>
          <a:bodyPr wrap="square">
            <a:spAutoFit/>
          </a:bodyPr>
          <a:lstStyle/>
          <a:p>
            <a:r>
              <a:rPr lang="en-US" dirty="0" smtClean="0"/>
              <a:t>Paths</a:t>
            </a:r>
          </a:p>
          <a:p>
            <a:r>
              <a:rPr lang="en-US" dirty="0" smtClean="0"/>
              <a:t>• A path in a graph is a sequence of vertices such that from each of its vertices there is an edge to the next vertex in the</a:t>
            </a:r>
          </a:p>
          <a:p>
            <a:r>
              <a:rPr lang="en-US" dirty="0" smtClean="0"/>
              <a:t>sequence.</a:t>
            </a:r>
            <a:endParaRPr lang="en-US" dirty="0"/>
          </a:p>
        </p:txBody>
      </p:sp>
      <p:pic>
        <p:nvPicPr>
          <p:cNvPr id="2049" name="Picture 1"/>
          <p:cNvPicPr>
            <a:picLocks noChangeAspect="1" noChangeArrowheads="1"/>
          </p:cNvPicPr>
          <p:nvPr/>
        </p:nvPicPr>
        <p:blipFill>
          <a:blip r:embed="rId2"/>
          <a:srcRect/>
          <a:stretch>
            <a:fillRect/>
          </a:stretch>
        </p:blipFill>
        <p:spPr bwMode="auto">
          <a:xfrm>
            <a:off x="1619250" y="2433638"/>
            <a:ext cx="5905500" cy="1990725"/>
          </a:xfrm>
          <a:prstGeom prst="rect">
            <a:avLst/>
          </a:prstGeom>
          <a:noFill/>
          <a:ln w="9525">
            <a:noFill/>
            <a:miter lim="800000"/>
            <a:headEnd/>
            <a:tailEnd/>
          </a:ln>
          <a:effectLst/>
        </p:spPr>
      </p:pic>
      <p:sp>
        <p:nvSpPr>
          <p:cNvPr id="7" name="Rectangle 6"/>
          <p:cNvSpPr/>
          <p:nvPr/>
        </p:nvSpPr>
        <p:spPr>
          <a:xfrm>
            <a:off x="228600" y="4800600"/>
            <a:ext cx="8610600" cy="646331"/>
          </a:xfrm>
          <a:prstGeom prst="rect">
            <a:avLst/>
          </a:prstGeom>
        </p:spPr>
        <p:txBody>
          <a:bodyPr wrap="square">
            <a:spAutoFit/>
          </a:bodyPr>
          <a:lstStyle/>
          <a:p>
            <a:r>
              <a:rPr lang="en-US" dirty="0" smtClean="0"/>
              <a:t>The </a:t>
            </a:r>
            <a:r>
              <a:rPr lang="en-US" b="1" i="1" dirty="0" smtClean="0"/>
              <a:t>length of a path is the number of edges on it. </a:t>
            </a:r>
          </a:p>
          <a:p>
            <a:r>
              <a:rPr lang="en-US" b="1" i="1" dirty="0" smtClean="0"/>
              <a:t>The </a:t>
            </a:r>
            <a:r>
              <a:rPr lang="en-US" dirty="0" smtClean="0"/>
              <a:t>length can be zero for the case of a single vertex.</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60</a:t>
            </a:fld>
            <a:endParaRPr lang="en-US"/>
          </a:p>
        </p:txBody>
      </p:sp>
      <p:grpSp>
        <p:nvGrpSpPr>
          <p:cNvPr id="1030" name="Group 6"/>
          <p:cNvGrpSpPr>
            <a:grpSpLocks/>
          </p:cNvGrpSpPr>
          <p:nvPr/>
        </p:nvGrpSpPr>
        <p:grpSpPr bwMode="auto">
          <a:xfrm>
            <a:off x="228600" y="1600200"/>
            <a:ext cx="8686800" cy="3886200"/>
            <a:chOff x="2550" y="213"/>
            <a:chExt cx="6362" cy="2606"/>
          </a:xfrm>
        </p:grpSpPr>
        <p:sp>
          <p:nvSpPr>
            <p:cNvPr id="1031" name="Rectangle 7"/>
            <p:cNvSpPr>
              <a:spLocks noChangeArrowheads="1"/>
            </p:cNvSpPr>
            <p:nvPr/>
          </p:nvSpPr>
          <p:spPr bwMode="auto">
            <a:xfrm>
              <a:off x="2609" y="271"/>
              <a:ext cx="6303" cy="2547"/>
            </a:xfrm>
            <a:prstGeom prst="rect">
              <a:avLst/>
            </a:prstGeom>
            <a:solidFill>
              <a:srgbClr val="000000">
                <a:alpha val="39999"/>
              </a:srgb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Rectangle 8"/>
            <p:cNvSpPr>
              <a:spLocks noChangeArrowheads="1"/>
            </p:cNvSpPr>
            <p:nvPr/>
          </p:nvSpPr>
          <p:spPr bwMode="auto">
            <a:xfrm>
              <a:off x="2554" y="217"/>
              <a:ext cx="6290" cy="25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3" name="Text Box 9"/>
            <p:cNvSpPr txBox="1">
              <a:spLocks noChangeArrowheads="1"/>
            </p:cNvSpPr>
            <p:nvPr/>
          </p:nvSpPr>
          <p:spPr bwMode="auto">
            <a:xfrm>
              <a:off x="2554" y="217"/>
              <a:ext cx="6290" cy="2534"/>
            </a:xfrm>
            <a:prstGeom prst="rect">
              <a:avLst/>
            </a:prstGeom>
            <a:noFill/>
            <a:ln w="6350">
              <a:solidFill>
                <a:srgbClr val="000000"/>
              </a:solidFill>
              <a:miter lim="800000"/>
              <a:headEnd/>
              <a:tailEnd/>
            </a:ln>
          </p:spPr>
          <p:txBody>
            <a:bodyPr vert="horz" wrap="square" lIns="0" tIns="0" rIns="0" bIns="0" numCol="1" anchor="t" anchorCtr="0" compatLnSpc="1">
              <a:prstTxWarp prst="textNoShape">
                <a:avLst/>
              </a:prstTxWarp>
            </a:bodyPr>
            <a:lstStyle/>
            <a:p>
              <a:pPr marL="457200" marR="227013" lvl="1" indent="0" algn="l" defTabSz="914400" rtl="0" eaLnBrk="1" fontAlgn="base" latinLnBrk="0" hangingPunct="1">
                <a:lnSpc>
                  <a:spcPct val="100000"/>
                </a:lnSpc>
                <a:spcBef>
                  <a:spcPts val="563"/>
                </a:spcBef>
                <a:spcAft>
                  <a:spcPts val="100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Step  1:Create a  forest  in  such a  way  that  each  graph  is a  separate tree.</a:t>
              </a:r>
            </a:p>
            <a:p>
              <a:pPr marL="457200" marR="227013" lvl="1"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Step 2:Create a priority queue Q that contains all the edges of the graph.</a:t>
              </a:r>
            </a:p>
            <a:p>
              <a:pPr marL="457200" marR="2947988" lvl="1"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Step  3: Repeat  Steps 4  and 5  while Q  is  NOT</a:t>
              </a:r>
              <a:r>
                <a:rPr kumimoji="0" lang="en-US" b="0" i="0" u="none" strike="noStrike" cap="none" normalizeH="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EMPTY </a:t>
              </a:r>
            </a:p>
            <a:p>
              <a:pPr marL="457200" marR="2947988" lvl="1"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Step  4:Remove an edge from Q</a:t>
              </a:r>
            </a:p>
            <a:p>
              <a:pPr marL="457200" marR="227013" lvl="1"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Step 5: IF the edge obtained in Step 4 connects two different trees, then Add it to the forest (for combining two trees into one tree).</a:t>
              </a:r>
            </a:p>
            <a:p>
              <a:pPr marL="457200" marR="0" lvl="1" indent="0" algn="l" defTabSz="914400" rtl="0" eaLnBrk="1" fontAlgn="base" latinLnBrk="0" hangingPunct="1">
                <a:lnSpc>
                  <a:spcPct val="73000"/>
                </a:lnSpc>
                <a:spcBef>
                  <a:spcPct val="0"/>
                </a:spcBef>
                <a:spcAft>
                  <a:spcPts val="1000"/>
                </a:spcAft>
                <a:buClrTx/>
                <a:buSzTx/>
                <a:buFontTx/>
                <a:buNone/>
                <a:tabLst/>
              </a:pPr>
              <a:r>
                <a:rPr kumimoji="0" lang="en-US" b="0" i="0" u="none" strike="noStrike" cap="none" normalizeH="0" baseline="0" smtClean="0">
                  <a:ln>
                    <a:noFill/>
                  </a:ln>
                  <a:solidFill>
                    <a:schemeClr val="tx1"/>
                  </a:solidFill>
                  <a:effectLst/>
                  <a:latin typeface="Arial" pitchFamily="34" charset="0"/>
                  <a:cs typeface="Arial" pitchFamily="34" charset="0"/>
                </a:rPr>
                <a:t>ELSE</a:t>
              </a:r>
              <a:r>
                <a:rPr kumimoji="0" lang="en-US" b="0" i="0" u="none" strike="noStrike" cap="none" normalizeH="0" smtClean="0">
                  <a:ln>
                    <a:noFill/>
                  </a:ln>
                  <a:solidFill>
                    <a:schemeClr val="tx1"/>
                  </a:solidFill>
                  <a:effectLst/>
                  <a:latin typeface="Arial" pitchFamily="34" charset="0"/>
                  <a:cs typeface="Arial" pitchFamily="34" charset="0"/>
                </a:rPr>
                <a:t> </a:t>
              </a:r>
              <a:r>
                <a:rPr kumimoji="0" lang="en-US" b="0" i="0" u="none" strike="noStrike" cap="none" normalizeH="0" baseline="0" smtClean="0">
                  <a:ln>
                    <a:noFill/>
                  </a:ln>
                  <a:solidFill>
                    <a:schemeClr val="tx1"/>
                  </a:solidFill>
                  <a:effectLst/>
                  <a:latin typeface="Arial" pitchFamily="34" charset="0"/>
                  <a:cs typeface="Arial" pitchFamily="34" charset="0"/>
                </a:rPr>
                <a:t>Discard </a:t>
              </a:r>
              <a:r>
                <a:rPr kumimoji="0" lang="en-US" b="0" i="0" u="none" strike="noStrike" cap="none" normalizeH="0" baseline="0" dirty="0" smtClean="0">
                  <a:ln>
                    <a:noFill/>
                  </a:ln>
                  <a:solidFill>
                    <a:schemeClr val="tx1"/>
                  </a:solidFill>
                  <a:effectLst/>
                  <a:latin typeface="Arial" pitchFamily="34" charset="0"/>
                  <a:cs typeface="Arial" pitchFamily="34" charset="0"/>
                </a:rPr>
                <a:t>the edge</a:t>
              </a:r>
            </a:p>
            <a:p>
              <a:pPr marL="457200" marR="0" lvl="1" indent="0" algn="l" defTabSz="914400" rtl="0" eaLnBrk="1" fontAlgn="base" latinLnBrk="0" hangingPunct="1">
                <a:lnSpc>
                  <a:spcPct val="100000"/>
                </a:lnSpc>
                <a:spcBef>
                  <a:spcPts val="13"/>
                </a:spcBef>
                <a:spcAft>
                  <a:spcPts val="1000"/>
                </a:spcAft>
                <a:buClrTx/>
                <a:buSzTx/>
                <a:buFont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Step 6: END</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839200" cy="677108"/>
          </a:xfrm>
        </p:spPr>
        <p:txBody>
          <a:bodyPr/>
          <a:lstStyle/>
          <a:p>
            <a:r>
              <a:rPr lang="en-US" dirty="0" smtClean="0"/>
              <a:t>Execution of </a:t>
            </a:r>
            <a:r>
              <a:rPr lang="en-US" dirty="0" err="1" smtClean="0"/>
              <a:t>Kruskal’s</a:t>
            </a:r>
            <a:r>
              <a:rPr lang="en-US" dirty="0" smtClean="0"/>
              <a:t>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61</a:t>
            </a:fld>
            <a:endParaRPr lang="en-US"/>
          </a:p>
        </p:txBody>
      </p:sp>
      <p:sp>
        <p:nvSpPr>
          <p:cNvPr id="5" name="Text Box 61"/>
          <p:cNvSpPr txBox="1">
            <a:spLocks noChangeArrowheads="1"/>
          </p:cNvSpPr>
          <p:nvPr/>
        </p:nvSpPr>
        <p:spPr bwMode="auto">
          <a:xfrm>
            <a:off x="152400" y="1600199"/>
            <a:ext cx="8839200" cy="784830"/>
          </a:xfrm>
          <a:prstGeom prst="rect">
            <a:avLst/>
          </a:prstGeom>
          <a:noFill/>
          <a:ln w="9525">
            <a:noFill/>
            <a:miter lim="800000"/>
            <a:headEnd/>
            <a:tailEnd/>
          </a:ln>
        </p:spPr>
        <p:txBody>
          <a:bodyPr wrap="square">
            <a:spAutoFit/>
          </a:bodyPr>
          <a:lstStyle/>
          <a:p>
            <a:pPr>
              <a:spcBef>
                <a:spcPct val="50000"/>
              </a:spcBef>
              <a:buFontTx/>
              <a:buChar char="•"/>
            </a:pPr>
            <a:r>
              <a:rPr lang="en-US" altLang="zh-TW" dirty="0">
                <a:ea typeface="新細明體" pitchFamily="18" charset="-120"/>
              </a:rPr>
              <a:t>The edges are considered by the algorithm in sorted order by weight.</a:t>
            </a:r>
          </a:p>
          <a:p>
            <a:pPr>
              <a:spcBef>
                <a:spcPct val="50000"/>
              </a:spcBef>
              <a:buFontTx/>
              <a:buChar char="•"/>
            </a:pPr>
            <a:r>
              <a:rPr lang="en-US" altLang="zh-TW" dirty="0">
                <a:ea typeface="新細明體" pitchFamily="18" charset="-120"/>
              </a:rPr>
              <a:t>The edge under consideration at each step is shown with a red weight number.</a:t>
            </a:r>
          </a:p>
        </p:txBody>
      </p:sp>
      <p:grpSp>
        <p:nvGrpSpPr>
          <p:cNvPr id="6" name="Group 4"/>
          <p:cNvGrpSpPr>
            <a:grpSpLocks/>
          </p:cNvGrpSpPr>
          <p:nvPr/>
        </p:nvGrpSpPr>
        <p:grpSpPr bwMode="auto">
          <a:xfrm>
            <a:off x="2209800" y="2971800"/>
            <a:ext cx="4608512" cy="2617788"/>
            <a:chOff x="1429" y="2643"/>
            <a:chExt cx="2903" cy="1649"/>
          </a:xfrm>
        </p:grpSpPr>
        <p:grpSp>
          <p:nvGrpSpPr>
            <p:cNvPr id="7" name="Group 5"/>
            <p:cNvGrpSpPr>
              <a:grpSpLocks/>
            </p:cNvGrpSpPr>
            <p:nvPr/>
          </p:nvGrpSpPr>
          <p:grpSpPr bwMode="auto">
            <a:xfrm>
              <a:off x="1429" y="3370"/>
              <a:ext cx="194" cy="250"/>
              <a:chOff x="2368" y="1750"/>
              <a:chExt cx="194" cy="250"/>
            </a:xfrm>
          </p:grpSpPr>
          <p:sp>
            <p:nvSpPr>
              <p:cNvPr id="60"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61" name="Oval 7"/>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8" name="Group 8"/>
            <p:cNvGrpSpPr>
              <a:grpSpLocks/>
            </p:cNvGrpSpPr>
            <p:nvPr/>
          </p:nvGrpSpPr>
          <p:grpSpPr bwMode="auto">
            <a:xfrm>
              <a:off x="1928" y="2871"/>
              <a:ext cx="196" cy="250"/>
              <a:chOff x="2368" y="1750"/>
              <a:chExt cx="196" cy="250"/>
            </a:xfrm>
          </p:grpSpPr>
          <p:sp>
            <p:nvSpPr>
              <p:cNvPr id="58"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59"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9" name="Group 11"/>
            <p:cNvGrpSpPr>
              <a:grpSpLocks/>
            </p:cNvGrpSpPr>
            <p:nvPr/>
          </p:nvGrpSpPr>
          <p:grpSpPr bwMode="auto">
            <a:xfrm>
              <a:off x="1928" y="3860"/>
              <a:ext cx="196" cy="250"/>
              <a:chOff x="2368" y="1750"/>
              <a:chExt cx="196" cy="250"/>
            </a:xfrm>
          </p:grpSpPr>
          <p:sp>
            <p:nvSpPr>
              <p:cNvPr id="56"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57"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0" name="Group 14"/>
            <p:cNvGrpSpPr>
              <a:grpSpLocks/>
            </p:cNvGrpSpPr>
            <p:nvPr/>
          </p:nvGrpSpPr>
          <p:grpSpPr bwMode="auto">
            <a:xfrm>
              <a:off x="2778" y="2840"/>
              <a:ext cx="194" cy="250"/>
              <a:chOff x="2368" y="1750"/>
              <a:chExt cx="194" cy="250"/>
            </a:xfrm>
          </p:grpSpPr>
          <p:sp>
            <p:nvSpPr>
              <p:cNvPr id="54"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55"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1" name="Group 17"/>
            <p:cNvGrpSpPr>
              <a:grpSpLocks/>
            </p:cNvGrpSpPr>
            <p:nvPr/>
          </p:nvGrpSpPr>
          <p:grpSpPr bwMode="auto">
            <a:xfrm>
              <a:off x="3592" y="2840"/>
              <a:ext cx="196" cy="250"/>
              <a:chOff x="2368" y="1750"/>
              <a:chExt cx="196" cy="250"/>
            </a:xfrm>
          </p:grpSpPr>
          <p:sp>
            <p:nvSpPr>
              <p:cNvPr id="52"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53"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2" name="Group 20"/>
            <p:cNvGrpSpPr>
              <a:grpSpLocks/>
            </p:cNvGrpSpPr>
            <p:nvPr/>
          </p:nvGrpSpPr>
          <p:grpSpPr bwMode="auto">
            <a:xfrm>
              <a:off x="4138" y="3339"/>
              <a:ext cx="194" cy="250"/>
              <a:chOff x="2368" y="1750"/>
              <a:chExt cx="194" cy="250"/>
            </a:xfrm>
          </p:grpSpPr>
          <p:sp>
            <p:nvSpPr>
              <p:cNvPr id="50"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51"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3" name="Group 23"/>
            <p:cNvGrpSpPr>
              <a:grpSpLocks/>
            </p:cNvGrpSpPr>
            <p:nvPr/>
          </p:nvGrpSpPr>
          <p:grpSpPr bwMode="auto">
            <a:xfrm>
              <a:off x="3594" y="3860"/>
              <a:ext cx="194" cy="250"/>
              <a:chOff x="2368" y="1750"/>
              <a:chExt cx="194" cy="250"/>
            </a:xfrm>
          </p:grpSpPr>
          <p:sp>
            <p:nvSpPr>
              <p:cNvPr id="48"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49"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4" name="Group 26"/>
            <p:cNvGrpSpPr>
              <a:grpSpLocks/>
            </p:cNvGrpSpPr>
            <p:nvPr/>
          </p:nvGrpSpPr>
          <p:grpSpPr bwMode="auto">
            <a:xfrm>
              <a:off x="2776" y="3860"/>
              <a:ext cx="196" cy="250"/>
              <a:chOff x="2368" y="1750"/>
              <a:chExt cx="196" cy="250"/>
            </a:xfrm>
          </p:grpSpPr>
          <p:sp>
            <p:nvSpPr>
              <p:cNvPr id="46"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47"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5" name="Group 29"/>
            <p:cNvGrpSpPr>
              <a:grpSpLocks/>
            </p:cNvGrpSpPr>
            <p:nvPr/>
          </p:nvGrpSpPr>
          <p:grpSpPr bwMode="auto">
            <a:xfrm>
              <a:off x="2337" y="3384"/>
              <a:ext cx="182" cy="250"/>
              <a:chOff x="1519" y="1706"/>
              <a:chExt cx="182" cy="250"/>
            </a:xfrm>
          </p:grpSpPr>
          <p:sp>
            <p:nvSpPr>
              <p:cNvPr id="44"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45"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16" name="Line 32"/>
            <p:cNvSpPr>
              <a:spLocks noChangeShapeType="1"/>
            </p:cNvSpPr>
            <p:nvPr/>
          </p:nvSpPr>
          <p:spPr bwMode="auto">
            <a:xfrm flipV="1">
              <a:off x="1565" y="3067"/>
              <a:ext cx="409" cy="363"/>
            </a:xfrm>
            <a:prstGeom prst="line">
              <a:avLst/>
            </a:prstGeom>
            <a:noFill/>
            <a:ln w="9525">
              <a:solidFill>
                <a:schemeClr val="tx1"/>
              </a:solidFill>
              <a:round/>
              <a:headEnd/>
              <a:tailEnd/>
            </a:ln>
          </p:spPr>
          <p:txBody>
            <a:bodyPr/>
            <a:lstStyle/>
            <a:p>
              <a:endParaRPr lang="en-US"/>
            </a:p>
          </p:txBody>
        </p:sp>
        <p:sp>
          <p:nvSpPr>
            <p:cNvPr id="17"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18"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19"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20" name="Line 36"/>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21"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2"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3"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4"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5"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6"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7"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8"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9" name="Line 45"/>
            <p:cNvSpPr>
              <a:spLocks noChangeShapeType="1"/>
            </p:cNvSpPr>
            <p:nvPr/>
          </p:nvSpPr>
          <p:spPr bwMode="auto">
            <a:xfrm flipV="1">
              <a:off x="2473" y="3067"/>
              <a:ext cx="317" cy="363"/>
            </a:xfrm>
            <a:prstGeom prst="line">
              <a:avLst/>
            </a:prstGeom>
            <a:noFill/>
            <a:ln w="9525">
              <a:solidFill>
                <a:schemeClr val="tx1"/>
              </a:solidFill>
              <a:round/>
              <a:headEnd/>
              <a:tailEnd/>
            </a:ln>
          </p:spPr>
          <p:txBody>
            <a:bodyPr/>
            <a:lstStyle/>
            <a:p>
              <a:endParaRPr lang="en-US"/>
            </a:p>
          </p:txBody>
        </p:sp>
        <p:sp>
          <p:nvSpPr>
            <p:cNvPr id="30"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1"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2"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3"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4"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5"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6"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7"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8"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9"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40"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solidFill>
                    <a:srgbClr val="FF3300"/>
                  </a:solidFill>
                  <a:ea typeface="新細明體" pitchFamily="18" charset="-120"/>
                </a:rPr>
                <a:t>1</a:t>
              </a:r>
            </a:p>
          </p:txBody>
        </p:sp>
        <p:sp>
          <p:nvSpPr>
            <p:cNvPr id="41"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42"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43"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62</a:t>
            </a:fld>
            <a:endParaRPr lang="en-US"/>
          </a:p>
        </p:txBody>
      </p:sp>
      <p:grpSp>
        <p:nvGrpSpPr>
          <p:cNvPr id="5" name="Group 4"/>
          <p:cNvGrpSpPr>
            <a:grpSpLocks/>
          </p:cNvGrpSpPr>
          <p:nvPr/>
        </p:nvGrpSpPr>
        <p:grpSpPr bwMode="auto">
          <a:xfrm>
            <a:off x="228600" y="1447800"/>
            <a:ext cx="4608513" cy="2854325"/>
            <a:chOff x="1429" y="2643"/>
            <a:chExt cx="2903" cy="1649"/>
          </a:xfrm>
        </p:grpSpPr>
        <p:grpSp>
          <p:nvGrpSpPr>
            <p:cNvPr id="6" name="Group 5"/>
            <p:cNvGrpSpPr>
              <a:grpSpLocks/>
            </p:cNvGrpSpPr>
            <p:nvPr/>
          </p:nvGrpSpPr>
          <p:grpSpPr bwMode="auto">
            <a:xfrm>
              <a:off x="1429" y="3370"/>
              <a:ext cx="194" cy="250"/>
              <a:chOff x="2368" y="1750"/>
              <a:chExt cx="194" cy="250"/>
            </a:xfrm>
          </p:grpSpPr>
          <p:sp>
            <p:nvSpPr>
              <p:cNvPr id="59"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60" name="Oval 7"/>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7" name="Group 8"/>
            <p:cNvGrpSpPr>
              <a:grpSpLocks/>
            </p:cNvGrpSpPr>
            <p:nvPr/>
          </p:nvGrpSpPr>
          <p:grpSpPr bwMode="auto">
            <a:xfrm>
              <a:off x="1928" y="2871"/>
              <a:ext cx="196" cy="250"/>
              <a:chOff x="2368" y="1750"/>
              <a:chExt cx="196" cy="250"/>
            </a:xfrm>
          </p:grpSpPr>
          <p:sp>
            <p:nvSpPr>
              <p:cNvPr id="57"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58"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8" name="Group 11"/>
            <p:cNvGrpSpPr>
              <a:grpSpLocks/>
            </p:cNvGrpSpPr>
            <p:nvPr/>
          </p:nvGrpSpPr>
          <p:grpSpPr bwMode="auto">
            <a:xfrm>
              <a:off x="1928" y="3860"/>
              <a:ext cx="196" cy="250"/>
              <a:chOff x="2368" y="1750"/>
              <a:chExt cx="196" cy="250"/>
            </a:xfrm>
          </p:grpSpPr>
          <p:sp>
            <p:nvSpPr>
              <p:cNvPr id="55"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56"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9" name="Group 14"/>
            <p:cNvGrpSpPr>
              <a:grpSpLocks/>
            </p:cNvGrpSpPr>
            <p:nvPr/>
          </p:nvGrpSpPr>
          <p:grpSpPr bwMode="auto">
            <a:xfrm>
              <a:off x="2778" y="2840"/>
              <a:ext cx="194" cy="250"/>
              <a:chOff x="2368" y="1750"/>
              <a:chExt cx="194" cy="250"/>
            </a:xfrm>
          </p:grpSpPr>
          <p:sp>
            <p:nvSpPr>
              <p:cNvPr id="53"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54"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0" name="Group 17"/>
            <p:cNvGrpSpPr>
              <a:grpSpLocks/>
            </p:cNvGrpSpPr>
            <p:nvPr/>
          </p:nvGrpSpPr>
          <p:grpSpPr bwMode="auto">
            <a:xfrm>
              <a:off x="3592" y="2840"/>
              <a:ext cx="196" cy="250"/>
              <a:chOff x="2368" y="1750"/>
              <a:chExt cx="196" cy="250"/>
            </a:xfrm>
          </p:grpSpPr>
          <p:sp>
            <p:nvSpPr>
              <p:cNvPr id="51"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52"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1" name="Group 20"/>
            <p:cNvGrpSpPr>
              <a:grpSpLocks/>
            </p:cNvGrpSpPr>
            <p:nvPr/>
          </p:nvGrpSpPr>
          <p:grpSpPr bwMode="auto">
            <a:xfrm>
              <a:off x="4138" y="3339"/>
              <a:ext cx="194" cy="250"/>
              <a:chOff x="2368" y="1750"/>
              <a:chExt cx="194" cy="250"/>
            </a:xfrm>
          </p:grpSpPr>
          <p:sp>
            <p:nvSpPr>
              <p:cNvPr id="49"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50"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2" name="Group 23"/>
            <p:cNvGrpSpPr>
              <a:grpSpLocks/>
            </p:cNvGrpSpPr>
            <p:nvPr/>
          </p:nvGrpSpPr>
          <p:grpSpPr bwMode="auto">
            <a:xfrm>
              <a:off x="3594" y="3860"/>
              <a:ext cx="194" cy="250"/>
              <a:chOff x="2368" y="1750"/>
              <a:chExt cx="194" cy="250"/>
            </a:xfrm>
          </p:grpSpPr>
          <p:sp>
            <p:nvSpPr>
              <p:cNvPr id="47"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48"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3" name="Group 26"/>
            <p:cNvGrpSpPr>
              <a:grpSpLocks/>
            </p:cNvGrpSpPr>
            <p:nvPr/>
          </p:nvGrpSpPr>
          <p:grpSpPr bwMode="auto">
            <a:xfrm>
              <a:off x="2776" y="3860"/>
              <a:ext cx="196" cy="250"/>
              <a:chOff x="2368" y="1750"/>
              <a:chExt cx="196" cy="250"/>
            </a:xfrm>
          </p:grpSpPr>
          <p:sp>
            <p:nvSpPr>
              <p:cNvPr id="45"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46"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4" name="Group 29"/>
            <p:cNvGrpSpPr>
              <a:grpSpLocks/>
            </p:cNvGrpSpPr>
            <p:nvPr/>
          </p:nvGrpSpPr>
          <p:grpSpPr bwMode="auto">
            <a:xfrm>
              <a:off x="2337" y="3384"/>
              <a:ext cx="182" cy="250"/>
              <a:chOff x="1519" y="1706"/>
              <a:chExt cx="182" cy="250"/>
            </a:xfrm>
          </p:grpSpPr>
          <p:sp>
            <p:nvSpPr>
              <p:cNvPr id="43"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44"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15" name="Line 32"/>
            <p:cNvSpPr>
              <a:spLocks noChangeShapeType="1"/>
            </p:cNvSpPr>
            <p:nvPr/>
          </p:nvSpPr>
          <p:spPr bwMode="auto">
            <a:xfrm flipV="1">
              <a:off x="1565" y="3067"/>
              <a:ext cx="409" cy="363"/>
            </a:xfrm>
            <a:prstGeom prst="line">
              <a:avLst/>
            </a:prstGeom>
            <a:noFill/>
            <a:ln w="9525">
              <a:solidFill>
                <a:schemeClr val="tx1"/>
              </a:solidFill>
              <a:round/>
              <a:headEnd/>
              <a:tailEnd/>
            </a:ln>
          </p:spPr>
          <p:txBody>
            <a:bodyPr/>
            <a:lstStyle/>
            <a:p>
              <a:endParaRPr lang="en-US"/>
            </a:p>
          </p:txBody>
        </p:sp>
        <p:sp>
          <p:nvSpPr>
            <p:cNvPr id="16"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17"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18"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19" name="Line 36"/>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20" name="Line 37"/>
            <p:cNvSpPr>
              <a:spLocks noChangeShapeType="1"/>
            </p:cNvSpPr>
            <p:nvPr/>
          </p:nvSpPr>
          <p:spPr bwMode="auto">
            <a:xfrm>
              <a:off x="2972" y="4019"/>
              <a:ext cx="635" cy="0"/>
            </a:xfrm>
            <a:prstGeom prst="line">
              <a:avLst/>
            </a:prstGeom>
            <a:noFill/>
            <a:ln w="9525">
              <a:solidFill>
                <a:schemeClr val="tx1"/>
              </a:solidFill>
              <a:round/>
              <a:headEnd/>
              <a:tailEnd/>
            </a:ln>
          </p:spPr>
          <p:txBody>
            <a:bodyPr/>
            <a:lstStyle/>
            <a:p>
              <a:endParaRPr lang="en-US"/>
            </a:p>
          </p:txBody>
        </p:sp>
        <p:sp>
          <p:nvSpPr>
            <p:cNvPr id="21"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2"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3"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4"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5"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6"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7"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8"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29"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1"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3"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4"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5"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6"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solidFill>
                    <a:srgbClr val="FF3300"/>
                  </a:solidFill>
                  <a:ea typeface="新細明體" pitchFamily="18" charset="-120"/>
                </a:rPr>
                <a:t>2</a:t>
              </a:r>
            </a:p>
          </p:txBody>
        </p:sp>
        <p:sp>
          <p:nvSpPr>
            <p:cNvPr id="37"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8"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9"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40"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41"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42"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grpSp>
        <p:nvGrpSpPr>
          <p:cNvPr id="61" name="Group 60"/>
          <p:cNvGrpSpPr>
            <a:grpSpLocks/>
          </p:cNvGrpSpPr>
          <p:nvPr/>
        </p:nvGrpSpPr>
        <p:grpSpPr bwMode="auto">
          <a:xfrm>
            <a:off x="4114800" y="3657600"/>
            <a:ext cx="4608512" cy="2854325"/>
            <a:chOff x="1429" y="2643"/>
            <a:chExt cx="2903" cy="1649"/>
          </a:xfrm>
        </p:grpSpPr>
        <p:grpSp>
          <p:nvGrpSpPr>
            <p:cNvPr id="62" name="Group 61"/>
            <p:cNvGrpSpPr>
              <a:grpSpLocks/>
            </p:cNvGrpSpPr>
            <p:nvPr/>
          </p:nvGrpSpPr>
          <p:grpSpPr bwMode="auto">
            <a:xfrm>
              <a:off x="1429" y="3370"/>
              <a:ext cx="194" cy="250"/>
              <a:chOff x="2368" y="1750"/>
              <a:chExt cx="194" cy="250"/>
            </a:xfrm>
          </p:grpSpPr>
          <p:sp>
            <p:nvSpPr>
              <p:cNvPr id="115" name="Text Box 62"/>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116" name="Oval 6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3" name="Group 64"/>
            <p:cNvGrpSpPr>
              <a:grpSpLocks/>
            </p:cNvGrpSpPr>
            <p:nvPr/>
          </p:nvGrpSpPr>
          <p:grpSpPr bwMode="auto">
            <a:xfrm>
              <a:off x="1928" y="2871"/>
              <a:ext cx="196" cy="250"/>
              <a:chOff x="2368" y="1750"/>
              <a:chExt cx="196" cy="250"/>
            </a:xfrm>
          </p:grpSpPr>
          <p:sp>
            <p:nvSpPr>
              <p:cNvPr id="113" name="Text Box 6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114" name="Oval 6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4" name="Group 67"/>
            <p:cNvGrpSpPr>
              <a:grpSpLocks/>
            </p:cNvGrpSpPr>
            <p:nvPr/>
          </p:nvGrpSpPr>
          <p:grpSpPr bwMode="auto">
            <a:xfrm>
              <a:off x="1928" y="3860"/>
              <a:ext cx="196" cy="250"/>
              <a:chOff x="2368" y="1750"/>
              <a:chExt cx="196" cy="250"/>
            </a:xfrm>
          </p:grpSpPr>
          <p:sp>
            <p:nvSpPr>
              <p:cNvPr id="111" name="Text Box 6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112"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5" name="Group 70"/>
            <p:cNvGrpSpPr>
              <a:grpSpLocks/>
            </p:cNvGrpSpPr>
            <p:nvPr/>
          </p:nvGrpSpPr>
          <p:grpSpPr bwMode="auto">
            <a:xfrm>
              <a:off x="2778" y="2840"/>
              <a:ext cx="194" cy="250"/>
              <a:chOff x="2368" y="1750"/>
              <a:chExt cx="194" cy="250"/>
            </a:xfrm>
          </p:grpSpPr>
          <p:sp>
            <p:nvSpPr>
              <p:cNvPr id="109" name="Text Box 7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110" name="Oval 7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6" name="Group 73"/>
            <p:cNvGrpSpPr>
              <a:grpSpLocks/>
            </p:cNvGrpSpPr>
            <p:nvPr/>
          </p:nvGrpSpPr>
          <p:grpSpPr bwMode="auto">
            <a:xfrm>
              <a:off x="3592" y="2840"/>
              <a:ext cx="196" cy="250"/>
              <a:chOff x="2368" y="1750"/>
              <a:chExt cx="196" cy="250"/>
            </a:xfrm>
          </p:grpSpPr>
          <p:sp>
            <p:nvSpPr>
              <p:cNvPr id="107" name="Text Box 74"/>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108"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7" name="Group 76"/>
            <p:cNvGrpSpPr>
              <a:grpSpLocks/>
            </p:cNvGrpSpPr>
            <p:nvPr/>
          </p:nvGrpSpPr>
          <p:grpSpPr bwMode="auto">
            <a:xfrm>
              <a:off x="4138" y="3339"/>
              <a:ext cx="194" cy="250"/>
              <a:chOff x="2368" y="1750"/>
              <a:chExt cx="194" cy="250"/>
            </a:xfrm>
          </p:grpSpPr>
          <p:sp>
            <p:nvSpPr>
              <p:cNvPr id="105" name="Text Box 77"/>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106"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8" name="Group 79"/>
            <p:cNvGrpSpPr>
              <a:grpSpLocks/>
            </p:cNvGrpSpPr>
            <p:nvPr/>
          </p:nvGrpSpPr>
          <p:grpSpPr bwMode="auto">
            <a:xfrm>
              <a:off x="3594" y="3860"/>
              <a:ext cx="194" cy="250"/>
              <a:chOff x="2368" y="1750"/>
              <a:chExt cx="194" cy="250"/>
            </a:xfrm>
          </p:grpSpPr>
          <p:sp>
            <p:nvSpPr>
              <p:cNvPr id="103" name="Text Box 80"/>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104"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9" name="Group 82"/>
            <p:cNvGrpSpPr>
              <a:grpSpLocks/>
            </p:cNvGrpSpPr>
            <p:nvPr/>
          </p:nvGrpSpPr>
          <p:grpSpPr bwMode="auto">
            <a:xfrm>
              <a:off x="2776" y="3860"/>
              <a:ext cx="196" cy="250"/>
              <a:chOff x="2368" y="1750"/>
              <a:chExt cx="196" cy="250"/>
            </a:xfrm>
          </p:grpSpPr>
          <p:sp>
            <p:nvSpPr>
              <p:cNvPr id="101" name="Text Box 83"/>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102"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70" name="Group 85"/>
            <p:cNvGrpSpPr>
              <a:grpSpLocks/>
            </p:cNvGrpSpPr>
            <p:nvPr/>
          </p:nvGrpSpPr>
          <p:grpSpPr bwMode="auto">
            <a:xfrm>
              <a:off x="2337" y="3384"/>
              <a:ext cx="182" cy="250"/>
              <a:chOff x="1519" y="1706"/>
              <a:chExt cx="182" cy="250"/>
            </a:xfrm>
          </p:grpSpPr>
          <p:sp>
            <p:nvSpPr>
              <p:cNvPr id="99"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100" name="Oval 87"/>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71" name="Line 88"/>
            <p:cNvSpPr>
              <a:spLocks noChangeShapeType="1"/>
            </p:cNvSpPr>
            <p:nvPr/>
          </p:nvSpPr>
          <p:spPr bwMode="auto">
            <a:xfrm flipV="1">
              <a:off x="1565" y="3067"/>
              <a:ext cx="409" cy="363"/>
            </a:xfrm>
            <a:prstGeom prst="line">
              <a:avLst/>
            </a:prstGeom>
            <a:noFill/>
            <a:ln w="9525">
              <a:solidFill>
                <a:schemeClr val="tx1"/>
              </a:solidFill>
              <a:round/>
              <a:headEnd/>
              <a:tailEnd/>
            </a:ln>
          </p:spPr>
          <p:txBody>
            <a:bodyPr/>
            <a:lstStyle/>
            <a:p>
              <a:endParaRPr lang="en-US"/>
            </a:p>
          </p:txBody>
        </p:sp>
        <p:sp>
          <p:nvSpPr>
            <p:cNvPr id="72"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73"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74" name="Line 91"/>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75" name="Line 92"/>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76" name="Line 93"/>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77" name="Line 94"/>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78"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79"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80"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81"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82"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83"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84"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85" name="Text Box 102"/>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86" name="Text Box 103"/>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87" name="Text Box 104"/>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88" name="Text Box 105"/>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89" name="Text Box 106"/>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90" name="Text Box 107"/>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91" name="Text Box 108"/>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92" name="Text Box 109"/>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3" name="Text Box 110"/>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solidFill>
                    <a:srgbClr val="FF3300"/>
                  </a:solidFill>
                  <a:ea typeface="新細明體" pitchFamily="18" charset="-120"/>
                </a:rPr>
                <a:t>2</a:t>
              </a:r>
            </a:p>
          </p:txBody>
        </p:sp>
        <p:sp>
          <p:nvSpPr>
            <p:cNvPr id="94" name="Text Box 111"/>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95" name="Text Box 112"/>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96" name="Text Box 113"/>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97" name="Text Box 114"/>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98" name="Text Box 115"/>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63</a:t>
            </a:fld>
            <a:endParaRPr lang="en-US"/>
          </a:p>
        </p:txBody>
      </p:sp>
      <p:grpSp>
        <p:nvGrpSpPr>
          <p:cNvPr id="5" name="Group 4"/>
          <p:cNvGrpSpPr>
            <a:grpSpLocks/>
          </p:cNvGrpSpPr>
          <p:nvPr/>
        </p:nvGrpSpPr>
        <p:grpSpPr bwMode="auto">
          <a:xfrm>
            <a:off x="0" y="1447800"/>
            <a:ext cx="4608512" cy="2617788"/>
            <a:chOff x="1429" y="2643"/>
            <a:chExt cx="2903" cy="1649"/>
          </a:xfrm>
        </p:grpSpPr>
        <p:grpSp>
          <p:nvGrpSpPr>
            <p:cNvPr id="6" name="Group 5"/>
            <p:cNvGrpSpPr>
              <a:grpSpLocks/>
            </p:cNvGrpSpPr>
            <p:nvPr/>
          </p:nvGrpSpPr>
          <p:grpSpPr bwMode="auto">
            <a:xfrm>
              <a:off x="1429" y="3370"/>
              <a:ext cx="194" cy="250"/>
              <a:chOff x="2368" y="1750"/>
              <a:chExt cx="194" cy="250"/>
            </a:xfrm>
          </p:grpSpPr>
          <p:sp>
            <p:nvSpPr>
              <p:cNvPr id="59"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60" name="Oval 7"/>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7" name="Group 8"/>
            <p:cNvGrpSpPr>
              <a:grpSpLocks/>
            </p:cNvGrpSpPr>
            <p:nvPr/>
          </p:nvGrpSpPr>
          <p:grpSpPr bwMode="auto">
            <a:xfrm>
              <a:off x="1928" y="2871"/>
              <a:ext cx="196" cy="250"/>
              <a:chOff x="2368" y="1750"/>
              <a:chExt cx="196" cy="250"/>
            </a:xfrm>
          </p:grpSpPr>
          <p:sp>
            <p:nvSpPr>
              <p:cNvPr id="57"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58"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8" name="Group 11"/>
            <p:cNvGrpSpPr>
              <a:grpSpLocks/>
            </p:cNvGrpSpPr>
            <p:nvPr/>
          </p:nvGrpSpPr>
          <p:grpSpPr bwMode="auto">
            <a:xfrm>
              <a:off x="1928" y="3860"/>
              <a:ext cx="196" cy="250"/>
              <a:chOff x="2368" y="1750"/>
              <a:chExt cx="196" cy="250"/>
            </a:xfrm>
          </p:grpSpPr>
          <p:sp>
            <p:nvSpPr>
              <p:cNvPr id="55"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56"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9" name="Group 14"/>
            <p:cNvGrpSpPr>
              <a:grpSpLocks/>
            </p:cNvGrpSpPr>
            <p:nvPr/>
          </p:nvGrpSpPr>
          <p:grpSpPr bwMode="auto">
            <a:xfrm>
              <a:off x="2778" y="2840"/>
              <a:ext cx="194" cy="250"/>
              <a:chOff x="2368" y="1750"/>
              <a:chExt cx="194" cy="250"/>
            </a:xfrm>
          </p:grpSpPr>
          <p:sp>
            <p:nvSpPr>
              <p:cNvPr id="53"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54"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0" name="Group 17"/>
            <p:cNvGrpSpPr>
              <a:grpSpLocks/>
            </p:cNvGrpSpPr>
            <p:nvPr/>
          </p:nvGrpSpPr>
          <p:grpSpPr bwMode="auto">
            <a:xfrm>
              <a:off x="3592" y="2840"/>
              <a:ext cx="196" cy="250"/>
              <a:chOff x="2368" y="1750"/>
              <a:chExt cx="196" cy="250"/>
            </a:xfrm>
          </p:grpSpPr>
          <p:sp>
            <p:nvSpPr>
              <p:cNvPr id="51"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52"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1" name="Group 20"/>
            <p:cNvGrpSpPr>
              <a:grpSpLocks/>
            </p:cNvGrpSpPr>
            <p:nvPr/>
          </p:nvGrpSpPr>
          <p:grpSpPr bwMode="auto">
            <a:xfrm>
              <a:off x="4138" y="3339"/>
              <a:ext cx="194" cy="250"/>
              <a:chOff x="2368" y="1750"/>
              <a:chExt cx="194" cy="250"/>
            </a:xfrm>
          </p:grpSpPr>
          <p:sp>
            <p:nvSpPr>
              <p:cNvPr id="49"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50"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2" name="Group 23"/>
            <p:cNvGrpSpPr>
              <a:grpSpLocks/>
            </p:cNvGrpSpPr>
            <p:nvPr/>
          </p:nvGrpSpPr>
          <p:grpSpPr bwMode="auto">
            <a:xfrm>
              <a:off x="3594" y="3860"/>
              <a:ext cx="194" cy="250"/>
              <a:chOff x="2368" y="1750"/>
              <a:chExt cx="194" cy="250"/>
            </a:xfrm>
          </p:grpSpPr>
          <p:sp>
            <p:nvSpPr>
              <p:cNvPr id="47"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48"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3" name="Group 26"/>
            <p:cNvGrpSpPr>
              <a:grpSpLocks/>
            </p:cNvGrpSpPr>
            <p:nvPr/>
          </p:nvGrpSpPr>
          <p:grpSpPr bwMode="auto">
            <a:xfrm>
              <a:off x="2776" y="3860"/>
              <a:ext cx="196" cy="250"/>
              <a:chOff x="2368" y="1750"/>
              <a:chExt cx="196" cy="250"/>
            </a:xfrm>
          </p:grpSpPr>
          <p:sp>
            <p:nvSpPr>
              <p:cNvPr id="45"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46"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4" name="Group 29"/>
            <p:cNvGrpSpPr>
              <a:grpSpLocks/>
            </p:cNvGrpSpPr>
            <p:nvPr/>
          </p:nvGrpSpPr>
          <p:grpSpPr bwMode="auto">
            <a:xfrm>
              <a:off x="2337" y="3384"/>
              <a:ext cx="182" cy="250"/>
              <a:chOff x="1519" y="1706"/>
              <a:chExt cx="182" cy="250"/>
            </a:xfrm>
          </p:grpSpPr>
          <p:sp>
            <p:nvSpPr>
              <p:cNvPr id="43"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44"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15"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16"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17"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18"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19" name="Line 36"/>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20" name="Line 37"/>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21" name="Line 38"/>
            <p:cNvSpPr>
              <a:spLocks noChangeShapeType="1"/>
            </p:cNvSpPr>
            <p:nvPr/>
          </p:nvSpPr>
          <p:spPr bwMode="auto">
            <a:xfrm>
              <a:off x="2926" y="3067"/>
              <a:ext cx="681" cy="862"/>
            </a:xfrm>
            <a:prstGeom prst="line">
              <a:avLst/>
            </a:prstGeom>
            <a:noFill/>
            <a:ln w="9525">
              <a:solidFill>
                <a:schemeClr val="tx1"/>
              </a:solidFill>
              <a:round/>
              <a:headEnd/>
              <a:tailEnd/>
            </a:ln>
          </p:spPr>
          <p:txBody>
            <a:bodyPr/>
            <a:lstStyle/>
            <a:p>
              <a:endParaRPr lang="en-US"/>
            </a:p>
          </p:txBody>
        </p:sp>
        <p:sp>
          <p:nvSpPr>
            <p:cNvPr id="22" name="Line 39"/>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23"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4"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5"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6"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7"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8"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29"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solidFill>
                    <a:srgbClr val="FF3300"/>
                  </a:solidFill>
                  <a:ea typeface="新細明體" pitchFamily="18" charset="-120"/>
                </a:rPr>
                <a:t>4</a:t>
              </a:r>
            </a:p>
          </p:txBody>
        </p:sp>
        <p:sp>
          <p:nvSpPr>
            <p:cNvPr id="30"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1"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3"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4"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5"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6"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7"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8"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9"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40"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41"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42"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grpSp>
        <p:nvGrpSpPr>
          <p:cNvPr id="61" name="Group 60"/>
          <p:cNvGrpSpPr>
            <a:grpSpLocks/>
          </p:cNvGrpSpPr>
          <p:nvPr/>
        </p:nvGrpSpPr>
        <p:grpSpPr bwMode="auto">
          <a:xfrm>
            <a:off x="3962400" y="3733800"/>
            <a:ext cx="4608512" cy="2617787"/>
            <a:chOff x="1429" y="2643"/>
            <a:chExt cx="2903" cy="1649"/>
          </a:xfrm>
        </p:grpSpPr>
        <p:grpSp>
          <p:nvGrpSpPr>
            <p:cNvPr id="62" name="Group 61"/>
            <p:cNvGrpSpPr>
              <a:grpSpLocks/>
            </p:cNvGrpSpPr>
            <p:nvPr/>
          </p:nvGrpSpPr>
          <p:grpSpPr bwMode="auto">
            <a:xfrm>
              <a:off x="1429" y="3370"/>
              <a:ext cx="194" cy="250"/>
              <a:chOff x="2368" y="1750"/>
              <a:chExt cx="194" cy="250"/>
            </a:xfrm>
          </p:grpSpPr>
          <p:sp>
            <p:nvSpPr>
              <p:cNvPr id="115" name="Text Box 62"/>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116" name="Oval 6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3" name="Group 64"/>
            <p:cNvGrpSpPr>
              <a:grpSpLocks/>
            </p:cNvGrpSpPr>
            <p:nvPr/>
          </p:nvGrpSpPr>
          <p:grpSpPr bwMode="auto">
            <a:xfrm>
              <a:off x="1928" y="2871"/>
              <a:ext cx="196" cy="250"/>
              <a:chOff x="2368" y="1750"/>
              <a:chExt cx="196" cy="250"/>
            </a:xfrm>
          </p:grpSpPr>
          <p:sp>
            <p:nvSpPr>
              <p:cNvPr id="113" name="Text Box 6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114" name="Oval 6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4" name="Group 67"/>
            <p:cNvGrpSpPr>
              <a:grpSpLocks/>
            </p:cNvGrpSpPr>
            <p:nvPr/>
          </p:nvGrpSpPr>
          <p:grpSpPr bwMode="auto">
            <a:xfrm>
              <a:off x="1928" y="3860"/>
              <a:ext cx="196" cy="250"/>
              <a:chOff x="2368" y="1750"/>
              <a:chExt cx="196" cy="250"/>
            </a:xfrm>
          </p:grpSpPr>
          <p:sp>
            <p:nvSpPr>
              <p:cNvPr id="111" name="Text Box 6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112"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5" name="Group 70"/>
            <p:cNvGrpSpPr>
              <a:grpSpLocks/>
            </p:cNvGrpSpPr>
            <p:nvPr/>
          </p:nvGrpSpPr>
          <p:grpSpPr bwMode="auto">
            <a:xfrm>
              <a:off x="2778" y="2840"/>
              <a:ext cx="194" cy="250"/>
              <a:chOff x="2368" y="1750"/>
              <a:chExt cx="194" cy="250"/>
            </a:xfrm>
          </p:grpSpPr>
          <p:sp>
            <p:nvSpPr>
              <p:cNvPr id="109" name="Text Box 7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110" name="Oval 7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6" name="Group 73"/>
            <p:cNvGrpSpPr>
              <a:grpSpLocks/>
            </p:cNvGrpSpPr>
            <p:nvPr/>
          </p:nvGrpSpPr>
          <p:grpSpPr bwMode="auto">
            <a:xfrm>
              <a:off x="3592" y="2840"/>
              <a:ext cx="196" cy="250"/>
              <a:chOff x="2368" y="1750"/>
              <a:chExt cx="196" cy="250"/>
            </a:xfrm>
          </p:grpSpPr>
          <p:sp>
            <p:nvSpPr>
              <p:cNvPr id="107" name="Text Box 74"/>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108"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7" name="Group 76"/>
            <p:cNvGrpSpPr>
              <a:grpSpLocks/>
            </p:cNvGrpSpPr>
            <p:nvPr/>
          </p:nvGrpSpPr>
          <p:grpSpPr bwMode="auto">
            <a:xfrm>
              <a:off x="4138" y="3339"/>
              <a:ext cx="194" cy="250"/>
              <a:chOff x="2368" y="1750"/>
              <a:chExt cx="194" cy="250"/>
            </a:xfrm>
          </p:grpSpPr>
          <p:sp>
            <p:nvSpPr>
              <p:cNvPr id="105" name="Text Box 77"/>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106"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8" name="Group 79"/>
            <p:cNvGrpSpPr>
              <a:grpSpLocks/>
            </p:cNvGrpSpPr>
            <p:nvPr/>
          </p:nvGrpSpPr>
          <p:grpSpPr bwMode="auto">
            <a:xfrm>
              <a:off x="3594" y="3860"/>
              <a:ext cx="194" cy="250"/>
              <a:chOff x="2368" y="1750"/>
              <a:chExt cx="194" cy="250"/>
            </a:xfrm>
          </p:grpSpPr>
          <p:sp>
            <p:nvSpPr>
              <p:cNvPr id="103" name="Text Box 80"/>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104"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9" name="Group 82"/>
            <p:cNvGrpSpPr>
              <a:grpSpLocks/>
            </p:cNvGrpSpPr>
            <p:nvPr/>
          </p:nvGrpSpPr>
          <p:grpSpPr bwMode="auto">
            <a:xfrm>
              <a:off x="2776" y="3860"/>
              <a:ext cx="196" cy="250"/>
              <a:chOff x="2368" y="1750"/>
              <a:chExt cx="196" cy="250"/>
            </a:xfrm>
          </p:grpSpPr>
          <p:sp>
            <p:nvSpPr>
              <p:cNvPr id="101" name="Text Box 83"/>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102"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70" name="Group 85"/>
            <p:cNvGrpSpPr>
              <a:grpSpLocks/>
            </p:cNvGrpSpPr>
            <p:nvPr/>
          </p:nvGrpSpPr>
          <p:grpSpPr bwMode="auto">
            <a:xfrm>
              <a:off x="2337" y="3384"/>
              <a:ext cx="182" cy="250"/>
              <a:chOff x="1519" y="1706"/>
              <a:chExt cx="182" cy="250"/>
            </a:xfrm>
          </p:grpSpPr>
          <p:sp>
            <p:nvSpPr>
              <p:cNvPr id="99"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100" name="Oval 87"/>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71"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72"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73"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74" name="Line 91"/>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75" name="Line 92"/>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76" name="Line 93"/>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77" name="Line 94"/>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78"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79"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80"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81"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82"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83"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84"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85" name="Text Box 102"/>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86" name="Text Box 103"/>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87" name="Text Box 104"/>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88" name="Text Box 105"/>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89" name="Text Box 106"/>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90" name="Text Box 107"/>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91" name="Text Box 108"/>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solidFill>
                    <a:srgbClr val="FF3300"/>
                  </a:solidFill>
                  <a:ea typeface="新細明體" pitchFamily="18" charset="-120"/>
                </a:rPr>
                <a:t>4</a:t>
              </a:r>
            </a:p>
          </p:txBody>
        </p:sp>
        <p:sp>
          <p:nvSpPr>
            <p:cNvPr id="92" name="Text Box 109"/>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3" name="Text Box 110"/>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4" name="Text Box 111"/>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95" name="Text Box 112"/>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96" name="Text Box 113"/>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97" name="Text Box 114"/>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98" name="Text Box 115"/>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err="1" smtClean="0"/>
              <a:t>Kruskal’s</a:t>
            </a:r>
            <a:r>
              <a:rPr lang="en-US" dirty="0" smtClean="0"/>
              <a:t> Algorithm: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64</a:t>
            </a:fld>
            <a:endParaRPr lang="en-US"/>
          </a:p>
        </p:txBody>
      </p:sp>
      <p:grpSp>
        <p:nvGrpSpPr>
          <p:cNvPr id="5" name="Group 4"/>
          <p:cNvGrpSpPr>
            <a:grpSpLocks/>
          </p:cNvGrpSpPr>
          <p:nvPr/>
        </p:nvGrpSpPr>
        <p:grpSpPr bwMode="auto">
          <a:xfrm>
            <a:off x="4267200" y="3581400"/>
            <a:ext cx="4608513" cy="2617787"/>
            <a:chOff x="1429" y="2643"/>
            <a:chExt cx="2903" cy="1649"/>
          </a:xfrm>
        </p:grpSpPr>
        <p:grpSp>
          <p:nvGrpSpPr>
            <p:cNvPr id="6" name="Group 5"/>
            <p:cNvGrpSpPr>
              <a:grpSpLocks/>
            </p:cNvGrpSpPr>
            <p:nvPr/>
          </p:nvGrpSpPr>
          <p:grpSpPr bwMode="auto">
            <a:xfrm>
              <a:off x="1429" y="3370"/>
              <a:ext cx="194" cy="250"/>
              <a:chOff x="2368" y="1750"/>
              <a:chExt cx="194" cy="250"/>
            </a:xfrm>
          </p:grpSpPr>
          <p:sp>
            <p:nvSpPr>
              <p:cNvPr id="59"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60" name="Oval 7"/>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7" name="Group 8"/>
            <p:cNvGrpSpPr>
              <a:grpSpLocks/>
            </p:cNvGrpSpPr>
            <p:nvPr/>
          </p:nvGrpSpPr>
          <p:grpSpPr bwMode="auto">
            <a:xfrm>
              <a:off x="1928" y="2871"/>
              <a:ext cx="196" cy="250"/>
              <a:chOff x="2368" y="1750"/>
              <a:chExt cx="196" cy="250"/>
            </a:xfrm>
          </p:grpSpPr>
          <p:sp>
            <p:nvSpPr>
              <p:cNvPr id="57"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58"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8" name="Group 11"/>
            <p:cNvGrpSpPr>
              <a:grpSpLocks/>
            </p:cNvGrpSpPr>
            <p:nvPr/>
          </p:nvGrpSpPr>
          <p:grpSpPr bwMode="auto">
            <a:xfrm>
              <a:off x="1928" y="3860"/>
              <a:ext cx="196" cy="250"/>
              <a:chOff x="2368" y="1750"/>
              <a:chExt cx="196" cy="250"/>
            </a:xfrm>
          </p:grpSpPr>
          <p:sp>
            <p:nvSpPr>
              <p:cNvPr id="55"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56"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9" name="Group 14"/>
            <p:cNvGrpSpPr>
              <a:grpSpLocks/>
            </p:cNvGrpSpPr>
            <p:nvPr/>
          </p:nvGrpSpPr>
          <p:grpSpPr bwMode="auto">
            <a:xfrm>
              <a:off x="2778" y="2840"/>
              <a:ext cx="194" cy="250"/>
              <a:chOff x="2368" y="1750"/>
              <a:chExt cx="194" cy="250"/>
            </a:xfrm>
          </p:grpSpPr>
          <p:sp>
            <p:nvSpPr>
              <p:cNvPr id="53"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54"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0" name="Group 17"/>
            <p:cNvGrpSpPr>
              <a:grpSpLocks/>
            </p:cNvGrpSpPr>
            <p:nvPr/>
          </p:nvGrpSpPr>
          <p:grpSpPr bwMode="auto">
            <a:xfrm>
              <a:off x="3592" y="2840"/>
              <a:ext cx="196" cy="250"/>
              <a:chOff x="2368" y="1750"/>
              <a:chExt cx="196" cy="250"/>
            </a:xfrm>
          </p:grpSpPr>
          <p:sp>
            <p:nvSpPr>
              <p:cNvPr id="51"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52"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1" name="Group 20"/>
            <p:cNvGrpSpPr>
              <a:grpSpLocks/>
            </p:cNvGrpSpPr>
            <p:nvPr/>
          </p:nvGrpSpPr>
          <p:grpSpPr bwMode="auto">
            <a:xfrm>
              <a:off x="4138" y="3339"/>
              <a:ext cx="194" cy="250"/>
              <a:chOff x="2368" y="1750"/>
              <a:chExt cx="194" cy="250"/>
            </a:xfrm>
          </p:grpSpPr>
          <p:sp>
            <p:nvSpPr>
              <p:cNvPr id="49"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50"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2" name="Group 23"/>
            <p:cNvGrpSpPr>
              <a:grpSpLocks/>
            </p:cNvGrpSpPr>
            <p:nvPr/>
          </p:nvGrpSpPr>
          <p:grpSpPr bwMode="auto">
            <a:xfrm>
              <a:off x="3594" y="3860"/>
              <a:ext cx="194" cy="250"/>
              <a:chOff x="2368" y="1750"/>
              <a:chExt cx="194" cy="250"/>
            </a:xfrm>
          </p:grpSpPr>
          <p:sp>
            <p:nvSpPr>
              <p:cNvPr id="47"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48"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3" name="Group 26"/>
            <p:cNvGrpSpPr>
              <a:grpSpLocks/>
            </p:cNvGrpSpPr>
            <p:nvPr/>
          </p:nvGrpSpPr>
          <p:grpSpPr bwMode="auto">
            <a:xfrm>
              <a:off x="2776" y="3860"/>
              <a:ext cx="196" cy="250"/>
              <a:chOff x="2368" y="1750"/>
              <a:chExt cx="196" cy="250"/>
            </a:xfrm>
          </p:grpSpPr>
          <p:sp>
            <p:nvSpPr>
              <p:cNvPr id="45"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46"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4" name="Group 29"/>
            <p:cNvGrpSpPr>
              <a:grpSpLocks/>
            </p:cNvGrpSpPr>
            <p:nvPr/>
          </p:nvGrpSpPr>
          <p:grpSpPr bwMode="auto">
            <a:xfrm>
              <a:off x="2337" y="3384"/>
              <a:ext cx="182" cy="250"/>
              <a:chOff x="1519" y="1706"/>
              <a:chExt cx="182" cy="250"/>
            </a:xfrm>
          </p:grpSpPr>
          <p:sp>
            <p:nvSpPr>
              <p:cNvPr id="43"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44"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15"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16" name="Line 33"/>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17"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18"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19" name="Line 36"/>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20" name="Line 37"/>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21" name="Line 38"/>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22" name="Line 39"/>
            <p:cNvSpPr>
              <a:spLocks noChangeShapeType="1"/>
            </p:cNvSpPr>
            <p:nvPr/>
          </p:nvSpPr>
          <p:spPr bwMode="auto">
            <a:xfrm>
              <a:off x="2972" y="2976"/>
              <a:ext cx="635" cy="0"/>
            </a:xfrm>
            <a:prstGeom prst="line">
              <a:avLst/>
            </a:prstGeom>
            <a:noFill/>
            <a:ln w="76200">
              <a:solidFill>
                <a:srgbClr val="3366FF"/>
              </a:solidFill>
              <a:round/>
              <a:headEnd/>
              <a:tailEnd/>
            </a:ln>
          </p:spPr>
          <p:txBody>
            <a:bodyPr/>
            <a:lstStyle/>
            <a:p>
              <a:endParaRPr lang="en-US"/>
            </a:p>
          </p:txBody>
        </p:sp>
        <p:sp>
          <p:nvSpPr>
            <p:cNvPr id="23"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4"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5"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6"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7"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8"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29"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1"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solidFill>
                    <a:srgbClr val="FF3300"/>
                  </a:solidFill>
                  <a:ea typeface="新細明體" pitchFamily="18" charset="-120"/>
                </a:rPr>
                <a:t>7</a:t>
              </a:r>
            </a:p>
          </p:txBody>
        </p:sp>
        <p:sp>
          <p:nvSpPr>
            <p:cNvPr id="32"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3"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4"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5"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6"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7"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8"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9"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40"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41"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42"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grpSp>
        <p:nvGrpSpPr>
          <p:cNvPr id="61" name="Group 60"/>
          <p:cNvGrpSpPr>
            <a:grpSpLocks/>
          </p:cNvGrpSpPr>
          <p:nvPr/>
        </p:nvGrpSpPr>
        <p:grpSpPr bwMode="auto">
          <a:xfrm>
            <a:off x="228600" y="1447800"/>
            <a:ext cx="4608513" cy="2617788"/>
            <a:chOff x="1429" y="2643"/>
            <a:chExt cx="2903" cy="1649"/>
          </a:xfrm>
        </p:grpSpPr>
        <p:grpSp>
          <p:nvGrpSpPr>
            <p:cNvPr id="62" name="Group 61"/>
            <p:cNvGrpSpPr>
              <a:grpSpLocks/>
            </p:cNvGrpSpPr>
            <p:nvPr/>
          </p:nvGrpSpPr>
          <p:grpSpPr bwMode="auto">
            <a:xfrm>
              <a:off x="1429" y="3370"/>
              <a:ext cx="194" cy="250"/>
              <a:chOff x="2368" y="1750"/>
              <a:chExt cx="194" cy="250"/>
            </a:xfrm>
          </p:grpSpPr>
          <p:sp>
            <p:nvSpPr>
              <p:cNvPr id="115" name="Text Box 62"/>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116" name="Oval 6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3" name="Group 64"/>
            <p:cNvGrpSpPr>
              <a:grpSpLocks/>
            </p:cNvGrpSpPr>
            <p:nvPr/>
          </p:nvGrpSpPr>
          <p:grpSpPr bwMode="auto">
            <a:xfrm>
              <a:off x="1928" y="2871"/>
              <a:ext cx="196" cy="250"/>
              <a:chOff x="2368" y="1750"/>
              <a:chExt cx="196" cy="250"/>
            </a:xfrm>
          </p:grpSpPr>
          <p:sp>
            <p:nvSpPr>
              <p:cNvPr id="113" name="Text Box 6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114" name="Oval 6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4" name="Group 67"/>
            <p:cNvGrpSpPr>
              <a:grpSpLocks/>
            </p:cNvGrpSpPr>
            <p:nvPr/>
          </p:nvGrpSpPr>
          <p:grpSpPr bwMode="auto">
            <a:xfrm>
              <a:off x="1928" y="3860"/>
              <a:ext cx="196" cy="250"/>
              <a:chOff x="2368" y="1750"/>
              <a:chExt cx="196" cy="250"/>
            </a:xfrm>
          </p:grpSpPr>
          <p:sp>
            <p:nvSpPr>
              <p:cNvPr id="111" name="Text Box 6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112"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5" name="Group 70"/>
            <p:cNvGrpSpPr>
              <a:grpSpLocks/>
            </p:cNvGrpSpPr>
            <p:nvPr/>
          </p:nvGrpSpPr>
          <p:grpSpPr bwMode="auto">
            <a:xfrm>
              <a:off x="2778" y="2840"/>
              <a:ext cx="194" cy="250"/>
              <a:chOff x="2368" y="1750"/>
              <a:chExt cx="194" cy="250"/>
            </a:xfrm>
          </p:grpSpPr>
          <p:sp>
            <p:nvSpPr>
              <p:cNvPr id="109" name="Text Box 7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110" name="Oval 7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6" name="Group 73"/>
            <p:cNvGrpSpPr>
              <a:grpSpLocks/>
            </p:cNvGrpSpPr>
            <p:nvPr/>
          </p:nvGrpSpPr>
          <p:grpSpPr bwMode="auto">
            <a:xfrm>
              <a:off x="3592" y="2840"/>
              <a:ext cx="196" cy="250"/>
              <a:chOff x="2368" y="1750"/>
              <a:chExt cx="196" cy="250"/>
            </a:xfrm>
          </p:grpSpPr>
          <p:sp>
            <p:nvSpPr>
              <p:cNvPr id="107" name="Text Box 74"/>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108"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7" name="Group 76"/>
            <p:cNvGrpSpPr>
              <a:grpSpLocks/>
            </p:cNvGrpSpPr>
            <p:nvPr/>
          </p:nvGrpSpPr>
          <p:grpSpPr bwMode="auto">
            <a:xfrm>
              <a:off x="4138" y="3339"/>
              <a:ext cx="194" cy="250"/>
              <a:chOff x="2368" y="1750"/>
              <a:chExt cx="194" cy="250"/>
            </a:xfrm>
          </p:grpSpPr>
          <p:sp>
            <p:nvSpPr>
              <p:cNvPr id="105" name="Text Box 77"/>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106"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8" name="Group 79"/>
            <p:cNvGrpSpPr>
              <a:grpSpLocks/>
            </p:cNvGrpSpPr>
            <p:nvPr/>
          </p:nvGrpSpPr>
          <p:grpSpPr bwMode="auto">
            <a:xfrm>
              <a:off x="3594" y="3860"/>
              <a:ext cx="194" cy="250"/>
              <a:chOff x="2368" y="1750"/>
              <a:chExt cx="194" cy="250"/>
            </a:xfrm>
          </p:grpSpPr>
          <p:sp>
            <p:nvSpPr>
              <p:cNvPr id="103" name="Text Box 80"/>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104"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9" name="Group 82"/>
            <p:cNvGrpSpPr>
              <a:grpSpLocks/>
            </p:cNvGrpSpPr>
            <p:nvPr/>
          </p:nvGrpSpPr>
          <p:grpSpPr bwMode="auto">
            <a:xfrm>
              <a:off x="2776" y="3860"/>
              <a:ext cx="196" cy="250"/>
              <a:chOff x="2368" y="1750"/>
              <a:chExt cx="196" cy="250"/>
            </a:xfrm>
          </p:grpSpPr>
          <p:sp>
            <p:nvSpPr>
              <p:cNvPr id="101" name="Text Box 83"/>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102"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70" name="Group 85"/>
            <p:cNvGrpSpPr>
              <a:grpSpLocks/>
            </p:cNvGrpSpPr>
            <p:nvPr/>
          </p:nvGrpSpPr>
          <p:grpSpPr bwMode="auto">
            <a:xfrm>
              <a:off x="2337" y="3384"/>
              <a:ext cx="182" cy="250"/>
              <a:chOff x="1519" y="1706"/>
              <a:chExt cx="182" cy="250"/>
            </a:xfrm>
          </p:grpSpPr>
          <p:sp>
            <p:nvSpPr>
              <p:cNvPr id="99"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100" name="Oval 87"/>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71"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72"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73"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74" name="Line 91"/>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75" name="Line 92"/>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76" name="Line 93"/>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77" name="Line 94"/>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78" name="Line 95"/>
            <p:cNvSpPr>
              <a:spLocks noChangeShapeType="1"/>
            </p:cNvSpPr>
            <p:nvPr/>
          </p:nvSpPr>
          <p:spPr bwMode="auto">
            <a:xfrm>
              <a:off x="2972" y="2976"/>
              <a:ext cx="635" cy="0"/>
            </a:xfrm>
            <a:prstGeom prst="line">
              <a:avLst/>
            </a:prstGeom>
            <a:noFill/>
            <a:ln w="9525">
              <a:solidFill>
                <a:schemeClr val="tx1"/>
              </a:solidFill>
              <a:round/>
              <a:headEnd/>
              <a:tailEnd/>
            </a:ln>
          </p:spPr>
          <p:txBody>
            <a:bodyPr/>
            <a:lstStyle/>
            <a:p>
              <a:endParaRPr lang="en-US"/>
            </a:p>
          </p:txBody>
        </p:sp>
        <p:sp>
          <p:nvSpPr>
            <p:cNvPr id="79"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80"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81"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82"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83"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84"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85" name="Text Box 102"/>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86" name="Text Box 103"/>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87" name="Text Box 104"/>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88" name="Text Box 105"/>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89" name="Text Box 106"/>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90" name="Text Box 107"/>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91" name="Text Box 108"/>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92" name="Text Box 109"/>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3" name="Text Box 110"/>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4" name="Text Box 111"/>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solidFill>
                    <a:srgbClr val="FF3300"/>
                  </a:solidFill>
                  <a:ea typeface="新細明體" pitchFamily="18" charset="-120"/>
                </a:rPr>
                <a:t>6</a:t>
              </a:r>
            </a:p>
          </p:txBody>
        </p:sp>
        <p:sp>
          <p:nvSpPr>
            <p:cNvPr id="95" name="Text Box 112"/>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96" name="Text Box 113"/>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97" name="Text Box 114"/>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98" name="Text Box 115"/>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65</a:t>
            </a:fld>
            <a:endParaRPr lang="en-US"/>
          </a:p>
        </p:txBody>
      </p:sp>
      <p:grpSp>
        <p:nvGrpSpPr>
          <p:cNvPr id="5" name="Group 4"/>
          <p:cNvGrpSpPr>
            <a:grpSpLocks/>
          </p:cNvGrpSpPr>
          <p:nvPr/>
        </p:nvGrpSpPr>
        <p:grpSpPr bwMode="auto">
          <a:xfrm>
            <a:off x="4343400" y="3581400"/>
            <a:ext cx="4608512" cy="2617787"/>
            <a:chOff x="1429" y="2643"/>
            <a:chExt cx="2903" cy="1649"/>
          </a:xfrm>
        </p:grpSpPr>
        <p:grpSp>
          <p:nvGrpSpPr>
            <p:cNvPr id="6" name="Group 5"/>
            <p:cNvGrpSpPr>
              <a:grpSpLocks/>
            </p:cNvGrpSpPr>
            <p:nvPr/>
          </p:nvGrpSpPr>
          <p:grpSpPr bwMode="auto">
            <a:xfrm>
              <a:off x="1429" y="3370"/>
              <a:ext cx="194" cy="250"/>
              <a:chOff x="2368" y="1750"/>
              <a:chExt cx="194" cy="250"/>
            </a:xfrm>
          </p:grpSpPr>
          <p:sp>
            <p:nvSpPr>
              <p:cNvPr id="59"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60" name="Oval 7"/>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7" name="Group 8"/>
            <p:cNvGrpSpPr>
              <a:grpSpLocks/>
            </p:cNvGrpSpPr>
            <p:nvPr/>
          </p:nvGrpSpPr>
          <p:grpSpPr bwMode="auto">
            <a:xfrm>
              <a:off x="1928" y="2871"/>
              <a:ext cx="196" cy="250"/>
              <a:chOff x="2368" y="1750"/>
              <a:chExt cx="196" cy="250"/>
            </a:xfrm>
          </p:grpSpPr>
          <p:sp>
            <p:nvSpPr>
              <p:cNvPr id="57"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58"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8" name="Group 11"/>
            <p:cNvGrpSpPr>
              <a:grpSpLocks/>
            </p:cNvGrpSpPr>
            <p:nvPr/>
          </p:nvGrpSpPr>
          <p:grpSpPr bwMode="auto">
            <a:xfrm>
              <a:off x="1928" y="3860"/>
              <a:ext cx="196" cy="250"/>
              <a:chOff x="2368" y="1750"/>
              <a:chExt cx="196" cy="250"/>
            </a:xfrm>
          </p:grpSpPr>
          <p:sp>
            <p:nvSpPr>
              <p:cNvPr id="55"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56"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9" name="Group 14"/>
            <p:cNvGrpSpPr>
              <a:grpSpLocks/>
            </p:cNvGrpSpPr>
            <p:nvPr/>
          </p:nvGrpSpPr>
          <p:grpSpPr bwMode="auto">
            <a:xfrm>
              <a:off x="2778" y="2840"/>
              <a:ext cx="194" cy="250"/>
              <a:chOff x="2368" y="1750"/>
              <a:chExt cx="194" cy="250"/>
            </a:xfrm>
          </p:grpSpPr>
          <p:sp>
            <p:nvSpPr>
              <p:cNvPr id="53"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54"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0" name="Group 17"/>
            <p:cNvGrpSpPr>
              <a:grpSpLocks/>
            </p:cNvGrpSpPr>
            <p:nvPr/>
          </p:nvGrpSpPr>
          <p:grpSpPr bwMode="auto">
            <a:xfrm>
              <a:off x="3592" y="2840"/>
              <a:ext cx="196" cy="250"/>
              <a:chOff x="2368" y="1750"/>
              <a:chExt cx="196" cy="250"/>
            </a:xfrm>
          </p:grpSpPr>
          <p:sp>
            <p:nvSpPr>
              <p:cNvPr id="51"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52"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1" name="Group 20"/>
            <p:cNvGrpSpPr>
              <a:grpSpLocks/>
            </p:cNvGrpSpPr>
            <p:nvPr/>
          </p:nvGrpSpPr>
          <p:grpSpPr bwMode="auto">
            <a:xfrm>
              <a:off x="4138" y="3339"/>
              <a:ext cx="194" cy="250"/>
              <a:chOff x="2368" y="1750"/>
              <a:chExt cx="194" cy="250"/>
            </a:xfrm>
          </p:grpSpPr>
          <p:sp>
            <p:nvSpPr>
              <p:cNvPr id="49"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50"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2" name="Group 23"/>
            <p:cNvGrpSpPr>
              <a:grpSpLocks/>
            </p:cNvGrpSpPr>
            <p:nvPr/>
          </p:nvGrpSpPr>
          <p:grpSpPr bwMode="auto">
            <a:xfrm>
              <a:off x="3594" y="3860"/>
              <a:ext cx="194" cy="250"/>
              <a:chOff x="2368" y="1750"/>
              <a:chExt cx="194" cy="250"/>
            </a:xfrm>
          </p:grpSpPr>
          <p:sp>
            <p:nvSpPr>
              <p:cNvPr id="47"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48"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3" name="Group 26"/>
            <p:cNvGrpSpPr>
              <a:grpSpLocks/>
            </p:cNvGrpSpPr>
            <p:nvPr/>
          </p:nvGrpSpPr>
          <p:grpSpPr bwMode="auto">
            <a:xfrm>
              <a:off x="2776" y="3860"/>
              <a:ext cx="196" cy="250"/>
              <a:chOff x="2368" y="1750"/>
              <a:chExt cx="196" cy="250"/>
            </a:xfrm>
          </p:grpSpPr>
          <p:sp>
            <p:nvSpPr>
              <p:cNvPr id="45"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46"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4" name="Group 29"/>
            <p:cNvGrpSpPr>
              <a:grpSpLocks/>
            </p:cNvGrpSpPr>
            <p:nvPr/>
          </p:nvGrpSpPr>
          <p:grpSpPr bwMode="auto">
            <a:xfrm>
              <a:off x="2337" y="3384"/>
              <a:ext cx="182" cy="250"/>
              <a:chOff x="1519" y="1706"/>
              <a:chExt cx="182" cy="250"/>
            </a:xfrm>
          </p:grpSpPr>
          <p:sp>
            <p:nvSpPr>
              <p:cNvPr id="43"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44"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15"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16" name="Line 33"/>
            <p:cNvSpPr>
              <a:spLocks noChangeShapeType="1"/>
            </p:cNvSpPr>
            <p:nvPr/>
          </p:nvSpPr>
          <p:spPr bwMode="auto">
            <a:xfrm>
              <a:off x="1565" y="3611"/>
              <a:ext cx="409" cy="318"/>
            </a:xfrm>
            <a:prstGeom prst="line">
              <a:avLst/>
            </a:prstGeom>
            <a:noFill/>
            <a:ln w="76200">
              <a:solidFill>
                <a:srgbClr val="3366FF"/>
              </a:solidFill>
              <a:round/>
              <a:headEnd/>
              <a:tailEnd/>
            </a:ln>
          </p:spPr>
          <p:txBody>
            <a:bodyPr/>
            <a:lstStyle/>
            <a:p>
              <a:endParaRPr lang="en-US"/>
            </a:p>
          </p:txBody>
        </p:sp>
        <p:sp>
          <p:nvSpPr>
            <p:cNvPr id="17"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18"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19" name="Line 36"/>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20" name="Line 37"/>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21" name="Line 38"/>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22" name="Line 39"/>
            <p:cNvSpPr>
              <a:spLocks noChangeShapeType="1"/>
            </p:cNvSpPr>
            <p:nvPr/>
          </p:nvSpPr>
          <p:spPr bwMode="auto">
            <a:xfrm>
              <a:off x="2972" y="2976"/>
              <a:ext cx="635" cy="0"/>
            </a:xfrm>
            <a:prstGeom prst="line">
              <a:avLst/>
            </a:prstGeom>
            <a:noFill/>
            <a:ln w="76200">
              <a:solidFill>
                <a:srgbClr val="3366FF"/>
              </a:solidFill>
              <a:round/>
              <a:headEnd/>
              <a:tailEnd/>
            </a:ln>
          </p:spPr>
          <p:txBody>
            <a:bodyPr/>
            <a:lstStyle/>
            <a:p>
              <a:endParaRPr lang="en-US"/>
            </a:p>
          </p:txBody>
        </p:sp>
        <p:sp>
          <p:nvSpPr>
            <p:cNvPr id="23"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4" name="Line 41"/>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25"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6"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7"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8"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29"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1"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33"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4"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5"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6"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7"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8"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9"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40"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41"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42"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solidFill>
                    <a:srgbClr val="FF3300"/>
                  </a:solidFill>
                  <a:ea typeface="新細明體" pitchFamily="18" charset="-120"/>
                </a:rPr>
                <a:t>8</a:t>
              </a:r>
            </a:p>
          </p:txBody>
        </p:sp>
      </p:grpSp>
      <p:grpSp>
        <p:nvGrpSpPr>
          <p:cNvPr id="61" name="Group 60"/>
          <p:cNvGrpSpPr>
            <a:grpSpLocks/>
          </p:cNvGrpSpPr>
          <p:nvPr/>
        </p:nvGrpSpPr>
        <p:grpSpPr bwMode="auto">
          <a:xfrm>
            <a:off x="152400" y="1524000"/>
            <a:ext cx="4608512" cy="2617788"/>
            <a:chOff x="1429" y="2643"/>
            <a:chExt cx="2903" cy="1649"/>
          </a:xfrm>
        </p:grpSpPr>
        <p:grpSp>
          <p:nvGrpSpPr>
            <p:cNvPr id="62" name="Group 61"/>
            <p:cNvGrpSpPr>
              <a:grpSpLocks/>
            </p:cNvGrpSpPr>
            <p:nvPr/>
          </p:nvGrpSpPr>
          <p:grpSpPr bwMode="auto">
            <a:xfrm>
              <a:off x="1429" y="3370"/>
              <a:ext cx="194" cy="250"/>
              <a:chOff x="2368" y="1750"/>
              <a:chExt cx="194" cy="250"/>
            </a:xfrm>
          </p:grpSpPr>
          <p:sp>
            <p:nvSpPr>
              <p:cNvPr id="115" name="Text Box 62"/>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116" name="Oval 6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3" name="Group 64"/>
            <p:cNvGrpSpPr>
              <a:grpSpLocks/>
            </p:cNvGrpSpPr>
            <p:nvPr/>
          </p:nvGrpSpPr>
          <p:grpSpPr bwMode="auto">
            <a:xfrm>
              <a:off x="1928" y="2871"/>
              <a:ext cx="196" cy="250"/>
              <a:chOff x="2368" y="1750"/>
              <a:chExt cx="196" cy="250"/>
            </a:xfrm>
          </p:grpSpPr>
          <p:sp>
            <p:nvSpPr>
              <p:cNvPr id="113" name="Text Box 6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114" name="Oval 6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4" name="Group 67"/>
            <p:cNvGrpSpPr>
              <a:grpSpLocks/>
            </p:cNvGrpSpPr>
            <p:nvPr/>
          </p:nvGrpSpPr>
          <p:grpSpPr bwMode="auto">
            <a:xfrm>
              <a:off x="1928" y="3860"/>
              <a:ext cx="196" cy="250"/>
              <a:chOff x="2368" y="1750"/>
              <a:chExt cx="196" cy="250"/>
            </a:xfrm>
          </p:grpSpPr>
          <p:sp>
            <p:nvSpPr>
              <p:cNvPr id="111" name="Text Box 6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112"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5" name="Group 70"/>
            <p:cNvGrpSpPr>
              <a:grpSpLocks/>
            </p:cNvGrpSpPr>
            <p:nvPr/>
          </p:nvGrpSpPr>
          <p:grpSpPr bwMode="auto">
            <a:xfrm>
              <a:off x="2778" y="2840"/>
              <a:ext cx="194" cy="250"/>
              <a:chOff x="2368" y="1750"/>
              <a:chExt cx="194" cy="250"/>
            </a:xfrm>
          </p:grpSpPr>
          <p:sp>
            <p:nvSpPr>
              <p:cNvPr id="109" name="Text Box 7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110" name="Oval 7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6" name="Group 73"/>
            <p:cNvGrpSpPr>
              <a:grpSpLocks/>
            </p:cNvGrpSpPr>
            <p:nvPr/>
          </p:nvGrpSpPr>
          <p:grpSpPr bwMode="auto">
            <a:xfrm>
              <a:off x="3592" y="2840"/>
              <a:ext cx="196" cy="250"/>
              <a:chOff x="2368" y="1750"/>
              <a:chExt cx="196" cy="250"/>
            </a:xfrm>
          </p:grpSpPr>
          <p:sp>
            <p:nvSpPr>
              <p:cNvPr id="107" name="Text Box 74"/>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108"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7" name="Group 76"/>
            <p:cNvGrpSpPr>
              <a:grpSpLocks/>
            </p:cNvGrpSpPr>
            <p:nvPr/>
          </p:nvGrpSpPr>
          <p:grpSpPr bwMode="auto">
            <a:xfrm>
              <a:off x="4138" y="3339"/>
              <a:ext cx="194" cy="250"/>
              <a:chOff x="2368" y="1750"/>
              <a:chExt cx="194" cy="250"/>
            </a:xfrm>
          </p:grpSpPr>
          <p:sp>
            <p:nvSpPr>
              <p:cNvPr id="105" name="Text Box 77"/>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106"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8" name="Group 79"/>
            <p:cNvGrpSpPr>
              <a:grpSpLocks/>
            </p:cNvGrpSpPr>
            <p:nvPr/>
          </p:nvGrpSpPr>
          <p:grpSpPr bwMode="auto">
            <a:xfrm>
              <a:off x="3594" y="3860"/>
              <a:ext cx="194" cy="250"/>
              <a:chOff x="2368" y="1750"/>
              <a:chExt cx="194" cy="250"/>
            </a:xfrm>
          </p:grpSpPr>
          <p:sp>
            <p:nvSpPr>
              <p:cNvPr id="103" name="Text Box 80"/>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104"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9" name="Group 82"/>
            <p:cNvGrpSpPr>
              <a:grpSpLocks/>
            </p:cNvGrpSpPr>
            <p:nvPr/>
          </p:nvGrpSpPr>
          <p:grpSpPr bwMode="auto">
            <a:xfrm>
              <a:off x="2776" y="3860"/>
              <a:ext cx="196" cy="250"/>
              <a:chOff x="2368" y="1750"/>
              <a:chExt cx="196" cy="250"/>
            </a:xfrm>
          </p:grpSpPr>
          <p:sp>
            <p:nvSpPr>
              <p:cNvPr id="101" name="Text Box 83"/>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102"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70" name="Group 85"/>
            <p:cNvGrpSpPr>
              <a:grpSpLocks/>
            </p:cNvGrpSpPr>
            <p:nvPr/>
          </p:nvGrpSpPr>
          <p:grpSpPr bwMode="auto">
            <a:xfrm>
              <a:off x="2337" y="3384"/>
              <a:ext cx="182" cy="250"/>
              <a:chOff x="1519" y="1706"/>
              <a:chExt cx="182" cy="250"/>
            </a:xfrm>
          </p:grpSpPr>
          <p:sp>
            <p:nvSpPr>
              <p:cNvPr id="99"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100" name="Oval 87"/>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71"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72" name="Line 89"/>
            <p:cNvSpPr>
              <a:spLocks noChangeShapeType="1"/>
            </p:cNvSpPr>
            <p:nvPr/>
          </p:nvSpPr>
          <p:spPr bwMode="auto">
            <a:xfrm>
              <a:off x="1565" y="3611"/>
              <a:ext cx="409" cy="318"/>
            </a:xfrm>
            <a:prstGeom prst="line">
              <a:avLst/>
            </a:prstGeom>
            <a:noFill/>
            <a:ln w="9525">
              <a:solidFill>
                <a:schemeClr val="tx1"/>
              </a:solidFill>
              <a:round/>
              <a:headEnd/>
              <a:tailEnd/>
            </a:ln>
          </p:spPr>
          <p:txBody>
            <a:bodyPr/>
            <a:lstStyle/>
            <a:p>
              <a:endParaRPr lang="en-US"/>
            </a:p>
          </p:txBody>
        </p:sp>
        <p:sp>
          <p:nvSpPr>
            <p:cNvPr id="73"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74" name="Line 91"/>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75" name="Line 92"/>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76" name="Line 93"/>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77" name="Line 94"/>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78" name="Line 95"/>
            <p:cNvSpPr>
              <a:spLocks noChangeShapeType="1"/>
            </p:cNvSpPr>
            <p:nvPr/>
          </p:nvSpPr>
          <p:spPr bwMode="auto">
            <a:xfrm>
              <a:off x="2972" y="2976"/>
              <a:ext cx="635" cy="0"/>
            </a:xfrm>
            <a:prstGeom prst="line">
              <a:avLst/>
            </a:prstGeom>
            <a:noFill/>
            <a:ln w="76200">
              <a:solidFill>
                <a:srgbClr val="3366FF"/>
              </a:solidFill>
              <a:round/>
              <a:headEnd/>
              <a:tailEnd/>
            </a:ln>
          </p:spPr>
          <p:txBody>
            <a:bodyPr/>
            <a:lstStyle/>
            <a:p>
              <a:endParaRPr lang="en-US"/>
            </a:p>
          </p:txBody>
        </p:sp>
        <p:sp>
          <p:nvSpPr>
            <p:cNvPr id="79"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80"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81"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82"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83"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84"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85" name="Text Box 102"/>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86" name="Text Box 103"/>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87" name="Text Box 104"/>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88" name="Text Box 105"/>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89" name="Text Box 106"/>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90" name="Text Box 107"/>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91" name="Text Box 108"/>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92" name="Text Box 109"/>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3" name="Text Box 110"/>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4" name="Text Box 111"/>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95" name="Text Box 112"/>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96" name="Text Box 113"/>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solidFill>
                    <a:srgbClr val="FF3300"/>
                  </a:solidFill>
                  <a:ea typeface="新細明體" pitchFamily="18" charset="-120"/>
                </a:rPr>
                <a:t>7</a:t>
              </a:r>
            </a:p>
          </p:txBody>
        </p:sp>
        <p:sp>
          <p:nvSpPr>
            <p:cNvPr id="97" name="Text Box 114"/>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98" name="Text Box 115"/>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Kruskal’s</a:t>
            </a:r>
            <a:r>
              <a:rPr lang="en-US" dirty="0" smtClean="0"/>
              <a:t> Algorithm: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66</a:t>
            </a:fld>
            <a:endParaRPr lang="en-US"/>
          </a:p>
        </p:txBody>
      </p:sp>
      <p:grpSp>
        <p:nvGrpSpPr>
          <p:cNvPr id="5" name="Group 4"/>
          <p:cNvGrpSpPr>
            <a:grpSpLocks/>
          </p:cNvGrpSpPr>
          <p:nvPr/>
        </p:nvGrpSpPr>
        <p:grpSpPr bwMode="auto">
          <a:xfrm>
            <a:off x="4343400" y="3276600"/>
            <a:ext cx="4608512" cy="2617787"/>
            <a:chOff x="1429" y="2643"/>
            <a:chExt cx="2903" cy="1649"/>
          </a:xfrm>
        </p:grpSpPr>
        <p:grpSp>
          <p:nvGrpSpPr>
            <p:cNvPr id="6" name="Group 5"/>
            <p:cNvGrpSpPr>
              <a:grpSpLocks/>
            </p:cNvGrpSpPr>
            <p:nvPr/>
          </p:nvGrpSpPr>
          <p:grpSpPr bwMode="auto">
            <a:xfrm>
              <a:off x="1429" y="3370"/>
              <a:ext cx="194" cy="250"/>
              <a:chOff x="2368" y="1750"/>
              <a:chExt cx="194" cy="250"/>
            </a:xfrm>
          </p:grpSpPr>
          <p:sp>
            <p:nvSpPr>
              <p:cNvPr id="59" name="Text Box 6"/>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60" name="Oval 7"/>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7" name="Group 8"/>
            <p:cNvGrpSpPr>
              <a:grpSpLocks/>
            </p:cNvGrpSpPr>
            <p:nvPr/>
          </p:nvGrpSpPr>
          <p:grpSpPr bwMode="auto">
            <a:xfrm>
              <a:off x="1928" y="2871"/>
              <a:ext cx="196" cy="250"/>
              <a:chOff x="2368" y="1750"/>
              <a:chExt cx="196" cy="250"/>
            </a:xfrm>
          </p:grpSpPr>
          <p:sp>
            <p:nvSpPr>
              <p:cNvPr id="57" name="Text Box 9"/>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58" name="Oval 10"/>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8" name="Group 11"/>
            <p:cNvGrpSpPr>
              <a:grpSpLocks/>
            </p:cNvGrpSpPr>
            <p:nvPr/>
          </p:nvGrpSpPr>
          <p:grpSpPr bwMode="auto">
            <a:xfrm>
              <a:off x="1928" y="3860"/>
              <a:ext cx="196" cy="250"/>
              <a:chOff x="2368" y="1750"/>
              <a:chExt cx="196" cy="250"/>
            </a:xfrm>
          </p:grpSpPr>
          <p:sp>
            <p:nvSpPr>
              <p:cNvPr id="55" name="Text Box 12"/>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56" name="Oval 1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9" name="Group 14"/>
            <p:cNvGrpSpPr>
              <a:grpSpLocks/>
            </p:cNvGrpSpPr>
            <p:nvPr/>
          </p:nvGrpSpPr>
          <p:grpSpPr bwMode="auto">
            <a:xfrm>
              <a:off x="2778" y="2840"/>
              <a:ext cx="194" cy="250"/>
              <a:chOff x="2368" y="1750"/>
              <a:chExt cx="194" cy="250"/>
            </a:xfrm>
          </p:grpSpPr>
          <p:sp>
            <p:nvSpPr>
              <p:cNvPr id="53" name="Text Box 15"/>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54" name="Oval 1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0" name="Group 17"/>
            <p:cNvGrpSpPr>
              <a:grpSpLocks/>
            </p:cNvGrpSpPr>
            <p:nvPr/>
          </p:nvGrpSpPr>
          <p:grpSpPr bwMode="auto">
            <a:xfrm>
              <a:off x="3592" y="2840"/>
              <a:ext cx="196" cy="250"/>
              <a:chOff x="2368" y="1750"/>
              <a:chExt cx="196" cy="250"/>
            </a:xfrm>
          </p:grpSpPr>
          <p:sp>
            <p:nvSpPr>
              <p:cNvPr id="51" name="Text Box 1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52" name="Oval 1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1" name="Group 20"/>
            <p:cNvGrpSpPr>
              <a:grpSpLocks/>
            </p:cNvGrpSpPr>
            <p:nvPr/>
          </p:nvGrpSpPr>
          <p:grpSpPr bwMode="auto">
            <a:xfrm>
              <a:off x="4138" y="3339"/>
              <a:ext cx="194" cy="250"/>
              <a:chOff x="2368" y="1750"/>
              <a:chExt cx="194" cy="250"/>
            </a:xfrm>
          </p:grpSpPr>
          <p:sp>
            <p:nvSpPr>
              <p:cNvPr id="49" name="Text Box 2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50" name="Oval 2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2" name="Group 23"/>
            <p:cNvGrpSpPr>
              <a:grpSpLocks/>
            </p:cNvGrpSpPr>
            <p:nvPr/>
          </p:nvGrpSpPr>
          <p:grpSpPr bwMode="auto">
            <a:xfrm>
              <a:off x="3594" y="3860"/>
              <a:ext cx="194" cy="250"/>
              <a:chOff x="2368" y="1750"/>
              <a:chExt cx="194" cy="250"/>
            </a:xfrm>
          </p:grpSpPr>
          <p:sp>
            <p:nvSpPr>
              <p:cNvPr id="47" name="Text Box 24"/>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48" name="Oval 2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3" name="Group 26"/>
            <p:cNvGrpSpPr>
              <a:grpSpLocks/>
            </p:cNvGrpSpPr>
            <p:nvPr/>
          </p:nvGrpSpPr>
          <p:grpSpPr bwMode="auto">
            <a:xfrm>
              <a:off x="2776" y="3860"/>
              <a:ext cx="196" cy="250"/>
              <a:chOff x="2368" y="1750"/>
              <a:chExt cx="196" cy="250"/>
            </a:xfrm>
          </p:grpSpPr>
          <p:sp>
            <p:nvSpPr>
              <p:cNvPr id="45" name="Text Box 27"/>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46" name="Oval 2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14" name="Group 29"/>
            <p:cNvGrpSpPr>
              <a:grpSpLocks/>
            </p:cNvGrpSpPr>
            <p:nvPr/>
          </p:nvGrpSpPr>
          <p:grpSpPr bwMode="auto">
            <a:xfrm>
              <a:off x="2337" y="3384"/>
              <a:ext cx="182" cy="250"/>
              <a:chOff x="1519" y="1706"/>
              <a:chExt cx="182" cy="250"/>
            </a:xfrm>
          </p:grpSpPr>
          <p:sp>
            <p:nvSpPr>
              <p:cNvPr id="43" name="Text Box 30"/>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44" name="Oval 31"/>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15" name="Line 32"/>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16" name="Line 33"/>
            <p:cNvSpPr>
              <a:spLocks noChangeShapeType="1"/>
            </p:cNvSpPr>
            <p:nvPr/>
          </p:nvSpPr>
          <p:spPr bwMode="auto">
            <a:xfrm>
              <a:off x="1565" y="3611"/>
              <a:ext cx="409" cy="318"/>
            </a:xfrm>
            <a:prstGeom prst="line">
              <a:avLst/>
            </a:prstGeom>
            <a:noFill/>
            <a:ln w="76200">
              <a:solidFill>
                <a:srgbClr val="3366FF"/>
              </a:solidFill>
              <a:round/>
              <a:headEnd/>
              <a:tailEnd/>
            </a:ln>
          </p:spPr>
          <p:txBody>
            <a:bodyPr/>
            <a:lstStyle/>
            <a:p>
              <a:endParaRPr lang="en-US"/>
            </a:p>
          </p:txBody>
        </p:sp>
        <p:sp>
          <p:nvSpPr>
            <p:cNvPr id="17" name="Line 34"/>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18" name="Line 35"/>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19" name="Line 36"/>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20" name="Line 37"/>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21" name="Line 38"/>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22" name="Line 39"/>
            <p:cNvSpPr>
              <a:spLocks noChangeShapeType="1"/>
            </p:cNvSpPr>
            <p:nvPr/>
          </p:nvSpPr>
          <p:spPr bwMode="auto">
            <a:xfrm>
              <a:off x="2972" y="2976"/>
              <a:ext cx="635" cy="0"/>
            </a:xfrm>
            <a:prstGeom prst="line">
              <a:avLst/>
            </a:prstGeom>
            <a:noFill/>
            <a:ln w="76200">
              <a:solidFill>
                <a:srgbClr val="3366FF"/>
              </a:solidFill>
              <a:round/>
              <a:headEnd/>
              <a:tailEnd/>
            </a:ln>
          </p:spPr>
          <p:txBody>
            <a:bodyPr/>
            <a:lstStyle/>
            <a:p>
              <a:endParaRPr lang="en-US"/>
            </a:p>
          </p:txBody>
        </p:sp>
        <p:sp>
          <p:nvSpPr>
            <p:cNvPr id="23" name="Line 40"/>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24" name="Line 41"/>
            <p:cNvSpPr>
              <a:spLocks noChangeShapeType="1"/>
            </p:cNvSpPr>
            <p:nvPr/>
          </p:nvSpPr>
          <p:spPr bwMode="auto">
            <a:xfrm>
              <a:off x="3788" y="3022"/>
              <a:ext cx="408" cy="362"/>
            </a:xfrm>
            <a:prstGeom prst="line">
              <a:avLst/>
            </a:prstGeom>
            <a:noFill/>
            <a:ln w="76200">
              <a:solidFill>
                <a:srgbClr val="3366FF"/>
              </a:solidFill>
              <a:round/>
              <a:headEnd/>
              <a:tailEnd/>
            </a:ln>
          </p:spPr>
          <p:txBody>
            <a:bodyPr/>
            <a:lstStyle/>
            <a:p>
              <a:endParaRPr lang="en-US"/>
            </a:p>
          </p:txBody>
        </p:sp>
        <p:sp>
          <p:nvSpPr>
            <p:cNvPr id="25" name="Line 42"/>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26" name="Line 43"/>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27" name="Line 44"/>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28" name="Line 45"/>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29" name="Text Box 46"/>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0" name="Text Box 47"/>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sp>
          <p:nvSpPr>
            <p:cNvPr id="31" name="Text Box 48"/>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32" name="Text Box 49"/>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solidFill>
                    <a:srgbClr val="FF3300"/>
                  </a:solidFill>
                  <a:ea typeface="新細明體" pitchFamily="18" charset="-120"/>
                </a:rPr>
                <a:t>9</a:t>
              </a:r>
            </a:p>
          </p:txBody>
        </p:sp>
        <p:sp>
          <p:nvSpPr>
            <p:cNvPr id="33" name="Text Box 50"/>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34" name="Text Box 51"/>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35" name="Text Box 52"/>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36" name="Text Box 53"/>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7" name="Text Box 54"/>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38" name="Text Box 55"/>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39" name="Text Box 56"/>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40" name="Text Box 57"/>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41" name="Text Box 58"/>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42" name="Text Box 59"/>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grpSp>
        <p:nvGrpSpPr>
          <p:cNvPr id="61" name="Group 60"/>
          <p:cNvGrpSpPr>
            <a:grpSpLocks/>
          </p:cNvGrpSpPr>
          <p:nvPr/>
        </p:nvGrpSpPr>
        <p:grpSpPr bwMode="auto">
          <a:xfrm>
            <a:off x="228600" y="1524000"/>
            <a:ext cx="4608512" cy="2617788"/>
            <a:chOff x="1429" y="2643"/>
            <a:chExt cx="2903" cy="1649"/>
          </a:xfrm>
        </p:grpSpPr>
        <p:grpSp>
          <p:nvGrpSpPr>
            <p:cNvPr id="62" name="Group 61"/>
            <p:cNvGrpSpPr>
              <a:grpSpLocks/>
            </p:cNvGrpSpPr>
            <p:nvPr/>
          </p:nvGrpSpPr>
          <p:grpSpPr bwMode="auto">
            <a:xfrm>
              <a:off x="1429" y="3370"/>
              <a:ext cx="194" cy="250"/>
              <a:chOff x="2368" y="1750"/>
              <a:chExt cx="194" cy="250"/>
            </a:xfrm>
          </p:grpSpPr>
          <p:sp>
            <p:nvSpPr>
              <p:cNvPr id="115" name="Text Box 62"/>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a</a:t>
                </a:r>
              </a:p>
            </p:txBody>
          </p:sp>
          <p:sp>
            <p:nvSpPr>
              <p:cNvPr id="116" name="Oval 63"/>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3" name="Group 64"/>
            <p:cNvGrpSpPr>
              <a:grpSpLocks/>
            </p:cNvGrpSpPr>
            <p:nvPr/>
          </p:nvGrpSpPr>
          <p:grpSpPr bwMode="auto">
            <a:xfrm>
              <a:off x="1928" y="2871"/>
              <a:ext cx="196" cy="250"/>
              <a:chOff x="2368" y="1750"/>
              <a:chExt cx="196" cy="250"/>
            </a:xfrm>
          </p:grpSpPr>
          <p:sp>
            <p:nvSpPr>
              <p:cNvPr id="113" name="Text Box 65"/>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b</a:t>
                </a:r>
              </a:p>
            </p:txBody>
          </p:sp>
          <p:sp>
            <p:nvSpPr>
              <p:cNvPr id="114" name="Oval 66"/>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4" name="Group 67"/>
            <p:cNvGrpSpPr>
              <a:grpSpLocks/>
            </p:cNvGrpSpPr>
            <p:nvPr/>
          </p:nvGrpSpPr>
          <p:grpSpPr bwMode="auto">
            <a:xfrm>
              <a:off x="1928" y="3860"/>
              <a:ext cx="196" cy="250"/>
              <a:chOff x="2368" y="1750"/>
              <a:chExt cx="196" cy="250"/>
            </a:xfrm>
          </p:grpSpPr>
          <p:sp>
            <p:nvSpPr>
              <p:cNvPr id="111" name="Text Box 68"/>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h</a:t>
                </a:r>
              </a:p>
            </p:txBody>
          </p:sp>
          <p:sp>
            <p:nvSpPr>
              <p:cNvPr id="112" name="Oval 69"/>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5" name="Group 70"/>
            <p:cNvGrpSpPr>
              <a:grpSpLocks/>
            </p:cNvGrpSpPr>
            <p:nvPr/>
          </p:nvGrpSpPr>
          <p:grpSpPr bwMode="auto">
            <a:xfrm>
              <a:off x="2778" y="2840"/>
              <a:ext cx="194" cy="250"/>
              <a:chOff x="2368" y="1750"/>
              <a:chExt cx="194" cy="250"/>
            </a:xfrm>
          </p:grpSpPr>
          <p:sp>
            <p:nvSpPr>
              <p:cNvPr id="109" name="Text Box 71"/>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c</a:t>
                </a:r>
              </a:p>
            </p:txBody>
          </p:sp>
          <p:sp>
            <p:nvSpPr>
              <p:cNvPr id="110" name="Oval 72"/>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6" name="Group 73"/>
            <p:cNvGrpSpPr>
              <a:grpSpLocks/>
            </p:cNvGrpSpPr>
            <p:nvPr/>
          </p:nvGrpSpPr>
          <p:grpSpPr bwMode="auto">
            <a:xfrm>
              <a:off x="3592" y="2840"/>
              <a:ext cx="196" cy="250"/>
              <a:chOff x="2368" y="1750"/>
              <a:chExt cx="196" cy="250"/>
            </a:xfrm>
          </p:grpSpPr>
          <p:sp>
            <p:nvSpPr>
              <p:cNvPr id="107" name="Text Box 74"/>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d</a:t>
                </a:r>
              </a:p>
            </p:txBody>
          </p:sp>
          <p:sp>
            <p:nvSpPr>
              <p:cNvPr id="108" name="Oval 75"/>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7" name="Group 76"/>
            <p:cNvGrpSpPr>
              <a:grpSpLocks/>
            </p:cNvGrpSpPr>
            <p:nvPr/>
          </p:nvGrpSpPr>
          <p:grpSpPr bwMode="auto">
            <a:xfrm>
              <a:off x="4138" y="3339"/>
              <a:ext cx="194" cy="250"/>
              <a:chOff x="2368" y="1750"/>
              <a:chExt cx="194" cy="250"/>
            </a:xfrm>
          </p:grpSpPr>
          <p:sp>
            <p:nvSpPr>
              <p:cNvPr id="105" name="Text Box 77"/>
              <p:cNvSpPr txBox="1">
                <a:spLocks noChangeArrowheads="1"/>
              </p:cNvSpPr>
              <p:nvPr/>
            </p:nvSpPr>
            <p:spPr bwMode="auto">
              <a:xfrm>
                <a:off x="2368" y="1750"/>
                <a:ext cx="187" cy="250"/>
              </a:xfrm>
              <a:prstGeom prst="rect">
                <a:avLst/>
              </a:prstGeom>
              <a:noFill/>
              <a:ln w="9525">
                <a:noFill/>
                <a:miter lim="800000"/>
                <a:headEnd/>
                <a:tailEnd/>
              </a:ln>
            </p:spPr>
            <p:txBody>
              <a:bodyPr wrap="none">
                <a:spAutoFit/>
              </a:bodyPr>
              <a:lstStyle/>
              <a:p>
                <a:r>
                  <a:rPr lang="en-US" altLang="zh-TW">
                    <a:ea typeface="新細明體" pitchFamily="18" charset="-120"/>
                  </a:rPr>
                  <a:t>e</a:t>
                </a:r>
              </a:p>
            </p:txBody>
          </p:sp>
          <p:sp>
            <p:nvSpPr>
              <p:cNvPr id="106" name="Oval 78"/>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8" name="Group 79"/>
            <p:cNvGrpSpPr>
              <a:grpSpLocks/>
            </p:cNvGrpSpPr>
            <p:nvPr/>
          </p:nvGrpSpPr>
          <p:grpSpPr bwMode="auto">
            <a:xfrm>
              <a:off x="3594" y="3860"/>
              <a:ext cx="194" cy="250"/>
              <a:chOff x="2368" y="1750"/>
              <a:chExt cx="194" cy="250"/>
            </a:xfrm>
          </p:grpSpPr>
          <p:sp>
            <p:nvSpPr>
              <p:cNvPr id="103" name="Text Box 80"/>
              <p:cNvSpPr txBox="1">
                <a:spLocks noChangeArrowheads="1"/>
              </p:cNvSpPr>
              <p:nvPr/>
            </p:nvSpPr>
            <p:spPr bwMode="auto">
              <a:xfrm>
                <a:off x="2368" y="1750"/>
                <a:ext cx="169" cy="250"/>
              </a:xfrm>
              <a:prstGeom prst="rect">
                <a:avLst/>
              </a:prstGeom>
              <a:noFill/>
              <a:ln w="9525">
                <a:noFill/>
                <a:miter lim="800000"/>
                <a:headEnd/>
                <a:tailEnd/>
              </a:ln>
            </p:spPr>
            <p:txBody>
              <a:bodyPr wrap="none">
                <a:spAutoFit/>
              </a:bodyPr>
              <a:lstStyle/>
              <a:p>
                <a:r>
                  <a:rPr lang="en-US" altLang="zh-TW">
                    <a:ea typeface="新細明體" pitchFamily="18" charset="-120"/>
                  </a:rPr>
                  <a:t>f</a:t>
                </a:r>
              </a:p>
            </p:txBody>
          </p:sp>
          <p:sp>
            <p:nvSpPr>
              <p:cNvPr id="104" name="Oval 81"/>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69" name="Group 82"/>
            <p:cNvGrpSpPr>
              <a:grpSpLocks/>
            </p:cNvGrpSpPr>
            <p:nvPr/>
          </p:nvGrpSpPr>
          <p:grpSpPr bwMode="auto">
            <a:xfrm>
              <a:off x="2776" y="3860"/>
              <a:ext cx="196" cy="250"/>
              <a:chOff x="2368" y="1750"/>
              <a:chExt cx="196" cy="250"/>
            </a:xfrm>
          </p:grpSpPr>
          <p:sp>
            <p:nvSpPr>
              <p:cNvPr id="101" name="Text Box 83"/>
              <p:cNvSpPr txBox="1">
                <a:spLocks noChangeArrowheads="1"/>
              </p:cNvSpPr>
              <p:nvPr/>
            </p:nvSpPr>
            <p:spPr bwMode="auto">
              <a:xfrm>
                <a:off x="2368" y="1750"/>
                <a:ext cx="196" cy="250"/>
              </a:xfrm>
              <a:prstGeom prst="rect">
                <a:avLst/>
              </a:prstGeom>
              <a:noFill/>
              <a:ln w="9525">
                <a:noFill/>
                <a:miter lim="800000"/>
                <a:headEnd/>
                <a:tailEnd/>
              </a:ln>
            </p:spPr>
            <p:txBody>
              <a:bodyPr wrap="none">
                <a:spAutoFit/>
              </a:bodyPr>
              <a:lstStyle/>
              <a:p>
                <a:r>
                  <a:rPr lang="en-US" altLang="zh-TW">
                    <a:ea typeface="新細明體" pitchFamily="18" charset="-120"/>
                  </a:rPr>
                  <a:t>g</a:t>
                </a:r>
              </a:p>
            </p:txBody>
          </p:sp>
          <p:sp>
            <p:nvSpPr>
              <p:cNvPr id="102" name="Oval 84"/>
              <p:cNvSpPr>
                <a:spLocks noChangeArrowheads="1"/>
              </p:cNvSpPr>
              <p:nvPr/>
            </p:nvSpPr>
            <p:spPr bwMode="auto">
              <a:xfrm>
                <a:off x="2381" y="1797"/>
                <a:ext cx="181" cy="181"/>
              </a:xfrm>
              <a:prstGeom prst="ellipse">
                <a:avLst/>
              </a:prstGeom>
              <a:noFill/>
              <a:ln w="9525">
                <a:solidFill>
                  <a:schemeClr val="tx1"/>
                </a:solidFill>
                <a:round/>
                <a:headEnd/>
                <a:tailEnd/>
              </a:ln>
            </p:spPr>
            <p:txBody>
              <a:bodyPr wrap="none" anchor="ctr"/>
              <a:lstStyle/>
              <a:p>
                <a:endParaRPr lang="en-IN"/>
              </a:p>
            </p:txBody>
          </p:sp>
        </p:grpSp>
        <p:grpSp>
          <p:nvGrpSpPr>
            <p:cNvPr id="70" name="Group 85"/>
            <p:cNvGrpSpPr>
              <a:grpSpLocks/>
            </p:cNvGrpSpPr>
            <p:nvPr/>
          </p:nvGrpSpPr>
          <p:grpSpPr bwMode="auto">
            <a:xfrm>
              <a:off x="2337" y="3384"/>
              <a:ext cx="182" cy="250"/>
              <a:chOff x="1519" y="1706"/>
              <a:chExt cx="182" cy="250"/>
            </a:xfrm>
          </p:grpSpPr>
          <p:sp>
            <p:nvSpPr>
              <p:cNvPr id="99" name="Text Box 86"/>
              <p:cNvSpPr txBox="1">
                <a:spLocks noChangeArrowheads="1"/>
              </p:cNvSpPr>
              <p:nvPr/>
            </p:nvSpPr>
            <p:spPr bwMode="auto">
              <a:xfrm>
                <a:off x="1519" y="1706"/>
                <a:ext cx="160" cy="250"/>
              </a:xfrm>
              <a:prstGeom prst="rect">
                <a:avLst/>
              </a:prstGeom>
              <a:noFill/>
              <a:ln w="9525">
                <a:noFill/>
                <a:miter lim="800000"/>
                <a:headEnd/>
                <a:tailEnd/>
              </a:ln>
            </p:spPr>
            <p:txBody>
              <a:bodyPr>
                <a:spAutoFit/>
              </a:bodyPr>
              <a:lstStyle/>
              <a:p>
                <a:r>
                  <a:rPr lang="en-US" altLang="zh-TW">
                    <a:ea typeface="新細明體" pitchFamily="18" charset="-120"/>
                  </a:rPr>
                  <a:t>i</a:t>
                </a:r>
              </a:p>
            </p:txBody>
          </p:sp>
          <p:sp>
            <p:nvSpPr>
              <p:cNvPr id="100" name="Oval 87"/>
              <p:cNvSpPr>
                <a:spLocks noChangeArrowheads="1"/>
              </p:cNvSpPr>
              <p:nvPr/>
            </p:nvSpPr>
            <p:spPr bwMode="auto">
              <a:xfrm>
                <a:off x="1520" y="1753"/>
                <a:ext cx="181" cy="181"/>
              </a:xfrm>
              <a:prstGeom prst="ellipse">
                <a:avLst/>
              </a:prstGeom>
              <a:noFill/>
              <a:ln w="9525">
                <a:solidFill>
                  <a:schemeClr val="tx1"/>
                </a:solidFill>
                <a:round/>
                <a:headEnd/>
                <a:tailEnd/>
              </a:ln>
            </p:spPr>
            <p:txBody>
              <a:bodyPr wrap="none" anchor="ctr"/>
              <a:lstStyle/>
              <a:p>
                <a:endParaRPr lang="en-IN"/>
              </a:p>
            </p:txBody>
          </p:sp>
        </p:grpSp>
        <p:sp>
          <p:nvSpPr>
            <p:cNvPr id="71" name="Line 88"/>
            <p:cNvSpPr>
              <a:spLocks noChangeShapeType="1"/>
            </p:cNvSpPr>
            <p:nvPr/>
          </p:nvSpPr>
          <p:spPr bwMode="auto">
            <a:xfrm flipV="1">
              <a:off x="1565" y="3067"/>
              <a:ext cx="409" cy="363"/>
            </a:xfrm>
            <a:prstGeom prst="line">
              <a:avLst/>
            </a:prstGeom>
            <a:noFill/>
            <a:ln w="76200">
              <a:solidFill>
                <a:srgbClr val="3366FF"/>
              </a:solidFill>
              <a:round/>
              <a:headEnd/>
              <a:tailEnd/>
            </a:ln>
          </p:spPr>
          <p:txBody>
            <a:bodyPr/>
            <a:lstStyle/>
            <a:p>
              <a:endParaRPr lang="en-US"/>
            </a:p>
          </p:txBody>
        </p:sp>
        <p:sp>
          <p:nvSpPr>
            <p:cNvPr id="72" name="Line 89"/>
            <p:cNvSpPr>
              <a:spLocks noChangeShapeType="1"/>
            </p:cNvSpPr>
            <p:nvPr/>
          </p:nvSpPr>
          <p:spPr bwMode="auto">
            <a:xfrm>
              <a:off x="1565" y="3611"/>
              <a:ext cx="409" cy="318"/>
            </a:xfrm>
            <a:prstGeom prst="line">
              <a:avLst/>
            </a:prstGeom>
            <a:noFill/>
            <a:ln w="76200">
              <a:solidFill>
                <a:srgbClr val="3366FF"/>
              </a:solidFill>
              <a:round/>
              <a:headEnd/>
              <a:tailEnd/>
            </a:ln>
          </p:spPr>
          <p:txBody>
            <a:bodyPr/>
            <a:lstStyle/>
            <a:p>
              <a:endParaRPr lang="en-US"/>
            </a:p>
          </p:txBody>
        </p:sp>
        <p:sp>
          <p:nvSpPr>
            <p:cNvPr id="73" name="Line 90"/>
            <p:cNvSpPr>
              <a:spLocks noChangeShapeType="1"/>
            </p:cNvSpPr>
            <p:nvPr/>
          </p:nvSpPr>
          <p:spPr bwMode="auto">
            <a:xfrm>
              <a:off x="2019" y="3112"/>
              <a:ext cx="0" cy="817"/>
            </a:xfrm>
            <a:prstGeom prst="line">
              <a:avLst/>
            </a:prstGeom>
            <a:noFill/>
            <a:ln w="9525">
              <a:solidFill>
                <a:schemeClr val="tx1"/>
              </a:solidFill>
              <a:round/>
              <a:headEnd/>
              <a:tailEnd/>
            </a:ln>
          </p:spPr>
          <p:txBody>
            <a:bodyPr/>
            <a:lstStyle/>
            <a:p>
              <a:endParaRPr lang="en-US"/>
            </a:p>
          </p:txBody>
        </p:sp>
        <p:sp>
          <p:nvSpPr>
            <p:cNvPr id="74" name="Line 91"/>
            <p:cNvSpPr>
              <a:spLocks noChangeShapeType="1"/>
            </p:cNvSpPr>
            <p:nvPr/>
          </p:nvSpPr>
          <p:spPr bwMode="auto">
            <a:xfrm>
              <a:off x="2110" y="2976"/>
              <a:ext cx="680" cy="0"/>
            </a:xfrm>
            <a:prstGeom prst="line">
              <a:avLst/>
            </a:prstGeom>
            <a:noFill/>
            <a:ln w="9525">
              <a:solidFill>
                <a:schemeClr val="tx1"/>
              </a:solidFill>
              <a:round/>
              <a:headEnd/>
              <a:tailEnd/>
            </a:ln>
          </p:spPr>
          <p:txBody>
            <a:bodyPr/>
            <a:lstStyle/>
            <a:p>
              <a:endParaRPr lang="en-US"/>
            </a:p>
          </p:txBody>
        </p:sp>
        <p:sp>
          <p:nvSpPr>
            <p:cNvPr id="75" name="Line 92"/>
            <p:cNvSpPr>
              <a:spLocks noChangeShapeType="1"/>
            </p:cNvSpPr>
            <p:nvPr/>
          </p:nvSpPr>
          <p:spPr bwMode="auto">
            <a:xfrm>
              <a:off x="2110" y="4019"/>
              <a:ext cx="680" cy="0"/>
            </a:xfrm>
            <a:prstGeom prst="line">
              <a:avLst/>
            </a:prstGeom>
            <a:noFill/>
            <a:ln w="76200">
              <a:solidFill>
                <a:srgbClr val="3366FF"/>
              </a:solidFill>
              <a:round/>
              <a:headEnd/>
              <a:tailEnd/>
            </a:ln>
          </p:spPr>
          <p:txBody>
            <a:bodyPr/>
            <a:lstStyle/>
            <a:p>
              <a:endParaRPr lang="en-US"/>
            </a:p>
          </p:txBody>
        </p:sp>
        <p:sp>
          <p:nvSpPr>
            <p:cNvPr id="76" name="Line 93"/>
            <p:cNvSpPr>
              <a:spLocks noChangeShapeType="1"/>
            </p:cNvSpPr>
            <p:nvPr/>
          </p:nvSpPr>
          <p:spPr bwMode="auto">
            <a:xfrm>
              <a:off x="2972" y="4019"/>
              <a:ext cx="635" cy="0"/>
            </a:xfrm>
            <a:prstGeom prst="line">
              <a:avLst/>
            </a:prstGeom>
            <a:noFill/>
            <a:ln w="76200">
              <a:solidFill>
                <a:srgbClr val="3366FF"/>
              </a:solidFill>
              <a:round/>
              <a:headEnd/>
              <a:tailEnd/>
            </a:ln>
          </p:spPr>
          <p:txBody>
            <a:bodyPr/>
            <a:lstStyle/>
            <a:p>
              <a:endParaRPr lang="en-US"/>
            </a:p>
          </p:txBody>
        </p:sp>
        <p:sp>
          <p:nvSpPr>
            <p:cNvPr id="77" name="Line 94"/>
            <p:cNvSpPr>
              <a:spLocks noChangeShapeType="1"/>
            </p:cNvSpPr>
            <p:nvPr/>
          </p:nvSpPr>
          <p:spPr bwMode="auto">
            <a:xfrm>
              <a:off x="2926" y="3067"/>
              <a:ext cx="681" cy="862"/>
            </a:xfrm>
            <a:prstGeom prst="line">
              <a:avLst/>
            </a:prstGeom>
            <a:noFill/>
            <a:ln w="76200">
              <a:solidFill>
                <a:srgbClr val="3366FF"/>
              </a:solidFill>
              <a:round/>
              <a:headEnd/>
              <a:tailEnd/>
            </a:ln>
          </p:spPr>
          <p:txBody>
            <a:bodyPr/>
            <a:lstStyle/>
            <a:p>
              <a:endParaRPr lang="en-US"/>
            </a:p>
          </p:txBody>
        </p:sp>
        <p:sp>
          <p:nvSpPr>
            <p:cNvPr id="78" name="Line 95"/>
            <p:cNvSpPr>
              <a:spLocks noChangeShapeType="1"/>
            </p:cNvSpPr>
            <p:nvPr/>
          </p:nvSpPr>
          <p:spPr bwMode="auto">
            <a:xfrm>
              <a:off x="2972" y="2976"/>
              <a:ext cx="635" cy="0"/>
            </a:xfrm>
            <a:prstGeom prst="line">
              <a:avLst/>
            </a:prstGeom>
            <a:noFill/>
            <a:ln w="76200">
              <a:solidFill>
                <a:srgbClr val="3366FF"/>
              </a:solidFill>
              <a:round/>
              <a:headEnd/>
              <a:tailEnd/>
            </a:ln>
          </p:spPr>
          <p:txBody>
            <a:bodyPr/>
            <a:lstStyle/>
            <a:p>
              <a:endParaRPr lang="en-US"/>
            </a:p>
          </p:txBody>
        </p:sp>
        <p:sp>
          <p:nvSpPr>
            <p:cNvPr id="79" name="Line 96"/>
            <p:cNvSpPr>
              <a:spLocks noChangeShapeType="1"/>
            </p:cNvSpPr>
            <p:nvPr/>
          </p:nvSpPr>
          <p:spPr bwMode="auto">
            <a:xfrm>
              <a:off x="3697" y="3067"/>
              <a:ext cx="0" cy="862"/>
            </a:xfrm>
            <a:prstGeom prst="line">
              <a:avLst/>
            </a:prstGeom>
            <a:noFill/>
            <a:ln w="9525">
              <a:solidFill>
                <a:schemeClr val="tx1"/>
              </a:solidFill>
              <a:round/>
              <a:headEnd/>
              <a:tailEnd/>
            </a:ln>
          </p:spPr>
          <p:txBody>
            <a:bodyPr/>
            <a:lstStyle/>
            <a:p>
              <a:endParaRPr lang="en-US"/>
            </a:p>
          </p:txBody>
        </p:sp>
        <p:sp>
          <p:nvSpPr>
            <p:cNvPr id="80" name="Line 97"/>
            <p:cNvSpPr>
              <a:spLocks noChangeShapeType="1"/>
            </p:cNvSpPr>
            <p:nvPr/>
          </p:nvSpPr>
          <p:spPr bwMode="auto">
            <a:xfrm>
              <a:off x="3788" y="3022"/>
              <a:ext cx="408" cy="362"/>
            </a:xfrm>
            <a:prstGeom prst="line">
              <a:avLst/>
            </a:prstGeom>
            <a:noFill/>
            <a:ln w="9525">
              <a:solidFill>
                <a:schemeClr val="tx1"/>
              </a:solidFill>
              <a:round/>
              <a:headEnd/>
              <a:tailEnd/>
            </a:ln>
          </p:spPr>
          <p:txBody>
            <a:bodyPr/>
            <a:lstStyle/>
            <a:p>
              <a:endParaRPr lang="en-US"/>
            </a:p>
          </p:txBody>
        </p:sp>
        <p:sp>
          <p:nvSpPr>
            <p:cNvPr id="81" name="Line 98"/>
            <p:cNvSpPr>
              <a:spLocks noChangeShapeType="1"/>
            </p:cNvSpPr>
            <p:nvPr/>
          </p:nvSpPr>
          <p:spPr bwMode="auto">
            <a:xfrm flipV="1">
              <a:off x="3788" y="3566"/>
              <a:ext cx="408" cy="408"/>
            </a:xfrm>
            <a:prstGeom prst="line">
              <a:avLst/>
            </a:prstGeom>
            <a:noFill/>
            <a:ln w="9525">
              <a:solidFill>
                <a:schemeClr val="tx1"/>
              </a:solidFill>
              <a:round/>
              <a:headEnd/>
              <a:tailEnd/>
            </a:ln>
          </p:spPr>
          <p:txBody>
            <a:bodyPr/>
            <a:lstStyle/>
            <a:p>
              <a:endParaRPr lang="en-US"/>
            </a:p>
          </p:txBody>
        </p:sp>
        <p:sp>
          <p:nvSpPr>
            <p:cNvPr id="82" name="Line 99"/>
            <p:cNvSpPr>
              <a:spLocks noChangeShapeType="1"/>
            </p:cNvSpPr>
            <p:nvPr/>
          </p:nvSpPr>
          <p:spPr bwMode="auto">
            <a:xfrm>
              <a:off x="2518" y="3611"/>
              <a:ext cx="318" cy="318"/>
            </a:xfrm>
            <a:prstGeom prst="line">
              <a:avLst/>
            </a:prstGeom>
            <a:noFill/>
            <a:ln w="9525">
              <a:solidFill>
                <a:schemeClr val="tx1"/>
              </a:solidFill>
              <a:round/>
              <a:headEnd/>
              <a:tailEnd/>
            </a:ln>
          </p:spPr>
          <p:txBody>
            <a:bodyPr/>
            <a:lstStyle/>
            <a:p>
              <a:endParaRPr lang="en-US"/>
            </a:p>
          </p:txBody>
        </p:sp>
        <p:sp>
          <p:nvSpPr>
            <p:cNvPr id="83" name="Line 100"/>
            <p:cNvSpPr>
              <a:spLocks noChangeShapeType="1"/>
            </p:cNvSpPr>
            <p:nvPr/>
          </p:nvSpPr>
          <p:spPr bwMode="auto">
            <a:xfrm flipV="1">
              <a:off x="2064" y="3611"/>
              <a:ext cx="273" cy="318"/>
            </a:xfrm>
            <a:prstGeom prst="line">
              <a:avLst/>
            </a:prstGeom>
            <a:noFill/>
            <a:ln w="9525">
              <a:solidFill>
                <a:schemeClr val="tx1"/>
              </a:solidFill>
              <a:round/>
              <a:headEnd/>
              <a:tailEnd/>
            </a:ln>
          </p:spPr>
          <p:txBody>
            <a:bodyPr/>
            <a:lstStyle/>
            <a:p>
              <a:endParaRPr lang="en-US"/>
            </a:p>
          </p:txBody>
        </p:sp>
        <p:sp>
          <p:nvSpPr>
            <p:cNvPr id="84" name="Line 101"/>
            <p:cNvSpPr>
              <a:spLocks noChangeShapeType="1"/>
            </p:cNvSpPr>
            <p:nvPr/>
          </p:nvSpPr>
          <p:spPr bwMode="auto">
            <a:xfrm flipV="1">
              <a:off x="2473" y="3067"/>
              <a:ext cx="317" cy="363"/>
            </a:xfrm>
            <a:prstGeom prst="line">
              <a:avLst/>
            </a:prstGeom>
            <a:noFill/>
            <a:ln w="76200">
              <a:solidFill>
                <a:srgbClr val="3366FF"/>
              </a:solidFill>
              <a:round/>
              <a:headEnd/>
              <a:tailEnd/>
            </a:ln>
          </p:spPr>
          <p:txBody>
            <a:bodyPr/>
            <a:lstStyle/>
            <a:p>
              <a:endParaRPr lang="en-US"/>
            </a:p>
          </p:txBody>
        </p:sp>
        <p:sp>
          <p:nvSpPr>
            <p:cNvPr id="85" name="Text Box 102"/>
            <p:cNvSpPr txBox="1">
              <a:spLocks noChangeArrowheads="1"/>
            </p:cNvSpPr>
            <p:nvPr/>
          </p:nvSpPr>
          <p:spPr bwMode="auto">
            <a:xfrm>
              <a:off x="1565" y="2976"/>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86" name="Text Box 103"/>
            <p:cNvSpPr txBox="1">
              <a:spLocks noChangeArrowheads="1"/>
            </p:cNvSpPr>
            <p:nvPr/>
          </p:nvSpPr>
          <p:spPr bwMode="auto">
            <a:xfrm>
              <a:off x="2324" y="2643"/>
              <a:ext cx="212" cy="288"/>
            </a:xfrm>
            <a:prstGeom prst="rect">
              <a:avLst/>
            </a:prstGeom>
            <a:noFill/>
            <a:ln w="9525">
              <a:noFill/>
              <a:miter lim="800000"/>
              <a:headEnd/>
              <a:tailEnd/>
            </a:ln>
          </p:spPr>
          <p:txBody>
            <a:bodyPr wrap="none">
              <a:spAutoFit/>
            </a:bodyPr>
            <a:lstStyle/>
            <a:p>
              <a:r>
                <a:rPr lang="en-US" altLang="zh-TW">
                  <a:solidFill>
                    <a:srgbClr val="FF3300"/>
                  </a:solidFill>
                  <a:ea typeface="新細明體" pitchFamily="18" charset="-120"/>
                </a:rPr>
                <a:t>8</a:t>
              </a:r>
            </a:p>
          </p:txBody>
        </p:sp>
        <p:sp>
          <p:nvSpPr>
            <p:cNvPr id="87" name="Text Box 104"/>
            <p:cNvSpPr txBox="1">
              <a:spLocks noChangeArrowheads="1"/>
            </p:cNvSpPr>
            <p:nvPr/>
          </p:nvSpPr>
          <p:spPr bwMode="auto">
            <a:xfrm>
              <a:off x="3168" y="264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88" name="Text Box 105"/>
            <p:cNvSpPr txBox="1">
              <a:spLocks noChangeArrowheads="1"/>
            </p:cNvSpPr>
            <p:nvPr/>
          </p:nvSpPr>
          <p:spPr bwMode="auto">
            <a:xfrm>
              <a:off x="4002" y="2898"/>
              <a:ext cx="212" cy="288"/>
            </a:xfrm>
            <a:prstGeom prst="rect">
              <a:avLst/>
            </a:prstGeom>
            <a:noFill/>
            <a:ln w="9525">
              <a:noFill/>
              <a:miter lim="800000"/>
              <a:headEnd/>
              <a:tailEnd/>
            </a:ln>
          </p:spPr>
          <p:txBody>
            <a:bodyPr wrap="none">
              <a:spAutoFit/>
            </a:bodyPr>
            <a:lstStyle/>
            <a:p>
              <a:r>
                <a:rPr lang="en-US" altLang="zh-TW">
                  <a:ea typeface="新細明體" pitchFamily="18" charset="-120"/>
                </a:rPr>
                <a:t>9</a:t>
              </a:r>
            </a:p>
          </p:txBody>
        </p:sp>
        <p:sp>
          <p:nvSpPr>
            <p:cNvPr id="89" name="Text Box 106"/>
            <p:cNvSpPr txBox="1">
              <a:spLocks noChangeArrowheads="1"/>
            </p:cNvSpPr>
            <p:nvPr/>
          </p:nvSpPr>
          <p:spPr bwMode="auto">
            <a:xfrm>
              <a:off x="3970" y="3657"/>
              <a:ext cx="308" cy="288"/>
            </a:xfrm>
            <a:prstGeom prst="rect">
              <a:avLst/>
            </a:prstGeom>
            <a:noFill/>
            <a:ln w="9525">
              <a:noFill/>
              <a:miter lim="800000"/>
              <a:headEnd/>
              <a:tailEnd/>
            </a:ln>
          </p:spPr>
          <p:txBody>
            <a:bodyPr wrap="none">
              <a:spAutoFit/>
            </a:bodyPr>
            <a:lstStyle/>
            <a:p>
              <a:r>
                <a:rPr lang="en-US" altLang="zh-TW">
                  <a:ea typeface="新細明體" pitchFamily="18" charset="-120"/>
                </a:rPr>
                <a:t>10</a:t>
              </a:r>
            </a:p>
          </p:txBody>
        </p:sp>
        <p:sp>
          <p:nvSpPr>
            <p:cNvPr id="90" name="Text Box 107"/>
            <p:cNvSpPr txBox="1">
              <a:spLocks noChangeArrowheads="1"/>
            </p:cNvSpPr>
            <p:nvPr/>
          </p:nvSpPr>
          <p:spPr bwMode="auto">
            <a:xfrm>
              <a:off x="3652" y="3339"/>
              <a:ext cx="308" cy="288"/>
            </a:xfrm>
            <a:prstGeom prst="rect">
              <a:avLst/>
            </a:prstGeom>
            <a:noFill/>
            <a:ln w="9525">
              <a:noFill/>
              <a:miter lim="800000"/>
              <a:headEnd/>
              <a:tailEnd/>
            </a:ln>
          </p:spPr>
          <p:txBody>
            <a:bodyPr wrap="none">
              <a:spAutoFit/>
            </a:bodyPr>
            <a:lstStyle/>
            <a:p>
              <a:r>
                <a:rPr lang="en-US" altLang="zh-TW">
                  <a:ea typeface="新細明體" pitchFamily="18" charset="-120"/>
                </a:rPr>
                <a:t>14</a:t>
              </a:r>
            </a:p>
          </p:txBody>
        </p:sp>
        <p:sp>
          <p:nvSpPr>
            <p:cNvPr id="91" name="Text Box 108"/>
            <p:cNvSpPr txBox="1">
              <a:spLocks noChangeArrowheads="1"/>
            </p:cNvSpPr>
            <p:nvPr/>
          </p:nvSpPr>
          <p:spPr bwMode="auto">
            <a:xfrm>
              <a:off x="3017" y="3414"/>
              <a:ext cx="212" cy="288"/>
            </a:xfrm>
            <a:prstGeom prst="rect">
              <a:avLst/>
            </a:prstGeom>
            <a:noFill/>
            <a:ln w="9525">
              <a:noFill/>
              <a:miter lim="800000"/>
              <a:headEnd/>
              <a:tailEnd/>
            </a:ln>
          </p:spPr>
          <p:txBody>
            <a:bodyPr wrap="none">
              <a:spAutoFit/>
            </a:bodyPr>
            <a:lstStyle/>
            <a:p>
              <a:r>
                <a:rPr lang="en-US" altLang="zh-TW">
                  <a:ea typeface="新細明體" pitchFamily="18" charset="-120"/>
                </a:rPr>
                <a:t>4</a:t>
              </a:r>
            </a:p>
          </p:txBody>
        </p:sp>
        <p:sp>
          <p:nvSpPr>
            <p:cNvPr id="92" name="Text Box 109"/>
            <p:cNvSpPr txBox="1">
              <a:spLocks noChangeArrowheads="1"/>
            </p:cNvSpPr>
            <p:nvPr/>
          </p:nvSpPr>
          <p:spPr bwMode="auto">
            <a:xfrm>
              <a:off x="2624" y="3187"/>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3" name="Text Box 110"/>
            <p:cNvSpPr txBox="1">
              <a:spLocks noChangeArrowheads="1"/>
            </p:cNvSpPr>
            <p:nvPr/>
          </p:nvSpPr>
          <p:spPr bwMode="auto">
            <a:xfrm>
              <a:off x="3198"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2</a:t>
              </a:r>
            </a:p>
          </p:txBody>
        </p:sp>
        <p:sp>
          <p:nvSpPr>
            <p:cNvPr id="94" name="Text Box 111"/>
            <p:cNvSpPr txBox="1">
              <a:spLocks noChangeArrowheads="1"/>
            </p:cNvSpPr>
            <p:nvPr/>
          </p:nvSpPr>
          <p:spPr bwMode="auto">
            <a:xfrm>
              <a:off x="2641"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6</a:t>
              </a:r>
            </a:p>
          </p:txBody>
        </p:sp>
        <p:sp>
          <p:nvSpPr>
            <p:cNvPr id="95" name="Text Box 112"/>
            <p:cNvSpPr txBox="1">
              <a:spLocks noChangeArrowheads="1"/>
            </p:cNvSpPr>
            <p:nvPr/>
          </p:nvSpPr>
          <p:spPr bwMode="auto">
            <a:xfrm>
              <a:off x="2369" y="4004"/>
              <a:ext cx="212" cy="288"/>
            </a:xfrm>
            <a:prstGeom prst="rect">
              <a:avLst/>
            </a:prstGeom>
            <a:noFill/>
            <a:ln w="9525">
              <a:noFill/>
              <a:miter lim="800000"/>
              <a:headEnd/>
              <a:tailEnd/>
            </a:ln>
          </p:spPr>
          <p:txBody>
            <a:bodyPr wrap="none">
              <a:spAutoFit/>
            </a:bodyPr>
            <a:lstStyle/>
            <a:p>
              <a:r>
                <a:rPr lang="en-US" altLang="zh-TW">
                  <a:ea typeface="新細明體" pitchFamily="18" charset="-120"/>
                </a:rPr>
                <a:t>1</a:t>
              </a:r>
            </a:p>
          </p:txBody>
        </p:sp>
        <p:sp>
          <p:nvSpPr>
            <p:cNvPr id="96" name="Text Box 113"/>
            <p:cNvSpPr txBox="1">
              <a:spLocks noChangeArrowheads="1"/>
            </p:cNvSpPr>
            <p:nvPr/>
          </p:nvSpPr>
          <p:spPr bwMode="auto">
            <a:xfrm>
              <a:off x="2097" y="3533"/>
              <a:ext cx="212" cy="288"/>
            </a:xfrm>
            <a:prstGeom prst="rect">
              <a:avLst/>
            </a:prstGeom>
            <a:noFill/>
            <a:ln w="9525">
              <a:noFill/>
              <a:miter lim="800000"/>
              <a:headEnd/>
              <a:tailEnd/>
            </a:ln>
          </p:spPr>
          <p:txBody>
            <a:bodyPr wrap="none">
              <a:spAutoFit/>
            </a:bodyPr>
            <a:lstStyle/>
            <a:p>
              <a:r>
                <a:rPr lang="en-US" altLang="zh-TW">
                  <a:ea typeface="新細明體" pitchFamily="18" charset="-120"/>
                </a:rPr>
                <a:t>7</a:t>
              </a:r>
            </a:p>
          </p:txBody>
        </p:sp>
        <p:sp>
          <p:nvSpPr>
            <p:cNvPr id="97" name="Text Box 114"/>
            <p:cNvSpPr txBox="1">
              <a:spLocks noChangeArrowheads="1"/>
            </p:cNvSpPr>
            <p:nvPr/>
          </p:nvSpPr>
          <p:spPr bwMode="auto">
            <a:xfrm>
              <a:off x="1747" y="3323"/>
              <a:ext cx="308" cy="288"/>
            </a:xfrm>
            <a:prstGeom prst="rect">
              <a:avLst/>
            </a:prstGeom>
            <a:noFill/>
            <a:ln w="9525">
              <a:noFill/>
              <a:miter lim="800000"/>
              <a:headEnd/>
              <a:tailEnd/>
            </a:ln>
          </p:spPr>
          <p:txBody>
            <a:bodyPr wrap="none">
              <a:spAutoFit/>
            </a:bodyPr>
            <a:lstStyle/>
            <a:p>
              <a:r>
                <a:rPr lang="en-US" altLang="zh-TW">
                  <a:ea typeface="新細明體" pitchFamily="18" charset="-120"/>
                </a:rPr>
                <a:t>11</a:t>
              </a:r>
            </a:p>
          </p:txBody>
        </p:sp>
        <p:sp>
          <p:nvSpPr>
            <p:cNvPr id="98" name="Text Box 115"/>
            <p:cNvSpPr txBox="1">
              <a:spLocks noChangeArrowheads="1"/>
            </p:cNvSpPr>
            <p:nvPr/>
          </p:nvSpPr>
          <p:spPr bwMode="auto">
            <a:xfrm>
              <a:off x="1565" y="3731"/>
              <a:ext cx="212" cy="288"/>
            </a:xfrm>
            <a:prstGeom prst="rect">
              <a:avLst/>
            </a:prstGeom>
            <a:noFill/>
            <a:ln w="9525">
              <a:noFill/>
              <a:miter lim="800000"/>
              <a:headEnd/>
              <a:tailEnd/>
            </a:ln>
          </p:spPr>
          <p:txBody>
            <a:bodyPr wrap="none">
              <a:spAutoFit/>
            </a:bodyPr>
            <a:lstStyle/>
            <a:p>
              <a:r>
                <a:rPr lang="en-US" altLang="zh-TW">
                  <a:ea typeface="新細明體" pitchFamily="18" charset="-120"/>
                </a:rPr>
                <a:t>8</a:t>
              </a:r>
            </a:p>
          </p:txBody>
        </p:sp>
      </p:grpSp>
      <p:sp>
        <p:nvSpPr>
          <p:cNvPr id="117" name="Rectangle 116"/>
          <p:cNvSpPr/>
          <p:nvPr/>
        </p:nvSpPr>
        <p:spPr>
          <a:xfrm>
            <a:off x="0" y="5105400"/>
            <a:ext cx="4572000" cy="1477328"/>
          </a:xfrm>
          <a:prstGeom prst="rect">
            <a:avLst/>
          </a:prstGeom>
        </p:spPr>
        <p:txBody>
          <a:bodyPr>
            <a:spAutoFit/>
          </a:bodyPr>
          <a:lstStyle/>
          <a:p>
            <a:pPr algn="just"/>
            <a:r>
              <a:rPr lang="en-US" b="1" dirty="0" smtClean="0"/>
              <a:t>Time Complexity of</a:t>
            </a:r>
            <a:r>
              <a:rPr lang="en-US" dirty="0" smtClean="0"/>
              <a:t> </a:t>
            </a:r>
            <a:r>
              <a:rPr lang="en-US" b="1" dirty="0" err="1" smtClean="0"/>
              <a:t>Kruskal's</a:t>
            </a:r>
            <a:r>
              <a:rPr lang="en-US" b="1" dirty="0" smtClean="0"/>
              <a:t> algorithm</a:t>
            </a:r>
            <a:r>
              <a:rPr lang="en-US" dirty="0" smtClean="0"/>
              <a:t> can be shown to run in O(E log E) </a:t>
            </a:r>
            <a:r>
              <a:rPr lang="en-US" b="1" dirty="0" smtClean="0"/>
              <a:t>time</a:t>
            </a:r>
            <a:r>
              <a:rPr lang="en-US" dirty="0" smtClean="0"/>
              <a:t>, or equivalently, O(E log V) </a:t>
            </a:r>
            <a:r>
              <a:rPr lang="en-US" b="1" dirty="0" smtClean="0"/>
              <a:t>time</a:t>
            </a:r>
            <a:r>
              <a:rPr lang="en-US" dirty="0" smtClean="0"/>
              <a:t>, where E is the number of edges in the graph and V is the number of vertices.</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67</a:t>
            </a:fld>
            <a:endParaRPr lang="en-US"/>
          </a:p>
        </p:txBody>
      </p:sp>
      <p:sp>
        <p:nvSpPr>
          <p:cNvPr id="5" name="Text Placeholder 2"/>
          <p:cNvSpPr txBox="1">
            <a:spLocks/>
          </p:cNvSpPr>
          <p:nvPr/>
        </p:nvSpPr>
        <p:spPr>
          <a:xfrm>
            <a:off x="152400" y="1622425"/>
            <a:ext cx="8801100" cy="2949575"/>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Shortest path between two vertices in a weighted graph has smallest edge-weight sum</a:t>
            </a:r>
          </a:p>
        </p:txBody>
      </p:sp>
      <p:sp>
        <p:nvSpPr>
          <p:cNvPr id="6" name="TextBox 4"/>
          <p:cNvSpPr txBox="1">
            <a:spLocks noChangeArrowheads="1"/>
          </p:cNvSpPr>
          <p:nvPr/>
        </p:nvSpPr>
        <p:spPr bwMode="auto">
          <a:xfrm>
            <a:off x="762001" y="5397500"/>
            <a:ext cx="7659688" cy="461665"/>
          </a:xfrm>
          <a:prstGeom prst="rect">
            <a:avLst/>
          </a:prstGeom>
          <a:noFill/>
          <a:ln w="9525">
            <a:noFill/>
            <a:miter lim="800000"/>
            <a:headEnd/>
            <a:tailEnd/>
          </a:ln>
        </p:spPr>
        <p:txBody>
          <a:bodyPr wrap="square">
            <a:spAutoFit/>
          </a:bodyPr>
          <a:lstStyle/>
          <a:p>
            <a:pPr algn="ctr"/>
            <a:r>
              <a:rPr lang="en-US" sz="2400" dirty="0" smtClean="0"/>
              <a:t>(a) A </a:t>
            </a:r>
            <a:r>
              <a:rPr lang="en-US" sz="2400" dirty="0"/>
              <a:t>weighted directed graph </a:t>
            </a:r>
            <a:r>
              <a:rPr lang="en-US" sz="2400" dirty="0" smtClean="0"/>
              <a:t>and </a:t>
            </a:r>
            <a:r>
              <a:rPr lang="en-US" sz="2400" dirty="0"/>
              <a:t>(b) its adjacency matrix</a:t>
            </a:r>
          </a:p>
        </p:txBody>
      </p:sp>
      <p:pic>
        <p:nvPicPr>
          <p:cNvPr id="7" name="Picture 2"/>
          <p:cNvPicPr>
            <a:picLocks noChangeAspect="1" noChangeArrowheads="1"/>
          </p:cNvPicPr>
          <p:nvPr/>
        </p:nvPicPr>
        <p:blipFill>
          <a:blip r:embed="rId2"/>
          <a:srcRect/>
          <a:stretch>
            <a:fillRect/>
          </a:stretch>
        </p:blipFill>
        <p:spPr bwMode="auto">
          <a:xfrm>
            <a:off x="1295400" y="2438400"/>
            <a:ext cx="65532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353297" cy="697230"/>
          </a:xfrm>
        </p:spPr>
        <p:txBody>
          <a:bodyPr/>
          <a:lstStyle/>
          <a:p>
            <a:r>
              <a:rPr lang="en-US" dirty="0" err="1" smtClean="0"/>
              <a:t>Dijkstra’s</a:t>
            </a:r>
            <a:r>
              <a:rPr lang="en-US" dirty="0" smtClean="0"/>
              <a:t> Algorithm</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68</a:t>
            </a:fld>
            <a:endParaRPr lang="en-US"/>
          </a:p>
        </p:txBody>
      </p:sp>
      <p:sp>
        <p:nvSpPr>
          <p:cNvPr id="5" name="Rectangle 2"/>
          <p:cNvSpPr txBox="1">
            <a:spLocks noChangeArrowheads="1"/>
          </p:cNvSpPr>
          <p:nvPr/>
        </p:nvSpPr>
        <p:spPr>
          <a:xfrm>
            <a:off x="381000" y="1524000"/>
            <a:ext cx="7772400" cy="1107996"/>
          </a:xfrm>
          <a:prstGeom prst="rect">
            <a:avLst/>
          </a:prstGeom>
        </p:spPr>
        <p:txBody>
          <a:bodyPr wrap="square" lIns="0" tIns="0" rIns="0" bIns="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err="1" smtClean="0">
                <a:ln>
                  <a:noFill/>
                </a:ln>
                <a:solidFill>
                  <a:srgbClr val="775F54"/>
                </a:solidFill>
                <a:effectLst/>
                <a:uLnTx/>
                <a:uFillTx/>
                <a:latin typeface="Arial"/>
                <a:ea typeface="+mj-ea"/>
                <a:cs typeface="Arial"/>
              </a:rPr>
              <a:t>Edsger</a:t>
            </a:r>
            <a:r>
              <a:rPr kumimoji="0" lang="en-US" sz="4400" b="0" i="0" u="none" strike="noStrike" kern="0" cap="none" spc="0" normalizeH="0" baseline="0" noProof="0" dirty="0" smtClean="0">
                <a:ln>
                  <a:noFill/>
                </a:ln>
                <a:solidFill>
                  <a:srgbClr val="775F54"/>
                </a:solidFill>
                <a:effectLst/>
                <a:uLnTx/>
                <a:uFillTx/>
                <a:latin typeface="Arial"/>
                <a:ea typeface="+mj-ea"/>
                <a:cs typeface="Arial"/>
              </a:rPr>
              <a:t> </a:t>
            </a:r>
            <a:r>
              <a:rPr kumimoji="0" lang="en-US" sz="4400" b="0" i="0" u="none" strike="noStrike" kern="0" cap="none" spc="0" normalizeH="0" baseline="0" noProof="0" dirty="0" err="1" smtClean="0">
                <a:ln>
                  <a:noFill/>
                </a:ln>
                <a:solidFill>
                  <a:srgbClr val="775F54"/>
                </a:solidFill>
                <a:effectLst/>
                <a:uLnTx/>
                <a:uFillTx/>
                <a:latin typeface="Arial"/>
                <a:ea typeface="+mj-ea"/>
                <a:cs typeface="Arial"/>
              </a:rPr>
              <a:t>Wybe</a:t>
            </a:r>
            <a:r>
              <a:rPr kumimoji="0" lang="en-US" sz="4400" b="0" i="0" u="none" strike="noStrike" kern="0" cap="none" spc="0" normalizeH="0" baseline="0" noProof="0" dirty="0" smtClean="0">
                <a:ln>
                  <a:noFill/>
                </a:ln>
                <a:solidFill>
                  <a:srgbClr val="775F54"/>
                </a:solidFill>
                <a:effectLst/>
                <a:uLnTx/>
                <a:uFillTx/>
                <a:latin typeface="Arial"/>
                <a:ea typeface="+mj-ea"/>
                <a:cs typeface="Arial"/>
              </a:rPr>
              <a:t> </a:t>
            </a:r>
            <a:r>
              <a:rPr kumimoji="0" lang="en-US" sz="4400" b="0" i="0" u="none" strike="noStrike" kern="0" cap="none" spc="0" normalizeH="0" baseline="0" noProof="0" dirty="0" err="1" smtClean="0">
                <a:ln>
                  <a:noFill/>
                </a:ln>
                <a:solidFill>
                  <a:srgbClr val="775F54"/>
                </a:solidFill>
                <a:effectLst/>
                <a:uLnTx/>
                <a:uFillTx/>
                <a:latin typeface="Arial"/>
                <a:ea typeface="+mj-ea"/>
                <a:cs typeface="Arial"/>
              </a:rPr>
              <a:t>Dijkstra</a:t>
            </a:r>
            <a:r>
              <a:rPr kumimoji="0" lang="en-US" sz="4400" b="0" i="0" u="none" strike="noStrike" kern="0" cap="none" spc="0" normalizeH="0" baseline="0" noProof="0" dirty="0" smtClean="0">
                <a:ln>
                  <a:noFill/>
                </a:ln>
                <a:solidFill>
                  <a:srgbClr val="775F54"/>
                </a:solidFill>
                <a:effectLst/>
                <a:uLnTx/>
                <a:uFillTx/>
                <a:latin typeface="Arial"/>
                <a:ea typeface="+mj-ea"/>
                <a:cs typeface="Arial"/>
              </a:rPr>
              <a:t> </a:t>
            </a:r>
            <a:br>
              <a:rPr kumimoji="0" lang="en-US" sz="4400" b="0" i="0" u="none" strike="noStrike" kern="0" cap="none" spc="0" normalizeH="0" baseline="0" noProof="0" dirty="0" smtClean="0">
                <a:ln>
                  <a:noFill/>
                </a:ln>
                <a:solidFill>
                  <a:srgbClr val="775F54"/>
                </a:solidFill>
                <a:effectLst/>
                <a:uLnTx/>
                <a:uFillTx/>
                <a:latin typeface="Arial"/>
                <a:ea typeface="+mj-ea"/>
                <a:cs typeface="Arial"/>
              </a:rPr>
            </a:br>
            <a:r>
              <a:rPr kumimoji="0" lang="en-US" sz="2800" b="0" i="0" u="none" strike="noStrike" kern="0" cap="none" spc="0" normalizeH="0" baseline="0" noProof="0" dirty="0" smtClean="0">
                <a:ln>
                  <a:noFill/>
                </a:ln>
                <a:solidFill>
                  <a:srgbClr val="775F54"/>
                </a:solidFill>
                <a:effectLst/>
                <a:uLnTx/>
                <a:uFillTx/>
                <a:latin typeface="Arial"/>
                <a:ea typeface="+mj-ea"/>
                <a:cs typeface="Arial"/>
              </a:rPr>
              <a:t>(1930-2002)</a:t>
            </a:r>
          </a:p>
        </p:txBody>
      </p:sp>
      <p:sp>
        <p:nvSpPr>
          <p:cNvPr id="6" name="Rectangle 3"/>
          <p:cNvSpPr txBox="1">
            <a:spLocks noChangeArrowheads="1"/>
          </p:cNvSpPr>
          <p:nvPr/>
        </p:nvSpPr>
        <p:spPr>
          <a:xfrm>
            <a:off x="228600" y="2590800"/>
            <a:ext cx="8686800" cy="3810000"/>
          </a:xfrm>
          <a:prstGeom prst="rect">
            <a:avLst/>
          </a:prstGeom>
        </p:spPr>
        <p:txBody>
          <a:bodyPr/>
          <a:lstStyle/>
          <a:p>
            <a:pPr marL="0" marR="0" lvl="0" indent="0" algn="just" defTabSz="914400" eaLnBrk="1" fontAlgn="auto" latinLnBrk="0" hangingPunct="1">
              <a:lnSpc>
                <a:spcPct val="90000"/>
              </a:lnSpc>
              <a:spcBef>
                <a:spcPts val="0"/>
              </a:spcBef>
              <a:spcAft>
                <a:spcPts val="0"/>
              </a:spcAft>
              <a:buClrTx/>
              <a:buSzTx/>
              <a:buFontTx/>
              <a:buNone/>
              <a:tabLst>
                <a:tab pos="2173288" algn="l"/>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Invented concepts of structured programming, synchronization, weakest precondition, and "semaphores" for controlling computer processes. The Oxford English Dictionary cites his use of the words "vector" and "stack" in a computing context.</a:t>
            </a:r>
          </a:p>
          <a:p>
            <a:pPr marL="0" marR="0" lvl="0" indent="0" algn="just" defTabSz="914400" eaLnBrk="1" fontAlgn="auto" latinLnBrk="0" hangingPunct="1">
              <a:lnSpc>
                <a:spcPct val="90000"/>
              </a:lnSpc>
              <a:spcBef>
                <a:spcPts val="0"/>
              </a:spcBef>
              <a:spcAft>
                <a:spcPts val="0"/>
              </a:spcAft>
              <a:buClrTx/>
              <a:buSzTx/>
              <a:buFontTx/>
              <a:buNone/>
              <a:tabLst>
                <a:tab pos="2173288" algn="l"/>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Believed programming should be taught without computers</a:t>
            </a:r>
          </a:p>
          <a:p>
            <a:pPr marL="0" marR="0" lvl="0" indent="0" algn="just" defTabSz="914400" eaLnBrk="1" fontAlgn="auto" latinLnBrk="0" hangingPunct="1">
              <a:lnSpc>
                <a:spcPct val="90000"/>
              </a:lnSpc>
              <a:spcBef>
                <a:spcPts val="0"/>
              </a:spcBef>
              <a:spcAft>
                <a:spcPts val="0"/>
              </a:spcAft>
              <a:buClrTx/>
              <a:buSzTx/>
              <a:buFontTx/>
              <a:buNone/>
              <a:tabLst>
                <a:tab pos="2173288" algn="l"/>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1972 Turing Award</a:t>
            </a:r>
          </a:p>
          <a:p>
            <a:pPr marL="0" marR="0" lvl="0" indent="0" algn="just" defTabSz="914400" eaLnBrk="1" fontAlgn="auto" latinLnBrk="0" hangingPunct="1">
              <a:lnSpc>
                <a:spcPct val="90000"/>
              </a:lnSpc>
              <a:spcBef>
                <a:spcPts val="0"/>
              </a:spcBef>
              <a:spcAft>
                <a:spcPts val="0"/>
              </a:spcAft>
              <a:buClrTx/>
              <a:buSzTx/>
              <a:buFontTx/>
              <a:buNone/>
              <a:tabLst>
                <a:tab pos="2173288" algn="l"/>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“In their capacity as a tool, computers will be but a ripple on the surface of our culture. In their capacity as intellectual challenge, they are without precedent in the cultural history of mankind.”</a:t>
            </a:r>
          </a:p>
        </p:txBody>
      </p:sp>
      <p:pic>
        <p:nvPicPr>
          <p:cNvPr id="7" name="Picture 7" descr="http://www.cs.utexas.edu/users/EWD/EWDwww.jpg"/>
          <p:cNvPicPr>
            <a:picLocks noChangeAspect="1" noChangeArrowheads="1"/>
          </p:cNvPicPr>
          <p:nvPr/>
        </p:nvPicPr>
        <p:blipFill>
          <a:blip r:embed="rId2"/>
          <a:srcRect/>
          <a:stretch>
            <a:fillRect/>
          </a:stretch>
        </p:blipFill>
        <p:spPr bwMode="auto">
          <a:xfrm>
            <a:off x="7467600" y="762000"/>
            <a:ext cx="1408113" cy="181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1"/>
            <a:ext cx="8839200" cy="1231106"/>
          </a:xfrm>
        </p:spPr>
        <p:txBody>
          <a:bodyPr/>
          <a:lstStyle/>
          <a:p>
            <a:r>
              <a:rPr lang="en-US" sz="4000" dirty="0" err="1" smtClean="0"/>
              <a:t>Dijkstra’s</a:t>
            </a:r>
            <a:r>
              <a:rPr lang="en-US" sz="4000" dirty="0" smtClean="0"/>
              <a:t> Algorithm for Single Source Shortest Path</a:t>
            </a:r>
            <a:endParaRPr lang="en-US" sz="4000"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69</a:t>
            </a:fld>
            <a:endParaRPr lang="en-US"/>
          </a:p>
        </p:txBody>
      </p:sp>
      <p:sp>
        <p:nvSpPr>
          <p:cNvPr id="5" name="Rectangle 3"/>
          <p:cNvSpPr txBox="1">
            <a:spLocks noChangeArrowheads="1"/>
          </p:cNvSpPr>
          <p:nvPr/>
        </p:nvSpPr>
        <p:spPr>
          <a:xfrm>
            <a:off x="152400" y="1600200"/>
            <a:ext cx="8763000" cy="4495800"/>
          </a:xfrm>
          <a:prstGeom prst="rect">
            <a:avLst/>
          </a:prstGeom>
        </p:spPr>
        <p:txBody>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Classic algorithm for solving shortest path in </a:t>
            </a:r>
            <a:r>
              <a:rPr kumimoji="0" lang="en-US" sz="2400" b="0" i="0" u="none" strike="noStrike" kern="0" cap="none" spc="0" normalizeH="0" baseline="0" noProof="0" dirty="0" smtClean="0">
                <a:ln>
                  <a:noFill/>
                </a:ln>
                <a:solidFill>
                  <a:schemeClr val="accent2"/>
                </a:solidFill>
                <a:effectLst/>
                <a:uLnTx/>
                <a:uFillTx/>
                <a:latin typeface="+mn-lt"/>
                <a:ea typeface="+mn-ea"/>
                <a:cs typeface="+mn-cs"/>
              </a:rPr>
              <a:t>weighted graphs</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(with </a:t>
            </a:r>
            <a:r>
              <a:rPr kumimoji="0" lang="en-US" sz="2400" b="0" i="1" u="none" strike="noStrike" kern="0" cap="none" spc="0" normalizeH="0" baseline="0" noProof="0" dirty="0" smtClean="0">
                <a:ln>
                  <a:noFill/>
                </a:ln>
                <a:solidFill>
                  <a:sysClr val="windowText" lastClr="000000"/>
                </a:solidFill>
                <a:effectLst/>
                <a:uLnTx/>
                <a:uFillTx/>
                <a:latin typeface="+mn-lt"/>
                <a:ea typeface="+mn-ea"/>
                <a:cs typeface="+mn-cs"/>
              </a:rPr>
              <a:t>only</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a:t>
            </a:r>
            <a:r>
              <a:rPr kumimoji="0" lang="en-US" sz="2400" b="0" i="1" u="none" strike="noStrike" kern="0" cap="none" spc="0" normalizeH="0" baseline="0" noProof="0" dirty="0" smtClean="0">
                <a:ln>
                  <a:noFill/>
                </a:ln>
                <a:solidFill>
                  <a:sysClr val="windowText" lastClr="000000"/>
                </a:solidFill>
                <a:effectLst/>
                <a:uLnTx/>
                <a:uFillTx/>
                <a:latin typeface="+mn-lt"/>
                <a:ea typeface="+mn-ea"/>
                <a:cs typeface="+mn-cs"/>
              </a:rPr>
              <a:t>positive</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edge weights)</a:t>
            </a:r>
          </a:p>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Similar to breadth-first search, but uses a </a:t>
            </a:r>
            <a:r>
              <a:rPr kumimoji="0" lang="en-US" sz="2400" b="0" i="0" u="none" strike="noStrike" kern="0" cap="none" spc="0" normalizeH="0" baseline="0" noProof="0" dirty="0" smtClean="0">
                <a:ln>
                  <a:noFill/>
                </a:ln>
                <a:solidFill>
                  <a:schemeClr val="accent2"/>
                </a:solidFill>
                <a:effectLst/>
                <a:uLnTx/>
                <a:uFillTx/>
                <a:latin typeface="+mn-lt"/>
                <a:ea typeface="+mn-ea"/>
                <a:cs typeface="+mn-cs"/>
              </a:rPr>
              <a:t>priority queue</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instead of a FIFO queue:</a:t>
            </a:r>
          </a:p>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chemeClr val="accent2"/>
                </a:solidFill>
                <a:effectLst/>
                <a:uLnTx/>
                <a:uFillTx/>
                <a:latin typeface="+mn-lt"/>
                <a:ea typeface="+mn-ea"/>
                <a:cs typeface="+mn-cs"/>
              </a:rPr>
              <a:t>Always select (expand) the vertex that has a lowest-cost path to the start vertex</a:t>
            </a:r>
          </a:p>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a kind of “greedy” algorithm</a:t>
            </a:r>
          </a:p>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Correctly handles the case where the lowest-cost (shortest) path to a vertex is </a:t>
            </a:r>
            <a:r>
              <a:rPr kumimoji="0" lang="en-US" sz="2400" b="0" i="0" u="none" strike="noStrike" kern="0" cap="none" spc="0" normalizeH="0" baseline="0" noProof="0" dirty="0" smtClean="0">
                <a:ln>
                  <a:noFill/>
                </a:ln>
                <a:solidFill>
                  <a:schemeClr val="accent2"/>
                </a:solidFill>
                <a:effectLst/>
                <a:uLnTx/>
                <a:uFillTx/>
                <a:latin typeface="+mn-lt"/>
                <a:ea typeface="+mn-ea"/>
                <a:cs typeface="+mn-cs"/>
              </a:rPr>
              <a:t>not</a:t>
            </a:r>
            <a:r>
              <a:rPr kumimoji="0" lang="en-US" sz="2400" b="0" i="0" u="none" strike="noStrike" kern="0" cap="none" spc="0" normalizeH="0" baseline="0" noProof="0" dirty="0" smtClean="0">
                <a:ln>
                  <a:noFill/>
                </a:ln>
                <a:solidFill>
                  <a:sysClr val="windowText" lastClr="000000"/>
                </a:solidFill>
                <a:effectLst/>
                <a:uLnTx/>
                <a:uFillTx/>
                <a:latin typeface="+mn-lt"/>
                <a:ea typeface="+mn-ea"/>
                <a:cs typeface="+mn-cs"/>
              </a:rPr>
              <a:t> the one with fewest edges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Terminologies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7</a:t>
            </a:fld>
            <a:endParaRPr lang="en-US"/>
          </a:p>
        </p:txBody>
      </p:sp>
      <p:sp>
        <p:nvSpPr>
          <p:cNvPr id="5" name="Rectangle 4"/>
          <p:cNvSpPr/>
          <p:nvPr/>
        </p:nvSpPr>
        <p:spPr>
          <a:xfrm>
            <a:off x="228600" y="1524000"/>
            <a:ext cx="8610600" cy="1477328"/>
          </a:xfrm>
          <a:prstGeom prst="rect">
            <a:avLst/>
          </a:prstGeom>
        </p:spPr>
        <p:txBody>
          <a:bodyPr wrap="square">
            <a:spAutoFit/>
          </a:bodyPr>
          <a:lstStyle/>
          <a:p>
            <a:pPr algn="just"/>
            <a:r>
              <a:rPr lang="en-US" dirty="0" smtClean="0"/>
              <a:t>A path may be infinite.</a:t>
            </a:r>
          </a:p>
          <a:p>
            <a:pPr algn="just"/>
            <a:r>
              <a:rPr lang="en-US" dirty="0" smtClean="0"/>
              <a:t>• A finite path always has a first vertex, called its </a:t>
            </a:r>
            <a:r>
              <a:rPr lang="en-US" b="1" i="1" dirty="0" smtClean="0"/>
              <a:t>start vertex, </a:t>
            </a:r>
            <a:r>
              <a:rPr lang="en-US" dirty="0" smtClean="0"/>
              <a:t>and a last vertex, called its </a:t>
            </a:r>
            <a:r>
              <a:rPr lang="en-US" b="1" i="1" dirty="0" smtClean="0"/>
              <a:t>end vertex.</a:t>
            </a:r>
          </a:p>
          <a:p>
            <a:pPr algn="just"/>
            <a:r>
              <a:rPr lang="en-US" dirty="0" smtClean="0"/>
              <a:t>• Both of them are called </a:t>
            </a:r>
            <a:r>
              <a:rPr lang="en-US" b="1" i="1" dirty="0" smtClean="0"/>
              <a:t>terminal vertices </a:t>
            </a:r>
            <a:r>
              <a:rPr lang="en-US" dirty="0" smtClean="0"/>
              <a:t>of the path.</a:t>
            </a:r>
          </a:p>
          <a:p>
            <a:pPr algn="just"/>
            <a:r>
              <a:rPr lang="en-US" dirty="0" smtClean="0"/>
              <a:t>• The other vertices in the path are </a:t>
            </a:r>
            <a:r>
              <a:rPr lang="en-US" b="1" i="1" dirty="0" smtClean="0"/>
              <a:t>internal vertices.</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 Algorithms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70</a:t>
            </a:fld>
            <a:endParaRPr lang="en-US"/>
          </a:p>
        </p:txBody>
      </p:sp>
      <p:sp>
        <p:nvSpPr>
          <p:cNvPr id="5" name="Text Placeholder 2"/>
          <p:cNvSpPr txBox="1">
            <a:spLocks/>
          </p:cNvSpPr>
          <p:nvPr/>
        </p:nvSpPr>
        <p:spPr>
          <a:xfrm>
            <a:off x="508000" y="1600200"/>
            <a:ext cx="8445500" cy="47244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smtClean="0">
                <a:ln>
                  <a:noFill/>
                </a:ln>
                <a:solidFill>
                  <a:sysClr val="windowText" lastClr="000000"/>
                </a:solidFill>
                <a:effectLst/>
                <a:uLnTx/>
                <a:uFillTx/>
                <a:latin typeface="+mn-lt"/>
                <a:ea typeface="+mn-ea"/>
                <a:cs typeface="+mn-cs"/>
              </a:rPr>
              <a:t>Dijkstra’s</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 </a:t>
            </a:r>
            <a:r>
              <a:rPr lang="en-US" sz="2400" b="1" kern="0" dirty="0" smtClean="0">
                <a:solidFill>
                  <a:sysClr val="windowText" lastClr="000000"/>
                </a:solidFill>
              </a:rPr>
              <a:t>S</a:t>
            </a:r>
            <a:r>
              <a:rPr kumimoji="0" lang="en-US" sz="2400" b="1" i="0" u="none" strike="noStrike" kern="0" cap="none" spc="0" normalizeH="0" baseline="0" noProof="0" dirty="0" err="1" smtClean="0">
                <a:ln>
                  <a:noFill/>
                </a:ln>
                <a:solidFill>
                  <a:sysClr val="windowText" lastClr="000000"/>
                </a:solidFill>
                <a:effectLst/>
                <a:uLnTx/>
                <a:uFillTx/>
                <a:latin typeface="+mn-lt"/>
                <a:ea typeface="+mn-ea"/>
                <a:cs typeface="+mn-cs"/>
              </a:rPr>
              <a:t>hortest</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-Path Algorithm</a:t>
            </a:r>
          </a:p>
        </p:txBody>
      </p:sp>
      <p:pic>
        <p:nvPicPr>
          <p:cNvPr id="6" name="Picture 2"/>
          <p:cNvPicPr>
            <a:picLocks noChangeAspect="1" noChangeArrowheads="1"/>
          </p:cNvPicPr>
          <p:nvPr/>
        </p:nvPicPr>
        <p:blipFill>
          <a:blip r:embed="rId2"/>
          <a:srcRect l="4099" r="4581"/>
          <a:stretch>
            <a:fillRect/>
          </a:stretch>
        </p:blipFill>
        <p:spPr bwMode="auto">
          <a:xfrm>
            <a:off x="381000" y="2209800"/>
            <a:ext cx="85344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 Algorithms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71</a:t>
            </a:fld>
            <a:endParaRPr lang="en-US"/>
          </a:p>
        </p:txBody>
      </p:sp>
      <p:pic>
        <p:nvPicPr>
          <p:cNvPr id="5" name="Picture 2"/>
          <p:cNvPicPr>
            <a:picLocks noChangeAspect="1" noChangeArrowheads="1"/>
          </p:cNvPicPr>
          <p:nvPr/>
        </p:nvPicPr>
        <p:blipFill>
          <a:blip r:embed="rId2"/>
          <a:srcRect l="6403" r="4257"/>
          <a:stretch>
            <a:fillRect/>
          </a:stretch>
        </p:blipFill>
        <p:spPr bwMode="auto">
          <a:xfrm>
            <a:off x="228600" y="1524000"/>
            <a:ext cx="8686800" cy="4811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72</a:t>
            </a:fld>
            <a:endParaRPr lang="en-US"/>
          </a:p>
        </p:txBody>
      </p:sp>
      <p:sp>
        <p:nvSpPr>
          <p:cNvPr id="5" name="Text Placeholder 2"/>
          <p:cNvSpPr txBox="1">
            <a:spLocks/>
          </p:cNvSpPr>
          <p:nvPr/>
        </p:nvSpPr>
        <p:spPr>
          <a:xfrm>
            <a:off x="850900" y="5715000"/>
            <a:ext cx="7848600" cy="622300"/>
          </a:xfrm>
          <a:prstGeom prst="rect">
            <a:avLst/>
          </a:prstGeo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A trace of the shortest-path algorithm applied to the above graph</a:t>
            </a:r>
          </a:p>
        </p:txBody>
      </p:sp>
      <p:pic>
        <p:nvPicPr>
          <p:cNvPr id="6" name="Picture 2"/>
          <p:cNvPicPr>
            <a:picLocks noChangeAspect="1" noChangeArrowheads="1"/>
          </p:cNvPicPr>
          <p:nvPr/>
        </p:nvPicPr>
        <p:blipFill>
          <a:blip r:embed="rId2"/>
          <a:srcRect/>
          <a:stretch>
            <a:fillRect/>
          </a:stretch>
        </p:blipFill>
        <p:spPr bwMode="auto">
          <a:xfrm>
            <a:off x="600075" y="3352800"/>
            <a:ext cx="8267700" cy="2209800"/>
          </a:xfrm>
          <a:prstGeom prst="rect">
            <a:avLst/>
          </a:prstGeom>
          <a:noFill/>
          <a:ln w="9525">
            <a:noFill/>
            <a:miter lim="800000"/>
            <a:headEnd/>
            <a:tailEnd/>
          </a:ln>
        </p:spPr>
      </p:pic>
      <p:pic>
        <p:nvPicPr>
          <p:cNvPr id="7" name="Picture 2"/>
          <p:cNvPicPr>
            <a:picLocks noChangeAspect="1" noChangeArrowheads="1"/>
          </p:cNvPicPr>
          <p:nvPr/>
        </p:nvPicPr>
        <p:blipFill>
          <a:blip r:embed="rId3"/>
          <a:srcRect/>
          <a:stretch>
            <a:fillRect/>
          </a:stretch>
        </p:blipFill>
        <p:spPr bwMode="auto">
          <a:xfrm>
            <a:off x="1371600" y="1524000"/>
            <a:ext cx="65532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Dijkstra’s</a:t>
            </a:r>
            <a:r>
              <a:rPr lang="en-US" dirty="0" smtClean="0"/>
              <a:t> Algorithm: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73</a:t>
            </a:fld>
            <a:endParaRPr lang="en-US"/>
          </a:p>
        </p:txBody>
      </p:sp>
      <p:sp>
        <p:nvSpPr>
          <p:cNvPr id="5" name="Text Placeholder 2"/>
          <p:cNvSpPr txBox="1">
            <a:spLocks/>
          </p:cNvSpPr>
          <p:nvPr/>
        </p:nvSpPr>
        <p:spPr>
          <a:xfrm>
            <a:off x="228600" y="5718175"/>
            <a:ext cx="8763000" cy="923925"/>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Checking weight [u] by examining the graph: (a) weight [2] in step 2; (b) weight [1] in step 3; </a:t>
            </a:r>
          </a:p>
        </p:txBody>
      </p:sp>
      <p:pic>
        <p:nvPicPr>
          <p:cNvPr id="6" name="Picture 2"/>
          <p:cNvPicPr>
            <a:picLocks noChangeAspect="1" noChangeArrowheads="1"/>
          </p:cNvPicPr>
          <p:nvPr/>
        </p:nvPicPr>
        <p:blipFill>
          <a:blip r:embed="rId2"/>
          <a:srcRect l="3859" r="4968"/>
          <a:stretch>
            <a:fillRect/>
          </a:stretch>
        </p:blipFill>
        <p:spPr bwMode="auto">
          <a:xfrm>
            <a:off x="1600200" y="1524000"/>
            <a:ext cx="6061075"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Dijkstra’s</a:t>
            </a:r>
            <a:r>
              <a:rPr lang="en-US" dirty="0" smtClean="0"/>
              <a:t> Algorithm: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74</a:t>
            </a:fld>
            <a:endParaRPr lang="en-US"/>
          </a:p>
        </p:txBody>
      </p:sp>
      <p:sp>
        <p:nvSpPr>
          <p:cNvPr id="5" name="Text Placeholder 2"/>
          <p:cNvSpPr txBox="1">
            <a:spLocks/>
          </p:cNvSpPr>
          <p:nvPr/>
        </p:nvSpPr>
        <p:spPr>
          <a:xfrm>
            <a:off x="152400" y="5689601"/>
            <a:ext cx="8763000" cy="4826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Checking weight [u] by examining the graph(c) weight [3] in step 3; (d) weight [3] in step 4</a:t>
            </a:r>
          </a:p>
        </p:txBody>
      </p:sp>
      <p:pic>
        <p:nvPicPr>
          <p:cNvPr id="6" name="Picture 2"/>
          <p:cNvPicPr>
            <a:picLocks noChangeAspect="1" noChangeArrowheads="1"/>
          </p:cNvPicPr>
          <p:nvPr/>
        </p:nvPicPr>
        <p:blipFill>
          <a:blip r:embed="rId2"/>
          <a:srcRect l="3877" r="2998"/>
          <a:stretch>
            <a:fillRect/>
          </a:stretch>
        </p:blipFill>
        <p:spPr bwMode="auto">
          <a:xfrm>
            <a:off x="1447800" y="1524000"/>
            <a:ext cx="6253162" cy="401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763000" cy="677108"/>
          </a:xfrm>
        </p:spPr>
        <p:txBody>
          <a:bodyPr/>
          <a:lstStyle/>
          <a:p>
            <a:r>
              <a:rPr lang="en-US" dirty="0" smtClean="0"/>
              <a:t>Time Complexity of </a:t>
            </a:r>
            <a:r>
              <a:rPr lang="en-US" dirty="0" err="1" smtClean="0"/>
              <a:t>Dijkstra’s</a:t>
            </a:r>
            <a:r>
              <a:rPr lang="en-US" dirty="0" smtClean="0"/>
              <a:t> </a:t>
            </a:r>
            <a:r>
              <a:rPr lang="en-US" dirty="0" err="1" smtClean="0"/>
              <a:t>Algo</a:t>
            </a:r>
            <a:r>
              <a:rPr lang="en-US" dirty="0" smtClean="0"/>
              <a:t>.</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75</a:t>
            </a:fld>
            <a:endParaRPr lang="en-US"/>
          </a:p>
        </p:txBody>
      </p:sp>
      <p:sp>
        <p:nvSpPr>
          <p:cNvPr id="6" name="Rectangle 5"/>
          <p:cNvSpPr/>
          <p:nvPr/>
        </p:nvSpPr>
        <p:spPr>
          <a:xfrm>
            <a:off x="228600" y="1600200"/>
            <a:ext cx="8763000" cy="4401205"/>
          </a:xfrm>
          <a:prstGeom prst="rect">
            <a:avLst/>
          </a:prstGeom>
        </p:spPr>
        <p:txBody>
          <a:bodyPr wrap="square">
            <a:spAutoFit/>
          </a:bodyPr>
          <a:lstStyle/>
          <a:p>
            <a:pPr algn="just"/>
            <a:r>
              <a:rPr lang="en-US" sz="2000" dirty="0" smtClean="0"/>
              <a:t>Every time the main loop executes, one vertex is extracted from the queue. Assuming that there are V vertices in the graph, the queue may contain </a:t>
            </a:r>
            <a:r>
              <a:rPr lang="en-US" sz="2000" b="1" dirty="0" smtClean="0"/>
              <a:t>O(V)</a:t>
            </a:r>
            <a:r>
              <a:rPr lang="en-US" sz="2000" dirty="0" smtClean="0"/>
              <a:t> vertices. Each pop operation takes </a:t>
            </a:r>
            <a:r>
              <a:rPr lang="en-US" sz="2000" b="1" dirty="0" smtClean="0"/>
              <a:t>O(log V) </a:t>
            </a:r>
            <a:r>
              <a:rPr lang="en-US" sz="2000" dirty="0" smtClean="0"/>
              <a:t>time assuming the heap implementation of priority queues. So the total time required to execute the main loop itself is </a:t>
            </a:r>
            <a:r>
              <a:rPr lang="en-US" sz="2000" b="1" dirty="0" smtClean="0"/>
              <a:t>O(V log V). </a:t>
            </a:r>
          </a:p>
          <a:p>
            <a:pPr algn="just"/>
            <a:r>
              <a:rPr lang="en-US" sz="2000" dirty="0" smtClean="0"/>
              <a:t>In addition, we must consider the time spent in the function expand, which applies the function handle edge to each outgoing edge. Because expand is only called once per vertex, handle edge is only called once per edge. It might call push(v'), but there can be at most V such calls during the entire execution, so the total cost of that case arm is at most </a:t>
            </a:r>
            <a:r>
              <a:rPr lang="en-US" sz="2000" b="1" dirty="0" smtClean="0"/>
              <a:t>O(V log V). </a:t>
            </a:r>
            <a:r>
              <a:rPr lang="en-US" sz="2000" dirty="0" smtClean="0"/>
              <a:t>The other case arm may be called </a:t>
            </a:r>
            <a:r>
              <a:rPr lang="en-US" sz="2000" b="1" dirty="0" smtClean="0"/>
              <a:t>O(E)</a:t>
            </a:r>
            <a:r>
              <a:rPr lang="en-US" sz="2000" dirty="0" smtClean="0"/>
              <a:t> times, however, and each call to increase priority takes O(log V) time with the heap implementation. </a:t>
            </a:r>
          </a:p>
          <a:p>
            <a:pPr algn="just"/>
            <a:r>
              <a:rPr lang="en-US" sz="2000" dirty="0" smtClean="0"/>
              <a:t>Therefore the total run time </a:t>
            </a:r>
            <a:r>
              <a:rPr lang="en-US" sz="2000" b="1" dirty="0" smtClean="0"/>
              <a:t>is O(V log V + E log V), which is O(E log V) because V is O(E) assuming a connected graph.</a:t>
            </a:r>
            <a:endParaRPr lang="en-US" sz="2000"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Topological Sorting</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76</a:t>
            </a:fld>
            <a:endParaRPr lang="en-US"/>
          </a:p>
        </p:txBody>
      </p:sp>
      <p:sp>
        <p:nvSpPr>
          <p:cNvPr id="5" name="Rectangle 4"/>
          <p:cNvSpPr/>
          <p:nvPr/>
        </p:nvSpPr>
        <p:spPr>
          <a:xfrm>
            <a:off x="152400" y="1600200"/>
            <a:ext cx="8839200" cy="4893647"/>
          </a:xfrm>
          <a:prstGeom prst="rect">
            <a:avLst/>
          </a:prstGeom>
        </p:spPr>
        <p:txBody>
          <a:bodyPr wrap="square">
            <a:spAutoFit/>
          </a:bodyPr>
          <a:lstStyle/>
          <a:p>
            <a:pPr algn="just"/>
            <a:r>
              <a:rPr lang="en-US" sz="2400" dirty="0" smtClean="0"/>
              <a:t>Topological sort of a directed acyclic graph (DAG) G is defined as a linear ordering of its nodes in which each node comes before all nodes to which it has outbound edges. Every DAG has one or more number of topological sorts.</a:t>
            </a:r>
          </a:p>
          <a:p>
            <a:pPr algn="just"/>
            <a:r>
              <a:rPr lang="en-US" sz="2400" dirty="0" smtClean="0"/>
              <a:t>A topological sort of a DAG G is an ordering of the vertices of G such that if G contains an edge (u, v), then u appears before v in the ordering. Note that topological sort is possible only on directed acyclic graphs that do not have any cycles.</a:t>
            </a:r>
          </a:p>
          <a:p>
            <a:pPr algn="just"/>
            <a:r>
              <a:rPr lang="en-US" sz="2400" dirty="0" smtClean="0"/>
              <a:t>Topological  sorting  is  widely used  in scheduling  applications,  jobs,  or tasks. The jobs that have to be completed are represented by nodes, and there is an  edge from node u to v if job u must be completed before job v can be started. </a:t>
            </a:r>
          </a:p>
          <a:p>
            <a:pPr algn="just"/>
            <a:endParaRPr 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77</a:t>
            </a:fld>
            <a:endParaRPr lang="en-US"/>
          </a:p>
        </p:txBody>
      </p:sp>
      <p:sp>
        <p:nvSpPr>
          <p:cNvPr id="5" name="Text Placeholder 2"/>
          <p:cNvSpPr txBox="1">
            <a:spLocks/>
          </p:cNvSpPr>
          <p:nvPr/>
        </p:nvSpPr>
        <p:spPr>
          <a:xfrm>
            <a:off x="850900" y="5715000"/>
            <a:ext cx="7848600" cy="6223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smtClean="0">
                <a:solidFill>
                  <a:sysClr val="windowText" lastClr="000000"/>
                </a:solidFill>
              </a:rPr>
              <a:t>                                          </a:t>
            </a:r>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A directed graph without cycles</a:t>
            </a:r>
          </a:p>
        </p:txBody>
      </p:sp>
      <p:sp>
        <p:nvSpPr>
          <p:cNvPr id="6" name="TextBox 4"/>
          <p:cNvSpPr txBox="1">
            <a:spLocks noChangeArrowheads="1"/>
          </p:cNvSpPr>
          <p:nvPr/>
        </p:nvSpPr>
        <p:spPr bwMode="auto">
          <a:xfrm>
            <a:off x="228600" y="1635125"/>
            <a:ext cx="8686800" cy="1384995"/>
          </a:xfrm>
          <a:prstGeom prst="rect">
            <a:avLst/>
          </a:prstGeom>
          <a:noFill/>
          <a:ln w="9525">
            <a:noFill/>
            <a:miter lim="800000"/>
            <a:headEnd/>
            <a:tailEnd/>
          </a:ln>
        </p:spPr>
        <p:txBody>
          <a:bodyPr wrap="square">
            <a:spAutoFit/>
          </a:bodyPr>
          <a:lstStyle/>
          <a:p>
            <a:pPr marL="457200" indent="-457200" algn="just"/>
            <a:r>
              <a:rPr lang="en-US" sz="2800" dirty="0" smtClean="0"/>
              <a:t>A topological sort of such a graph gives an order in which the given jobs must be performed.</a:t>
            </a:r>
          </a:p>
          <a:p>
            <a:pPr marL="457200" indent="-457200" algn="just"/>
            <a:r>
              <a:rPr lang="en-US" sz="2800" dirty="0" smtClean="0"/>
              <a:t>For example- Let us consider a Graph</a:t>
            </a:r>
            <a:endParaRPr lang="en-US" sz="2800" dirty="0"/>
          </a:p>
        </p:txBody>
      </p:sp>
      <p:pic>
        <p:nvPicPr>
          <p:cNvPr id="7" name="Picture 2"/>
          <p:cNvPicPr>
            <a:picLocks noChangeAspect="1" noChangeArrowheads="1"/>
          </p:cNvPicPr>
          <p:nvPr/>
        </p:nvPicPr>
        <p:blipFill>
          <a:blip r:embed="rId2"/>
          <a:srcRect/>
          <a:stretch>
            <a:fillRect/>
          </a:stretch>
        </p:blipFill>
        <p:spPr bwMode="auto">
          <a:xfrm>
            <a:off x="2743200" y="2895600"/>
            <a:ext cx="4156075" cy="2824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78</a:t>
            </a:fld>
            <a:endParaRPr lang="en-US"/>
          </a:p>
        </p:txBody>
      </p:sp>
      <p:sp>
        <p:nvSpPr>
          <p:cNvPr id="5" name="Text Placeholder 2"/>
          <p:cNvSpPr txBox="1">
            <a:spLocks/>
          </p:cNvSpPr>
          <p:nvPr/>
        </p:nvSpPr>
        <p:spPr>
          <a:xfrm>
            <a:off x="508000" y="1816100"/>
            <a:ext cx="8445500" cy="45085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Topological sorting Algorithm</a:t>
            </a:r>
          </a:p>
        </p:txBody>
      </p:sp>
      <p:pic>
        <p:nvPicPr>
          <p:cNvPr id="6" name="Picture 2"/>
          <p:cNvPicPr>
            <a:picLocks noChangeAspect="1" noChangeArrowheads="1"/>
          </p:cNvPicPr>
          <p:nvPr/>
        </p:nvPicPr>
        <p:blipFill>
          <a:blip r:embed="rId2"/>
          <a:srcRect/>
          <a:stretch>
            <a:fillRect/>
          </a:stretch>
        </p:blipFill>
        <p:spPr bwMode="auto">
          <a:xfrm>
            <a:off x="762000" y="2590800"/>
            <a:ext cx="7356475" cy="3116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In our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79</a:t>
            </a:fld>
            <a:endParaRPr lang="en-US"/>
          </a:p>
        </p:txBody>
      </p:sp>
      <p:sp>
        <p:nvSpPr>
          <p:cNvPr id="5" name="Text Placeholder 2"/>
          <p:cNvSpPr txBox="1">
            <a:spLocks/>
          </p:cNvSpPr>
          <p:nvPr/>
        </p:nvSpPr>
        <p:spPr>
          <a:xfrm>
            <a:off x="381000" y="4800600"/>
            <a:ext cx="8229600" cy="1160462"/>
          </a:xfrm>
          <a:prstGeom prst="rect">
            <a:avLst/>
          </a:prstGeo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The graph in </a:t>
            </a:r>
            <a:r>
              <a:rPr lang="en-US" sz="2000" b="1" kern="0" dirty="0" smtClean="0">
                <a:solidFill>
                  <a:sysClr val="windowText" lastClr="000000"/>
                </a:solidFill>
              </a:rPr>
              <a:t>above graphs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arranged according to the topological orders                 (a) </a:t>
            </a:r>
            <a:r>
              <a:rPr kumimoji="0" lang="en-US" sz="2000" b="1" i="1" u="none" strike="noStrike" kern="0" cap="none" spc="0" normalizeH="0" baseline="0" noProof="0" dirty="0" smtClean="0">
                <a:ln>
                  <a:noFill/>
                </a:ln>
                <a:solidFill>
                  <a:sysClr val="windowText" lastClr="000000"/>
                </a:solidFill>
                <a:effectLst/>
                <a:uLnTx/>
                <a:uFillTx/>
                <a:latin typeface="+mn-lt"/>
                <a:ea typeface="+mn-ea"/>
                <a:cs typeface="+mn-cs"/>
              </a:rPr>
              <a:t>a, g, d, b, e, c, f  </a:t>
            </a: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and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ysClr val="windowText" lastClr="000000"/>
                </a:solidFill>
                <a:effectLst/>
                <a:uLnTx/>
                <a:uFillTx/>
                <a:latin typeface="+mn-lt"/>
                <a:ea typeface="+mn-ea"/>
                <a:cs typeface="+mn-cs"/>
              </a:rPr>
              <a:t>(b) </a:t>
            </a:r>
            <a:r>
              <a:rPr kumimoji="0" lang="en-US" sz="2000" b="1" i="1" u="none" strike="noStrike" kern="0" cap="none" spc="0" normalizeH="0" baseline="0" noProof="0" dirty="0" smtClean="0">
                <a:ln>
                  <a:noFill/>
                </a:ln>
                <a:solidFill>
                  <a:sysClr val="windowText" lastClr="000000"/>
                </a:solidFill>
                <a:effectLst/>
                <a:uLnTx/>
                <a:uFillTx/>
                <a:latin typeface="+mn-lt"/>
                <a:ea typeface="+mn-ea"/>
                <a:cs typeface="+mn-cs"/>
              </a:rPr>
              <a:t>a, b, g, d, e, f, c</a:t>
            </a:r>
          </a:p>
        </p:txBody>
      </p:sp>
      <p:pic>
        <p:nvPicPr>
          <p:cNvPr id="6" name="Picture 2"/>
          <p:cNvPicPr>
            <a:picLocks noChangeAspect="1" noChangeArrowheads="1"/>
          </p:cNvPicPr>
          <p:nvPr/>
        </p:nvPicPr>
        <p:blipFill>
          <a:blip r:embed="rId2"/>
          <a:srcRect/>
          <a:stretch>
            <a:fillRect/>
          </a:stretch>
        </p:blipFill>
        <p:spPr bwMode="auto">
          <a:xfrm>
            <a:off x="1790700" y="2005013"/>
            <a:ext cx="6145213" cy="2357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Terminologies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8</a:t>
            </a:fld>
            <a:endParaRPr lang="en-US"/>
          </a:p>
        </p:txBody>
      </p:sp>
      <p:sp>
        <p:nvSpPr>
          <p:cNvPr id="5" name="Rectangle 4"/>
          <p:cNvSpPr/>
          <p:nvPr/>
        </p:nvSpPr>
        <p:spPr>
          <a:xfrm>
            <a:off x="152400" y="1524000"/>
            <a:ext cx="8991600" cy="2031325"/>
          </a:xfrm>
          <a:prstGeom prst="rect">
            <a:avLst/>
          </a:prstGeom>
        </p:spPr>
        <p:txBody>
          <a:bodyPr wrap="square">
            <a:spAutoFit/>
          </a:bodyPr>
          <a:lstStyle/>
          <a:p>
            <a:r>
              <a:rPr lang="en-US" b="1" dirty="0" smtClean="0"/>
              <a:t>Simple path</a:t>
            </a:r>
          </a:p>
          <a:p>
            <a:r>
              <a:rPr lang="en-US" dirty="0" smtClean="0"/>
              <a:t>• A graph with no loops or multiple edges is called a simple graph.</a:t>
            </a:r>
          </a:p>
          <a:p>
            <a:r>
              <a:rPr lang="en-US" dirty="0" smtClean="0"/>
              <a:t>• A path with no repeated vertices is called a </a:t>
            </a:r>
            <a:r>
              <a:rPr lang="en-US" b="1" dirty="0" smtClean="0"/>
              <a:t>simple path.</a:t>
            </a:r>
          </a:p>
          <a:p>
            <a:r>
              <a:rPr lang="en-US" dirty="0" smtClean="0"/>
              <a:t>• The path from v1 to v4 is said to be simple path as</a:t>
            </a:r>
          </a:p>
          <a:p>
            <a:r>
              <a:rPr lang="en-US" dirty="0" smtClean="0"/>
              <a:t>vertices is touched more than once.</a:t>
            </a:r>
          </a:p>
          <a:p>
            <a:r>
              <a:rPr lang="en-US" dirty="0" smtClean="0"/>
              <a:t>• The path from v1 to v4 is not simple as</a:t>
            </a:r>
          </a:p>
          <a:p>
            <a:r>
              <a:rPr lang="en-US" dirty="0" smtClean="0"/>
              <a:t>v1 is touched twice or looped.</a:t>
            </a:r>
          </a:p>
        </p:txBody>
      </p:sp>
      <p:pic>
        <p:nvPicPr>
          <p:cNvPr id="4097" name="Picture 1"/>
          <p:cNvPicPr>
            <a:picLocks noChangeAspect="1" noChangeArrowheads="1"/>
          </p:cNvPicPr>
          <p:nvPr/>
        </p:nvPicPr>
        <p:blipFill>
          <a:blip r:embed="rId2"/>
          <a:srcRect/>
          <a:stretch>
            <a:fillRect/>
          </a:stretch>
        </p:blipFill>
        <p:spPr bwMode="auto">
          <a:xfrm>
            <a:off x="6324600" y="1905000"/>
            <a:ext cx="2495550" cy="1981200"/>
          </a:xfrm>
          <a:prstGeom prst="rect">
            <a:avLst/>
          </a:prstGeom>
          <a:noFill/>
          <a:ln w="9525">
            <a:noFill/>
            <a:miter lim="800000"/>
            <a:headEnd/>
            <a:tailEnd/>
          </a:ln>
          <a:effectLst/>
        </p:spPr>
      </p:pic>
      <p:sp>
        <p:nvSpPr>
          <p:cNvPr id="7" name="Rectangle 6"/>
          <p:cNvSpPr/>
          <p:nvPr/>
        </p:nvSpPr>
        <p:spPr>
          <a:xfrm>
            <a:off x="228600" y="4549676"/>
            <a:ext cx="8763000" cy="1200329"/>
          </a:xfrm>
          <a:prstGeom prst="rect">
            <a:avLst/>
          </a:prstGeom>
        </p:spPr>
        <p:txBody>
          <a:bodyPr wrap="square">
            <a:spAutoFit/>
          </a:bodyPr>
          <a:lstStyle/>
          <a:p>
            <a:r>
              <a:rPr lang="en-US" b="1" dirty="0" smtClean="0"/>
              <a:t>cycle:</a:t>
            </a:r>
          </a:p>
          <a:p>
            <a:r>
              <a:rPr lang="en-US" dirty="0" smtClean="0"/>
              <a:t>• Simple path, except that the last vertex is the same as</a:t>
            </a:r>
          </a:p>
          <a:p>
            <a:r>
              <a:rPr lang="en-US" dirty="0" smtClean="0"/>
              <a:t>the first vertex. Its also known as a </a:t>
            </a:r>
            <a:r>
              <a:rPr lang="en-US" b="1" dirty="0" smtClean="0"/>
              <a:t>circuit or circular path.</a:t>
            </a:r>
          </a:p>
          <a:p>
            <a:endParaRPr lang="en-US" dirty="0"/>
          </a:p>
        </p:txBody>
      </p:sp>
      <p:pic>
        <p:nvPicPr>
          <p:cNvPr id="4098" name="Picture 2"/>
          <p:cNvPicPr>
            <a:picLocks noChangeAspect="1" noChangeArrowheads="1"/>
          </p:cNvPicPr>
          <p:nvPr/>
        </p:nvPicPr>
        <p:blipFill>
          <a:blip r:embed="rId3"/>
          <a:srcRect/>
          <a:stretch>
            <a:fillRect/>
          </a:stretch>
        </p:blipFill>
        <p:spPr bwMode="auto">
          <a:xfrm>
            <a:off x="6172200" y="4114800"/>
            <a:ext cx="280035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80</a:t>
            </a:fld>
            <a:endParaRPr lang="en-US"/>
          </a:p>
        </p:txBody>
      </p:sp>
      <p:sp>
        <p:nvSpPr>
          <p:cNvPr id="5" name="Text Placeholder 2"/>
          <p:cNvSpPr txBox="1">
            <a:spLocks/>
          </p:cNvSpPr>
          <p:nvPr/>
        </p:nvSpPr>
        <p:spPr>
          <a:xfrm>
            <a:off x="850900" y="5715000"/>
            <a:ext cx="7848600" cy="6223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                                  </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A trace of topSort1 for the </a:t>
            </a:r>
            <a:r>
              <a:rPr kumimoji="0" lang="en-US" sz="2400" b="1" i="0" u="none" strike="noStrike" kern="0" cap="none" spc="0" normalizeH="0" noProof="0" dirty="0" smtClean="0">
                <a:ln>
                  <a:noFill/>
                </a:ln>
                <a:solidFill>
                  <a:sysClr val="windowText" lastClr="000000"/>
                </a:solidFill>
                <a:effectLst/>
                <a:uLnTx/>
                <a:uFillTx/>
                <a:latin typeface="+mn-lt"/>
                <a:ea typeface="+mn-ea"/>
                <a:cs typeface="+mn-cs"/>
              </a:rPr>
              <a:t> </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graph</a:t>
            </a:r>
          </a:p>
        </p:txBody>
      </p:sp>
      <p:pic>
        <p:nvPicPr>
          <p:cNvPr id="6" name="Picture 2"/>
          <p:cNvPicPr>
            <a:picLocks noChangeAspect="1" noChangeArrowheads="1"/>
          </p:cNvPicPr>
          <p:nvPr/>
        </p:nvPicPr>
        <p:blipFill>
          <a:blip r:embed="rId2"/>
          <a:srcRect l="2602" r="3304"/>
          <a:stretch>
            <a:fillRect/>
          </a:stretch>
        </p:blipFill>
        <p:spPr bwMode="auto">
          <a:xfrm>
            <a:off x="533400" y="1600200"/>
            <a:ext cx="3952875" cy="4057650"/>
          </a:xfrm>
          <a:prstGeom prst="rect">
            <a:avLst/>
          </a:prstGeom>
          <a:noFill/>
          <a:ln w="9525">
            <a:noFill/>
            <a:miter lim="800000"/>
            <a:headEnd/>
            <a:tailEnd/>
          </a:ln>
        </p:spPr>
      </p:pic>
      <p:pic>
        <p:nvPicPr>
          <p:cNvPr id="7" name="Picture 2"/>
          <p:cNvPicPr>
            <a:picLocks noChangeAspect="1" noChangeArrowheads="1"/>
          </p:cNvPicPr>
          <p:nvPr/>
        </p:nvPicPr>
        <p:blipFill>
          <a:blip r:embed="rId3"/>
          <a:srcRect l="3381" r="2383"/>
          <a:stretch>
            <a:fillRect/>
          </a:stretch>
        </p:blipFill>
        <p:spPr bwMode="auto">
          <a:xfrm>
            <a:off x="4800600" y="1676400"/>
            <a:ext cx="4175125"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81</a:t>
            </a:fld>
            <a:endParaRPr lang="en-US"/>
          </a:p>
        </p:txBody>
      </p:sp>
      <p:pic>
        <p:nvPicPr>
          <p:cNvPr id="5" name="Picture 2"/>
          <p:cNvPicPr>
            <a:picLocks noChangeAspect="1" noChangeArrowheads="1"/>
          </p:cNvPicPr>
          <p:nvPr/>
        </p:nvPicPr>
        <p:blipFill>
          <a:blip r:embed="rId2"/>
          <a:srcRect l="3484" r="3809"/>
          <a:stretch>
            <a:fillRect/>
          </a:stretch>
        </p:blipFill>
        <p:spPr bwMode="auto">
          <a:xfrm>
            <a:off x="381000" y="1600200"/>
            <a:ext cx="4203700" cy="3505200"/>
          </a:xfrm>
          <a:prstGeom prst="rect">
            <a:avLst/>
          </a:prstGeom>
          <a:noFill/>
          <a:ln w="9525">
            <a:noFill/>
            <a:miter lim="800000"/>
            <a:headEnd/>
            <a:tailEnd/>
          </a:ln>
        </p:spPr>
      </p:pic>
      <p:pic>
        <p:nvPicPr>
          <p:cNvPr id="6" name="Picture 2"/>
          <p:cNvPicPr>
            <a:picLocks noChangeAspect="1" noChangeArrowheads="1"/>
          </p:cNvPicPr>
          <p:nvPr/>
        </p:nvPicPr>
        <p:blipFill>
          <a:blip r:embed="rId3"/>
          <a:srcRect l="4852" r="3796" b="9734"/>
          <a:stretch>
            <a:fillRect/>
          </a:stretch>
        </p:blipFill>
        <p:spPr bwMode="auto">
          <a:xfrm>
            <a:off x="4953000" y="1600200"/>
            <a:ext cx="3971925" cy="3422650"/>
          </a:xfrm>
          <a:prstGeom prst="rect">
            <a:avLst/>
          </a:prstGeom>
          <a:noFill/>
          <a:ln w="9525">
            <a:noFill/>
            <a:miter lim="800000"/>
            <a:headEnd/>
            <a:tailEnd/>
          </a:ln>
        </p:spPr>
      </p:pic>
      <p:sp>
        <p:nvSpPr>
          <p:cNvPr id="7" name="Text Placeholder 2"/>
          <p:cNvSpPr txBox="1">
            <a:spLocks/>
          </p:cNvSpPr>
          <p:nvPr/>
        </p:nvSpPr>
        <p:spPr>
          <a:xfrm>
            <a:off x="685800" y="5257800"/>
            <a:ext cx="7848600" cy="6223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                                  </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A trace of topSort1 for the </a:t>
            </a:r>
            <a:r>
              <a:rPr kumimoji="0" lang="en-US" sz="2400" b="1" i="0" u="none" strike="noStrike" kern="0" cap="none" spc="0" normalizeH="0" noProof="0" dirty="0" smtClean="0">
                <a:ln>
                  <a:noFill/>
                </a:ln>
                <a:solidFill>
                  <a:sysClr val="windowText" lastClr="000000"/>
                </a:solidFill>
                <a:effectLst/>
                <a:uLnTx/>
                <a:uFillTx/>
                <a:latin typeface="+mn-lt"/>
                <a:ea typeface="+mn-ea"/>
                <a:cs typeface="+mn-cs"/>
              </a:rPr>
              <a:t> </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graph</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 Example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82</a:t>
            </a:fld>
            <a:endParaRPr lang="en-US"/>
          </a:p>
        </p:txBody>
      </p:sp>
      <p:pic>
        <p:nvPicPr>
          <p:cNvPr id="5" name="Picture 2"/>
          <p:cNvPicPr>
            <a:picLocks noChangeAspect="1" noChangeArrowheads="1"/>
          </p:cNvPicPr>
          <p:nvPr/>
        </p:nvPicPr>
        <p:blipFill>
          <a:blip r:embed="rId2"/>
          <a:srcRect/>
          <a:stretch>
            <a:fillRect/>
          </a:stretch>
        </p:blipFill>
        <p:spPr bwMode="auto">
          <a:xfrm>
            <a:off x="838200" y="1552575"/>
            <a:ext cx="7696199" cy="3752850"/>
          </a:xfrm>
          <a:prstGeom prst="rect">
            <a:avLst/>
          </a:prstGeom>
          <a:noFill/>
          <a:ln w="9525">
            <a:noFill/>
            <a:miter lim="800000"/>
            <a:headEnd/>
            <a:tailEnd/>
          </a:ln>
        </p:spPr>
      </p:pic>
      <p:sp>
        <p:nvSpPr>
          <p:cNvPr id="6" name="Text Placeholder 2"/>
          <p:cNvSpPr txBox="1">
            <a:spLocks/>
          </p:cNvSpPr>
          <p:nvPr/>
        </p:nvSpPr>
        <p:spPr>
          <a:xfrm>
            <a:off x="685800" y="5410200"/>
            <a:ext cx="7848600" cy="6223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mn-lt"/>
                <a:ea typeface="+mn-ea"/>
                <a:cs typeface="+mn-cs"/>
              </a:rPr>
              <a:t>                                  </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A trace of topSort1 for the </a:t>
            </a:r>
            <a:r>
              <a:rPr kumimoji="0" lang="en-US" sz="2400" b="1" i="0" u="none" strike="noStrike" kern="0" cap="none" spc="0" normalizeH="0" noProof="0" dirty="0" smtClean="0">
                <a:ln>
                  <a:noFill/>
                </a:ln>
                <a:solidFill>
                  <a:sysClr val="windowText" lastClr="000000"/>
                </a:solidFill>
                <a:effectLst/>
                <a:uLnTx/>
                <a:uFillTx/>
                <a:latin typeface="+mn-lt"/>
                <a:ea typeface="+mn-ea"/>
                <a:cs typeface="+mn-cs"/>
              </a:rPr>
              <a:t> </a:t>
            </a:r>
            <a:r>
              <a:rPr kumimoji="0" lang="en-US" sz="2400" b="1" i="0" u="none" strike="noStrike" kern="0" cap="none" spc="0" normalizeH="0" baseline="0" noProof="0" dirty="0" smtClean="0">
                <a:ln>
                  <a:noFill/>
                </a:ln>
                <a:solidFill>
                  <a:sysClr val="windowText" lastClr="000000"/>
                </a:solidFill>
                <a:effectLst/>
                <a:uLnTx/>
                <a:uFillTx/>
                <a:latin typeface="+mn-lt"/>
                <a:ea typeface="+mn-ea"/>
                <a:cs typeface="+mn-cs"/>
              </a:rPr>
              <a:t>graph</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3865"/>
            <a:ext cx="8277097" cy="697230"/>
          </a:xfrm>
        </p:spPr>
        <p:txBody>
          <a:bodyPr/>
          <a:lstStyle/>
          <a:p>
            <a:r>
              <a:rPr lang="en-US" dirty="0" smtClean="0"/>
              <a:t>Runtime Table</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83</a:t>
            </a:fld>
            <a:endParaRPr lang="en-US"/>
          </a:p>
        </p:txBody>
      </p:sp>
      <p:graphicFrame>
        <p:nvGraphicFramePr>
          <p:cNvPr id="5" name="Group 98"/>
          <p:cNvGraphicFramePr>
            <a:graphicFrameLocks noGrp="1"/>
          </p:cNvGraphicFramePr>
          <p:nvPr/>
        </p:nvGraphicFramePr>
        <p:xfrm>
          <a:off x="152400" y="1676399"/>
          <a:ext cx="8763000" cy="4537553"/>
        </p:xfrm>
        <a:graphic>
          <a:graphicData uri="http://schemas.openxmlformats.org/drawingml/2006/table">
            <a:tbl>
              <a:tblPr/>
              <a:tblGrid>
                <a:gridCol w="3538670"/>
                <a:gridCol w="1180571"/>
                <a:gridCol w="2274425"/>
                <a:gridCol w="1769334"/>
              </a:tblGrid>
              <a:tr h="1150248">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65" charset="2"/>
                        <a:buChar char="n"/>
                        <a:tabLst/>
                      </a:pPr>
                      <a:r>
                        <a:rPr kumimoji="0" lang="en-US" sz="2000" b="1" i="1" u="none" strike="noStrike" cap="none" normalizeH="0" baseline="0" dirty="0" smtClean="0">
                          <a:ln>
                            <a:noFill/>
                          </a:ln>
                          <a:solidFill>
                            <a:schemeClr val="tx1"/>
                          </a:solidFill>
                          <a:effectLst/>
                          <a:latin typeface="Verdana" pitchFamily="-65" charset="0"/>
                          <a:ea typeface="ＭＳ Ｐゴシック" pitchFamily="-65" charset="-128"/>
                          <a:cs typeface="Times New Roman" pitchFamily="-65" charset="0"/>
                        </a:rPr>
                        <a:t> n</a:t>
                      </a:r>
                      <a:r>
                        <a:rPr kumimoji="0" lang="en-US" sz="2000" b="0" i="0" u="none" strike="noStrike" cap="none" normalizeH="0" baseline="0" dirty="0" smtClean="0">
                          <a:ln>
                            <a:noFill/>
                          </a:ln>
                          <a:solidFill>
                            <a:schemeClr val="tx1"/>
                          </a:solidFill>
                          <a:effectLst/>
                          <a:latin typeface="Verdana" pitchFamily="-65" charset="0"/>
                          <a:ea typeface="ＭＳ Ｐゴシック" pitchFamily="-65" charset="-128"/>
                          <a:cs typeface="Times New Roman" pitchFamily="-65" charset="0"/>
                        </a:rPr>
                        <a:t> vertices, </a:t>
                      </a:r>
                      <a:r>
                        <a:rPr kumimoji="0" lang="en-US" sz="2000" b="1" i="1" u="none" strike="noStrike" cap="none" normalizeH="0" baseline="0" dirty="0" smtClean="0">
                          <a:ln>
                            <a:noFill/>
                          </a:ln>
                          <a:solidFill>
                            <a:schemeClr val="tx1"/>
                          </a:solidFill>
                          <a:effectLst/>
                          <a:latin typeface="Verdana" pitchFamily="-65" charset="0"/>
                          <a:ea typeface="ＭＳ Ｐゴシック" pitchFamily="-65" charset="-128"/>
                          <a:cs typeface="Times New Roman" pitchFamily="-65" charset="0"/>
                        </a:rPr>
                        <a:t>m</a:t>
                      </a:r>
                      <a:r>
                        <a:rPr kumimoji="0" lang="en-US" sz="2000" b="0" i="0" u="none" strike="noStrike" cap="none" normalizeH="0" baseline="0" dirty="0" smtClean="0">
                          <a:ln>
                            <a:noFill/>
                          </a:ln>
                          <a:solidFill>
                            <a:schemeClr val="tx1"/>
                          </a:solidFill>
                          <a:effectLst/>
                          <a:latin typeface="Verdana" pitchFamily="-65" charset="0"/>
                          <a:ea typeface="ＭＳ Ｐゴシック" pitchFamily="-65" charset="-128"/>
                          <a:cs typeface="Times New Roman" pitchFamily="-65" charset="0"/>
                        </a:rPr>
                        <a:t> edges</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65" charset="2"/>
                        <a:buChar char="n"/>
                        <a:tabLst/>
                      </a:pPr>
                      <a:r>
                        <a:rPr kumimoji="0" lang="en-US" sz="2000" b="0" i="0" u="none" strike="noStrike" cap="none" normalizeH="0" baseline="0" dirty="0" smtClean="0">
                          <a:ln>
                            <a:noFill/>
                          </a:ln>
                          <a:solidFill>
                            <a:schemeClr val="tx1"/>
                          </a:solidFill>
                          <a:effectLst/>
                          <a:latin typeface="Verdana" pitchFamily="-65" charset="0"/>
                          <a:ea typeface="ＭＳ Ｐゴシック" pitchFamily="-65" charset="-128"/>
                          <a:cs typeface="Times New Roman" pitchFamily="-65" charset="0"/>
                        </a:rPr>
                        <a:t> no parallel edges</a:t>
                      </a:r>
                    </a:p>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65" charset="2"/>
                        <a:buChar char="n"/>
                        <a:tabLst/>
                      </a:pPr>
                      <a:r>
                        <a:rPr kumimoji="0" lang="en-US" sz="2000" b="0" i="0" u="none" strike="noStrike" cap="none" normalizeH="0" baseline="0" dirty="0" smtClean="0">
                          <a:ln>
                            <a:noFill/>
                          </a:ln>
                          <a:solidFill>
                            <a:schemeClr val="tx1"/>
                          </a:solidFill>
                          <a:effectLst/>
                          <a:latin typeface="Verdana" pitchFamily="-65" charset="0"/>
                          <a:ea typeface="ＭＳ Ｐゴシック" pitchFamily="-65" charset="-128"/>
                          <a:cs typeface="Times New Roman" pitchFamily="-65" charset="0"/>
                        </a:rPr>
                        <a:t> no self-loops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Edge</a:t>
                      </a:r>
                      <a:b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b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List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Adjacency</a:t>
                      </a:r>
                      <a:b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b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List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Adjacency Matrix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265">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Space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n </a:t>
                      </a: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a:t>
                      </a: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 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n </a:t>
                      </a: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a:t>
                      </a: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 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n</a:t>
                      </a:r>
                      <a:r>
                        <a:rPr kumimoji="0" lang="en-US" sz="2000" b="0" i="0" u="none" strike="noStrike" cap="none" normalizeH="0" baseline="30000" smtClean="0">
                          <a:ln>
                            <a:noFill/>
                          </a:ln>
                          <a:solidFill>
                            <a:schemeClr val="tx1"/>
                          </a:solidFill>
                          <a:effectLst/>
                          <a:latin typeface="Verdana" pitchFamily="-65" charset="0"/>
                          <a:ea typeface="ＭＳ Ｐゴシック" pitchFamily="-65" charset="-128"/>
                          <a:cs typeface="Times New Roman" pitchFamily="-65"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70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dirty="0" smtClean="0">
                          <a:ln>
                            <a:noFill/>
                          </a:ln>
                          <a:solidFill>
                            <a:schemeClr val="tx1"/>
                          </a:solidFill>
                          <a:effectLst/>
                          <a:latin typeface="Verdana" pitchFamily="-65" charset="0"/>
                          <a:ea typeface="ＭＳ Ｐゴシック" pitchFamily="-65" charset="-128"/>
                          <a:cs typeface="Times New Roman" pitchFamily="-65" charset="0"/>
                        </a:rPr>
                        <a:t>Finding all adjacent vertices to </a:t>
                      </a:r>
                      <a:r>
                        <a:rPr kumimoji="0" lang="en-US" sz="2000" b="1" i="1" u="none" strike="noStrike" cap="none" normalizeH="0" baseline="0" dirty="0" smtClean="0">
                          <a:ln>
                            <a:noFill/>
                          </a:ln>
                          <a:solidFill>
                            <a:schemeClr val="tx1"/>
                          </a:solidFill>
                          <a:effectLst/>
                          <a:latin typeface="Verdana" pitchFamily="-65" charset="0"/>
                          <a:ea typeface="ＭＳ Ｐゴシック" pitchFamily="-65" charset="-128"/>
                          <a:cs typeface="Times New Roman" pitchFamily="-65" charset="0"/>
                        </a:rPr>
                        <a:t>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deg(</a:t>
                      </a: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v</a:t>
                      </a: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70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Determining if </a:t>
                      </a: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v </a:t>
                      </a: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is adjacent to</a:t>
                      </a: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 w</a:t>
                      </a:r>
                      <a:endPar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deg(</a:t>
                      </a: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v</a:t>
                      </a: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237">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adding a vertex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n</a:t>
                      </a:r>
                      <a:r>
                        <a:rPr kumimoji="0" lang="en-US" sz="2000" b="0" i="0" u="none" strike="noStrike" cap="none" normalizeH="0" baseline="30000" smtClean="0">
                          <a:ln>
                            <a:noFill/>
                          </a:ln>
                          <a:solidFill>
                            <a:schemeClr val="tx1"/>
                          </a:solidFill>
                          <a:effectLst/>
                          <a:latin typeface="Verdana" pitchFamily="-65" charset="0"/>
                          <a:ea typeface="ＭＳ Ｐゴシック" pitchFamily="-65" charset="-128"/>
                          <a:cs typeface="Times New Roman" pitchFamily="-65" charset="0"/>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701">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adding an edge to </a:t>
                      </a: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v</a:t>
                      </a:r>
                      <a:endPar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97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removing vertex </a:t>
                      </a: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v</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n</a:t>
                      </a:r>
                      <a:r>
                        <a:rPr kumimoji="0" lang="en-US" sz="2000" b="1"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n</a:t>
                      </a:r>
                      <a:r>
                        <a:rPr kumimoji="0" lang="en-US" sz="2000" b="0" i="0" u="none" strike="noStrike" cap="none" normalizeH="0" baseline="30000" smtClean="0">
                          <a:ln>
                            <a:noFill/>
                          </a:ln>
                          <a:solidFill>
                            <a:schemeClr val="tx1"/>
                          </a:solidFill>
                          <a:effectLst/>
                          <a:latin typeface="Verdana" pitchFamily="-65" charset="0"/>
                          <a:ea typeface="ＭＳ Ｐゴシック" pitchFamily="-65" charset="-128"/>
                          <a:cs typeface="Times New Roman" pitchFamily="-65" charset="0"/>
                        </a:rPr>
                        <a:t>2</a:t>
                      </a:r>
                      <a:endPar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97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removing an edge from </a:t>
                      </a: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v</a:t>
                      </a:r>
                      <a:endPar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deg(</a:t>
                      </a:r>
                      <a:r>
                        <a:rPr kumimoji="0" lang="en-US" sz="2000" b="1" i="1"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v</a:t>
                      </a:r>
                      <a:r>
                        <a:rPr kumimoji="0" lang="en-US" sz="2000" b="0" i="0" u="none" strike="noStrike" cap="none" normalizeH="0" baseline="0" smtClean="0">
                          <a:ln>
                            <a:noFill/>
                          </a:ln>
                          <a:solidFill>
                            <a:schemeClr val="tx1"/>
                          </a:solidFill>
                          <a:effectLst/>
                          <a:latin typeface="Verdana" pitchFamily="-65" charset="0"/>
                          <a:ea typeface="ＭＳ Ｐゴシック" pitchFamily="-65" charset="-128"/>
                          <a:cs typeface="Times New Roman" pitchFamily="-65"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808080"/>
                        </a:buClr>
                        <a:buSzPct val="60000"/>
                        <a:buFont typeface="Wingdings" pitchFamily="-65" charset="2"/>
                        <a:buNone/>
                        <a:tabLst/>
                      </a:pPr>
                      <a:r>
                        <a:rPr kumimoji="0" lang="en-US" sz="2000" b="0" i="0" u="none" strike="noStrike" cap="none" normalizeH="0" baseline="0" dirty="0" smtClean="0">
                          <a:ln>
                            <a:noFill/>
                          </a:ln>
                          <a:solidFill>
                            <a:schemeClr val="tx1"/>
                          </a:solidFill>
                          <a:effectLst/>
                          <a:latin typeface="Verdana" pitchFamily="-65" charset="0"/>
                          <a:ea typeface="ＭＳ Ｐゴシック" pitchFamily="-65" charset="-128"/>
                          <a:cs typeface="Times New Roman" pitchFamily="-65"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Difficult Problems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84</a:t>
            </a:fld>
            <a:endParaRPr lang="en-US"/>
          </a:p>
        </p:txBody>
      </p:sp>
      <p:sp>
        <p:nvSpPr>
          <p:cNvPr id="5" name="Text Placeholder 2"/>
          <p:cNvSpPr txBox="1">
            <a:spLocks/>
          </p:cNvSpPr>
          <p:nvPr/>
        </p:nvSpPr>
        <p:spPr>
          <a:xfrm>
            <a:off x="228600" y="1524000"/>
            <a:ext cx="8724900" cy="48006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rPr>
              <a:t>Hamiltonian </a:t>
            </a:r>
            <a:r>
              <a:rPr lang="en-US" sz="2800" b="1" kern="0" dirty="0" smtClean="0">
                <a:solidFill>
                  <a:sysClr val="windowText" lastClr="000000"/>
                </a:solidFill>
              </a:rPr>
              <a:t>C</a:t>
            </a:r>
            <a:r>
              <a:rPr kumimoji="0" lang="en-US" sz="2800" b="1" i="0" u="none" strike="noStrike" kern="0" cap="none" spc="0" normalizeH="0" baseline="0" noProof="0" dirty="0" err="1" smtClean="0">
                <a:ln>
                  <a:noFill/>
                </a:ln>
                <a:solidFill>
                  <a:sysClr val="windowText" lastClr="000000"/>
                </a:solidFill>
                <a:effectLst/>
                <a:uLnTx/>
                <a:uFillTx/>
                <a:latin typeface="+mn-lt"/>
                <a:ea typeface="+mn-ea"/>
                <a:cs typeface="+mn-cs"/>
              </a:rPr>
              <a:t>ircuit</a:t>
            </a:r>
            <a:endPar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endParaRP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rPr>
              <a:t>Path that begins at a vertex v, passes through every vertex in the graph exactly once, and terminates at v .</a:t>
            </a:r>
          </a:p>
          <a:p>
            <a:pPr marL="457200" marR="0" lvl="1" indent="0"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rPr>
              <a:t> The Traveling </a:t>
            </a:r>
            <a:r>
              <a:rPr lang="en-US" sz="2800" b="1" kern="0" dirty="0" smtClean="0">
                <a:solidFill>
                  <a:sysClr val="windowText" lastClr="000000"/>
                </a:solidFill>
              </a:rPr>
              <a:t>S</a:t>
            </a:r>
            <a:r>
              <a:rPr kumimoji="0" lang="en-US" sz="2800" b="1" i="0" u="none" strike="noStrike" kern="0" cap="none" spc="0" normalizeH="0" baseline="0" noProof="0" dirty="0" err="1" smtClean="0">
                <a:ln>
                  <a:noFill/>
                </a:ln>
                <a:solidFill>
                  <a:sysClr val="windowText" lastClr="000000"/>
                </a:solidFill>
                <a:effectLst/>
                <a:uLnTx/>
                <a:uFillTx/>
                <a:latin typeface="+mn-lt"/>
                <a:ea typeface="+mn-ea"/>
                <a:cs typeface="+mn-cs"/>
              </a:rPr>
              <a:t>alesman</a:t>
            </a:r>
            <a:r>
              <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rPr>
              <a:t> </a:t>
            </a:r>
            <a:r>
              <a:rPr lang="en-US" sz="2800" b="1" kern="0" dirty="0" smtClean="0">
                <a:solidFill>
                  <a:sysClr val="windowText" lastClr="000000"/>
                </a:solidFill>
              </a:rPr>
              <a:t>P</a:t>
            </a:r>
            <a:r>
              <a:rPr kumimoji="0" lang="en-US" sz="2800" b="1" i="0" u="none" strike="noStrike" kern="0" cap="none" spc="0" normalizeH="0" baseline="0" noProof="0" dirty="0" err="1" smtClean="0">
                <a:ln>
                  <a:noFill/>
                </a:ln>
                <a:solidFill>
                  <a:sysClr val="windowText" lastClr="000000"/>
                </a:solidFill>
                <a:effectLst/>
                <a:uLnTx/>
                <a:uFillTx/>
                <a:latin typeface="+mn-lt"/>
                <a:ea typeface="+mn-ea"/>
                <a:cs typeface="+mn-cs"/>
              </a:rPr>
              <a:t>roblem</a:t>
            </a:r>
            <a:endPar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endParaRP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rPr>
              <a:t>Variation of Hamilton circuit</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rPr>
              <a:t>Involves a weighted graph that represents a road map</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rPr>
              <a:t>Circuit traveled must be the least expensive</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Difficult Problems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85</a:t>
            </a:fld>
            <a:endParaRPr lang="en-US"/>
          </a:p>
        </p:txBody>
      </p:sp>
      <p:sp>
        <p:nvSpPr>
          <p:cNvPr id="5" name="Text Placeholder 4"/>
          <p:cNvSpPr txBox="1">
            <a:spLocks/>
          </p:cNvSpPr>
          <p:nvPr/>
        </p:nvSpPr>
        <p:spPr>
          <a:xfrm>
            <a:off x="850900" y="5715000"/>
            <a:ext cx="7848600" cy="622300"/>
          </a:xfrm>
          <a:prstGeom prst="rect">
            <a:avLst/>
          </a:prstGeo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rPr>
              <a:t>The three utilities problem</a:t>
            </a:r>
          </a:p>
        </p:txBody>
      </p:sp>
      <p:pic>
        <p:nvPicPr>
          <p:cNvPr id="6" name="Picture 2"/>
          <p:cNvPicPr>
            <a:picLocks noChangeAspect="1" noChangeArrowheads="1"/>
          </p:cNvPicPr>
          <p:nvPr/>
        </p:nvPicPr>
        <p:blipFill>
          <a:blip r:embed="rId2"/>
          <a:srcRect/>
          <a:stretch>
            <a:fillRect/>
          </a:stretch>
        </p:blipFill>
        <p:spPr bwMode="auto">
          <a:xfrm>
            <a:off x="1733550" y="1800225"/>
            <a:ext cx="567690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Difficult Problems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86</a:t>
            </a:fld>
            <a:endParaRPr lang="en-US"/>
          </a:p>
        </p:txBody>
      </p:sp>
      <p:sp>
        <p:nvSpPr>
          <p:cNvPr id="5" name="Text Placeholder 4"/>
          <p:cNvSpPr txBox="1">
            <a:spLocks/>
          </p:cNvSpPr>
          <p:nvPr/>
        </p:nvSpPr>
        <p:spPr>
          <a:xfrm>
            <a:off x="228600" y="1600200"/>
            <a:ext cx="8724900" cy="4724400"/>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rPr>
              <a:t>Planar Graph</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rPr>
              <a:t>Can draw it in a plane in at least one way so that no two edges cross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rPr>
              <a:t>The four-color problem</a:t>
            </a:r>
          </a:p>
          <a:p>
            <a:pPr marL="457200" marR="0" lvl="1"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mn-lt"/>
                <a:ea typeface="+mn-ea"/>
                <a:cs typeface="+mn-cs"/>
              </a:rPr>
              <a:t>Given a planar graph, can you color the vertices so that no adjacent vertices have the same color, if you use at most four colors?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43865"/>
            <a:ext cx="8763000" cy="553998"/>
          </a:xfrm>
        </p:spPr>
        <p:txBody>
          <a:bodyPr/>
          <a:lstStyle/>
          <a:p>
            <a:r>
              <a:rPr lang="en-US" sz="3600" dirty="0" smtClean="0"/>
              <a:t>Case Study: Web Graph and Google Map</a:t>
            </a:r>
            <a:endParaRPr lang="en-US" sz="3600"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3865"/>
            <a:ext cx="8200897" cy="697230"/>
          </a:xfrm>
        </p:spPr>
        <p:txBody>
          <a:bodyPr/>
          <a:lstStyle/>
          <a:p>
            <a:r>
              <a:rPr lang="en-US" dirty="0" smtClean="0"/>
              <a:t>Conclusion</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88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Terminologies</a:t>
            </a:r>
            <a:endParaRPr lang="en-US" dirty="0"/>
          </a:p>
        </p:txBody>
      </p:sp>
      <p:sp>
        <p:nvSpPr>
          <p:cNvPr id="3" name="Date Placeholder 2"/>
          <p:cNvSpPr>
            <a:spLocks noGrp="1"/>
          </p:cNvSpPr>
          <p:nvPr>
            <p:ph type="dt" sz="half" idx="6"/>
          </p:nvPr>
        </p:nvSpPr>
        <p:spPr/>
        <p:txBody>
          <a:bodyPr/>
          <a:lstStyle/>
          <a:p>
            <a:pPr marL="12700">
              <a:lnSpc>
                <a:spcPts val="1580"/>
              </a:lnSpc>
            </a:pPr>
            <a:fld id="{5A5628B3-439E-4722-9EA4-22579EE48D1A}" type="datetime4">
              <a:rPr lang="en-US" spc="-5" smtClean="0"/>
              <a:pPr marL="12700">
                <a:lnSpc>
                  <a:spcPts val="1580"/>
                </a:lnSpc>
              </a:pPr>
              <a:t>February 21, 2019</a:t>
            </a:fld>
            <a:endParaRPr lang="en-US" spc="-5"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9</a:t>
            </a:fld>
            <a:endParaRPr lang="en-US"/>
          </a:p>
        </p:txBody>
      </p:sp>
      <p:sp>
        <p:nvSpPr>
          <p:cNvPr id="5" name="Rectangle 4"/>
          <p:cNvSpPr/>
          <p:nvPr/>
        </p:nvSpPr>
        <p:spPr>
          <a:xfrm>
            <a:off x="228600" y="1600200"/>
            <a:ext cx="8763000" cy="4001095"/>
          </a:xfrm>
          <a:prstGeom prst="rect">
            <a:avLst/>
          </a:prstGeom>
        </p:spPr>
        <p:txBody>
          <a:bodyPr wrap="square">
            <a:spAutoFit/>
          </a:bodyPr>
          <a:lstStyle/>
          <a:p>
            <a:r>
              <a:rPr lang="en-US" sz="2000" b="1" dirty="0" smtClean="0"/>
              <a:t>Connected graph</a:t>
            </a:r>
          </a:p>
          <a:p>
            <a:r>
              <a:rPr lang="en-US" dirty="0" smtClean="0"/>
              <a:t>• Two vertices vi, </a:t>
            </a:r>
            <a:r>
              <a:rPr lang="en-US" dirty="0" err="1" smtClean="0"/>
              <a:t>vj</a:t>
            </a:r>
            <a:r>
              <a:rPr lang="en-US" dirty="0" smtClean="0"/>
              <a:t> in a graph G is said to be connected only if there is a path in G between     vi and </a:t>
            </a:r>
            <a:r>
              <a:rPr lang="en-US" dirty="0" err="1" smtClean="0"/>
              <a:t>vj</a:t>
            </a:r>
            <a:r>
              <a:rPr lang="en-US" dirty="0" smtClean="0"/>
              <a:t>.</a:t>
            </a:r>
          </a:p>
          <a:p>
            <a:r>
              <a:rPr lang="en-US" dirty="0" smtClean="0"/>
              <a:t>• A undirected graph is said to be </a:t>
            </a:r>
            <a:r>
              <a:rPr lang="en-US" b="1" dirty="0" smtClean="0"/>
              <a:t>connected graph if every pair </a:t>
            </a:r>
            <a:r>
              <a:rPr lang="en-US" dirty="0" smtClean="0"/>
              <a:t>of distinct vertices vi, </a:t>
            </a:r>
            <a:r>
              <a:rPr lang="en-US" dirty="0" err="1" smtClean="0"/>
              <a:t>vj</a:t>
            </a:r>
            <a:r>
              <a:rPr lang="en-US" dirty="0" smtClean="0"/>
              <a:t> are connected.</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Connected undirected graph</a:t>
            </a:r>
            <a:endParaRPr lang="en-US" dirty="0"/>
          </a:p>
        </p:txBody>
      </p:sp>
      <p:pic>
        <p:nvPicPr>
          <p:cNvPr id="5121" name="Picture 1"/>
          <p:cNvPicPr>
            <a:picLocks noChangeAspect="1" noChangeArrowheads="1"/>
          </p:cNvPicPr>
          <p:nvPr/>
        </p:nvPicPr>
        <p:blipFill>
          <a:blip r:embed="rId2"/>
          <a:srcRect/>
          <a:stretch>
            <a:fillRect/>
          </a:stretch>
        </p:blipFill>
        <p:spPr bwMode="auto">
          <a:xfrm>
            <a:off x="3505200" y="3124200"/>
            <a:ext cx="280035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square" lIns="0" tIns="12700" rIns="0" bIns="0" rtlCol="0">
        <a:spAutoFit/>
      </a:bodyPr>
      <a:lstStyle>
        <a:defPPr marL="12700">
          <a:lnSpc>
            <a:spcPct val="100000"/>
          </a:lnSpc>
          <a:spcBef>
            <a:spcPts val="100"/>
          </a:spcBef>
          <a:defRPr sz="1200" b="1" spc="-70" dirty="0">
            <a:solidFill>
              <a:srgbClr val="FFFFFF"/>
            </a:solidFill>
            <a:latin typeface="Trebuchet MS"/>
            <a:cs typeface="Trebuchet MS"/>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1766</TotalTime>
  <Words>5160</Words>
  <Application>Microsoft Office PowerPoint</Application>
  <PresentationFormat>On-screen Show (4:3)</PresentationFormat>
  <Paragraphs>1086</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210252-Advanced Data Structures</vt:lpstr>
      <vt:lpstr>Outlines…</vt:lpstr>
      <vt:lpstr>Outlines…</vt:lpstr>
      <vt:lpstr>Introduction to Graphs</vt:lpstr>
      <vt:lpstr>Types of Graph</vt:lpstr>
      <vt:lpstr>Graph Terminologies</vt:lpstr>
      <vt:lpstr>Graph Terminologies</vt:lpstr>
      <vt:lpstr>Graph Terminologies</vt:lpstr>
      <vt:lpstr>Graph Terminologies</vt:lpstr>
      <vt:lpstr>Graph Terminologies</vt:lpstr>
      <vt:lpstr>Graph Terminologies</vt:lpstr>
      <vt:lpstr>Graph Terminologies</vt:lpstr>
      <vt:lpstr>Graph Terminologies</vt:lpstr>
      <vt:lpstr>Graph Terminologies</vt:lpstr>
      <vt:lpstr>Graph Terminologies</vt:lpstr>
      <vt:lpstr>Graph Terminologies</vt:lpstr>
      <vt:lpstr>Graph Terminologies</vt:lpstr>
      <vt:lpstr>Implementation of Graphs</vt:lpstr>
      <vt:lpstr>Adjacency Matrix</vt:lpstr>
      <vt:lpstr>Example: Adjacency Matrix</vt:lpstr>
      <vt:lpstr>Adjacency Matrix</vt:lpstr>
      <vt:lpstr>Adjacency List</vt:lpstr>
      <vt:lpstr>Adjacency List</vt:lpstr>
      <vt:lpstr>Adjacency List</vt:lpstr>
      <vt:lpstr>Adjacency Multi List</vt:lpstr>
      <vt:lpstr>Adjacency Multi List</vt:lpstr>
      <vt:lpstr>Inverse Adjacency List</vt:lpstr>
      <vt:lpstr>Traversals of Graph</vt:lpstr>
      <vt:lpstr>Depth First Search(DFS)</vt:lpstr>
      <vt:lpstr>DFS Contd…</vt:lpstr>
      <vt:lpstr>DFS Contd…</vt:lpstr>
      <vt:lpstr>Example: DFS &amp; BFS</vt:lpstr>
      <vt:lpstr>DFS: Example</vt:lpstr>
      <vt:lpstr>DFS: Example</vt:lpstr>
      <vt:lpstr>Time and Space Complexity</vt:lpstr>
      <vt:lpstr>Time Complexity</vt:lpstr>
      <vt:lpstr>Breadth First Search</vt:lpstr>
      <vt:lpstr>Breadth First Search(BFS)</vt:lpstr>
      <vt:lpstr>BFS: Example</vt:lpstr>
      <vt:lpstr>BFS: Example</vt:lpstr>
      <vt:lpstr>Time and Space Complexity</vt:lpstr>
      <vt:lpstr>Spanning Trees</vt:lpstr>
      <vt:lpstr>DFS Spanning Tree</vt:lpstr>
      <vt:lpstr>DFS Spanning Tree: Example</vt:lpstr>
      <vt:lpstr>BFS Spanning Tree</vt:lpstr>
      <vt:lpstr>BFS Spanning Tree: Example</vt:lpstr>
      <vt:lpstr>Minimum Spanning Tree</vt:lpstr>
      <vt:lpstr>Prim’s Algorithm</vt:lpstr>
      <vt:lpstr>Prim’s algorithm</vt:lpstr>
      <vt:lpstr>MST: Algorithms</vt:lpstr>
      <vt:lpstr>Prim’s Algorithm</vt:lpstr>
      <vt:lpstr>Prim’s Algorithm</vt:lpstr>
      <vt:lpstr>Prim’s Algorithm</vt:lpstr>
      <vt:lpstr>Example: Prim’s Algorithm</vt:lpstr>
      <vt:lpstr>Example: Prim’s Algorithm</vt:lpstr>
      <vt:lpstr>Example: Prim’s Algorithm</vt:lpstr>
      <vt:lpstr>Example: Prim’s Algorithm</vt:lpstr>
      <vt:lpstr>Example: Prim’s Algorithm</vt:lpstr>
      <vt:lpstr>MST: Kruskal’s Algorithm </vt:lpstr>
      <vt:lpstr>Kruskal’s Algorithm</vt:lpstr>
      <vt:lpstr>Execution of Kruskal’s Algorithm</vt:lpstr>
      <vt:lpstr>Kruskal’s Algorithm: Example</vt:lpstr>
      <vt:lpstr>Kruskal’s Algorithm: Example</vt:lpstr>
      <vt:lpstr>Kruskal’s Algorithm: Example</vt:lpstr>
      <vt:lpstr>Kruskal’s Algorithm: Example</vt:lpstr>
      <vt:lpstr>Kruskal’s Algorithm: Example</vt:lpstr>
      <vt:lpstr>Shortest Path</vt:lpstr>
      <vt:lpstr>Dijkstra’s Algorithm</vt:lpstr>
      <vt:lpstr>Dijkstra’s Algorithm for Single Source Shortest Path</vt:lpstr>
      <vt:lpstr>Shortest Path Algorithms</vt:lpstr>
      <vt:lpstr>Shortest Path Algorithms</vt:lpstr>
      <vt:lpstr>Example</vt:lpstr>
      <vt:lpstr>Dijkstra’s Algorithm: Example</vt:lpstr>
      <vt:lpstr>Dijkstra’s Algorithm: Example</vt:lpstr>
      <vt:lpstr>Time Complexity of Dijkstra’s Algo.</vt:lpstr>
      <vt:lpstr>Topological Sorting</vt:lpstr>
      <vt:lpstr>Topological Sorting</vt:lpstr>
      <vt:lpstr>Topological sorting</vt:lpstr>
      <vt:lpstr>In our Example</vt:lpstr>
      <vt:lpstr>Topological Sorting: Example</vt:lpstr>
      <vt:lpstr>Topological Sorting: Example</vt:lpstr>
      <vt:lpstr>Topological Sorting: Example</vt:lpstr>
      <vt:lpstr>Runtime Table</vt:lpstr>
      <vt:lpstr>Some Difficult Problems</vt:lpstr>
      <vt:lpstr>Some Difficult Problems</vt:lpstr>
      <vt:lpstr>Some Difficult Problems</vt:lpstr>
      <vt:lpstr>Case Study: Web Graph and Google Map</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ADS_UNIT-I</dc:title>
  <dc:creator>Mr. Aryan</dc:creator>
  <dc:description/>
  <cp:lastModifiedBy>Laptop</cp:lastModifiedBy>
  <cp:revision>502</cp:revision>
  <dcterms:created xsi:type="dcterms:W3CDTF">2019-01-16T03:45:15Z</dcterms:created>
  <dcterms:modified xsi:type="dcterms:W3CDTF">2019-02-21T05:43:51Z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2018-06-29T00:00:00Z</vt:filetime>
  </property>
  <property fmtid="{D5CDD505-2E9C-101B-9397-08002B2CF9AE}" pid="3" name="Creator">
    <vt:lpwstr>Microsoft® Office PowerPoint® 2007</vt:lpwstr>
  </property>
  <property fmtid="{D5CDD505-2E9C-101B-9397-08002B2CF9AE}" pid="4" name="LastSaved">
    <vt:filetime>2019-01-16T00:00:00Z</vt:filetime>
  </property>
  <property fmtid="{D5CDD505-2E9C-101B-9397-08002B2CF9AE}" pid="5" name="Presentation">
    <vt:lpwstr>ADS_UNIT-I</vt:lpwstr>
  </property>
  <property fmtid="{D5CDD505-2E9C-101B-9397-08002B2CF9AE}" pid="6" name="SlideDescription">
    <vt:lpwstr/>
  </property>
</Properties>
</file>