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6" r:id="rId5"/>
    <p:sldId id="288" r:id="rId6"/>
    <p:sldId id="276" r:id="rId7"/>
    <p:sldId id="27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78" r:id="rId18"/>
    <p:sldId id="264" r:id="rId19"/>
    <p:sldId id="265" r:id="rId20"/>
    <p:sldId id="266" r:id="rId21"/>
    <p:sldId id="267" r:id="rId22"/>
    <p:sldId id="262" r:id="rId23"/>
    <p:sldId id="261" r:id="rId24"/>
    <p:sldId id="260" r:id="rId25"/>
    <p:sldId id="25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284" r:id="rId42"/>
    <p:sldId id="306" r:id="rId43"/>
    <p:sldId id="286" r:id="rId44"/>
    <p:sldId id="307" r:id="rId45"/>
    <p:sldId id="308" r:id="rId46"/>
    <p:sldId id="309" r:id="rId47"/>
    <p:sldId id="310" r:id="rId48"/>
    <p:sldId id="311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1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12" r:id="rId80"/>
    <p:sldId id="313" r:id="rId81"/>
    <p:sldId id="314" r:id="rId82"/>
    <p:sldId id="315" r:id="rId83"/>
    <p:sldId id="316" r:id="rId84"/>
    <p:sldId id="347" r:id="rId85"/>
    <p:sldId id="348" r:id="rId86"/>
    <p:sldId id="280" r:id="rId87"/>
    <p:sldId id="283" r:id="rId88"/>
    <p:sldId id="282" r:id="rId89"/>
    <p:sldId id="285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</a:t>
            </a:r>
            <a:r>
              <a:rPr lang="en-US" sz="1600" b="1" baseline="0" dirty="0"/>
              <a:t> Risk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04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7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7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66DD-24EC-4691-A30D-B17606D7D31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79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2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6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2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6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1E36-A8FA-4BC8-BFDE-BB8B7D445CFC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1218-0E32-4CAE-9220-4CE66FF538C3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8629-597B-4AA9-B183-FB1EBCD3B30E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164-E904-4C09-B550-3D828CC3066B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5A6-F2BF-467B-92C1-C4E3B2AD954C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745-A9C2-4023-86B1-E6BFAA8A916F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155-A790-45B7-A3EE-37F924D572F7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C8D7-AD68-4DE8-8C98-07979E563A03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406B-B575-4281-8E43-496212F2AEBA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825-4708-46DB-89AF-7358E6BA5088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167D-95D4-4AEE-B764-34C06BC9D18C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63D7-0469-4FDE-8B55-0113BBA71F86}" type="datetime4">
              <a:rPr lang="en-US" smtClean="0"/>
              <a:t>January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quareit.edu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9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" y="4956313"/>
            <a:ext cx="12191084" cy="1717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>
              <a:spcAft>
                <a:spcPts val="0"/>
              </a:spcAft>
            </a:pPr>
            <a:r>
              <a:rPr lang="en-US" sz="1800" b="1" i="0" u="none" strike="noStrike" kern="1200" cap="none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  <a:sym typeface="Tahoma"/>
              </a:rPr>
              <a:t>HOPE FOUNDATION’S</a:t>
            </a:r>
            <a:br>
              <a:rPr lang="en-US" sz="1000" b="0" i="0" u="none" strike="noStrike" kern="1200" cap="none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3100" b="1" i="0" u="none" strike="noStrike" kern="1200" cap="none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Tahoma"/>
              </a:rPr>
              <a:t>INTERNATIONAL INSTITUTE OF INFORMATION TECHNOLOGY, (I²IT)</a:t>
            </a:r>
            <a:br>
              <a:rPr lang="en-US" sz="3100" b="0" i="0" u="none" strike="noStrike" kern="1200" cap="none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2400" b="1" i="0" u="sng" strike="noStrike" kern="1200" cap="none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www.isquareit.edu.in</a:t>
            </a:r>
            <a:br>
              <a:rPr lang="en-US" sz="2400" b="1" i="0" u="none" strike="noStrike" kern="1200" cap="none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Tahoma"/>
              </a:rPr>
            </a:br>
            <a:r>
              <a:rPr lang="en-US" sz="2400" b="1" i="0" u="none" strike="noStrike" kern="1200" cap="none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Tahoma"/>
              </a:rPr>
              <a:t>+91 20 22933441 / 2</a:t>
            </a:r>
            <a:endParaRPr lang="en-US" sz="10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0143E59-ADC0-4D99-153A-6070ED39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91" y="184326"/>
            <a:ext cx="3684104" cy="477198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3387E4-0E2B-51C4-EAD4-F3BC183D4E52}"/>
              </a:ext>
            </a:extLst>
          </p:cNvPr>
          <p:cNvCxnSpPr>
            <a:cxnSpLocks/>
          </p:cNvCxnSpPr>
          <p:nvPr/>
        </p:nvCxnSpPr>
        <p:spPr>
          <a:xfrm>
            <a:off x="543339" y="4956313"/>
            <a:ext cx="11118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97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Course Objectives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72866" y="2757961"/>
            <a:ext cx="1752042" cy="21318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Case Study: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External Sort- Consequential processing and merging two lists, multiway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merging- a k way merge algorithm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D717F-0CAE-7E6B-EED7-B1C970AEDD64}"/>
              </a:ext>
            </a:extLst>
          </p:cNvPr>
          <p:cNvSpPr txBox="1"/>
          <p:nvPr/>
        </p:nvSpPr>
        <p:spPr>
          <a:xfrm>
            <a:off x="228600" y="966097"/>
            <a:ext cx="11734799" cy="265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 develop a logic for graphical modelling of the real-life problems. </a:t>
            </a:r>
            <a:endParaRPr lang="en-GB" sz="2000" dirty="0">
              <a:solidFill>
                <a:srgbClr val="7030A0"/>
              </a:solidFill>
            </a:endParaRPr>
          </a:p>
          <a:p>
            <a:pPr marL="28194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suggest appropriate data structure and algorithm for graphical solutions of the problems. </a:t>
            </a:r>
            <a:endParaRPr lang="en-GB" sz="2000" dirty="0"/>
          </a:p>
          <a:p>
            <a:pPr marL="28194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understand advanced data structures to solve complex problems in various domains. </a:t>
            </a:r>
            <a:endParaRPr lang="en-GB" sz="2000" dirty="0"/>
          </a:p>
          <a:p>
            <a:pPr marL="28194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operate on the various structured data </a:t>
            </a:r>
            <a:endParaRPr lang="en-GB" sz="2000" dirty="0"/>
          </a:p>
          <a:p>
            <a:pPr marL="28194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build the logic to use appropriate data structure in logical and computational solutions. </a:t>
            </a:r>
            <a:endParaRPr lang="en-GB" sz="2000" dirty="0"/>
          </a:p>
          <a:p>
            <a:pPr marL="34290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understand various algorithmic strategies to approach the problem solution.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324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97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Course Outcomes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72866" y="2757961"/>
            <a:ext cx="1752042" cy="21318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Case Study: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External Sort- Consequential processing and merging two lists, multiway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merging- a k way merge algorithm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D717F-0CAE-7E6B-EED7-B1C970AEDD64}"/>
              </a:ext>
            </a:extLst>
          </p:cNvPr>
          <p:cNvSpPr txBox="1"/>
          <p:nvPr/>
        </p:nvSpPr>
        <p:spPr>
          <a:xfrm>
            <a:off x="228600" y="966097"/>
            <a:ext cx="11734799" cy="399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sz="24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 completion of the course, learner will be able to– </a:t>
            </a:r>
            <a:endParaRPr lang="en-GB" sz="1800" b="1" dirty="0">
              <a:solidFill>
                <a:srgbClr val="00B05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identify &amp; articulate the complexity goals and benefits of a good hashing scheme for real-world applications. </a:t>
            </a:r>
            <a:endParaRPr lang="en-GB" sz="2400" dirty="0"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apply non-linear data structures for solving problems of various domain. </a:t>
            </a:r>
            <a:endParaRPr lang="en-GB" sz="2400" dirty="0"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design and specify the operations of a nonlinear-based abstract data type and implement them in a high-level programming language. </a:t>
            </a:r>
            <a:endParaRPr lang="en-GB" sz="2400" dirty="0"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analyse the algorithmic solutions for resource requirements and optimization </a:t>
            </a:r>
            <a:endParaRPr lang="en-GB" sz="2400" dirty="0"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use efficient indexing methods and multiway search techniques to store and maintain data. </a:t>
            </a:r>
            <a:endParaRPr lang="en-GB" sz="2400" dirty="0"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use appropriate modern tools to understand and analyse the functionalities confined to the secondary storage.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0206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2541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Teaching Schemes &amp; Evaluation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72866" y="2757961"/>
            <a:ext cx="1752042" cy="21318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Case Study: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External Sort- Consequential processing and merging two lists, multiway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merging- a k way merge algorithm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D717F-0CAE-7E6B-EED7-B1C970AEDD64}"/>
              </a:ext>
            </a:extLst>
          </p:cNvPr>
          <p:cNvSpPr txBox="1"/>
          <p:nvPr/>
        </p:nvSpPr>
        <p:spPr>
          <a:xfrm>
            <a:off x="106017" y="691482"/>
            <a:ext cx="12085983" cy="5650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algn="ctr">
              <a:spcBef>
                <a:spcPts val="1400"/>
              </a:spcBef>
              <a:buSzPct val="100000"/>
              <a:buNone/>
            </a:pPr>
            <a:r>
              <a:rPr lang="en-US" sz="240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Theory Examination(2019 Pattern)(</a:t>
            </a:r>
            <a:r>
              <a:rPr lang="en-US" sz="2400" dirty="0" err="1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Insem</a:t>
            </a:r>
            <a:r>
              <a:rPr lang="en-US" sz="240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 + </a:t>
            </a:r>
            <a:r>
              <a:rPr lang="en-US" sz="2400" dirty="0" err="1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Endsem</a:t>
            </a:r>
            <a:r>
              <a:rPr lang="en-US" sz="240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)</a:t>
            </a:r>
            <a:endParaRPr lang="en-US" sz="2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Insem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Examination(In- Sem)- 30 Marks</a:t>
            </a:r>
            <a:endParaRPr lang="en-US" sz="1800" dirty="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UNIT-I  15 Marks</a:t>
            </a:r>
            <a:endParaRPr lang="en-US" sz="1000" dirty="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UNIT-II  15 Marks</a:t>
            </a:r>
            <a:endParaRPr lang="en-US" sz="2800" dirty="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Theory Examination(End- Sem)- 70 Marks</a:t>
            </a:r>
            <a:endParaRPr lang="en-US" sz="2800" dirty="0"/>
          </a:p>
          <a:p>
            <a:pPr marL="91440" indent="-91440">
              <a:spcBef>
                <a:spcPts val="1400"/>
              </a:spcBef>
              <a:buSzPct val="100000"/>
              <a:buNone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UNIT-III  17 Marks</a:t>
            </a:r>
            <a:endParaRPr lang="en-US" sz="1600" dirty="0">
              <a:latin typeface="Times New Roman"/>
              <a:cs typeface="Times New Roman"/>
            </a:endParaRPr>
          </a:p>
          <a:p>
            <a:pPr marL="91440" indent="-91440">
              <a:spcBef>
                <a:spcPts val="1400"/>
              </a:spcBef>
              <a:buSzPct val="100000"/>
              <a:buNone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UNIT-IV  18 Marks</a:t>
            </a:r>
          </a:p>
          <a:p>
            <a:pPr marL="91440" indent="-91440">
              <a:spcBef>
                <a:spcPts val="1400"/>
              </a:spcBef>
              <a:buSzPct val="100000"/>
              <a:buNone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UNIT-IV  17 Marks</a:t>
            </a:r>
          </a:p>
          <a:p>
            <a:pPr marL="91440" indent="-91440">
              <a:spcBef>
                <a:spcPts val="1400"/>
              </a:spcBef>
              <a:buSzPct val="100000"/>
              <a:buNone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UNIT-IV  18 Marks</a:t>
            </a:r>
            <a:endParaRPr lang="en-US" sz="1800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Examination(2019 Pattern)(Practical + Term Work)</a:t>
            </a:r>
            <a:endParaRPr lang="en-US" sz="800" dirty="0">
              <a:solidFill>
                <a:srgbClr val="00B050"/>
              </a:solidFill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 &amp; Algorithms  Lab</a:t>
            </a:r>
            <a:endParaRPr lang="en-US" sz="800" dirty="0">
              <a:solidFill>
                <a:srgbClr val="00B050"/>
              </a:solidFill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Practical- 25 Marks</a:t>
            </a:r>
            <a:endParaRPr lang="en-US" sz="1600" dirty="0">
              <a:latin typeface="Times New Roman"/>
              <a:cs typeface="Times New Roman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1600" dirty="0">
                <a:latin typeface="Times New Roman"/>
                <a:cs typeface="Times New Roman"/>
                <a:sym typeface="Times New Roman"/>
              </a:rPr>
              <a:t>Term Work- 25 Marks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18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9699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Unit-I: Outlines…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72866" y="2757961"/>
            <a:ext cx="1752042" cy="21318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Case Study: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External Sort- Consequential processing and merging two lists, multiway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merging- a k way merge algorithm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7F477-20E5-B81B-D9EF-6A9D9E4C94B5}"/>
              </a:ext>
            </a:extLst>
          </p:cNvPr>
          <p:cNvSpPr txBox="1"/>
          <p:nvPr/>
        </p:nvSpPr>
        <p:spPr>
          <a:xfrm>
            <a:off x="92765" y="880490"/>
            <a:ext cx="11966713" cy="439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algn="just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F3F3F"/>
                </a:solidFill>
                <a:latin typeface="Calibri"/>
                <a:cs typeface="Calibri"/>
              </a:rPr>
              <a:t>Introduction to Hash Table</a:t>
            </a:r>
          </a:p>
          <a:p>
            <a:pPr indent="-342900" algn="just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F3F3F"/>
                </a:solidFill>
                <a:latin typeface="Calibri"/>
                <a:cs typeface="Calibri"/>
              </a:rPr>
              <a:t>Basic Terminology</a:t>
            </a:r>
          </a:p>
          <a:p>
            <a:pPr indent="-342900" algn="just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F3F3F"/>
                </a:solidFill>
                <a:latin typeface="Calibri"/>
                <a:cs typeface="Calibri"/>
              </a:rPr>
              <a:t>Concepts-hash table, hash function, basic operations, bucket, collision, probe, synonym, overflow, load density, full table, load factor, rehashing, issues in hashing, </a:t>
            </a:r>
          </a:p>
          <a:p>
            <a:pPr indent="-342900" algn="just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F3F3F"/>
                </a:solidFill>
                <a:latin typeface="Calibri"/>
                <a:cs typeface="Calibri"/>
              </a:rPr>
              <a:t>Types of Hashing</a:t>
            </a:r>
          </a:p>
          <a:p>
            <a:pPr indent="-342900" algn="just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F3F3F"/>
                </a:solidFill>
                <a:latin typeface="Calibri"/>
                <a:cs typeface="Calibri"/>
              </a:rPr>
              <a:t>open hashing, closed hashing, perfect hash function, </a:t>
            </a:r>
          </a:p>
          <a:p>
            <a:pPr indent="-342900" algn="just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F3F3F"/>
                </a:solidFill>
                <a:latin typeface="Calibri"/>
                <a:cs typeface="Calibri"/>
              </a:rPr>
              <a:t>hash functions- properties of good hash function, division, multiplication, extraction, mid-square, folding and universal, Collision resolution strategies- open addressing and chaining, Hash table overflow- open addressing and chaining, extendible hashing, closed addressing and separate chaining. </a:t>
            </a:r>
          </a:p>
          <a:p>
            <a:pPr indent="-342900" algn="just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F3F3F"/>
                </a:solidFill>
                <a:latin typeface="Calibri"/>
                <a:cs typeface="Calibri"/>
              </a:rPr>
              <a:t>Skip List- representation, searching and operations- insertion, removal 	</a:t>
            </a:r>
          </a:p>
          <a:p>
            <a:pPr indent="-342900" algn="just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F3F3F"/>
                </a:solidFill>
                <a:latin typeface="Calibri"/>
                <a:cs typeface="Calibri"/>
              </a:rPr>
              <a:t>Case Study: Book Call Number, Dictionary.</a:t>
            </a:r>
          </a:p>
        </p:txBody>
      </p:sp>
    </p:spTree>
    <p:extLst>
      <p:ext uri="{BB962C8B-B14F-4D97-AF65-F5344CB8AC3E}">
        <p14:creationId xmlns:p14="http://schemas.microsoft.com/office/powerpoint/2010/main" val="235637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0734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Recap…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1661" y="1947455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7881" y="359945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72947" y="1974539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72947" y="34962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9104" y="5221879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83702" y="987293"/>
            <a:ext cx="16271" cy="1646521"/>
          </a:xfrm>
          <a:prstGeom prst="bentConnector3">
            <a:avLst>
              <a:gd name="adj1" fmla="val 174929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78087" y="3722564"/>
            <a:ext cx="531157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8082756" y="3722564"/>
            <a:ext cx="62392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2"/>
            <a:endCxn id="77" idx="2"/>
          </p:cNvCxnSpPr>
          <p:nvPr/>
        </p:nvCxnSpPr>
        <p:spPr>
          <a:xfrm rot="10800000" flipV="1">
            <a:off x="8949105" y="1143373"/>
            <a:ext cx="23843" cy="4872255"/>
          </a:xfrm>
          <a:prstGeom prst="bentConnector3">
            <a:avLst>
              <a:gd name="adj1" fmla="val 1058772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755375" y="255260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Linked Lists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07859" y="424131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Stacks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Linear Data Structures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Non-Linear Data Structures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Trees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089033" y="98729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Hash Table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9068386" y="588119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509721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Non-Sequential Memory Allocation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509721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Sequential Memory Allocation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6805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8903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31001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4652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31551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023E1-229B-FDCA-A7FB-FFC80BC1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24" y="316486"/>
            <a:ext cx="1585097" cy="158509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0A808E7-8706-995B-6434-36ECD9737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69668" y="5210559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735A2-E09A-09A7-43CD-4F7B681C82F7}"/>
              </a:ext>
            </a:extLst>
          </p:cNvPr>
          <p:cNvSpPr/>
          <p:nvPr/>
        </p:nvSpPr>
        <p:spPr>
          <a:xfrm>
            <a:off x="1731367" y="97540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Arrays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A93896-C3F5-9C54-DEFF-598743AD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16897" y="4508669"/>
            <a:ext cx="16271" cy="1646521"/>
          </a:xfrm>
          <a:prstGeom prst="bentConnector3">
            <a:avLst>
              <a:gd name="adj1" fmla="val 150495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F065D1-06B8-5A06-9DC1-6BB4C593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16897" y="2738778"/>
            <a:ext cx="16271" cy="1646521"/>
          </a:xfrm>
          <a:prstGeom prst="bentConnector3">
            <a:avLst>
              <a:gd name="adj1" fmla="val 150495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EF4A6-B5EC-8AD3-DB3E-401317B6151D}"/>
              </a:ext>
            </a:extLst>
          </p:cNvPr>
          <p:cNvSpPr/>
          <p:nvPr/>
        </p:nvSpPr>
        <p:spPr>
          <a:xfrm>
            <a:off x="1837394" y="588119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880AA2-F1AC-3254-0ABC-BE543F53D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306" y="3590284"/>
            <a:ext cx="1585097" cy="159119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CE2811B-6B55-DDDA-CD29-C1EF51E7D02A}"/>
              </a:ext>
            </a:extLst>
          </p:cNvPr>
          <p:cNvSpPr/>
          <p:nvPr/>
        </p:nvSpPr>
        <p:spPr>
          <a:xfrm>
            <a:off x="9097168" y="258815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Trees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1BF12-CA3D-859F-1E09-A6EB85F2ECDE}"/>
              </a:ext>
            </a:extLst>
          </p:cNvPr>
          <p:cNvSpPr/>
          <p:nvPr/>
        </p:nvSpPr>
        <p:spPr>
          <a:xfrm>
            <a:off x="9057054" y="424131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38787"/>
            <a:ext cx="9877298" cy="484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Review of Searching Techniques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2600" y="1600201"/>
            <a:ext cx="8686800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sz="2800" b="1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endParaRPr lang="en-US" sz="3200" b="1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en-US" sz="32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	</a:t>
            </a:r>
          </a:p>
          <a:p>
            <a:pPr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039891"/>
            <a:ext cx="11887200" cy="4598341"/>
          </a:xfrm>
          <a:prstGeom prst="rect">
            <a:avLst/>
          </a:prstGeom>
        </p:spPr>
        <p:txBody>
          <a:bodyPr/>
          <a:lstStyle/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Recall the efficiency of searching techniques covered earlier.</a:t>
            </a: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The sequential search algorithm takes time proportional to the data size, </a:t>
            </a:r>
            <a:r>
              <a:rPr lang="en-US" sz="2400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i.e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,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O(n)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 marL="381000" indent="-381000">
              <a:defRPr/>
            </a:pPr>
            <a:endParaRPr lang="en-US" sz="2400" kern="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Binary search improves on liner search reducing the search time to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With a BST, an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 search efficiency can be obtained; but the worst-case complexity is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O(n)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.</a:t>
            </a: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To guarantee the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 search time, BST height balancing is required ( i.e., AVL trees).</a:t>
            </a: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3918A0-472C-5BB2-7A64-F79C390D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C367DB-0A02-65C2-EEBC-DBBC6CCB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439" y="29529"/>
            <a:ext cx="9801098" cy="4933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Century Gothic (Headings)"/>
              </a:rPr>
              <a:t>Review of Searching Techniques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2600" y="1600201"/>
            <a:ext cx="8686800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sz="2800" b="1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endParaRPr lang="en-US" sz="3200" b="1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en-US" sz="32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	</a:t>
            </a:r>
          </a:p>
          <a:p>
            <a:pPr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8" name="Rectangle 102"/>
          <p:cNvSpPr txBox="1">
            <a:spLocks noChangeArrowheads="1"/>
          </p:cNvSpPr>
          <p:nvPr/>
        </p:nvSpPr>
        <p:spPr>
          <a:xfrm>
            <a:off x="190500" y="974036"/>
            <a:ext cx="11811000" cy="5181599"/>
          </a:xfrm>
          <a:prstGeom prst="rect">
            <a:avLst/>
          </a:prstGeom>
          <a:noFill/>
          <a:ln/>
        </p:spPr>
        <p:txBody>
          <a:bodyPr/>
          <a:lstStyle/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The efficiency of these search strategies depends on  the number of items in the container being searched.</a:t>
            </a:r>
          </a:p>
          <a:p>
            <a:pPr marL="381000" indent="-381000"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Search methods with efficiency independent on data size would be better.</a:t>
            </a:r>
          </a:p>
          <a:p>
            <a:pPr marL="381000" indent="-381000"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Consider the following Java class that describes a student  record:</a:t>
            </a:r>
            <a:endParaRPr lang="en-US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endParaRPr lang="en-US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81000" indent="-3810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</a:p>
          <a:p>
            <a:pPr marL="381000" indent="-381000"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The 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id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field in this class can be used as a </a:t>
            </a:r>
            <a:r>
              <a:rPr lang="en-US" sz="2000" i="1" kern="0" dirty="0">
                <a:solidFill>
                  <a:sysClr val="windowText" lastClr="000000"/>
                </a:solidFill>
                <a:latin typeface="Times New Roman" pitchFamily="18" charset="0"/>
              </a:rPr>
              <a:t>search key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for  records in the container.</a:t>
            </a:r>
            <a:endParaRPr lang="en-US" kern="0" dirty="0">
              <a:solidFill>
                <a:sysClr val="windowText" lastClr="000000"/>
              </a:solidFill>
            </a:endParaRPr>
          </a:p>
          <a:p>
            <a:pPr marL="381000" indent="-3810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9" name="Text Box 103"/>
          <p:cNvSpPr txBox="1">
            <a:spLocks noChangeArrowheads="1"/>
          </p:cNvSpPr>
          <p:nvPr/>
        </p:nvSpPr>
        <p:spPr bwMode="auto">
          <a:xfrm>
            <a:off x="3216966" y="2826171"/>
            <a:ext cx="5235575" cy="1477328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StudentRecord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 String name;    // Student name 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 double height;  // Student height 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 long id;        // Unique id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18FE35-B9F8-5329-6AFC-FD64444DD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BB43BD-DAF6-A9C8-5DDB-77573839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15706"/>
            <a:ext cx="9877298" cy="50719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Century Gothic (Headings)"/>
              </a:rPr>
              <a:t>Review of Searching Techniques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" y="937593"/>
            <a:ext cx="11963400" cy="47273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Suppose that we want to store 10,000 students' records (each with a 5-digit ID) in each container. 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 linked list implementation would take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O(n)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time.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 height balanced tree would give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access time.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Using an array of size 100,000 would give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O(1)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access time but will lead to a lot of space wastage.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Is there some way that we could get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O(1)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access without wasting a lot of space?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kern="0" dirty="0">
                <a:solidFill>
                  <a:schemeClr val="tx2"/>
                </a:solidFill>
                <a:latin typeface="Times New Roman" pitchFamily="18" charset="0"/>
              </a:rPr>
              <a:t>The answer is</a:t>
            </a:r>
            <a:r>
              <a:rPr lang="en-US" sz="24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</a:rPr>
              <a:t>hashing.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C8EE78-A9EC-6AE9-CF2A-93D34F51E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64939-7570-38E8-F3D9-5AF978E8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754"/>
            <a:ext cx="11887200" cy="49314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7030A0"/>
                </a:solidFill>
                <a:latin typeface="Century Gothic (Headings)"/>
              </a:rPr>
              <a:t>Performance Comparison of Arrays and Trees</a:t>
            </a:r>
            <a:endParaRPr lang="en-US" sz="3200" b="1" dirty="0">
              <a:solidFill>
                <a:srgbClr val="7030A0"/>
              </a:solidFill>
              <a:latin typeface="Century Gothic (Headings)"/>
            </a:endParaRPr>
          </a:p>
        </p:txBody>
      </p:sp>
      <p:graphicFrame>
        <p:nvGraphicFramePr>
          <p:cNvPr id="5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77060"/>
              </p:ext>
            </p:extLst>
          </p:nvPr>
        </p:nvGraphicFramePr>
        <p:xfrm>
          <a:off x="304800" y="1259460"/>
          <a:ext cx="11429999" cy="3497570"/>
        </p:xfrm>
        <a:graphic>
          <a:graphicData uri="http://schemas.openxmlformats.org/drawingml/2006/table">
            <a:tbl>
              <a:tblPr/>
              <a:tblGrid>
                <a:gridCol w="228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4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Array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Tree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Sorted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Not Sorted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Unbalanced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Balanced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Insertion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O(1)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h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O(log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Searching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O(log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h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O(log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Deletion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O(1)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h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O(log </a:t>
                      </a:r>
                      <a:r>
                        <a:rPr kumimoji="1" lang="en-US" altLang="zh-TW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5486401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altLang="zh-TW" sz="2400" dirty="0">
                <a:solidFill>
                  <a:srgbClr val="3333FF"/>
                </a:solidFill>
              </a:rPr>
              <a:t>Is it possible to perform these operations</a:t>
            </a:r>
            <a:r>
              <a:rPr lang="zh-TW" altLang="en-US" sz="2400" dirty="0">
                <a:solidFill>
                  <a:srgbClr val="3333FF"/>
                </a:solidFill>
              </a:rPr>
              <a:t> </a:t>
            </a:r>
            <a:r>
              <a:rPr lang="en-US" altLang="zh-TW" sz="2400" dirty="0">
                <a:solidFill>
                  <a:srgbClr val="3333FF"/>
                </a:solidFill>
              </a:rPr>
              <a:t>in O(1) 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DC8328-AD48-D9C1-17B5-EE8D9FCA1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DF621-5274-D9C9-81FB-53F463C4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6775"/>
            <a:ext cx="9877298" cy="5161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Century Gothic (Headings)"/>
              </a:rPr>
              <a:t>Hash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19732"/>
            <a:ext cx="1188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We’ll discuss the </a:t>
            </a:r>
            <a:r>
              <a:rPr lang="en-US" sz="2400" i="1" dirty="0"/>
              <a:t>hash table</a:t>
            </a:r>
            <a:r>
              <a:rPr lang="en-US" sz="2400" dirty="0"/>
              <a:t> ADT which supports only a subset of the operations allowed by binary search trees.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implementation of hash tables is called </a:t>
            </a:r>
            <a:r>
              <a:rPr lang="en-US" sz="2400" b="1" dirty="0"/>
              <a:t>hashing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Hashing is a technique used for performing insertions, deletions and finds in constant average time (i.e. O(1))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data structure, however, is not efficient in operations that require any ordering information among the elements, such as </a:t>
            </a:r>
            <a:r>
              <a:rPr lang="en-US" sz="2400" dirty="0" err="1"/>
              <a:t>findMin</a:t>
            </a:r>
            <a:r>
              <a:rPr lang="en-US" sz="2400" dirty="0"/>
              <a:t>, </a:t>
            </a:r>
            <a:r>
              <a:rPr lang="en-US" sz="2400" dirty="0" err="1"/>
              <a:t>findMax</a:t>
            </a:r>
            <a:r>
              <a:rPr lang="en-US" sz="2400" dirty="0"/>
              <a:t> and printing the entire table in sorted order.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82AC6-2685-556D-804C-277160F2D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60882A-79AC-71B3-D45A-43556219B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" y="4956313"/>
            <a:ext cx="12191084" cy="1717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2400" b="1" i="1" dirty="0">
                <a:solidFill>
                  <a:srgbClr val="002060"/>
                </a:solidFill>
                <a:latin typeface="Segoe UI Light (Body)"/>
              </a:rPr>
              <a:t>Prof. Arya Chandrapal Singh</a:t>
            </a:r>
            <a:br>
              <a:rPr lang="en-IN" sz="2400" i="1" dirty="0">
                <a:latin typeface="Segoe UI Light (Body)"/>
              </a:rPr>
            </a:br>
            <a:r>
              <a:rPr lang="en-IN" sz="2400" b="1" i="1" dirty="0">
                <a:solidFill>
                  <a:srgbClr val="002060"/>
                </a:solidFill>
                <a:latin typeface="Segoe UI Light (Body)"/>
              </a:rPr>
              <a:t>(</a:t>
            </a:r>
            <a:r>
              <a:rPr lang="en-IN" sz="2400" b="1" i="1" dirty="0" err="1">
                <a:solidFill>
                  <a:srgbClr val="002060"/>
                </a:solidFill>
                <a:latin typeface="Segoe UI Light (Body)"/>
              </a:rPr>
              <a:t>B.Tech</a:t>
            </a:r>
            <a:r>
              <a:rPr lang="en-IN" sz="2800" b="1" i="1" dirty="0">
                <a:solidFill>
                  <a:srgbClr val="002060"/>
                </a:solidFill>
                <a:latin typeface="Segoe UI Light (Body)"/>
              </a:rPr>
              <a:t>(CSE), </a:t>
            </a:r>
            <a:r>
              <a:rPr lang="en-IN" sz="2400" b="1" i="1" dirty="0" err="1">
                <a:solidFill>
                  <a:srgbClr val="002060"/>
                </a:solidFill>
                <a:latin typeface="Segoe UI Light (Body)"/>
              </a:rPr>
              <a:t>M.Tech</a:t>
            </a:r>
            <a:r>
              <a:rPr lang="en-IN" sz="2800" b="1" i="1" dirty="0">
                <a:solidFill>
                  <a:srgbClr val="002060"/>
                </a:solidFill>
                <a:latin typeface="Segoe UI Light (Body)"/>
              </a:rPr>
              <a:t>(CSE), </a:t>
            </a:r>
            <a:r>
              <a:rPr lang="en-IN" sz="2400" b="1" i="1" dirty="0">
                <a:solidFill>
                  <a:srgbClr val="002060"/>
                </a:solidFill>
                <a:latin typeface="Segoe UI Light (Body)"/>
              </a:rPr>
              <a:t>PhD</a:t>
            </a:r>
            <a:r>
              <a:rPr lang="en-IN" sz="2800" b="1" i="1" dirty="0">
                <a:solidFill>
                  <a:srgbClr val="002060"/>
                </a:solidFill>
                <a:latin typeface="Segoe UI Light (Body)"/>
              </a:rPr>
              <a:t>(CSE-ML&amp;DA)*</a:t>
            </a:r>
            <a:r>
              <a:rPr lang="en-IN" sz="2400" b="1" i="1" dirty="0">
                <a:solidFill>
                  <a:srgbClr val="002060"/>
                </a:solidFill>
                <a:latin typeface="Segoe UI Light (Body)"/>
              </a:rPr>
              <a:t>)</a:t>
            </a:r>
            <a:br>
              <a:rPr lang="en-IN" sz="2400" i="1" dirty="0">
                <a:latin typeface="Segoe UI Light (Body)"/>
              </a:rPr>
            </a:br>
            <a:r>
              <a:rPr lang="en-IN" sz="2400" b="1" i="1" dirty="0">
                <a:solidFill>
                  <a:srgbClr val="002060"/>
                </a:solidFill>
                <a:latin typeface="Segoe UI Light (Body)"/>
              </a:rPr>
              <a:t>Assistant Professor</a:t>
            </a:r>
            <a:endParaRPr lang="en-IN" sz="2400" i="1" dirty="0">
              <a:latin typeface="Segoe UI Light (Body)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3387E4-0E2B-51C4-EAD4-F3BC183D4E52}"/>
              </a:ext>
            </a:extLst>
          </p:cNvPr>
          <p:cNvCxnSpPr>
            <a:cxnSpLocks/>
          </p:cNvCxnSpPr>
          <p:nvPr/>
        </p:nvCxnSpPr>
        <p:spPr>
          <a:xfrm>
            <a:off x="543339" y="4956313"/>
            <a:ext cx="11118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52C7A2-4813-BC5F-820D-0C3E31557B57}"/>
              </a:ext>
            </a:extLst>
          </p:cNvPr>
          <p:cNvSpPr txBox="1"/>
          <p:nvPr/>
        </p:nvSpPr>
        <p:spPr>
          <a:xfrm>
            <a:off x="0" y="0"/>
            <a:ext cx="1219108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1" dirty="0">
                <a:solidFill>
                  <a:srgbClr val="00B050"/>
                </a:solidFill>
                <a:latin typeface="Segoe UI Light (Body)"/>
              </a:rPr>
              <a:t>Hope Foundation’s</a:t>
            </a:r>
            <a:br>
              <a:rPr lang="en-IN" sz="3600" i="1" dirty="0">
                <a:latin typeface="Segoe UI Light (Body)"/>
              </a:rPr>
            </a:br>
            <a:r>
              <a:rPr lang="en-IN" sz="4000" b="1" i="1" dirty="0">
                <a:solidFill>
                  <a:srgbClr val="0070C0"/>
                </a:solidFill>
                <a:latin typeface="Segoe UI Light (Body)"/>
              </a:rPr>
              <a:t>International Institute of Information Technology, Pune</a:t>
            </a:r>
            <a:br>
              <a:rPr lang="en-IN" sz="1800" b="1" i="1" dirty="0">
                <a:solidFill>
                  <a:srgbClr val="0070C0"/>
                </a:solidFill>
              </a:rPr>
            </a:br>
            <a:br>
              <a:rPr lang="en-IN" sz="1800" i="1" dirty="0">
                <a:solidFill>
                  <a:srgbClr val="00B0F0"/>
                </a:solidFill>
              </a:rPr>
            </a:b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r>
              <a:rPr lang="en-IN" sz="2800" b="1" i="1" dirty="0">
                <a:solidFill>
                  <a:srgbClr val="002060"/>
                </a:solidFill>
              </a:rPr>
              <a:t>Department of Computer Engineering</a:t>
            </a:r>
            <a:br>
              <a:rPr lang="en-IN" sz="2800" b="1" i="1" dirty="0"/>
            </a:br>
            <a:r>
              <a:rPr lang="en-IN" sz="5400" b="1" i="1" dirty="0">
                <a:solidFill>
                  <a:srgbClr val="7030A0"/>
                </a:solidFill>
              </a:rPr>
              <a:t>Data Structures &amp; Algorithms</a:t>
            </a:r>
            <a:br>
              <a:rPr lang="en-IN" sz="3200" b="1" i="1" dirty="0">
                <a:solidFill>
                  <a:srgbClr val="7030A0"/>
                </a:solidFill>
              </a:rPr>
            </a:br>
            <a:r>
              <a:rPr lang="en-IN" sz="3200" b="1" i="1" dirty="0">
                <a:solidFill>
                  <a:srgbClr val="7030A0"/>
                </a:solidFill>
              </a:rPr>
              <a:t>(210252)</a:t>
            </a:r>
            <a:br>
              <a:rPr lang="en-IN" sz="3600" b="1" i="1" dirty="0"/>
            </a:br>
            <a:r>
              <a:rPr lang="en-IN" sz="2800" b="1" i="1" dirty="0">
                <a:solidFill>
                  <a:srgbClr val="7030A0"/>
                </a:solidFill>
              </a:rPr>
              <a:t>SE SEM-II(2022-23, 2019 Pattern)</a:t>
            </a:r>
            <a:br>
              <a:rPr lang="en-IN" sz="2800" b="1" i="1" dirty="0">
                <a:solidFill>
                  <a:srgbClr val="7030A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54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Century Gothic (Headings)"/>
              </a:rPr>
              <a:t>The General Idea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71330"/>
            <a:ext cx="11887200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The ideal hash table structure is merely an array of some fixed size, containing the items.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A stored item needs to have a data member, called </a:t>
            </a:r>
            <a:r>
              <a:rPr lang="en-US" sz="2400" b="1" i="1" dirty="0"/>
              <a:t>key</a:t>
            </a:r>
            <a:r>
              <a:rPr lang="en-US" sz="2400" dirty="0"/>
              <a:t>, that will be used in computing the index value for the item.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Key could be an </a:t>
            </a:r>
            <a:r>
              <a:rPr lang="en-US" sz="2000" i="1" dirty="0"/>
              <a:t>integer</a:t>
            </a:r>
            <a:r>
              <a:rPr lang="en-US" sz="2000" dirty="0"/>
              <a:t>, a </a:t>
            </a:r>
            <a:r>
              <a:rPr lang="en-US" sz="2000" i="1" dirty="0"/>
              <a:t>string</a:t>
            </a:r>
            <a:r>
              <a:rPr lang="en-US" sz="2000" dirty="0"/>
              <a:t>, etc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e.g. a name or Id that is a part of a large employee structure 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The size of the array is </a:t>
            </a:r>
            <a:r>
              <a:rPr lang="en-US" sz="2400" i="1" dirty="0"/>
              <a:t>Table Size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The items that are stored in the hash table are indexed by values from </a:t>
            </a:r>
            <a:r>
              <a:rPr lang="en-US" sz="2400" i="1" dirty="0"/>
              <a:t>0</a:t>
            </a:r>
            <a:r>
              <a:rPr lang="en-US" sz="2400" dirty="0"/>
              <a:t> to </a:t>
            </a:r>
            <a:r>
              <a:rPr lang="en-US" sz="2400" i="1" dirty="0"/>
              <a:t>Table Size – 1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Each key is mapped into some number in the range 0 to </a:t>
            </a:r>
            <a:r>
              <a:rPr lang="en-US" sz="2400" i="1" dirty="0"/>
              <a:t>Table Size – 1.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The mapping is called a </a:t>
            </a:r>
            <a:r>
              <a:rPr lang="en-US" sz="2400" i="1" dirty="0"/>
              <a:t>hash function</a:t>
            </a:r>
            <a:r>
              <a:rPr lang="en-US" sz="240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927C2-4E64-FBBD-5599-6CD06595F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149460-1AC0-B1B9-7B8D-B23040B50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448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Century Gothic (Headings)"/>
              </a:rPr>
              <a:t>Example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58340" y="2743200"/>
            <a:ext cx="1081087" cy="201612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 dirty="0">
                <a:latin typeface="Arial" pitchFamily="34" charset="0"/>
              </a:rPr>
              <a:t>Hash</a:t>
            </a:r>
          </a:p>
          <a:p>
            <a:pPr algn="ctr"/>
            <a:r>
              <a:rPr lang="en-US" b="1" dirty="0">
                <a:latin typeface="Arial" pitchFamily="34" charset="0"/>
              </a:rPr>
              <a:t>Function</a:t>
            </a: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6339426" y="3824287"/>
            <a:ext cx="719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4466177" y="3824287"/>
            <a:ext cx="792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18252" y="4327525"/>
            <a:ext cx="2233613" cy="36036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>
                <a:latin typeface="Arial" pitchFamily="34" charset="0"/>
              </a:rPr>
              <a:t>mary</a:t>
            </a:r>
            <a:r>
              <a:rPr lang="en-US">
                <a:latin typeface="Arial" pitchFamily="34" charset="0"/>
              </a:rPr>
              <a:t> 28200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018252" y="3895725"/>
            <a:ext cx="2233613" cy="36036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>
                <a:latin typeface="Arial" pitchFamily="34" charset="0"/>
              </a:rPr>
              <a:t>dave</a:t>
            </a:r>
            <a:r>
              <a:rPr lang="en-US">
                <a:latin typeface="Arial" pitchFamily="34" charset="0"/>
              </a:rPr>
              <a:t> 27500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018252" y="3463925"/>
            <a:ext cx="2233613" cy="36036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 dirty="0" err="1">
                <a:latin typeface="Arial" pitchFamily="34" charset="0"/>
              </a:rPr>
              <a:t>phil</a:t>
            </a:r>
            <a:r>
              <a:rPr lang="en-US" dirty="0">
                <a:latin typeface="Arial" pitchFamily="34" charset="0"/>
              </a:rPr>
              <a:t>   31250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018252" y="3032125"/>
            <a:ext cx="2233613" cy="36036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 dirty="0">
                <a:latin typeface="Arial" pitchFamily="34" charset="0"/>
              </a:rPr>
              <a:t>john</a:t>
            </a:r>
            <a:r>
              <a:rPr lang="en-US" dirty="0">
                <a:latin typeface="Arial" pitchFamily="34" charset="0"/>
              </a:rPr>
              <a:t>  25000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719927" y="2671763"/>
            <a:ext cx="784487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b="1" dirty="0">
                <a:latin typeface="Arial" pitchFamily="34" charset="0"/>
              </a:rPr>
              <a:t>Items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4610639" y="3457575"/>
            <a:ext cx="54083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key</a:t>
            </a:r>
          </a:p>
        </p:txBody>
      </p:sp>
      <p:sp>
        <p:nvSpPr>
          <p:cNvPr id="14" name="AutoShape 25"/>
          <p:cNvSpPr>
            <a:spLocks/>
          </p:cNvSpPr>
          <p:nvPr/>
        </p:nvSpPr>
        <p:spPr bwMode="auto">
          <a:xfrm rot="5400000">
            <a:off x="2594514" y="4543425"/>
            <a:ext cx="287338" cy="719137"/>
          </a:xfrm>
          <a:prstGeom prst="rightBrace">
            <a:avLst>
              <a:gd name="adj1" fmla="val 208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418301" y="4994275"/>
            <a:ext cx="54083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key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7561802" y="5335587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7561802" y="4975225"/>
            <a:ext cx="2233613" cy="36036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7274464" y="2095500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0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7274464" y="2449513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1</a:t>
            </a: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7274464" y="2808288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2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7274464" y="3168650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3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7274464" y="3535363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4</a:t>
            </a: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7293514" y="3889375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5</a:t>
            </a: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7293514" y="4248150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dirty="0">
                <a:latin typeface="Arial" pitchFamily="34" charset="0"/>
              </a:rPr>
              <a:t>6</a:t>
            </a: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7293514" y="4608513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7</a:t>
            </a: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7274464" y="4968875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8</a:t>
            </a: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7274464" y="5335588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9</a:t>
            </a:r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7561802" y="4616450"/>
            <a:ext cx="2233613" cy="36036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mary 28200</a:t>
            </a:r>
          </a:p>
        </p:txBody>
      </p:sp>
      <p:sp>
        <p:nvSpPr>
          <p:cNvPr id="29" name="Rectangle 49"/>
          <p:cNvSpPr>
            <a:spLocks noChangeArrowheads="1"/>
          </p:cNvSpPr>
          <p:nvPr/>
        </p:nvSpPr>
        <p:spPr bwMode="auto">
          <a:xfrm>
            <a:off x="7561802" y="4256087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dave 27500</a:t>
            </a:r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auto">
          <a:xfrm>
            <a:off x="7561802" y="3894137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7561802" y="3535362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phil 31250</a:t>
            </a: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7561802" y="3175000"/>
            <a:ext cx="2233613" cy="36036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john 25000</a:t>
            </a: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7561802" y="2814637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7561802" y="2455862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7561802" y="2095500"/>
            <a:ext cx="2233613" cy="36036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8282527" y="1454149"/>
            <a:ext cx="810135" cy="6485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b="1" dirty="0">
                <a:latin typeface="Arial" pitchFamily="34" charset="0"/>
              </a:rPr>
              <a:t>Hash </a:t>
            </a:r>
          </a:p>
          <a:p>
            <a:r>
              <a:rPr lang="en-US" b="1" dirty="0">
                <a:latin typeface="Arial" pitchFamily="34" charset="0"/>
              </a:rPr>
              <a:t>Table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6DDAEE-DE8B-CC8A-8E6E-88D00F3D3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DC2B4-4511-B629-B090-18E83EC81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28" y="25680"/>
            <a:ext cx="11150388" cy="497217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entury Gothic (Headings)"/>
              </a:rPr>
              <a:t>What is a Hash Table ?</a:t>
            </a:r>
            <a:endParaRPr lang="en-US" sz="3200" b="1" dirty="0">
              <a:solidFill>
                <a:srgbClr val="7030A0"/>
              </a:solidFill>
              <a:latin typeface="Century Gothic (Headings)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8316" y="898890"/>
            <a:ext cx="8272876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simplest kind of hash table is an array of records.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example has 701 records.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46245" y="3677678"/>
            <a:ext cx="6046787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259056" y="3674503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173456" y="3674503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086270" y="3674503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002256" y="3677678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916656" y="3677678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831056" y="367291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466895" y="321254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352759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267159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148222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062622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034172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1735057" y="4560328"/>
            <a:ext cx="2606033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An array of records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75669" y="3677678"/>
            <a:ext cx="901700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8"/>
          <p:cNvSpPr>
            <a:spLocks noChangeArrowheads="1"/>
          </p:cNvSpPr>
          <p:nvPr/>
        </p:nvSpPr>
        <p:spPr bwMode="auto">
          <a:xfrm>
            <a:off x="8102520" y="2350528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8416845" y="3841191"/>
            <a:ext cx="565603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. . .</a:t>
            </a: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9331244" y="321571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/>
              <a:t>[ 700]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32EE2E-9448-4560-1B9E-B43253E2A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B8E74A-9F69-7C43-50D8-17C941CCB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35" y="41359"/>
            <a:ext cx="11188530" cy="481538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entury Gothic (Headings)"/>
              </a:rPr>
              <a:t>What is a Hash Table ?</a:t>
            </a:r>
            <a:endParaRPr lang="en-US" sz="3200" b="1" dirty="0">
              <a:solidFill>
                <a:srgbClr val="7030A0"/>
              </a:solidFill>
              <a:latin typeface="Century Gothic (Headings)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461" y="785102"/>
            <a:ext cx="6583364" cy="4277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Each record has a special field, called its </a:t>
            </a:r>
            <a:r>
              <a:rPr lang="en-GB" sz="2400" u="sng" kern="0" dirty="0">
                <a:solidFill>
                  <a:srgbClr val="FF8000"/>
                </a:solidFill>
              </a:rPr>
              <a:t>key</a:t>
            </a:r>
            <a:r>
              <a:rPr lang="en-GB" sz="2400" kern="0" dirty="0">
                <a:solidFill>
                  <a:sysClr val="windowText" lastClr="000000"/>
                </a:solidFill>
              </a:rPr>
              <a:t>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In this example, the key is a long integer field called </a:t>
            </a:r>
            <a:r>
              <a:rPr lang="en-GB" sz="3200" kern="0" dirty="0">
                <a:solidFill>
                  <a:sysClr val="windowText" lastClr="000000"/>
                </a:solidFill>
                <a:latin typeface="Arial" pitchFamily="34" charset="0"/>
              </a:rPr>
              <a:t>Number</a:t>
            </a:r>
            <a:r>
              <a:rPr lang="en-GB" sz="2400" kern="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86039" y="4683126"/>
            <a:ext cx="6046787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988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132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326064" y="46799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2420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1564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070850" y="4678363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706689" y="4217989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5925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5069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880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3024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27396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415463" y="4683126"/>
            <a:ext cx="901700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8656639" y="4846639"/>
            <a:ext cx="565603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. . .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9571038" y="4221164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1"/>
          <p:cNvSpPr>
            <a:spLocks noChangeArrowheads="1"/>
          </p:cNvSpPr>
          <p:nvPr/>
        </p:nvSpPr>
        <p:spPr bwMode="auto">
          <a:xfrm>
            <a:off x="6248400" y="914400"/>
            <a:ext cx="1295400" cy="4572000"/>
          </a:xfrm>
          <a:custGeom>
            <a:avLst/>
            <a:gdLst>
              <a:gd name="T0" fmla="*/ 0 w 3600"/>
              <a:gd name="T1" fmla="*/ 10372 h 12701"/>
              <a:gd name="T2" fmla="*/ 3599 w 3600"/>
              <a:gd name="T3" fmla="*/ 0 h 12701"/>
              <a:gd name="T4" fmla="*/ 3599 w 3600"/>
              <a:gd name="T5" fmla="*/ 6985 h 12701"/>
              <a:gd name="T6" fmla="*/ 0 w 3600"/>
              <a:gd name="T7" fmla="*/ 12700 h 12701"/>
              <a:gd name="T8" fmla="*/ 0 w 3600"/>
              <a:gd name="T9" fmla="*/ 10372 h 12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0"/>
              <a:gd name="T16" fmla="*/ 0 h 12701"/>
              <a:gd name="T17" fmla="*/ 3600 w 3600"/>
              <a:gd name="T18" fmla="*/ 12701 h 127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0" h="12701">
                <a:moveTo>
                  <a:pt x="0" y="10372"/>
                </a:moveTo>
                <a:lnTo>
                  <a:pt x="3599" y="0"/>
                </a:lnTo>
                <a:lnTo>
                  <a:pt x="3599" y="6985"/>
                </a:lnTo>
                <a:lnTo>
                  <a:pt x="0" y="12700"/>
                </a:lnTo>
                <a:lnTo>
                  <a:pt x="0" y="10372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54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2"/>
          <p:cNvSpPr>
            <a:spLocks noChangeArrowheads="1"/>
          </p:cNvSpPr>
          <p:nvPr/>
        </p:nvSpPr>
        <p:spPr bwMode="auto">
          <a:xfrm>
            <a:off x="6248401" y="3386138"/>
            <a:ext cx="3910013" cy="2100262"/>
          </a:xfrm>
          <a:custGeom>
            <a:avLst/>
            <a:gdLst>
              <a:gd name="T0" fmla="*/ 0 w 10863"/>
              <a:gd name="T1" fmla="*/ 5834 h 5835"/>
              <a:gd name="T2" fmla="*/ 3629 w 10863"/>
              <a:gd name="T3" fmla="*/ 0 h 5835"/>
              <a:gd name="T4" fmla="*/ 10862 w 10863"/>
              <a:gd name="T5" fmla="*/ 0 h 5835"/>
              <a:gd name="T6" fmla="*/ 2540 w 10863"/>
              <a:gd name="T7" fmla="*/ 5834 h 5835"/>
              <a:gd name="T8" fmla="*/ 0 w 10863"/>
              <a:gd name="T9" fmla="*/ 5834 h 5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3"/>
              <a:gd name="T16" fmla="*/ 0 h 5835"/>
              <a:gd name="T17" fmla="*/ 10863 w 10863"/>
              <a:gd name="T18" fmla="*/ 5835 h 58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3" h="5835">
                <a:moveTo>
                  <a:pt x="0" y="5834"/>
                </a:moveTo>
                <a:lnTo>
                  <a:pt x="3629" y="0"/>
                </a:lnTo>
                <a:lnTo>
                  <a:pt x="10862" y="0"/>
                </a:lnTo>
                <a:lnTo>
                  <a:pt x="2540" y="5834"/>
                </a:lnTo>
                <a:lnTo>
                  <a:pt x="0" y="5834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81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7680325" y="1103314"/>
            <a:ext cx="2503488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   </a:t>
            </a:r>
            <a:r>
              <a:rPr lang="en-GB" sz="1600" b="1"/>
              <a:t>506643548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AF71ED-C4A9-278F-6A07-A1F9B35E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0C43D5-75AD-6768-177C-26245109C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7" y="20626"/>
            <a:ext cx="11188529" cy="502272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entury Gothic (Headings)"/>
              </a:rPr>
              <a:t>What is a Hash Table ?</a:t>
            </a:r>
            <a:endParaRPr lang="en-US" sz="3200" b="1" dirty="0">
              <a:solidFill>
                <a:srgbClr val="7030A0"/>
              </a:solidFill>
              <a:latin typeface="Century Gothic (Headings)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8729" y="720726"/>
            <a:ext cx="658336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number might be a person's identification number, and the rest of the record has information about the person.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86039" y="4683126"/>
            <a:ext cx="6046787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988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132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326064" y="46799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2420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1564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070850" y="4678363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706689" y="4217989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5925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5069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880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3024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27396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415463" y="4683126"/>
            <a:ext cx="901700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8656639" y="4835526"/>
            <a:ext cx="565603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. . .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9571038" y="4221164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1"/>
          <p:cNvSpPr>
            <a:spLocks noChangeArrowheads="1"/>
          </p:cNvSpPr>
          <p:nvPr/>
        </p:nvSpPr>
        <p:spPr bwMode="auto">
          <a:xfrm>
            <a:off x="6248400" y="914400"/>
            <a:ext cx="1295400" cy="4572000"/>
          </a:xfrm>
          <a:custGeom>
            <a:avLst/>
            <a:gdLst>
              <a:gd name="T0" fmla="*/ 0 w 3600"/>
              <a:gd name="T1" fmla="*/ 10372 h 12701"/>
              <a:gd name="T2" fmla="*/ 3599 w 3600"/>
              <a:gd name="T3" fmla="*/ 0 h 12701"/>
              <a:gd name="T4" fmla="*/ 3599 w 3600"/>
              <a:gd name="T5" fmla="*/ 6985 h 12701"/>
              <a:gd name="T6" fmla="*/ 0 w 3600"/>
              <a:gd name="T7" fmla="*/ 12700 h 12701"/>
              <a:gd name="T8" fmla="*/ 0 w 3600"/>
              <a:gd name="T9" fmla="*/ 10372 h 12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0"/>
              <a:gd name="T16" fmla="*/ 0 h 12701"/>
              <a:gd name="T17" fmla="*/ 3600 w 3600"/>
              <a:gd name="T18" fmla="*/ 12701 h 127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0" h="12701">
                <a:moveTo>
                  <a:pt x="0" y="10372"/>
                </a:moveTo>
                <a:lnTo>
                  <a:pt x="3599" y="0"/>
                </a:lnTo>
                <a:lnTo>
                  <a:pt x="3599" y="6985"/>
                </a:lnTo>
                <a:lnTo>
                  <a:pt x="0" y="12700"/>
                </a:lnTo>
                <a:lnTo>
                  <a:pt x="0" y="10372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54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2"/>
          <p:cNvSpPr>
            <a:spLocks noChangeArrowheads="1"/>
          </p:cNvSpPr>
          <p:nvPr/>
        </p:nvSpPr>
        <p:spPr bwMode="auto">
          <a:xfrm>
            <a:off x="6248401" y="3386138"/>
            <a:ext cx="3910013" cy="2100262"/>
          </a:xfrm>
          <a:custGeom>
            <a:avLst/>
            <a:gdLst>
              <a:gd name="T0" fmla="*/ 0 w 10863"/>
              <a:gd name="T1" fmla="*/ 5834 h 5835"/>
              <a:gd name="T2" fmla="*/ 3629 w 10863"/>
              <a:gd name="T3" fmla="*/ 0 h 5835"/>
              <a:gd name="T4" fmla="*/ 10862 w 10863"/>
              <a:gd name="T5" fmla="*/ 0 h 5835"/>
              <a:gd name="T6" fmla="*/ 2540 w 10863"/>
              <a:gd name="T7" fmla="*/ 5834 h 5835"/>
              <a:gd name="T8" fmla="*/ 0 w 10863"/>
              <a:gd name="T9" fmla="*/ 5834 h 5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3"/>
              <a:gd name="T16" fmla="*/ 0 h 5835"/>
              <a:gd name="T17" fmla="*/ 10863 w 10863"/>
              <a:gd name="T18" fmla="*/ 5835 h 58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3" h="5835">
                <a:moveTo>
                  <a:pt x="0" y="5834"/>
                </a:moveTo>
                <a:lnTo>
                  <a:pt x="3629" y="0"/>
                </a:lnTo>
                <a:lnTo>
                  <a:pt x="10862" y="0"/>
                </a:lnTo>
                <a:lnTo>
                  <a:pt x="2540" y="5834"/>
                </a:lnTo>
                <a:lnTo>
                  <a:pt x="0" y="5834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81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2"/>
          <a:srcRect r="35484" b="42001"/>
          <a:stretch>
            <a:fillRect/>
          </a:stretch>
        </p:blipFill>
        <p:spPr bwMode="auto">
          <a:xfrm>
            <a:off x="7983539" y="1562100"/>
            <a:ext cx="16335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706F07-31AF-573A-EAE0-8EF8B8B5F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4FC20F-EAD0-5CE9-9789-ED777DB6C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40" y="0"/>
            <a:ext cx="11220321" cy="522898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entury Gothic (Headings)"/>
              </a:rPr>
              <a:t>What is a Hash Table ?</a:t>
            </a:r>
            <a:endParaRPr lang="en-US" sz="3200" b="1" dirty="0">
              <a:solidFill>
                <a:srgbClr val="7030A0"/>
              </a:solidFill>
              <a:latin typeface="Century Gothic (Headings)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1925" y="788617"/>
            <a:ext cx="784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When a hash table is in use, some spots contain valid records, and other spots are "empty".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94525" y="367767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315175" y="321254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201039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115439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4996502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5910902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6882452" y="321254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9179524" y="321571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/>
              <a:t>[ 700]</a:t>
            </a:r>
          </a:p>
        </p:txBody>
      </p: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9369110" y="3866396"/>
            <a:ext cx="727074" cy="508001"/>
            <a:chOff x="4891" y="3452"/>
            <a:chExt cx="458" cy="320"/>
          </a:xfrm>
        </p:grpSpPr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16" name="Picture 29"/>
            <p:cNvPicPr>
              <a:picLocks noChangeAspect="1" noChangeArrowheads="1"/>
            </p:cNvPicPr>
            <p:nvPr/>
          </p:nvPicPr>
          <p:blipFill>
            <a:blip r:embed="rId2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AFA70-C698-EF56-F214-9E8FFF526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512C5E-9F41-19AD-8BE9-3661790E7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17" y="29845"/>
            <a:ext cx="9953498" cy="49305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Century Gothic (Headings)"/>
              </a:rPr>
              <a:t>Inserting a new Record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6879" y="689452"/>
            <a:ext cx="6891337" cy="454771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In order to insert a new record, the </a:t>
            </a:r>
            <a:r>
              <a:rPr lang="en-GB" sz="2400" b="1" u="sng" kern="0" dirty="0">
                <a:solidFill>
                  <a:srgbClr val="FF8000"/>
                </a:solidFill>
              </a:rPr>
              <a:t>key</a:t>
            </a:r>
            <a:r>
              <a:rPr lang="en-GB" sz="2400" kern="0" dirty="0">
                <a:solidFill>
                  <a:sysClr val="windowText" lastClr="000000"/>
                </a:solidFill>
              </a:rPr>
              <a:t> must somehow be </a:t>
            </a:r>
            <a:r>
              <a:rPr lang="en-GB" sz="2400" b="1" u="sng" kern="0" dirty="0">
                <a:solidFill>
                  <a:srgbClr val="FF8000"/>
                </a:solidFill>
              </a:rPr>
              <a:t>converted to</a:t>
            </a:r>
            <a:r>
              <a:rPr lang="en-GB" sz="2400" b="1" kern="0" dirty="0">
                <a:solidFill>
                  <a:srgbClr val="FF8000"/>
                </a:solidFill>
              </a:rPr>
              <a:t> </a:t>
            </a:r>
            <a:r>
              <a:rPr lang="en-GB" sz="2400" kern="0" dirty="0">
                <a:solidFill>
                  <a:sysClr val="windowText" lastClr="000000"/>
                </a:solidFill>
              </a:rPr>
              <a:t>an array </a:t>
            </a:r>
            <a:r>
              <a:rPr lang="en-GB" sz="2400" b="1" u="sng" kern="0" dirty="0">
                <a:solidFill>
                  <a:srgbClr val="FF8000"/>
                </a:solidFill>
              </a:rPr>
              <a:t>index</a:t>
            </a:r>
            <a:r>
              <a:rPr lang="en-GB" sz="2400" kern="0" dirty="0">
                <a:solidFill>
                  <a:sysClr val="windowText" lastClr="000000"/>
                </a:solidFill>
              </a:rPr>
              <a:t>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index is called the </a:t>
            </a:r>
            <a:r>
              <a:rPr lang="en-GB" sz="2400" b="1" u="sng" kern="0" dirty="0">
                <a:solidFill>
                  <a:srgbClr val="FF8000"/>
                </a:solidFill>
              </a:rPr>
              <a:t>hash value</a:t>
            </a:r>
            <a:r>
              <a:rPr lang="en-GB" sz="2400" b="1" kern="0" dirty="0">
                <a:solidFill>
                  <a:srgbClr val="FF8000"/>
                </a:solidFill>
              </a:rPr>
              <a:t> </a:t>
            </a:r>
            <a:r>
              <a:rPr lang="en-GB" sz="2400" kern="0" dirty="0">
                <a:solidFill>
                  <a:sysClr val="windowText" lastClr="000000"/>
                </a:solidFill>
              </a:rPr>
              <a:t>of the key.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240880" y="4760920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153691" y="4757745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068091" y="4757745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980905" y="4757745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896891" y="4760921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811291" y="4760921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725691" y="4756157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361530" y="4295783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247394" y="4295783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161794" y="4295783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042857" y="4295783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957257" y="4295783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928807" y="4295783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070304" y="4760920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225879" y="4298958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000080" y="4894276"/>
            <a:ext cx="611187" cy="519113"/>
            <a:chOff x="2897" y="3449"/>
            <a:chExt cx="385" cy="327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0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4223666" y="4868876"/>
            <a:ext cx="611188" cy="569913"/>
            <a:chOff x="1778" y="3433"/>
            <a:chExt cx="385" cy="359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307680" y="4864113"/>
            <a:ext cx="566737" cy="577851"/>
            <a:chOff x="1201" y="3430"/>
            <a:chExt cx="357" cy="364"/>
          </a:xfrm>
        </p:grpSpPr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9165549" y="4899038"/>
            <a:ext cx="727074" cy="508001"/>
            <a:chOff x="4891" y="3452"/>
            <a:chExt cx="458" cy="320"/>
          </a:xfrm>
        </p:grpSpPr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29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4"/>
          <p:cNvPicPr>
            <a:picLocks noChangeAspect="1" noChangeArrowheads="1"/>
          </p:cNvPicPr>
          <p:nvPr/>
        </p:nvPicPr>
        <p:blipFill>
          <a:blip r:embed="rId6"/>
          <a:srcRect l="50792" b="42131"/>
          <a:stretch>
            <a:fillRect/>
          </a:stretch>
        </p:blipFill>
        <p:spPr bwMode="auto">
          <a:xfrm>
            <a:off x="7866063" y="1416051"/>
            <a:ext cx="2119312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580625685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D3598C-F8EE-6FB2-16E8-511002765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1A9AED-F0D2-CDF5-C491-5A5B5A8FD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01" y="29214"/>
            <a:ext cx="11188530" cy="4936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Century Gothic (Headings)"/>
              </a:rPr>
              <a:t>Inserting</a:t>
            </a:r>
            <a:r>
              <a:rPr lang="en-US" sz="3200" b="1" dirty="0">
                <a:solidFill>
                  <a:srgbClr val="7030A0"/>
                </a:solidFill>
              </a:rPr>
              <a:t> a new Record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97" y="1657356"/>
            <a:ext cx="6662738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kern="0" dirty="0">
                <a:solidFill>
                  <a:sysClr val="windowText" lastClr="000000"/>
                </a:solidFill>
              </a:rPr>
              <a:t>Typical way create a hash value: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0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29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4"/>
          <p:cNvPicPr>
            <a:picLocks noChangeAspect="1" noChangeArrowheads="1"/>
          </p:cNvPicPr>
          <p:nvPr/>
        </p:nvPicPr>
        <p:blipFill>
          <a:blip r:embed="rId6"/>
          <a:srcRect l="50792" b="42131"/>
          <a:stretch>
            <a:fillRect/>
          </a:stretch>
        </p:blipFill>
        <p:spPr bwMode="auto">
          <a:xfrm>
            <a:off x="7866063" y="1416051"/>
            <a:ext cx="2119312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580625685</a:t>
            </a:r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2714625" y="3005139"/>
            <a:ext cx="2751138" cy="43338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(Number mod 701) 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141538" y="3733801"/>
            <a:ext cx="6450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lnSpc>
                <a:spcPct val="99000"/>
              </a:lnSpc>
              <a:buClr>
                <a:srgbClr val="00FF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7030A0"/>
                </a:solidFill>
                <a:latin typeface="Monotype Corsiva" pitchFamily="66" charset="0"/>
              </a:rPr>
              <a:t>What is (580625685 mod 701)  ?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B409A8-771E-2C53-214F-0BD851D9F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C16697-7DB9-1CA3-DC54-75220D7A8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82" y="27520"/>
            <a:ext cx="11153836" cy="49220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Inserting a new Record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7094" y="1701856"/>
            <a:ext cx="6503987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hash value is used for the location of the new record.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 l="50792" b="42131"/>
          <a:stretch>
            <a:fillRect/>
          </a:stretch>
        </p:blipFill>
        <p:spPr bwMode="auto">
          <a:xfrm>
            <a:off x="7866063" y="1416051"/>
            <a:ext cx="2119312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580625685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7" name="Picture 25"/>
            <p:cNvPicPr>
              <a:picLocks noChangeAspect="1" noChangeArrowheads="1"/>
            </p:cNvPicPr>
            <p:nvPr/>
          </p:nvPicPr>
          <p:blipFill>
            <a:blip r:embed="rId3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30" name="Picture 2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3" name="Picture 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6" name="Picture 34"/>
            <p:cNvPicPr>
              <a:picLocks noChangeAspect="1" noChangeArrowheads="1"/>
            </p:cNvPicPr>
            <p:nvPr/>
          </p:nvPicPr>
          <p:blipFill>
            <a:blip r:embed="rId6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Freeform 35"/>
          <p:cNvSpPr>
            <a:spLocks noChangeArrowheads="1"/>
          </p:cNvSpPr>
          <p:nvPr/>
        </p:nvSpPr>
        <p:spPr bwMode="auto">
          <a:xfrm>
            <a:off x="5110164" y="914400"/>
            <a:ext cx="2433637" cy="5227638"/>
          </a:xfrm>
          <a:custGeom>
            <a:avLst/>
            <a:gdLst>
              <a:gd name="T0" fmla="*/ 0 w 6761"/>
              <a:gd name="T1" fmla="*/ 12291 h 14523"/>
              <a:gd name="T2" fmla="*/ 6760 w 6761"/>
              <a:gd name="T3" fmla="*/ 0 h 14523"/>
              <a:gd name="T4" fmla="*/ 6760 w 6761"/>
              <a:gd name="T5" fmla="*/ 6985 h 14523"/>
              <a:gd name="T6" fmla="*/ 0 w 6761"/>
              <a:gd name="T7" fmla="*/ 14522 h 14523"/>
              <a:gd name="T8" fmla="*/ 0 w 6761"/>
              <a:gd name="T9" fmla="*/ 12291 h 14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1"/>
              <a:gd name="T16" fmla="*/ 0 h 14523"/>
              <a:gd name="T17" fmla="*/ 6761 w 6761"/>
              <a:gd name="T18" fmla="*/ 14523 h 14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1" h="14523">
                <a:moveTo>
                  <a:pt x="0" y="12291"/>
                </a:moveTo>
                <a:lnTo>
                  <a:pt x="6760" y="0"/>
                </a:lnTo>
                <a:lnTo>
                  <a:pt x="6760" y="6985"/>
                </a:lnTo>
                <a:lnTo>
                  <a:pt x="0" y="14522"/>
                </a:lnTo>
                <a:lnTo>
                  <a:pt x="0" y="12291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54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9"/>
          <p:cNvSpPr>
            <a:spLocks noChangeArrowheads="1"/>
          </p:cNvSpPr>
          <p:nvPr/>
        </p:nvSpPr>
        <p:spPr bwMode="auto">
          <a:xfrm>
            <a:off x="5100639" y="3386139"/>
            <a:ext cx="5057775" cy="2744787"/>
          </a:xfrm>
          <a:custGeom>
            <a:avLst/>
            <a:gdLst>
              <a:gd name="T0" fmla="*/ 0 w 14051"/>
              <a:gd name="T1" fmla="*/ 7625 h 7626"/>
              <a:gd name="T2" fmla="*/ 6818 w 14051"/>
              <a:gd name="T3" fmla="*/ 0 h 7626"/>
              <a:gd name="T4" fmla="*/ 14050 w 14051"/>
              <a:gd name="T5" fmla="*/ 0 h 7626"/>
              <a:gd name="T6" fmla="*/ 2540 w 14051"/>
              <a:gd name="T7" fmla="*/ 7625 h 7626"/>
              <a:gd name="T8" fmla="*/ 0 w 14051"/>
              <a:gd name="T9" fmla="*/ 7625 h 7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51"/>
              <a:gd name="T16" fmla="*/ 0 h 7626"/>
              <a:gd name="T17" fmla="*/ 14051 w 14051"/>
              <a:gd name="T18" fmla="*/ 7626 h 76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51" h="7626">
                <a:moveTo>
                  <a:pt x="0" y="7625"/>
                </a:moveTo>
                <a:lnTo>
                  <a:pt x="6818" y="0"/>
                </a:lnTo>
                <a:lnTo>
                  <a:pt x="14050" y="0"/>
                </a:lnTo>
                <a:lnTo>
                  <a:pt x="2540" y="7625"/>
                </a:lnTo>
                <a:lnTo>
                  <a:pt x="0" y="7625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81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9186861" y="3089277"/>
            <a:ext cx="1257299" cy="1004888"/>
            <a:chOff x="4827" y="1946"/>
            <a:chExt cx="792" cy="633"/>
          </a:xfrm>
        </p:grpSpPr>
        <p:sp>
          <p:nvSpPr>
            <p:cNvPr id="40" name="Freeform 41"/>
            <p:cNvSpPr>
              <a:spLocks noChangeArrowheads="1"/>
            </p:cNvSpPr>
            <p:nvPr/>
          </p:nvSpPr>
          <p:spPr bwMode="auto">
            <a:xfrm>
              <a:off x="4827" y="1946"/>
              <a:ext cx="792" cy="633"/>
            </a:xfrm>
            <a:custGeom>
              <a:avLst/>
              <a:gdLst>
                <a:gd name="T0" fmla="*/ 0 w 3493"/>
                <a:gd name="T1" fmla="*/ 2453 h 2793"/>
                <a:gd name="T2" fmla="*/ 488 w 3493"/>
                <a:gd name="T3" fmla="*/ 2792 h 2793"/>
                <a:gd name="T4" fmla="*/ 3004 w 3493"/>
                <a:gd name="T5" fmla="*/ 2792 h 2793"/>
                <a:gd name="T6" fmla="*/ 3492 w 3493"/>
                <a:gd name="T7" fmla="*/ 2453 h 2793"/>
                <a:gd name="T8" fmla="*/ 3492 w 3493"/>
                <a:gd name="T9" fmla="*/ 704 h 2793"/>
                <a:gd name="T10" fmla="*/ 3004 w 3493"/>
                <a:gd name="T11" fmla="*/ 364 h 2793"/>
                <a:gd name="T12" fmla="*/ 1396 w 3493"/>
                <a:gd name="T13" fmla="*/ 364 h 2793"/>
                <a:gd name="T14" fmla="*/ 239 w 3493"/>
                <a:gd name="T15" fmla="*/ 0 h 2793"/>
                <a:gd name="T16" fmla="*/ 552 w 3493"/>
                <a:gd name="T17" fmla="*/ 364 h 2793"/>
                <a:gd name="T18" fmla="*/ 488 w 3493"/>
                <a:gd name="T19" fmla="*/ 364 h 2793"/>
                <a:gd name="T20" fmla="*/ 0 w 3493"/>
                <a:gd name="T21" fmla="*/ 704 h 2793"/>
                <a:gd name="T22" fmla="*/ 0 w 3493"/>
                <a:gd name="T23" fmla="*/ 2453 h 27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93"/>
                <a:gd name="T37" fmla="*/ 0 h 2793"/>
                <a:gd name="T38" fmla="*/ 3493 w 3493"/>
                <a:gd name="T39" fmla="*/ 2793 h 27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93" h="2793">
                  <a:moveTo>
                    <a:pt x="0" y="2453"/>
                  </a:moveTo>
                  <a:cubicBezTo>
                    <a:pt x="0" y="2792"/>
                    <a:pt x="0" y="2792"/>
                    <a:pt x="488" y="2792"/>
                  </a:cubicBezTo>
                  <a:lnTo>
                    <a:pt x="3004" y="2792"/>
                  </a:lnTo>
                  <a:cubicBezTo>
                    <a:pt x="3492" y="2792"/>
                    <a:pt x="3492" y="2792"/>
                    <a:pt x="3492" y="2453"/>
                  </a:cubicBezTo>
                  <a:lnTo>
                    <a:pt x="3492" y="704"/>
                  </a:lnTo>
                  <a:cubicBezTo>
                    <a:pt x="3492" y="364"/>
                    <a:pt x="3492" y="364"/>
                    <a:pt x="3004" y="364"/>
                  </a:cubicBezTo>
                  <a:lnTo>
                    <a:pt x="1396" y="364"/>
                  </a:lnTo>
                  <a:lnTo>
                    <a:pt x="239" y="0"/>
                  </a:lnTo>
                  <a:lnTo>
                    <a:pt x="552" y="364"/>
                  </a:lnTo>
                  <a:lnTo>
                    <a:pt x="488" y="364"/>
                  </a:lnTo>
                  <a:cubicBezTo>
                    <a:pt x="0" y="364"/>
                    <a:pt x="0" y="364"/>
                    <a:pt x="0" y="704"/>
                  </a:cubicBezTo>
                  <a:lnTo>
                    <a:pt x="0" y="24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5021" y="2152"/>
              <a:ext cx="414" cy="345"/>
            </a:xfrm>
            <a:prstGeom prst="roundRect">
              <a:avLst>
                <a:gd name="adj" fmla="val 27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 b="1" dirty="0">
                  <a:solidFill>
                    <a:srgbClr val="7030A0"/>
                  </a:solidFill>
                </a:rPr>
                <a:t>[3]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90C2-8679-D8C8-F6CB-11E47400D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A81971-28F0-8202-6E77-242F557E6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6" y="3696"/>
            <a:ext cx="11122648" cy="5446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Inserting a new Record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8282" y="1693907"/>
            <a:ext cx="65055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kern="0" dirty="0">
                <a:solidFill>
                  <a:sysClr val="windowText" lastClr="000000"/>
                </a:solidFill>
              </a:rPr>
              <a:t>The hash value is used for the location of the new record.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10781" y="4375106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23592" y="4371931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37992" y="4371931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50806" y="4371931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66792" y="4375107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1192" y="4375107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95592" y="4370343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31431" y="3909969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17295" y="390996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31695" y="390996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12758" y="390996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27158" y="390996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6998708" y="390996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40205" y="4375106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295780" y="3913144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069981" y="4508462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293567" y="4483062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377581" y="4478299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35450" y="4513224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184158" y="4498927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424EEF-A84D-7FCC-DA4A-11E7481CB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B09BE8-5699-268A-583D-9D923E6B9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635250" y="125138"/>
            <a:ext cx="69215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Contents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5829" y="2652855"/>
            <a:ext cx="2692772" cy="209694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rgbClr val="FFFF00"/>
                </a:solidFill>
                <a:latin typeface="+mj-lt"/>
              </a:rPr>
              <a:t>DATA STRUCURES &amp; ALGORITHMS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Unit-I: Hashing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Unit-II: Trees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Unit-III: Graphs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298289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Unit-VI: File Organization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298385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Unit-V: Indexing &amp; Multiway Trees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1" y="5154978"/>
            <a:ext cx="323188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Unit-IV: Search Trees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8794571" y="203188"/>
            <a:ext cx="45719" cy="109185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Hash Tables | What, Why &amp; How to Use Them | Khalil Stemmler">
            <a:extLst>
              <a:ext uri="{FF2B5EF4-FFF2-40B4-BE49-F238E27FC236}">
                <a16:creationId xmlns:a16="http://schemas.microsoft.com/office/drawing/2014/main" id="{18356DA9-96AF-2076-8B9D-D5F412F9F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042" y="1742418"/>
            <a:ext cx="498125" cy="5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e Data Structure | Algorithm Tutor">
            <a:extLst>
              <a:ext uri="{FF2B5EF4-FFF2-40B4-BE49-F238E27FC236}">
                <a16:creationId xmlns:a16="http://schemas.microsoft.com/office/drawing/2014/main" id="{D74BECF8-2691-0F5D-5145-9EBA9802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54" y="3449582"/>
            <a:ext cx="545548" cy="4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 Data Structure in 2023 - Logicmojo">
            <a:extLst>
              <a:ext uri="{FF2B5EF4-FFF2-40B4-BE49-F238E27FC236}">
                <a16:creationId xmlns:a16="http://schemas.microsoft.com/office/drawing/2014/main" id="{497A65E0-AFB9-44E1-89F8-8F9FC4FD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24" y="5282669"/>
            <a:ext cx="572320" cy="4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A10CE6-57A7-D71D-A2F1-E1242B71D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0964" y="5282668"/>
            <a:ext cx="505300" cy="4966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248E8-580C-7D30-1721-E69A18788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642" y="3470164"/>
            <a:ext cx="468796" cy="4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39201-0FB0-72FF-5692-A6143C0950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940" y="1751419"/>
            <a:ext cx="516324" cy="4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81" y="0"/>
            <a:ext cx="11152838" cy="52924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Collisions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8092" y="1646255"/>
            <a:ext cx="650716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Here is another new record to insert, with a hash value of 2.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15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18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1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23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24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26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sp>
        <p:nvSpPr>
          <p:cNvPr id="28" name="AutoShape 37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3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AutoShape 40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>
            <a:off x="4824413" y="2376488"/>
            <a:ext cx="2724150" cy="2432050"/>
          </a:xfrm>
          <a:prstGeom prst="line">
            <a:avLst/>
          </a:prstGeom>
          <a:noFill/>
          <a:ln w="50760">
            <a:solidFill>
              <a:srgbClr val="FF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42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33" name="Freeform 43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44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value is [2].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D1AA62-7B75-54E4-4E79-EB33A532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EE57BE-6B4A-449C-0C9C-7978A020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90" y="27465"/>
            <a:ext cx="9889997" cy="48908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Collisions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5241" y="1207469"/>
            <a:ext cx="65817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is called a </a:t>
            </a:r>
            <a:r>
              <a:rPr lang="en-GB" sz="2400" b="1" u="sng" kern="0" dirty="0">
                <a:solidFill>
                  <a:srgbClr val="FF8000"/>
                </a:solidFill>
              </a:rPr>
              <a:t>collision</a:t>
            </a:r>
            <a:r>
              <a:rPr lang="en-GB" sz="2400" kern="0" dirty="0">
                <a:solidFill>
                  <a:sysClr val="windowText" lastClr="000000"/>
                </a:solidFill>
              </a:rPr>
              <a:t>, because there is already another valid record at [2].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7553326" y="912813"/>
            <a:ext cx="2823009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AutoShape 40"/>
          <p:cNvSpPr>
            <a:spLocks noChangeArrowheads="1"/>
          </p:cNvSpPr>
          <p:nvPr/>
        </p:nvSpPr>
        <p:spPr bwMode="auto">
          <a:xfrm>
            <a:off x="7680326" y="1103314"/>
            <a:ext cx="2697597" cy="43291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701466868</a:t>
            </a:r>
          </a:p>
        </p:txBody>
      </p:sp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1693864" y="3181350"/>
            <a:ext cx="3976687" cy="1709738"/>
            <a:chOff x="107" y="2004"/>
            <a:chExt cx="2505" cy="1077"/>
          </a:xfrm>
        </p:grpSpPr>
        <p:sp>
          <p:nvSpPr>
            <p:cNvPr id="40" name="AutoShape 43"/>
            <p:cNvSpPr>
              <a:spLocks noChangeArrowheads="1"/>
            </p:cNvSpPr>
            <p:nvPr/>
          </p:nvSpPr>
          <p:spPr bwMode="auto">
            <a:xfrm>
              <a:off x="107" y="2004"/>
              <a:ext cx="2506" cy="1078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</a:endParaRPr>
            </a:p>
          </p:txBody>
        </p:sp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52" y="2049"/>
              <a:ext cx="2416" cy="988"/>
            </a:xfrm>
            <a:prstGeom prst="roundRect">
              <a:avLst>
                <a:gd name="adj" fmla="val 9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 anchorCtr="1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When a collision occurs,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move forward until you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find an empty spot.</a:t>
              </a:r>
            </a:p>
          </p:txBody>
        </p:sp>
      </p:grpSp>
      <p:sp>
        <p:nvSpPr>
          <p:cNvPr id="42" name="Line 45"/>
          <p:cNvSpPr>
            <a:spLocks noChangeShapeType="1"/>
          </p:cNvSpPr>
          <p:nvPr/>
        </p:nvSpPr>
        <p:spPr bwMode="auto">
          <a:xfrm flipH="1">
            <a:off x="5713413" y="2376488"/>
            <a:ext cx="1835150" cy="2449512"/>
          </a:xfrm>
          <a:prstGeom prst="line">
            <a:avLst/>
          </a:prstGeom>
          <a:noFill/>
          <a:ln w="50760">
            <a:solidFill>
              <a:srgbClr val="FF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48C997-D47F-7081-774B-43C6D0416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3F895D-1633-E683-986E-35CE54C6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472" y="22861"/>
            <a:ext cx="9897055" cy="50003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Collisions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2643" y="1558925"/>
            <a:ext cx="66579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is called a </a:t>
            </a:r>
            <a:r>
              <a:rPr lang="en-GB" sz="2400" b="1" u="sng" kern="0" dirty="0">
                <a:solidFill>
                  <a:srgbClr val="FF8000"/>
                </a:solidFill>
              </a:rPr>
              <a:t>collision</a:t>
            </a:r>
            <a:r>
              <a:rPr lang="en-GB" sz="2400" kern="0" dirty="0">
                <a:solidFill>
                  <a:sysClr val="windowText" lastClr="000000"/>
                </a:solidFill>
              </a:rPr>
              <a:t>, because there is already another valid record at [2].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7553326" y="912813"/>
            <a:ext cx="281983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8" name="Picture 3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7680326" y="1103314"/>
            <a:ext cx="2697597" cy="43291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701466868</a:t>
            </a:r>
          </a:p>
        </p:txBody>
      </p: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1693864" y="3181350"/>
            <a:ext cx="3976687" cy="1709738"/>
            <a:chOff x="107" y="2004"/>
            <a:chExt cx="2505" cy="1077"/>
          </a:xfrm>
        </p:grpSpPr>
        <p:sp>
          <p:nvSpPr>
            <p:cNvPr id="41" name="AutoShape 43"/>
            <p:cNvSpPr>
              <a:spLocks noChangeArrowheads="1"/>
            </p:cNvSpPr>
            <p:nvPr/>
          </p:nvSpPr>
          <p:spPr bwMode="auto">
            <a:xfrm>
              <a:off x="107" y="2004"/>
              <a:ext cx="2506" cy="1078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</a:endParaRPr>
            </a:p>
          </p:txBody>
        </p:sp>
        <p:sp>
          <p:nvSpPr>
            <p:cNvPr id="42" name="AutoShape 44"/>
            <p:cNvSpPr>
              <a:spLocks noChangeArrowheads="1"/>
            </p:cNvSpPr>
            <p:nvPr/>
          </p:nvSpPr>
          <p:spPr bwMode="auto">
            <a:xfrm>
              <a:off x="152" y="2049"/>
              <a:ext cx="2416" cy="988"/>
            </a:xfrm>
            <a:prstGeom prst="roundRect">
              <a:avLst>
                <a:gd name="adj" fmla="val 9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 anchorCtr="1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When a collision occurs,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move forward until you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find an empty spot.</a:t>
              </a:r>
            </a:p>
          </p:txBody>
        </p:sp>
      </p:grpSp>
      <p:sp>
        <p:nvSpPr>
          <p:cNvPr id="43" name="Line 45"/>
          <p:cNvSpPr>
            <a:spLocks noChangeShapeType="1"/>
          </p:cNvSpPr>
          <p:nvPr/>
        </p:nvSpPr>
        <p:spPr bwMode="auto">
          <a:xfrm flipH="1">
            <a:off x="6402389" y="2376489"/>
            <a:ext cx="1146175" cy="2522537"/>
          </a:xfrm>
          <a:prstGeom prst="line">
            <a:avLst/>
          </a:prstGeom>
          <a:noFill/>
          <a:ln w="50760">
            <a:solidFill>
              <a:srgbClr val="FF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0D64A6-105C-A36B-8533-EBDDC5F3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6377F1-7AAB-0C46-6FCA-BD32CE535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6" y="13813"/>
            <a:ext cx="11218146" cy="50908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Collisions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2784" y="1679582"/>
            <a:ext cx="65817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is called a </a:t>
            </a:r>
            <a:r>
              <a:rPr lang="en-GB" sz="2400" b="1" u="sng" kern="0" dirty="0">
                <a:solidFill>
                  <a:srgbClr val="FF8000"/>
                </a:solidFill>
              </a:rPr>
              <a:t>collision</a:t>
            </a:r>
            <a:r>
              <a:rPr lang="en-GB" sz="2400" kern="0" dirty="0">
                <a:solidFill>
                  <a:sysClr val="windowText" lastClr="000000"/>
                </a:solidFill>
              </a:rPr>
              <a:t>, because there is already another valid record at [2].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7553326" y="912813"/>
            <a:ext cx="2824597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AutoShape 40"/>
          <p:cNvSpPr>
            <a:spLocks noChangeArrowheads="1"/>
          </p:cNvSpPr>
          <p:nvPr/>
        </p:nvSpPr>
        <p:spPr bwMode="auto">
          <a:xfrm>
            <a:off x="7680326" y="1103314"/>
            <a:ext cx="2697597" cy="43291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701466868</a:t>
            </a:r>
          </a:p>
        </p:txBody>
      </p:sp>
      <p:grpSp>
        <p:nvGrpSpPr>
          <p:cNvPr id="39" name="Group 41"/>
          <p:cNvGrpSpPr>
            <a:grpSpLocks/>
          </p:cNvGrpSpPr>
          <p:nvPr/>
        </p:nvGrpSpPr>
        <p:grpSpPr bwMode="auto">
          <a:xfrm>
            <a:off x="1693864" y="3181350"/>
            <a:ext cx="3976687" cy="1709738"/>
            <a:chOff x="107" y="2004"/>
            <a:chExt cx="2505" cy="1077"/>
          </a:xfrm>
        </p:grpSpPr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107" y="2004"/>
              <a:ext cx="2506" cy="1078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</a:endParaRPr>
            </a:p>
          </p:txBody>
        </p:sp>
        <p:sp>
          <p:nvSpPr>
            <p:cNvPr id="41" name="AutoShape 43"/>
            <p:cNvSpPr>
              <a:spLocks noChangeArrowheads="1"/>
            </p:cNvSpPr>
            <p:nvPr/>
          </p:nvSpPr>
          <p:spPr bwMode="auto">
            <a:xfrm>
              <a:off x="152" y="2049"/>
              <a:ext cx="2416" cy="988"/>
            </a:xfrm>
            <a:prstGeom prst="roundRect">
              <a:avLst>
                <a:gd name="adj" fmla="val 9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 anchorCtr="1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When a collision occurs,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move forward until you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find an empty spot.</a:t>
              </a:r>
            </a:p>
          </p:txBody>
        </p:sp>
      </p:grpSp>
      <p:sp>
        <p:nvSpPr>
          <p:cNvPr id="42" name="Line 44"/>
          <p:cNvSpPr>
            <a:spLocks noChangeShapeType="1"/>
          </p:cNvSpPr>
          <p:nvPr/>
        </p:nvSpPr>
        <p:spPr bwMode="auto">
          <a:xfrm flipH="1">
            <a:off x="7273925" y="2376488"/>
            <a:ext cx="274638" cy="2449512"/>
          </a:xfrm>
          <a:prstGeom prst="line">
            <a:avLst/>
          </a:prstGeom>
          <a:noFill/>
          <a:ln w="50760">
            <a:solidFill>
              <a:srgbClr val="FF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762ACC-FAF4-955E-3B59-84B577AE0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0C0854-400F-1402-C0FE-625446B8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3" y="29845"/>
            <a:ext cx="11185354" cy="49305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Collisions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5577" y="1005365"/>
            <a:ext cx="7693023" cy="43413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is called a </a:t>
            </a:r>
            <a:r>
              <a:rPr lang="en-GB" sz="2400" b="1" u="sng" kern="0" dirty="0">
                <a:solidFill>
                  <a:srgbClr val="FF8000"/>
                </a:solidFill>
              </a:rPr>
              <a:t>collision</a:t>
            </a:r>
            <a:r>
              <a:rPr lang="en-GB" sz="2400" kern="0" dirty="0">
                <a:solidFill>
                  <a:sysClr val="windowText" lastClr="000000"/>
                </a:solidFill>
              </a:rPr>
              <a:t>, because there is already another valid record at [2].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96288" y="268011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417763" y="4666077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330574" y="4662902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244974" y="4662902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57788" y="4662902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73774" y="4666078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88174" y="4666078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902574" y="4661314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538413" y="4200940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424277" y="420094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338677" y="420094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219740" y="420094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134140" y="420094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105690" y="420094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247187" y="4666077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76963" y="4799433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400549" y="4774033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84563" y="4769270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342432" y="4804195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8174034" y="3338927"/>
            <a:ext cx="1311274" cy="2832099"/>
            <a:chOff x="4155" y="2529"/>
            <a:chExt cx="826" cy="1784"/>
          </a:xfrm>
        </p:grpSpPr>
        <p:sp>
          <p:nvSpPr>
            <p:cNvPr id="34" name="Freeform 32"/>
            <p:cNvSpPr>
              <a:spLocks noChangeArrowheads="1"/>
            </p:cNvSpPr>
            <p:nvPr/>
          </p:nvSpPr>
          <p:spPr bwMode="auto">
            <a:xfrm>
              <a:off x="4155" y="2529"/>
              <a:ext cx="826" cy="1784"/>
            </a:xfrm>
            <a:custGeom>
              <a:avLst/>
              <a:gdLst>
                <a:gd name="T0" fmla="*/ 1475 w 3644"/>
                <a:gd name="T1" fmla="*/ 0 h 7868"/>
                <a:gd name="T2" fmla="*/ 0 w 3644"/>
                <a:gd name="T3" fmla="*/ 4213 h 7868"/>
                <a:gd name="T4" fmla="*/ 445 w 3644"/>
                <a:gd name="T5" fmla="*/ 4920 h 7868"/>
                <a:gd name="T6" fmla="*/ 189 w 3644"/>
                <a:gd name="T7" fmla="*/ 5414 h 7868"/>
                <a:gd name="T8" fmla="*/ 1068 w 3644"/>
                <a:gd name="T9" fmla="*/ 7867 h 7868"/>
                <a:gd name="T10" fmla="*/ 3643 w 3644"/>
                <a:gd name="T11" fmla="*/ 5149 h 7868"/>
                <a:gd name="T12" fmla="*/ 1475 w 3644"/>
                <a:gd name="T13" fmla="*/ 0 h 78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4"/>
                <a:gd name="T22" fmla="*/ 0 h 7868"/>
                <a:gd name="T23" fmla="*/ 3644 w 3644"/>
                <a:gd name="T24" fmla="*/ 7868 h 78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4" h="7868">
                  <a:moveTo>
                    <a:pt x="1475" y="0"/>
                  </a:moveTo>
                  <a:lnTo>
                    <a:pt x="0" y="4213"/>
                  </a:lnTo>
                  <a:lnTo>
                    <a:pt x="445" y="4920"/>
                  </a:lnTo>
                  <a:lnTo>
                    <a:pt x="189" y="5414"/>
                  </a:lnTo>
                  <a:lnTo>
                    <a:pt x="1068" y="7867"/>
                  </a:lnTo>
                  <a:lnTo>
                    <a:pt x="3643" y="5149"/>
                  </a:lnTo>
                  <a:lnTo>
                    <a:pt x="14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4353" y="3461"/>
              <a:ext cx="356" cy="273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/>
                <a:t>. . .</a:t>
              </a: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5291140" y="4789898"/>
            <a:ext cx="577850" cy="558799"/>
            <a:chOff x="2339" y="3443"/>
            <a:chExt cx="364" cy="352"/>
          </a:xfrm>
        </p:grpSpPr>
        <p:pic>
          <p:nvPicPr>
            <p:cNvPr id="37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7126288" y="4778795"/>
            <a:ext cx="566737" cy="550863"/>
            <a:chOff x="3495" y="3436"/>
            <a:chExt cx="357" cy="347"/>
          </a:xfrm>
        </p:grpSpPr>
        <p:pic>
          <p:nvPicPr>
            <p:cNvPr id="40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1747838" y="2505489"/>
            <a:ext cx="3976687" cy="1709738"/>
            <a:chOff x="107" y="2004"/>
            <a:chExt cx="2505" cy="1077"/>
          </a:xfrm>
        </p:grpSpPr>
        <p:sp>
          <p:nvSpPr>
            <p:cNvPr id="43" name="AutoShape 41"/>
            <p:cNvSpPr>
              <a:spLocks noChangeArrowheads="1"/>
            </p:cNvSpPr>
            <p:nvPr/>
          </p:nvSpPr>
          <p:spPr bwMode="auto">
            <a:xfrm>
              <a:off x="107" y="2004"/>
              <a:ext cx="2506" cy="1078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</a:endParaRPr>
            </a:p>
          </p:txBody>
        </p:sp>
        <p:sp>
          <p:nvSpPr>
            <p:cNvPr id="44" name="AutoShape 42"/>
            <p:cNvSpPr>
              <a:spLocks noChangeArrowheads="1"/>
            </p:cNvSpPr>
            <p:nvPr/>
          </p:nvSpPr>
          <p:spPr bwMode="auto">
            <a:xfrm>
              <a:off x="152" y="2049"/>
              <a:ext cx="2416" cy="988"/>
            </a:xfrm>
            <a:prstGeom prst="roundRect">
              <a:avLst>
                <a:gd name="adj" fmla="val 9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The new record goes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in the empty spot.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952F8-90D3-1B77-9E62-2C8CE0491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7B154A-8C98-4E13-F896-5BCB45C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311" y="0"/>
            <a:ext cx="9875709" cy="4846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Searching for a Key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8914" y="1217053"/>
            <a:ext cx="6581775" cy="43413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data that's attached to a key can be found fairly quickly.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65311" y="4625182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078122" y="4622007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992522" y="4622007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905336" y="4622007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821322" y="462518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735722" y="462518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650122" y="4620419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285961" y="4160045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171825" y="416004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086225" y="416004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967288" y="416004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5881688" y="416004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6853238" y="416004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8994735" y="4625182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150310" y="4163220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924511" y="4758538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148097" y="4733138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232111" y="4728375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089980" y="4763300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038688" y="4749003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6873836" y="4737900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F4468A-0765-43D1-7D67-92865072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707C60-FDC3-7A13-D0EE-20A32C6E0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36" y="40801"/>
            <a:ext cx="11112329" cy="45669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Searching for a Key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0563" y="1109675"/>
            <a:ext cx="7083426" cy="42132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Calculate the hash value.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Check that location of the array for the key.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3" name="Freeform 44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value is [2].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4560888" y="4070351"/>
            <a:ext cx="1363662" cy="771525"/>
            <a:chOff x="1913" y="2564"/>
            <a:chExt cx="859" cy="486"/>
          </a:xfrm>
        </p:grpSpPr>
        <p:sp>
          <p:nvSpPr>
            <p:cNvPr id="46" name="Freeform 47"/>
            <p:cNvSpPr>
              <a:spLocks noChangeArrowheads="1"/>
            </p:cNvSpPr>
            <p:nvPr/>
          </p:nvSpPr>
          <p:spPr bwMode="auto">
            <a:xfrm>
              <a:off x="1913" y="2564"/>
              <a:ext cx="860" cy="487"/>
            </a:xfrm>
            <a:custGeom>
              <a:avLst/>
              <a:gdLst>
                <a:gd name="T0" fmla="*/ 0 w 3793"/>
                <a:gd name="T1" fmla="*/ 261 h 2148"/>
                <a:gd name="T2" fmla="*/ 530 w 3793"/>
                <a:gd name="T3" fmla="*/ 0 h 2148"/>
                <a:gd name="T4" fmla="*/ 3262 w 3793"/>
                <a:gd name="T5" fmla="*/ 0 h 2148"/>
                <a:gd name="T6" fmla="*/ 3792 w 3793"/>
                <a:gd name="T7" fmla="*/ 261 h 2148"/>
                <a:gd name="T8" fmla="*/ 3792 w 3793"/>
                <a:gd name="T9" fmla="*/ 1606 h 2148"/>
                <a:gd name="T10" fmla="*/ 3262 w 3793"/>
                <a:gd name="T11" fmla="*/ 1867 h 2148"/>
                <a:gd name="T12" fmla="*/ 1515 w 3793"/>
                <a:gd name="T13" fmla="*/ 1867 h 2148"/>
                <a:gd name="T14" fmla="*/ 259 w 3793"/>
                <a:gd name="T15" fmla="*/ 2147 h 2148"/>
                <a:gd name="T16" fmla="*/ 600 w 3793"/>
                <a:gd name="T17" fmla="*/ 1867 h 2148"/>
                <a:gd name="T18" fmla="*/ 530 w 3793"/>
                <a:gd name="T19" fmla="*/ 1867 h 2148"/>
                <a:gd name="T20" fmla="*/ 0 w 3793"/>
                <a:gd name="T21" fmla="*/ 1606 h 2148"/>
                <a:gd name="T22" fmla="*/ 0 w 3793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3"/>
                <a:gd name="T37" fmla="*/ 0 h 2148"/>
                <a:gd name="T38" fmla="*/ 3793 w 3793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3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2" y="0"/>
                  </a:lnTo>
                  <a:cubicBezTo>
                    <a:pt x="3792" y="0"/>
                    <a:pt x="3792" y="0"/>
                    <a:pt x="3792" y="261"/>
                  </a:cubicBezTo>
                  <a:lnTo>
                    <a:pt x="3792" y="1606"/>
                  </a:lnTo>
                  <a:cubicBezTo>
                    <a:pt x="3792" y="1867"/>
                    <a:pt x="3792" y="1867"/>
                    <a:pt x="3262" y="1867"/>
                  </a:cubicBezTo>
                  <a:lnTo>
                    <a:pt x="1515" y="1867"/>
                  </a:lnTo>
                  <a:lnTo>
                    <a:pt x="259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1913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Not me.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8490D2-15EE-E08C-7507-EF2BAB217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0D3C93-3D79-4697-983D-716F47D8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30" y="13813"/>
            <a:ext cx="11110741" cy="50273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Searching for a Key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0856" y="1015022"/>
            <a:ext cx="7081837" cy="4119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Keep moving forward until you find the key, or you reach an empty spot.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7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2" name="Freeform 44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45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value is [2].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5434013" y="4070351"/>
            <a:ext cx="1363662" cy="771525"/>
            <a:chOff x="2463" y="2564"/>
            <a:chExt cx="859" cy="486"/>
          </a:xfrm>
        </p:grpSpPr>
        <p:sp>
          <p:nvSpPr>
            <p:cNvPr id="45" name="Freeform 47"/>
            <p:cNvSpPr>
              <a:spLocks noChangeArrowheads="1"/>
            </p:cNvSpPr>
            <p:nvPr/>
          </p:nvSpPr>
          <p:spPr bwMode="auto">
            <a:xfrm>
              <a:off x="2463" y="2564"/>
              <a:ext cx="860" cy="487"/>
            </a:xfrm>
            <a:custGeom>
              <a:avLst/>
              <a:gdLst>
                <a:gd name="T0" fmla="*/ 0 w 3794"/>
                <a:gd name="T1" fmla="*/ 261 h 2148"/>
                <a:gd name="T2" fmla="*/ 530 w 3794"/>
                <a:gd name="T3" fmla="*/ 0 h 2148"/>
                <a:gd name="T4" fmla="*/ 3263 w 3794"/>
                <a:gd name="T5" fmla="*/ 0 h 2148"/>
                <a:gd name="T6" fmla="*/ 3793 w 3794"/>
                <a:gd name="T7" fmla="*/ 261 h 2148"/>
                <a:gd name="T8" fmla="*/ 3793 w 3794"/>
                <a:gd name="T9" fmla="*/ 1606 h 2148"/>
                <a:gd name="T10" fmla="*/ 3263 w 3794"/>
                <a:gd name="T11" fmla="*/ 1867 h 2148"/>
                <a:gd name="T12" fmla="*/ 1516 w 3794"/>
                <a:gd name="T13" fmla="*/ 1867 h 2148"/>
                <a:gd name="T14" fmla="*/ 260 w 3794"/>
                <a:gd name="T15" fmla="*/ 2147 h 2148"/>
                <a:gd name="T16" fmla="*/ 600 w 3794"/>
                <a:gd name="T17" fmla="*/ 1867 h 2148"/>
                <a:gd name="T18" fmla="*/ 530 w 3794"/>
                <a:gd name="T19" fmla="*/ 1867 h 2148"/>
                <a:gd name="T20" fmla="*/ 0 w 3794"/>
                <a:gd name="T21" fmla="*/ 1606 h 2148"/>
                <a:gd name="T22" fmla="*/ 0 w 3794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4"/>
                <a:gd name="T37" fmla="*/ 0 h 2148"/>
                <a:gd name="T38" fmla="*/ 3794 w 3794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4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3" y="0"/>
                  </a:lnTo>
                  <a:cubicBezTo>
                    <a:pt x="3793" y="0"/>
                    <a:pt x="3793" y="0"/>
                    <a:pt x="3793" y="261"/>
                  </a:cubicBezTo>
                  <a:lnTo>
                    <a:pt x="3793" y="1606"/>
                  </a:lnTo>
                  <a:cubicBezTo>
                    <a:pt x="3793" y="1867"/>
                    <a:pt x="3793" y="1867"/>
                    <a:pt x="3263" y="1867"/>
                  </a:cubicBezTo>
                  <a:lnTo>
                    <a:pt x="1516" y="1867"/>
                  </a:lnTo>
                  <a:lnTo>
                    <a:pt x="260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48"/>
            <p:cNvSpPr>
              <a:spLocks noChangeArrowheads="1"/>
            </p:cNvSpPr>
            <p:nvPr/>
          </p:nvSpPr>
          <p:spPr bwMode="auto">
            <a:xfrm>
              <a:off x="2463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Not me.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ED5691-42D0-A3EA-BD5F-28B2095C7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FAE9A9-B301-0DA3-04F9-A44AA75C8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18" y="13813"/>
            <a:ext cx="11186941" cy="50273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Searching for a Key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7795" y="1137754"/>
            <a:ext cx="7158037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Keep moving forward until you find the key, or you reach an empty spot.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3" name="Freeform 44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value is [2].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6289676" y="4070351"/>
            <a:ext cx="1363663" cy="771525"/>
            <a:chOff x="3002" y="2564"/>
            <a:chExt cx="859" cy="486"/>
          </a:xfrm>
        </p:grpSpPr>
        <p:sp>
          <p:nvSpPr>
            <p:cNvPr id="46" name="Freeform 47"/>
            <p:cNvSpPr>
              <a:spLocks noChangeArrowheads="1"/>
            </p:cNvSpPr>
            <p:nvPr/>
          </p:nvSpPr>
          <p:spPr bwMode="auto">
            <a:xfrm>
              <a:off x="3002" y="2564"/>
              <a:ext cx="860" cy="487"/>
            </a:xfrm>
            <a:custGeom>
              <a:avLst/>
              <a:gdLst>
                <a:gd name="T0" fmla="*/ 0 w 3793"/>
                <a:gd name="T1" fmla="*/ 261 h 2148"/>
                <a:gd name="T2" fmla="*/ 530 w 3793"/>
                <a:gd name="T3" fmla="*/ 0 h 2148"/>
                <a:gd name="T4" fmla="*/ 3262 w 3793"/>
                <a:gd name="T5" fmla="*/ 0 h 2148"/>
                <a:gd name="T6" fmla="*/ 3792 w 3793"/>
                <a:gd name="T7" fmla="*/ 261 h 2148"/>
                <a:gd name="T8" fmla="*/ 3792 w 3793"/>
                <a:gd name="T9" fmla="*/ 1606 h 2148"/>
                <a:gd name="T10" fmla="*/ 3262 w 3793"/>
                <a:gd name="T11" fmla="*/ 1867 h 2148"/>
                <a:gd name="T12" fmla="*/ 1515 w 3793"/>
                <a:gd name="T13" fmla="*/ 1867 h 2148"/>
                <a:gd name="T14" fmla="*/ 259 w 3793"/>
                <a:gd name="T15" fmla="*/ 2147 h 2148"/>
                <a:gd name="T16" fmla="*/ 600 w 3793"/>
                <a:gd name="T17" fmla="*/ 1867 h 2148"/>
                <a:gd name="T18" fmla="*/ 530 w 3793"/>
                <a:gd name="T19" fmla="*/ 1867 h 2148"/>
                <a:gd name="T20" fmla="*/ 0 w 3793"/>
                <a:gd name="T21" fmla="*/ 1606 h 2148"/>
                <a:gd name="T22" fmla="*/ 0 w 3793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3"/>
                <a:gd name="T37" fmla="*/ 0 h 2148"/>
                <a:gd name="T38" fmla="*/ 3793 w 3793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3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2" y="0"/>
                  </a:lnTo>
                  <a:cubicBezTo>
                    <a:pt x="3792" y="0"/>
                    <a:pt x="3792" y="0"/>
                    <a:pt x="3792" y="261"/>
                  </a:cubicBezTo>
                  <a:lnTo>
                    <a:pt x="3792" y="1606"/>
                  </a:lnTo>
                  <a:cubicBezTo>
                    <a:pt x="3792" y="1867"/>
                    <a:pt x="3792" y="1867"/>
                    <a:pt x="3262" y="1867"/>
                  </a:cubicBezTo>
                  <a:lnTo>
                    <a:pt x="1515" y="1867"/>
                  </a:lnTo>
                  <a:lnTo>
                    <a:pt x="259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3002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Not me.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6B391A-6778-775F-5503-7E8B65B08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D8F4B2-031E-FF1E-7466-CDEC0943A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67" y="13813"/>
            <a:ext cx="11188529" cy="51543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Searching for a Key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9062" y="1158883"/>
            <a:ext cx="7159626" cy="42132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Keep moving forward until you find the key, or you reach an empty spot.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3" name="Freeform 44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value is [2].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7197726" y="4070351"/>
            <a:ext cx="1363663" cy="771525"/>
            <a:chOff x="3574" y="2564"/>
            <a:chExt cx="859" cy="486"/>
          </a:xfrm>
        </p:grpSpPr>
        <p:sp>
          <p:nvSpPr>
            <p:cNvPr id="46" name="Freeform 47"/>
            <p:cNvSpPr>
              <a:spLocks noChangeArrowheads="1"/>
            </p:cNvSpPr>
            <p:nvPr/>
          </p:nvSpPr>
          <p:spPr bwMode="auto">
            <a:xfrm>
              <a:off x="3574" y="2564"/>
              <a:ext cx="860" cy="487"/>
            </a:xfrm>
            <a:custGeom>
              <a:avLst/>
              <a:gdLst>
                <a:gd name="T0" fmla="*/ 0 w 3794"/>
                <a:gd name="T1" fmla="*/ 261 h 2148"/>
                <a:gd name="T2" fmla="*/ 530 w 3794"/>
                <a:gd name="T3" fmla="*/ 0 h 2148"/>
                <a:gd name="T4" fmla="*/ 3263 w 3794"/>
                <a:gd name="T5" fmla="*/ 0 h 2148"/>
                <a:gd name="T6" fmla="*/ 3793 w 3794"/>
                <a:gd name="T7" fmla="*/ 261 h 2148"/>
                <a:gd name="T8" fmla="*/ 3793 w 3794"/>
                <a:gd name="T9" fmla="*/ 1606 h 2148"/>
                <a:gd name="T10" fmla="*/ 3263 w 3794"/>
                <a:gd name="T11" fmla="*/ 1867 h 2148"/>
                <a:gd name="T12" fmla="*/ 1516 w 3794"/>
                <a:gd name="T13" fmla="*/ 1867 h 2148"/>
                <a:gd name="T14" fmla="*/ 260 w 3794"/>
                <a:gd name="T15" fmla="*/ 2147 h 2148"/>
                <a:gd name="T16" fmla="*/ 600 w 3794"/>
                <a:gd name="T17" fmla="*/ 1867 h 2148"/>
                <a:gd name="T18" fmla="*/ 530 w 3794"/>
                <a:gd name="T19" fmla="*/ 1867 h 2148"/>
                <a:gd name="T20" fmla="*/ 0 w 3794"/>
                <a:gd name="T21" fmla="*/ 1606 h 2148"/>
                <a:gd name="T22" fmla="*/ 0 w 3794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4"/>
                <a:gd name="T37" fmla="*/ 0 h 2148"/>
                <a:gd name="T38" fmla="*/ 3794 w 3794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4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3" y="0"/>
                  </a:lnTo>
                  <a:cubicBezTo>
                    <a:pt x="3793" y="0"/>
                    <a:pt x="3793" y="0"/>
                    <a:pt x="3793" y="261"/>
                  </a:cubicBezTo>
                  <a:lnTo>
                    <a:pt x="3793" y="1606"/>
                  </a:lnTo>
                  <a:cubicBezTo>
                    <a:pt x="3793" y="1867"/>
                    <a:pt x="3793" y="1867"/>
                    <a:pt x="3263" y="1867"/>
                  </a:cubicBezTo>
                  <a:lnTo>
                    <a:pt x="1516" y="1867"/>
                  </a:lnTo>
                  <a:lnTo>
                    <a:pt x="260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3574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Yes!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EB6069-583C-29AE-CA24-AC4FB8AA2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3C16DA-46BA-1DB0-7DC0-89EC28BC5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Unit-I: Hashing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43733" y="1927630"/>
            <a:ext cx="5812204" cy="36675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192293" y="2107271"/>
            <a:ext cx="5701396" cy="341906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78931" y="1872227"/>
            <a:ext cx="5701398" cy="366753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42122" y="2530926"/>
            <a:ext cx="245165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Hash Table- </a:t>
            </a:r>
          </a:p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Concepts-hash table, hash function, basic operations, bucket, collision, probe, synonym, overflow, open hashing, closed hashing, perfect hash function, load density, full table, </a:t>
            </a:r>
          </a:p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load factor, rehashing, </a:t>
            </a:r>
          </a:p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issues in hashing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994693" y="2581625"/>
            <a:ext cx="1752042" cy="2680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hash functions- 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properties of good hash function, division, multiplication, extraction, mid-square, folding and universal, Collision resolution strategies- open addressing and chaining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72866" y="2757961"/>
            <a:ext cx="1752042" cy="26171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Hash table overflow- </a:t>
            </a: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open addressing and chaining, extendible hashing, closed addressing and separate chaining. </a:t>
            </a:r>
            <a:endParaRPr lang="en-GB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Skip List- </a:t>
            </a: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representation, searching and operations- insertion, removal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0C650-0163-85B1-5F14-5EA4F29E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11" y="1683261"/>
            <a:ext cx="493819" cy="506012"/>
          </a:xfrm>
          <a:prstGeom prst="rect">
            <a:avLst/>
          </a:prstGeom>
        </p:spPr>
      </p:pic>
      <p:pic>
        <p:nvPicPr>
          <p:cNvPr id="5" name="Picture 2" descr="Hash Tables | What, Why &amp; How to Use Them | Khalil Stemmler">
            <a:extLst>
              <a:ext uri="{FF2B5EF4-FFF2-40B4-BE49-F238E27FC236}">
                <a16:creationId xmlns:a16="http://schemas.microsoft.com/office/drawing/2014/main" id="{97DECCEE-0E4E-C683-8644-7D493BD8F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10" y="1683261"/>
            <a:ext cx="498125" cy="5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3396A-1590-C610-AE51-31A4EC50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977" y="1730912"/>
            <a:ext cx="493819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4" y="40006"/>
            <a:ext cx="11185353" cy="4828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Searching for a Key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6841" y="1095379"/>
            <a:ext cx="7156449" cy="4330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When the item is found, the information can be copied to the necessary location.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7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1" name="Group 42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2" name="Freeform 43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44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value is [2].</a:t>
              </a:r>
            </a:p>
          </p:txBody>
        </p:sp>
      </p:grp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7197726" y="4070351"/>
            <a:ext cx="1363663" cy="771525"/>
            <a:chOff x="3574" y="2564"/>
            <a:chExt cx="859" cy="486"/>
          </a:xfrm>
        </p:grpSpPr>
        <p:sp>
          <p:nvSpPr>
            <p:cNvPr id="45" name="Freeform 46"/>
            <p:cNvSpPr>
              <a:spLocks noChangeArrowheads="1"/>
            </p:cNvSpPr>
            <p:nvPr/>
          </p:nvSpPr>
          <p:spPr bwMode="auto">
            <a:xfrm>
              <a:off x="3574" y="2564"/>
              <a:ext cx="860" cy="487"/>
            </a:xfrm>
            <a:custGeom>
              <a:avLst/>
              <a:gdLst>
                <a:gd name="T0" fmla="*/ 0 w 3794"/>
                <a:gd name="T1" fmla="*/ 261 h 2148"/>
                <a:gd name="T2" fmla="*/ 530 w 3794"/>
                <a:gd name="T3" fmla="*/ 0 h 2148"/>
                <a:gd name="T4" fmla="*/ 3263 w 3794"/>
                <a:gd name="T5" fmla="*/ 0 h 2148"/>
                <a:gd name="T6" fmla="*/ 3793 w 3794"/>
                <a:gd name="T7" fmla="*/ 261 h 2148"/>
                <a:gd name="T8" fmla="*/ 3793 w 3794"/>
                <a:gd name="T9" fmla="*/ 1606 h 2148"/>
                <a:gd name="T10" fmla="*/ 3263 w 3794"/>
                <a:gd name="T11" fmla="*/ 1867 h 2148"/>
                <a:gd name="T12" fmla="*/ 1516 w 3794"/>
                <a:gd name="T13" fmla="*/ 1867 h 2148"/>
                <a:gd name="T14" fmla="*/ 260 w 3794"/>
                <a:gd name="T15" fmla="*/ 2147 h 2148"/>
                <a:gd name="T16" fmla="*/ 600 w 3794"/>
                <a:gd name="T17" fmla="*/ 1867 h 2148"/>
                <a:gd name="T18" fmla="*/ 530 w 3794"/>
                <a:gd name="T19" fmla="*/ 1867 h 2148"/>
                <a:gd name="T20" fmla="*/ 0 w 3794"/>
                <a:gd name="T21" fmla="*/ 1606 h 2148"/>
                <a:gd name="T22" fmla="*/ 0 w 3794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4"/>
                <a:gd name="T37" fmla="*/ 0 h 2148"/>
                <a:gd name="T38" fmla="*/ 3794 w 3794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4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3" y="0"/>
                  </a:lnTo>
                  <a:cubicBezTo>
                    <a:pt x="3793" y="0"/>
                    <a:pt x="3793" y="0"/>
                    <a:pt x="3793" y="261"/>
                  </a:cubicBezTo>
                  <a:lnTo>
                    <a:pt x="3793" y="1606"/>
                  </a:lnTo>
                  <a:cubicBezTo>
                    <a:pt x="3793" y="1867"/>
                    <a:pt x="3793" y="1867"/>
                    <a:pt x="3263" y="1867"/>
                  </a:cubicBezTo>
                  <a:lnTo>
                    <a:pt x="1516" y="1867"/>
                  </a:lnTo>
                  <a:lnTo>
                    <a:pt x="260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47"/>
            <p:cNvSpPr>
              <a:spLocks noChangeArrowheads="1"/>
            </p:cNvSpPr>
            <p:nvPr/>
          </p:nvSpPr>
          <p:spPr bwMode="auto">
            <a:xfrm>
              <a:off x="3574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Yes!</a:t>
              </a:r>
            </a:p>
          </p:txBody>
        </p:sp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6386514" y="4027488"/>
            <a:ext cx="796925" cy="1377950"/>
            <a:chOff x="3063" y="2537"/>
            <a:chExt cx="502" cy="868"/>
          </a:xfrm>
        </p:grpSpPr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3063" y="2537"/>
              <a:ext cx="503" cy="869"/>
            </a:xfrm>
            <a:prstGeom prst="roundRect">
              <a:avLst>
                <a:gd name="adj" fmla="val 199"/>
              </a:avLst>
            </a:prstGeom>
            <a:noFill/>
            <a:ln w="5076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 noChangeArrowheads="1"/>
            </p:cNvSpPr>
            <p:nvPr/>
          </p:nvSpPr>
          <p:spPr bwMode="auto">
            <a:xfrm>
              <a:off x="3063" y="2537"/>
              <a:ext cx="503" cy="869"/>
            </a:xfrm>
            <a:custGeom>
              <a:avLst/>
              <a:gdLst>
                <a:gd name="T0" fmla="*/ 0 w 2219"/>
                <a:gd name="T1" fmla="*/ 0 h 3834"/>
                <a:gd name="T2" fmla="*/ 3 w 2219"/>
                <a:gd name="T3" fmla="*/ 201 h 3834"/>
                <a:gd name="T4" fmla="*/ 12 w 2219"/>
                <a:gd name="T5" fmla="*/ 401 h 3834"/>
                <a:gd name="T6" fmla="*/ 27 w 2219"/>
                <a:gd name="T7" fmla="*/ 600 h 3834"/>
                <a:gd name="T8" fmla="*/ 48 w 2219"/>
                <a:gd name="T9" fmla="*/ 797 h 3834"/>
                <a:gd name="T10" fmla="*/ 76 w 2219"/>
                <a:gd name="T11" fmla="*/ 992 h 3834"/>
                <a:gd name="T12" fmla="*/ 109 w 2219"/>
                <a:gd name="T13" fmla="*/ 1184 h 3834"/>
                <a:gd name="T14" fmla="*/ 147 w 2219"/>
                <a:gd name="T15" fmla="*/ 1374 h 3834"/>
                <a:gd name="T16" fmla="*/ 192 w 2219"/>
                <a:gd name="T17" fmla="*/ 1559 h 3834"/>
                <a:gd name="T18" fmla="*/ 242 w 2219"/>
                <a:gd name="T19" fmla="*/ 1740 h 3834"/>
                <a:gd name="T20" fmla="*/ 297 w 2219"/>
                <a:gd name="T21" fmla="*/ 1917 h 3834"/>
                <a:gd name="T22" fmla="*/ 358 w 2219"/>
                <a:gd name="T23" fmla="*/ 2088 h 3834"/>
                <a:gd name="T24" fmla="*/ 424 w 2219"/>
                <a:gd name="T25" fmla="*/ 2253 h 3834"/>
                <a:gd name="T26" fmla="*/ 494 w 2219"/>
                <a:gd name="T27" fmla="*/ 2412 h 3834"/>
                <a:gd name="T28" fmla="*/ 570 w 2219"/>
                <a:gd name="T29" fmla="*/ 2565 h 3834"/>
                <a:gd name="T30" fmla="*/ 650 w 2219"/>
                <a:gd name="T31" fmla="*/ 2710 h 3834"/>
                <a:gd name="T32" fmla="*/ 734 w 2219"/>
                <a:gd name="T33" fmla="*/ 2848 h 3834"/>
                <a:gd name="T34" fmla="*/ 822 w 2219"/>
                <a:gd name="T35" fmla="*/ 2979 h 3834"/>
                <a:gd name="T36" fmla="*/ 914 w 2219"/>
                <a:gd name="T37" fmla="*/ 3101 h 3834"/>
                <a:gd name="T38" fmla="*/ 1010 w 2219"/>
                <a:gd name="T39" fmla="*/ 3215 h 3834"/>
                <a:gd name="T40" fmla="*/ 1109 w 2219"/>
                <a:gd name="T41" fmla="*/ 3319 h 3834"/>
                <a:gd name="T42" fmla="*/ 1211 w 2219"/>
                <a:gd name="T43" fmla="*/ 3415 h 3834"/>
                <a:gd name="T44" fmla="*/ 1316 w 2219"/>
                <a:gd name="T45" fmla="*/ 3502 h 3834"/>
                <a:gd name="T46" fmla="*/ 1423 w 2219"/>
                <a:gd name="T47" fmla="*/ 3578 h 3834"/>
                <a:gd name="T48" fmla="*/ 1533 w 2219"/>
                <a:gd name="T49" fmla="*/ 3645 h 3834"/>
                <a:gd name="T50" fmla="*/ 1644 w 2219"/>
                <a:gd name="T51" fmla="*/ 3702 h 3834"/>
                <a:gd name="T52" fmla="*/ 1757 w 2219"/>
                <a:gd name="T53" fmla="*/ 3749 h 3834"/>
                <a:gd name="T54" fmla="*/ 1871 w 2219"/>
                <a:gd name="T55" fmla="*/ 3786 h 3834"/>
                <a:gd name="T56" fmla="*/ 1986 w 2219"/>
                <a:gd name="T57" fmla="*/ 3812 h 3834"/>
                <a:gd name="T58" fmla="*/ 2102 w 2219"/>
                <a:gd name="T59" fmla="*/ 3828 h 3834"/>
                <a:gd name="T60" fmla="*/ 2218 w 2219"/>
                <a:gd name="T61" fmla="*/ 3833 h 38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219"/>
                <a:gd name="T94" fmla="*/ 0 h 3834"/>
                <a:gd name="T95" fmla="*/ 2219 w 2219"/>
                <a:gd name="T96" fmla="*/ 3834 h 383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219" h="3834">
                  <a:moveTo>
                    <a:pt x="0" y="0"/>
                  </a:moveTo>
                  <a:lnTo>
                    <a:pt x="3" y="201"/>
                  </a:lnTo>
                  <a:lnTo>
                    <a:pt x="12" y="401"/>
                  </a:lnTo>
                  <a:lnTo>
                    <a:pt x="27" y="600"/>
                  </a:lnTo>
                  <a:lnTo>
                    <a:pt x="48" y="797"/>
                  </a:lnTo>
                  <a:lnTo>
                    <a:pt x="76" y="992"/>
                  </a:lnTo>
                  <a:lnTo>
                    <a:pt x="109" y="1184"/>
                  </a:lnTo>
                  <a:lnTo>
                    <a:pt x="147" y="1374"/>
                  </a:lnTo>
                  <a:lnTo>
                    <a:pt x="192" y="1559"/>
                  </a:lnTo>
                  <a:lnTo>
                    <a:pt x="242" y="1740"/>
                  </a:lnTo>
                  <a:lnTo>
                    <a:pt x="297" y="1917"/>
                  </a:lnTo>
                  <a:lnTo>
                    <a:pt x="358" y="2088"/>
                  </a:lnTo>
                  <a:lnTo>
                    <a:pt x="424" y="2253"/>
                  </a:lnTo>
                  <a:lnTo>
                    <a:pt x="494" y="2412"/>
                  </a:lnTo>
                  <a:lnTo>
                    <a:pt x="570" y="2565"/>
                  </a:lnTo>
                  <a:lnTo>
                    <a:pt x="650" y="2710"/>
                  </a:lnTo>
                  <a:lnTo>
                    <a:pt x="734" y="2848"/>
                  </a:lnTo>
                  <a:lnTo>
                    <a:pt x="822" y="2979"/>
                  </a:lnTo>
                  <a:lnTo>
                    <a:pt x="914" y="3101"/>
                  </a:lnTo>
                  <a:lnTo>
                    <a:pt x="1010" y="3215"/>
                  </a:lnTo>
                  <a:lnTo>
                    <a:pt x="1109" y="3319"/>
                  </a:lnTo>
                  <a:lnTo>
                    <a:pt x="1211" y="3415"/>
                  </a:lnTo>
                  <a:lnTo>
                    <a:pt x="1316" y="3502"/>
                  </a:lnTo>
                  <a:lnTo>
                    <a:pt x="1423" y="3578"/>
                  </a:lnTo>
                  <a:lnTo>
                    <a:pt x="1533" y="3645"/>
                  </a:lnTo>
                  <a:lnTo>
                    <a:pt x="1644" y="3702"/>
                  </a:lnTo>
                  <a:lnTo>
                    <a:pt x="1757" y="3749"/>
                  </a:lnTo>
                  <a:lnTo>
                    <a:pt x="1871" y="3786"/>
                  </a:lnTo>
                  <a:lnTo>
                    <a:pt x="1986" y="3812"/>
                  </a:lnTo>
                  <a:lnTo>
                    <a:pt x="2102" y="3828"/>
                  </a:lnTo>
                  <a:lnTo>
                    <a:pt x="2218" y="3833"/>
                  </a:lnTo>
                </a:path>
              </a:pathLst>
            </a:custGeom>
            <a:noFill/>
            <a:ln w="50760">
              <a:solidFill>
                <a:srgbClr val="FF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6386514" y="2868613"/>
            <a:ext cx="1050925" cy="1122362"/>
            <a:chOff x="3063" y="1807"/>
            <a:chExt cx="662" cy="707"/>
          </a:xfrm>
        </p:grpSpPr>
        <p:sp>
          <p:nvSpPr>
            <p:cNvPr id="51" name="AutoShape 52"/>
            <p:cNvSpPr>
              <a:spLocks noChangeArrowheads="1"/>
            </p:cNvSpPr>
            <p:nvPr/>
          </p:nvSpPr>
          <p:spPr bwMode="auto">
            <a:xfrm>
              <a:off x="3063" y="1807"/>
              <a:ext cx="663" cy="708"/>
            </a:xfrm>
            <a:prstGeom prst="roundRect">
              <a:avLst>
                <a:gd name="adj" fmla="val 148"/>
              </a:avLst>
            </a:prstGeom>
            <a:noFill/>
            <a:ln w="5076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063" y="1807"/>
              <a:ext cx="663" cy="708"/>
            </a:xfrm>
            <a:custGeom>
              <a:avLst/>
              <a:gdLst>
                <a:gd name="T0" fmla="*/ 2921 w 2922"/>
                <a:gd name="T1" fmla="*/ 0 h 3123"/>
                <a:gd name="T2" fmla="*/ 2768 w 2922"/>
                <a:gd name="T3" fmla="*/ 4 h 3123"/>
                <a:gd name="T4" fmla="*/ 2616 w 2922"/>
                <a:gd name="T5" fmla="*/ 17 h 3123"/>
                <a:gd name="T6" fmla="*/ 2464 w 2922"/>
                <a:gd name="T7" fmla="*/ 38 h 3123"/>
                <a:gd name="T8" fmla="*/ 2314 w 2922"/>
                <a:gd name="T9" fmla="*/ 68 h 3123"/>
                <a:gd name="T10" fmla="*/ 2165 w 2922"/>
                <a:gd name="T11" fmla="*/ 106 h 3123"/>
                <a:gd name="T12" fmla="*/ 2018 w 2922"/>
                <a:gd name="T13" fmla="*/ 153 h 3123"/>
                <a:gd name="T14" fmla="*/ 1874 w 2922"/>
                <a:gd name="T15" fmla="*/ 207 h 3123"/>
                <a:gd name="T16" fmla="*/ 1733 w 2922"/>
                <a:gd name="T17" fmla="*/ 270 h 3123"/>
                <a:gd name="T18" fmla="*/ 1595 w 2922"/>
                <a:gd name="T19" fmla="*/ 340 h 3123"/>
                <a:gd name="T20" fmla="*/ 1461 w 2922"/>
                <a:gd name="T21" fmla="*/ 418 h 3123"/>
                <a:gd name="T22" fmla="*/ 1330 w 2922"/>
                <a:gd name="T23" fmla="*/ 504 h 3123"/>
                <a:gd name="T24" fmla="*/ 1204 w 2922"/>
                <a:gd name="T25" fmla="*/ 596 h 3123"/>
                <a:gd name="T26" fmla="*/ 1083 w 2922"/>
                <a:gd name="T27" fmla="*/ 696 h 3123"/>
                <a:gd name="T28" fmla="*/ 966 w 2922"/>
                <a:gd name="T29" fmla="*/ 802 h 3123"/>
                <a:gd name="T30" fmla="*/ 856 w 2922"/>
                <a:gd name="T31" fmla="*/ 914 h 3123"/>
                <a:gd name="T32" fmla="*/ 750 w 2922"/>
                <a:gd name="T33" fmla="*/ 1033 h 3123"/>
                <a:gd name="T34" fmla="*/ 651 w 2922"/>
                <a:gd name="T35" fmla="*/ 1157 h 3123"/>
                <a:gd name="T36" fmla="*/ 558 w 2922"/>
                <a:gd name="T37" fmla="*/ 1287 h 3123"/>
                <a:gd name="T38" fmla="*/ 471 w 2922"/>
                <a:gd name="T39" fmla="*/ 1422 h 3123"/>
                <a:gd name="T40" fmla="*/ 391 w 2922"/>
                <a:gd name="T41" fmla="*/ 1561 h 3123"/>
                <a:gd name="T42" fmla="*/ 318 w 2922"/>
                <a:gd name="T43" fmla="*/ 1705 h 3123"/>
                <a:gd name="T44" fmla="*/ 253 w 2922"/>
                <a:gd name="T45" fmla="*/ 1852 h 3123"/>
                <a:gd name="T46" fmla="*/ 194 w 2922"/>
                <a:gd name="T47" fmla="*/ 2003 h 3123"/>
                <a:gd name="T48" fmla="*/ 143 w 2922"/>
                <a:gd name="T49" fmla="*/ 2157 h 3123"/>
                <a:gd name="T50" fmla="*/ 100 w 2922"/>
                <a:gd name="T51" fmla="*/ 2314 h 3123"/>
                <a:gd name="T52" fmla="*/ 64 w 2922"/>
                <a:gd name="T53" fmla="*/ 2473 h 3123"/>
                <a:gd name="T54" fmla="*/ 36 w 2922"/>
                <a:gd name="T55" fmla="*/ 2634 h 3123"/>
                <a:gd name="T56" fmla="*/ 16 w 2922"/>
                <a:gd name="T57" fmla="*/ 2796 h 3123"/>
                <a:gd name="T58" fmla="*/ 4 w 2922"/>
                <a:gd name="T59" fmla="*/ 2959 h 3123"/>
                <a:gd name="T60" fmla="*/ 0 w 2922"/>
                <a:gd name="T61" fmla="*/ 3122 h 312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922"/>
                <a:gd name="T94" fmla="*/ 0 h 3123"/>
                <a:gd name="T95" fmla="*/ 2922 w 2922"/>
                <a:gd name="T96" fmla="*/ 3123 h 312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922" h="3123">
                  <a:moveTo>
                    <a:pt x="2921" y="0"/>
                  </a:moveTo>
                  <a:lnTo>
                    <a:pt x="2768" y="4"/>
                  </a:lnTo>
                  <a:lnTo>
                    <a:pt x="2616" y="17"/>
                  </a:lnTo>
                  <a:lnTo>
                    <a:pt x="2464" y="38"/>
                  </a:lnTo>
                  <a:lnTo>
                    <a:pt x="2314" y="68"/>
                  </a:lnTo>
                  <a:lnTo>
                    <a:pt x="2165" y="106"/>
                  </a:lnTo>
                  <a:lnTo>
                    <a:pt x="2018" y="153"/>
                  </a:lnTo>
                  <a:lnTo>
                    <a:pt x="1874" y="207"/>
                  </a:lnTo>
                  <a:lnTo>
                    <a:pt x="1733" y="270"/>
                  </a:lnTo>
                  <a:lnTo>
                    <a:pt x="1595" y="340"/>
                  </a:lnTo>
                  <a:lnTo>
                    <a:pt x="1461" y="418"/>
                  </a:lnTo>
                  <a:lnTo>
                    <a:pt x="1330" y="504"/>
                  </a:lnTo>
                  <a:lnTo>
                    <a:pt x="1204" y="596"/>
                  </a:lnTo>
                  <a:lnTo>
                    <a:pt x="1083" y="696"/>
                  </a:lnTo>
                  <a:lnTo>
                    <a:pt x="966" y="802"/>
                  </a:lnTo>
                  <a:lnTo>
                    <a:pt x="856" y="914"/>
                  </a:lnTo>
                  <a:lnTo>
                    <a:pt x="750" y="1033"/>
                  </a:lnTo>
                  <a:lnTo>
                    <a:pt x="651" y="1157"/>
                  </a:lnTo>
                  <a:lnTo>
                    <a:pt x="558" y="1287"/>
                  </a:lnTo>
                  <a:lnTo>
                    <a:pt x="471" y="1422"/>
                  </a:lnTo>
                  <a:lnTo>
                    <a:pt x="391" y="1561"/>
                  </a:lnTo>
                  <a:lnTo>
                    <a:pt x="318" y="1705"/>
                  </a:lnTo>
                  <a:lnTo>
                    <a:pt x="253" y="1852"/>
                  </a:lnTo>
                  <a:lnTo>
                    <a:pt x="194" y="2003"/>
                  </a:lnTo>
                  <a:lnTo>
                    <a:pt x="143" y="2157"/>
                  </a:lnTo>
                  <a:lnTo>
                    <a:pt x="100" y="2314"/>
                  </a:lnTo>
                  <a:lnTo>
                    <a:pt x="64" y="2473"/>
                  </a:lnTo>
                  <a:lnTo>
                    <a:pt x="36" y="2634"/>
                  </a:lnTo>
                  <a:lnTo>
                    <a:pt x="16" y="2796"/>
                  </a:lnTo>
                  <a:lnTo>
                    <a:pt x="4" y="2959"/>
                  </a:lnTo>
                  <a:lnTo>
                    <a:pt x="0" y="3122"/>
                  </a:lnTo>
                </a:path>
              </a:pathLst>
            </a:custGeom>
            <a:noFill/>
            <a:ln w="50760">
              <a:solidFill>
                <a:srgbClr val="FF8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3" name="Picture 5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9BC365-5A00-9B29-0DDD-464E9E3A1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52A974-9351-7E85-3C84-65B86FFDC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29" y="0"/>
            <a:ext cx="11186942" cy="52924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Deleting a Record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5760" y="1074504"/>
            <a:ext cx="9498012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Records may also be deleted from a hash table.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237538" y="2349930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259013" y="4335892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71824" y="4332717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086224" y="4332717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999038" y="4332717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15024" y="433589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29424" y="433589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43824" y="4331129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379663" y="3870755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265527" y="387075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179927" y="387075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060990" y="387075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5975390" y="387075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6946940" y="3870755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088437" y="4335892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244012" y="3873930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018213" y="4469248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241799" y="4443848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325813" y="4439085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183682" y="4474010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132390" y="4459713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6967538" y="4448610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6096000" y="2740454"/>
            <a:ext cx="1770063" cy="1169988"/>
            <a:chOff x="2946" y="2360"/>
            <a:chExt cx="1115" cy="737"/>
          </a:xfrm>
        </p:grpSpPr>
        <p:sp>
          <p:nvSpPr>
            <p:cNvPr id="41" name="Freeform 41"/>
            <p:cNvSpPr>
              <a:spLocks noChangeArrowheads="1"/>
            </p:cNvSpPr>
            <p:nvPr/>
          </p:nvSpPr>
          <p:spPr bwMode="auto">
            <a:xfrm>
              <a:off x="2946" y="2360"/>
              <a:ext cx="1116" cy="738"/>
            </a:xfrm>
            <a:custGeom>
              <a:avLst/>
              <a:gdLst>
                <a:gd name="T0" fmla="*/ 0 w 4922"/>
                <a:gd name="T1" fmla="*/ 395 h 3255"/>
                <a:gd name="T2" fmla="*/ 688 w 4922"/>
                <a:gd name="T3" fmla="*/ 0 h 3255"/>
                <a:gd name="T4" fmla="*/ 4233 w 4922"/>
                <a:gd name="T5" fmla="*/ 0 h 3255"/>
                <a:gd name="T6" fmla="*/ 4921 w 4922"/>
                <a:gd name="T7" fmla="*/ 395 h 3255"/>
                <a:gd name="T8" fmla="*/ 4921 w 4922"/>
                <a:gd name="T9" fmla="*/ 2434 h 3255"/>
                <a:gd name="T10" fmla="*/ 4233 w 4922"/>
                <a:gd name="T11" fmla="*/ 2829 h 3255"/>
                <a:gd name="T12" fmla="*/ 1967 w 4922"/>
                <a:gd name="T13" fmla="*/ 2829 h 3255"/>
                <a:gd name="T14" fmla="*/ 337 w 4922"/>
                <a:gd name="T15" fmla="*/ 3254 h 3255"/>
                <a:gd name="T16" fmla="*/ 778 w 4922"/>
                <a:gd name="T17" fmla="*/ 2829 h 3255"/>
                <a:gd name="T18" fmla="*/ 688 w 4922"/>
                <a:gd name="T19" fmla="*/ 2829 h 3255"/>
                <a:gd name="T20" fmla="*/ 0 w 4922"/>
                <a:gd name="T21" fmla="*/ 2434 h 3255"/>
                <a:gd name="T22" fmla="*/ 0 w 4922"/>
                <a:gd name="T23" fmla="*/ 395 h 3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22"/>
                <a:gd name="T37" fmla="*/ 0 h 3255"/>
                <a:gd name="T38" fmla="*/ 4922 w 4922"/>
                <a:gd name="T39" fmla="*/ 3255 h 3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22" h="3255">
                  <a:moveTo>
                    <a:pt x="0" y="395"/>
                  </a:moveTo>
                  <a:cubicBezTo>
                    <a:pt x="0" y="0"/>
                    <a:pt x="0" y="0"/>
                    <a:pt x="688" y="0"/>
                  </a:cubicBezTo>
                  <a:lnTo>
                    <a:pt x="4233" y="0"/>
                  </a:lnTo>
                  <a:cubicBezTo>
                    <a:pt x="4921" y="0"/>
                    <a:pt x="4921" y="0"/>
                    <a:pt x="4921" y="395"/>
                  </a:cubicBezTo>
                  <a:lnTo>
                    <a:pt x="4921" y="2434"/>
                  </a:lnTo>
                  <a:cubicBezTo>
                    <a:pt x="4921" y="2829"/>
                    <a:pt x="4921" y="2829"/>
                    <a:pt x="4233" y="2829"/>
                  </a:cubicBezTo>
                  <a:lnTo>
                    <a:pt x="1967" y="2829"/>
                  </a:lnTo>
                  <a:lnTo>
                    <a:pt x="337" y="3254"/>
                  </a:lnTo>
                  <a:lnTo>
                    <a:pt x="778" y="2829"/>
                  </a:lnTo>
                  <a:lnTo>
                    <a:pt x="688" y="2829"/>
                  </a:lnTo>
                  <a:cubicBezTo>
                    <a:pt x="0" y="2829"/>
                    <a:pt x="0" y="2829"/>
                    <a:pt x="0" y="2434"/>
                  </a:cubicBezTo>
                  <a:lnTo>
                    <a:pt x="0" y="395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2946" y="2360"/>
              <a:ext cx="1116" cy="738"/>
            </a:xfrm>
            <a:prstGeom prst="roundRect">
              <a:avLst>
                <a:gd name="adj" fmla="val 13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Please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92D050"/>
                  </a:solidFill>
                </a:rPr>
                <a:t>delete me.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C5FB56-0AC1-FEFB-3BC1-88ECD828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B43DD1-2B2F-DB3B-CF31-287EA3E3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29" y="0"/>
            <a:ext cx="11186942" cy="52289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Deleting a Record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0979" y="810335"/>
            <a:ext cx="11047412" cy="43413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Records may also be deleted from a hash table.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But the location must not be left as an ordinary "empty spot" since that could interfere with searches.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229708" y="3894137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42519" y="3890962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056919" y="3890962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969733" y="3890962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885719" y="3894138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00119" y="3894138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14519" y="3889374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350358" y="3429000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236222" y="342900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150622" y="342900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031685" y="342900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5946085" y="342900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6917635" y="342900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059132" y="3894137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4212494" y="4002093"/>
            <a:ext cx="611188" cy="569913"/>
            <a:chOff x="1778" y="3433"/>
            <a:chExt cx="385" cy="359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296508" y="3997330"/>
            <a:ext cx="566737" cy="577851"/>
            <a:chOff x="1201" y="3430"/>
            <a:chExt cx="357" cy="364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9154377" y="4032255"/>
            <a:ext cx="727074" cy="508001"/>
            <a:chOff x="4891" y="3452"/>
            <a:chExt cx="458" cy="320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5103085" y="4017958"/>
            <a:ext cx="577850" cy="558799"/>
            <a:chOff x="2339" y="3443"/>
            <a:chExt cx="364" cy="352"/>
          </a:xfrm>
        </p:grpSpPr>
        <p:pic>
          <p:nvPicPr>
            <p:cNvPr id="31" name="Picture 32"/>
            <p:cNvPicPr>
              <a:picLocks noChangeAspect="1" noChangeArrowheads="1"/>
            </p:cNvPicPr>
            <p:nvPr/>
          </p:nvPicPr>
          <p:blipFill>
            <a:blip r:embed="rId5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6938233" y="4006855"/>
            <a:ext cx="566737" cy="550863"/>
            <a:chOff x="3495" y="3436"/>
            <a:chExt cx="357" cy="347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7F335-A0BF-1407-DFB8-69B4C33C5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811277-7D43-8CD0-AAB6-6C46B61A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0" y="16456"/>
            <a:ext cx="11186941" cy="50644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Deleting a Record</a:t>
            </a:r>
          </a:p>
        </p:txBody>
      </p:sp>
      <p:sp>
        <p:nvSpPr>
          <p:cNvPr id="5" name="Freeform 2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79623" y="4548657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292434" y="4545482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06834" y="4545482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119648" y="4545482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035634" y="4548658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950034" y="4548658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864434" y="4543894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500273" y="4083520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386137" y="408352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300537" y="408352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181600" y="408352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096000" y="408352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067550" y="4083520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209047" y="4548657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4362409" y="4656613"/>
            <a:ext cx="611188" cy="569913"/>
            <a:chOff x="1778" y="3433"/>
            <a:chExt cx="385" cy="359"/>
          </a:xfrm>
        </p:grpSpPr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2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446423" y="4651850"/>
            <a:ext cx="566737" cy="577851"/>
            <a:chOff x="1201" y="3430"/>
            <a:chExt cx="357" cy="364"/>
          </a:xfrm>
        </p:grpSpPr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5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9304292" y="4686775"/>
            <a:ext cx="727074" cy="508001"/>
            <a:chOff x="4891" y="3452"/>
            <a:chExt cx="458" cy="320"/>
          </a:xfrm>
        </p:grpSpPr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28" name="Picture 26"/>
            <p:cNvPicPr>
              <a:picLocks noChangeAspect="1" noChangeArrowheads="1"/>
            </p:cNvPicPr>
            <p:nvPr/>
          </p:nvPicPr>
          <p:blipFill>
            <a:blip r:embed="rId4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5253000" y="4672478"/>
            <a:ext cx="577850" cy="558799"/>
            <a:chOff x="2339" y="3443"/>
            <a:chExt cx="364" cy="352"/>
          </a:xfrm>
        </p:grpSpPr>
        <p:pic>
          <p:nvPicPr>
            <p:cNvPr id="30" name="Picture 31"/>
            <p:cNvPicPr>
              <a:picLocks noChangeAspect="1" noChangeArrowheads="1"/>
            </p:cNvPicPr>
            <p:nvPr/>
          </p:nvPicPr>
          <p:blipFill>
            <a:blip r:embed="rId5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7088148" y="4661375"/>
            <a:ext cx="566737" cy="550863"/>
            <a:chOff x="3495" y="3436"/>
            <a:chExt cx="357" cy="347"/>
          </a:xfrm>
        </p:grpSpPr>
        <p:pic>
          <p:nvPicPr>
            <p:cNvPr id="33" name="Picture 3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6024522" y="4539132"/>
            <a:ext cx="901700" cy="785812"/>
          </a:xfrm>
          <a:prstGeom prst="roundRect">
            <a:avLst>
              <a:gd name="adj" fmla="val 199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12600">
            <a:solidFill>
              <a:srgbClr val="00002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7"/>
          <p:cNvSpPr txBox="1">
            <a:spLocks noChangeArrowheads="1"/>
          </p:cNvSpPr>
          <p:nvPr/>
        </p:nvSpPr>
        <p:spPr>
          <a:xfrm>
            <a:off x="58037" y="844885"/>
            <a:ext cx="11733211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Records may also be deleted from a hash table.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But the location must not be left as an ordinary "empty spot" since that could interfere with searches.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location must be marked in some special way so that a search can tell that the spot used to have something in it.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869954-1D78-2E40-BB75-A141429C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24DDE9-23FD-1755-B92A-94FA2094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5" y="0"/>
            <a:ext cx="11264730" cy="52289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What is Hash Indices?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841513"/>
            <a:ext cx="1196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 (Headings)"/>
              </a:rPr>
              <a:t>Hashing can be used not only for file organization, but also for index-structure creation.  </a:t>
            </a:r>
          </a:p>
          <a:p>
            <a:r>
              <a:rPr lang="en-US" sz="2400" dirty="0">
                <a:latin typeface="Century Gothic (Headings)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Century Gothic (Headings)"/>
              </a:rPr>
              <a:t>hash index</a:t>
            </a:r>
            <a:r>
              <a:rPr lang="en-US" sz="2400" dirty="0">
                <a:solidFill>
                  <a:srgbClr val="FF0000"/>
                </a:solidFill>
                <a:latin typeface="Century Gothic (Headings)"/>
              </a:rPr>
              <a:t> </a:t>
            </a:r>
            <a:r>
              <a:rPr lang="en-US" sz="2400" dirty="0">
                <a:latin typeface="Century Gothic (Headings)"/>
              </a:rPr>
              <a:t>organizes the search keys, with their associated record pointers, into a hash file structure.</a:t>
            </a:r>
          </a:p>
          <a:p>
            <a:r>
              <a:rPr lang="en-US" sz="2400" dirty="0">
                <a:latin typeface="Century Gothic (Headings)"/>
              </a:rPr>
              <a:t>Strictly speaking, hash indices are always secondary indices </a:t>
            </a:r>
          </a:p>
          <a:p>
            <a:pPr lvl="1"/>
            <a:r>
              <a:rPr lang="en-US" sz="2400" dirty="0">
                <a:latin typeface="Century Gothic (Headings)"/>
              </a:rPr>
              <a:t>if the file itself is organized using hashing, a separate primary hash index on it using the same search-key is unnecessary.  </a:t>
            </a:r>
          </a:p>
          <a:p>
            <a:pPr lvl="1"/>
            <a:r>
              <a:rPr lang="en-US" sz="2400" dirty="0">
                <a:latin typeface="Century Gothic (Headings)"/>
              </a:rPr>
              <a:t>However, we use the term hash index to refer to both secondary index structures and hash organized files.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7B3C78-F075-058B-0DB7-1469D9EA5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1D6101-1179-F6E3-0E7A-49F132997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35" y="0"/>
            <a:ext cx="11112330" cy="52289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Example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1168" t="999" r="11334" b="999"/>
          <a:stretch>
            <a:fillRect/>
          </a:stretch>
        </p:blipFill>
        <p:spPr bwMode="auto">
          <a:xfrm>
            <a:off x="4572000" y="887896"/>
            <a:ext cx="6294783" cy="5788006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16744" y="3313044"/>
            <a:ext cx="50847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/>
              <a:t>h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1325217" y="1371600"/>
            <a:ext cx="3339548" cy="2171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345963" y="2163298"/>
            <a:ext cx="3339547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345963" y="2971800"/>
            <a:ext cx="3318801" cy="758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345963" y="3839698"/>
            <a:ext cx="3318800" cy="3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366707" y="3889968"/>
            <a:ext cx="3318798" cy="827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345962" y="3958968"/>
            <a:ext cx="3318798" cy="1530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345962" y="4047459"/>
            <a:ext cx="3318799" cy="23113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6184B-7816-6D75-3F14-E3B54CA00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486880-C2BD-03DB-E75B-FFC8B7CBC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15705"/>
            <a:ext cx="9877298" cy="5331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Types of Hash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44827"/>
            <a:ext cx="118871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There are two types of Hash Tables: </a:t>
            </a:r>
            <a:r>
              <a:rPr lang="en-US" sz="2400" b="1" dirty="0">
                <a:latin typeface="Times New Roman" pitchFamily="18" charset="0"/>
              </a:rPr>
              <a:t>Open-addressed Hash Tables</a:t>
            </a:r>
            <a:r>
              <a:rPr lang="en-US" sz="2400" dirty="0">
                <a:latin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</a:rPr>
              <a:t>Separate-Chained Hash Tables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An Open-addressed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Hash Table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is a one-dimensional array indexed by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integer values that are computed by an index function called a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hash function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A Separate-Chained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Hash Table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is a one-dimensional array of linked lists indexed by integer values that are computed by an index function called a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hash function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Hash tables are sometimes referred to as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scatter tables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.\</a:t>
            </a: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Typical hash table operations are: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Initialization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Insertion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Searching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Deletion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60C9B-75A1-4AE8-AC41-B598BA77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07C488-5E4D-E5EA-189C-0A81CE0F8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Hashing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82" y="797510"/>
            <a:ext cx="118871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There are two types of hashing :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1.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Static hashing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dirty="0"/>
              <a:t>In static hashing, the hash function maps search-key values to a fixed set of </a:t>
            </a:r>
            <a:r>
              <a:rPr lang="en-US" sz="2400" i="1" dirty="0"/>
              <a:t>locations</a:t>
            </a:r>
            <a:r>
              <a:rPr lang="en-US" sz="2400" dirty="0"/>
              <a:t>.</a:t>
            </a:r>
          </a:p>
          <a:p>
            <a:pPr>
              <a:buFontTx/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2.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Dynamic hashing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In dynamic hashing </a:t>
            </a:r>
            <a:r>
              <a:rPr lang="en-US" sz="2400" dirty="0"/>
              <a:t>a hash table can grow to handle more items. The associated hash function must change as the table grows. </a:t>
            </a: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The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Courier New" pitchFamily="49" charset="0"/>
              </a:rPr>
              <a:t>load factor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of a hash table is the ratio of the number of keys in the table to the size of the hash table.</a:t>
            </a:r>
          </a:p>
          <a:p>
            <a:endParaRPr lang="en-US" sz="2400" dirty="0"/>
          </a:p>
          <a:p>
            <a:r>
              <a:rPr lang="en-US" sz="2400" dirty="0"/>
              <a:t>Note: The higher the load factor, the slower the retrieval.</a:t>
            </a:r>
          </a:p>
          <a:p>
            <a:endParaRPr lang="en-US" sz="2400" dirty="0"/>
          </a:p>
          <a:p>
            <a:r>
              <a:rPr lang="en-US" sz="2400" dirty="0"/>
              <a:t> With open addressing, the load factor cannot exceed 1. With chaining, the load factor often exceeds 1.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7937F5-8D59-E31D-4B6B-161525D3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8804F3-D24C-1548-7912-C863625E1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251" y="0"/>
            <a:ext cx="9953498" cy="52289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Hash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801757"/>
            <a:ext cx="119633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</a:rPr>
              <a:t>hash function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is a function which transforms a key from a set,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into an index in a table of size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h: K -&gt; {0, 1, ..., n-2, n-1}</a:t>
            </a:r>
          </a:p>
          <a:p>
            <a:pPr>
              <a:buFontTx/>
              <a:buNone/>
            </a:pP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A key can be a number, a string, a record etc.</a:t>
            </a:r>
          </a:p>
          <a:p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The size of the set of keys,</a:t>
            </a:r>
            <a:r>
              <a:rPr lang="en-US" sz="2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|K|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 to be relatively very large.</a:t>
            </a:r>
          </a:p>
          <a:p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It is possible for different keys to hash to the same array location.</a:t>
            </a:r>
          </a:p>
          <a:p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This situation is called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collision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and the colliding keys are called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synonyms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A04F-59EA-5966-FC9B-1EF39F0B7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C48F0-CB40-A0E4-0DC8-5BC5F6EA4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251" y="0"/>
            <a:ext cx="9953498" cy="52289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Hash Functions Cont.…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793188"/>
            <a:ext cx="118871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good hash function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should:</a:t>
            </a: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Minimize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collisions. </a:t>
            </a:r>
          </a:p>
          <a:p>
            <a:pPr marL="381000" indent="-381000"/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Be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easy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and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quick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to compute.</a:t>
            </a:r>
          </a:p>
          <a:p>
            <a:pPr marL="381000" indent="-381000"/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Distribute key values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evenly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in the hash table.</a:t>
            </a:r>
          </a:p>
          <a:p>
            <a:pPr marL="381000" indent="-381000"/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Use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all the information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provided in the key.</a:t>
            </a:r>
          </a:p>
          <a:p>
            <a:pPr marL="381000" indent="-381000"/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70BB9B-B595-7CCD-B030-B6E166178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B081C-A67D-854C-3DDB-68A92885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Unit-II: Trees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43733" y="1927630"/>
            <a:ext cx="5812204" cy="36675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192293" y="2107271"/>
            <a:ext cx="5701396" cy="341906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78931" y="1872227"/>
            <a:ext cx="5701398" cy="366753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42122" y="2530926"/>
            <a:ext cx="2451652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b="1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Tree- </a:t>
            </a:r>
          </a:p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basic terminology, General tree and its representation, representation using sequential and</a:t>
            </a:r>
          </a:p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linked organization, Binary tree- properties, converting tree to binary tree, binary tree</a:t>
            </a:r>
          </a:p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traversals(recursive and non-recursive)- </a:t>
            </a:r>
            <a:r>
              <a:rPr lang="en-GB" sz="1600" dirty="0" err="1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inorder</a:t>
            </a: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GB" sz="1600" dirty="0" err="1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preorder</a:t>
            </a: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, post order,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166970" y="2530926"/>
            <a:ext cx="1856682" cy="31675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depth first and breadth first,</a:t>
            </a:r>
          </a:p>
          <a:p>
            <a:pPr algn="ctr">
              <a:lnSpc>
                <a:spcPts val="1900"/>
              </a:lnSpc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Operations on binary tree. Huffman Tree (Concept and Use), Binary Search Tree (BST), BST operations, Threaded binary search tree- concepts, threading, insertion and deletion of nodes in in-order threaded binary search tree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53609" y="2514564"/>
            <a:ext cx="1752042" cy="19523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 order traversal of in-order threaded binary search tree.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1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Case Study: </a:t>
            </a: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Use of binary tree in expression tree-evaluation and Huffman's coding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4" descr="Tree Data Structure | Algorithm Tutor">
            <a:extLst>
              <a:ext uri="{FF2B5EF4-FFF2-40B4-BE49-F238E27FC236}">
                <a16:creationId xmlns:a16="http://schemas.microsoft.com/office/drawing/2014/main" id="{C61D6A04-5088-6933-BD8C-C10B4BB6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74" y="1608078"/>
            <a:ext cx="545548" cy="4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ree Data Structure | Algorithm Tutor">
            <a:extLst>
              <a:ext uri="{FF2B5EF4-FFF2-40B4-BE49-F238E27FC236}">
                <a16:creationId xmlns:a16="http://schemas.microsoft.com/office/drawing/2014/main" id="{07634982-FECC-840C-8A75-BE96CFC8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6" y="1646853"/>
            <a:ext cx="545548" cy="4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ree Data Structure | Algorithm Tutor">
            <a:extLst>
              <a:ext uri="{FF2B5EF4-FFF2-40B4-BE49-F238E27FC236}">
                <a16:creationId xmlns:a16="http://schemas.microsoft.com/office/drawing/2014/main" id="{4C9B120B-0F8C-E136-A361-376FCF67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278" y="1608078"/>
            <a:ext cx="545548" cy="4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49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0"/>
            <a:ext cx="10287000" cy="5333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Common Hash Functions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838200"/>
            <a:ext cx="11887199" cy="4572000"/>
          </a:xfrm>
          <a:prstGeom prst="rect">
            <a:avLst/>
          </a:prstGeom>
        </p:spPr>
        <p:txBody>
          <a:bodyPr/>
          <a:lstStyle/>
          <a:p>
            <a:pPr marL="381000" indent="-381000">
              <a:buFontTx/>
              <a:buAutoNum type="arabicPeriod"/>
              <a:defRPr/>
            </a:pPr>
            <a:r>
              <a:rPr lang="en-US" sz="2400" b="1" kern="0" dirty="0">
                <a:solidFill>
                  <a:srgbClr val="0000FF"/>
                </a:solidFill>
                <a:latin typeface="Times New Roman" pitchFamily="18" charset="0"/>
              </a:rPr>
              <a:t>Division Remainder (using the table size as the divisor)</a:t>
            </a:r>
            <a:endParaRPr lang="en-US" sz="2400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Computes hash value from key using the % operator.</a:t>
            </a:r>
            <a:endParaRPr lang="en-US" sz="2400" kern="0" dirty="0">
              <a:solidFill>
                <a:sysClr val="windowText" lastClr="000000"/>
              </a:solidFill>
            </a:endParaRP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Table size that is a power of 2 like 32 and 1024 should be avoided, for it leads to more collisions</a:t>
            </a:r>
            <a:r>
              <a:rPr lang="en-US" sz="2400" kern="0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 marL="381000" indent="-381000">
              <a:defRPr/>
            </a:pPr>
            <a:endParaRPr lang="en-US" sz="2400" kern="0" dirty="0">
              <a:solidFill>
                <a:schemeClr val="tx2"/>
              </a:solidFill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chemeClr val="tx2"/>
                </a:solidFill>
                <a:latin typeface="Times New Roman" pitchFamily="18" charset="0"/>
              </a:rPr>
              <a:t>Also, powers of 10 are not good for table sizes when the keys rely on decimal integers. </a:t>
            </a:r>
          </a:p>
          <a:p>
            <a:pPr marL="381000" indent="-381000">
              <a:defRPr/>
            </a:pPr>
            <a:endParaRPr lang="en-US" sz="2400" kern="0" dirty="0">
              <a:solidFill>
                <a:schemeClr val="tx2"/>
              </a:solidFill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chemeClr val="tx2"/>
                </a:solidFill>
                <a:latin typeface="Times New Roman" pitchFamily="18" charset="0"/>
              </a:rPr>
              <a:t>Prime numbers not close to powers of 2 are better table size values. </a:t>
            </a:r>
          </a:p>
          <a:p>
            <a:pPr marL="381000" indent="-381000">
              <a:defRPr/>
            </a:pPr>
            <a:endParaRPr lang="en-US" sz="2400" kern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E963D4-B832-BB0B-A9CF-AE41A1FC4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017CF-108B-95A2-D158-359B45B67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Common Hash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64705"/>
            <a:ext cx="1188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2.</a:t>
            </a: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Truncation or Digit/Character Extraction</a:t>
            </a:r>
          </a:p>
          <a:p>
            <a:pPr lvl="1">
              <a:buFontTx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Works based on the distribution of digits or characters in the key.</a:t>
            </a:r>
          </a:p>
          <a:p>
            <a:pPr>
              <a:buFontTx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More evenly distributed digit positions are extracted and used for hashing purposes.</a:t>
            </a:r>
          </a:p>
          <a:p>
            <a:pPr>
              <a:buFontTx/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For instance, students IDs or  ISBN codes may contain  common subsequences which may increase the likelihood  of collision.</a:t>
            </a:r>
          </a:p>
          <a:p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Very fast but digits/characters distribution in keys may  not be very even.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1DAE91-7F43-833B-2E87-44719A5D3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B98749-854B-8744-9446-98D385253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Common Hash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775253"/>
            <a:ext cx="1188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3.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Folding</a:t>
            </a:r>
          </a:p>
          <a:p>
            <a:pPr>
              <a:buFontTx/>
              <a:buNone/>
            </a:pP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It involves splitting  keys into two or more parts and then combining the parts  to form the hash addresses.</a:t>
            </a:r>
          </a:p>
          <a:p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To map the key 25936715 to a range between 0 and 9999, we can: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>
                <a:latin typeface="Arial"/>
              </a:rPr>
              <a:t>·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split the number into two as 2593 and 6715 and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>
                <a:latin typeface="Arial"/>
              </a:rPr>
              <a:t>·</a:t>
            </a:r>
            <a:r>
              <a:rPr lang="en-US" sz="2400" dirty="0">
                <a:latin typeface="Times New Roman" pitchFamily="18" charset="0"/>
              </a:rPr>
              <a:t> add these two to obtain 9308 as the hash value. </a:t>
            </a:r>
          </a:p>
          <a:p>
            <a:pPr>
              <a:buFontTx/>
              <a:buNone/>
            </a:pP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Very useful if we have keys that are very large.</a:t>
            </a:r>
          </a:p>
          <a:p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Fast and simple especially with bit patterns.</a:t>
            </a:r>
          </a:p>
          <a:p>
            <a:pPr>
              <a:buFontTx/>
              <a:buNone/>
            </a:pP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A great advantage is ability to transform non-integer keys into integer values.</a:t>
            </a: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C4354E-1C07-FB32-6D5A-0FDE28A98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A9CA1C-6227-21F2-A2A9-6EEA02E8C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Common Hash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708993"/>
            <a:ext cx="1188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4.</a:t>
            </a: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Radix Conversion</a:t>
            </a:r>
          </a:p>
          <a:p>
            <a:pPr>
              <a:buFontTx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Transforms a key into another number base to obtain the hash value.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Typically use number base other than base 10 and base 2 to calculate the hash addresses.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To map the key 55354 in the range 0 to 9999 using base 11 we have:</a:t>
            </a:r>
          </a:p>
          <a:p>
            <a:pPr>
              <a:buFontTx/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55354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</a:rPr>
              <a:t>10</a:t>
            </a:r>
            <a:r>
              <a:rPr lang="en-US" sz="2400" b="1" baseline="300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= 38652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</a:rPr>
              <a:t>11</a:t>
            </a: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We may truncate the high-order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to yield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8652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as our hash address within 0 to 9999.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2421F-48E5-4B77-A509-E996050C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A2956-2AC2-9570-2859-6584ADE8D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Common Hash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90444"/>
            <a:ext cx="1188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5.</a:t>
            </a: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Mid-Square</a:t>
            </a:r>
          </a:p>
          <a:p>
            <a:pPr>
              <a:buFontTx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The key is squared, and the middle part of the result taken as the hash value.</a:t>
            </a:r>
          </a:p>
          <a:p>
            <a:pPr>
              <a:buFontTx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To map the key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3121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into a hash table of size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1000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we square it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3121</a:t>
            </a:r>
            <a:r>
              <a:rPr lang="en-US" sz="2400" b="1" baseline="30000" dirty="0">
                <a:solidFill>
                  <a:srgbClr val="0000FF"/>
                </a:solidFill>
                <a:latin typeface="Courier New" pitchFamily="49" charset="0"/>
              </a:rPr>
              <a:t>2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= 9740641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and extract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406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as the hash value.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>
                <a:latin typeface="Times New Roman" pitchFamily="18" charset="0"/>
              </a:rPr>
              <a:t>Works well if the keys do  not contain a lot of leading or trailing zeros.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>
                <a:latin typeface="Times New Roman" pitchFamily="18" charset="0"/>
              </a:rPr>
              <a:t>Non-integer keys must be preprocessed to obtain  corresponding integer values.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7D2A7-F31D-E244-3A67-8174102E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3D3ACA-FDF6-3C41-C804-179E99C9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51" y="15705"/>
            <a:ext cx="9801098" cy="50719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Common Hash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835" y="818323"/>
            <a:ext cx="1173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6.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Use of a Random-Number Generator</a:t>
            </a:r>
          </a:p>
          <a:p>
            <a:pPr lvl="3">
              <a:buFontTx/>
              <a:buNone/>
            </a:pPr>
            <a:endParaRPr lang="en-US" sz="2400" dirty="0"/>
          </a:p>
          <a:p>
            <a:r>
              <a:rPr lang="en-US" sz="2400" dirty="0">
                <a:latin typeface="Times New Roman" pitchFamily="18" charset="0"/>
              </a:rPr>
              <a:t>Given a seed as parameter, the method generates a random number.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>
                <a:latin typeface="Times New Roman" pitchFamily="18" charset="0"/>
              </a:rPr>
              <a:t>The algorithm must ensure that:</a:t>
            </a:r>
          </a:p>
          <a:p>
            <a:endParaRPr lang="en-US" sz="2400" dirty="0">
              <a:latin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</a:rPr>
              <a:t>It always generates the same random value for a given key.</a:t>
            </a:r>
          </a:p>
          <a:p>
            <a:pPr lvl="2"/>
            <a:endParaRPr lang="en-US" sz="2400" dirty="0">
              <a:latin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</a:rPr>
              <a:t>It is unlikely for two keys to yield the same random value.</a:t>
            </a:r>
          </a:p>
          <a:p>
            <a:endParaRPr lang="en-US" sz="2400" dirty="0"/>
          </a:p>
          <a:p>
            <a:r>
              <a:rPr lang="en-US" sz="2400" dirty="0">
                <a:latin typeface="Times New Roman" pitchFamily="18" charset="0"/>
              </a:rPr>
              <a:t>The random number produced can be transformed to produce a valid hash value.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63D27F-A12C-F0C6-4CE9-F6788FA8D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A65732-4D1A-571F-2F29-80208DDBC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10439400" cy="52289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Dynamic Hashing(Open Hashing)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722243"/>
            <a:ext cx="1181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altLang="zh-TW" sz="2400" dirty="0"/>
              <a:t>Also called </a:t>
            </a:r>
            <a:r>
              <a:rPr lang="en-US" altLang="zh-TW" sz="2400" u="sng" dirty="0">
                <a:solidFill>
                  <a:srgbClr val="FF0000"/>
                </a:solidFill>
              </a:rPr>
              <a:t>extendable hashing</a:t>
            </a:r>
            <a:r>
              <a:rPr lang="en-US" altLang="zh-TW" sz="2400" dirty="0"/>
              <a:t>.</a:t>
            </a:r>
          </a:p>
          <a:p>
            <a:pPr marL="273050" indent="-273050"/>
            <a:r>
              <a:rPr lang="en-US" altLang="zh-TW" sz="2400" dirty="0"/>
              <a:t>Limitations of static hashing</a:t>
            </a:r>
          </a:p>
          <a:p>
            <a:pPr marL="422275" lvl="1"/>
            <a:r>
              <a:rPr lang="en-US" altLang="zh-TW" sz="2400" dirty="0"/>
              <a:t>When the table is to be full, overflows increase. As </a:t>
            </a:r>
            <a:r>
              <a:rPr lang="en-US" altLang="zh-TW" sz="2400" u="sng" dirty="0">
                <a:solidFill>
                  <a:srgbClr val="FF0000"/>
                </a:solidFill>
              </a:rPr>
              <a:t>overflows increase, the overall performance decreases</a:t>
            </a:r>
            <a:r>
              <a:rPr lang="en-US" altLang="zh-TW" sz="2400" dirty="0"/>
              <a:t>.</a:t>
            </a:r>
          </a:p>
          <a:p>
            <a:pPr marL="422275" lvl="1"/>
            <a:r>
              <a:rPr lang="en-US" altLang="zh-TW" sz="2400" dirty="0"/>
              <a:t>We </a:t>
            </a:r>
            <a:r>
              <a:rPr lang="en-US" altLang="zh-TW" sz="2400" u="sng" dirty="0">
                <a:solidFill>
                  <a:srgbClr val="FF0000"/>
                </a:solidFill>
              </a:rPr>
              <a:t>cannot just copy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entries from smaller into a corresponding buckets of a bigger table.</a:t>
            </a:r>
          </a:p>
          <a:p>
            <a:pPr marL="273050" indent="-273050"/>
            <a:r>
              <a:rPr lang="en-US" altLang="zh-TW" sz="2400" dirty="0"/>
              <a:t>Allow the size of dictionary to grow</a:t>
            </a:r>
            <a:r>
              <a:rPr lang="zh-TW" altLang="en-US" sz="2400" dirty="0"/>
              <a:t> </a:t>
            </a:r>
            <a:r>
              <a:rPr lang="en-US" altLang="zh-TW" sz="2400" dirty="0"/>
              <a:t>and shrink.</a:t>
            </a:r>
          </a:p>
          <a:p>
            <a:pPr marL="422275" lvl="1"/>
            <a:r>
              <a:rPr lang="en-US" altLang="zh-TW" sz="2400" dirty="0"/>
              <a:t>The size of hash table can be changed </a:t>
            </a:r>
            <a:r>
              <a:rPr lang="en-US" altLang="zh-TW" sz="2400" u="sng" dirty="0">
                <a:solidFill>
                  <a:srgbClr val="FF0000"/>
                </a:solidFill>
              </a:rPr>
              <a:t>dynamically</a:t>
            </a:r>
            <a:r>
              <a:rPr lang="en-US" altLang="zh-TW" sz="2400" dirty="0"/>
              <a:t>.</a:t>
            </a:r>
          </a:p>
          <a:p>
            <a:pPr marL="822325" lvl="2"/>
            <a:r>
              <a:rPr lang="en-US" altLang="zh-TW" sz="2400" u="sng" dirty="0">
                <a:solidFill>
                  <a:srgbClr val="FF0000"/>
                </a:solidFill>
              </a:rPr>
              <a:t>Hash function</a:t>
            </a:r>
            <a:r>
              <a:rPr lang="en-US" altLang="zh-TW" sz="2400" dirty="0"/>
              <a:t>: </a:t>
            </a:r>
            <a:r>
              <a:rPr lang="en-US" altLang="zh-TW" sz="2400" i="1" dirty="0"/>
              <a:t>h</a:t>
            </a:r>
            <a:r>
              <a:rPr lang="en-US" altLang="zh-TW" sz="2400" dirty="0"/>
              <a:t>( ) </a:t>
            </a:r>
            <a:r>
              <a:rPr lang="en-US" altLang="zh-TW" sz="2400" dirty="0">
                <a:sym typeface="Wingdings" pitchFamily="2" charset="2"/>
              </a:rPr>
              <a:t> </a:t>
            </a:r>
            <a:r>
              <a:rPr lang="en-US" altLang="zh-TW" sz="2400" i="1" dirty="0">
                <a:sym typeface="Wingdings" pitchFamily="2" charset="2"/>
              </a:rPr>
              <a:t>h</a:t>
            </a:r>
            <a:r>
              <a:rPr lang="en-US" altLang="zh-TW" sz="2400" dirty="0">
                <a:sym typeface="Wingdings" pitchFamily="2" charset="2"/>
              </a:rPr>
              <a:t>’( )</a:t>
            </a:r>
            <a:endParaRPr lang="en-US" altLang="zh-TW" sz="2400" dirty="0"/>
          </a:p>
          <a:p>
            <a:pPr marL="822325" lvl="2"/>
            <a:r>
              <a:rPr lang="en-US" altLang="zh-TW" sz="2400" u="sng" dirty="0">
                <a:solidFill>
                  <a:srgbClr val="FF0000"/>
                </a:solidFill>
              </a:rPr>
              <a:t>Size</a:t>
            </a:r>
            <a:r>
              <a:rPr lang="en-US" altLang="zh-TW" sz="2400" dirty="0"/>
              <a:t> of hash table: </a:t>
            </a:r>
            <a:r>
              <a:rPr lang="en-US" altLang="zh-TW" sz="2400" i="1" dirty="0"/>
              <a:t>m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Wingdings" pitchFamily="2" charset="2"/>
              </a:rPr>
              <a:t> </a:t>
            </a:r>
            <a:r>
              <a:rPr lang="en-US" altLang="zh-TW" sz="2400" i="1" dirty="0">
                <a:sym typeface="Wingdings" pitchFamily="2" charset="2"/>
              </a:rPr>
              <a:t>m</a:t>
            </a:r>
            <a:r>
              <a:rPr lang="en-US" altLang="zh-TW" sz="2400" dirty="0">
                <a:sym typeface="Wingdings" pitchFamily="2" charset="2"/>
              </a:rPr>
              <a:t>’</a:t>
            </a:r>
            <a:endParaRPr lang="en-US" altLang="zh-TW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5E3182-E96B-CFC7-CFD0-0BE99ABB4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A44FC2-1C0B-398B-5AD3-0E4140190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Extendable Hashing (Formal)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854764"/>
            <a:ext cx="11887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Extendable hashing</a:t>
            </a:r>
            <a:r>
              <a:rPr lang="en-US" sz="2800" dirty="0">
                <a:solidFill>
                  <a:srgbClr val="00B050"/>
                </a:solidFill>
              </a:rPr>
              <a:t> – </a:t>
            </a:r>
            <a:r>
              <a:rPr lang="en-US" sz="2800" dirty="0"/>
              <a:t>one form of dynamic hashing </a:t>
            </a:r>
            <a:r>
              <a:rPr lang="en-US" sz="2400" dirty="0"/>
              <a:t>Hash function generates values over a large range — typically </a:t>
            </a:r>
            <a:r>
              <a:rPr lang="en-US" sz="2400" i="1" dirty="0"/>
              <a:t>b</a:t>
            </a:r>
            <a:r>
              <a:rPr lang="en-US" sz="2400" dirty="0"/>
              <a:t>-bit integers, with </a:t>
            </a:r>
            <a:r>
              <a:rPr lang="en-US" sz="2400" i="1" dirty="0"/>
              <a:t>b</a:t>
            </a:r>
            <a:r>
              <a:rPr lang="en-US" sz="2400" dirty="0"/>
              <a:t> = 32. At any time use only a prefix (or suffix) of the hash function to index into a table of bucket addresses.   </a:t>
            </a:r>
          </a:p>
          <a:p>
            <a:endParaRPr lang="en-US" sz="2400" dirty="0"/>
          </a:p>
          <a:p>
            <a:r>
              <a:rPr lang="en-US" sz="2400" dirty="0"/>
              <a:t>Let the length of the prefix (or suffix) be </a:t>
            </a:r>
            <a:r>
              <a:rPr lang="en-US" sz="2400" i="1" dirty="0" err="1"/>
              <a:t>i</a:t>
            </a:r>
            <a:r>
              <a:rPr lang="en-US" sz="2400" dirty="0"/>
              <a:t> bits,  0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i="1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 32.  </a:t>
            </a:r>
          </a:p>
          <a:p>
            <a:r>
              <a:rPr lang="en-US" sz="2400" dirty="0">
                <a:sym typeface="Symbol" pitchFamily="18" charset="2"/>
              </a:rPr>
              <a:t>Bucket address table size = 2</a:t>
            </a:r>
            <a:r>
              <a:rPr lang="en-US" sz="2000" baseline="30000" dirty="0">
                <a:sym typeface="Symbol" pitchFamily="18" charset="2"/>
              </a:rPr>
              <a:t>i.</a:t>
            </a:r>
            <a:r>
              <a:rPr lang="en-US" sz="2000" dirty="0">
                <a:sym typeface="Symbol" pitchFamily="18" charset="2"/>
              </a:rPr>
              <a:t>  </a:t>
            </a:r>
            <a:r>
              <a:rPr lang="en-US" sz="2400" dirty="0">
                <a:sym typeface="Symbol" pitchFamily="18" charset="2"/>
              </a:rPr>
              <a:t>Initially </a:t>
            </a:r>
            <a:r>
              <a:rPr lang="en-US" sz="2400" i="1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= 0</a:t>
            </a:r>
          </a:p>
          <a:p>
            <a:r>
              <a:rPr lang="en-US" sz="2400" dirty="0">
                <a:sym typeface="Symbol" pitchFamily="18" charset="2"/>
              </a:rPr>
              <a:t>Value of </a:t>
            </a:r>
            <a:r>
              <a:rPr lang="en-US" sz="2400" i="1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grows and shrinks as the size of the database grows and shrinks.</a:t>
            </a:r>
          </a:p>
          <a:p>
            <a:r>
              <a:rPr lang="en-US" sz="2400" dirty="0"/>
              <a:t>Multiple entries in the bucket address table may point to a bucket. </a:t>
            </a:r>
          </a:p>
          <a:p>
            <a:r>
              <a:rPr lang="en-US" sz="2400" dirty="0"/>
              <a:t>Thus, a</a:t>
            </a:r>
            <a:r>
              <a:rPr lang="en-US" sz="2400" dirty="0">
                <a:sym typeface="Symbol" pitchFamily="18" charset="2"/>
              </a:rPr>
              <a:t>ctual number of buckets is &lt; 2</a:t>
            </a:r>
            <a:r>
              <a:rPr lang="en-US" sz="2000" i="1" baseline="30000" dirty="0">
                <a:sym typeface="Symbol" pitchFamily="18" charset="2"/>
              </a:rPr>
              <a:t>i</a:t>
            </a:r>
            <a:endParaRPr lang="en-US" sz="2400" i="1" baseline="300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The number of buckets also changes dynamically due to coalescing and splitting of buckets.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83FC9-E0E8-DF7C-C4C5-61CD073EF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CE0D25-F898-D3E7-E07B-FF2696AB8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"/>
            <a:ext cx="10363200" cy="52289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 of Extendable Hash Structure (Formal)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917714"/>
            <a:ext cx="1203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Each bucket </a:t>
            </a:r>
            <a:r>
              <a:rPr lang="en-US" sz="2400" i="1" dirty="0"/>
              <a:t>j</a:t>
            </a:r>
            <a:r>
              <a:rPr lang="en-US" sz="2400" dirty="0"/>
              <a:t> stores a value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i="1" dirty="0"/>
              <a:t>; </a:t>
            </a:r>
            <a:r>
              <a:rPr lang="en-US" sz="2400" dirty="0"/>
              <a:t>all the entries that point to the same bucket have the same values on the first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dirty="0"/>
              <a:t> bits.</a:t>
            </a:r>
            <a:r>
              <a:rPr lang="en-US" sz="2400" i="1" dirty="0"/>
              <a:t> </a:t>
            </a:r>
          </a:p>
          <a:p>
            <a:r>
              <a:rPr lang="en-US" sz="2400" dirty="0"/>
              <a:t>To locate the bucket containing search-key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en-US" sz="2400" dirty="0"/>
              <a:t>:</a:t>
            </a:r>
          </a:p>
          <a:p>
            <a:pPr lvl="1">
              <a:buFontTx/>
              <a:buNone/>
            </a:pPr>
            <a:r>
              <a:rPr lang="en-US" sz="2400" dirty="0"/>
              <a:t>1.	Compute </a:t>
            </a:r>
            <a:r>
              <a:rPr lang="en-US" sz="2400" i="1" dirty="0"/>
              <a:t>h(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en-US" sz="2400" i="1" dirty="0"/>
              <a:t>) = X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/>
              <a:t>2.	Use the first </a:t>
            </a:r>
            <a:r>
              <a:rPr lang="en-US" sz="2400" i="1" dirty="0" err="1"/>
              <a:t>i</a:t>
            </a:r>
            <a:r>
              <a:rPr lang="en-US" sz="2400" dirty="0"/>
              <a:t> high order bits of </a:t>
            </a:r>
            <a:r>
              <a:rPr lang="en-US" sz="2400" i="1" dirty="0"/>
              <a:t>X</a:t>
            </a:r>
            <a:r>
              <a:rPr lang="en-US" sz="2400" dirty="0"/>
              <a:t> as a displacement into bucket address table, and  follow the pointer to appropriate bucket</a:t>
            </a:r>
          </a:p>
          <a:p>
            <a:endParaRPr lang="en-US" sz="2400" dirty="0"/>
          </a:p>
          <a:p>
            <a:r>
              <a:rPr lang="en-US" sz="2400" dirty="0"/>
              <a:t>To insert a record with search-key value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follow same procedure as look-up and locate the bucket, say </a:t>
            </a:r>
            <a:r>
              <a:rPr lang="en-US" sz="2400" i="1" dirty="0"/>
              <a:t>j</a:t>
            </a:r>
            <a:r>
              <a:rPr lang="en-US" sz="2400" dirty="0"/>
              <a:t>.  </a:t>
            </a:r>
          </a:p>
          <a:p>
            <a:r>
              <a:rPr lang="en-US" sz="2400" dirty="0"/>
              <a:t>If there is room in the bucket </a:t>
            </a:r>
            <a:r>
              <a:rPr lang="en-US" sz="2400" i="1" dirty="0"/>
              <a:t>j</a:t>
            </a:r>
            <a:r>
              <a:rPr lang="en-US" sz="2400" dirty="0"/>
              <a:t> insert record in the bucket.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Else the bucket must be split and insertion re-attempted (next slide.)</a:t>
            </a:r>
          </a:p>
          <a:p>
            <a:r>
              <a:rPr lang="en-US" sz="2400" dirty="0"/>
              <a:t>Overflow buckets used instead in some cases (will see shortly)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993F42-F0C5-F30E-043C-4DD8098E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7B404-CE39-4807-70E0-ABFDAB209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28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Updates in Extendable Hash Structure</a:t>
            </a:r>
            <a:r>
              <a:rPr lang="en-US" sz="4000" b="1" dirty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(Formal)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" y="1359062"/>
            <a:ext cx="1181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 err="1"/>
              <a:t>i</a:t>
            </a:r>
            <a:r>
              <a:rPr lang="en-US" sz="2400" dirty="0"/>
              <a:t> &gt;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dirty="0"/>
              <a:t> (more than one pointer to bucket </a:t>
            </a:r>
            <a:r>
              <a:rPr lang="en-US" sz="2400" i="1" dirty="0"/>
              <a:t>j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allocate a new bucket </a:t>
            </a:r>
            <a:r>
              <a:rPr lang="en-US" sz="2400" i="1" dirty="0"/>
              <a:t>z and</a:t>
            </a:r>
            <a:r>
              <a:rPr lang="en-US" sz="2400" dirty="0"/>
              <a:t> set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z</a:t>
            </a:r>
            <a:r>
              <a:rPr lang="en-US" sz="2400" dirty="0"/>
              <a:t> to the old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dirty="0"/>
              <a:t> -+ 1.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make the second half of the bucket address table entries pointing to </a:t>
            </a:r>
            <a:r>
              <a:rPr lang="en-US" sz="2400" i="1" dirty="0"/>
              <a:t>j</a:t>
            </a:r>
            <a:r>
              <a:rPr lang="en-US" sz="2400" dirty="0"/>
              <a:t> to point to </a:t>
            </a:r>
            <a:r>
              <a:rPr lang="en-US" sz="2400" i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remove and reinsert each record in bucket </a:t>
            </a:r>
            <a:r>
              <a:rPr lang="en-US" sz="2400" i="1" dirty="0"/>
              <a:t>j.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recompute new bucket for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en-US" sz="2400" i="1" dirty="0"/>
              <a:t> </a:t>
            </a:r>
            <a:r>
              <a:rPr lang="en-US" sz="2400" dirty="0"/>
              <a:t>and insert record in the bucket (further splitting is required if the bucket is still full)</a:t>
            </a:r>
          </a:p>
          <a:p>
            <a:r>
              <a:rPr lang="en-US" sz="2400" dirty="0"/>
              <a:t>If </a:t>
            </a:r>
            <a:r>
              <a:rPr lang="en-US" sz="2400" i="1" dirty="0" err="1"/>
              <a:t>i</a:t>
            </a:r>
            <a:r>
              <a:rPr lang="en-US" sz="2400" i="1" dirty="0"/>
              <a:t> =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i="1" dirty="0"/>
              <a:t> </a:t>
            </a:r>
            <a:r>
              <a:rPr lang="en-US" sz="2400" dirty="0"/>
              <a:t>(only one pointer to bucket </a:t>
            </a:r>
            <a:r>
              <a:rPr lang="en-US" sz="2400" i="1" dirty="0"/>
              <a:t>j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increment </a:t>
            </a:r>
            <a:r>
              <a:rPr lang="en-US" sz="2400" i="1" dirty="0" err="1"/>
              <a:t>i</a:t>
            </a:r>
            <a:r>
              <a:rPr lang="en-US" sz="2400" dirty="0"/>
              <a:t> and double the size of the bucket address table.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replace each entry in the table by two entries that point to the same bucket.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recompute</a:t>
            </a:r>
            <a:r>
              <a:rPr lang="en-US" sz="2400" dirty="0"/>
              <a:t> new bucket address table entry for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br>
              <a:rPr lang="en-US" sz="2400" dirty="0"/>
            </a:br>
            <a:r>
              <a:rPr lang="en-US" sz="2400" dirty="0"/>
              <a:t>Now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&gt;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dirty="0"/>
              <a:t>  so use the first case above.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0148"/>
            <a:ext cx="1021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Helvetica" charset="0"/>
              </a:rPr>
              <a:t>To split a bucket </a:t>
            </a:r>
            <a:r>
              <a:rPr lang="en-US" sz="2400" i="1" dirty="0">
                <a:latin typeface="Helvetica" charset="0"/>
              </a:rPr>
              <a:t>j</a:t>
            </a:r>
            <a:r>
              <a:rPr lang="en-US" sz="2400" dirty="0">
                <a:latin typeface="Helvetica" charset="0"/>
              </a:rPr>
              <a:t> when inserting record with search-key value </a:t>
            </a:r>
            <a:r>
              <a:rPr lang="en-US" sz="2400" i="1" dirty="0" err="1">
                <a:latin typeface="Helvetica" charset="0"/>
              </a:rPr>
              <a:t>K</a:t>
            </a:r>
            <a:r>
              <a:rPr lang="en-US" sz="2400" i="1" baseline="-25000" dirty="0" err="1">
                <a:latin typeface="Helvetica" charset="0"/>
              </a:rPr>
              <a:t>j</a:t>
            </a:r>
            <a:r>
              <a:rPr lang="en-US" sz="2400" dirty="0">
                <a:latin typeface="Helvetica" charset="0"/>
              </a:rPr>
              <a:t>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1D22E-8475-DE95-457A-B347B03B8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3FAD68-1A7A-5F9A-18C8-59BC4E6F2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07469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Unit-III: Graphs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43733" y="1927630"/>
            <a:ext cx="5812204" cy="36675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192293" y="2107271"/>
            <a:ext cx="5701396" cy="341906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78931" y="1872227"/>
            <a:ext cx="5701398" cy="366753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42122" y="2530926"/>
            <a:ext cx="245165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Basic Concepts, Storage representation, Adjacency matrix, adjacency list, adjacency multi list, inverse</a:t>
            </a:r>
          </a:p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adjacency list.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994693" y="2581625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Traversals-</a:t>
            </a:r>
          </a:p>
          <a:p>
            <a:pPr algn="ctr">
              <a:lnSpc>
                <a:spcPts val="1900"/>
              </a:lnSpc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depth first and breadth first, Minimum spanning Tree, Greedy algorithms</a:t>
            </a:r>
          </a:p>
          <a:p>
            <a:pPr algn="ctr">
              <a:lnSpc>
                <a:spcPts val="1900"/>
              </a:lnSpc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for computing minimum spanning tree- Prims and Kruskal Algorithms,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72866" y="2757961"/>
            <a:ext cx="1752042" cy="25750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Dikjtra's</a:t>
            </a: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Single source shortest path, All pairs shortest paths- </a:t>
            </a:r>
            <a:r>
              <a:rPr lang="en-GB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Flyod-Warshall</a:t>
            </a: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Algorithm Topological ordering.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Case Study: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dirty="0">
                <a:solidFill>
                  <a:schemeClr val="bg1"/>
                </a:solidFill>
                <a:cs typeface="Segoe UI" panose="020B0502040204020203" pitchFamily="34" charset="0"/>
              </a:rPr>
              <a:t>Data structure used in </a:t>
            </a:r>
            <a:r>
              <a:rPr lang="en-GB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Webgraph</a:t>
            </a:r>
            <a:r>
              <a:rPr lang="en-GB" sz="1600" dirty="0">
                <a:solidFill>
                  <a:schemeClr val="bg1"/>
                </a:solidFill>
                <a:cs typeface="Segoe UI" panose="020B0502040204020203" pitchFamily="34" charset="0"/>
              </a:rPr>
              <a:t> and Google map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6" descr="Graph Data Structure in 2023 - Logicmojo">
            <a:extLst>
              <a:ext uri="{FF2B5EF4-FFF2-40B4-BE49-F238E27FC236}">
                <a16:creationId xmlns:a16="http://schemas.microsoft.com/office/drawing/2014/main" id="{04D7D26E-41EF-7FB1-044E-0ACD118F8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88" y="1629416"/>
            <a:ext cx="572320" cy="4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 Data Structure in 2023 - Logicmojo">
            <a:extLst>
              <a:ext uri="{FF2B5EF4-FFF2-40B4-BE49-F238E27FC236}">
                <a16:creationId xmlns:a16="http://schemas.microsoft.com/office/drawing/2014/main" id="{47696558-3030-2997-DAD3-096C8AEE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31" y="1596154"/>
            <a:ext cx="572320" cy="4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Graph Data Structure in 2023 - Logicmojo">
            <a:extLst>
              <a:ext uri="{FF2B5EF4-FFF2-40B4-BE49-F238E27FC236}">
                <a16:creationId xmlns:a16="http://schemas.microsoft.com/office/drawing/2014/main" id="{326E5E25-80AA-C591-EA6A-7C7B6FF0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892" y="1629416"/>
            <a:ext cx="572320" cy="4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959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2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Updates in </a:t>
            </a: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Extendable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Hash Structure (Cont.) (Formal)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77699"/>
            <a:ext cx="118872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When inserting a value, if the bucket is full after several splits (that is, </a:t>
            </a:r>
            <a:r>
              <a:rPr lang="en-US" sz="2400" i="1" dirty="0" err="1"/>
              <a:t>i</a:t>
            </a:r>
            <a:r>
              <a:rPr lang="en-US" sz="2400" dirty="0"/>
              <a:t> reaches some limit </a:t>
            </a:r>
            <a:r>
              <a:rPr lang="en-US" sz="2400" i="1" dirty="0"/>
              <a:t>b</a:t>
            </a:r>
            <a:r>
              <a:rPr lang="en-US" sz="2400" dirty="0"/>
              <a:t>) create an overflow bucket instead of splitting bucket entry table further.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delete a key value,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locate it in its bucket and remove it.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bucket itself can be removed if it becomes empty (with appropriate updates to the bucket address table).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Coalescing of buckets can be done (can coalesce only with a “buddy” bucket having same value of </a:t>
            </a:r>
            <a:r>
              <a:rPr lang="en-US" sz="2400" dirty="0" err="1"/>
              <a:t>i</a:t>
            </a:r>
            <a:r>
              <a:rPr lang="en-US" sz="3200" baseline="-25000" dirty="0" err="1"/>
              <a:t>j</a:t>
            </a:r>
            <a:r>
              <a:rPr lang="en-US" sz="2400" dirty="0"/>
              <a:t> and same </a:t>
            </a:r>
            <a:r>
              <a:rPr lang="en-US" sz="2400" dirty="0" err="1"/>
              <a:t>i</a:t>
            </a:r>
            <a:r>
              <a:rPr lang="en-US" sz="3600" baseline="-25000" dirty="0" err="1"/>
              <a:t>j</a:t>
            </a:r>
            <a:r>
              <a:rPr lang="en-US" sz="3600" baseline="-25000" dirty="0"/>
              <a:t> </a:t>
            </a:r>
            <a:r>
              <a:rPr lang="en-US" sz="2400" dirty="0"/>
              <a:t>–1 prefix, if it is present)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Decreasing bucket address table size is also possible</a:t>
            </a:r>
          </a:p>
          <a:p>
            <a:pPr marL="142875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Note: decreasing bucket address table size is an expensive operation and should be done only if number of buckets becomes much smaller than the size of the table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960714-A8F2-0431-5DF4-D39F1432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5A3AA-1384-6308-F125-1B914B9C8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Extendible Hashing (Intuition)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844333"/>
            <a:ext cx="118872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Situation: </a:t>
            </a:r>
            <a:r>
              <a:rPr lang="en-US" sz="2400" dirty="0"/>
              <a:t>Bucket (primary page) becomes full. Why not re-organize file by </a:t>
            </a:r>
            <a:r>
              <a:rPr lang="en-US" sz="2400" i="1" dirty="0"/>
              <a:t>doubling </a:t>
            </a:r>
            <a:r>
              <a:rPr lang="en-US" sz="2400" dirty="0"/>
              <a:t># of buckets?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dirty="0"/>
              <a:t>Reading and writing all pages is expensive!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i="1" u="sng" dirty="0"/>
              <a:t>Idea</a:t>
            </a:r>
            <a:r>
              <a:rPr lang="en-US" sz="2400" dirty="0"/>
              <a:t>:  Use </a:t>
            </a:r>
            <a:r>
              <a:rPr lang="en-US" sz="2400" i="1" u="sng" dirty="0">
                <a:solidFill>
                  <a:srgbClr val="00B050"/>
                </a:solidFill>
              </a:rPr>
              <a:t>directory of pointers to buckets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/>
              <a:t>double # of buckets by </a:t>
            </a:r>
            <a:r>
              <a:rPr lang="en-US" sz="2400" i="1" dirty="0"/>
              <a:t>doubling the directory, </a:t>
            </a:r>
            <a:r>
              <a:rPr lang="en-US" sz="2400" dirty="0"/>
              <a:t>splitting just the bucket that overflowed!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dirty="0"/>
              <a:t>Directory much smaller than file, so doubling it is much cheaper.  Only one page of data entries is split.  </a:t>
            </a:r>
            <a:r>
              <a:rPr lang="en-US" sz="2400" i="1" dirty="0">
                <a:solidFill>
                  <a:srgbClr val="00B050"/>
                </a:solidFill>
              </a:rPr>
              <a:t>No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overflow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page</a:t>
            </a:r>
            <a:r>
              <a:rPr lang="en-US" sz="2400" dirty="0">
                <a:solidFill>
                  <a:srgbClr val="00B050"/>
                </a:solidFill>
              </a:rPr>
              <a:t>!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dirty="0"/>
              <a:t>Trick lies in how hash function is adjusted!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F41B0B-D3D0-7590-1FC4-B1563D2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1CC1E9-60E6-7862-7FA4-CF4FC40C9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2" y="-13697"/>
            <a:ext cx="10515600" cy="5046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Example</a:t>
            </a:r>
          </a:p>
        </p:txBody>
      </p:sp>
      <p:sp>
        <p:nvSpPr>
          <p:cNvPr id="53" name="Rectangle 2050"/>
          <p:cNvSpPr>
            <a:spLocks noChangeArrowheads="1"/>
          </p:cNvSpPr>
          <p:nvPr/>
        </p:nvSpPr>
        <p:spPr bwMode="auto">
          <a:xfrm>
            <a:off x="6708807" y="672478"/>
            <a:ext cx="5283494" cy="472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054"/>
          <p:cNvSpPr txBox="1">
            <a:spLocks noChangeArrowheads="1"/>
          </p:cNvSpPr>
          <p:nvPr/>
        </p:nvSpPr>
        <p:spPr>
          <a:xfrm>
            <a:off x="161645" y="824914"/>
            <a:ext cx="5562600" cy="2514600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Directory is array of size 4.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To find bucket for 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, take last </a:t>
            </a:r>
            <a:r>
              <a:rPr lang="en-US" sz="2400" kern="0" dirty="0">
                <a:solidFill>
                  <a:srgbClr val="00B050"/>
                </a:solidFill>
              </a:rPr>
              <a:t>`</a:t>
            </a:r>
            <a:r>
              <a:rPr lang="en-US" sz="2400" i="1" kern="0" dirty="0">
                <a:solidFill>
                  <a:srgbClr val="00B050"/>
                </a:solidFill>
              </a:rPr>
              <a:t>global depth</a:t>
            </a:r>
            <a:r>
              <a:rPr lang="en-US" sz="2400" kern="0" dirty="0">
                <a:solidFill>
                  <a:srgbClr val="00B050"/>
                </a:solidFill>
              </a:rPr>
              <a:t>’ </a:t>
            </a:r>
            <a:r>
              <a:rPr lang="en-US" sz="2400" kern="0" dirty="0">
                <a:solidFill>
                  <a:sysClr val="windowText" lastClr="000000"/>
                </a:solidFill>
              </a:rPr>
              <a:t># bits of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h</a:t>
            </a:r>
            <a:r>
              <a:rPr lang="en-US" sz="2400" kern="0" dirty="0">
                <a:solidFill>
                  <a:sysClr val="windowText" lastClr="000000"/>
                </a:solidFill>
              </a:rPr>
              <a:t>(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); we denote 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 by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h</a:t>
            </a:r>
            <a:r>
              <a:rPr lang="en-US" sz="2400" kern="0" dirty="0">
                <a:solidFill>
                  <a:sysClr val="windowText" lastClr="000000"/>
                </a:solidFill>
              </a:rPr>
              <a:t>(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).</a:t>
            </a:r>
          </a:p>
          <a:p>
            <a:pPr lvl="1">
              <a:lnSpc>
                <a:spcPct val="90000"/>
              </a:lnSpc>
              <a:buSzPct val="75000"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If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h</a:t>
            </a:r>
            <a:r>
              <a:rPr lang="en-US" sz="2400" kern="0" dirty="0">
                <a:solidFill>
                  <a:sysClr val="windowText" lastClr="000000"/>
                </a:solidFill>
              </a:rPr>
              <a:t>(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) = 5 = binary 1</a:t>
            </a:r>
            <a:r>
              <a:rPr lang="en-US" sz="2400" kern="0" dirty="0">
                <a:solidFill>
                  <a:srgbClr val="009900"/>
                </a:solidFill>
              </a:rPr>
              <a:t>01</a:t>
            </a:r>
            <a:r>
              <a:rPr lang="en-US" sz="2400" kern="0" dirty="0">
                <a:solidFill>
                  <a:sysClr val="windowText" lastClr="000000"/>
                </a:solidFill>
              </a:rPr>
              <a:t>,  it is in bucket pointed to by </a:t>
            </a:r>
            <a:r>
              <a:rPr lang="en-US" sz="2400" kern="0" dirty="0">
                <a:solidFill>
                  <a:srgbClr val="009900"/>
                </a:solidFill>
              </a:rPr>
              <a:t>01</a:t>
            </a:r>
            <a:r>
              <a:rPr lang="en-US" sz="2400" kern="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55" name="Rectangle 2055"/>
          <p:cNvSpPr>
            <a:spLocks noChangeArrowheads="1"/>
          </p:cNvSpPr>
          <p:nvPr/>
        </p:nvSpPr>
        <p:spPr bwMode="auto">
          <a:xfrm>
            <a:off x="92687" y="3178876"/>
            <a:ext cx="6264990" cy="82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SzPct val="7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b="1" u="sng" dirty="0">
                <a:latin typeface="Book Antiqua" pitchFamily="18" charset="0"/>
              </a:rPr>
              <a:t>Insert</a:t>
            </a:r>
            <a:r>
              <a:rPr lang="en-US" sz="2400" dirty="0">
                <a:latin typeface="Book Antiqua" pitchFamily="18" charset="0"/>
              </a:rPr>
              <a:t>:  If bucket is full, </a:t>
            </a:r>
            <a:r>
              <a:rPr lang="en-US" sz="2400" i="1" u="sng" dirty="0">
                <a:solidFill>
                  <a:schemeClr val="accent2"/>
                </a:solidFill>
                <a:latin typeface="Book Antiqua" pitchFamily="18" charset="0"/>
              </a:rPr>
              <a:t>split</a:t>
            </a:r>
            <a:r>
              <a:rPr lang="en-US" sz="2400" i="1" dirty="0">
                <a:latin typeface="Book Antiqua" pitchFamily="18" charset="0"/>
              </a:rPr>
              <a:t> </a:t>
            </a:r>
            <a:r>
              <a:rPr lang="en-US" sz="2400" dirty="0">
                <a:latin typeface="Book Antiqua" pitchFamily="18" charset="0"/>
              </a:rPr>
              <a:t>it (</a:t>
            </a:r>
            <a:r>
              <a:rPr lang="en-US" sz="2400" i="1" dirty="0">
                <a:latin typeface="Book Antiqua" pitchFamily="18" charset="0"/>
              </a:rPr>
              <a:t>allocate new page, re-distribute</a:t>
            </a:r>
            <a:r>
              <a:rPr lang="en-US" sz="2400" dirty="0">
                <a:latin typeface="Book Antiqua" pitchFamily="18" charset="0"/>
              </a:rPr>
              <a:t>).</a:t>
            </a:r>
          </a:p>
        </p:txBody>
      </p:sp>
      <p:sp>
        <p:nvSpPr>
          <p:cNvPr id="56" name="Rectangle 2056"/>
          <p:cNvSpPr>
            <a:spLocks noChangeArrowheads="1"/>
          </p:cNvSpPr>
          <p:nvPr/>
        </p:nvSpPr>
        <p:spPr bwMode="auto">
          <a:xfrm>
            <a:off x="99446" y="4192736"/>
            <a:ext cx="6422829" cy="193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i="1" dirty="0">
                <a:latin typeface="Book Antiqua" pitchFamily="18" charset="0"/>
              </a:rPr>
              <a:t>If necessary</a:t>
            </a:r>
            <a:r>
              <a:rPr lang="en-US" sz="2400" dirty="0">
                <a:latin typeface="Book Antiqua" pitchFamily="18" charset="0"/>
              </a:rPr>
              <a:t>, double the directory.  (As we will see, splitting a bucket does not always require doubling; we can tell by comparing </a:t>
            </a:r>
            <a:r>
              <a:rPr lang="en-US" sz="2400" i="1" dirty="0">
                <a:solidFill>
                  <a:schemeClr val="accent2"/>
                </a:solidFill>
                <a:latin typeface="Book Antiqua" pitchFamily="18" charset="0"/>
              </a:rPr>
              <a:t>global depth </a:t>
            </a:r>
            <a:r>
              <a:rPr lang="en-US" sz="2400" dirty="0">
                <a:latin typeface="Book Antiqua" pitchFamily="18" charset="0"/>
              </a:rPr>
              <a:t>with </a:t>
            </a:r>
            <a:r>
              <a:rPr lang="en-US" sz="2400" i="1" dirty="0">
                <a:solidFill>
                  <a:schemeClr val="accent2"/>
                </a:solidFill>
                <a:latin typeface="Book Antiqua" pitchFamily="18" charset="0"/>
              </a:rPr>
              <a:t>local depth </a:t>
            </a:r>
            <a:r>
              <a:rPr lang="en-US" sz="2400" dirty="0">
                <a:latin typeface="Book Antiqua" pitchFamily="18" charset="0"/>
              </a:rPr>
              <a:t>for the split bucket.)</a:t>
            </a:r>
          </a:p>
        </p:txBody>
      </p:sp>
      <p:sp>
        <p:nvSpPr>
          <p:cNvPr id="57" name="AutoShape 2057"/>
          <p:cNvSpPr>
            <a:spLocks noChangeArrowheads="1"/>
          </p:cNvSpPr>
          <p:nvPr/>
        </p:nvSpPr>
        <p:spPr bwMode="auto">
          <a:xfrm>
            <a:off x="5333906" y="728836"/>
            <a:ext cx="977900" cy="215900"/>
          </a:xfrm>
          <a:prstGeom prst="rightArrow">
            <a:avLst>
              <a:gd name="adj1" fmla="val 50000"/>
              <a:gd name="adj2" fmla="val 2266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058"/>
          <p:cNvSpPr>
            <a:spLocks/>
          </p:cNvSpPr>
          <p:nvPr/>
        </p:nvSpPr>
        <p:spPr bwMode="auto">
          <a:xfrm>
            <a:off x="7607333" y="1467817"/>
            <a:ext cx="352425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059"/>
          <p:cNvSpPr>
            <a:spLocks/>
          </p:cNvSpPr>
          <p:nvPr/>
        </p:nvSpPr>
        <p:spPr bwMode="auto">
          <a:xfrm>
            <a:off x="9007507" y="1817068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2060"/>
          <p:cNvSpPr>
            <a:spLocks/>
          </p:cNvSpPr>
          <p:nvPr/>
        </p:nvSpPr>
        <p:spPr bwMode="auto">
          <a:xfrm>
            <a:off x="9007507" y="2867992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061"/>
          <p:cNvSpPr>
            <a:spLocks/>
          </p:cNvSpPr>
          <p:nvPr/>
        </p:nvSpPr>
        <p:spPr bwMode="auto">
          <a:xfrm>
            <a:off x="9007507" y="3918917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2062"/>
          <p:cNvSpPr>
            <a:spLocks/>
          </p:cNvSpPr>
          <p:nvPr/>
        </p:nvSpPr>
        <p:spPr bwMode="auto">
          <a:xfrm>
            <a:off x="9007507" y="769317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Freeform 2064"/>
          <p:cNvSpPr>
            <a:spLocks/>
          </p:cNvSpPr>
          <p:nvPr/>
        </p:nvSpPr>
        <p:spPr bwMode="auto">
          <a:xfrm>
            <a:off x="9007508" y="1467817"/>
            <a:ext cx="352425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Freeform 2065"/>
          <p:cNvSpPr>
            <a:spLocks/>
          </p:cNvSpPr>
          <p:nvPr/>
        </p:nvSpPr>
        <p:spPr bwMode="auto">
          <a:xfrm>
            <a:off x="9007508" y="2517156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2066"/>
          <p:cNvSpPr>
            <a:spLocks/>
          </p:cNvSpPr>
          <p:nvPr/>
        </p:nvSpPr>
        <p:spPr bwMode="auto">
          <a:xfrm>
            <a:off x="9007508" y="3568081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2067"/>
          <p:cNvSpPr>
            <a:spLocks/>
          </p:cNvSpPr>
          <p:nvPr/>
        </p:nvSpPr>
        <p:spPr bwMode="auto">
          <a:xfrm>
            <a:off x="7607333" y="1817068"/>
            <a:ext cx="701675" cy="1401763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0" y="0"/>
              </a:cxn>
              <a:cxn ang="0">
                <a:pos x="441" y="0"/>
              </a:cxn>
              <a:cxn ang="0">
                <a:pos x="441" y="882"/>
              </a:cxn>
              <a:cxn ang="0">
                <a:pos x="0" y="882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2068"/>
          <p:cNvSpPr>
            <a:spLocks noChangeArrowheads="1"/>
          </p:cNvSpPr>
          <p:nvPr/>
        </p:nvSpPr>
        <p:spPr bwMode="auto">
          <a:xfrm>
            <a:off x="10028270" y="184564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68" name="Rectangle 2069"/>
          <p:cNvSpPr>
            <a:spLocks noChangeArrowheads="1"/>
          </p:cNvSpPr>
          <p:nvPr/>
        </p:nvSpPr>
        <p:spPr bwMode="auto">
          <a:xfrm>
            <a:off x="6970745" y="184088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69" name="Rectangle 2070"/>
          <p:cNvSpPr>
            <a:spLocks noChangeArrowheads="1"/>
          </p:cNvSpPr>
          <p:nvPr/>
        </p:nvSpPr>
        <p:spPr bwMode="auto">
          <a:xfrm>
            <a:off x="6970745" y="2229817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70" name="Rectangle 2071"/>
          <p:cNvSpPr>
            <a:spLocks noChangeArrowheads="1"/>
          </p:cNvSpPr>
          <p:nvPr/>
        </p:nvSpPr>
        <p:spPr bwMode="auto">
          <a:xfrm>
            <a:off x="6970745" y="2563192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71" name="Rectangle 2072"/>
          <p:cNvSpPr>
            <a:spLocks noChangeArrowheads="1"/>
          </p:cNvSpPr>
          <p:nvPr/>
        </p:nvSpPr>
        <p:spPr bwMode="auto">
          <a:xfrm>
            <a:off x="6970746" y="2923555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72" name="Rectangle 2073"/>
          <p:cNvSpPr>
            <a:spLocks noChangeArrowheads="1"/>
          </p:cNvSpPr>
          <p:nvPr/>
        </p:nvSpPr>
        <p:spPr bwMode="auto">
          <a:xfrm>
            <a:off x="7600982" y="147575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3" name="Rectangle 2075"/>
          <p:cNvSpPr>
            <a:spLocks noChangeArrowheads="1"/>
          </p:cNvSpPr>
          <p:nvPr/>
        </p:nvSpPr>
        <p:spPr bwMode="auto">
          <a:xfrm>
            <a:off x="9024970" y="147893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4" name="Rectangle 2076"/>
          <p:cNvSpPr>
            <a:spLocks noChangeArrowheads="1"/>
          </p:cNvSpPr>
          <p:nvPr/>
        </p:nvSpPr>
        <p:spPr bwMode="auto">
          <a:xfrm>
            <a:off x="9013857" y="252668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5" name="Rectangle 2077"/>
          <p:cNvSpPr>
            <a:spLocks noChangeArrowheads="1"/>
          </p:cNvSpPr>
          <p:nvPr/>
        </p:nvSpPr>
        <p:spPr bwMode="auto">
          <a:xfrm>
            <a:off x="9039257" y="3596655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6" name="Rectangle 2079"/>
          <p:cNvSpPr>
            <a:spLocks noChangeArrowheads="1"/>
          </p:cNvSpPr>
          <p:nvPr/>
        </p:nvSpPr>
        <p:spPr bwMode="auto">
          <a:xfrm>
            <a:off x="6708807" y="870917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77" name="Rectangle 2080"/>
          <p:cNvSpPr>
            <a:spLocks noChangeArrowheads="1"/>
          </p:cNvSpPr>
          <p:nvPr/>
        </p:nvSpPr>
        <p:spPr bwMode="auto">
          <a:xfrm>
            <a:off x="7294596" y="3672855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78" name="Rectangle 2081"/>
          <p:cNvSpPr>
            <a:spLocks noChangeArrowheads="1"/>
          </p:cNvSpPr>
          <p:nvPr/>
        </p:nvSpPr>
        <p:spPr bwMode="auto">
          <a:xfrm>
            <a:off x="10641045" y="675655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79" name="Rectangle 2082"/>
          <p:cNvSpPr>
            <a:spLocks noChangeArrowheads="1"/>
          </p:cNvSpPr>
          <p:nvPr/>
        </p:nvSpPr>
        <p:spPr bwMode="auto">
          <a:xfrm>
            <a:off x="10655333" y="173928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80" name="Rectangle 2083"/>
          <p:cNvSpPr>
            <a:spLocks noChangeArrowheads="1"/>
          </p:cNvSpPr>
          <p:nvPr/>
        </p:nvSpPr>
        <p:spPr bwMode="auto">
          <a:xfrm>
            <a:off x="10655333" y="277433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81" name="Rectangle 2084"/>
          <p:cNvSpPr>
            <a:spLocks noChangeArrowheads="1"/>
          </p:cNvSpPr>
          <p:nvPr/>
        </p:nvSpPr>
        <p:spPr bwMode="auto">
          <a:xfrm>
            <a:off x="10656921" y="3839542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82" name="Rectangle 2085"/>
          <p:cNvSpPr>
            <a:spLocks noChangeArrowheads="1"/>
          </p:cNvSpPr>
          <p:nvPr/>
        </p:nvSpPr>
        <p:spPr bwMode="auto">
          <a:xfrm>
            <a:off x="8953532" y="4455492"/>
            <a:ext cx="131427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83" name="Rectangle 2086"/>
          <p:cNvSpPr>
            <a:spLocks noChangeArrowheads="1"/>
          </p:cNvSpPr>
          <p:nvPr/>
        </p:nvSpPr>
        <p:spPr bwMode="auto">
          <a:xfrm>
            <a:off x="8990045" y="287910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84" name="Rectangle 2087"/>
          <p:cNvSpPr>
            <a:spLocks noChangeArrowheads="1"/>
          </p:cNvSpPr>
          <p:nvPr/>
        </p:nvSpPr>
        <p:spPr bwMode="auto">
          <a:xfrm>
            <a:off x="9004332" y="1845642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85" name="Rectangle 2088"/>
          <p:cNvSpPr>
            <a:spLocks noChangeArrowheads="1"/>
          </p:cNvSpPr>
          <p:nvPr/>
        </p:nvSpPr>
        <p:spPr bwMode="auto">
          <a:xfrm>
            <a:off x="9672670" y="184564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2089"/>
          <p:cNvSpPr>
            <a:spLocks noChangeArrowheads="1"/>
          </p:cNvSpPr>
          <p:nvPr/>
        </p:nvSpPr>
        <p:spPr bwMode="auto">
          <a:xfrm>
            <a:off x="9001157" y="79313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87" name="Rectangle 2090"/>
          <p:cNvSpPr>
            <a:spLocks noChangeArrowheads="1"/>
          </p:cNvSpPr>
          <p:nvPr/>
        </p:nvSpPr>
        <p:spPr bwMode="auto">
          <a:xfrm>
            <a:off x="9323420" y="79313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88" name="Rectangle 2091"/>
          <p:cNvSpPr>
            <a:spLocks noChangeArrowheads="1"/>
          </p:cNvSpPr>
          <p:nvPr/>
        </p:nvSpPr>
        <p:spPr bwMode="auto">
          <a:xfrm>
            <a:off x="9702832" y="79313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89" name="Rectangle 2092"/>
          <p:cNvSpPr>
            <a:spLocks noChangeArrowheads="1"/>
          </p:cNvSpPr>
          <p:nvPr/>
        </p:nvSpPr>
        <p:spPr bwMode="auto">
          <a:xfrm>
            <a:off x="10023507" y="78043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90" name="Rectangle 2093"/>
          <p:cNvSpPr>
            <a:spLocks noChangeArrowheads="1"/>
          </p:cNvSpPr>
          <p:nvPr/>
        </p:nvSpPr>
        <p:spPr bwMode="auto">
          <a:xfrm>
            <a:off x="8990045" y="393003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91" name="Rectangle 2094"/>
          <p:cNvSpPr>
            <a:spLocks noChangeArrowheads="1"/>
          </p:cNvSpPr>
          <p:nvPr/>
        </p:nvSpPr>
        <p:spPr bwMode="auto">
          <a:xfrm>
            <a:off x="9380570" y="393003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92" name="Rectangle 2095"/>
          <p:cNvSpPr>
            <a:spLocks noChangeArrowheads="1"/>
          </p:cNvSpPr>
          <p:nvPr/>
        </p:nvSpPr>
        <p:spPr bwMode="auto">
          <a:xfrm>
            <a:off x="9674257" y="393003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93" name="Rectangle 2096"/>
          <p:cNvSpPr>
            <a:spLocks noChangeArrowheads="1"/>
          </p:cNvSpPr>
          <p:nvPr/>
        </p:nvSpPr>
        <p:spPr bwMode="auto">
          <a:xfrm>
            <a:off x="9378982" y="184405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4" name="Freeform 2098"/>
          <p:cNvSpPr>
            <a:spLocks/>
          </p:cNvSpPr>
          <p:nvPr/>
        </p:nvSpPr>
        <p:spPr bwMode="auto">
          <a:xfrm>
            <a:off x="7210458" y="1109043"/>
            <a:ext cx="455613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" y="180"/>
              </a:cxn>
              <a:cxn ang="0">
                <a:pos x="158" y="75"/>
              </a:cxn>
              <a:cxn ang="0">
                <a:pos x="286" y="225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2099"/>
          <p:cNvSpPr>
            <a:spLocks noChangeArrowheads="1"/>
          </p:cNvSpPr>
          <p:nvPr/>
        </p:nvSpPr>
        <p:spPr bwMode="auto">
          <a:xfrm>
            <a:off x="7610508" y="1817068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2100"/>
          <p:cNvSpPr>
            <a:spLocks noChangeArrowheads="1"/>
          </p:cNvSpPr>
          <p:nvPr/>
        </p:nvSpPr>
        <p:spPr bwMode="auto">
          <a:xfrm>
            <a:off x="7610508" y="2159968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101"/>
          <p:cNvSpPr>
            <a:spLocks noChangeArrowheads="1"/>
          </p:cNvSpPr>
          <p:nvPr/>
        </p:nvSpPr>
        <p:spPr bwMode="auto">
          <a:xfrm>
            <a:off x="7610508" y="2502868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102"/>
          <p:cNvSpPr>
            <a:spLocks noChangeShapeType="1"/>
          </p:cNvSpPr>
          <p:nvPr/>
        </p:nvSpPr>
        <p:spPr bwMode="auto">
          <a:xfrm flipV="1">
            <a:off x="8032782" y="1013793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Line 2103"/>
          <p:cNvSpPr>
            <a:spLocks noChangeShapeType="1"/>
          </p:cNvSpPr>
          <p:nvPr/>
        </p:nvSpPr>
        <p:spPr bwMode="auto">
          <a:xfrm flipV="1">
            <a:off x="8032782" y="2020268"/>
            <a:ext cx="965200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" name="Line 2104"/>
          <p:cNvSpPr>
            <a:spLocks noChangeShapeType="1"/>
          </p:cNvSpPr>
          <p:nvPr/>
        </p:nvSpPr>
        <p:spPr bwMode="auto">
          <a:xfrm>
            <a:off x="8069295" y="268066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Line 2105"/>
          <p:cNvSpPr>
            <a:spLocks noChangeShapeType="1"/>
          </p:cNvSpPr>
          <p:nvPr/>
        </p:nvSpPr>
        <p:spPr bwMode="auto">
          <a:xfrm>
            <a:off x="8151846" y="3061668"/>
            <a:ext cx="846137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AF7035-EACD-A9C9-C121-E28A1C9E6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89932" y="489205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E23FC2-F579-71D6-37BF-A1A35BDD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385" y="37037"/>
            <a:ext cx="8353297" cy="46908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Insertions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5000" y="1981200"/>
            <a:ext cx="444500" cy="292100"/>
          </a:xfrm>
          <a:prstGeom prst="rightArrow">
            <a:avLst>
              <a:gd name="adj1" fmla="val 23917"/>
              <a:gd name="adj2" fmla="val 7336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1785977" y="2088056"/>
            <a:ext cx="4287837" cy="4270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29"/>
          <p:cNvSpPr>
            <a:spLocks/>
          </p:cNvSpPr>
          <p:nvPr/>
        </p:nvSpPr>
        <p:spPr bwMode="auto">
          <a:xfrm>
            <a:off x="2422526" y="3444876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130"/>
          <p:cNvSpPr>
            <a:spLocks/>
          </p:cNvSpPr>
          <p:nvPr/>
        </p:nvSpPr>
        <p:spPr bwMode="auto">
          <a:xfrm>
            <a:off x="3822700" y="3794126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reeform 131"/>
          <p:cNvSpPr>
            <a:spLocks/>
          </p:cNvSpPr>
          <p:nvPr/>
        </p:nvSpPr>
        <p:spPr bwMode="auto">
          <a:xfrm>
            <a:off x="3822700" y="4845051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132"/>
          <p:cNvSpPr>
            <a:spLocks/>
          </p:cNvSpPr>
          <p:nvPr/>
        </p:nvSpPr>
        <p:spPr bwMode="auto">
          <a:xfrm>
            <a:off x="3822700" y="5895976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33"/>
          <p:cNvSpPr>
            <a:spLocks/>
          </p:cNvSpPr>
          <p:nvPr/>
        </p:nvSpPr>
        <p:spPr bwMode="auto">
          <a:xfrm>
            <a:off x="3822700" y="2746376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34"/>
          <p:cNvSpPr>
            <a:spLocks/>
          </p:cNvSpPr>
          <p:nvPr/>
        </p:nvSpPr>
        <p:spPr bwMode="auto">
          <a:xfrm>
            <a:off x="3822701" y="2395538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35"/>
          <p:cNvSpPr>
            <a:spLocks/>
          </p:cNvSpPr>
          <p:nvPr/>
        </p:nvSpPr>
        <p:spPr bwMode="auto">
          <a:xfrm>
            <a:off x="3822701" y="3444876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36"/>
          <p:cNvSpPr>
            <a:spLocks/>
          </p:cNvSpPr>
          <p:nvPr/>
        </p:nvSpPr>
        <p:spPr bwMode="auto">
          <a:xfrm>
            <a:off x="3822701" y="4494213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37"/>
          <p:cNvSpPr>
            <a:spLocks/>
          </p:cNvSpPr>
          <p:nvPr/>
        </p:nvSpPr>
        <p:spPr bwMode="auto">
          <a:xfrm>
            <a:off x="3822701" y="5545138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138"/>
          <p:cNvSpPr>
            <a:spLocks/>
          </p:cNvSpPr>
          <p:nvPr/>
        </p:nvSpPr>
        <p:spPr bwMode="auto">
          <a:xfrm>
            <a:off x="2422526" y="3794125"/>
            <a:ext cx="701675" cy="1401762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0" y="0"/>
              </a:cxn>
              <a:cxn ang="0">
                <a:pos x="441" y="0"/>
              </a:cxn>
              <a:cxn ang="0">
                <a:pos x="441" y="882"/>
              </a:cxn>
              <a:cxn ang="0">
                <a:pos x="0" y="882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39"/>
          <p:cNvSpPr>
            <a:spLocks noChangeArrowheads="1"/>
          </p:cNvSpPr>
          <p:nvPr/>
        </p:nvSpPr>
        <p:spPr bwMode="auto">
          <a:xfrm>
            <a:off x="4843462" y="38227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19" name="Rectangle 144"/>
          <p:cNvSpPr>
            <a:spLocks noChangeArrowheads="1"/>
          </p:cNvSpPr>
          <p:nvPr/>
        </p:nvSpPr>
        <p:spPr bwMode="auto">
          <a:xfrm>
            <a:off x="2416175" y="3452812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0" name="Rectangle 145"/>
          <p:cNvSpPr>
            <a:spLocks noChangeArrowheads="1"/>
          </p:cNvSpPr>
          <p:nvPr/>
        </p:nvSpPr>
        <p:spPr bwMode="auto">
          <a:xfrm>
            <a:off x="3863975" y="2452687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1" name="Rectangle 146"/>
          <p:cNvSpPr>
            <a:spLocks noChangeArrowheads="1"/>
          </p:cNvSpPr>
          <p:nvPr/>
        </p:nvSpPr>
        <p:spPr bwMode="auto">
          <a:xfrm>
            <a:off x="3840162" y="3455987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2" name="Rectangle 147"/>
          <p:cNvSpPr>
            <a:spLocks noChangeArrowheads="1"/>
          </p:cNvSpPr>
          <p:nvPr/>
        </p:nvSpPr>
        <p:spPr bwMode="auto">
          <a:xfrm>
            <a:off x="3829050" y="4503737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3" name="Rectangle 148"/>
          <p:cNvSpPr>
            <a:spLocks noChangeArrowheads="1"/>
          </p:cNvSpPr>
          <p:nvPr/>
        </p:nvSpPr>
        <p:spPr bwMode="auto">
          <a:xfrm>
            <a:off x="3854450" y="5573712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" name="Rectangle 151"/>
          <p:cNvSpPr>
            <a:spLocks noChangeArrowheads="1"/>
          </p:cNvSpPr>
          <p:nvPr/>
        </p:nvSpPr>
        <p:spPr bwMode="auto">
          <a:xfrm>
            <a:off x="2109788" y="5649912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5" name="Rectangle 152"/>
          <p:cNvSpPr>
            <a:spLocks noChangeArrowheads="1"/>
          </p:cNvSpPr>
          <p:nvPr/>
        </p:nvSpPr>
        <p:spPr bwMode="auto">
          <a:xfrm>
            <a:off x="4822825" y="2314575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6" name="Rectangle 153"/>
          <p:cNvSpPr>
            <a:spLocks noChangeArrowheads="1"/>
          </p:cNvSpPr>
          <p:nvPr/>
        </p:nvSpPr>
        <p:spPr bwMode="auto">
          <a:xfrm>
            <a:off x="4837113" y="337820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7" name="Rectangle 154"/>
          <p:cNvSpPr>
            <a:spLocks noChangeArrowheads="1"/>
          </p:cNvSpPr>
          <p:nvPr/>
        </p:nvSpPr>
        <p:spPr bwMode="auto">
          <a:xfrm>
            <a:off x="4837113" y="441325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28" name="Rectangle 155"/>
          <p:cNvSpPr>
            <a:spLocks noChangeArrowheads="1"/>
          </p:cNvSpPr>
          <p:nvPr/>
        </p:nvSpPr>
        <p:spPr bwMode="auto">
          <a:xfrm>
            <a:off x="4838701" y="5478462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29" name="Rectangle 156"/>
          <p:cNvSpPr>
            <a:spLocks noChangeArrowheads="1"/>
          </p:cNvSpPr>
          <p:nvPr/>
        </p:nvSpPr>
        <p:spPr bwMode="auto">
          <a:xfrm>
            <a:off x="3148101" y="6461412"/>
            <a:ext cx="131427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30" name="Rectangle 157"/>
          <p:cNvSpPr>
            <a:spLocks noChangeArrowheads="1"/>
          </p:cNvSpPr>
          <p:nvPr/>
        </p:nvSpPr>
        <p:spPr bwMode="auto">
          <a:xfrm>
            <a:off x="3805237" y="48561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1" name="Rectangle 158"/>
          <p:cNvSpPr>
            <a:spLocks noChangeArrowheads="1"/>
          </p:cNvSpPr>
          <p:nvPr/>
        </p:nvSpPr>
        <p:spPr bwMode="auto">
          <a:xfrm>
            <a:off x="3819525" y="38227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2" name="Rectangle 159"/>
          <p:cNvSpPr>
            <a:spLocks noChangeArrowheads="1"/>
          </p:cNvSpPr>
          <p:nvPr/>
        </p:nvSpPr>
        <p:spPr bwMode="auto">
          <a:xfrm>
            <a:off x="4487862" y="38227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3" name="Rectangle 160"/>
          <p:cNvSpPr>
            <a:spLocks noChangeArrowheads="1"/>
          </p:cNvSpPr>
          <p:nvPr/>
        </p:nvSpPr>
        <p:spPr bwMode="auto">
          <a:xfrm>
            <a:off x="3816350" y="2770187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4" name="Rectangle 161"/>
          <p:cNvSpPr>
            <a:spLocks noChangeArrowheads="1"/>
          </p:cNvSpPr>
          <p:nvPr/>
        </p:nvSpPr>
        <p:spPr bwMode="auto">
          <a:xfrm>
            <a:off x="4138612" y="27701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5" name="Rectangle 162"/>
          <p:cNvSpPr>
            <a:spLocks noChangeArrowheads="1"/>
          </p:cNvSpPr>
          <p:nvPr/>
        </p:nvSpPr>
        <p:spPr bwMode="auto">
          <a:xfrm>
            <a:off x="4518025" y="27701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6" name="Rectangle 163"/>
          <p:cNvSpPr>
            <a:spLocks noChangeArrowheads="1"/>
          </p:cNvSpPr>
          <p:nvPr/>
        </p:nvSpPr>
        <p:spPr bwMode="auto">
          <a:xfrm>
            <a:off x="4838700" y="27574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7" name="Rectangle 164"/>
          <p:cNvSpPr>
            <a:spLocks noChangeArrowheads="1"/>
          </p:cNvSpPr>
          <p:nvPr/>
        </p:nvSpPr>
        <p:spPr bwMode="auto">
          <a:xfrm>
            <a:off x="3805237" y="59070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38" name="Rectangle 165"/>
          <p:cNvSpPr>
            <a:spLocks noChangeArrowheads="1"/>
          </p:cNvSpPr>
          <p:nvPr/>
        </p:nvSpPr>
        <p:spPr bwMode="auto">
          <a:xfrm>
            <a:off x="4195762" y="5907087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39" name="Rectangle 166"/>
          <p:cNvSpPr>
            <a:spLocks noChangeArrowheads="1"/>
          </p:cNvSpPr>
          <p:nvPr/>
        </p:nvSpPr>
        <p:spPr bwMode="auto">
          <a:xfrm>
            <a:off x="4489450" y="59070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0" name="Rectangle 167"/>
          <p:cNvSpPr>
            <a:spLocks noChangeArrowheads="1"/>
          </p:cNvSpPr>
          <p:nvPr/>
        </p:nvSpPr>
        <p:spPr bwMode="auto">
          <a:xfrm>
            <a:off x="4194175" y="3821112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1" name="Freeform 168"/>
          <p:cNvSpPr>
            <a:spLocks/>
          </p:cNvSpPr>
          <p:nvPr/>
        </p:nvSpPr>
        <p:spPr bwMode="auto">
          <a:xfrm>
            <a:off x="3027362" y="2430462"/>
            <a:ext cx="750888" cy="133350"/>
          </a:xfrm>
          <a:custGeom>
            <a:avLst/>
            <a:gdLst/>
            <a:ahLst/>
            <a:cxnLst>
              <a:cxn ang="0">
                <a:pos x="0" y="83"/>
              </a:cxn>
              <a:cxn ang="0">
                <a:pos x="195" y="0"/>
              </a:cxn>
              <a:cxn ang="0">
                <a:pos x="187" y="83"/>
              </a:cxn>
              <a:cxn ang="0">
                <a:pos x="472" y="60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Freeform 169"/>
          <p:cNvSpPr>
            <a:spLocks/>
          </p:cNvSpPr>
          <p:nvPr/>
        </p:nvSpPr>
        <p:spPr bwMode="auto">
          <a:xfrm>
            <a:off x="2025650" y="3086101"/>
            <a:ext cx="455612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" y="180"/>
              </a:cxn>
              <a:cxn ang="0">
                <a:pos x="158" y="75"/>
              </a:cxn>
              <a:cxn ang="0">
                <a:pos x="286" y="225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Rectangle 170"/>
          <p:cNvSpPr>
            <a:spLocks noChangeArrowheads="1"/>
          </p:cNvSpPr>
          <p:nvPr/>
        </p:nvSpPr>
        <p:spPr bwMode="auto">
          <a:xfrm>
            <a:off x="2425700" y="3794126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71"/>
          <p:cNvSpPr>
            <a:spLocks noChangeArrowheads="1"/>
          </p:cNvSpPr>
          <p:nvPr/>
        </p:nvSpPr>
        <p:spPr bwMode="auto">
          <a:xfrm>
            <a:off x="2425700" y="4137026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72"/>
          <p:cNvSpPr>
            <a:spLocks noChangeArrowheads="1"/>
          </p:cNvSpPr>
          <p:nvPr/>
        </p:nvSpPr>
        <p:spPr bwMode="auto">
          <a:xfrm>
            <a:off x="2425700" y="4479926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73"/>
          <p:cNvSpPr>
            <a:spLocks noChangeShapeType="1"/>
          </p:cNvSpPr>
          <p:nvPr/>
        </p:nvSpPr>
        <p:spPr bwMode="auto">
          <a:xfrm flipV="1">
            <a:off x="2847975" y="2990851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174"/>
          <p:cNvSpPr>
            <a:spLocks noChangeShapeType="1"/>
          </p:cNvSpPr>
          <p:nvPr/>
        </p:nvSpPr>
        <p:spPr bwMode="auto">
          <a:xfrm flipV="1">
            <a:off x="2847975" y="3997325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175"/>
          <p:cNvSpPr>
            <a:spLocks noChangeShapeType="1"/>
          </p:cNvSpPr>
          <p:nvPr/>
        </p:nvSpPr>
        <p:spPr bwMode="auto">
          <a:xfrm>
            <a:off x="2884487" y="4657726"/>
            <a:ext cx="939800" cy="357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176"/>
          <p:cNvSpPr>
            <a:spLocks noChangeShapeType="1"/>
          </p:cNvSpPr>
          <p:nvPr/>
        </p:nvSpPr>
        <p:spPr bwMode="auto">
          <a:xfrm>
            <a:off x="2967037" y="5038726"/>
            <a:ext cx="846138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177"/>
          <p:cNvSpPr>
            <a:spLocks noChangeArrowheads="1"/>
          </p:cNvSpPr>
          <p:nvPr/>
        </p:nvSpPr>
        <p:spPr bwMode="auto">
          <a:xfrm>
            <a:off x="2366962" y="1335087"/>
            <a:ext cx="2304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6 = binary 00110</a:t>
            </a:r>
          </a:p>
        </p:txBody>
      </p:sp>
      <p:sp>
        <p:nvSpPr>
          <p:cNvPr id="51" name="Rectangle 178"/>
          <p:cNvSpPr>
            <a:spLocks noChangeArrowheads="1"/>
          </p:cNvSpPr>
          <p:nvPr/>
        </p:nvSpPr>
        <p:spPr bwMode="auto">
          <a:xfrm>
            <a:off x="6042389" y="2058400"/>
            <a:ext cx="4287837" cy="426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79"/>
          <p:cNvSpPr>
            <a:spLocks/>
          </p:cNvSpPr>
          <p:nvPr/>
        </p:nvSpPr>
        <p:spPr bwMode="auto">
          <a:xfrm>
            <a:off x="6908801" y="3448051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Freeform 180"/>
          <p:cNvSpPr>
            <a:spLocks/>
          </p:cNvSpPr>
          <p:nvPr/>
        </p:nvSpPr>
        <p:spPr bwMode="auto">
          <a:xfrm>
            <a:off x="8308975" y="3797301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Freeform 181"/>
          <p:cNvSpPr>
            <a:spLocks/>
          </p:cNvSpPr>
          <p:nvPr/>
        </p:nvSpPr>
        <p:spPr bwMode="auto">
          <a:xfrm>
            <a:off x="8308975" y="4848226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Freeform 182"/>
          <p:cNvSpPr>
            <a:spLocks/>
          </p:cNvSpPr>
          <p:nvPr/>
        </p:nvSpPr>
        <p:spPr bwMode="auto">
          <a:xfrm>
            <a:off x="8308975" y="5899151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Freeform 183"/>
          <p:cNvSpPr>
            <a:spLocks/>
          </p:cNvSpPr>
          <p:nvPr/>
        </p:nvSpPr>
        <p:spPr bwMode="auto">
          <a:xfrm>
            <a:off x="8308975" y="2749551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Freeform 184"/>
          <p:cNvSpPr>
            <a:spLocks/>
          </p:cNvSpPr>
          <p:nvPr/>
        </p:nvSpPr>
        <p:spPr bwMode="auto">
          <a:xfrm>
            <a:off x="8308976" y="2398713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Freeform 185"/>
          <p:cNvSpPr>
            <a:spLocks/>
          </p:cNvSpPr>
          <p:nvPr/>
        </p:nvSpPr>
        <p:spPr bwMode="auto">
          <a:xfrm>
            <a:off x="8308976" y="3448051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186"/>
          <p:cNvSpPr>
            <a:spLocks/>
          </p:cNvSpPr>
          <p:nvPr/>
        </p:nvSpPr>
        <p:spPr bwMode="auto">
          <a:xfrm>
            <a:off x="8308976" y="4497388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187"/>
          <p:cNvSpPr>
            <a:spLocks/>
          </p:cNvSpPr>
          <p:nvPr/>
        </p:nvSpPr>
        <p:spPr bwMode="auto">
          <a:xfrm>
            <a:off x="8308976" y="5548313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188"/>
          <p:cNvSpPr>
            <a:spLocks/>
          </p:cNvSpPr>
          <p:nvPr/>
        </p:nvSpPr>
        <p:spPr bwMode="auto">
          <a:xfrm>
            <a:off x="6908801" y="3797300"/>
            <a:ext cx="701675" cy="1401762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0" y="0"/>
              </a:cxn>
              <a:cxn ang="0">
                <a:pos x="441" y="0"/>
              </a:cxn>
              <a:cxn ang="0">
                <a:pos x="441" y="882"/>
              </a:cxn>
              <a:cxn ang="0">
                <a:pos x="0" y="882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Rectangle 189"/>
          <p:cNvSpPr>
            <a:spLocks noChangeArrowheads="1"/>
          </p:cNvSpPr>
          <p:nvPr/>
        </p:nvSpPr>
        <p:spPr bwMode="auto">
          <a:xfrm>
            <a:off x="9329737" y="38258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63" name="Rectangle 190"/>
          <p:cNvSpPr>
            <a:spLocks noChangeArrowheads="1"/>
          </p:cNvSpPr>
          <p:nvPr/>
        </p:nvSpPr>
        <p:spPr bwMode="auto">
          <a:xfrm>
            <a:off x="6272212" y="3821112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64" name="Rectangle 191"/>
          <p:cNvSpPr>
            <a:spLocks noChangeArrowheads="1"/>
          </p:cNvSpPr>
          <p:nvPr/>
        </p:nvSpPr>
        <p:spPr bwMode="auto">
          <a:xfrm>
            <a:off x="6272212" y="42100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65" name="Rectangle 192"/>
          <p:cNvSpPr>
            <a:spLocks noChangeArrowheads="1"/>
          </p:cNvSpPr>
          <p:nvPr/>
        </p:nvSpPr>
        <p:spPr bwMode="auto">
          <a:xfrm>
            <a:off x="6272212" y="4543425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66" name="Rectangle 193"/>
          <p:cNvSpPr>
            <a:spLocks noChangeArrowheads="1"/>
          </p:cNvSpPr>
          <p:nvPr/>
        </p:nvSpPr>
        <p:spPr bwMode="auto">
          <a:xfrm>
            <a:off x="6272213" y="4903787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auto">
          <a:xfrm>
            <a:off x="6902450" y="3455987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68" name="Rectangle 195"/>
          <p:cNvSpPr>
            <a:spLocks noChangeArrowheads="1"/>
          </p:cNvSpPr>
          <p:nvPr/>
        </p:nvSpPr>
        <p:spPr bwMode="auto">
          <a:xfrm>
            <a:off x="8350250" y="2455862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69" name="Rectangle 196"/>
          <p:cNvSpPr>
            <a:spLocks noChangeArrowheads="1"/>
          </p:cNvSpPr>
          <p:nvPr/>
        </p:nvSpPr>
        <p:spPr bwMode="auto">
          <a:xfrm>
            <a:off x="8326437" y="3459162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0" name="Rectangle 197"/>
          <p:cNvSpPr>
            <a:spLocks noChangeArrowheads="1"/>
          </p:cNvSpPr>
          <p:nvPr/>
        </p:nvSpPr>
        <p:spPr bwMode="auto">
          <a:xfrm>
            <a:off x="8315325" y="4506912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1" name="Rectangle 198"/>
          <p:cNvSpPr>
            <a:spLocks noChangeArrowheads="1"/>
          </p:cNvSpPr>
          <p:nvPr/>
        </p:nvSpPr>
        <p:spPr bwMode="auto">
          <a:xfrm>
            <a:off x="8340725" y="5576887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2" name="Rectangle 199"/>
          <p:cNvSpPr>
            <a:spLocks noChangeArrowheads="1"/>
          </p:cNvSpPr>
          <p:nvPr/>
        </p:nvSpPr>
        <p:spPr bwMode="auto">
          <a:xfrm>
            <a:off x="6273801" y="2447925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73" name="Rectangle 200"/>
          <p:cNvSpPr>
            <a:spLocks noChangeArrowheads="1"/>
          </p:cNvSpPr>
          <p:nvPr/>
        </p:nvSpPr>
        <p:spPr bwMode="auto">
          <a:xfrm>
            <a:off x="6010275" y="2851150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74" name="Rectangle 201"/>
          <p:cNvSpPr>
            <a:spLocks noChangeArrowheads="1"/>
          </p:cNvSpPr>
          <p:nvPr/>
        </p:nvSpPr>
        <p:spPr bwMode="auto">
          <a:xfrm>
            <a:off x="6596063" y="5653087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75" name="Rectangle 206"/>
          <p:cNvSpPr>
            <a:spLocks noChangeArrowheads="1"/>
          </p:cNvSpPr>
          <p:nvPr/>
        </p:nvSpPr>
        <p:spPr bwMode="auto">
          <a:xfrm>
            <a:off x="7527488" y="6409913"/>
            <a:ext cx="131427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76" name="Rectangle 207"/>
          <p:cNvSpPr>
            <a:spLocks noChangeArrowheads="1"/>
          </p:cNvSpPr>
          <p:nvPr/>
        </p:nvSpPr>
        <p:spPr bwMode="auto">
          <a:xfrm>
            <a:off x="8291512" y="485933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77" name="Rectangle 208"/>
          <p:cNvSpPr>
            <a:spLocks noChangeArrowheads="1"/>
          </p:cNvSpPr>
          <p:nvPr/>
        </p:nvSpPr>
        <p:spPr bwMode="auto">
          <a:xfrm>
            <a:off x="8305800" y="38258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78" name="Rectangle 209"/>
          <p:cNvSpPr>
            <a:spLocks noChangeArrowheads="1"/>
          </p:cNvSpPr>
          <p:nvPr/>
        </p:nvSpPr>
        <p:spPr bwMode="auto">
          <a:xfrm>
            <a:off x="8974137" y="38258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79" name="Rectangle 210"/>
          <p:cNvSpPr>
            <a:spLocks noChangeArrowheads="1"/>
          </p:cNvSpPr>
          <p:nvPr/>
        </p:nvSpPr>
        <p:spPr bwMode="auto">
          <a:xfrm>
            <a:off x="8302625" y="2773362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80" name="Rectangle 211"/>
          <p:cNvSpPr>
            <a:spLocks noChangeArrowheads="1"/>
          </p:cNvSpPr>
          <p:nvPr/>
        </p:nvSpPr>
        <p:spPr bwMode="auto">
          <a:xfrm>
            <a:off x="8624887" y="27733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81" name="Rectangle 212"/>
          <p:cNvSpPr>
            <a:spLocks noChangeArrowheads="1"/>
          </p:cNvSpPr>
          <p:nvPr/>
        </p:nvSpPr>
        <p:spPr bwMode="auto">
          <a:xfrm>
            <a:off x="9004300" y="27733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82" name="Rectangle 213"/>
          <p:cNvSpPr>
            <a:spLocks noChangeArrowheads="1"/>
          </p:cNvSpPr>
          <p:nvPr/>
        </p:nvSpPr>
        <p:spPr bwMode="auto">
          <a:xfrm>
            <a:off x="9324975" y="27606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83" name="Rectangle 214"/>
          <p:cNvSpPr>
            <a:spLocks noChangeArrowheads="1"/>
          </p:cNvSpPr>
          <p:nvPr/>
        </p:nvSpPr>
        <p:spPr bwMode="auto">
          <a:xfrm>
            <a:off x="8291512" y="59102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84" name="Rectangle 215"/>
          <p:cNvSpPr>
            <a:spLocks noChangeArrowheads="1"/>
          </p:cNvSpPr>
          <p:nvPr/>
        </p:nvSpPr>
        <p:spPr bwMode="auto">
          <a:xfrm>
            <a:off x="8682037" y="5910262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85" name="Rectangle 216"/>
          <p:cNvSpPr>
            <a:spLocks noChangeArrowheads="1"/>
          </p:cNvSpPr>
          <p:nvPr/>
        </p:nvSpPr>
        <p:spPr bwMode="auto">
          <a:xfrm>
            <a:off x="8975725" y="59102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86" name="Rectangle 217"/>
          <p:cNvSpPr>
            <a:spLocks noChangeArrowheads="1"/>
          </p:cNvSpPr>
          <p:nvPr/>
        </p:nvSpPr>
        <p:spPr bwMode="auto">
          <a:xfrm>
            <a:off x="8680450" y="3824287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7" name="Freeform 218"/>
          <p:cNvSpPr>
            <a:spLocks/>
          </p:cNvSpPr>
          <p:nvPr/>
        </p:nvSpPr>
        <p:spPr bwMode="auto">
          <a:xfrm>
            <a:off x="7513637" y="2433637"/>
            <a:ext cx="750888" cy="133350"/>
          </a:xfrm>
          <a:custGeom>
            <a:avLst/>
            <a:gdLst/>
            <a:ahLst/>
            <a:cxnLst>
              <a:cxn ang="0">
                <a:pos x="0" y="83"/>
              </a:cxn>
              <a:cxn ang="0">
                <a:pos x="195" y="0"/>
              </a:cxn>
              <a:cxn ang="0">
                <a:pos x="187" y="83"/>
              </a:cxn>
              <a:cxn ang="0">
                <a:pos x="472" y="60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Freeform 219"/>
          <p:cNvSpPr>
            <a:spLocks/>
          </p:cNvSpPr>
          <p:nvPr/>
        </p:nvSpPr>
        <p:spPr bwMode="auto">
          <a:xfrm>
            <a:off x="6511925" y="3089276"/>
            <a:ext cx="455612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" y="180"/>
              </a:cxn>
              <a:cxn ang="0">
                <a:pos x="158" y="75"/>
              </a:cxn>
              <a:cxn ang="0">
                <a:pos x="286" y="225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Rectangle 220"/>
          <p:cNvSpPr>
            <a:spLocks noChangeArrowheads="1"/>
          </p:cNvSpPr>
          <p:nvPr/>
        </p:nvSpPr>
        <p:spPr bwMode="auto">
          <a:xfrm>
            <a:off x="6911975" y="3797301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221"/>
          <p:cNvSpPr>
            <a:spLocks noChangeArrowheads="1"/>
          </p:cNvSpPr>
          <p:nvPr/>
        </p:nvSpPr>
        <p:spPr bwMode="auto">
          <a:xfrm>
            <a:off x="6911975" y="4140201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222"/>
          <p:cNvSpPr>
            <a:spLocks noChangeArrowheads="1"/>
          </p:cNvSpPr>
          <p:nvPr/>
        </p:nvSpPr>
        <p:spPr bwMode="auto">
          <a:xfrm>
            <a:off x="6911975" y="4483101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223"/>
          <p:cNvSpPr>
            <a:spLocks noChangeShapeType="1"/>
          </p:cNvSpPr>
          <p:nvPr/>
        </p:nvSpPr>
        <p:spPr bwMode="auto">
          <a:xfrm flipV="1">
            <a:off x="7334250" y="2994026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224"/>
          <p:cNvSpPr>
            <a:spLocks noChangeShapeType="1"/>
          </p:cNvSpPr>
          <p:nvPr/>
        </p:nvSpPr>
        <p:spPr bwMode="auto">
          <a:xfrm flipV="1">
            <a:off x="7334250" y="4000500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225"/>
          <p:cNvSpPr>
            <a:spLocks noChangeShapeType="1"/>
          </p:cNvSpPr>
          <p:nvPr/>
        </p:nvSpPr>
        <p:spPr bwMode="auto">
          <a:xfrm>
            <a:off x="7370762" y="4660901"/>
            <a:ext cx="939800" cy="357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Line 226"/>
          <p:cNvSpPr>
            <a:spLocks noChangeShapeType="1"/>
          </p:cNvSpPr>
          <p:nvPr/>
        </p:nvSpPr>
        <p:spPr bwMode="auto">
          <a:xfrm>
            <a:off x="7453312" y="5041901"/>
            <a:ext cx="846138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Rectangle 227"/>
          <p:cNvSpPr>
            <a:spLocks noChangeArrowheads="1"/>
          </p:cNvSpPr>
          <p:nvPr/>
        </p:nvSpPr>
        <p:spPr bwMode="auto">
          <a:xfrm>
            <a:off x="8682037" y="487045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6*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44397" y="665003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(r) = 6 (The Easy Case)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9C11BD-17D0-8B84-E9DE-79205CAB4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08A5AC4-9FC1-3E6A-432E-4F8BF2184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6466554" y="1643062"/>
            <a:ext cx="4346574" cy="502919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6918325" y="6215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29"/>
          <p:cNvSpPr txBox="1">
            <a:spLocks noChangeArrowheads="1"/>
          </p:cNvSpPr>
          <p:nvPr/>
        </p:nvSpPr>
        <p:spPr>
          <a:xfrm>
            <a:off x="1798638" y="-23400"/>
            <a:ext cx="8594725" cy="582211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sz="32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Insert h(r) = 20 (Causes Doubling)</a:t>
            </a:r>
          </a:p>
        </p:txBody>
      </p:sp>
      <p:sp>
        <p:nvSpPr>
          <p:cNvPr id="9" name="AutoShape 1030"/>
          <p:cNvSpPr>
            <a:spLocks noChangeArrowheads="1"/>
          </p:cNvSpPr>
          <p:nvPr/>
        </p:nvSpPr>
        <p:spPr bwMode="auto">
          <a:xfrm>
            <a:off x="6073338" y="1344605"/>
            <a:ext cx="444500" cy="292100"/>
          </a:xfrm>
          <a:prstGeom prst="rightArrow">
            <a:avLst>
              <a:gd name="adj1" fmla="val 23917"/>
              <a:gd name="adj2" fmla="val 7336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031"/>
          <p:cNvSpPr>
            <a:spLocks/>
          </p:cNvSpPr>
          <p:nvPr/>
        </p:nvSpPr>
        <p:spPr bwMode="auto">
          <a:xfrm>
            <a:off x="7283450" y="2660650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1032"/>
          <p:cNvSpPr>
            <a:spLocks/>
          </p:cNvSpPr>
          <p:nvPr/>
        </p:nvSpPr>
        <p:spPr bwMode="auto">
          <a:xfrm>
            <a:off x="8469313" y="2957513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033"/>
          <p:cNvSpPr>
            <a:spLocks/>
          </p:cNvSpPr>
          <p:nvPr/>
        </p:nvSpPr>
        <p:spPr bwMode="auto">
          <a:xfrm>
            <a:off x="8469313" y="3848100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034"/>
          <p:cNvSpPr>
            <a:spLocks/>
          </p:cNvSpPr>
          <p:nvPr/>
        </p:nvSpPr>
        <p:spPr bwMode="auto">
          <a:xfrm>
            <a:off x="8469313" y="4738688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035"/>
          <p:cNvSpPr>
            <a:spLocks/>
          </p:cNvSpPr>
          <p:nvPr/>
        </p:nvSpPr>
        <p:spPr bwMode="auto">
          <a:xfrm>
            <a:off x="8469313" y="2660650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036"/>
          <p:cNvSpPr>
            <a:spLocks/>
          </p:cNvSpPr>
          <p:nvPr/>
        </p:nvSpPr>
        <p:spPr bwMode="auto">
          <a:xfrm>
            <a:off x="8469313" y="3551238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037"/>
          <p:cNvSpPr>
            <a:spLocks/>
          </p:cNvSpPr>
          <p:nvPr/>
        </p:nvSpPr>
        <p:spPr bwMode="auto">
          <a:xfrm>
            <a:off x="8469313" y="4441825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1038"/>
          <p:cNvSpPr>
            <a:spLocks/>
          </p:cNvSpPr>
          <p:nvPr/>
        </p:nvSpPr>
        <p:spPr bwMode="auto">
          <a:xfrm>
            <a:off x="8469313" y="2068513"/>
            <a:ext cx="1268412" cy="296862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0"/>
              </a:cxn>
              <a:cxn ang="0">
                <a:pos x="748" y="0"/>
              </a:cxn>
              <a:cxn ang="0">
                <a:pos x="748" y="186"/>
              </a:cxn>
              <a:cxn ang="0">
                <a:pos x="0" y="186"/>
              </a:cxn>
            </a:cxnLst>
            <a:rect l="0" t="0" r="r" b="b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039"/>
          <p:cNvSpPr>
            <a:spLocks/>
          </p:cNvSpPr>
          <p:nvPr/>
        </p:nvSpPr>
        <p:spPr bwMode="auto">
          <a:xfrm>
            <a:off x="8469313" y="1771650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Freeform 1040"/>
          <p:cNvSpPr>
            <a:spLocks/>
          </p:cNvSpPr>
          <p:nvPr/>
        </p:nvSpPr>
        <p:spPr bwMode="auto">
          <a:xfrm>
            <a:off x="7283451" y="2957514"/>
            <a:ext cx="593725" cy="1189037"/>
          </a:xfrm>
          <a:custGeom>
            <a:avLst/>
            <a:gdLst/>
            <a:ahLst/>
            <a:cxnLst>
              <a:cxn ang="0">
                <a:pos x="0" y="748"/>
              </a:cxn>
              <a:cxn ang="0">
                <a:pos x="0" y="0"/>
              </a:cxn>
              <a:cxn ang="0">
                <a:pos x="373" y="0"/>
              </a:cxn>
              <a:cxn ang="0">
                <a:pos x="373" y="748"/>
              </a:cxn>
              <a:cxn ang="0">
                <a:pos x="0" y="748"/>
              </a:cxn>
            </a:cxnLst>
            <a:rect l="0" t="0" r="r" b="b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1041"/>
          <p:cNvSpPr>
            <a:spLocks noChangeArrowheads="1"/>
          </p:cNvSpPr>
          <p:nvPr/>
        </p:nvSpPr>
        <p:spPr bwMode="auto">
          <a:xfrm>
            <a:off x="9058275" y="56530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21" name="Freeform 1042"/>
          <p:cNvSpPr>
            <a:spLocks/>
          </p:cNvSpPr>
          <p:nvPr/>
        </p:nvSpPr>
        <p:spPr bwMode="auto">
          <a:xfrm>
            <a:off x="8482014" y="5664200"/>
            <a:ext cx="1266825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7" y="0"/>
              </a:cxn>
              <a:cxn ang="0">
                <a:pos x="747" y="187"/>
              </a:cxn>
              <a:cxn ang="0">
                <a:pos x="0" y="187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1043"/>
          <p:cNvSpPr>
            <a:spLocks/>
          </p:cNvSpPr>
          <p:nvPr/>
        </p:nvSpPr>
        <p:spPr bwMode="auto">
          <a:xfrm>
            <a:off x="8482013" y="5368926"/>
            <a:ext cx="298450" cy="296863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0"/>
              </a:cxn>
              <a:cxn ang="0">
                <a:pos x="187" y="0"/>
              </a:cxn>
              <a:cxn ang="0">
                <a:pos x="187" y="186"/>
              </a:cxn>
              <a:cxn ang="0">
                <a:pos x="0" y="186"/>
              </a:cxn>
            </a:cxnLst>
            <a:rect l="0" t="0" r="r" b="b"/>
            <a:pathLst>
              <a:path w="188" h="187">
                <a:moveTo>
                  <a:pt x="0" y="186"/>
                </a:moveTo>
                <a:lnTo>
                  <a:pt x="0" y="0"/>
                </a:lnTo>
                <a:lnTo>
                  <a:pt x="187" y="0"/>
                </a:lnTo>
                <a:lnTo>
                  <a:pt x="187" y="186"/>
                </a:lnTo>
                <a:lnTo>
                  <a:pt x="0" y="186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044"/>
          <p:cNvSpPr>
            <a:spLocks noChangeArrowheads="1"/>
          </p:cNvSpPr>
          <p:nvPr/>
        </p:nvSpPr>
        <p:spPr bwMode="auto">
          <a:xfrm>
            <a:off x="6823075" y="29781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24" name="Rectangle 1045"/>
          <p:cNvSpPr>
            <a:spLocks noChangeArrowheads="1"/>
          </p:cNvSpPr>
          <p:nvPr/>
        </p:nvSpPr>
        <p:spPr bwMode="auto">
          <a:xfrm>
            <a:off x="6823075" y="3287713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25" name="Rectangle 1046"/>
          <p:cNvSpPr>
            <a:spLocks noChangeArrowheads="1"/>
          </p:cNvSpPr>
          <p:nvPr/>
        </p:nvSpPr>
        <p:spPr bwMode="auto">
          <a:xfrm>
            <a:off x="6800850" y="3571875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26" name="Rectangle 1047"/>
          <p:cNvSpPr>
            <a:spLocks noChangeArrowheads="1"/>
          </p:cNvSpPr>
          <p:nvPr/>
        </p:nvSpPr>
        <p:spPr bwMode="auto">
          <a:xfrm>
            <a:off x="6813551" y="3856038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7" name="Rectangle 1048"/>
          <p:cNvSpPr>
            <a:spLocks noChangeArrowheads="1"/>
          </p:cNvSpPr>
          <p:nvPr/>
        </p:nvSpPr>
        <p:spPr bwMode="auto">
          <a:xfrm>
            <a:off x="7275513" y="2646363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8" name="Rectangle 1049"/>
          <p:cNvSpPr>
            <a:spLocks noChangeArrowheads="1"/>
          </p:cNvSpPr>
          <p:nvPr/>
        </p:nvSpPr>
        <p:spPr bwMode="auto">
          <a:xfrm>
            <a:off x="8475663" y="26114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9" name="Rectangle 1050"/>
          <p:cNvSpPr>
            <a:spLocks noChangeArrowheads="1"/>
          </p:cNvSpPr>
          <p:nvPr/>
        </p:nvSpPr>
        <p:spPr bwMode="auto">
          <a:xfrm>
            <a:off x="8497888" y="3535363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0" name="Rectangle 1051"/>
          <p:cNvSpPr>
            <a:spLocks noChangeArrowheads="1"/>
          </p:cNvSpPr>
          <p:nvPr/>
        </p:nvSpPr>
        <p:spPr bwMode="auto">
          <a:xfrm>
            <a:off x="8475663" y="43656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1" name="Rectangle 1052"/>
          <p:cNvSpPr>
            <a:spLocks noChangeArrowheads="1"/>
          </p:cNvSpPr>
          <p:nvPr/>
        </p:nvSpPr>
        <p:spPr bwMode="auto">
          <a:xfrm>
            <a:off x="6623051" y="1782763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32" name="Rectangle 1053"/>
          <p:cNvSpPr>
            <a:spLocks noChangeArrowheads="1"/>
          </p:cNvSpPr>
          <p:nvPr/>
        </p:nvSpPr>
        <p:spPr bwMode="auto">
          <a:xfrm>
            <a:off x="8475663" y="1719263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3" name="Rectangle 1054"/>
          <p:cNvSpPr>
            <a:spLocks noChangeArrowheads="1"/>
          </p:cNvSpPr>
          <p:nvPr/>
        </p:nvSpPr>
        <p:spPr bwMode="auto">
          <a:xfrm>
            <a:off x="8488363" y="53149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4" name="Rectangle 1055"/>
          <p:cNvSpPr>
            <a:spLocks noChangeArrowheads="1"/>
          </p:cNvSpPr>
          <p:nvPr/>
        </p:nvSpPr>
        <p:spPr bwMode="auto">
          <a:xfrm>
            <a:off x="7013576" y="4568825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35" name="Rectangle 1056"/>
          <p:cNvSpPr>
            <a:spLocks noChangeArrowheads="1"/>
          </p:cNvSpPr>
          <p:nvPr/>
        </p:nvSpPr>
        <p:spPr bwMode="auto">
          <a:xfrm>
            <a:off x="6524625" y="2136775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36" name="Rectangle 1057"/>
          <p:cNvSpPr>
            <a:spLocks noChangeArrowheads="1"/>
          </p:cNvSpPr>
          <p:nvPr/>
        </p:nvSpPr>
        <p:spPr bwMode="auto">
          <a:xfrm>
            <a:off x="9417050" y="1733550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37" name="Rectangle 1058"/>
          <p:cNvSpPr>
            <a:spLocks noChangeArrowheads="1"/>
          </p:cNvSpPr>
          <p:nvPr/>
        </p:nvSpPr>
        <p:spPr bwMode="auto">
          <a:xfrm>
            <a:off x="9417051" y="267335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38" name="Rectangle 1059"/>
          <p:cNvSpPr>
            <a:spLocks noChangeArrowheads="1"/>
          </p:cNvSpPr>
          <p:nvPr/>
        </p:nvSpPr>
        <p:spPr bwMode="auto">
          <a:xfrm>
            <a:off x="9417051" y="3541713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9" name="Rectangle 1060"/>
          <p:cNvSpPr>
            <a:spLocks noChangeArrowheads="1"/>
          </p:cNvSpPr>
          <p:nvPr/>
        </p:nvSpPr>
        <p:spPr bwMode="auto">
          <a:xfrm>
            <a:off x="9417051" y="4414838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40" name="Rectangle 1061"/>
          <p:cNvSpPr>
            <a:spLocks noChangeArrowheads="1"/>
          </p:cNvSpPr>
          <p:nvPr/>
        </p:nvSpPr>
        <p:spPr bwMode="auto">
          <a:xfrm>
            <a:off x="9242425" y="5335588"/>
            <a:ext cx="105131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41" name="Rectangle 1062"/>
          <p:cNvSpPr>
            <a:spLocks noChangeArrowheads="1"/>
          </p:cNvSpPr>
          <p:nvPr/>
        </p:nvSpPr>
        <p:spPr bwMode="auto">
          <a:xfrm>
            <a:off x="9112251" y="6007100"/>
            <a:ext cx="12791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42" name="Rectangle 1063"/>
          <p:cNvSpPr>
            <a:spLocks noChangeArrowheads="1"/>
          </p:cNvSpPr>
          <p:nvPr/>
        </p:nvSpPr>
        <p:spPr bwMode="auto">
          <a:xfrm>
            <a:off x="9112250" y="6208713"/>
            <a:ext cx="12292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43" name="Rectangle 1064"/>
          <p:cNvSpPr>
            <a:spLocks noChangeArrowheads="1"/>
          </p:cNvSpPr>
          <p:nvPr/>
        </p:nvSpPr>
        <p:spPr bwMode="auto">
          <a:xfrm>
            <a:off x="8480425" y="29622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44" name="Rectangle 1065"/>
          <p:cNvSpPr>
            <a:spLocks noChangeArrowheads="1"/>
          </p:cNvSpPr>
          <p:nvPr/>
        </p:nvSpPr>
        <p:spPr bwMode="auto">
          <a:xfrm>
            <a:off x="8770938" y="29606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1066"/>
          <p:cNvSpPr>
            <a:spLocks noChangeArrowheads="1"/>
          </p:cNvSpPr>
          <p:nvPr/>
        </p:nvSpPr>
        <p:spPr bwMode="auto">
          <a:xfrm>
            <a:off x="8986838" y="29654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46" name="Rectangle 1067"/>
          <p:cNvSpPr>
            <a:spLocks noChangeArrowheads="1"/>
          </p:cNvSpPr>
          <p:nvPr/>
        </p:nvSpPr>
        <p:spPr bwMode="auto">
          <a:xfrm>
            <a:off x="9329738" y="29606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47" name="Rectangle 1068"/>
          <p:cNvSpPr>
            <a:spLocks noChangeArrowheads="1"/>
          </p:cNvSpPr>
          <p:nvPr/>
        </p:nvSpPr>
        <p:spPr bwMode="auto">
          <a:xfrm>
            <a:off x="9009063" y="2070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48" name="Rectangle 1069"/>
          <p:cNvSpPr>
            <a:spLocks noChangeArrowheads="1"/>
          </p:cNvSpPr>
          <p:nvPr/>
        </p:nvSpPr>
        <p:spPr bwMode="auto">
          <a:xfrm>
            <a:off x="9329738" y="20574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49" name="Rectangle 1070"/>
          <p:cNvSpPr>
            <a:spLocks noChangeArrowheads="1"/>
          </p:cNvSpPr>
          <p:nvPr/>
        </p:nvSpPr>
        <p:spPr bwMode="auto">
          <a:xfrm>
            <a:off x="8466138" y="38369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50" name="Rectangle 1071"/>
          <p:cNvSpPr>
            <a:spLocks noChangeArrowheads="1"/>
          </p:cNvSpPr>
          <p:nvPr/>
        </p:nvSpPr>
        <p:spPr bwMode="auto">
          <a:xfrm>
            <a:off x="8453438" y="47275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51" name="Rectangle 1072"/>
          <p:cNvSpPr>
            <a:spLocks noChangeArrowheads="1"/>
          </p:cNvSpPr>
          <p:nvPr/>
        </p:nvSpPr>
        <p:spPr bwMode="auto">
          <a:xfrm>
            <a:off x="8769350" y="47275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52" name="Rectangle 1073"/>
          <p:cNvSpPr>
            <a:spLocks noChangeArrowheads="1"/>
          </p:cNvSpPr>
          <p:nvPr/>
        </p:nvSpPr>
        <p:spPr bwMode="auto">
          <a:xfrm>
            <a:off x="9045575" y="47275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53" name="Rectangle 1074"/>
          <p:cNvSpPr>
            <a:spLocks noChangeArrowheads="1"/>
          </p:cNvSpPr>
          <p:nvPr/>
        </p:nvSpPr>
        <p:spPr bwMode="auto">
          <a:xfrm>
            <a:off x="8475663" y="56515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4" name="Rectangle 1075"/>
          <p:cNvSpPr>
            <a:spLocks noChangeArrowheads="1"/>
          </p:cNvSpPr>
          <p:nvPr/>
        </p:nvSpPr>
        <p:spPr bwMode="auto">
          <a:xfrm>
            <a:off x="8763000" y="56515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5" name="Line 1076"/>
          <p:cNvSpPr>
            <a:spLocks noChangeShapeType="1"/>
          </p:cNvSpPr>
          <p:nvPr/>
        </p:nvSpPr>
        <p:spPr bwMode="auto">
          <a:xfrm>
            <a:off x="7307263" y="324643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1077"/>
          <p:cNvSpPr>
            <a:spLocks noChangeShapeType="1"/>
          </p:cNvSpPr>
          <p:nvPr/>
        </p:nvSpPr>
        <p:spPr bwMode="auto">
          <a:xfrm>
            <a:off x="7292976" y="35179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1078"/>
          <p:cNvSpPr>
            <a:spLocks noChangeShapeType="1"/>
          </p:cNvSpPr>
          <p:nvPr/>
        </p:nvSpPr>
        <p:spPr bwMode="auto">
          <a:xfrm>
            <a:off x="7289801" y="382428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1079"/>
          <p:cNvSpPr>
            <a:spLocks noChangeShapeType="1"/>
          </p:cNvSpPr>
          <p:nvPr/>
        </p:nvSpPr>
        <p:spPr bwMode="auto">
          <a:xfrm flipV="1">
            <a:off x="7537450" y="2224088"/>
            <a:ext cx="915988" cy="8683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1080"/>
          <p:cNvSpPr>
            <a:spLocks noChangeShapeType="1"/>
          </p:cNvSpPr>
          <p:nvPr/>
        </p:nvSpPr>
        <p:spPr bwMode="auto">
          <a:xfrm flipV="1">
            <a:off x="7537450" y="3092451"/>
            <a:ext cx="928688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1081"/>
          <p:cNvSpPr>
            <a:spLocks noChangeShapeType="1"/>
          </p:cNvSpPr>
          <p:nvPr/>
        </p:nvSpPr>
        <p:spPr bwMode="auto">
          <a:xfrm>
            <a:off x="7577138" y="3681413"/>
            <a:ext cx="881062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82"/>
          <p:cNvSpPr>
            <a:spLocks noChangeShapeType="1"/>
          </p:cNvSpPr>
          <p:nvPr/>
        </p:nvSpPr>
        <p:spPr bwMode="auto">
          <a:xfrm>
            <a:off x="7600950" y="4086226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1083"/>
          <p:cNvSpPr>
            <a:spLocks/>
          </p:cNvSpPr>
          <p:nvPr/>
        </p:nvSpPr>
        <p:spPr bwMode="auto">
          <a:xfrm>
            <a:off x="7886700" y="1800226"/>
            <a:ext cx="573088" cy="168275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180" y="0"/>
              </a:cxn>
              <a:cxn ang="0">
                <a:pos x="105" y="105"/>
              </a:cxn>
              <a:cxn ang="0">
                <a:pos x="360" y="30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Freeform 1084"/>
          <p:cNvSpPr>
            <a:spLocks/>
          </p:cNvSpPr>
          <p:nvPr/>
        </p:nvSpPr>
        <p:spPr bwMode="auto">
          <a:xfrm>
            <a:off x="7386639" y="2382839"/>
            <a:ext cx="180975" cy="276225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113" y="68"/>
              </a:cxn>
              <a:cxn ang="0">
                <a:pos x="0" y="38"/>
              </a:cxn>
              <a:cxn ang="0">
                <a:pos x="15" y="173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Rectangle 1085"/>
          <p:cNvSpPr>
            <a:spLocks noChangeArrowheads="1"/>
          </p:cNvSpPr>
          <p:nvPr/>
        </p:nvSpPr>
        <p:spPr bwMode="auto">
          <a:xfrm>
            <a:off x="1378872" y="1643061"/>
            <a:ext cx="4800600" cy="50625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086"/>
          <p:cNvSpPr>
            <a:spLocks/>
          </p:cNvSpPr>
          <p:nvPr/>
        </p:nvSpPr>
        <p:spPr bwMode="auto">
          <a:xfrm>
            <a:off x="2554289" y="3036889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1087"/>
          <p:cNvSpPr>
            <a:spLocks/>
          </p:cNvSpPr>
          <p:nvPr/>
        </p:nvSpPr>
        <p:spPr bwMode="auto">
          <a:xfrm>
            <a:off x="3954463" y="3386139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Freeform 1088"/>
          <p:cNvSpPr>
            <a:spLocks/>
          </p:cNvSpPr>
          <p:nvPr/>
        </p:nvSpPr>
        <p:spPr bwMode="auto">
          <a:xfrm>
            <a:off x="3954463" y="44370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Freeform 1089"/>
          <p:cNvSpPr>
            <a:spLocks/>
          </p:cNvSpPr>
          <p:nvPr/>
        </p:nvSpPr>
        <p:spPr bwMode="auto">
          <a:xfrm>
            <a:off x="3954463" y="54879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Freeform 1090"/>
          <p:cNvSpPr>
            <a:spLocks/>
          </p:cNvSpPr>
          <p:nvPr/>
        </p:nvSpPr>
        <p:spPr bwMode="auto">
          <a:xfrm>
            <a:off x="3954463" y="23383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Freeform 1091"/>
          <p:cNvSpPr>
            <a:spLocks/>
          </p:cNvSpPr>
          <p:nvPr/>
        </p:nvSpPr>
        <p:spPr bwMode="auto">
          <a:xfrm>
            <a:off x="3954464" y="1987551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Freeform 1092"/>
          <p:cNvSpPr>
            <a:spLocks/>
          </p:cNvSpPr>
          <p:nvPr/>
        </p:nvSpPr>
        <p:spPr bwMode="auto">
          <a:xfrm>
            <a:off x="3954464" y="3036889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Freeform 1093"/>
          <p:cNvSpPr>
            <a:spLocks/>
          </p:cNvSpPr>
          <p:nvPr/>
        </p:nvSpPr>
        <p:spPr bwMode="auto">
          <a:xfrm>
            <a:off x="3954464" y="4086226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Freeform 1094"/>
          <p:cNvSpPr>
            <a:spLocks/>
          </p:cNvSpPr>
          <p:nvPr/>
        </p:nvSpPr>
        <p:spPr bwMode="auto">
          <a:xfrm>
            <a:off x="3954464" y="5137151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Freeform 1095"/>
          <p:cNvSpPr>
            <a:spLocks/>
          </p:cNvSpPr>
          <p:nvPr/>
        </p:nvSpPr>
        <p:spPr bwMode="auto">
          <a:xfrm>
            <a:off x="2554289" y="3386138"/>
            <a:ext cx="701675" cy="1401762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0" y="0"/>
              </a:cxn>
              <a:cxn ang="0">
                <a:pos x="441" y="0"/>
              </a:cxn>
              <a:cxn ang="0">
                <a:pos x="441" y="882"/>
              </a:cxn>
              <a:cxn ang="0">
                <a:pos x="0" y="882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Rectangle 1096"/>
          <p:cNvSpPr>
            <a:spLocks noChangeArrowheads="1"/>
          </p:cNvSpPr>
          <p:nvPr/>
        </p:nvSpPr>
        <p:spPr bwMode="auto">
          <a:xfrm>
            <a:off x="4975225" y="34147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76" name="Rectangle 1097"/>
          <p:cNvSpPr>
            <a:spLocks noChangeArrowheads="1"/>
          </p:cNvSpPr>
          <p:nvPr/>
        </p:nvSpPr>
        <p:spPr bwMode="auto">
          <a:xfrm>
            <a:off x="1917700" y="34099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77" name="Rectangle 1098"/>
          <p:cNvSpPr>
            <a:spLocks noChangeArrowheads="1"/>
          </p:cNvSpPr>
          <p:nvPr/>
        </p:nvSpPr>
        <p:spPr bwMode="auto">
          <a:xfrm>
            <a:off x="1917700" y="3798888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78" name="Rectangle 1099"/>
          <p:cNvSpPr>
            <a:spLocks noChangeArrowheads="1"/>
          </p:cNvSpPr>
          <p:nvPr/>
        </p:nvSpPr>
        <p:spPr bwMode="auto">
          <a:xfrm>
            <a:off x="1917700" y="4132263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79" name="Rectangle 1100"/>
          <p:cNvSpPr>
            <a:spLocks noChangeArrowheads="1"/>
          </p:cNvSpPr>
          <p:nvPr/>
        </p:nvSpPr>
        <p:spPr bwMode="auto">
          <a:xfrm>
            <a:off x="1917701" y="4492625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80" name="Rectangle 1101"/>
          <p:cNvSpPr>
            <a:spLocks noChangeArrowheads="1"/>
          </p:cNvSpPr>
          <p:nvPr/>
        </p:nvSpPr>
        <p:spPr bwMode="auto">
          <a:xfrm>
            <a:off x="2547938" y="30448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1" name="Rectangle 1102"/>
          <p:cNvSpPr>
            <a:spLocks noChangeArrowheads="1"/>
          </p:cNvSpPr>
          <p:nvPr/>
        </p:nvSpPr>
        <p:spPr bwMode="auto">
          <a:xfrm>
            <a:off x="3995738" y="20447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2" name="Rectangle 1103"/>
          <p:cNvSpPr>
            <a:spLocks noChangeArrowheads="1"/>
          </p:cNvSpPr>
          <p:nvPr/>
        </p:nvSpPr>
        <p:spPr bwMode="auto">
          <a:xfrm>
            <a:off x="3971925" y="30480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3" name="Rectangle 1104"/>
          <p:cNvSpPr>
            <a:spLocks noChangeArrowheads="1"/>
          </p:cNvSpPr>
          <p:nvPr/>
        </p:nvSpPr>
        <p:spPr bwMode="auto">
          <a:xfrm>
            <a:off x="3960813" y="40957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4" name="Rectangle 1105"/>
          <p:cNvSpPr>
            <a:spLocks noChangeArrowheads="1"/>
          </p:cNvSpPr>
          <p:nvPr/>
        </p:nvSpPr>
        <p:spPr bwMode="auto">
          <a:xfrm>
            <a:off x="3986213" y="5165725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5" name="Rectangle 1106"/>
          <p:cNvSpPr>
            <a:spLocks noChangeArrowheads="1"/>
          </p:cNvSpPr>
          <p:nvPr/>
        </p:nvSpPr>
        <p:spPr bwMode="auto">
          <a:xfrm>
            <a:off x="1919289" y="2036763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86" name="Rectangle 1107"/>
          <p:cNvSpPr>
            <a:spLocks noChangeArrowheads="1"/>
          </p:cNvSpPr>
          <p:nvPr/>
        </p:nvSpPr>
        <p:spPr bwMode="auto">
          <a:xfrm>
            <a:off x="1655763" y="2439988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87" name="Rectangle 1108"/>
          <p:cNvSpPr>
            <a:spLocks noChangeArrowheads="1"/>
          </p:cNvSpPr>
          <p:nvPr/>
        </p:nvSpPr>
        <p:spPr bwMode="auto">
          <a:xfrm>
            <a:off x="2241551" y="5241925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1109"/>
          <p:cNvSpPr>
            <a:spLocks noChangeArrowheads="1"/>
          </p:cNvSpPr>
          <p:nvPr/>
        </p:nvSpPr>
        <p:spPr bwMode="auto">
          <a:xfrm>
            <a:off x="4954588" y="1906588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1110"/>
          <p:cNvSpPr>
            <a:spLocks noChangeArrowheads="1"/>
          </p:cNvSpPr>
          <p:nvPr/>
        </p:nvSpPr>
        <p:spPr bwMode="auto">
          <a:xfrm>
            <a:off x="4968876" y="2970213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1111"/>
          <p:cNvSpPr>
            <a:spLocks noChangeArrowheads="1"/>
          </p:cNvSpPr>
          <p:nvPr/>
        </p:nvSpPr>
        <p:spPr bwMode="auto">
          <a:xfrm>
            <a:off x="4968876" y="4005263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1112"/>
          <p:cNvSpPr>
            <a:spLocks noChangeArrowheads="1"/>
          </p:cNvSpPr>
          <p:nvPr/>
        </p:nvSpPr>
        <p:spPr bwMode="auto">
          <a:xfrm>
            <a:off x="4970464" y="5070475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1113"/>
          <p:cNvSpPr>
            <a:spLocks noChangeArrowheads="1"/>
          </p:cNvSpPr>
          <p:nvPr/>
        </p:nvSpPr>
        <p:spPr bwMode="auto">
          <a:xfrm>
            <a:off x="2986503" y="6036647"/>
            <a:ext cx="131427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93" name="Rectangle 1114"/>
          <p:cNvSpPr>
            <a:spLocks noChangeArrowheads="1"/>
          </p:cNvSpPr>
          <p:nvPr/>
        </p:nvSpPr>
        <p:spPr bwMode="auto">
          <a:xfrm>
            <a:off x="3937000" y="44481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94" name="Rectangle 1115"/>
          <p:cNvSpPr>
            <a:spLocks noChangeArrowheads="1"/>
          </p:cNvSpPr>
          <p:nvPr/>
        </p:nvSpPr>
        <p:spPr bwMode="auto">
          <a:xfrm>
            <a:off x="3951288" y="341471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5" name="Rectangle 1116"/>
          <p:cNvSpPr>
            <a:spLocks noChangeArrowheads="1"/>
          </p:cNvSpPr>
          <p:nvPr/>
        </p:nvSpPr>
        <p:spPr bwMode="auto">
          <a:xfrm>
            <a:off x="4619625" y="34147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6" name="Rectangle 1117"/>
          <p:cNvSpPr>
            <a:spLocks noChangeArrowheads="1"/>
          </p:cNvSpPr>
          <p:nvPr/>
        </p:nvSpPr>
        <p:spPr bwMode="auto">
          <a:xfrm>
            <a:off x="3948113" y="23622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97" name="Rectangle 1118"/>
          <p:cNvSpPr>
            <a:spLocks noChangeArrowheads="1"/>
          </p:cNvSpPr>
          <p:nvPr/>
        </p:nvSpPr>
        <p:spPr bwMode="auto">
          <a:xfrm>
            <a:off x="4270375" y="23622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98" name="Rectangle 1119"/>
          <p:cNvSpPr>
            <a:spLocks noChangeArrowheads="1"/>
          </p:cNvSpPr>
          <p:nvPr/>
        </p:nvSpPr>
        <p:spPr bwMode="auto">
          <a:xfrm>
            <a:off x="4649788" y="23622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9" name="Rectangle 1120"/>
          <p:cNvSpPr>
            <a:spLocks noChangeArrowheads="1"/>
          </p:cNvSpPr>
          <p:nvPr/>
        </p:nvSpPr>
        <p:spPr bwMode="auto">
          <a:xfrm>
            <a:off x="4970463" y="23495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0" name="Rectangle 1121"/>
          <p:cNvSpPr>
            <a:spLocks noChangeArrowheads="1"/>
          </p:cNvSpPr>
          <p:nvPr/>
        </p:nvSpPr>
        <p:spPr bwMode="auto">
          <a:xfrm>
            <a:off x="3937000" y="5499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1" name="Rectangle 1122"/>
          <p:cNvSpPr>
            <a:spLocks noChangeArrowheads="1"/>
          </p:cNvSpPr>
          <p:nvPr/>
        </p:nvSpPr>
        <p:spPr bwMode="auto">
          <a:xfrm>
            <a:off x="4327525" y="54991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2" name="Rectangle 1123"/>
          <p:cNvSpPr>
            <a:spLocks noChangeArrowheads="1"/>
          </p:cNvSpPr>
          <p:nvPr/>
        </p:nvSpPr>
        <p:spPr bwMode="auto">
          <a:xfrm>
            <a:off x="4621213" y="5499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03" name="Rectangle 1124"/>
          <p:cNvSpPr>
            <a:spLocks noChangeArrowheads="1"/>
          </p:cNvSpPr>
          <p:nvPr/>
        </p:nvSpPr>
        <p:spPr bwMode="auto">
          <a:xfrm>
            <a:off x="4325938" y="341312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104" name="Freeform 1125"/>
          <p:cNvSpPr>
            <a:spLocks/>
          </p:cNvSpPr>
          <p:nvPr/>
        </p:nvSpPr>
        <p:spPr bwMode="auto">
          <a:xfrm>
            <a:off x="3159125" y="2022475"/>
            <a:ext cx="750888" cy="133350"/>
          </a:xfrm>
          <a:custGeom>
            <a:avLst/>
            <a:gdLst/>
            <a:ahLst/>
            <a:cxnLst>
              <a:cxn ang="0">
                <a:pos x="0" y="83"/>
              </a:cxn>
              <a:cxn ang="0">
                <a:pos x="195" y="0"/>
              </a:cxn>
              <a:cxn ang="0">
                <a:pos x="187" y="83"/>
              </a:cxn>
              <a:cxn ang="0">
                <a:pos x="472" y="60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Freeform 1126"/>
          <p:cNvSpPr>
            <a:spLocks/>
          </p:cNvSpPr>
          <p:nvPr/>
        </p:nvSpPr>
        <p:spPr bwMode="auto">
          <a:xfrm>
            <a:off x="2157413" y="2678114"/>
            <a:ext cx="455612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" y="180"/>
              </a:cxn>
              <a:cxn ang="0">
                <a:pos x="158" y="75"/>
              </a:cxn>
              <a:cxn ang="0">
                <a:pos x="286" y="225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Rectangle 1127"/>
          <p:cNvSpPr>
            <a:spLocks noChangeArrowheads="1"/>
          </p:cNvSpPr>
          <p:nvPr/>
        </p:nvSpPr>
        <p:spPr bwMode="auto">
          <a:xfrm>
            <a:off x="2557463" y="3386139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1128"/>
          <p:cNvSpPr>
            <a:spLocks noChangeArrowheads="1"/>
          </p:cNvSpPr>
          <p:nvPr/>
        </p:nvSpPr>
        <p:spPr bwMode="auto">
          <a:xfrm>
            <a:off x="2557463" y="3729039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1129"/>
          <p:cNvSpPr>
            <a:spLocks noChangeArrowheads="1"/>
          </p:cNvSpPr>
          <p:nvPr/>
        </p:nvSpPr>
        <p:spPr bwMode="auto">
          <a:xfrm>
            <a:off x="2557463" y="4071939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130"/>
          <p:cNvSpPr>
            <a:spLocks noChangeShapeType="1"/>
          </p:cNvSpPr>
          <p:nvPr/>
        </p:nvSpPr>
        <p:spPr bwMode="auto">
          <a:xfrm flipV="1">
            <a:off x="2979738" y="2582864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131"/>
          <p:cNvSpPr>
            <a:spLocks noChangeShapeType="1"/>
          </p:cNvSpPr>
          <p:nvPr/>
        </p:nvSpPr>
        <p:spPr bwMode="auto">
          <a:xfrm flipV="1">
            <a:off x="2979738" y="3589338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Line 1132"/>
          <p:cNvSpPr>
            <a:spLocks noChangeShapeType="1"/>
          </p:cNvSpPr>
          <p:nvPr/>
        </p:nvSpPr>
        <p:spPr bwMode="auto">
          <a:xfrm>
            <a:off x="3016250" y="4249739"/>
            <a:ext cx="939800" cy="357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Line 1133"/>
          <p:cNvSpPr>
            <a:spLocks noChangeShapeType="1"/>
          </p:cNvSpPr>
          <p:nvPr/>
        </p:nvSpPr>
        <p:spPr bwMode="auto">
          <a:xfrm>
            <a:off x="3098800" y="4630739"/>
            <a:ext cx="846138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Rectangle 1134"/>
          <p:cNvSpPr>
            <a:spLocks noChangeArrowheads="1"/>
          </p:cNvSpPr>
          <p:nvPr/>
        </p:nvSpPr>
        <p:spPr bwMode="auto">
          <a:xfrm>
            <a:off x="2109473" y="848724"/>
            <a:ext cx="2463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20 = binary 10100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FD4C09-318A-DCB7-08B8-BA6F803A6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DB3832-DD55-26C5-6669-9D74086CA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6302375" y="1711325"/>
            <a:ext cx="4267200" cy="4876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30"/>
          <p:cNvSpPr txBox="1">
            <a:spLocks noChangeArrowheads="1"/>
          </p:cNvSpPr>
          <p:nvPr/>
        </p:nvSpPr>
        <p:spPr>
          <a:xfrm>
            <a:off x="2121693" y="-26223"/>
            <a:ext cx="7910203" cy="582211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sz="32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Insert h(r)=20 (Causes Doubling)</a:t>
            </a:r>
          </a:p>
        </p:txBody>
      </p:sp>
      <p:sp>
        <p:nvSpPr>
          <p:cNvPr id="8" name="AutoShape 1031"/>
          <p:cNvSpPr>
            <a:spLocks noChangeArrowheads="1"/>
          </p:cNvSpPr>
          <p:nvPr/>
        </p:nvSpPr>
        <p:spPr bwMode="auto">
          <a:xfrm>
            <a:off x="5811838" y="1406525"/>
            <a:ext cx="444500" cy="292100"/>
          </a:xfrm>
          <a:prstGeom prst="rightArrow">
            <a:avLst>
              <a:gd name="adj1" fmla="val 23917"/>
              <a:gd name="adj2" fmla="val 7336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077"/>
          <p:cNvSpPr>
            <a:spLocks/>
          </p:cNvSpPr>
          <p:nvPr/>
        </p:nvSpPr>
        <p:spPr bwMode="auto">
          <a:xfrm>
            <a:off x="6996114" y="2732089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reeform 1078"/>
          <p:cNvSpPr>
            <a:spLocks/>
          </p:cNvSpPr>
          <p:nvPr/>
        </p:nvSpPr>
        <p:spPr bwMode="auto">
          <a:xfrm>
            <a:off x="8196263" y="3032126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1079"/>
          <p:cNvSpPr>
            <a:spLocks/>
          </p:cNvSpPr>
          <p:nvPr/>
        </p:nvSpPr>
        <p:spPr bwMode="auto">
          <a:xfrm>
            <a:off x="8196263" y="3930651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080"/>
          <p:cNvSpPr>
            <a:spLocks/>
          </p:cNvSpPr>
          <p:nvPr/>
        </p:nvSpPr>
        <p:spPr bwMode="auto">
          <a:xfrm>
            <a:off x="8196263" y="4832351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081"/>
          <p:cNvSpPr>
            <a:spLocks/>
          </p:cNvSpPr>
          <p:nvPr/>
        </p:nvSpPr>
        <p:spPr bwMode="auto">
          <a:xfrm>
            <a:off x="8196264" y="2732089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082"/>
          <p:cNvSpPr>
            <a:spLocks/>
          </p:cNvSpPr>
          <p:nvPr/>
        </p:nvSpPr>
        <p:spPr bwMode="auto">
          <a:xfrm>
            <a:off x="8196264" y="3630614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083"/>
          <p:cNvSpPr>
            <a:spLocks/>
          </p:cNvSpPr>
          <p:nvPr/>
        </p:nvSpPr>
        <p:spPr bwMode="auto">
          <a:xfrm>
            <a:off x="8196264" y="4532314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084"/>
          <p:cNvSpPr>
            <a:spLocks/>
          </p:cNvSpPr>
          <p:nvPr/>
        </p:nvSpPr>
        <p:spPr bwMode="auto">
          <a:xfrm>
            <a:off x="8196263" y="2132014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1085"/>
          <p:cNvSpPr>
            <a:spLocks/>
          </p:cNvSpPr>
          <p:nvPr/>
        </p:nvSpPr>
        <p:spPr bwMode="auto">
          <a:xfrm>
            <a:off x="8196264" y="1831976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086"/>
          <p:cNvSpPr>
            <a:spLocks/>
          </p:cNvSpPr>
          <p:nvPr/>
        </p:nvSpPr>
        <p:spPr bwMode="auto">
          <a:xfrm>
            <a:off x="8207375" y="5768976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Freeform 1087"/>
          <p:cNvSpPr>
            <a:spLocks/>
          </p:cNvSpPr>
          <p:nvPr/>
        </p:nvSpPr>
        <p:spPr bwMode="auto">
          <a:xfrm>
            <a:off x="8207376" y="5468939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Freeform 1088"/>
          <p:cNvSpPr>
            <a:spLocks/>
          </p:cNvSpPr>
          <p:nvPr/>
        </p:nvSpPr>
        <p:spPr bwMode="auto">
          <a:xfrm>
            <a:off x="6996113" y="3032125"/>
            <a:ext cx="601662" cy="1200150"/>
          </a:xfrm>
          <a:custGeom>
            <a:avLst/>
            <a:gdLst/>
            <a:ahLst/>
            <a:cxnLst>
              <a:cxn ang="0">
                <a:pos x="0" y="755"/>
              </a:cxn>
              <a:cxn ang="0">
                <a:pos x="0" y="0"/>
              </a:cxn>
              <a:cxn ang="0">
                <a:pos x="378" y="0"/>
              </a:cxn>
              <a:cxn ang="0">
                <a:pos x="378" y="755"/>
              </a:cxn>
              <a:cxn ang="0">
                <a:pos x="0" y="755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1089"/>
          <p:cNvSpPr>
            <a:spLocks/>
          </p:cNvSpPr>
          <p:nvPr/>
        </p:nvSpPr>
        <p:spPr bwMode="auto">
          <a:xfrm>
            <a:off x="6996113" y="4230689"/>
            <a:ext cx="601662" cy="1203325"/>
          </a:xfrm>
          <a:custGeom>
            <a:avLst/>
            <a:gdLst/>
            <a:ahLst/>
            <a:cxnLst>
              <a:cxn ang="0">
                <a:pos x="0" y="757"/>
              </a:cxn>
              <a:cxn ang="0">
                <a:pos x="0" y="0"/>
              </a:cxn>
              <a:cxn ang="0">
                <a:pos x="378" y="0"/>
              </a:cxn>
              <a:cxn ang="0">
                <a:pos x="378" y="757"/>
              </a:cxn>
              <a:cxn ang="0">
                <a:pos x="0" y="757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Rectangle 1090"/>
          <p:cNvSpPr>
            <a:spLocks noChangeArrowheads="1"/>
          </p:cNvSpPr>
          <p:nvPr/>
        </p:nvSpPr>
        <p:spPr bwMode="auto">
          <a:xfrm>
            <a:off x="8764588" y="48260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23" name="Rectangle 1091"/>
          <p:cNvSpPr>
            <a:spLocks noChangeArrowheads="1"/>
          </p:cNvSpPr>
          <p:nvPr/>
        </p:nvSpPr>
        <p:spPr bwMode="auto">
          <a:xfrm>
            <a:off x="8185150" y="269557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" name="Rectangle 1092"/>
          <p:cNvSpPr>
            <a:spLocks noChangeArrowheads="1"/>
          </p:cNvSpPr>
          <p:nvPr/>
        </p:nvSpPr>
        <p:spPr bwMode="auto">
          <a:xfrm>
            <a:off x="8199438" y="35814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5" name="Rectangle 1093"/>
          <p:cNvSpPr>
            <a:spLocks noChangeArrowheads="1"/>
          </p:cNvSpPr>
          <p:nvPr/>
        </p:nvSpPr>
        <p:spPr bwMode="auto">
          <a:xfrm>
            <a:off x="8199438" y="45053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6" name="Rectangle 1094"/>
          <p:cNvSpPr>
            <a:spLocks noChangeArrowheads="1"/>
          </p:cNvSpPr>
          <p:nvPr/>
        </p:nvSpPr>
        <p:spPr bwMode="auto">
          <a:xfrm>
            <a:off x="6500813" y="30416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27" name="Rectangle 1095"/>
          <p:cNvSpPr>
            <a:spLocks noChangeArrowheads="1"/>
          </p:cNvSpPr>
          <p:nvPr/>
        </p:nvSpPr>
        <p:spPr bwMode="auto">
          <a:xfrm>
            <a:off x="6500813" y="335280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28" name="Rectangle 1096"/>
          <p:cNvSpPr>
            <a:spLocks noChangeArrowheads="1"/>
          </p:cNvSpPr>
          <p:nvPr/>
        </p:nvSpPr>
        <p:spPr bwMode="auto">
          <a:xfrm>
            <a:off x="6491288" y="3652838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29" name="Rectangle 1097"/>
          <p:cNvSpPr>
            <a:spLocks noChangeArrowheads="1"/>
          </p:cNvSpPr>
          <p:nvPr/>
        </p:nvSpPr>
        <p:spPr bwMode="auto">
          <a:xfrm>
            <a:off x="6491289" y="3965575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30" name="Rectangle 1098"/>
          <p:cNvSpPr>
            <a:spLocks noChangeArrowheads="1"/>
          </p:cNvSpPr>
          <p:nvPr/>
        </p:nvSpPr>
        <p:spPr bwMode="auto">
          <a:xfrm>
            <a:off x="6480175" y="4252913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31" name="Rectangle 1099"/>
          <p:cNvSpPr>
            <a:spLocks noChangeArrowheads="1"/>
          </p:cNvSpPr>
          <p:nvPr/>
        </p:nvSpPr>
        <p:spPr bwMode="auto">
          <a:xfrm>
            <a:off x="6480175" y="45656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32" name="Rectangle 1100"/>
          <p:cNvSpPr>
            <a:spLocks noChangeArrowheads="1"/>
          </p:cNvSpPr>
          <p:nvPr/>
        </p:nvSpPr>
        <p:spPr bwMode="auto">
          <a:xfrm>
            <a:off x="6467476" y="4887913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33" name="Rectangle 1101"/>
          <p:cNvSpPr>
            <a:spLocks noChangeArrowheads="1"/>
          </p:cNvSpPr>
          <p:nvPr/>
        </p:nvSpPr>
        <p:spPr bwMode="auto">
          <a:xfrm>
            <a:off x="6480176" y="5176838"/>
            <a:ext cx="46115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34" name="Rectangle 1102"/>
          <p:cNvSpPr>
            <a:spLocks noChangeArrowheads="1"/>
          </p:cNvSpPr>
          <p:nvPr/>
        </p:nvSpPr>
        <p:spPr bwMode="auto">
          <a:xfrm>
            <a:off x="6997700" y="27066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5" name="Rectangle 1103"/>
          <p:cNvSpPr>
            <a:spLocks noChangeArrowheads="1"/>
          </p:cNvSpPr>
          <p:nvPr/>
        </p:nvSpPr>
        <p:spPr bwMode="auto">
          <a:xfrm>
            <a:off x="8185150" y="179387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6" name="Rectangle 1104"/>
          <p:cNvSpPr>
            <a:spLocks noChangeArrowheads="1"/>
          </p:cNvSpPr>
          <p:nvPr/>
        </p:nvSpPr>
        <p:spPr bwMode="auto">
          <a:xfrm>
            <a:off x="8212138" y="54419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7" name="Rectangle 1105"/>
          <p:cNvSpPr>
            <a:spLocks noChangeArrowheads="1"/>
          </p:cNvSpPr>
          <p:nvPr/>
        </p:nvSpPr>
        <p:spPr bwMode="auto">
          <a:xfrm>
            <a:off x="6708776" y="5672138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38" name="Rectangle 1106"/>
          <p:cNvSpPr>
            <a:spLocks noChangeArrowheads="1"/>
          </p:cNvSpPr>
          <p:nvPr/>
        </p:nvSpPr>
        <p:spPr bwMode="auto">
          <a:xfrm>
            <a:off x="9447213" y="2138363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39" name="Rectangle 1107"/>
          <p:cNvSpPr>
            <a:spLocks noChangeArrowheads="1"/>
          </p:cNvSpPr>
          <p:nvPr/>
        </p:nvSpPr>
        <p:spPr bwMode="auto">
          <a:xfrm>
            <a:off x="9459914" y="3051175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40" name="Rectangle 1108"/>
          <p:cNvSpPr>
            <a:spLocks noChangeArrowheads="1"/>
          </p:cNvSpPr>
          <p:nvPr/>
        </p:nvSpPr>
        <p:spPr bwMode="auto">
          <a:xfrm>
            <a:off x="9461501" y="3938588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41" name="Rectangle 1109"/>
          <p:cNvSpPr>
            <a:spLocks noChangeArrowheads="1"/>
          </p:cNvSpPr>
          <p:nvPr/>
        </p:nvSpPr>
        <p:spPr bwMode="auto">
          <a:xfrm>
            <a:off x="9461501" y="485140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42" name="Rectangle 1110"/>
          <p:cNvSpPr>
            <a:spLocks noChangeArrowheads="1"/>
          </p:cNvSpPr>
          <p:nvPr/>
        </p:nvSpPr>
        <p:spPr bwMode="auto">
          <a:xfrm>
            <a:off x="9461500" y="5751513"/>
            <a:ext cx="105131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43" name="Rectangle 1111"/>
          <p:cNvSpPr>
            <a:spLocks noChangeArrowheads="1"/>
          </p:cNvSpPr>
          <p:nvPr/>
        </p:nvSpPr>
        <p:spPr bwMode="auto">
          <a:xfrm>
            <a:off x="9296401" y="5980113"/>
            <a:ext cx="12791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44" name="Rectangle 1112"/>
          <p:cNvSpPr>
            <a:spLocks noChangeArrowheads="1"/>
          </p:cNvSpPr>
          <p:nvPr/>
        </p:nvSpPr>
        <p:spPr bwMode="auto">
          <a:xfrm>
            <a:off x="9366250" y="6159500"/>
            <a:ext cx="12292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45" name="Rectangle 1113"/>
          <p:cNvSpPr>
            <a:spLocks noChangeArrowheads="1"/>
          </p:cNvSpPr>
          <p:nvPr/>
        </p:nvSpPr>
        <p:spPr bwMode="auto">
          <a:xfrm>
            <a:off x="8759825" y="21224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46" name="Rectangle 1114"/>
          <p:cNvSpPr>
            <a:spLocks noChangeArrowheads="1"/>
          </p:cNvSpPr>
          <p:nvPr/>
        </p:nvSpPr>
        <p:spPr bwMode="auto">
          <a:xfrm>
            <a:off x="8189913" y="30241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47" name="Rectangle 1115"/>
          <p:cNvSpPr>
            <a:spLocks noChangeArrowheads="1"/>
          </p:cNvSpPr>
          <p:nvPr/>
        </p:nvSpPr>
        <p:spPr bwMode="auto">
          <a:xfrm>
            <a:off x="8483600" y="30241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8" name="Rectangle 1116"/>
          <p:cNvSpPr>
            <a:spLocks noChangeArrowheads="1"/>
          </p:cNvSpPr>
          <p:nvPr/>
        </p:nvSpPr>
        <p:spPr bwMode="auto">
          <a:xfrm>
            <a:off x="8740775" y="30241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49" name="Rectangle 1117"/>
          <p:cNvSpPr>
            <a:spLocks noChangeArrowheads="1"/>
          </p:cNvSpPr>
          <p:nvPr/>
        </p:nvSpPr>
        <p:spPr bwMode="auto">
          <a:xfrm>
            <a:off x="9063038" y="30241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50" name="Rectangle 1118"/>
          <p:cNvSpPr>
            <a:spLocks noChangeArrowheads="1"/>
          </p:cNvSpPr>
          <p:nvPr/>
        </p:nvSpPr>
        <p:spPr bwMode="auto">
          <a:xfrm>
            <a:off x="9050338" y="21240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51" name="Rectangle 1119"/>
          <p:cNvSpPr>
            <a:spLocks noChangeArrowheads="1"/>
          </p:cNvSpPr>
          <p:nvPr/>
        </p:nvSpPr>
        <p:spPr bwMode="auto">
          <a:xfrm>
            <a:off x="8164513" y="39243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52" name="Rectangle 1120"/>
          <p:cNvSpPr>
            <a:spLocks noChangeArrowheads="1"/>
          </p:cNvSpPr>
          <p:nvPr/>
        </p:nvSpPr>
        <p:spPr bwMode="auto">
          <a:xfrm>
            <a:off x="8164513" y="48117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53" name="Rectangle 1121"/>
          <p:cNvSpPr>
            <a:spLocks noChangeArrowheads="1"/>
          </p:cNvSpPr>
          <p:nvPr/>
        </p:nvSpPr>
        <p:spPr bwMode="auto">
          <a:xfrm>
            <a:off x="8483600" y="482441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54" name="Rectangle 1122"/>
          <p:cNvSpPr>
            <a:spLocks noChangeArrowheads="1"/>
          </p:cNvSpPr>
          <p:nvPr/>
        </p:nvSpPr>
        <p:spPr bwMode="auto">
          <a:xfrm>
            <a:off x="8201025" y="575945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5" name="Rectangle 1123"/>
          <p:cNvSpPr>
            <a:spLocks noChangeArrowheads="1"/>
          </p:cNvSpPr>
          <p:nvPr/>
        </p:nvSpPr>
        <p:spPr bwMode="auto">
          <a:xfrm>
            <a:off x="8789988" y="57483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56" name="Rectangle 1124"/>
          <p:cNvSpPr>
            <a:spLocks noChangeArrowheads="1"/>
          </p:cNvSpPr>
          <p:nvPr/>
        </p:nvSpPr>
        <p:spPr bwMode="auto">
          <a:xfrm>
            <a:off x="8489950" y="574516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7" name="Line 1125"/>
          <p:cNvSpPr>
            <a:spLocks noChangeShapeType="1"/>
          </p:cNvSpPr>
          <p:nvPr/>
        </p:nvSpPr>
        <p:spPr bwMode="auto">
          <a:xfrm>
            <a:off x="6997701" y="3279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1126"/>
          <p:cNvSpPr>
            <a:spLocks noChangeShapeType="1"/>
          </p:cNvSpPr>
          <p:nvPr/>
        </p:nvSpPr>
        <p:spPr bwMode="auto">
          <a:xfrm>
            <a:off x="7007226" y="357505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1127"/>
          <p:cNvSpPr>
            <a:spLocks noChangeShapeType="1"/>
          </p:cNvSpPr>
          <p:nvPr/>
        </p:nvSpPr>
        <p:spPr bwMode="auto">
          <a:xfrm>
            <a:off x="7004051" y="390683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1128"/>
          <p:cNvSpPr>
            <a:spLocks noChangeShapeType="1"/>
          </p:cNvSpPr>
          <p:nvPr/>
        </p:nvSpPr>
        <p:spPr bwMode="auto">
          <a:xfrm>
            <a:off x="7024688" y="45354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129"/>
          <p:cNvSpPr>
            <a:spLocks noChangeShapeType="1"/>
          </p:cNvSpPr>
          <p:nvPr/>
        </p:nvSpPr>
        <p:spPr bwMode="auto">
          <a:xfrm>
            <a:off x="6999288" y="4889500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1130"/>
          <p:cNvSpPr>
            <a:spLocks noChangeShapeType="1"/>
          </p:cNvSpPr>
          <p:nvPr/>
        </p:nvSpPr>
        <p:spPr bwMode="auto">
          <a:xfrm>
            <a:off x="7008813" y="517366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1131"/>
          <p:cNvSpPr>
            <a:spLocks noChangeShapeType="1"/>
          </p:cNvSpPr>
          <p:nvPr/>
        </p:nvSpPr>
        <p:spPr bwMode="auto">
          <a:xfrm flipV="1">
            <a:off x="7283451" y="2316163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1132"/>
          <p:cNvSpPr>
            <a:spLocks noChangeShapeType="1"/>
          </p:cNvSpPr>
          <p:nvPr/>
        </p:nvSpPr>
        <p:spPr bwMode="auto">
          <a:xfrm flipV="1">
            <a:off x="7283451" y="3208339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1133"/>
          <p:cNvSpPr>
            <a:spLocks noChangeShapeType="1"/>
          </p:cNvSpPr>
          <p:nvPr/>
        </p:nvSpPr>
        <p:spPr bwMode="auto">
          <a:xfrm>
            <a:off x="7296151" y="3757614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1134"/>
          <p:cNvSpPr>
            <a:spLocks noChangeShapeType="1"/>
          </p:cNvSpPr>
          <p:nvPr/>
        </p:nvSpPr>
        <p:spPr bwMode="auto">
          <a:xfrm>
            <a:off x="7307263" y="4078288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1135"/>
          <p:cNvSpPr>
            <a:spLocks noChangeShapeType="1"/>
          </p:cNvSpPr>
          <p:nvPr/>
        </p:nvSpPr>
        <p:spPr bwMode="auto">
          <a:xfrm>
            <a:off x="7224714" y="4340226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1136"/>
          <p:cNvSpPr>
            <a:spLocks noChangeShapeType="1"/>
          </p:cNvSpPr>
          <p:nvPr/>
        </p:nvSpPr>
        <p:spPr bwMode="auto">
          <a:xfrm flipV="1">
            <a:off x="7254875" y="3251201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1137"/>
          <p:cNvSpPr>
            <a:spLocks noChangeShapeType="1"/>
          </p:cNvSpPr>
          <p:nvPr/>
        </p:nvSpPr>
        <p:spPr bwMode="auto">
          <a:xfrm flipV="1">
            <a:off x="7267575" y="4149726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1138"/>
          <p:cNvSpPr>
            <a:spLocks noChangeShapeType="1"/>
          </p:cNvSpPr>
          <p:nvPr/>
        </p:nvSpPr>
        <p:spPr bwMode="auto">
          <a:xfrm flipV="1">
            <a:off x="7267575" y="5002213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1148"/>
          <p:cNvSpPr>
            <a:spLocks noChangeArrowheads="1"/>
          </p:cNvSpPr>
          <p:nvPr/>
        </p:nvSpPr>
        <p:spPr bwMode="auto">
          <a:xfrm>
            <a:off x="6372226" y="1866900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72" name="Rectangle 1149"/>
          <p:cNvSpPr>
            <a:spLocks noChangeArrowheads="1"/>
          </p:cNvSpPr>
          <p:nvPr/>
        </p:nvSpPr>
        <p:spPr bwMode="auto">
          <a:xfrm>
            <a:off x="6276975" y="2220913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73" name="Freeform 1150"/>
          <p:cNvSpPr>
            <a:spLocks/>
          </p:cNvSpPr>
          <p:nvPr/>
        </p:nvSpPr>
        <p:spPr bwMode="auto">
          <a:xfrm>
            <a:off x="7639050" y="1884364"/>
            <a:ext cx="573088" cy="168275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180" y="0"/>
              </a:cxn>
              <a:cxn ang="0">
                <a:pos x="105" y="105"/>
              </a:cxn>
              <a:cxn ang="0">
                <a:pos x="360" y="30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Freeform 1151"/>
          <p:cNvSpPr>
            <a:spLocks/>
          </p:cNvSpPr>
          <p:nvPr/>
        </p:nvSpPr>
        <p:spPr bwMode="auto">
          <a:xfrm>
            <a:off x="7138989" y="2466976"/>
            <a:ext cx="180975" cy="276225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113" y="68"/>
              </a:cxn>
              <a:cxn ang="0">
                <a:pos x="0" y="38"/>
              </a:cxn>
              <a:cxn ang="0">
                <a:pos x="15" y="173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Rectangle 1152"/>
          <p:cNvSpPr>
            <a:spLocks noChangeArrowheads="1"/>
          </p:cNvSpPr>
          <p:nvPr/>
        </p:nvSpPr>
        <p:spPr bwMode="auto">
          <a:xfrm>
            <a:off x="1792289" y="1695450"/>
            <a:ext cx="3914775" cy="4876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153"/>
          <p:cNvSpPr>
            <a:spLocks noChangeArrowheads="1"/>
          </p:cNvSpPr>
          <p:nvPr/>
        </p:nvSpPr>
        <p:spPr bwMode="auto">
          <a:xfrm>
            <a:off x="2165350" y="6191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154"/>
          <p:cNvSpPr>
            <a:spLocks/>
          </p:cNvSpPr>
          <p:nvPr/>
        </p:nvSpPr>
        <p:spPr bwMode="auto">
          <a:xfrm>
            <a:off x="2530475" y="2636838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Freeform 1155"/>
          <p:cNvSpPr>
            <a:spLocks/>
          </p:cNvSpPr>
          <p:nvPr/>
        </p:nvSpPr>
        <p:spPr bwMode="auto">
          <a:xfrm>
            <a:off x="3716338" y="2933700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Freeform 1156"/>
          <p:cNvSpPr>
            <a:spLocks/>
          </p:cNvSpPr>
          <p:nvPr/>
        </p:nvSpPr>
        <p:spPr bwMode="auto">
          <a:xfrm>
            <a:off x="3716338" y="3824288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Freeform 1157"/>
          <p:cNvSpPr>
            <a:spLocks/>
          </p:cNvSpPr>
          <p:nvPr/>
        </p:nvSpPr>
        <p:spPr bwMode="auto">
          <a:xfrm>
            <a:off x="3716338" y="4714875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Freeform 1158"/>
          <p:cNvSpPr>
            <a:spLocks/>
          </p:cNvSpPr>
          <p:nvPr/>
        </p:nvSpPr>
        <p:spPr bwMode="auto">
          <a:xfrm>
            <a:off x="3716338" y="2636838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Freeform 1159"/>
          <p:cNvSpPr>
            <a:spLocks/>
          </p:cNvSpPr>
          <p:nvPr/>
        </p:nvSpPr>
        <p:spPr bwMode="auto">
          <a:xfrm>
            <a:off x="3716338" y="3527425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Freeform 1160"/>
          <p:cNvSpPr>
            <a:spLocks/>
          </p:cNvSpPr>
          <p:nvPr/>
        </p:nvSpPr>
        <p:spPr bwMode="auto">
          <a:xfrm>
            <a:off x="3716338" y="4418013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Freeform 1161"/>
          <p:cNvSpPr>
            <a:spLocks/>
          </p:cNvSpPr>
          <p:nvPr/>
        </p:nvSpPr>
        <p:spPr bwMode="auto">
          <a:xfrm>
            <a:off x="3716338" y="2044701"/>
            <a:ext cx="1268412" cy="296863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0"/>
              </a:cxn>
              <a:cxn ang="0">
                <a:pos x="748" y="0"/>
              </a:cxn>
              <a:cxn ang="0">
                <a:pos x="748" y="186"/>
              </a:cxn>
              <a:cxn ang="0">
                <a:pos x="0" y="186"/>
              </a:cxn>
            </a:cxnLst>
            <a:rect l="0" t="0" r="r" b="b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Freeform 1162"/>
          <p:cNvSpPr>
            <a:spLocks/>
          </p:cNvSpPr>
          <p:nvPr/>
        </p:nvSpPr>
        <p:spPr bwMode="auto">
          <a:xfrm>
            <a:off x="3716338" y="1747838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Freeform 1163"/>
          <p:cNvSpPr>
            <a:spLocks/>
          </p:cNvSpPr>
          <p:nvPr/>
        </p:nvSpPr>
        <p:spPr bwMode="auto">
          <a:xfrm>
            <a:off x="2530476" y="2933700"/>
            <a:ext cx="593725" cy="1189038"/>
          </a:xfrm>
          <a:custGeom>
            <a:avLst/>
            <a:gdLst/>
            <a:ahLst/>
            <a:cxnLst>
              <a:cxn ang="0">
                <a:pos x="0" y="748"/>
              </a:cxn>
              <a:cxn ang="0">
                <a:pos x="0" y="0"/>
              </a:cxn>
              <a:cxn ang="0">
                <a:pos x="373" y="0"/>
              </a:cxn>
              <a:cxn ang="0">
                <a:pos x="373" y="748"/>
              </a:cxn>
              <a:cxn ang="0">
                <a:pos x="0" y="748"/>
              </a:cxn>
            </a:cxnLst>
            <a:rect l="0" t="0" r="r" b="b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1164"/>
          <p:cNvSpPr>
            <a:spLocks noChangeArrowheads="1"/>
          </p:cNvSpPr>
          <p:nvPr/>
        </p:nvSpPr>
        <p:spPr bwMode="auto">
          <a:xfrm>
            <a:off x="4305300" y="56292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88" name="Freeform 1165"/>
          <p:cNvSpPr>
            <a:spLocks/>
          </p:cNvSpPr>
          <p:nvPr/>
        </p:nvSpPr>
        <p:spPr bwMode="auto">
          <a:xfrm>
            <a:off x="3729039" y="5640388"/>
            <a:ext cx="1266825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7" y="0"/>
              </a:cxn>
              <a:cxn ang="0">
                <a:pos x="747" y="187"/>
              </a:cxn>
              <a:cxn ang="0">
                <a:pos x="0" y="187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Freeform 1166"/>
          <p:cNvSpPr>
            <a:spLocks/>
          </p:cNvSpPr>
          <p:nvPr/>
        </p:nvSpPr>
        <p:spPr bwMode="auto">
          <a:xfrm>
            <a:off x="3729038" y="5345113"/>
            <a:ext cx="298450" cy="296862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0"/>
              </a:cxn>
              <a:cxn ang="0">
                <a:pos x="187" y="0"/>
              </a:cxn>
              <a:cxn ang="0">
                <a:pos x="187" y="186"/>
              </a:cxn>
              <a:cxn ang="0">
                <a:pos x="0" y="186"/>
              </a:cxn>
            </a:cxnLst>
            <a:rect l="0" t="0" r="r" b="b"/>
            <a:pathLst>
              <a:path w="188" h="187">
                <a:moveTo>
                  <a:pt x="0" y="186"/>
                </a:moveTo>
                <a:lnTo>
                  <a:pt x="0" y="0"/>
                </a:lnTo>
                <a:lnTo>
                  <a:pt x="187" y="0"/>
                </a:lnTo>
                <a:lnTo>
                  <a:pt x="187" y="186"/>
                </a:lnTo>
                <a:lnTo>
                  <a:pt x="0" y="186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Rectangle 1167"/>
          <p:cNvSpPr>
            <a:spLocks noChangeArrowheads="1"/>
          </p:cNvSpPr>
          <p:nvPr/>
        </p:nvSpPr>
        <p:spPr bwMode="auto">
          <a:xfrm>
            <a:off x="2070100" y="2954338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91" name="Rectangle 1168"/>
          <p:cNvSpPr>
            <a:spLocks noChangeArrowheads="1"/>
          </p:cNvSpPr>
          <p:nvPr/>
        </p:nvSpPr>
        <p:spPr bwMode="auto">
          <a:xfrm>
            <a:off x="2070100" y="326390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92" name="Rectangle 1169"/>
          <p:cNvSpPr>
            <a:spLocks noChangeArrowheads="1"/>
          </p:cNvSpPr>
          <p:nvPr/>
        </p:nvSpPr>
        <p:spPr bwMode="auto">
          <a:xfrm>
            <a:off x="2047875" y="3548063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93" name="Rectangle 1170"/>
          <p:cNvSpPr>
            <a:spLocks noChangeArrowheads="1"/>
          </p:cNvSpPr>
          <p:nvPr/>
        </p:nvSpPr>
        <p:spPr bwMode="auto">
          <a:xfrm>
            <a:off x="2060576" y="3832225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94" name="Rectangle 1171"/>
          <p:cNvSpPr>
            <a:spLocks noChangeArrowheads="1"/>
          </p:cNvSpPr>
          <p:nvPr/>
        </p:nvSpPr>
        <p:spPr bwMode="auto">
          <a:xfrm>
            <a:off x="2522538" y="26225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95" name="Rectangle 1172"/>
          <p:cNvSpPr>
            <a:spLocks noChangeArrowheads="1"/>
          </p:cNvSpPr>
          <p:nvPr/>
        </p:nvSpPr>
        <p:spPr bwMode="auto">
          <a:xfrm>
            <a:off x="3722688" y="25876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96" name="Rectangle 1173"/>
          <p:cNvSpPr>
            <a:spLocks noChangeArrowheads="1"/>
          </p:cNvSpPr>
          <p:nvPr/>
        </p:nvSpPr>
        <p:spPr bwMode="auto">
          <a:xfrm>
            <a:off x="3744913" y="3511550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97" name="Rectangle 1174"/>
          <p:cNvSpPr>
            <a:spLocks noChangeArrowheads="1"/>
          </p:cNvSpPr>
          <p:nvPr/>
        </p:nvSpPr>
        <p:spPr bwMode="auto">
          <a:xfrm>
            <a:off x="3722688" y="4341813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98" name="Rectangle 1175"/>
          <p:cNvSpPr>
            <a:spLocks noChangeArrowheads="1"/>
          </p:cNvSpPr>
          <p:nvPr/>
        </p:nvSpPr>
        <p:spPr bwMode="auto">
          <a:xfrm>
            <a:off x="1870076" y="1758950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99" name="Rectangle 1176"/>
          <p:cNvSpPr>
            <a:spLocks noChangeArrowheads="1"/>
          </p:cNvSpPr>
          <p:nvPr/>
        </p:nvSpPr>
        <p:spPr bwMode="auto">
          <a:xfrm>
            <a:off x="3722688" y="16954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00" name="Rectangle 1177"/>
          <p:cNvSpPr>
            <a:spLocks noChangeArrowheads="1"/>
          </p:cNvSpPr>
          <p:nvPr/>
        </p:nvSpPr>
        <p:spPr bwMode="auto">
          <a:xfrm>
            <a:off x="3735388" y="52911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01" name="Rectangle 1178"/>
          <p:cNvSpPr>
            <a:spLocks noChangeArrowheads="1"/>
          </p:cNvSpPr>
          <p:nvPr/>
        </p:nvSpPr>
        <p:spPr bwMode="auto">
          <a:xfrm>
            <a:off x="2260601" y="4545013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102" name="Rectangle 1179"/>
          <p:cNvSpPr>
            <a:spLocks noChangeArrowheads="1"/>
          </p:cNvSpPr>
          <p:nvPr/>
        </p:nvSpPr>
        <p:spPr bwMode="auto">
          <a:xfrm>
            <a:off x="1771650" y="2112963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03" name="Rectangle 1180"/>
          <p:cNvSpPr>
            <a:spLocks noChangeArrowheads="1"/>
          </p:cNvSpPr>
          <p:nvPr/>
        </p:nvSpPr>
        <p:spPr bwMode="auto">
          <a:xfrm>
            <a:off x="4664075" y="1709738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104" name="Rectangle 1181"/>
          <p:cNvSpPr>
            <a:spLocks noChangeArrowheads="1"/>
          </p:cNvSpPr>
          <p:nvPr/>
        </p:nvSpPr>
        <p:spPr bwMode="auto">
          <a:xfrm>
            <a:off x="4664076" y="2649538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105" name="Rectangle 1182"/>
          <p:cNvSpPr>
            <a:spLocks noChangeArrowheads="1"/>
          </p:cNvSpPr>
          <p:nvPr/>
        </p:nvSpPr>
        <p:spPr bwMode="auto">
          <a:xfrm>
            <a:off x="4664076" y="351790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106" name="Rectangle 1183"/>
          <p:cNvSpPr>
            <a:spLocks noChangeArrowheads="1"/>
          </p:cNvSpPr>
          <p:nvPr/>
        </p:nvSpPr>
        <p:spPr bwMode="auto">
          <a:xfrm>
            <a:off x="4664076" y="4391025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107" name="Rectangle 1184"/>
          <p:cNvSpPr>
            <a:spLocks noChangeArrowheads="1"/>
          </p:cNvSpPr>
          <p:nvPr/>
        </p:nvSpPr>
        <p:spPr bwMode="auto">
          <a:xfrm>
            <a:off x="4489450" y="5311775"/>
            <a:ext cx="105131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108" name="Rectangle 1185"/>
          <p:cNvSpPr>
            <a:spLocks noChangeArrowheads="1"/>
          </p:cNvSpPr>
          <p:nvPr/>
        </p:nvSpPr>
        <p:spPr bwMode="auto">
          <a:xfrm>
            <a:off x="4359276" y="5983288"/>
            <a:ext cx="12791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109" name="Rectangle 1186"/>
          <p:cNvSpPr>
            <a:spLocks noChangeArrowheads="1"/>
          </p:cNvSpPr>
          <p:nvPr/>
        </p:nvSpPr>
        <p:spPr bwMode="auto">
          <a:xfrm>
            <a:off x="4359275" y="6184900"/>
            <a:ext cx="12292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110" name="Rectangle 1187"/>
          <p:cNvSpPr>
            <a:spLocks noChangeArrowheads="1"/>
          </p:cNvSpPr>
          <p:nvPr/>
        </p:nvSpPr>
        <p:spPr bwMode="auto">
          <a:xfrm>
            <a:off x="3727450" y="293846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11" name="Rectangle 1188"/>
          <p:cNvSpPr>
            <a:spLocks noChangeArrowheads="1"/>
          </p:cNvSpPr>
          <p:nvPr/>
        </p:nvSpPr>
        <p:spPr bwMode="auto">
          <a:xfrm>
            <a:off x="4017963" y="29368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112" name="Rectangle 1189"/>
          <p:cNvSpPr>
            <a:spLocks noChangeArrowheads="1"/>
          </p:cNvSpPr>
          <p:nvPr/>
        </p:nvSpPr>
        <p:spPr bwMode="auto">
          <a:xfrm>
            <a:off x="4233863" y="29416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113" name="Rectangle 1190"/>
          <p:cNvSpPr>
            <a:spLocks noChangeArrowheads="1"/>
          </p:cNvSpPr>
          <p:nvPr/>
        </p:nvSpPr>
        <p:spPr bwMode="auto">
          <a:xfrm>
            <a:off x="4576763" y="29368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14" name="Rectangle 1191"/>
          <p:cNvSpPr>
            <a:spLocks noChangeArrowheads="1"/>
          </p:cNvSpPr>
          <p:nvPr/>
        </p:nvSpPr>
        <p:spPr bwMode="auto">
          <a:xfrm>
            <a:off x="4256088" y="20462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15" name="Rectangle 1192"/>
          <p:cNvSpPr>
            <a:spLocks noChangeArrowheads="1"/>
          </p:cNvSpPr>
          <p:nvPr/>
        </p:nvSpPr>
        <p:spPr bwMode="auto">
          <a:xfrm>
            <a:off x="4576763" y="20335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16" name="Rectangle 1193"/>
          <p:cNvSpPr>
            <a:spLocks noChangeArrowheads="1"/>
          </p:cNvSpPr>
          <p:nvPr/>
        </p:nvSpPr>
        <p:spPr bwMode="auto">
          <a:xfrm>
            <a:off x="3713163" y="38131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17" name="Rectangle 1194"/>
          <p:cNvSpPr>
            <a:spLocks noChangeArrowheads="1"/>
          </p:cNvSpPr>
          <p:nvPr/>
        </p:nvSpPr>
        <p:spPr bwMode="auto">
          <a:xfrm>
            <a:off x="3700463" y="470376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18" name="Rectangle 1195"/>
          <p:cNvSpPr>
            <a:spLocks noChangeArrowheads="1"/>
          </p:cNvSpPr>
          <p:nvPr/>
        </p:nvSpPr>
        <p:spPr bwMode="auto">
          <a:xfrm>
            <a:off x="4016375" y="470376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19" name="Rectangle 1196"/>
          <p:cNvSpPr>
            <a:spLocks noChangeArrowheads="1"/>
          </p:cNvSpPr>
          <p:nvPr/>
        </p:nvSpPr>
        <p:spPr bwMode="auto">
          <a:xfrm>
            <a:off x="4292600" y="470376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20" name="Rectangle 1197"/>
          <p:cNvSpPr>
            <a:spLocks noChangeArrowheads="1"/>
          </p:cNvSpPr>
          <p:nvPr/>
        </p:nvSpPr>
        <p:spPr bwMode="auto">
          <a:xfrm>
            <a:off x="3722688" y="56276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21" name="Rectangle 1198"/>
          <p:cNvSpPr>
            <a:spLocks noChangeArrowheads="1"/>
          </p:cNvSpPr>
          <p:nvPr/>
        </p:nvSpPr>
        <p:spPr bwMode="auto">
          <a:xfrm>
            <a:off x="4010025" y="56276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22" name="Line 1199"/>
          <p:cNvSpPr>
            <a:spLocks noChangeShapeType="1"/>
          </p:cNvSpPr>
          <p:nvPr/>
        </p:nvSpPr>
        <p:spPr bwMode="auto">
          <a:xfrm>
            <a:off x="2554288" y="32226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Line 1200"/>
          <p:cNvSpPr>
            <a:spLocks noChangeShapeType="1"/>
          </p:cNvSpPr>
          <p:nvPr/>
        </p:nvSpPr>
        <p:spPr bwMode="auto">
          <a:xfrm>
            <a:off x="2540001" y="349408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Line 1201"/>
          <p:cNvSpPr>
            <a:spLocks noChangeShapeType="1"/>
          </p:cNvSpPr>
          <p:nvPr/>
        </p:nvSpPr>
        <p:spPr bwMode="auto">
          <a:xfrm>
            <a:off x="2536826" y="38004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" name="Line 1202"/>
          <p:cNvSpPr>
            <a:spLocks noChangeShapeType="1"/>
          </p:cNvSpPr>
          <p:nvPr/>
        </p:nvSpPr>
        <p:spPr bwMode="auto">
          <a:xfrm flipV="1">
            <a:off x="2784475" y="2200276"/>
            <a:ext cx="915988" cy="8683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Line 1203"/>
          <p:cNvSpPr>
            <a:spLocks noChangeShapeType="1"/>
          </p:cNvSpPr>
          <p:nvPr/>
        </p:nvSpPr>
        <p:spPr bwMode="auto">
          <a:xfrm flipV="1">
            <a:off x="2784475" y="3068638"/>
            <a:ext cx="928688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Line 1204"/>
          <p:cNvSpPr>
            <a:spLocks noChangeShapeType="1"/>
          </p:cNvSpPr>
          <p:nvPr/>
        </p:nvSpPr>
        <p:spPr bwMode="auto">
          <a:xfrm>
            <a:off x="2824163" y="3657601"/>
            <a:ext cx="881062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Line 1205"/>
          <p:cNvSpPr>
            <a:spLocks noChangeShapeType="1"/>
          </p:cNvSpPr>
          <p:nvPr/>
        </p:nvSpPr>
        <p:spPr bwMode="auto">
          <a:xfrm>
            <a:off x="2847975" y="4062414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Freeform 1206"/>
          <p:cNvSpPr>
            <a:spLocks/>
          </p:cNvSpPr>
          <p:nvPr/>
        </p:nvSpPr>
        <p:spPr bwMode="auto">
          <a:xfrm>
            <a:off x="3133725" y="1776414"/>
            <a:ext cx="573088" cy="168275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180" y="0"/>
              </a:cxn>
              <a:cxn ang="0">
                <a:pos x="105" y="105"/>
              </a:cxn>
              <a:cxn ang="0">
                <a:pos x="360" y="30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Freeform 1207"/>
          <p:cNvSpPr>
            <a:spLocks/>
          </p:cNvSpPr>
          <p:nvPr/>
        </p:nvSpPr>
        <p:spPr bwMode="auto">
          <a:xfrm>
            <a:off x="2633664" y="2359026"/>
            <a:ext cx="180975" cy="276225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113" y="68"/>
              </a:cxn>
              <a:cxn ang="0">
                <a:pos x="0" y="38"/>
              </a:cxn>
              <a:cxn ang="0">
                <a:pos x="15" y="173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Rectangle 1208"/>
          <p:cNvSpPr>
            <a:spLocks noChangeArrowheads="1"/>
          </p:cNvSpPr>
          <p:nvPr/>
        </p:nvSpPr>
        <p:spPr bwMode="auto">
          <a:xfrm>
            <a:off x="2286001" y="762001"/>
            <a:ext cx="2463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20 = binary 10100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224177-6C37-2380-1081-A57493FB9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8BC9F8F-A7DE-6527-BE83-A06CF9F33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Points to be Noted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270" y="740434"/>
            <a:ext cx="1196671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20 = binary 10100.  Last </a:t>
            </a:r>
            <a:r>
              <a:rPr lang="en-US" sz="2400" b="1" dirty="0"/>
              <a:t>2</a:t>
            </a:r>
            <a:r>
              <a:rPr lang="en-US" sz="2400" dirty="0"/>
              <a:t> bits (00) tell us </a:t>
            </a:r>
            <a:r>
              <a:rPr lang="en-US" sz="2400" i="1" dirty="0"/>
              <a:t>r </a:t>
            </a:r>
            <a:r>
              <a:rPr lang="en-US" sz="2400" dirty="0"/>
              <a:t>belongs in A or A2.  Last </a:t>
            </a:r>
            <a:r>
              <a:rPr lang="en-US" sz="2400" b="1" u="sng" dirty="0"/>
              <a:t>3</a:t>
            </a:r>
            <a:r>
              <a:rPr lang="en-US" sz="2400" dirty="0"/>
              <a:t> bits needed to tell which.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00B050"/>
                </a:solidFill>
              </a:rPr>
              <a:t>Global depth of directory</a:t>
            </a:r>
            <a:r>
              <a:rPr lang="en-US" sz="2400" dirty="0">
                <a:solidFill>
                  <a:srgbClr val="00B050"/>
                </a:solidFill>
              </a:rPr>
              <a:t>:  </a:t>
            </a:r>
            <a:r>
              <a:rPr lang="en-US" sz="2400" dirty="0"/>
              <a:t>Max # of  bits needed to tell which bucket an entry belongs to.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00B050"/>
                </a:solidFill>
              </a:rPr>
              <a:t>Local depth of a bucket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  <a:r>
              <a:rPr lang="en-US" sz="2400" dirty="0"/>
              <a:t># of bits used to determine if an entry belongs to this bucket.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When does bucket split cause directory doubling?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dirty="0"/>
              <a:t>Before insert, </a:t>
            </a:r>
            <a:r>
              <a:rPr lang="en-US" sz="2400" i="1" dirty="0"/>
              <a:t>local depth </a:t>
            </a:r>
            <a:r>
              <a:rPr lang="en-US" sz="2400" dirty="0"/>
              <a:t>of bucket = </a:t>
            </a:r>
            <a:r>
              <a:rPr lang="en-US" sz="2400" i="1" dirty="0"/>
              <a:t>global depth</a:t>
            </a:r>
            <a:r>
              <a:rPr lang="en-US" sz="2400" dirty="0"/>
              <a:t>.  Insert causes </a:t>
            </a:r>
            <a:r>
              <a:rPr lang="en-US" sz="2400" i="1" dirty="0"/>
              <a:t>local depth </a:t>
            </a:r>
            <a:r>
              <a:rPr lang="en-US" sz="2400" dirty="0"/>
              <a:t>to become &gt; </a:t>
            </a:r>
            <a:r>
              <a:rPr lang="en-US" sz="2400" i="1" dirty="0"/>
              <a:t>global depth</a:t>
            </a:r>
            <a:r>
              <a:rPr lang="en-US" sz="2400" dirty="0"/>
              <a:t>; directory is doubled by </a:t>
            </a:r>
            <a:r>
              <a:rPr lang="en-US" sz="2400" i="1" dirty="0">
                <a:solidFill>
                  <a:srgbClr val="00B050"/>
                </a:solidFill>
              </a:rPr>
              <a:t>copying it over </a:t>
            </a:r>
            <a:r>
              <a:rPr lang="en-US" sz="2400" dirty="0"/>
              <a:t>and `fixing’ pointer to split image page. (Use of least significant bits enables efficient doubling via copying of directory!)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07A2E3-5C14-ABCE-CD77-1E3BCF749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84BAC-DB78-9A55-7E2A-F884BC81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808" y="19256"/>
            <a:ext cx="10515600" cy="51316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Directory Doubling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189288" y="35877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4800" y="39433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44800" y="4313238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844800" y="46291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844801" y="4972050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182938" y="35941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44557" y="766269"/>
            <a:ext cx="9812713" cy="82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solidFill>
                  <a:srgbClr val="CF0E30"/>
                </a:solidFill>
                <a:latin typeface="Book Antiqua" pitchFamily="18" charset="0"/>
              </a:rPr>
              <a:t>Why use least significant bits in directory?</a:t>
            </a:r>
          </a:p>
          <a:p>
            <a:pPr lvl="1" eaLnBrk="0" hangingPunct="0">
              <a:buFont typeface="ZapfDingbats" charset="2"/>
              <a:buChar char="ó"/>
            </a:pPr>
            <a:r>
              <a:rPr lang="en-US" sz="2400" dirty="0">
                <a:solidFill>
                  <a:srgbClr val="CF0E30"/>
                </a:solidFill>
                <a:latin typeface="Book Antiqua" pitchFamily="18" charset="0"/>
              </a:rPr>
              <a:t> Allows for doubling via copying!</a:t>
            </a: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4408488" y="26733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987800" y="30289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987800" y="3398838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987800" y="37147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987801" y="4057650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402138" y="26812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3987800" y="4359275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987800" y="4729163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3987801" y="5045075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987801" y="5387975"/>
            <a:ext cx="46115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5318125" y="6005514"/>
            <a:ext cx="46807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vs.</a:t>
            </a:r>
          </a:p>
        </p:txBody>
      </p:sp>
      <p:sp>
        <p:nvSpPr>
          <p:cNvPr id="26" name="Freeform 35"/>
          <p:cNvSpPr>
            <a:spLocks/>
          </p:cNvSpPr>
          <p:nvPr/>
        </p:nvSpPr>
        <p:spPr bwMode="auto">
          <a:xfrm>
            <a:off x="1893888" y="39687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703388" y="43243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1703388" y="46942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1887538" y="39766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grpSp>
        <p:nvGrpSpPr>
          <p:cNvPr id="30" name="Group 86"/>
          <p:cNvGrpSpPr>
            <a:grpSpLocks/>
          </p:cNvGrpSpPr>
          <p:nvPr/>
        </p:nvGrpSpPr>
        <p:grpSpPr bwMode="auto">
          <a:xfrm>
            <a:off x="1897063" y="4302125"/>
            <a:ext cx="614362" cy="641350"/>
            <a:chOff x="235" y="2710"/>
            <a:chExt cx="387" cy="404"/>
          </a:xfrm>
        </p:grpSpPr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235" y="2710"/>
              <a:ext cx="387" cy="199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235" y="2915"/>
              <a:ext cx="387" cy="199"/>
            </a:xfrm>
            <a:prstGeom prst="rect">
              <a:avLst/>
            </a:prstGeom>
            <a:noFill/>
            <a:ln w="222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1966913" y="4300539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3260725" y="4529139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4479925" y="4921251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1738313" y="2654301"/>
            <a:ext cx="89928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6 = 110</a:t>
            </a:r>
          </a:p>
        </p:txBody>
      </p:sp>
      <p:sp>
        <p:nvSpPr>
          <p:cNvPr id="37" name="Freeform 45"/>
          <p:cNvSpPr>
            <a:spLocks/>
          </p:cNvSpPr>
          <p:nvPr/>
        </p:nvSpPr>
        <p:spPr bwMode="auto">
          <a:xfrm>
            <a:off x="7913688" y="35877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Freeform 46"/>
          <p:cNvSpPr>
            <a:spLocks/>
          </p:cNvSpPr>
          <p:nvPr/>
        </p:nvSpPr>
        <p:spPr bwMode="auto">
          <a:xfrm>
            <a:off x="7913689" y="3919538"/>
            <a:ext cx="631825" cy="1333500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0" y="0"/>
              </a:cxn>
              <a:cxn ang="0">
                <a:pos x="397" y="0"/>
              </a:cxn>
              <a:cxn ang="0">
                <a:pos x="397" y="839"/>
              </a:cxn>
              <a:cxn ang="0">
                <a:pos x="0" y="83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7569200" y="39433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7569200" y="4313238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7569200" y="46291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7569201" y="4972050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7907338" y="35941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7916863" y="3921126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7916863" y="42465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7916863" y="4572000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55"/>
          <p:cNvSpPr>
            <a:spLocks/>
          </p:cNvSpPr>
          <p:nvPr/>
        </p:nvSpPr>
        <p:spPr bwMode="auto">
          <a:xfrm>
            <a:off x="9132888" y="26733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Freeform 56"/>
          <p:cNvSpPr>
            <a:spLocks/>
          </p:cNvSpPr>
          <p:nvPr/>
        </p:nvSpPr>
        <p:spPr bwMode="auto">
          <a:xfrm>
            <a:off x="9132889" y="3005138"/>
            <a:ext cx="631825" cy="1333500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0" y="0"/>
              </a:cxn>
              <a:cxn ang="0">
                <a:pos x="397" y="0"/>
              </a:cxn>
              <a:cxn ang="0">
                <a:pos x="397" y="839"/>
              </a:cxn>
              <a:cxn ang="0">
                <a:pos x="0" y="83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9126538" y="26812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9136063" y="3006726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9136063" y="33321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9136063" y="3657600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61"/>
          <p:cNvSpPr>
            <a:spLocks/>
          </p:cNvSpPr>
          <p:nvPr/>
        </p:nvSpPr>
        <p:spPr bwMode="auto">
          <a:xfrm>
            <a:off x="9132889" y="4335463"/>
            <a:ext cx="631825" cy="1333500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0" y="0"/>
              </a:cxn>
              <a:cxn ang="0">
                <a:pos x="397" y="0"/>
              </a:cxn>
              <a:cxn ang="0">
                <a:pos x="397" y="839"/>
              </a:cxn>
              <a:cxn ang="0">
                <a:pos x="0" y="83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9136063" y="4337051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63"/>
          <p:cNvSpPr>
            <a:spLocks noChangeArrowheads="1"/>
          </p:cNvSpPr>
          <p:nvPr/>
        </p:nvSpPr>
        <p:spPr bwMode="auto">
          <a:xfrm>
            <a:off x="9136063" y="4662488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4"/>
          <p:cNvSpPr>
            <a:spLocks noChangeArrowheads="1"/>
          </p:cNvSpPr>
          <p:nvPr/>
        </p:nvSpPr>
        <p:spPr bwMode="auto">
          <a:xfrm>
            <a:off x="9136063" y="4987925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65"/>
          <p:cNvSpPr>
            <a:spLocks/>
          </p:cNvSpPr>
          <p:nvPr/>
        </p:nvSpPr>
        <p:spPr bwMode="auto">
          <a:xfrm>
            <a:off x="6618288" y="39687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66"/>
          <p:cNvSpPr>
            <a:spLocks noChangeArrowheads="1"/>
          </p:cNvSpPr>
          <p:nvPr/>
        </p:nvSpPr>
        <p:spPr bwMode="auto">
          <a:xfrm>
            <a:off x="6426200" y="43259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</a:p>
        </p:txBody>
      </p:sp>
      <p:sp>
        <p:nvSpPr>
          <p:cNvPr id="59" name="Rectangle 67"/>
          <p:cNvSpPr>
            <a:spLocks noChangeArrowheads="1"/>
          </p:cNvSpPr>
          <p:nvPr/>
        </p:nvSpPr>
        <p:spPr bwMode="auto">
          <a:xfrm>
            <a:off x="6426200" y="46958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6611938" y="39766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61" name="Rectangle 69"/>
          <p:cNvSpPr>
            <a:spLocks noChangeArrowheads="1"/>
          </p:cNvSpPr>
          <p:nvPr/>
        </p:nvSpPr>
        <p:spPr bwMode="auto">
          <a:xfrm>
            <a:off x="6621463" y="4302126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70"/>
          <p:cNvSpPr>
            <a:spLocks noChangeArrowheads="1"/>
          </p:cNvSpPr>
          <p:nvPr/>
        </p:nvSpPr>
        <p:spPr bwMode="auto">
          <a:xfrm>
            <a:off x="6621463" y="46275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71"/>
          <p:cNvSpPr>
            <a:spLocks noChangeArrowheads="1"/>
          </p:cNvSpPr>
          <p:nvPr/>
        </p:nvSpPr>
        <p:spPr bwMode="auto">
          <a:xfrm>
            <a:off x="6688138" y="4603751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64" name="Rectangle 72"/>
          <p:cNvSpPr>
            <a:spLocks noChangeArrowheads="1"/>
          </p:cNvSpPr>
          <p:nvPr/>
        </p:nvSpPr>
        <p:spPr bwMode="auto">
          <a:xfrm>
            <a:off x="7983538" y="4832351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65" name="Rectangle 73"/>
          <p:cNvSpPr>
            <a:spLocks noChangeArrowheads="1"/>
          </p:cNvSpPr>
          <p:nvPr/>
        </p:nvSpPr>
        <p:spPr bwMode="auto">
          <a:xfrm>
            <a:off x="9202738" y="4984751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66" name="Rectangle 74"/>
          <p:cNvSpPr>
            <a:spLocks noChangeArrowheads="1"/>
          </p:cNvSpPr>
          <p:nvPr/>
        </p:nvSpPr>
        <p:spPr bwMode="auto">
          <a:xfrm>
            <a:off x="6461125" y="2652714"/>
            <a:ext cx="89928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6 = 110</a:t>
            </a:r>
          </a:p>
        </p:txBody>
      </p:sp>
      <p:sp>
        <p:nvSpPr>
          <p:cNvPr id="67" name="Rectangle 75"/>
          <p:cNvSpPr>
            <a:spLocks noChangeArrowheads="1"/>
          </p:cNvSpPr>
          <p:nvPr/>
        </p:nvSpPr>
        <p:spPr bwMode="auto">
          <a:xfrm>
            <a:off x="8712200" y="30289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8712200" y="3398838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69" name="Rectangle 77"/>
          <p:cNvSpPr>
            <a:spLocks noChangeArrowheads="1"/>
          </p:cNvSpPr>
          <p:nvPr/>
        </p:nvSpPr>
        <p:spPr bwMode="auto">
          <a:xfrm>
            <a:off x="8712200" y="37147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70" name="Rectangle 78"/>
          <p:cNvSpPr>
            <a:spLocks noChangeArrowheads="1"/>
          </p:cNvSpPr>
          <p:nvPr/>
        </p:nvSpPr>
        <p:spPr bwMode="auto">
          <a:xfrm>
            <a:off x="8712201" y="4057650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71" name="Rectangle 79"/>
          <p:cNvSpPr>
            <a:spLocks noChangeArrowheads="1"/>
          </p:cNvSpPr>
          <p:nvPr/>
        </p:nvSpPr>
        <p:spPr bwMode="auto">
          <a:xfrm>
            <a:off x="8712200" y="44005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72" name="Rectangle 80"/>
          <p:cNvSpPr>
            <a:spLocks noChangeArrowheads="1"/>
          </p:cNvSpPr>
          <p:nvPr/>
        </p:nvSpPr>
        <p:spPr bwMode="auto">
          <a:xfrm>
            <a:off x="8712200" y="4770438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73" name="Rectangle 81"/>
          <p:cNvSpPr>
            <a:spLocks noChangeArrowheads="1"/>
          </p:cNvSpPr>
          <p:nvPr/>
        </p:nvSpPr>
        <p:spPr bwMode="auto">
          <a:xfrm>
            <a:off x="8712201" y="5086350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74" name="Rectangle 82"/>
          <p:cNvSpPr>
            <a:spLocks noChangeArrowheads="1"/>
          </p:cNvSpPr>
          <p:nvPr/>
        </p:nvSpPr>
        <p:spPr bwMode="auto">
          <a:xfrm>
            <a:off x="8712201" y="5429250"/>
            <a:ext cx="46115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75" name="Rectangle 83"/>
          <p:cNvSpPr>
            <a:spLocks noChangeArrowheads="1"/>
          </p:cNvSpPr>
          <p:nvPr/>
        </p:nvSpPr>
        <p:spPr bwMode="auto">
          <a:xfrm>
            <a:off x="1890713" y="6007101"/>
            <a:ext cx="187230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CF0E30"/>
                </a:solidFill>
                <a:latin typeface="Book Antiqua" pitchFamily="18" charset="0"/>
              </a:rPr>
              <a:t>Least Significant</a:t>
            </a:r>
          </a:p>
        </p:txBody>
      </p:sp>
      <p:sp>
        <p:nvSpPr>
          <p:cNvPr id="76" name="Rectangle 84"/>
          <p:cNvSpPr>
            <a:spLocks noChangeArrowheads="1"/>
          </p:cNvSpPr>
          <p:nvPr/>
        </p:nvSpPr>
        <p:spPr bwMode="auto">
          <a:xfrm>
            <a:off x="7375525" y="6007101"/>
            <a:ext cx="184986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Most Significant</a:t>
            </a:r>
          </a:p>
        </p:txBody>
      </p:sp>
      <p:grpSp>
        <p:nvGrpSpPr>
          <p:cNvPr id="77" name="Group 93"/>
          <p:cNvGrpSpPr>
            <a:grpSpLocks/>
          </p:cNvGrpSpPr>
          <p:nvPr/>
        </p:nvGrpSpPr>
        <p:grpSpPr bwMode="auto">
          <a:xfrm>
            <a:off x="3178176" y="3917951"/>
            <a:ext cx="614363" cy="1285875"/>
            <a:chOff x="1042" y="2468"/>
            <a:chExt cx="387" cy="810"/>
          </a:xfrm>
        </p:grpSpPr>
        <p:grpSp>
          <p:nvGrpSpPr>
            <p:cNvPr id="78" name="Group 87"/>
            <p:cNvGrpSpPr>
              <a:grpSpLocks/>
            </p:cNvGrpSpPr>
            <p:nvPr/>
          </p:nvGrpSpPr>
          <p:grpSpPr bwMode="auto">
            <a:xfrm>
              <a:off x="1042" y="2468"/>
              <a:ext cx="387" cy="404"/>
              <a:chOff x="235" y="2710"/>
              <a:chExt cx="387" cy="404"/>
            </a:xfrm>
          </p:grpSpPr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90"/>
            <p:cNvGrpSpPr>
              <a:grpSpLocks/>
            </p:cNvGrpSpPr>
            <p:nvPr/>
          </p:nvGrpSpPr>
          <p:grpSpPr bwMode="auto">
            <a:xfrm>
              <a:off x="1042" y="2874"/>
              <a:ext cx="387" cy="404"/>
              <a:chOff x="235" y="2710"/>
              <a:chExt cx="387" cy="404"/>
            </a:xfrm>
          </p:grpSpPr>
          <p:sp>
            <p:nvSpPr>
              <p:cNvPr id="80" name="Rectangle 91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" name="Group 94"/>
          <p:cNvGrpSpPr>
            <a:grpSpLocks/>
          </p:cNvGrpSpPr>
          <p:nvPr/>
        </p:nvGrpSpPr>
        <p:grpSpPr bwMode="auto">
          <a:xfrm>
            <a:off x="4410076" y="3014664"/>
            <a:ext cx="614363" cy="1285875"/>
            <a:chOff x="1042" y="2468"/>
            <a:chExt cx="387" cy="810"/>
          </a:xfrm>
        </p:grpSpPr>
        <p:grpSp>
          <p:nvGrpSpPr>
            <p:cNvPr id="85" name="Group 95"/>
            <p:cNvGrpSpPr>
              <a:grpSpLocks/>
            </p:cNvGrpSpPr>
            <p:nvPr/>
          </p:nvGrpSpPr>
          <p:grpSpPr bwMode="auto">
            <a:xfrm>
              <a:off x="1042" y="2468"/>
              <a:ext cx="387" cy="404"/>
              <a:chOff x="235" y="2710"/>
              <a:chExt cx="387" cy="404"/>
            </a:xfrm>
          </p:grpSpPr>
          <p:sp>
            <p:nvSpPr>
              <p:cNvPr id="89" name="Rectangle 96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97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98"/>
            <p:cNvGrpSpPr>
              <a:grpSpLocks/>
            </p:cNvGrpSpPr>
            <p:nvPr/>
          </p:nvGrpSpPr>
          <p:grpSpPr bwMode="auto">
            <a:xfrm>
              <a:off x="1042" y="2874"/>
              <a:ext cx="387" cy="404"/>
              <a:chOff x="235" y="2710"/>
              <a:chExt cx="387" cy="404"/>
            </a:xfrm>
          </p:grpSpPr>
          <p:sp>
            <p:nvSpPr>
              <p:cNvPr id="87" name="Rectangle 99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100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1" name="Group 101"/>
          <p:cNvGrpSpPr>
            <a:grpSpLocks/>
          </p:cNvGrpSpPr>
          <p:nvPr/>
        </p:nvGrpSpPr>
        <p:grpSpPr bwMode="auto">
          <a:xfrm>
            <a:off x="4408488" y="4308476"/>
            <a:ext cx="614362" cy="1285875"/>
            <a:chOff x="1042" y="2468"/>
            <a:chExt cx="387" cy="810"/>
          </a:xfrm>
        </p:grpSpPr>
        <p:grpSp>
          <p:nvGrpSpPr>
            <p:cNvPr id="92" name="Group 102"/>
            <p:cNvGrpSpPr>
              <a:grpSpLocks/>
            </p:cNvGrpSpPr>
            <p:nvPr/>
          </p:nvGrpSpPr>
          <p:grpSpPr bwMode="auto">
            <a:xfrm>
              <a:off x="1042" y="2468"/>
              <a:ext cx="387" cy="404"/>
              <a:chOff x="235" y="2710"/>
              <a:chExt cx="387" cy="404"/>
            </a:xfrm>
          </p:grpSpPr>
          <p:sp>
            <p:nvSpPr>
              <p:cNvPr id="96" name="Rectangle 103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104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" name="Group 105"/>
            <p:cNvGrpSpPr>
              <a:grpSpLocks/>
            </p:cNvGrpSpPr>
            <p:nvPr/>
          </p:nvGrpSpPr>
          <p:grpSpPr bwMode="auto">
            <a:xfrm>
              <a:off x="1042" y="2874"/>
              <a:ext cx="387" cy="404"/>
              <a:chOff x="235" y="2710"/>
              <a:chExt cx="387" cy="404"/>
            </a:xfrm>
          </p:grpSpPr>
          <p:sp>
            <p:nvSpPr>
              <p:cNvPr id="94" name="Rectangle 106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107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1B283-6A3F-590F-5BB2-D67D8F53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3FB1D26-B1FF-8870-5802-00A9D4A1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52289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Comments on Extendible Hashing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712305"/>
            <a:ext cx="1196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directory fits in memory, equality search answered with one disk access; else two.</a:t>
            </a:r>
          </a:p>
          <a:p>
            <a:pPr lvl="1">
              <a:buSzPct val="75000"/>
            </a:pPr>
            <a:r>
              <a:rPr lang="en-US" sz="2400" dirty="0"/>
              <a:t>100MB file, 100 bytes/</a:t>
            </a:r>
            <a:r>
              <a:rPr lang="en-US" sz="2400" dirty="0" err="1"/>
              <a:t>rec</a:t>
            </a:r>
            <a:r>
              <a:rPr lang="en-US" sz="2400" dirty="0"/>
              <a:t>, 4K pages contains 1,000,000 records (as data entries) and 25,000 directory elements; chances are high that directory will fit in memory.</a:t>
            </a:r>
          </a:p>
          <a:p>
            <a:pPr lvl="1">
              <a:buSzPct val="75000"/>
            </a:pPr>
            <a:r>
              <a:rPr lang="en-US" sz="2400" dirty="0"/>
              <a:t>Directory grows in spurts, and, if the distribution </a:t>
            </a:r>
            <a:r>
              <a:rPr lang="en-US" sz="2400" i="1" dirty="0"/>
              <a:t>of hash values </a:t>
            </a:r>
            <a:r>
              <a:rPr lang="en-US" sz="2400" dirty="0"/>
              <a:t>is skewed, directory can grow large.</a:t>
            </a:r>
          </a:p>
          <a:p>
            <a:r>
              <a:rPr lang="en-US" sz="2400" b="1" u="sng" dirty="0">
                <a:solidFill>
                  <a:srgbClr val="00B050"/>
                </a:solidFill>
              </a:rPr>
              <a:t>Delete</a:t>
            </a:r>
            <a:r>
              <a:rPr lang="en-US" sz="2400" dirty="0">
                <a:solidFill>
                  <a:srgbClr val="00B050"/>
                </a:solidFill>
              </a:rPr>
              <a:t>:  </a:t>
            </a:r>
            <a:r>
              <a:rPr lang="en-US" sz="2400" dirty="0"/>
              <a:t>If removal of data entry makes bucket empty, can be merged with `split image’.  If each directory element points to same bucket as its split image, we can halve directory (this is rare in practice).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440E4-F1D4-86D8-BDAA-61782D6B2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105F02-CACE-1F63-FB37-B5F88A65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51" y="0"/>
            <a:ext cx="9801098" cy="52289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Extendable Hashing Pros &amp; Con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" y="828260"/>
            <a:ext cx="118110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Benefits of extendable hashing: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Hash performance does not degrade with growth of file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Minimal space overhead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Disadvantages of extendable hashing: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Extra level of indirection to find desired record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Bucket address table may itself become very big (larger than memory)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Need a tree structure to locate desired record in the structure!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Changing size of bucket address table is an expensive operation</a:t>
            </a:r>
          </a:p>
          <a:p>
            <a:pPr lvl="1">
              <a:lnSpc>
                <a:spcPct val="90000"/>
              </a:lnSpc>
            </a:pPr>
            <a:endParaRPr lang="en-US" sz="2400" b="1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Linear hashing </a:t>
            </a:r>
            <a:r>
              <a:rPr lang="en-US" sz="2400" dirty="0"/>
              <a:t>is an alternative mechanism which avoids these disadvantages at the possible cost of more bucket overflows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3F2C1-C509-2C4D-563A-D0A85E0B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10BE62-417E-B02E-38C0-AB4C5EB17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63599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Unit-IV: Search Trees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43733" y="1927630"/>
            <a:ext cx="5812204" cy="36675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192293" y="2107271"/>
            <a:ext cx="5701396" cy="341906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78931" y="1872227"/>
            <a:ext cx="5701398" cy="366753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42122" y="2530926"/>
            <a:ext cx="245165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Symbol Table-Representation of Symbol Tables- Static tree table and Dynamic tree table, Weight</a:t>
            </a:r>
          </a:p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balanced tree - Optimal Binary Search Tree (OBST),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994693" y="2581625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OBST as an example of Dynamic Programming,</a:t>
            </a:r>
          </a:p>
          <a:p>
            <a:pPr algn="ctr">
              <a:lnSpc>
                <a:spcPts val="1900"/>
              </a:lnSpc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Height Balanced Tree- AVL tree. Red-Black Tree, AA tree, K-dimensional tree, Splay Tree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72866" y="2757961"/>
            <a:ext cx="1752042" cy="10659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Case Study: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Keyword search in a document using OBST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E9AD2-969C-3AC6-71A0-1B6E3085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2" y="1577802"/>
            <a:ext cx="506012" cy="4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FA8A7-F837-4E23-83A2-B81B67EA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836" y="1577802"/>
            <a:ext cx="505300" cy="496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BB59E-93E7-4483-EB13-DB6CB393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980" y="1575004"/>
            <a:ext cx="505300" cy="4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74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301" y="0"/>
            <a:ext cx="9915398" cy="52289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Linear Hashing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712304"/>
            <a:ext cx="1196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another dynamic hashing scheme, an alternative to Extendible Hashing.</a:t>
            </a:r>
          </a:p>
          <a:p>
            <a:r>
              <a:rPr lang="en-US" sz="2400" dirty="0"/>
              <a:t>LH handles the problem of long overflow chains without using a directory.</a:t>
            </a:r>
          </a:p>
          <a:p>
            <a:r>
              <a:rPr lang="en-US" sz="2400" dirty="0"/>
              <a:t> </a:t>
            </a:r>
            <a:r>
              <a:rPr lang="en-US" sz="2400" i="1" u="sng" dirty="0"/>
              <a:t>Idea</a:t>
            </a:r>
            <a:r>
              <a:rPr lang="en-US" sz="2400" dirty="0"/>
              <a:t>:  Use a family of hash functions </a:t>
            </a:r>
            <a:r>
              <a:rPr lang="en-US" sz="2400" b="1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b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b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, ...</a:t>
            </a:r>
          </a:p>
          <a:p>
            <a:pPr lvl="1">
              <a:buSzPct val="75000"/>
            </a:pPr>
            <a:r>
              <a:rPr lang="en-US" sz="2400" b="1" dirty="0">
                <a:solidFill>
                  <a:schemeClr val="accent2"/>
                </a:solidFill>
              </a:rPr>
              <a:t>h</a:t>
            </a:r>
            <a:r>
              <a:rPr lang="en-US" sz="2400" baseline="-25000" dirty="0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i="1" dirty="0">
                <a:solidFill>
                  <a:schemeClr val="accent2"/>
                </a:solidFill>
              </a:rPr>
              <a:t>key</a:t>
            </a:r>
            <a:r>
              <a:rPr lang="en-US" sz="2400" dirty="0">
                <a:solidFill>
                  <a:schemeClr val="accent2"/>
                </a:solidFill>
              </a:rPr>
              <a:t>) = </a:t>
            </a:r>
            <a:r>
              <a:rPr lang="en-US" sz="2400" b="1" dirty="0">
                <a:solidFill>
                  <a:schemeClr val="accent2"/>
                </a:solidFill>
              </a:rPr>
              <a:t>h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i="1" dirty="0">
                <a:solidFill>
                  <a:schemeClr val="accent2"/>
                </a:solidFill>
              </a:rPr>
              <a:t>key</a:t>
            </a:r>
            <a:r>
              <a:rPr lang="en-US" sz="2400" dirty="0">
                <a:solidFill>
                  <a:schemeClr val="accent2"/>
                </a:solidFill>
              </a:rPr>
              <a:t>) mod(2</a:t>
            </a:r>
            <a:r>
              <a:rPr lang="en-US" sz="2400" baseline="30000" dirty="0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N)</a:t>
            </a:r>
            <a:r>
              <a:rPr lang="en-US" sz="2400" dirty="0"/>
              <a:t>;  N = initial # buckets</a:t>
            </a:r>
          </a:p>
          <a:p>
            <a:pPr lvl="1">
              <a:buSzPct val="75000"/>
            </a:pPr>
            <a:r>
              <a:rPr lang="en-US" sz="2400" b="1" dirty="0"/>
              <a:t>h </a:t>
            </a:r>
            <a:r>
              <a:rPr lang="en-US" sz="2400" dirty="0"/>
              <a:t>is some hash function (range is </a:t>
            </a:r>
            <a:r>
              <a:rPr lang="en-US" sz="2400" i="1" dirty="0"/>
              <a:t>not</a:t>
            </a:r>
            <a:r>
              <a:rPr lang="en-US" sz="2400" dirty="0"/>
              <a:t> 0 to N-1)</a:t>
            </a:r>
          </a:p>
          <a:p>
            <a:pPr lvl="1">
              <a:buSzPct val="75000"/>
            </a:pPr>
            <a:r>
              <a:rPr lang="en-US" sz="2400" dirty="0"/>
              <a:t>If N = 2</a:t>
            </a:r>
            <a:r>
              <a:rPr lang="en-US" sz="2400" i="1" baseline="30000" dirty="0"/>
              <a:t>d0</a:t>
            </a:r>
            <a:r>
              <a:rPr lang="en-US" sz="2400" dirty="0"/>
              <a:t>, for some </a:t>
            </a:r>
            <a:r>
              <a:rPr lang="en-US" sz="2400" i="1" dirty="0"/>
              <a:t>d0</a:t>
            </a:r>
            <a:r>
              <a:rPr lang="en-US" sz="2400" dirty="0"/>
              <a:t>, </a:t>
            </a:r>
            <a:r>
              <a:rPr lang="en-US" sz="2400" b="1" dirty="0"/>
              <a:t>h</a:t>
            </a:r>
            <a:r>
              <a:rPr lang="en-US" sz="2400" baseline="-25000" dirty="0"/>
              <a:t>i</a:t>
            </a:r>
            <a:r>
              <a:rPr lang="en-US" sz="2400" dirty="0"/>
              <a:t> consists of applying </a:t>
            </a:r>
            <a:r>
              <a:rPr lang="en-US" sz="2400" b="1" dirty="0"/>
              <a:t>h </a:t>
            </a:r>
            <a:r>
              <a:rPr lang="en-US" sz="2400" dirty="0"/>
              <a:t>and looking at the last </a:t>
            </a:r>
            <a:r>
              <a:rPr lang="en-US" sz="2400" i="1" dirty="0" err="1"/>
              <a:t>di</a:t>
            </a:r>
            <a:r>
              <a:rPr lang="en-US" sz="2400" dirty="0"/>
              <a:t> bits, where </a:t>
            </a:r>
            <a:r>
              <a:rPr lang="en-US" sz="2400" i="1" dirty="0" err="1"/>
              <a:t>di</a:t>
            </a:r>
            <a:r>
              <a:rPr lang="en-US" sz="2400" dirty="0"/>
              <a:t> = </a:t>
            </a:r>
            <a:r>
              <a:rPr lang="en-US" sz="2400" i="1" dirty="0"/>
              <a:t>d0</a:t>
            </a:r>
            <a:r>
              <a:rPr lang="en-US" sz="2400" dirty="0"/>
              <a:t> + </a:t>
            </a:r>
            <a:r>
              <a:rPr lang="en-US" sz="2400" i="1" dirty="0" err="1"/>
              <a:t>i</a:t>
            </a:r>
            <a:r>
              <a:rPr lang="en-US" sz="2400" dirty="0"/>
              <a:t>.</a:t>
            </a:r>
          </a:p>
          <a:p>
            <a:pPr lvl="1">
              <a:buSzPct val="75000"/>
            </a:pPr>
            <a:r>
              <a:rPr lang="en-US" sz="2400" b="1" dirty="0"/>
              <a:t>h</a:t>
            </a:r>
            <a:r>
              <a:rPr lang="en-US" sz="2400" baseline="-25000" dirty="0"/>
              <a:t>i+1 </a:t>
            </a:r>
            <a:r>
              <a:rPr lang="en-US" sz="2400" dirty="0"/>
              <a:t>doubles the range of </a:t>
            </a:r>
            <a:r>
              <a:rPr lang="en-US" sz="2400" b="1" dirty="0"/>
              <a:t>h</a:t>
            </a:r>
            <a:r>
              <a:rPr lang="en-US" sz="2400" baseline="-25000" dirty="0"/>
              <a:t>i </a:t>
            </a:r>
            <a:r>
              <a:rPr lang="en-US" sz="2400" dirty="0"/>
              <a:t>(like directory doubling)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8D9808-FF03-3D0E-3BC2-51E837D26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856718-757B-869A-B6F7-AD367BCF3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0"/>
            <a:ext cx="9877298" cy="52289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Linear Hashing (Contd.)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669"/>
            <a:ext cx="1188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Directory avoided in LH by using overflow pages and choosing bucket to split round-robin.</a:t>
            </a:r>
          </a:p>
          <a:p>
            <a:pPr lvl="1">
              <a:buSzPct val="75000"/>
            </a:pPr>
            <a:r>
              <a:rPr lang="en-US" sz="2400" dirty="0">
                <a:solidFill>
                  <a:srgbClr val="00B050"/>
                </a:solidFill>
              </a:rPr>
              <a:t>Splitting proceeds in `</a:t>
            </a:r>
            <a:r>
              <a:rPr lang="en-US" sz="2400" u="sng" dirty="0">
                <a:solidFill>
                  <a:srgbClr val="00B050"/>
                </a:solidFill>
              </a:rPr>
              <a:t>rounds</a:t>
            </a:r>
            <a:r>
              <a:rPr lang="en-US" sz="2400" dirty="0">
                <a:solidFill>
                  <a:srgbClr val="00B050"/>
                </a:solidFill>
              </a:rPr>
              <a:t>’.  </a:t>
            </a:r>
            <a:r>
              <a:rPr lang="en-US" sz="2400" dirty="0"/>
              <a:t>Round ends when all </a:t>
            </a:r>
            <a:r>
              <a:rPr lang="en-US" sz="2400" i="1" dirty="0"/>
              <a:t>N</a:t>
            </a:r>
            <a:r>
              <a:rPr lang="en-US" sz="2400" i="1" baseline="-25000" dirty="0"/>
              <a:t>R</a:t>
            </a:r>
            <a:r>
              <a:rPr lang="en-US" sz="2400" baseline="-25000" dirty="0"/>
              <a:t> </a:t>
            </a:r>
            <a:r>
              <a:rPr lang="en-US" sz="2400" dirty="0"/>
              <a:t>initial (for round </a:t>
            </a:r>
            <a:r>
              <a:rPr lang="en-US" sz="2400" i="1" dirty="0"/>
              <a:t>R</a:t>
            </a:r>
            <a:r>
              <a:rPr lang="en-US" sz="2400" dirty="0"/>
              <a:t>) buckets are split.  Buckets 0 to </a:t>
            </a:r>
            <a:r>
              <a:rPr lang="en-US" sz="2400" i="1" dirty="0">
                <a:solidFill>
                  <a:srgbClr val="FC0128"/>
                </a:solidFill>
              </a:rPr>
              <a:t>Next-1 </a:t>
            </a:r>
            <a:r>
              <a:rPr lang="en-US" sz="2400" dirty="0"/>
              <a:t>have been split;  </a:t>
            </a:r>
            <a:r>
              <a:rPr lang="en-US" sz="2400" i="1" dirty="0"/>
              <a:t>Next</a:t>
            </a:r>
            <a:r>
              <a:rPr lang="en-US" sz="2400" dirty="0"/>
              <a:t> to </a:t>
            </a:r>
            <a:r>
              <a:rPr lang="en-US" sz="2400" i="1" dirty="0"/>
              <a:t>N</a:t>
            </a:r>
            <a:r>
              <a:rPr lang="en-US" sz="2400" i="1" baseline="-25000" dirty="0"/>
              <a:t>R</a:t>
            </a:r>
            <a:r>
              <a:rPr lang="en-US" sz="2400" dirty="0"/>
              <a:t> yet to be split.</a:t>
            </a:r>
          </a:p>
          <a:p>
            <a:pPr lvl="1">
              <a:buSzPct val="75000"/>
            </a:pPr>
            <a:r>
              <a:rPr lang="en-US" sz="2400" dirty="0">
                <a:solidFill>
                  <a:srgbClr val="00B050"/>
                </a:solidFill>
              </a:rPr>
              <a:t>Current round number is </a:t>
            </a:r>
            <a:r>
              <a:rPr lang="en-US" sz="2400" i="1" dirty="0">
                <a:solidFill>
                  <a:srgbClr val="00B050"/>
                </a:solidFill>
              </a:rPr>
              <a:t>Level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pPr lvl="1">
              <a:buSzPct val="75000"/>
            </a:pPr>
            <a:r>
              <a:rPr lang="en-US" sz="2400" b="1" u="sng" dirty="0">
                <a:solidFill>
                  <a:srgbClr val="FC0128"/>
                </a:solidFill>
              </a:rPr>
              <a:t>Search:</a:t>
            </a:r>
            <a:r>
              <a:rPr lang="en-US" sz="2400" b="1" dirty="0">
                <a:solidFill>
                  <a:srgbClr val="FC0128"/>
                </a:solidFill>
              </a:rPr>
              <a:t> </a:t>
            </a:r>
            <a:r>
              <a:rPr lang="en-US" sz="2400" dirty="0"/>
              <a:t>To find bucket for data entry </a:t>
            </a:r>
            <a:r>
              <a:rPr lang="en-US" sz="2400" i="1" dirty="0"/>
              <a:t>r, </a:t>
            </a:r>
            <a:r>
              <a:rPr lang="en-US" sz="2400" dirty="0"/>
              <a:t>find</a:t>
            </a:r>
            <a:r>
              <a:rPr lang="en-US" sz="2400" i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</a:t>
            </a:r>
            <a:r>
              <a:rPr lang="en-US" sz="2400" i="1" baseline="-25000" dirty="0" err="1">
                <a:solidFill>
                  <a:srgbClr val="00B050"/>
                </a:solidFill>
              </a:rPr>
              <a:t>Level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i="1" dirty="0">
                <a:solidFill>
                  <a:srgbClr val="00B05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i="1" dirty="0">
                <a:solidFill>
                  <a:srgbClr val="00B050"/>
                </a:solidFill>
              </a:rPr>
              <a:t>:</a:t>
            </a:r>
          </a:p>
          <a:p>
            <a:pPr lvl="2"/>
            <a:r>
              <a:rPr lang="en-US" sz="2400" dirty="0"/>
              <a:t>If </a:t>
            </a:r>
            <a:r>
              <a:rPr lang="en-US" sz="2400" b="1" dirty="0" err="1"/>
              <a:t>h</a:t>
            </a:r>
            <a:r>
              <a:rPr lang="en-US" sz="2400" i="1" baseline="-25000" dirty="0" err="1"/>
              <a:t>Level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) in range `</a:t>
            </a:r>
            <a:r>
              <a:rPr lang="en-US" sz="2400" i="1" dirty="0"/>
              <a:t>Next</a:t>
            </a:r>
            <a:r>
              <a:rPr lang="en-US" sz="2400" dirty="0"/>
              <a:t> to </a:t>
            </a:r>
            <a:r>
              <a:rPr lang="en-US" sz="2400" i="1" dirty="0"/>
              <a:t>N</a:t>
            </a:r>
            <a:r>
              <a:rPr lang="en-US" sz="2400" i="1" baseline="-25000" dirty="0"/>
              <a:t>R</a:t>
            </a:r>
            <a:r>
              <a:rPr lang="en-US" sz="2400" i="1" dirty="0"/>
              <a:t>’</a:t>
            </a:r>
            <a:r>
              <a:rPr lang="en-US" sz="2400" i="1" baseline="-25000" dirty="0"/>
              <a:t> </a:t>
            </a:r>
            <a:r>
              <a:rPr lang="en-US" sz="2400" dirty="0"/>
              <a:t>, </a:t>
            </a:r>
            <a:r>
              <a:rPr lang="en-US" sz="2400" i="1" dirty="0"/>
              <a:t>r </a:t>
            </a:r>
            <a:r>
              <a:rPr lang="en-US" sz="2400" dirty="0"/>
              <a:t>belongs here.</a:t>
            </a:r>
          </a:p>
          <a:p>
            <a:pPr lvl="2"/>
            <a:r>
              <a:rPr lang="en-US" sz="2400" dirty="0"/>
              <a:t>Else, r could belong to bucket </a:t>
            </a:r>
            <a:r>
              <a:rPr lang="en-US" sz="2400" b="1" dirty="0" err="1"/>
              <a:t>h</a:t>
            </a:r>
            <a:r>
              <a:rPr lang="en-US" sz="2400" i="1" baseline="-25000" dirty="0" err="1"/>
              <a:t>Level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) or bucket </a:t>
            </a:r>
            <a:r>
              <a:rPr lang="en-US" sz="2400" b="1" dirty="0" err="1"/>
              <a:t>h</a:t>
            </a:r>
            <a:r>
              <a:rPr lang="en-US" sz="2400" i="1" baseline="-25000" dirty="0" err="1"/>
              <a:t>Level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) + </a:t>
            </a:r>
            <a:r>
              <a:rPr lang="en-US" sz="2400" i="1" dirty="0"/>
              <a:t>N</a:t>
            </a:r>
            <a:r>
              <a:rPr lang="en-US" sz="2400" i="1" baseline="-25000" dirty="0"/>
              <a:t>R</a:t>
            </a:r>
            <a:r>
              <a:rPr lang="en-US" sz="2400" i="1" dirty="0"/>
              <a:t>; </a:t>
            </a:r>
            <a:r>
              <a:rPr lang="en-US" sz="2400" dirty="0"/>
              <a:t>must apply </a:t>
            </a:r>
            <a:r>
              <a:rPr lang="en-US" sz="2400" b="1" dirty="0"/>
              <a:t>h</a:t>
            </a:r>
            <a:r>
              <a:rPr lang="en-US" sz="2400" i="1" baseline="-25000" dirty="0"/>
              <a:t>Level</a:t>
            </a:r>
            <a:r>
              <a:rPr lang="en-US" sz="2400" baseline="-25000" dirty="0"/>
              <a:t>+1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) to find out.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CB6799-A422-7023-55B5-846EBC69C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0562FB-48A9-9A85-C75C-EF5380B4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352" y="13971"/>
            <a:ext cx="8353297" cy="49029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Linear Hashing (background)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524000" y="1268413"/>
            <a:ext cx="9144000" cy="23558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5307014" y="1798639"/>
            <a:ext cx="1474788" cy="701675"/>
            <a:chOff x="1460" y="1465"/>
            <a:chExt cx="929" cy="442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464" y="168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64" y="1465"/>
              <a:ext cx="222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221"/>
                </a:cxn>
                <a:cxn ang="0">
                  <a:pos x="0" y="221"/>
                </a:cxn>
              </a:cxnLst>
              <a:rect l="0" t="0" r="r" b="b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490" y="150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460" y="17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663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902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04" y="169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16*</a:t>
              </a:r>
            </a:p>
          </p:txBody>
        </p:sp>
      </p:grpSp>
      <p:sp>
        <p:nvSpPr>
          <p:cNvPr id="17" name="Freeform 15"/>
          <p:cNvSpPr>
            <a:spLocks/>
          </p:cNvSpPr>
          <p:nvPr/>
        </p:nvSpPr>
        <p:spPr bwMode="auto">
          <a:xfrm>
            <a:off x="8753475" y="263207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8753476" y="2281239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8794750" y="23383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8747125" y="26558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9069388" y="26558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448800" y="26558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8750300" y="171291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8750301" y="1362076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8791575" y="14192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8770938" y="17287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117013" y="17399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728789" y="1539876"/>
            <a:ext cx="3413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We have seen what it means to split a bucket…</a:t>
            </a:r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422776" y="4495801"/>
            <a:ext cx="1474788" cy="701675"/>
            <a:chOff x="1460" y="1465"/>
            <a:chExt cx="929" cy="442"/>
          </a:xfrm>
        </p:grpSpPr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1464" y="168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1464" y="1465"/>
              <a:ext cx="222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221"/>
                </a:cxn>
                <a:cxn ang="0">
                  <a:pos x="0" y="221"/>
                </a:cxn>
              </a:cxnLst>
              <a:rect l="0" t="0" r="r" b="b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1490" y="150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1460" y="17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1663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902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2104" y="169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16*</a:t>
              </a:r>
            </a:p>
          </p:txBody>
        </p:sp>
      </p:grpSp>
      <p:sp>
        <p:nvSpPr>
          <p:cNvPr id="37" name="AutoShape 40"/>
          <p:cNvSpPr>
            <a:spLocks noChangeArrowheads="1"/>
          </p:cNvSpPr>
          <p:nvPr/>
        </p:nvSpPr>
        <p:spPr bwMode="auto">
          <a:xfrm>
            <a:off x="7085013" y="1928813"/>
            <a:ext cx="939800" cy="609600"/>
          </a:xfrm>
          <a:prstGeom prst="rightArrow">
            <a:avLst>
              <a:gd name="adj1" fmla="val 50000"/>
              <a:gd name="adj2" fmla="val 38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7270751" y="4475164"/>
            <a:ext cx="1474788" cy="701675"/>
            <a:chOff x="1460" y="1465"/>
            <a:chExt cx="929" cy="442"/>
          </a:xfrm>
        </p:grpSpPr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1464" y="168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1464" y="1465"/>
              <a:ext cx="222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221"/>
                </a:cxn>
                <a:cxn ang="0">
                  <a:pos x="0" y="221"/>
                </a:cxn>
              </a:cxnLst>
              <a:rect l="0" t="0" r="r" b="b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1490" y="150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1460" y="17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1663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1902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2104" y="169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16*</a:t>
              </a:r>
            </a:p>
          </p:txBody>
        </p:sp>
      </p:grpSp>
      <p:sp>
        <p:nvSpPr>
          <p:cNvPr id="46" name="Freeform 50"/>
          <p:cNvSpPr>
            <a:spLocks/>
          </p:cNvSpPr>
          <p:nvPr/>
        </p:nvSpPr>
        <p:spPr bwMode="auto">
          <a:xfrm>
            <a:off x="9005888" y="4826000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Freeform 51"/>
          <p:cNvSpPr>
            <a:spLocks/>
          </p:cNvSpPr>
          <p:nvPr/>
        </p:nvSpPr>
        <p:spPr bwMode="auto">
          <a:xfrm>
            <a:off x="9005889" y="4475164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9047163" y="4532313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8999538" y="48498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>
            <a:off x="8691564" y="4926014"/>
            <a:ext cx="312737" cy="90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AutoShape 58"/>
          <p:cNvSpPr>
            <a:spLocks noChangeArrowheads="1"/>
          </p:cNvSpPr>
          <p:nvPr/>
        </p:nvSpPr>
        <p:spPr bwMode="auto">
          <a:xfrm>
            <a:off x="6116638" y="4691063"/>
            <a:ext cx="939800" cy="609600"/>
          </a:xfrm>
          <a:prstGeom prst="rightArrow">
            <a:avLst>
              <a:gd name="adj1" fmla="val 50000"/>
              <a:gd name="adj2" fmla="val 38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1560790" y="4309537"/>
            <a:ext cx="243398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We have seen what it means to add an overflow page to a bucket…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9134476" y="592138"/>
            <a:ext cx="1023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Insert 20</a:t>
            </a: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494338" y="3195638"/>
            <a:ext cx="81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Before</a:t>
            </a:r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8883650" y="3167063"/>
            <a:ext cx="672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</a:t>
            </a:r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4591050" y="5505450"/>
            <a:ext cx="81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Before</a:t>
            </a:r>
          </a:p>
        </p:txBody>
      </p:sp>
      <p:sp>
        <p:nvSpPr>
          <p:cNvPr id="57" name="Text Box 64"/>
          <p:cNvSpPr txBox="1">
            <a:spLocks noChangeArrowheads="1"/>
          </p:cNvSpPr>
          <p:nvPr/>
        </p:nvSpPr>
        <p:spPr bwMode="auto">
          <a:xfrm>
            <a:off x="8599488" y="5576888"/>
            <a:ext cx="672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13CCDD-95A1-2724-C9A4-442E51D2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294D88-CEDD-C4DF-5BC6-839E90FF3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209800" y="23814"/>
            <a:ext cx="7772400" cy="582211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sz="32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Linear Hashing (background)</a:t>
            </a:r>
          </a:p>
        </p:txBody>
      </p:sp>
      <p:sp>
        <p:nvSpPr>
          <p:cNvPr id="8" name="Freeform 14"/>
          <p:cNvSpPr>
            <a:spLocks/>
          </p:cNvSpPr>
          <p:nvPr/>
        </p:nvSpPr>
        <p:spPr bwMode="auto">
          <a:xfrm>
            <a:off x="7615238" y="54578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15"/>
          <p:cNvSpPr>
            <a:spLocks/>
          </p:cNvSpPr>
          <p:nvPr/>
        </p:nvSpPr>
        <p:spPr bwMode="auto">
          <a:xfrm>
            <a:off x="7615239" y="5106989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7656513" y="51641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7608888" y="548163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7931150" y="54816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8310563" y="54816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612063" y="45386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7612064" y="4187826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7653338" y="424497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7632700" y="45545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7978775" y="45656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7007226" y="1665289"/>
            <a:ext cx="1474788" cy="701675"/>
            <a:chOff x="1460" y="1465"/>
            <a:chExt cx="929" cy="442"/>
          </a:xfrm>
        </p:grpSpPr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464" y="168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464" y="1465"/>
              <a:ext cx="222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221"/>
                </a:cxn>
                <a:cxn ang="0">
                  <a:pos x="0" y="221"/>
                </a:cxn>
              </a:cxnLst>
              <a:rect l="0" t="0" r="r" b="b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1490" y="150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1460" y="17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1663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1902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2104" y="169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16*</a:t>
              </a:r>
            </a:p>
          </p:txBody>
        </p:sp>
      </p:grpSp>
      <p:sp>
        <p:nvSpPr>
          <p:cNvPr id="27" name="Freeform 43"/>
          <p:cNvSpPr>
            <a:spLocks/>
          </p:cNvSpPr>
          <p:nvPr/>
        </p:nvSpPr>
        <p:spPr bwMode="auto">
          <a:xfrm>
            <a:off x="8742363" y="20161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Freeform 44"/>
          <p:cNvSpPr>
            <a:spLocks/>
          </p:cNvSpPr>
          <p:nvPr/>
        </p:nvSpPr>
        <p:spPr bwMode="auto">
          <a:xfrm>
            <a:off x="8742364" y="1665289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8783638" y="17224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8736013" y="20399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31" name="Line 47"/>
          <p:cNvSpPr>
            <a:spLocks noChangeShapeType="1"/>
          </p:cNvSpPr>
          <p:nvPr/>
        </p:nvSpPr>
        <p:spPr bwMode="auto">
          <a:xfrm>
            <a:off x="8428039" y="2116139"/>
            <a:ext cx="312737" cy="904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1697038" y="1516064"/>
            <a:ext cx="31781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It </a:t>
            </a:r>
            <a:r>
              <a:rPr lang="en-US" sz="2000" i="1" dirty="0"/>
              <a:t>is</a:t>
            </a:r>
            <a:r>
              <a:rPr lang="en-US" sz="2000" dirty="0"/>
              <a:t> meaningful to split a bucket with its overflow…</a:t>
            </a: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9134476" y="592138"/>
            <a:ext cx="1116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Insert 20</a:t>
            </a:r>
          </a:p>
        </p:txBody>
      </p:sp>
      <p:sp>
        <p:nvSpPr>
          <p:cNvPr id="34" name="Text Box 52"/>
          <p:cNvSpPr txBox="1">
            <a:spLocks noChangeArrowheads="1"/>
          </p:cNvSpPr>
          <p:nvPr/>
        </p:nvSpPr>
        <p:spPr bwMode="auto">
          <a:xfrm>
            <a:off x="5302250" y="4732339"/>
            <a:ext cx="10533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After</a:t>
            </a: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5200651" y="1824039"/>
            <a:ext cx="1336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Before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1735138" y="4271963"/>
            <a:ext cx="27289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Note that as before, the number of bits pointing to the bucket must increase…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1B693BE-9F77-9290-D919-D00FD4A6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C690F-325F-059E-9775-7DA9B6A8D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785" y="25083"/>
            <a:ext cx="8277097" cy="491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Linear Hashing (background)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1524001" y="2520950"/>
            <a:ext cx="3451225" cy="43370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>
            <a:off x="3489325" y="3565526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3489325" y="3924300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3489325" y="428307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489325" y="32019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10088" y="3594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3471863" y="39354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3486150" y="35941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4154488" y="3594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3482975" y="32258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3805238" y="32258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4184650" y="32258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3471863" y="42941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3862388" y="42941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4156075" y="42941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3860800" y="359251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3838575" y="39401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6*</a:t>
            </a: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4110038" y="394811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2*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416425" y="39481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14*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1758950" y="3028951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524001" y="2641601"/>
            <a:ext cx="217046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 flipH="1">
            <a:off x="2457450" y="31877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 flipH="1">
            <a:off x="2444750" y="4618038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1668463" y="4151313"/>
            <a:ext cx="10525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Stop when you get here </a:t>
            </a:r>
          </a:p>
        </p:txBody>
      </p:sp>
      <p:sp>
        <p:nvSpPr>
          <p:cNvPr id="29" name="Freeform 40"/>
          <p:cNvSpPr>
            <a:spLocks/>
          </p:cNvSpPr>
          <p:nvPr/>
        </p:nvSpPr>
        <p:spPr bwMode="auto">
          <a:xfrm>
            <a:off x="7088188" y="3190876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Freeform 41"/>
          <p:cNvSpPr>
            <a:spLocks/>
          </p:cNvSpPr>
          <p:nvPr/>
        </p:nvSpPr>
        <p:spPr bwMode="auto">
          <a:xfrm>
            <a:off x="7088188" y="3549650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Freeform 42"/>
          <p:cNvSpPr>
            <a:spLocks/>
          </p:cNvSpPr>
          <p:nvPr/>
        </p:nvSpPr>
        <p:spPr bwMode="auto">
          <a:xfrm>
            <a:off x="7088188" y="39084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Freeform 43"/>
          <p:cNvSpPr>
            <a:spLocks/>
          </p:cNvSpPr>
          <p:nvPr/>
        </p:nvSpPr>
        <p:spPr bwMode="auto">
          <a:xfrm>
            <a:off x="7088188" y="282733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8108950" y="32194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34" name="Rectangle 46"/>
          <p:cNvSpPr>
            <a:spLocks noChangeArrowheads="1"/>
          </p:cNvSpPr>
          <p:nvPr/>
        </p:nvSpPr>
        <p:spPr bwMode="auto">
          <a:xfrm>
            <a:off x="7085013" y="321945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7753350" y="32194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7783513" y="28511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7070725" y="39195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461250" y="391953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7754938" y="39195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7459663" y="321786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7437438" y="356552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6*</a:t>
            </a: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8015288" y="357346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14*</a:t>
            </a:r>
          </a:p>
        </p:txBody>
      </p:sp>
      <p:sp>
        <p:nvSpPr>
          <p:cNvPr id="43" name="Rectangle 58"/>
          <p:cNvSpPr>
            <a:spLocks noChangeArrowheads="1"/>
          </p:cNvSpPr>
          <p:nvPr/>
        </p:nvSpPr>
        <p:spPr bwMode="auto">
          <a:xfrm>
            <a:off x="5357813" y="3032126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44" name="Rectangle 59"/>
          <p:cNvSpPr>
            <a:spLocks noChangeArrowheads="1"/>
          </p:cNvSpPr>
          <p:nvPr/>
        </p:nvSpPr>
        <p:spPr bwMode="auto">
          <a:xfrm>
            <a:off x="4991101" y="2652714"/>
            <a:ext cx="217046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45" name="Line 60"/>
          <p:cNvSpPr>
            <a:spLocks noChangeShapeType="1"/>
          </p:cNvSpPr>
          <p:nvPr/>
        </p:nvSpPr>
        <p:spPr bwMode="auto">
          <a:xfrm flipH="1">
            <a:off x="6056313" y="3190875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61"/>
          <p:cNvSpPr>
            <a:spLocks noChangeShapeType="1"/>
          </p:cNvSpPr>
          <p:nvPr/>
        </p:nvSpPr>
        <p:spPr bwMode="auto">
          <a:xfrm flipH="1">
            <a:off x="6043613" y="4243388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5176838" y="3776663"/>
            <a:ext cx="1225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Stop when you get here </a:t>
            </a:r>
          </a:p>
        </p:txBody>
      </p:sp>
      <p:sp>
        <p:nvSpPr>
          <p:cNvPr id="48" name="Freeform 63"/>
          <p:cNvSpPr>
            <a:spLocks/>
          </p:cNvSpPr>
          <p:nvPr/>
        </p:nvSpPr>
        <p:spPr bwMode="auto">
          <a:xfrm>
            <a:off x="8837613" y="35734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Rectangle 64"/>
          <p:cNvSpPr>
            <a:spLocks noChangeArrowheads="1"/>
          </p:cNvSpPr>
          <p:nvPr/>
        </p:nvSpPr>
        <p:spPr bwMode="auto">
          <a:xfrm>
            <a:off x="8820150" y="35845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50" name="Rectangle 66"/>
          <p:cNvSpPr>
            <a:spLocks noChangeArrowheads="1"/>
          </p:cNvSpPr>
          <p:nvPr/>
        </p:nvSpPr>
        <p:spPr bwMode="auto">
          <a:xfrm>
            <a:off x="9458325" y="35972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2*</a:t>
            </a:r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>
            <a:off x="8510589" y="3714750"/>
            <a:ext cx="312737" cy="90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Text Box 69"/>
          <p:cNvSpPr txBox="1">
            <a:spLocks noChangeArrowheads="1"/>
          </p:cNvSpPr>
          <p:nvPr/>
        </p:nvSpPr>
        <p:spPr bwMode="auto">
          <a:xfrm>
            <a:off x="5945189" y="5862638"/>
            <a:ext cx="36671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Because {6 and 14}, and {10 and 2} differ in the 3</a:t>
            </a:r>
            <a:r>
              <a:rPr lang="en-US" sz="2000" baseline="30000" dirty="0">
                <a:solidFill>
                  <a:srgbClr val="002060"/>
                </a:solidFill>
              </a:rPr>
              <a:t>rd</a:t>
            </a:r>
            <a:r>
              <a:rPr lang="en-US" sz="2000" dirty="0">
                <a:solidFill>
                  <a:srgbClr val="002060"/>
                </a:solidFill>
              </a:rPr>
              <a:t> bit.</a:t>
            </a:r>
          </a:p>
        </p:txBody>
      </p:sp>
      <p:sp>
        <p:nvSpPr>
          <p:cNvPr id="53" name="Text Box 70"/>
          <p:cNvSpPr txBox="1">
            <a:spLocks noChangeArrowheads="1"/>
          </p:cNvSpPr>
          <p:nvPr/>
        </p:nvSpPr>
        <p:spPr bwMode="auto">
          <a:xfrm>
            <a:off x="6400801" y="1676400"/>
            <a:ext cx="42671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Why split the first bucket, and overflow the {10, 6, 2, 14} bucket?</a:t>
            </a:r>
          </a:p>
        </p:txBody>
      </p:sp>
      <p:sp>
        <p:nvSpPr>
          <p:cNvPr id="54" name="Freeform 71"/>
          <p:cNvSpPr>
            <a:spLocks/>
          </p:cNvSpPr>
          <p:nvPr/>
        </p:nvSpPr>
        <p:spPr bwMode="auto">
          <a:xfrm>
            <a:off x="7085013" y="42560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Rectangle 72"/>
          <p:cNvSpPr>
            <a:spLocks noChangeArrowheads="1"/>
          </p:cNvSpPr>
          <p:nvPr/>
        </p:nvSpPr>
        <p:spPr bwMode="auto">
          <a:xfrm>
            <a:off x="7078663" y="42799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6" name="Rectangle 73"/>
          <p:cNvSpPr>
            <a:spLocks noChangeArrowheads="1"/>
          </p:cNvSpPr>
          <p:nvPr/>
        </p:nvSpPr>
        <p:spPr bwMode="auto">
          <a:xfrm>
            <a:off x="7400925" y="42799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2133600" y="1524000"/>
            <a:ext cx="2291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100010101010010101</a:t>
            </a:r>
          </a:p>
        </p:txBody>
      </p:sp>
      <p:sp>
        <p:nvSpPr>
          <p:cNvPr id="58" name="Text Box 76"/>
          <p:cNvSpPr txBox="1">
            <a:spLocks noChangeArrowheads="1"/>
          </p:cNvSpPr>
          <p:nvPr/>
        </p:nvSpPr>
        <p:spPr bwMode="auto">
          <a:xfrm>
            <a:off x="1735138" y="6278564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 new “round” begins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8AD53A-1FF0-6989-7C01-D56267AAE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A7869A-EDEE-2DA8-4CC7-86833F77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1"/>
          <p:cNvSpPr>
            <a:spLocks noChangeArrowheads="1"/>
          </p:cNvSpPr>
          <p:nvPr/>
        </p:nvSpPr>
        <p:spPr bwMode="auto">
          <a:xfrm rot="16200000" flipH="1" flipV="1">
            <a:off x="1816894" y="-889738"/>
            <a:ext cx="5510213" cy="8701088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369094" y="864450"/>
            <a:ext cx="5224462" cy="2506663"/>
            <a:chOff x="0" y="1755"/>
            <a:chExt cx="3291" cy="1579"/>
          </a:xfrm>
        </p:grpSpPr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1321" y="1984"/>
              <a:ext cx="884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1"/>
                </a:cxn>
                <a:cxn ang="0">
                  <a:pos x="0" y="221"/>
                </a:cxn>
              </a:cxnLst>
              <a:rect l="0" t="0" r="r" b="b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7"/>
            <p:cNvSpPr>
              <a:spLocks/>
            </p:cNvSpPr>
            <p:nvPr/>
          </p:nvSpPr>
          <p:spPr bwMode="auto">
            <a:xfrm>
              <a:off x="1321" y="2210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8"/>
            <p:cNvSpPr>
              <a:spLocks/>
            </p:cNvSpPr>
            <p:nvPr/>
          </p:nvSpPr>
          <p:spPr bwMode="auto">
            <a:xfrm>
              <a:off x="1321" y="243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1321" y="1755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964" y="2002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Helvetica" charset="0"/>
                </a:rPr>
                <a:t>13*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1319" y="2002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1*</a:t>
              </a: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1740" y="2002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21*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1759" y="1770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1310" y="244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15*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1556" y="2443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7*</a:t>
              </a: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1741" y="244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19*</a:t>
              </a: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1555" y="20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5*</a:t>
              </a: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541" y="2220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6*</a:t>
              </a: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1905" y="2225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14*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231" y="2320"/>
              <a:ext cx="4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C0128"/>
                  </a:solidFill>
                  <a:latin typeface="Arial" pitchFamily="34" charset="0"/>
                </a:rPr>
                <a:t>Next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0" y="2102"/>
              <a:ext cx="13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Bucket to be split </a:t>
              </a: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671" y="2420"/>
              <a:ext cx="62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H="1">
              <a:off x="663" y="2647"/>
              <a:ext cx="62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4"/>
            <p:cNvSpPr>
              <a:spLocks noChangeArrowheads="1"/>
            </p:cNvSpPr>
            <p:nvPr/>
          </p:nvSpPr>
          <p:spPr bwMode="auto">
            <a:xfrm>
              <a:off x="0" y="2586"/>
              <a:ext cx="860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Stop when you get here </a:t>
              </a:r>
            </a:p>
          </p:txBody>
        </p:sp>
        <p:sp>
          <p:nvSpPr>
            <p:cNvPr id="26" name="Freeform 45"/>
            <p:cNvSpPr>
              <a:spLocks/>
            </p:cNvSpPr>
            <p:nvPr/>
          </p:nvSpPr>
          <p:spPr bwMode="auto">
            <a:xfrm>
              <a:off x="2407" y="2443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2396" y="2450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xx*</a:t>
              </a:r>
            </a:p>
          </p:txBody>
        </p:sp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2798" y="2458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x*</a:t>
              </a: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2201" y="2532"/>
              <a:ext cx="197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/>
          </p:nvSpPr>
          <p:spPr bwMode="auto">
            <a:xfrm>
              <a:off x="1319" y="2655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52"/>
            <p:cNvSpPr>
              <a:spLocks noChangeArrowheads="1"/>
            </p:cNvSpPr>
            <p:nvPr/>
          </p:nvSpPr>
          <p:spPr bwMode="auto">
            <a:xfrm>
              <a:off x="1315" y="2670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32" name="Rectangle 53"/>
            <p:cNvSpPr>
              <a:spLocks noChangeArrowheads="1"/>
            </p:cNvSpPr>
            <p:nvPr/>
          </p:nvSpPr>
          <p:spPr bwMode="auto">
            <a:xfrm>
              <a:off x="1518" y="2670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1318" y="3112"/>
              <a:ext cx="884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1"/>
                </a:cxn>
                <a:cxn ang="0">
                  <a:pos x="0" y="221"/>
                </a:cxn>
              </a:cxnLst>
              <a:rect l="0" t="0" r="r" b="b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222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1318" y="2883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22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1961" y="3130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Helvetica" charset="0"/>
                </a:rPr>
                <a:t>g*</a:t>
              </a:r>
            </a:p>
          </p:txBody>
        </p:sp>
        <p:sp>
          <p:nvSpPr>
            <p:cNvPr id="36" name="Rectangle 58"/>
            <p:cNvSpPr>
              <a:spLocks noChangeArrowheads="1"/>
            </p:cNvSpPr>
            <p:nvPr/>
          </p:nvSpPr>
          <p:spPr bwMode="auto">
            <a:xfrm>
              <a:off x="1316" y="3130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h*</a:t>
              </a:r>
            </a:p>
          </p:txBody>
        </p:sp>
        <p:sp>
          <p:nvSpPr>
            <p:cNvPr id="37" name="Rectangle 60"/>
            <p:cNvSpPr>
              <a:spLocks noChangeArrowheads="1"/>
            </p:cNvSpPr>
            <p:nvPr/>
          </p:nvSpPr>
          <p:spPr bwMode="auto">
            <a:xfrm>
              <a:off x="1756" y="2898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f*</a:t>
              </a:r>
            </a:p>
          </p:txBody>
        </p:sp>
        <p:sp>
          <p:nvSpPr>
            <p:cNvPr id="38" name="Rectangle 61"/>
            <p:cNvSpPr>
              <a:spLocks noChangeArrowheads="1"/>
            </p:cNvSpPr>
            <p:nvPr/>
          </p:nvSpPr>
          <p:spPr bwMode="auto">
            <a:xfrm>
              <a:off x="1552" y="3129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q*</a:t>
              </a:r>
            </a:p>
          </p:txBody>
        </p:sp>
      </p:grpSp>
      <p:sp>
        <p:nvSpPr>
          <p:cNvPr id="39" name="Freeform 62"/>
          <p:cNvSpPr>
            <a:spLocks/>
          </p:cNvSpPr>
          <p:nvPr/>
        </p:nvSpPr>
        <p:spPr bwMode="auto">
          <a:xfrm>
            <a:off x="7431088" y="3960814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Freeform 63"/>
          <p:cNvSpPr>
            <a:spLocks/>
          </p:cNvSpPr>
          <p:nvPr/>
        </p:nvSpPr>
        <p:spPr bwMode="auto">
          <a:xfrm>
            <a:off x="7431088" y="43195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7431088" y="46783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7431088" y="359727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Rectangle 66"/>
          <p:cNvSpPr>
            <a:spLocks noChangeArrowheads="1"/>
          </p:cNvSpPr>
          <p:nvPr/>
        </p:nvSpPr>
        <p:spPr bwMode="auto">
          <a:xfrm>
            <a:off x="8451850" y="39893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44" name="Rectangle 67"/>
          <p:cNvSpPr>
            <a:spLocks noChangeArrowheads="1"/>
          </p:cNvSpPr>
          <p:nvPr/>
        </p:nvSpPr>
        <p:spPr bwMode="auto">
          <a:xfrm>
            <a:off x="7427913" y="39893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8096250" y="39893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46" name="Rectangle 69"/>
          <p:cNvSpPr>
            <a:spLocks noChangeArrowheads="1"/>
          </p:cNvSpPr>
          <p:nvPr/>
        </p:nvSpPr>
        <p:spPr bwMode="auto">
          <a:xfrm>
            <a:off x="8126413" y="36210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7413625" y="46894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8" name="Rectangle 71"/>
          <p:cNvSpPr>
            <a:spLocks noChangeArrowheads="1"/>
          </p:cNvSpPr>
          <p:nvPr/>
        </p:nvSpPr>
        <p:spPr bwMode="auto">
          <a:xfrm>
            <a:off x="7804150" y="46894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9" name="Rectangle 72"/>
          <p:cNvSpPr>
            <a:spLocks noChangeArrowheads="1"/>
          </p:cNvSpPr>
          <p:nvPr/>
        </p:nvSpPr>
        <p:spPr bwMode="auto">
          <a:xfrm>
            <a:off x="8097838" y="46894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7802563" y="39878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51" name="Rectangle 74"/>
          <p:cNvSpPr>
            <a:spLocks noChangeArrowheads="1"/>
          </p:cNvSpPr>
          <p:nvPr/>
        </p:nvSpPr>
        <p:spPr bwMode="auto">
          <a:xfrm>
            <a:off x="7780338" y="433546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6*</a:t>
            </a:r>
          </a:p>
        </p:txBody>
      </p:sp>
      <p:sp>
        <p:nvSpPr>
          <p:cNvPr id="52" name="Rectangle 75"/>
          <p:cNvSpPr>
            <a:spLocks noChangeArrowheads="1"/>
          </p:cNvSpPr>
          <p:nvPr/>
        </p:nvSpPr>
        <p:spPr bwMode="auto">
          <a:xfrm>
            <a:off x="8358188" y="43434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14*</a:t>
            </a: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5608638" y="3373439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54" name="Rectangle 77"/>
          <p:cNvSpPr>
            <a:spLocks noChangeArrowheads="1"/>
          </p:cNvSpPr>
          <p:nvPr/>
        </p:nvSpPr>
        <p:spPr bwMode="auto">
          <a:xfrm>
            <a:off x="5349876" y="3094039"/>
            <a:ext cx="217046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55" name="Line 78"/>
          <p:cNvSpPr>
            <a:spLocks noChangeShapeType="1"/>
          </p:cNvSpPr>
          <p:nvPr/>
        </p:nvSpPr>
        <p:spPr bwMode="auto">
          <a:xfrm flipH="1">
            <a:off x="6399213" y="3590925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79"/>
          <p:cNvSpPr>
            <a:spLocks noChangeShapeType="1"/>
          </p:cNvSpPr>
          <p:nvPr/>
        </p:nvSpPr>
        <p:spPr bwMode="auto">
          <a:xfrm flipH="1">
            <a:off x="6376988" y="6443663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5259388" y="5945188"/>
            <a:ext cx="13652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Stop when you get here </a:t>
            </a:r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9164638" y="40306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82"/>
          <p:cNvSpPr>
            <a:spLocks noChangeArrowheads="1"/>
          </p:cNvSpPr>
          <p:nvPr/>
        </p:nvSpPr>
        <p:spPr bwMode="auto">
          <a:xfrm>
            <a:off x="9318625" y="4057650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h*</a:t>
            </a:r>
          </a:p>
        </p:txBody>
      </p:sp>
      <p:sp>
        <p:nvSpPr>
          <p:cNvPr id="60" name="Rectangle 83"/>
          <p:cNvSpPr>
            <a:spLocks noChangeArrowheads="1"/>
          </p:cNvSpPr>
          <p:nvPr/>
        </p:nvSpPr>
        <p:spPr bwMode="auto">
          <a:xfrm>
            <a:off x="9956800" y="4070350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d*</a:t>
            </a:r>
          </a:p>
        </p:txBody>
      </p:sp>
      <p:sp>
        <p:nvSpPr>
          <p:cNvPr id="61" name="Line 84"/>
          <p:cNvSpPr>
            <a:spLocks noChangeShapeType="1"/>
          </p:cNvSpPr>
          <p:nvPr/>
        </p:nvSpPr>
        <p:spPr bwMode="auto">
          <a:xfrm>
            <a:off x="8837614" y="4171950"/>
            <a:ext cx="312737" cy="90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85"/>
          <p:cNvSpPr>
            <a:spLocks/>
          </p:cNvSpPr>
          <p:nvPr/>
        </p:nvSpPr>
        <p:spPr bwMode="auto">
          <a:xfrm>
            <a:off x="7427913" y="50260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86"/>
          <p:cNvSpPr>
            <a:spLocks noChangeArrowheads="1"/>
          </p:cNvSpPr>
          <p:nvPr/>
        </p:nvSpPr>
        <p:spPr bwMode="auto">
          <a:xfrm>
            <a:off x="7421563" y="504983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64" name="Rectangle 87"/>
          <p:cNvSpPr>
            <a:spLocks noChangeArrowheads="1"/>
          </p:cNvSpPr>
          <p:nvPr/>
        </p:nvSpPr>
        <p:spPr bwMode="auto">
          <a:xfrm>
            <a:off x="7743825" y="50498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65" name="Freeform 88"/>
          <p:cNvSpPr>
            <a:spLocks/>
          </p:cNvSpPr>
          <p:nvPr/>
        </p:nvSpPr>
        <p:spPr bwMode="auto">
          <a:xfrm>
            <a:off x="7426325" y="5751514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89"/>
          <p:cNvSpPr>
            <a:spLocks/>
          </p:cNvSpPr>
          <p:nvPr/>
        </p:nvSpPr>
        <p:spPr bwMode="auto">
          <a:xfrm>
            <a:off x="7426325" y="538797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90"/>
          <p:cNvSpPr>
            <a:spLocks noChangeArrowheads="1"/>
          </p:cNvSpPr>
          <p:nvPr/>
        </p:nvSpPr>
        <p:spPr bwMode="auto">
          <a:xfrm>
            <a:off x="8447088" y="5780088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g*</a:t>
            </a:r>
          </a:p>
        </p:txBody>
      </p:sp>
      <p:sp>
        <p:nvSpPr>
          <p:cNvPr id="68" name="Rectangle 91"/>
          <p:cNvSpPr>
            <a:spLocks noChangeArrowheads="1"/>
          </p:cNvSpPr>
          <p:nvPr/>
        </p:nvSpPr>
        <p:spPr bwMode="auto">
          <a:xfrm>
            <a:off x="7423150" y="5780088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h*</a:t>
            </a: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8121651" y="5411788"/>
            <a:ext cx="3125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f*</a:t>
            </a:r>
          </a:p>
        </p:txBody>
      </p:sp>
      <p:sp>
        <p:nvSpPr>
          <p:cNvPr id="70" name="Rectangle 94"/>
          <p:cNvSpPr>
            <a:spLocks noChangeArrowheads="1"/>
          </p:cNvSpPr>
          <p:nvPr/>
        </p:nvSpPr>
        <p:spPr bwMode="auto">
          <a:xfrm>
            <a:off x="7797800" y="5778500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q*</a:t>
            </a:r>
          </a:p>
        </p:txBody>
      </p:sp>
      <p:sp>
        <p:nvSpPr>
          <p:cNvPr id="71" name="Freeform 95"/>
          <p:cNvSpPr>
            <a:spLocks/>
          </p:cNvSpPr>
          <p:nvPr/>
        </p:nvSpPr>
        <p:spPr bwMode="auto">
          <a:xfrm>
            <a:off x="7431088" y="6092826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8443913" y="6121400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p*</a:t>
            </a:r>
          </a:p>
        </p:txBody>
      </p:sp>
      <p:sp>
        <p:nvSpPr>
          <p:cNvPr id="73" name="Rectangle 97"/>
          <p:cNvSpPr>
            <a:spLocks noChangeArrowheads="1"/>
          </p:cNvSpPr>
          <p:nvPr/>
        </p:nvSpPr>
        <p:spPr bwMode="auto">
          <a:xfrm>
            <a:off x="7419976" y="6121400"/>
            <a:ext cx="3125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t*</a:t>
            </a:r>
          </a:p>
        </p:txBody>
      </p:sp>
      <p:sp>
        <p:nvSpPr>
          <p:cNvPr id="74" name="Rectangle 99"/>
          <p:cNvSpPr>
            <a:spLocks noChangeArrowheads="1"/>
          </p:cNvSpPr>
          <p:nvPr/>
        </p:nvSpPr>
        <p:spPr bwMode="auto">
          <a:xfrm>
            <a:off x="7794625" y="6119813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g*</a:t>
            </a:r>
          </a:p>
        </p:txBody>
      </p:sp>
      <p:sp>
        <p:nvSpPr>
          <p:cNvPr id="75" name="Text Box 102"/>
          <p:cNvSpPr txBox="1">
            <a:spLocks noChangeArrowheads="1"/>
          </p:cNvSpPr>
          <p:nvPr/>
        </p:nvSpPr>
        <p:spPr bwMode="auto">
          <a:xfrm>
            <a:off x="221457" y="3948962"/>
            <a:ext cx="293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 “round” is about to end</a:t>
            </a:r>
          </a:p>
        </p:txBody>
      </p:sp>
      <p:sp>
        <p:nvSpPr>
          <p:cNvPr id="76" name="Text Box 103"/>
          <p:cNvSpPr txBox="1">
            <a:spLocks noChangeArrowheads="1"/>
          </p:cNvSpPr>
          <p:nvPr/>
        </p:nvSpPr>
        <p:spPr bwMode="auto">
          <a:xfrm>
            <a:off x="1890713" y="6345239"/>
            <a:ext cx="2524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 new “round” begins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84EE4E-DCEA-CF0C-B517-F214E0B16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C743F0-C7DC-A6C9-848E-958926430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587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01757" y="43349"/>
            <a:ext cx="10588486" cy="582211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sz="32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Overview of LH File</a:t>
            </a:r>
            <a:r>
              <a:rPr lang="en-US" sz="3200" b="1" kern="0" dirty="0">
                <a:solidFill>
                  <a:srgbClr val="7030A0"/>
                </a:solidFill>
                <a:latin typeface="Arial"/>
                <a:ea typeface="+mj-ea"/>
                <a:cs typeface="Arial"/>
              </a:rPr>
              <a:t> 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2057400" y="1600200"/>
            <a:ext cx="8382000" cy="990600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pPr>
              <a:defRPr/>
            </a:pPr>
            <a:r>
              <a:rPr lang="en-US" sz="2000" kern="0" dirty="0">
                <a:solidFill>
                  <a:srgbClr val="002060"/>
                </a:solidFill>
              </a:rPr>
              <a:t>In the middle of a round.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98925" y="4460876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14775" y="4332289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68476" y="3414714"/>
            <a:ext cx="30781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Buckets that existed at the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73275" y="3727451"/>
            <a:ext cx="290143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beginning of this round: 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606676" y="4017964"/>
            <a:ext cx="223458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this is the range of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02100" y="2889251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770189" y="2584451"/>
            <a:ext cx="217046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942139" y="5562601"/>
            <a:ext cx="3516989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3365FB"/>
                </a:solidFill>
                <a:latin typeface="Arial" pitchFamily="34" charset="0"/>
              </a:rPr>
              <a:t>of other buckets) in this round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264400" y="2686051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080250" y="2632076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8105776" y="2632075"/>
            <a:ext cx="20748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search key value 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993314" y="2632075"/>
            <a:ext cx="2698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997826" y="2630489"/>
            <a:ext cx="25968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8051801" y="3211514"/>
            <a:ext cx="2074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search key value 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9939339" y="3211514"/>
            <a:ext cx="25968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942264" y="3211514"/>
            <a:ext cx="25968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865939" y="2341564"/>
            <a:ext cx="315791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Buckets split in this round: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864350" y="2630489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If 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864350" y="2921001"/>
            <a:ext cx="295273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is in this range, must use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865938" y="3211514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050089" y="3267076"/>
            <a:ext cx="10355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Level+1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864351" y="3825876"/>
            <a:ext cx="239168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618FFD"/>
                </a:solidFill>
                <a:latin typeface="Arial" pitchFamily="34" charset="0"/>
              </a:rPr>
              <a:t>`split image' </a:t>
            </a:r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bucket.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864350" y="3532189"/>
            <a:ext cx="261930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to decide if entry is in 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942138" y="5267326"/>
            <a:ext cx="29783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3365FB"/>
                </a:solidFill>
                <a:latin typeface="Arial" pitchFamily="34" charset="0"/>
              </a:rPr>
              <a:t>created (through splitting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940550" y="4975225"/>
            <a:ext cx="25098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3365FB"/>
                </a:solidFill>
                <a:latin typeface="Arial" pitchFamily="34" charset="0"/>
              </a:rPr>
              <a:t>`split image' buckets:</a:t>
            </a:r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5784851" y="2498726"/>
            <a:ext cx="430213" cy="3211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2022"/>
              </a:cxn>
              <a:cxn ang="0">
                <a:pos x="0" y="2022"/>
              </a:cxn>
              <a:cxn ang="0">
                <a:pos x="0" y="0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5784851" y="48529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5784851" y="49609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5784851" y="50673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5784851" y="51736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5784851" y="517366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5784851" y="56022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5784851" y="54943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5784851" y="53879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5784851" y="52816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5784851" y="2498726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5784851" y="26050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5784851" y="27130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Freeform 44"/>
          <p:cNvSpPr>
            <a:spLocks/>
          </p:cNvSpPr>
          <p:nvPr/>
        </p:nvSpPr>
        <p:spPr bwMode="auto">
          <a:xfrm>
            <a:off x="5784851" y="28194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Freeform 45"/>
          <p:cNvSpPr>
            <a:spLocks/>
          </p:cNvSpPr>
          <p:nvPr/>
        </p:nvSpPr>
        <p:spPr bwMode="auto">
          <a:xfrm>
            <a:off x="5784851" y="29273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Freeform 46"/>
          <p:cNvSpPr>
            <a:spLocks/>
          </p:cNvSpPr>
          <p:nvPr/>
        </p:nvSpPr>
        <p:spPr bwMode="auto">
          <a:xfrm>
            <a:off x="5784851" y="30337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5784851" y="31416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5784851" y="32480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5784851" y="33543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3" name="Group 50"/>
          <p:cNvGrpSpPr>
            <a:grpSpLocks/>
          </p:cNvGrpSpPr>
          <p:nvPr/>
        </p:nvGrpSpPr>
        <p:grpSpPr bwMode="auto">
          <a:xfrm>
            <a:off x="6248400" y="2514600"/>
            <a:ext cx="381000" cy="457200"/>
            <a:chOff x="2976" y="1584"/>
            <a:chExt cx="240" cy="288"/>
          </a:xfrm>
        </p:grpSpPr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6248400" y="5181600"/>
            <a:ext cx="381000" cy="457200"/>
            <a:chOff x="2976" y="3264"/>
            <a:chExt cx="240" cy="288"/>
          </a:xfrm>
        </p:grpSpPr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Line 58"/>
          <p:cNvSpPr>
            <a:spLocks noChangeShapeType="1"/>
          </p:cNvSpPr>
          <p:nvPr/>
        </p:nvSpPr>
        <p:spPr bwMode="auto">
          <a:xfrm flipH="1">
            <a:off x="4800600" y="30480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H="1">
            <a:off x="5334000" y="2514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5334000" y="2514600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H="1">
            <a:off x="5334000" y="5181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Arc 62"/>
          <p:cNvSpPr>
            <a:spLocks/>
          </p:cNvSpPr>
          <p:nvPr/>
        </p:nvSpPr>
        <p:spPr bwMode="auto">
          <a:xfrm>
            <a:off x="4876800" y="3889375"/>
            <a:ext cx="4572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4589C6C-DBED-4F54-2E12-782F54595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5E391E-CC73-3134-CACE-4E0D05107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2"/>
          <p:cNvSpPr>
            <a:spLocks noChangeArrowheads="1"/>
          </p:cNvSpPr>
          <p:nvPr/>
        </p:nvSpPr>
        <p:spPr bwMode="auto">
          <a:xfrm>
            <a:off x="4316414" y="0"/>
            <a:ext cx="3451225" cy="6858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3238" y="3957639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89088" y="3829051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701800" y="2378076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24000" y="1768476"/>
            <a:ext cx="122713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11" name="Freeform 31"/>
          <p:cNvSpPr>
            <a:spLocks/>
          </p:cNvSpPr>
          <p:nvPr/>
        </p:nvSpPr>
        <p:spPr bwMode="auto">
          <a:xfrm>
            <a:off x="3195638" y="1987551"/>
            <a:ext cx="430212" cy="3211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2022"/>
              </a:cxn>
              <a:cxn ang="0">
                <a:pos x="0" y="2022"/>
              </a:cxn>
              <a:cxn ang="0">
                <a:pos x="0" y="0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32"/>
          <p:cNvSpPr>
            <a:spLocks/>
          </p:cNvSpPr>
          <p:nvPr/>
        </p:nvSpPr>
        <p:spPr bwMode="auto">
          <a:xfrm>
            <a:off x="3195638" y="434181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33"/>
          <p:cNvSpPr>
            <a:spLocks/>
          </p:cNvSpPr>
          <p:nvPr/>
        </p:nvSpPr>
        <p:spPr bwMode="auto">
          <a:xfrm>
            <a:off x="3195638" y="444976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34"/>
          <p:cNvSpPr>
            <a:spLocks/>
          </p:cNvSpPr>
          <p:nvPr/>
        </p:nvSpPr>
        <p:spPr bwMode="auto">
          <a:xfrm>
            <a:off x="3195638" y="4556125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35"/>
          <p:cNvSpPr>
            <a:spLocks/>
          </p:cNvSpPr>
          <p:nvPr/>
        </p:nvSpPr>
        <p:spPr bwMode="auto">
          <a:xfrm>
            <a:off x="3195638" y="466248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36"/>
          <p:cNvSpPr>
            <a:spLocks/>
          </p:cNvSpPr>
          <p:nvPr/>
        </p:nvSpPr>
        <p:spPr bwMode="auto">
          <a:xfrm>
            <a:off x="3195638" y="4662489"/>
            <a:ext cx="430212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37"/>
          <p:cNvSpPr>
            <a:spLocks/>
          </p:cNvSpPr>
          <p:nvPr/>
        </p:nvSpPr>
        <p:spPr bwMode="auto">
          <a:xfrm>
            <a:off x="3195638" y="509111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38"/>
          <p:cNvSpPr>
            <a:spLocks/>
          </p:cNvSpPr>
          <p:nvPr/>
        </p:nvSpPr>
        <p:spPr bwMode="auto">
          <a:xfrm>
            <a:off x="3195638" y="498316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Freeform 39"/>
          <p:cNvSpPr>
            <a:spLocks/>
          </p:cNvSpPr>
          <p:nvPr/>
        </p:nvSpPr>
        <p:spPr bwMode="auto">
          <a:xfrm>
            <a:off x="3195638" y="4876800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Freeform 40"/>
          <p:cNvSpPr>
            <a:spLocks/>
          </p:cNvSpPr>
          <p:nvPr/>
        </p:nvSpPr>
        <p:spPr bwMode="auto">
          <a:xfrm>
            <a:off x="3195638" y="477043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41"/>
          <p:cNvSpPr>
            <a:spLocks/>
          </p:cNvSpPr>
          <p:nvPr/>
        </p:nvSpPr>
        <p:spPr bwMode="auto">
          <a:xfrm>
            <a:off x="3195638" y="1987551"/>
            <a:ext cx="430212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42"/>
          <p:cNvSpPr>
            <a:spLocks/>
          </p:cNvSpPr>
          <p:nvPr/>
        </p:nvSpPr>
        <p:spPr bwMode="auto">
          <a:xfrm>
            <a:off x="3195638" y="209391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43"/>
          <p:cNvSpPr>
            <a:spLocks/>
          </p:cNvSpPr>
          <p:nvPr/>
        </p:nvSpPr>
        <p:spPr bwMode="auto">
          <a:xfrm>
            <a:off x="3195638" y="220186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44"/>
          <p:cNvSpPr>
            <a:spLocks/>
          </p:cNvSpPr>
          <p:nvPr/>
        </p:nvSpPr>
        <p:spPr bwMode="auto">
          <a:xfrm>
            <a:off x="3195638" y="2308225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Freeform 45"/>
          <p:cNvSpPr>
            <a:spLocks/>
          </p:cNvSpPr>
          <p:nvPr/>
        </p:nvSpPr>
        <p:spPr bwMode="auto">
          <a:xfrm>
            <a:off x="3195638" y="2416175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Freeform 46"/>
          <p:cNvSpPr>
            <a:spLocks/>
          </p:cNvSpPr>
          <p:nvPr/>
        </p:nvSpPr>
        <p:spPr bwMode="auto">
          <a:xfrm>
            <a:off x="3195638" y="252253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Freeform 47"/>
          <p:cNvSpPr>
            <a:spLocks/>
          </p:cNvSpPr>
          <p:nvPr/>
        </p:nvSpPr>
        <p:spPr bwMode="auto">
          <a:xfrm>
            <a:off x="3195638" y="263048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Freeform 48"/>
          <p:cNvSpPr>
            <a:spLocks/>
          </p:cNvSpPr>
          <p:nvPr/>
        </p:nvSpPr>
        <p:spPr bwMode="auto">
          <a:xfrm>
            <a:off x="3195638" y="2736850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Freeform 49"/>
          <p:cNvSpPr>
            <a:spLocks/>
          </p:cNvSpPr>
          <p:nvPr/>
        </p:nvSpPr>
        <p:spPr bwMode="auto">
          <a:xfrm>
            <a:off x="3195638" y="284321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" name="Group 50"/>
          <p:cNvGrpSpPr>
            <a:grpSpLocks/>
          </p:cNvGrpSpPr>
          <p:nvPr/>
        </p:nvGrpSpPr>
        <p:grpSpPr bwMode="auto">
          <a:xfrm>
            <a:off x="3659188" y="2003425"/>
            <a:ext cx="381000" cy="457200"/>
            <a:chOff x="2976" y="1584"/>
            <a:chExt cx="240" cy="288"/>
          </a:xfrm>
        </p:grpSpPr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54"/>
          <p:cNvGrpSpPr>
            <a:grpSpLocks/>
          </p:cNvGrpSpPr>
          <p:nvPr/>
        </p:nvGrpSpPr>
        <p:grpSpPr bwMode="auto">
          <a:xfrm>
            <a:off x="3659188" y="4670425"/>
            <a:ext cx="381000" cy="457200"/>
            <a:chOff x="2976" y="3264"/>
            <a:chExt cx="240" cy="288"/>
          </a:xfrm>
        </p:grpSpPr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7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Line 58"/>
          <p:cNvSpPr>
            <a:spLocks noChangeShapeType="1"/>
          </p:cNvSpPr>
          <p:nvPr/>
        </p:nvSpPr>
        <p:spPr bwMode="auto">
          <a:xfrm flipH="1">
            <a:off x="2524126" y="2536825"/>
            <a:ext cx="6778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175"/>
          <p:cNvGrpSpPr>
            <a:grpSpLocks/>
          </p:cNvGrpSpPr>
          <p:nvPr/>
        </p:nvGrpSpPr>
        <p:grpSpPr bwMode="auto">
          <a:xfrm>
            <a:off x="2287588" y="2003425"/>
            <a:ext cx="609600" cy="2667000"/>
            <a:chOff x="481" y="1262"/>
            <a:chExt cx="384" cy="1680"/>
          </a:xfrm>
        </p:grpSpPr>
        <p:sp>
          <p:nvSpPr>
            <p:cNvPr id="40" name="Line 59"/>
            <p:cNvSpPr>
              <a:spLocks noChangeShapeType="1"/>
            </p:cNvSpPr>
            <p:nvPr/>
          </p:nvSpPr>
          <p:spPr bwMode="auto">
            <a:xfrm flipH="1">
              <a:off x="769" y="1262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769" y="1262"/>
              <a:ext cx="0" cy="16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61"/>
            <p:cNvSpPr>
              <a:spLocks noChangeShapeType="1"/>
            </p:cNvSpPr>
            <p:nvPr/>
          </p:nvSpPr>
          <p:spPr bwMode="auto">
            <a:xfrm flipH="1">
              <a:off x="769" y="2942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rc 62"/>
            <p:cNvSpPr>
              <a:spLocks/>
            </p:cNvSpPr>
            <p:nvPr/>
          </p:nvSpPr>
          <p:spPr bwMode="auto">
            <a:xfrm>
              <a:off x="481" y="2128"/>
              <a:ext cx="28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4706938" y="3830639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4530725" y="3654426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auto">
          <a:xfrm>
            <a:off x="4651375" y="3436939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4473575" y="2827339"/>
            <a:ext cx="122713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48" name="Freeform 69"/>
          <p:cNvSpPr>
            <a:spLocks/>
          </p:cNvSpPr>
          <p:nvPr/>
        </p:nvSpPr>
        <p:spPr bwMode="auto">
          <a:xfrm>
            <a:off x="6194426" y="1325563"/>
            <a:ext cx="430213" cy="3211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2022"/>
              </a:cxn>
              <a:cxn ang="0">
                <a:pos x="0" y="2022"/>
              </a:cxn>
              <a:cxn ang="0">
                <a:pos x="0" y="0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Freeform 70"/>
          <p:cNvSpPr>
            <a:spLocks/>
          </p:cNvSpPr>
          <p:nvPr/>
        </p:nvSpPr>
        <p:spPr bwMode="auto">
          <a:xfrm>
            <a:off x="6194426" y="36798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Freeform 71"/>
          <p:cNvSpPr>
            <a:spLocks/>
          </p:cNvSpPr>
          <p:nvPr/>
        </p:nvSpPr>
        <p:spPr bwMode="auto">
          <a:xfrm>
            <a:off x="6194426" y="37877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72"/>
          <p:cNvSpPr>
            <a:spLocks/>
          </p:cNvSpPr>
          <p:nvPr/>
        </p:nvSpPr>
        <p:spPr bwMode="auto">
          <a:xfrm>
            <a:off x="6194426" y="38941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Freeform 73"/>
          <p:cNvSpPr>
            <a:spLocks/>
          </p:cNvSpPr>
          <p:nvPr/>
        </p:nvSpPr>
        <p:spPr bwMode="auto">
          <a:xfrm>
            <a:off x="6194426" y="40005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Freeform 74"/>
          <p:cNvSpPr>
            <a:spLocks/>
          </p:cNvSpPr>
          <p:nvPr/>
        </p:nvSpPr>
        <p:spPr bwMode="auto">
          <a:xfrm>
            <a:off x="6194426" y="4000501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Freeform 75"/>
          <p:cNvSpPr>
            <a:spLocks/>
          </p:cNvSpPr>
          <p:nvPr/>
        </p:nvSpPr>
        <p:spPr bwMode="auto">
          <a:xfrm>
            <a:off x="6194426" y="44291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Freeform 76"/>
          <p:cNvSpPr>
            <a:spLocks/>
          </p:cNvSpPr>
          <p:nvPr/>
        </p:nvSpPr>
        <p:spPr bwMode="auto">
          <a:xfrm>
            <a:off x="6194426" y="43211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Freeform 77"/>
          <p:cNvSpPr>
            <a:spLocks/>
          </p:cNvSpPr>
          <p:nvPr/>
        </p:nvSpPr>
        <p:spPr bwMode="auto">
          <a:xfrm>
            <a:off x="6194426" y="42148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Freeform 78"/>
          <p:cNvSpPr>
            <a:spLocks/>
          </p:cNvSpPr>
          <p:nvPr/>
        </p:nvSpPr>
        <p:spPr bwMode="auto">
          <a:xfrm>
            <a:off x="6194426" y="41084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Freeform 79"/>
          <p:cNvSpPr>
            <a:spLocks/>
          </p:cNvSpPr>
          <p:nvPr/>
        </p:nvSpPr>
        <p:spPr bwMode="auto">
          <a:xfrm>
            <a:off x="6194426" y="132556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80"/>
          <p:cNvSpPr>
            <a:spLocks/>
          </p:cNvSpPr>
          <p:nvPr/>
        </p:nvSpPr>
        <p:spPr bwMode="auto">
          <a:xfrm>
            <a:off x="6194426" y="14319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81"/>
          <p:cNvSpPr>
            <a:spLocks/>
          </p:cNvSpPr>
          <p:nvPr/>
        </p:nvSpPr>
        <p:spPr bwMode="auto">
          <a:xfrm>
            <a:off x="6194426" y="15398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82"/>
          <p:cNvSpPr>
            <a:spLocks/>
          </p:cNvSpPr>
          <p:nvPr/>
        </p:nvSpPr>
        <p:spPr bwMode="auto">
          <a:xfrm>
            <a:off x="6194426" y="16462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83"/>
          <p:cNvSpPr>
            <a:spLocks/>
          </p:cNvSpPr>
          <p:nvPr/>
        </p:nvSpPr>
        <p:spPr bwMode="auto">
          <a:xfrm>
            <a:off x="6194426" y="17541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3" name="Group 88"/>
          <p:cNvGrpSpPr>
            <a:grpSpLocks/>
          </p:cNvGrpSpPr>
          <p:nvPr/>
        </p:nvGrpSpPr>
        <p:grpSpPr bwMode="auto">
          <a:xfrm>
            <a:off x="6657975" y="1341438"/>
            <a:ext cx="381000" cy="2647950"/>
            <a:chOff x="2976" y="1584"/>
            <a:chExt cx="240" cy="288"/>
          </a:xfrm>
        </p:grpSpPr>
        <p:sp>
          <p:nvSpPr>
            <p:cNvPr id="64" name="Line 89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0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91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92"/>
          <p:cNvGrpSpPr>
            <a:grpSpLocks/>
          </p:cNvGrpSpPr>
          <p:nvPr/>
        </p:nvGrpSpPr>
        <p:grpSpPr bwMode="auto">
          <a:xfrm>
            <a:off x="6657975" y="4008439"/>
            <a:ext cx="381000" cy="2136775"/>
            <a:chOff x="2976" y="3264"/>
            <a:chExt cx="240" cy="288"/>
          </a:xfrm>
        </p:grpSpPr>
        <p:sp>
          <p:nvSpPr>
            <p:cNvPr id="68" name="Line 93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Line 96"/>
          <p:cNvSpPr>
            <a:spLocks noChangeShapeType="1"/>
          </p:cNvSpPr>
          <p:nvPr/>
        </p:nvSpPr>
        <p:spPr bwMode="auto">
          <a:xfrm flipH="1">
            <a:off x="5638801" y="3998913"/>
            <a:ext cx="5048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Freeform 102"/>
          <p:cNvSpPr>
            <a:spLocks/>
          </p:cNvSpPr>
          <p:nvPr/>
        </p:nvSpPr>
        <p:spPr bwMode="auto">
          <a:xfrm>
            <a:off x="6194426" y="45307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Freeform 103"/>
          <p:cNvSpPr>
            <a:spLocks/>
          </p:cNvSpPr>
          <p:nvPr/>
        </p:nvSpPr>
        <p:spPr bwMode="auto">
          <a:xfrm>
            <a:off x="6194426" y="4530726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Freeform 104"/>
          <p:cNvSpPr>
            <a:spLocks/>
          </p:cNvSpPr>
          <p:nvPr/>
        </p:nvSpPr>
        <p:spPr bwMode="auto">
          <a:xfrm>
            <a:off x="6194426" y="49593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Freeform 105"/>
          <p:cNvSpPr>
            <a:spLocks/>
          </p:cNvSpPr>
          <p:nvPr/>
        </p:nvSpPr>
        <p:spPr bwMode="auto">
          <a:xfrm>
            <a:off x="6194426" y="48514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Freeform 106"/>
          <p:cNvSpPr>
            <a:spLocks/>
          </p:cNvSpPr>
          <p:nvPr/>
        </p:nvSpPr>
        <p:spPr bwMode="auto">
          <a:xfrm>
            <a:off x="6194426" y="47450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Freeform 107"/>
          <p:cNvSpPr>
            <a:spLocks/>
          </p:cNvSpPr>
          <p:nvPr/>
        </p:nvSpPr>
        <p:spPr bwMode="auto">
          <a:xfrm>
            <a:off x="6194426" y="46386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Freeform 109"/>
          <p:cNvSpPr>
            <a:spLocks/>
          </p:cNvSpPr>
          <p:nvPr/>
        </p:nvSpPr>
        <p:spPr bwMode="auto">
          <a:xfrm>
            <a:off x="6194426" y="50593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Freeform 110"/>
          <p:cNvSpPr>
            <a:spLocks/>
          </p:cNvSpPr>
          <p:nvPr/>
        </p:nvSpPr>
        <p:spPr bwMode="auto">
          <a:xfrm>
            <a:off x="6194426" y="505936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Freeform 111"/>
          <p:cNvSpPr>
            <a:spLocks/>
          </p:cNvSpPr>
          <p:nvPr/>
        </p:nvSpPr>
        <p:spPr bwMode="auto">
          <a:xfrm>
            <a:off x="6194426" y="54879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Freeform 112"/>
          <p:cNvSpPr>
            <a:spLocks/>
          </p:cNvSpPr>
          <p:nvPr/>
        </p:nvSpPr>
        <p:spPr bwMode="auto">
          <a:xfrm>
            <a:off x="6194426" y="53800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Freeform 113"/>
          <p:cNvSpPr>
            <a:spLocks/>
          </p:cNvSpPr>
          <p:nvPr/>
        </p:nvSpPr>
        <p:spPr bwMode="auto">
          <a:xfrm>
            <a:off x="6194426" y="52736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Freeform 114"/>
          <p:cNvSpPr>
            <a:spLocks/>
          </p:cNvSpPr>
          <p:nvPr/>
        </p:nvSpPr>
        <p:spPr bwMode="auto">
          <a:xfrm>
            <a:off x="6194426" y="51673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Freeform 116"/>
          <p:cNvSpPr>
            <a:spLocks/>
          </p:cNvSpPr>
          <p:nvPr/>
        </p:nvSpPr>
        <p:spPr bwMode="auto">
          <a:xfrm>
            <a:off x="6194426" y="56038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Freeform 117"/>
          <p:cNvSpPr>
            <a:spLocks/>
          </p:cNvSpPr>
          <p:nvPr/>
        </p:nvSpPr>
        <p:spPr bwMode="auto">
          <a:xfrm>
            <a:off x="6194426" y="5603876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Freeform 118"/>
          <p:cNvSpPr>
            <a:spLocks/>
          </p:cNvSpPr>
          <p:nvPr/>
        </p:nvSpPr>
        <p:spPr bwMode="auto">
          <a:xfrm>
            <a:off x="6194426" y="60325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Freeform 119"/>
          <p:cNvSpPr>
            <a:spLocks/>
          </p:cNvSpPr>
          <p:nvPr/>
        </p:nvSpPr>
        <p:spPr bwMode="auto">
          <a:xfrm>
            <a:off x="6194426" y="59245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Freeform 120"/>
          <p:cNvSpPr>
            <a:spLocks/>
          </p:cNvSpPr>
          <p:nvPr/>
        </p:nvSpPr>
        <p:spPr bwMode="auto">
          <a:xfrm>
            <a:off x="6194426" y="58181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Freeform 121"/>
          <p:cNvSpPr>
            <a:spLocks/>
          </p:cNvSpPr>
          <p:nvPr/>
        </p:nvSpPr>
        <p:spPr bwMode="auto">
          <a:xfrm>
            <a:off x="6194426" y="57118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Rectangle 124"/>
          <p:cNvSpPr>
            <a:spLocks noChangeArrowheads="1"/>
          </p:cNvSpPr>
          <p:nvPr/>
        </p:nvSpPr>
        <p:spPr bwMode="auto">
          <a:xfrm>
            <a:off x="8037513" y="1092201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91" name="Rectangle 125"/>
          <p:cNvSpPr>
            <a:spLocks noChangeArrowheads="1"/>
          </p:cNvSpPr>
          <p:nvPr/>
        </p:nvSpPr>
        <p:spPr bwMode="auto">
          <a:xfrm>
            <a:off x="7861300" y="915989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92" name="Rectangle 126"/>
          <p:cNvSpPr>
            <a:spLocks noChangeArrowheads="1"/>
          </p:cNvSpPr>
          <p:nvPr/>
        </p:nvSpPr>
        <p:spPr bwMode="auto">
          <a:xfrm>
            <a:off x="7981950" y="698501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93" name="Rectangle 127"/>
          <p:cNvSpPr>
            <a:spLocks noChangeArrowheads="1"/>
          </p:cNvSpPr>
          <p:nvPr/>
        </p:nvSpPr>
        <p:spPr bwMode="auto">
          <a:xfrm>
            <a:off x="7829550" y="130176"/>
            <a:ext cx="122713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94" name="Freeform 128"/>
          <p:cNvSpPr>
            <a:spLocks/>
          </p:cNvSpPr>
          <p:nvPr/>
        </p:nvSpPr>
        <p:spPr bwMode="auto">
          <a:xfrm>
            <a:off x="9509126" y="1149351"/>
            <a:ext cx="430213" cy="3211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2022"/>
              </a:cxn>
              <a:cxn ang="0">
                <a:pos x="0" y="2022"/>
              </a:cxn>
              <a:cxn ang="0">
                <a:pos x="0" y="0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129"/>
          <p:cNvSpPr>
            <a:spLocks/>
          </p:cNvSpPr>
          <p:nvPr/>
        </p:nvSpPr>
        <p:spPr bwMode="auto">
          <a:xfrm>
            <a:off x="9509126" y="35036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130"/>
          <p:cNvSpPr>
            <a:spLocks/>
          </p:cNvSpPr>
          <p:nvPr/>
        </p:nvSpPr>
        <p:spPr bwMode="auto">
          <a:xfrm>
            <a:off x="9509126" y="36115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Freeform 131"/>
          <p:cNvSpPr>
            <a:spLocks/>
          </p:cNvSpPr>
          <p:nvPr/>
        </p:nvSpPr>
        <p:spPr bwMode="auto">
          <a:xfrm>
            <a:off x="9509126" y="37179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Freeform 132"/>
          <p:cNvSpPr>
            <a:spLocks/>
          </p:cNvSpPr>
          <p:nvPr/>
        </p:nvSpPr>
        <p:spPr bwMode="auto">
          <a:xfrm>
            <a:off x="9509126" y="38242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Freeform 133"/>
          <p:cNvSpPr>
            <a:spLocks/>
          </p:cNvSpPr>
          <p:nvPr/>
        </p:nvSpPr>
        <p:spPr bwMode="auto">
          <a:xfrm>
            <a:off x="9509126" y="3824289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" name="Freeform 134"/>
          <p:cNvSpPr>
            <a:spLocks/>
          </p:cNvSpPr>
          <p:nvPr/>
        </p:nvSpPr>
        <p:spPr bwMode="auto">
          <a:xfrm>
            <a:off x="9509126" y="42529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Freeform 135"/>
          <p:cNvSpPr>
            <a:spLocks/>
          </p:cNvSpPr>
          <p:nvPr/>
        </p:nvSpPr>
        <p:spPr bwMode="auto">
          <a:xfrm>
            <a:off x="9509126" y="41449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Freeform 136"/>
          <p:cNvSpPr>
            <a:spLocks/>
          </p:cNvSpPr>
          <p:nvPr/>
        </p:nvSpPr>
        <p:spPr bwMode="auto">
          <a:xfrm>
            <a:off x="9509126" y="40386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Freeform 137"/>
          <p:cNvSpPr>
            <a:spLocks/>
          </p:cNvSpPr>
          <p:nvPr/>
        </p:nvSpPr>
        <p:spPr bwMode="auto">
          <a:xfrm>
            <a:off x="9509126" y="39322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Freeform 138"/>
          <p:cNvSpPr>
            <a:spLocks/>
          </p:cNvSpPr>
          <p:nvPr/>
        </p:nvSpPr>
        <p:spPr bwMode="auto">
          <a:xfrm>
            <a:off x="9509126" y="1149351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Freeform 139"/>
          <p:cNvSpPr>
            <a:spLocks/>
          </p:cNvSpPr>
          <p:nvPr/>
        </p:nvSpPr>
        <p:spPr bwMode="auto">
          <a:xfrm>
            <a:off x="9509126" y="12557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Freeform 140"/>
          <p:cNvSpPr>
            <a:spLocks/>
          </p:cNvSpPr>
          <p:nvPr/>
        </p:nvSpPr>
        <p:spPr bwMode="auto">
          <a:xfrm>
            <a:off x="9509126" y="13636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Freeform 141"/>
          <p:cNvSpPr>
            <a:spLocks/>
          </p:cNvSpPr>
          <p:nvPr/>
        </p:nvSpPr>
        <p:spPr bwMode="auto">
          <a:xfrm>
            <a:off x="9509126" y="14700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Freeform 142"/>
          <p:cNvSpPr>
            <a:spLocks/>
          </p:cNvSpPr>
          <p:nvPr/>
        </p:nvSpPr>
        <p:spPr bwMode="auto">
          <a:xfrm>
            <a:off x="9509126" y="15779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9" name="Group 143"/>
          <p:cNvGrpSpPr>
            <a:grpSpLocks/>
          </p:cNvGrpSpPr>
          <p:nvPr/>
        </p:nvGrpSpPr>
        <p:grpSpPr bwMode="auto">
          <a:xfrm>
            <a:off x="9972675" y="1165225"/>
            <a:ext cx="381000" cy="120650"/>
            <a:chOff x="2976" y="1584"/>
            <a:chExt cx="240" cy="288"/>
          </a:xfrm>
        </p:grpSpPr>
        <p:sp>
          <p:nvSpPr>
            <p:cNvPr id="110" name="Line 144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45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46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147"/>
          <p:cNvGrpSpPr>
            <a:grpSpLocks/>
          </p:cNvGrpSpPr>
          <p:nvPr/>
        </p:nvGrpSpPr>
        <p:grpSpPr bwMode="auto">
          <a:xfrm>
            <a:off x="9972675" y="5981700"/>
            <a:ext cx="381000" cy="109538"/>
            <a:chOff x="2976" y="3264"/>
            <a:chExt cx="240" cy="288"/>
          </a:xfrm>
        </p:grpSpPr>
        <p:sp>
          <p:nvSpPr>
            <p:cNvPr id="114" name="Line 148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49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50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Line 151"/>
          <p:cNvSpPr>
            <a:spLocks noChangeShapeType="1"/>
          </p:cNvSpPr>
          <p:nvPr/>
        </p:nvSpPr>
        <p:spPr bwMode="auto">
          <a:xfrm flipH="1">
            <a:off x="8969376" y="1260475"/>
            <a:ext cx="5048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Freeform 152"/>
          <p:cNvSpPr>
            <a:spLocks/>
          </p:cNvSpPr>
          <p:nvPr/>
        </p:nvSpPr>
        <p:spPr bwMode="auto">
          <a:xfrm>
            <a:off x="9509126" y="43545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Freeform 153"/>
          <p:cNvSpPr>
            <a:spLocks/>
          </p:cNvSpPr>
          <p:nvPr/>
        </p:nvSpPr>
        <p:spPr bwMode="auto">
          <a:xfrm>
            <a:off x="9509126" y="435451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" name="Freeform 154"/>
          <p:cNvSpPr>
            <a:spLocks/>
          </p:cNvSpPr>
          <p:nvPr/>
        </p:nvSpPr>
        <p:spPr bwMode="auto">
          <a:xfrm>
            <a:off x="9509126" y="47831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" name="Freeform 155"/>
          <p:cNvSpPr>
            <a:spLocks/>
          </p:cNvSpPr>
          <p:nvPr/>
        </p:nvSpPr>
        <p:spPr bwMode="auto">
          <a:xfrm>
            <a:off x="9509126" y="46751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Freeform 156"/>
          <p:cNvSpPr>
            <a:spLocks/>
          </p:cNvSpPr>
          <p:nvPr/>
        </p:nvSpPr>
        <p:spPr bwMode="auto">
          <a:xfrm>
            <a:off x="9509126" y="45688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Freeform 157"/>
          <p:cNvSpPr>
            <a:spLocks/>
          </p:cNvSpPr>
          <p:nvPr/>
        </p:nvSpPr>
        <p:spPr bwMode="auto">
          <a:xfrm>
            <a:off x="9509126" y="44624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Freeform 158"/>
          <p:cNvSpPr>
            <a:spLocks/>
          </p:cNvSpPr>
          <p:nvPr/>
        </p:nvSpPr>
        <p:spPr bwMode="auto">
          <a:xfrm>
            <a:off x="9509126" y="48831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" name="Freeform 159"/>
          <p:cNvSpPr>
            <a:spLocks/>
          </p:cNvSpPr>
          <p:nvPr/>
        </p:nvSpPr>
        <p:spPr bwMode="auto">
          <a:xfrm>
            <a:off x="9509126" y="4883151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Freeform 160"/>
          <p:cNvSpPr>
            <a:spLocks/>
          </p:cNvSpPr>
          <p:nvPr/>
        </p:nvSpPr>
        <p:spPr bwMode="auto">
          <a:xfrm>
            <a:off x="9509126" y="53117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Freeform 161"/>
          <p:cNvSpPr>
            <a:spLocks/>
          </p:cNvSpPr>
          <p:nvPr/>
        </p:nvSpPr>
        <p:spPr bwMode="auto">
          <a:xfrm>
            <a:off x="9509126" y="52038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Freeform 162"/>
          <p:cNvSpPr>
            <a:spLocks/>
          </p:cNvSpPr>
          <p:nvPr/>
        </p:nvSpPr>
        <p:spPr bwMode="auto">
          <a:xfrm>
            <a:off x="9509126" y="50974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Freeform 163"/>
          <p:cNvSpPr>
            <a:spLocks/>
          </p:cNvSpPr>
          <p:nvPr/>
        </p:nvSpPr>
        <p:spPr bwMode="auto">
          <a:xfrm>
            <a:off x="9509126" y="49911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Freeform 164"/>
          <p:cNvSpPr>
            <a:spLocks/>
          </p:cNvSpPr>
          <p:nvPr/>
        </p:nvSpPr>
        <p:spPr bwMode="auto">
          <a:xfrm>
            <a:off x="9509126" y="54276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Freeform 165"/>
          <p:cNvSpPr>
            <a:spLocks/>
          </p:cNvSpPr>
          <p:nvPr/>
        </p:nvSpPr>
        <p:spPr bwMode="auto">
          <a:xfrm>
            <a:off x="9509126" y="542766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" name="Freeform 166"/>
          <p:cNvSpPr>
            <a:spLocks/>
          </p:cNvSpPr>
          <p:nvPr/>
        </p:nvSpPr>
        <p:spPr bwMode="auto">
          <a:xfrm>
            <a:off x="9509126" y="58562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" name="Freeform 167"/>
          <p:cNvSpPr>
            <a:spLocks/>
          </p:cNvSpPr>
          <p:nvPr/>
        </p:nvSpPr>
        <p:spPr bwMode="auto">
          <a:xfrm>
            <a:off x="9509126" y="57483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" name="Freeform 168"/>
          <p:cNvSpPr>
            <a:spLocks/>
          </p:cNvSpPr>
          <p:nvPr/>
        </p:nvSpPr>
        <p:spPr bwMode="auto">
          <a:xfrm>
            <a:off x="9509126" y="56419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" name="Freeform 169"/>
          <p:cNvSpPr>
            <a:spLocks/>
          </p:cNvSpPr>
          <p:nvPr/>
        </p:nvSpPr>
        <p:spPr bwMode="auto">
          <a:xfrm>
            <a:off x="9509126" y="55356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" name="Freeform 170"/>
          <p:cNvSpPr>
            <a:spLocks/>
          </p:cNvSpPr>
          <p:nvPr/>
        </p:nvSpPr>
        <p:spPr bwMode="auto">
          <a:xfrm>
            <a:off x="9507538" y="115093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" name="Freeform 171"/>
          <p:cNvSpPr>
            <a:spLocks/>
          </p:cNvSpPr>
          <p:nvPr/>
        </p:nvSpPr>
        <p:spPr bwMode="auto">
          <a:xfrm rot="5400000" flipH="1" flipV="1">
            <a:off x="9488488" y="1171575"/>
            <a:ext cx="825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8" name="Freeform 172"/>
          <p:cNvSpPr>
            <a:spLocks/>
          </p:cNvSpPr>
          <p:nvPr/>
        </p:nvSpPr>
        <p:spPr bwMode="auto">
          <a:xfrm rot="5400000" flipH="1" flipV="1">
            <a:off x="9918700" y="1176338"/>
            <a:ext cx="825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39" name="Group 176"/>
          <p:cNvGrpSpPr>
            <a:grpSpLocks/>
          </p:cNvGrpSpPr>
          <p:nvPr/>
        </p:nvGrpSpPr>
        <p:grpSpPr bwMode="auto">
          <a:xfrm>
            <a:off x="8612188" y="1139825"/>
            <a:ext cx="609600" cy="4838700"/>
            <a:chOff x="481" y="1262"/>
            <a:chExt cx="384" cy="1680"/>
          </a:xfrm>
        </p:grpSpPr>
        <p:sp>
          <p:nvSpPr>
            <p:cNvPr id="140" name="Line 177"/>
            <p:cNvSpPr>
              <a:spLocks noChangeShapeType="1"/>
            </p:cNvSpPr>
            <p:nvPr/>
          </p:nvSpPr>
          <p:spPr bwMode="auto">
            <a:xfrm flipH="1">
              <a:off x="769" y="1262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78"/>
            <p:cNvSpPr>
              <a:spLocks noChangeShapeType="1"/>
            </p:cNvSpPr>
            <p:nvPr/>
          </p:nvSpPr>
          <p:spPr bwMode="auto">
            <a:xfrm>
              <a:off x="769" y="1262"/>
              <a:ext cx="0" cy="16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79"/>
            <p:cNvSpPr>
              <a:spLocks noChangeShapeType="1"/>
            </p:cNvSpPr>
            <p:nvPr/>
          </p:nvSpPr>
          <p:spPr bwMode="auto">
            <a:xfrm flipH="1">
              <a:off x="769" y="2942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Arc 180"/>
            <p:cNvSpPr>
              <a:spLocks/>
            </p:cNvSpPr>
            <p:nvPr/>
          </p:nvSpPr>
          <p:spPr bwMode="auto">
            <a:xfrm>
              <a:off x="481" y="2128"/>
              <a:ext cx="28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BA5AC8-E36A-FFFD-70EC-2DBEF2A13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E502533-0679-45C0-F0A3-D1BBAB976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51" y="29858"/>
            <a:ext cx="9877298" cy="4930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Linear Hashing </a:t>
            </a:r>
            <a:r>
              <a:rPr lang="en-US" sz="3200" b="1" dirty="0" err="1">
                <a:solidFill>
                  <a:srgbClr val="7030A0"/>
                </a:solidFill>
              </a:rPr>
              <a:t>Cont</a:t>
            </a:r>
            <a:r>
              <a:rPr lang="en-US" sz="3200" b="1" dirty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767115"/>
            <a:ext cx="1196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Insert</a:t>
            </a:r>
            <a:r>
              <a:rPr lang="en-US" sz="2400" dirty="0">
                <a:solidFill>
                  <a:srgbClr val="00B050"/>
                </a:solidFill>
              </a:rPr>
              <a:t>:  </a:t>
            </a:r>
            <a:r>
              <a:rPr lang="en-US" sz="2400" dirty="0"/>
              <a:t>Find bucket by applying </a:t>
            </a:r>
            <a:r>
              <a:rPr lang="en-US" sz="2400" b="1" dirty="0" err="1"/>
              <a:t>h</a:t>
            </a:r>
            <a:r>
              <a:rPr lang="en-US" sz="2400" i="1" baseline="-25000" dirty="0" err="1"/>
              <a:t>Level</a:t>
            </a:r>
            <a:r>
              <a:rPr lang="en-US" sz="2400" dirty="0"/>
              <a:t> / </a:t>
            </a:r>
            <a:r>
              <a:rPr lang="en-US" sz="2400" b="1" dirty="0"/>
              <a:t>h</a:t>
            </a:r>
            <a:r>
              <a:rPr lang="en-US" sz="2400" i="1" baseline="-25000" dirty="0"/>
              <a:t>Level+1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</a:p>
          <a:p>
            <a:pPr lvl="1">
              <a:buSzPct val="75000"/>
            </a:pPr>
            <a:r>
              <a:rPr lang="en-US" sz="2400" dirty="0"/>
              <a:t>If bucket to insert into is full:</a:t>
            </a:r>
          </a:p>
          <a:p>
            <a:pPr lvl="2"/>
            <a:r>
              <a:rPr lang="en-US" sz="2400" dirty="0"/>
              <a:t>Add overflow page and insert data entry.</a:t>
            </a:r>
          </a:p>
          <a:p>
            <a:pPr lvl="2"/>
            <a:r>
              <a:rPr lang="en-US" sz="2400" dirty="0"/>
              <a:t>(</a:t>
            </a:r>
            <a:r>
              <a:rPr lang="en-US" sz="2400" i="1" dirty="0"/>
              <a:t>Maybe</a:t>
            </a:r>
            <a:r>
              <a:rPr lang="en-US" sz="2400" dirty="0"/>
              <a:t>) Split </a:t>
            </a:r>
            <a:r>
              <a:rPr lang="en-US" sz="2400" i="1" dirty="0"/>
              <a:t>Next </a:t>
            </a:r>
            <a:r>
              <a:rPr lang="en-US" sz="2400" dirty="0"/>
              <a:t>bucket and increment </a:t>
            </a:r>
            <a:r>
              <a:rPr lang="en-US" sz="2400" i="1" dirty="0"/>
              <a:t>Next</a:t>
            </a:r>
            <a:r>
              <a:rPr lang="en-US" sz="2400" dirty="0"/>
              <a:t>.</a:t>
            </a:r>
          </a:p>
          <a:p>
            <a:r>
              <a:rPr lang="en-US" sz="2400" dirty="0"/>
              <a:t>Can choose any criterion to `trigger’ split. </a:t>
            </a:r>
          </a:p>
          <a:p>
            <a:r>
              <a:rPr lang="en-US" sz="2400" dirty="0"/>
              <a:t>Since buckets are split round-robin, long overflow chains don’t develop!</a:t>
            </a:r>
          </a:p>
          <a:p>
            <a:r>
              <a:rPr lang="en-US" sz="2400" dirty="0"/>
              <a:t>Doubling of directory in Extendible Hashing is similar; switching of hash functions is </a:t>
            </a:r>
            <a:r>
              <a:rPr lang="en-US" sz="2400" i="1" dirty="0"/>
              <a:t>implicit</a:t>
            </a:r>
            <a:r>
              <a:rPr lang="en-US" sz="2400" dirty="0"/>
              <a:t> in how the # of bits examined is increased.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FBAF80-D899-E0C2-B535-A07350787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968CF-88FF-C615-D0FE-95A90EA0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3539" y="587790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81939" y="5877902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42874" y="1"/>
            <a:ext cx="11903339" cy="582211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sz="32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Example of Linear Hashing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533939" y="1305902"/>
            <a:ext cx="4191000" cy="1066800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</a:rPr>
              <a:t>On </a:t>
            </a:r>
            <a:r>
              <a:rPr lang="en-US" sz="2800" kern="0" dirty="0">
                <a:solidFill>
                  <a:srgbClr val="00B050"/>
                </a:solidFill>
              </a:rPr>
              <a:t>split, </a:t>
            </a:r>
            <a:r>
              <a:rPr lang="en-US" sz="2800" b="1" kern="0" dirty="0">
                <a:solidFill>
                  <a:srgbClr val="00B050"/>
                </a:solidFill>
              </a:rPr>
              <a:t>h</a:t>
            </a:r>
            <a:r>
              <a:rPr lang="en-US" sz="2800" kern="0" baseline="-25000" dirty="0">
                <a:solidFill>
                  <a:srgbClr val="00B050"/>
                </a:solidFill>
              </a:rPr>
              <a:t>Level+1 </a:t>
            </a:r>
            <a:r>
              <a:rPr lang="en-US" sz="2800" kern="0" dirty="0">
                <a:solidFill>
                  <a:sysClr val="windowText" lastClr="000000"/>
                </a:solidFill>
              </a:rPr>
              <a:t>is used to </a:t>
            </a:r>
            <a:r>
              <a:rPr lang="en-US" sz="2800" kern="0" dirty="0">
                <a:solidFill>
                  <a:srgbClr val="00B050"/>
                </a:solidFill>
              </a:rPr>
              <a:t>re-distribute</a:t>
            </a:r>
            <a:r>
              <a:rPr lang="en-US" sz="2800" kern="0" dirty="0">
                <a:solidFill>
                  <a:sysClr val="windowText" lastClr="000000"/>
                </a:solidFill>
              </a:rPr>
              <a:t> entries.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469352" y="3048978"/>
            <a:ext cx="444500" cy="500063"/>
          </a:xfrm>
          <a:prstGeom prst="rightArrow">
            <a:avLst>
              <a:gd name="adj1" fmla="val 37778"/>
              <a:gd name="adj2" fmla="val 4821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468978" y="2928327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354677" y="2739415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8889" y="2726715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123028" y="3380766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3123028" y="3952266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3123028" y="4534877"/>
            <a:ext cx="1146175" cy="2873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3123028" y="5095266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887953" y="2929915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459328" y="5466741"/>
            <a:ext cx="1403975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i="1">
                <a:latin typeface="Helvetica" charset="0"/>
              </a:rPr>
              <a:t>(</a:t>
            </a:r>
            <a:r>
              <a:rPr lang="en-US" sz="1400" b="1" i="1"/>
              <a:t>This info</a:t>
            </a:r>
          </a:p>
          <a:p>
            <a:pPr eaLnBrk="0" hangingPunct="0"/>
            <a:r>
              <a:rPr lang="en-US" sz="1400" b="1" i="1"/>
              <a:t>is for illustration</a:t>
            </a:r>
          </a:p>
          <a:p>
            <a:pPr eaLnBrk="0" hangingPunct="0"/>
            <a:r>
              <a:rPr lang="en-US" sz="1400" b="1" i="1"/>
              <a:t>only!)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821402" y="2318727"/>
            <a:ext cx="11323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Level=0, N=4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400714" y="3468077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400714" y="399989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376902" y="4598377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388014" y="5192102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746665" y="3468077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733965" y="3998302"/>
            <a:ext cx="48577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746665" y="460949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759365" y="5169877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059527" y="5474678"/>
            <a:ext cx="1689374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i="1"/>
              <a:t>(The actual contents</a:t>
            </a:r>
          </a:p>
          <a:p>
            <a:pPr eaLnBrk="0" hangingPunct="0"/>
            <a:r>
              <a:rPr lang="en-US" sz="1400" b="1" i="1"/>
              <a:t>of the linear hashed</a:t>
            </a:r>
          </a:p>
          <a:p>
            <a:pPr eaLnBrk="0" hangingPunct="0"/>
            <a:r>
              <a:rPr lang="en-US" sz="1400" b="1" i="1"/>
              <a:t>file)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772190" y="2977540"/>
            <a:ext cx="73977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05589" y="2710840"/>
            <a:ext cx="8847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PRIMARY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397665" y="2926740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323177" y="3817327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ourier New" pitchFamily="49" charset="0"/>
              </a:rPr>
              <a:t>Data entry 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323178" y="3964965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ourier New" pitchFamily="49" charset="0"/>
              </a:rPr>
              <a:t>with h(r)=5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399378" y="4592027"/>
            <a:ext cx="104195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ourier New" pitchFamily="49" charset="0"/>
              </a:rPr>
              <a:t>Primary 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4399378" y="4780940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ourier New" pitchFamily="49" charset="0"/>
              </a:rPr>
              <a:t>bucket page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361152" y="3350602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683414" y="336489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3107152" y="334901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380202" y="392369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3121440" y="3922102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3689765" y="3922102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096039" y="450789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3394489" y="450789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667539" y="4506302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3945352" y="4503127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3097627" y="5052402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3381789" y="5052402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3927889" y="5055577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3680240" y="5052402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2796002" y="2777515"/>
            <a:ext cx="0" cy="266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2262602" y="2777515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2934114" y="3225190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3432589" y="338076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727864" y="3390291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3407189" y="396179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737389" y="394750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4032664" y="338552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3981864" y="395544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3431002" y="454916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3726277" y="453487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4010439" y="453170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3424652" y="510002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3719927" y="510796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3967577" y="510637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62"/>
          <p:cNvSpPr>
            <a:spLocks/>
          </p:cNvSpPr>
          <p:nvPr/>
        </p:nvSpPr>
        <p:spPr bwMode="auto">
          <a:xfrm>
            <a:off x="3885028" y="4166578"/>
            <a:ext cx="681037" cy="168275"/>
          </a:xfrm>
          <a:custGeom>
            <a:avLst/>
            <a:gdLst/>
            <a:ahLst/>
            <a:cxnLst>
              <a:cxn ang="0">
                <a:pos x="428" y="15"/>
              </a:cxn>
              <a:cxn ang="0">
                <a:pos x="413" y="45"/>
              </a:cxn>
              <a:cxn ang="0">
                <a:pos x="390" y="52"/>
              </a:cxn>
              <a:cxn ang="0">
                <a:pos x="368" y="67"/>
              </a:cxn>
              <a:cxn ang="0">
                <a:pos x="345" y="75"/>
              </a:cxn>
              <a:cxn ang="0">
                <a:pos x="323" y="82"/>
              </a:cxn>
              <a:cxn ang="0">
                <a:pos x="300" y="90"/>
              </a:cxn>
              <a:cxn ang="0">
                <a:pos x="278" y="97"/>
              </a:cxn>
              <a:cxn ang="0">
                <a:pos x="255" y="105"/>
              </a:cxn>
              <a:cxn ang="0">
                <a:pos x="233" y="105"/>
              </a:cxn>
              <a:cxn ang="0">
                <a:pos x="210" y="105"/>
              </a:cxn>
              <a:cxn ang="0">
                <a:pos x="188" y="105"/>
              </a:cxn>
              <a:cxn ang="0">
                <a:pos x="165" y="105"/>
              </a:cxn>
              <a:cxn ang="0">
                <a:pos x="143" y="97"/>
              </a:cxn>
              <a:cxn ang="0">
                <a:pos x="120" y="90"/>
              </a:cxn>
              <a:cxn ang="0">
                <a:pos x="98" y="82"/>
              </a:cxn>
              <a:cxn ang="0">
                <a:pos x="75" y="75"/>
              </a:cxn>
              <a:cxn ang="0">
                <a:pos x="53" y="60"/>
              </a:cxn>
              <a:cxn ang="0">
                <a:pos x="30" y="37"/>
              </a:cxn>
              <a:cxn ang="0">
                <a:pos x="15" y="15"/>
              </a:cxn>
              <a:cxn ang="0">
                <a:pos x="0" y="0"/>
              </a:cxn>
            </a:cxnLst>
            <a:rect l="0" t="0" r="r" b="b"/>
            <a:pathLst>
              <a:path w="429" h="106">
                <a:moveTo>
                  <a:pt x="428" y="15"/>
                </a:moveTo>
                <a:lnTo>
                  <a:pt x="413" y="45"/>
                </a:lnTo>
                <a:lnTo>
                  <a:pt x="390" y="52"/>
                </a:lnTo>
                <a:lnTo>
                  <a:pt x="368" y="67"/>
                </a:lnTo>
                <a:lnTo>
                  <a:pt x="345" y="75"/>
                </a:lnTo>
                <a:lnTo>
                  <a:pt x="323" y="82"/>
                </a:lnTo>
                <a:lnTo>
                  <a:pt x="300" y="90"/>
                </a:lnTo>
                <a:lnTo>
                  <a:pt x="278" y="97"/>
                </a:lnTo>
                <a:lnTo>
                  <a:pt x="255" y="105"/>
                </a:lnTo>
                <a:lnTo>
                  <a:pt x="233" y="105"/>
                </a:lnTo>
                <a:lnTo>
                  <a:pt x="210" y="105"/>
                </a:lnTo>
                <a:lnTo>
                  <a:pt x="188" y="105"/>
                </a:lnTo>
                <a:lnTo>
                  <a:pt x="165" y="105"/>
                </a:lnTo>
                <a:lnTo>
                  <a:pt x="143" y="97"/>
                </a:lnTo>
                <a:lnTo>
                  <a:pt x="120" y="90"/>
                </a:lnTo>
                <a:lnTo>
                  <a:pt x="98" y="82"/>
                </a:lnTo>
                <a:lnTo>
                  <a:pt x="75" y="75"/>
                </a:lnTo>
                <a:lnTo>
                  <a:pt x="53" y="60"/>
                </a:lnTo>
                <a:lnTo>
                  <a:pt x="30" y="37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 flipH="1" flipV="1">
            <a:off x="4278728" y="4690452"/>
            <a:ext cx="142875" cy="95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6788565" y="2928327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6674264" y="2739415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088477" y="2726715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0" name="Freeform 67"/>
          <p:cNvSpPr>
            <a:spLocks/>
          </p:cNvSpPr>
          <p:nvPr/>
        </p:nvSpPr>
        <p:spPr bwMode="auto">
          <a:xfrm>
            <a:off x="7442615" y="3380766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Freeform 68"/>
          <p:cNvSpPr>
            <a:spLocks/>
          </p:cNvSpPr>
          <p:nvPr/>
        </p:nvSpPr>
        <p:spPr bwMode="auto">
          <a:xfrm>
            <a:off x="7442615" y="4534877"/>
            <a:ext cx="1146175" cy="2873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Freeform 69"/>
          <p:cNvSpPr>
            <a:spLocks/>
          </p:cNvSpPr>
          <p:nvPr/>
        </p:nvSpPr>
        <p:spPr bwMode="auto">
          <a:xfrm>
            <a:off x="7442615" y="5095266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6207540" y="2929915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142578" y="2318727"/>
            <a:ext cx="746039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Level=0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6720302" y="3468077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6720302" y="399989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6696489" y="4598377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6707602" y="5192102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6066253" y="3468077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6053553" y="3998302"/>
            <a:ext cx="48577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6066253" y="460949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6078953" y="5169877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7042565" y="3668102"/>
            <a:ext cx="73977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Next=1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7588664" y="2748940"/>
            <a:ext cx="8847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PRIMARY</a:t>
            </a: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7680740" y="2964840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7383877" y="5636602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7693439" y="563819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7426739" y="334901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7699789" y="392369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7441028" y="3922102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8009353" y="3922102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7415627" y="450789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7714077" y="450789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7987127" y="4506302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8264939" y="4503127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7417214" y="5052402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7701377" y="5052402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8247477" y="5055577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7999828" y="5052402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100" name="Line 97"/>
          <p:cNvSpPr>
            <a:spLocks noChangeShapeType="1"/>
          </p:cNvSpPr>
          <p:nvPr/>
        </p:nvSpPr>
        <p:spPr bwMode="auto">
          <a:xfrm>
            <a:off x="7115589" y="2777515"/>
            <a:ext cx="0" cy="316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>
            <a:off x="6582189" y="2777516"/>
            <a:ext cx="0" cy="3151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>
            <a:off x="7229889" y="3868127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>
            <a:off x="7752177" y="338076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101"/>
          <p:cNvSpPr>
            <a:spLocks noChangeShapeType="1"/>
          </p:cNvSpPr>
          <p:nvPr/>
        </p:nvSpPr>
        <p:spPr bwMode="auto">
          <a:xfrm>
            <a:off x="8047452" y="3390291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102"/>
          <p:cNvSpPr>
            <a:spLocks noChangeShapeType="1"/>
          </p:cNvSpPr>
          <p:nvPr/>
        </p:nvSpPr>
        <p:spPr bwMode="auto">
          <a:xfrm>
            <a:off x="8352252" y="338552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6" name="Group 103"/>
          <p:cNvGrpSpPr>
            <a:grpSpLocks/>
          </p:cNvGrpSpPr>
          <p:nvPr/>
        </p:nvGrpSpPr>
        <p:grpSpPr bwMode="auto">
          <a:xfrm>
            <a:off x="7442615" y="3947502"/>
            <a:ext cx="1146175" cy="300038"/>
            <a:chOff x="3770" y="2720"/>
            <a:chExt cx="722" cy="189"/>
          </a:xfrm>
        </p:grpSpPr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770" y="2723"/>
              <a:ext cx="722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721" y="0"/>
                </a:cxn>
                <a:cxn ang="0">
                  <a:pos x="721" y="180"/>
                </a:cxn>
                <a:cxn ang="0">
                  <a:pos x="0" y="180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5"/>
            <p:cNvSpPr>
              <a:spLocks noChangeShapeType="1"/>
            </p:cNvSpPr>
            <p:nvPr/>
          </p:nvSpPr>
          <p:spPr bwMode="auto">
            <a:xfrm>
              <a:off x="3949" y="2729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6"/>
            <p:cNvSpPr>
              <a:spLocks noChangeShapeType="1"/>
            </p:cNvSpPr>
            <p:nvPr/>
          </p:nvSpPr>
          <p:spPr bwMode="auto">
            <a:xfrm>
              <a:off x="4157" y="2720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7"/>
            <p:cNvSpPr>
              <a:spLocks noChangeShapeType="1"/>
            </p:cNvSpPr>
            <p:nvPr/>
          </p:nvSpPr>
          <p:spPr bwMode="auto">
            <a:xfrm>
              <a:off x="4311" y="2725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Line 108"/>
          <p:cNvSpPr>
            <a:spLocks noChangeShapeType="1"/>
          </p:cNvSpPr>
          <p:nvPr/>
        </p:nvSpPr>
        <p:spPr bwMode="auto">
          <a:xfrm>
            <a:off x="7750589" y="454916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Line 109"/>
          <p:cNvSpPr>
            <a:spLocks noChangeShapeType="1"/>
          </p:cNvSpPr>
          <p:nvPr/>
        </p:nvSpPr>
        <p:spPr bwMode="auto">
          <a:xfrm>
            <a:off x="8045864" y="453487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Line 110"/>
          <p:cNvSpPr>
            <a:spLocks noChangeShapeType="1"/>
          </p:cNvSpPr>
          <p:nvPr/>
        </p:nvSpPr>
        <p:spPr bwMode="auto">
          <a:xfrm>
            <a:off x="8330027" y="453170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Line 111"/>
          <p:cNvSpPr>
            <a:spLocks noChangeShapeType="1"/>
          </p:cNvSpPr>
          <p:nvPr/>
        </p:nvSpPr>
        <p:spPr bwMode="auto">
          <a:xfrm>
            <a:off x="7744239" y="510002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Line 112"/>
          <p:cNvSpPr>
            <a:spLocks noChangeShapeType="1"/>
          </p:cNvSpPr>
          <p:nvPr/>
        </p:nvSpPr>
        <p:spPr bwMode="auto">
          <a:xfrm>
            <a:off x="8039514" y="510796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" name="Line 113"/>
          <p:cNvSpPr>
            <a:spLocks noChangeShapeType="1"/>
          </p:cNvSpPr>
          <p:nvPr/>
        </p:nvSpPr>
        <p:spPr bwMode="auto">
          <a:xfrm>
            <a:off x="8287164" y="510637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7" name="Group 114"/>
          <p:cNvGrpSpPr>
            <a:grpSpLocks/>
          </p:cNvGrpSpPr>
          <p:nvPr/>
        </p:nvGrpSpPr>
        <p:grpSpPr bwMode="auto">
          <a:xfrm>
            <a:off x="9166640" y="5063516"/>
            <a:ext cx="1146175" cy="300037"/>
            <a:chOff x="4856" y="3423"/>
            <a:chExt cx="722" cy="189"/>
          </a:xfrm>
        </p:grpSpPr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4856" y="3426"/>
              <a:ext cx="722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721" y="0"/>
                </a:cxn>
                <a:cxn ang="0">
                  <a:pos x="721" y="180"/>
                </a:cxn>
                <a:cxn ang="0">
                  <a:pos x="0" y="180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6"/>
            <p:cNvSpPr>
              <a:spLocks noChangeShapeType="1"/>
            </p:cNvSpPr>
            <p:nvPr/>
          </p:nvSpPr>
          <p:spPr bwMode="auto">
            <a:xfrm>
              <a:off x="5035" y="343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7"/>
            <p:cNvSpPr>
              <a:spLocks noChangeShapeType="1"/>
            </p:cNvSpPr>
            <p:nvPr/>
          </p:nvSpPr>
          <p:spPr bwMode="auto">
            <a:xfrm>
              <a:off x="5243" y="3423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8"/>
            <p:cNvSpPr>
              <a:spLocks noChangeShapeType="1"/>
            </p:cNvSpPr>
            <p:nvPr/>
          </p:nvSpPr>
          <p:spPr bwMode="auto">
            <a:xfrm>
              <a:off x="5397" y="3428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9026939" y="2736240"/>
            <a:ext cx="10335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OVERFLOW</a:t>
            </a:r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9273003" y="2950552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124" name="Line 121"/>
          <p:cNvSpPr>
            <a:spLocks noChangeShapeType="1"/>
          </p:cNvSpPr>
          <p:nvPr/>
        </p:nvSpPr>
        <p:spPr bwMode="auto">
          <a:xfrm>
            <a:off x="8579264" y="5381015"/>
            <a:ext cx="5349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5" name="Group 122"/>
          <p:cNvGrpSpPr>
            <a:grpSpLocks/>
          </p:cNvGrpSpPr>
          <p:nvPr/>
        </p:nvGrpSpPr>
        <p:grpSpPr bwMode="auto">
          <a:xfrm>
            <a:off x="7437853" y="5633427"/>
            <a:ext cx="1146175" cy="300038"/>
            <a:chOff x="3767" y="3782"/>
            <a:chExt cx="722" cy="189"/>
          </a:xfrm>
        </p:grpSpPr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3767" y="3785"/>
              <a:ext cx="722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721" y="0"/>
                </a:cxn>
                <a:cxn ang="0">
                  <a:pos x="721" y="180"/>
                </a:cxn>
                <a:cxn ang="0">
                  <a:pos x="0" y="180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24"/>
            <p:cNvSpPr>
              <a:spLocks noChangeShapeType="1"/>
            </p:cNvSpPr>
            <p:nvPr/>
          </p:nvSpPr>
          <p:spPr bwMode="auto">
            <a:xfrm>
              <a:off x="3946" y="3791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5"/>
            <p:cNvSpPr>
              <a:spLocks noChangeShapeType="1"/>
            </p:cNvSpPr>
            <p:nvPr/>
          </p:nvSpPr>
          <p:spPr bwMode="auto">
            <a:xfrm>
              <a:off x="4154" y="378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4308" y="3787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Rectangle 127"/>
          <p:cNvSpPr>
            <a:spLocks noChangeArrowheads="1"/>
          </p:cNvSpPr>
          <p:nvPr/>
        </p:nvSpPr>
        <p:spPr bwMode="auto">
          <a:xfrm>
            <a:off x="9107902" y="5074627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131" name="Rectangle 128"/>
          <p:cNvSpPr>
            <a:spLocks noChangeArrowheads="1"/>
          </p:cNvSpPr>
          <p:nvPr/>
        </p:nvSpPr>
        <p:spPr bwMode="auto">
          <a:xfrm>
            <a:off x="6717127" y="5642952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32" name="Rectangle 129"/>
          <p:cNvSpPr>
            <a:spLocks noChangeArrowheads="1"/>
          </p:cNvSpPr>
          <p:nvPr/>
        </p:nvSpPr>
        <p:spPr bwMode="auto">
          <a:xfrm>
            <a:off x="6088478" y="5620727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grpSp>
        <p:nvGrpSpPr>
          <p:cNvPr id="133" name="Group 130"/>
          <p:cNvGrpSpPr>
            <a:grpSpLocks/>
          </p:cNvGrpSpPr>
          <p:nvPr/>
        </p:nvGrpSpPr>
        <p:grpSpPr bwMode="auto">
          <a:xfrm>
            <a:off x="4191415" y="3580791"/>
            <a:ext cx="142875" cy="166687"/>
            <a:chOff x="1722" y="2489"/>
            <a:chExt cx="90" cy="105"/>
          </a:xfrm>
        </p:grpSpPr>
        <p:sp>
          <p:nvSpPr>
            <p:cNvPr id="134" name="Line 131"/>
            <p:cNvSpPr>
              <a:spLocks noChangeShapeType="1"/>
            </p:cNvSpPr>
            <p:nvPr/>
          </p:nvSpPr>
          <p:spPr bwMode="auto">
            <a:xfrm>
              <a:off x="1767" y="248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32"/>
            <p:cNvSpPr>
              <a:spLocks noChangeShapeType="1"/>
            </p:cNvSpPr>
            <p:nvPr/>
          </p:nvSpPr>
          <p:spPr bwMode="auto">
            <a:xfrm>
              <a:off x="1722" y="259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133"/>
          <p:cNvGrpSpPr>
            <a:grpSpLocks/>
          </p:cNvGrpSpPr>
          <p:nvPr/>
        </p:nvGrpSpPr>
        <p:grpSpPr bwMode="auto">
          <a:xfrm>
            <a:off x="4200940" y="4161816"/>
            <a:ext cx="142875" cy="166687"/>
            <a:chOff x="1728" y="2855"/>
            <a:chExt cx="90" cy="105"/>
          </a:xfrm>
        </p:grpSpPr>
        <p:sp>
          <p:nvSpPr>
            <p:cNvPr id="137" name="Line 134"/>
            <p:cNvSpPr>
              <a:spLocks noChangeShapeType="1"/>
            </p:cNvSpPr>
            <p:nvPr/>
          </p:nvSpPr>
          <p:spPr bwMode="auto">
            <a:xfrm>
              <a:off x="1773" y="285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5"/>
            <p:cNvSpPr>
              <a:spLocks noChangeShapeType="1"/>
            </p:cNvSpPr>
            <p:nvPr/>
          </p:nvSpPr>
          <p:spPr bwMode="auto">
            <a:xfrm>
              <a:off x="1728" y="296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136"/>
          <p:cNvGrpSpPr>
            <a:grpSpLocks/>
          </p:cNvGrpSpPr>
          <p:nvPr/>
        </p:nvGrpSpPr>
        <p:grpSpPr bwMode="auto">
          <a:xfrm>
            <a:off x="4197765" y="4742841"/>
            <a:ext cx="142875" cy="166687"/>
            <a:chOff x="1726" y="3221"/>
            <a:chExt cx="90" cy="105"/>
          </a:xfrm>
        </p:grpSpPr>
        <p:sp>
          <p:nvSpPr>
            <p:cNvPr id="140" name="Line 137"/>
            <p:cNvSpPr>
              <a:spLocks noChangeShapeType="1"/>
            </p:cNvSpPr>
            <p:nvPr/>
          </p:nvSpPr>
          <p:spPr bwMode="auto">
            <a:xfrm>
              <a:off x="1771" y="32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8"/>
            <p:cNvSpPr>
              <a:spLocks noChangeShapeType="1"/>
            </p:cNvSpPr>
            <p:nvPr/>
          </p:nvSpPr>
          <p:spPr bwMode="auto">
            <a:xfrm>
              <a:off x="1726" y="33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139"/>
          <p:cNvGrpSpPr>
            <a:grpSpLocks/>
          </p:cNvGrpSpPr>
          <p:nvPr/>
        </p:nvGrpSpPr>
        <p:grpSpPr bwMode="auto">
          <a:xfrm>
            <a:off x="4196178" y="5312752"/>
            <a:ext cx="142875" cy="166688"/>
            <a:chOff x="1725" y="3580"/>
            <a:chExt cx="90" cy="105"/>
          </a:xfrm>
        </p:grpSpPr>
        <p:sp>
          <p:nvSpPr>
            <p:cNvPr id="143" name="Line 140"/>
            <p:cNvSpPr>
              <a:spLocks noChangeShapeType="1"/>
            </p:cNvSpPr>
            <p:nvPr/>
          </p:nvSpPr>
          <p:spPr bwMode="auto">
            <a:xfrm>
              <a:off x="1770" y="358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1"/>
            <p:cNvSpPr>
              <a:spLocks noChangeShapeType="1"/>
            </p:cNvSpPr>
            <p:nvPr/>
          </p:nvSpPr>
          <p:spPr bwMode="auto">
            <a:xfrm>
              <a:off x="1725" y="368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2"/>
          <p:cNvGrpSpPr>
            <a:grpSpLocks/>
          </p:cNvGrpSpPr>
          <p:nvPr/>
        </p:nvGrpSpPr>
        <p:grpSpPr bwMode="auto">
          <a:xfrm>
            <a:off x="8517353" y="3596666"/>
            <a:ext cx="142875" cy="166687"/>
            <a:chOff x="4447" y="2499"/>
            <a:chExt cx="90" cy="105"/>
          </a:xfrm>
        </p:grpSpPr>
        <p:sp>
          <p:nvSpPr>
            <p:cNvPr id="146" name="Line 143"/>
            <p:cNvSpPr>
              <a:spLocks noChangeShapeType="1"/>
            </p:cNvSpPr>
            <p:nvPr/>
          </p:nvSpPr>
          <p:spPr bwMode="auto">
            <a:xfrm>
              <a:off x="4492" y="249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44"/>
            <p:cNvSpPr>
              <a:spLocks noChangeShapeType="1"/>
            </p:cNvSpPr>
            <p:nvPr/>
          </p:nvSpPr>
          <p:spPr bwMode="auto">
            <a:xfrm>
              <a:off x="4447" y="260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145"/>
          <p:cNvGrpSpPr>
            <a:grpSpLocks/>
          </p:cNvGrpSpPr>
          <p:nvPr/>
        </p:nvGrpSpPr>
        <p:grpSpPr bwMode="auto">
          <a:xfrm>
            <a:off x="8515765" y="4166577"/>
            <a:ext cx="142875" cy="166688"/>
            <a:chOff x="4446" y="2858"/>
            <a:chExt cx="90" cy="105"/>
          </a:xfrm>
        </p:grpSpPr>
        <p:sp>
          <p:nvSpPr>
            <p:cNvPr id="149" name="Line 146"/>
            <p:cNvSpPr>
              <a:spLocks noChangeShapeType="1"/>
            </p:cNvSpPr>
            <p:nvPr/>
          </p:nvSpPr>
          <p:spPr bwMode="auto">
            <a:xfrm>
              <a:off x="4491" y="285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7"/>
            <p:cNvSpPr>
              <a:spLocks noChangeShapeType="1"/>
            </p:cNvSpPr>
            <p:nvPr/>
          </p:nvSpPr>
          <p:spPr bwMode="auto">
            <a:xfrm>
              <a:off x="4446" y="296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148"/>
          <p:cNvGrpSpPr>
            <a:grpSpLocks/>
          </p:cNvGrpSpPr>
          <p:nvPr/>
        </p:nvGrpSpPr>
        <p:grpSpPr bwMode="auto">
          <a:xfrm>
            <a:off x="8514178" y="4758716"/>
            <a:ext cx="142875" cy="166687"/>
            <a:chOff x="4445" y="3231"/>
            <a:chExt cx="90" cy="105"/>
          </a:xfrm>
        </p:grpSpPr>
        <p:sp>
          <p:nvSpPr>
            <p:cNvPr id="152" name="Line 149"/>
            <p:cNvSpPr>
              <a:spLocks noChangeShapeType="1"/>
            </p:cNvSpPr>
            <p:nvPr/>
          </p:nvSpPr>
          <p:spPr bwMode="auto">
            <a:xfrm>
              <a:off x="4490" y="323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50"/>
            <p:cNvSpPr>
              <a:spLocks noChangeShapeType="1"/>
            </p:cNvSpPr>
            <p:nvPr/>
          </p:nvSpPr>
          <p:spPr bwMode="auto">
            <a:xfrm>
              <a:off x="4445" y="333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151"/>
          <p:cNvGrpSpPr>
            <a:grpSpLocks/>
          </p:cNvGrpSpPr>
          <p:nvPr/>
        </p:nvGrpSpPr>
        <p:grpSpPr bwMode="auto">
          <a:xfrm>
            <a:off x="8501478" y="5839802"/>
            <a:ext cx="142875" cy="166688"/>
            <a:chOff x="4437" y="3912"/>
            <a:chExt cx="90" cy="105"/>
          </a:xfrm>
        </p:grpSpPr>
        <p:sp>
          <p:nvSpPr>
            <p:cNvPr id="155" name="Line 152"/>
            <p:cNvSpPr>
              <a:spLocks noChangeShapeType="1"/>
            </p:cNvSpPr>
            <p:nvPr/>
          </p:nvSpPr>
          <p:spPr bwMode="auto">
            <a:xfrm>
              <a:off x="4482" y="391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53"/>
            <p:cNvSpPr>
              <a:spLocks noChangeShapeType="1"/>
            </p:cNvSpPr>
            <p:nvPr/>
          </p:nvSpPr>
          <p:spPr bwMode="auto">
            <a:xfrm>
              <a:off x="4437" y="401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154"/>
          <p:cNvGrpSpPr>
            <a:grpSpLocks/>
          </p:cNvGrpSpPr>
          <p:nvPr/>
        </p:nvGrpSpPr>
        <p:grpSpPr bwMode="auto">
          <a:xfrm>
            <a:off x="10249315" y="5265127"/>
            <a:ext cx="142875" cy="166688"/>
            <a:chOff x="5538" y="3550"/>
            <a:chExt cx="90" cy="105"/>
          </a:xfrm>
        </p:grpSpPr>
        <p:sp>
          <p:nvSpPr>
            <p:cNvPr id="158" name="Line 155"/>
            <p:cNvSpPr>
              <a:spLocks noChangeShapeType="1"/>
            </p:cNvSpPr>
            <p:nvPr/>
          </p:nvSpPr>
          <p:spPr bwMode="auto">
            <a:xfrm>
              <a:off x="5583" y="355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56"/>
            <p:cNvSpPr>
              <a:spLocks noChangeShapeType="1"/>
            </p:cNvSpPr>
            <p:nvPr/>
          </p:nvSpPr>
          <p:spPr bwMode="auto">
            <a:xfrm>
              <a:off x="5538" y="365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A5A810-E0DA-2D27-6926-BD4DB8217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6CBA02-F01C-ADDE-BE2C-B35BB17C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37712" y="100942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Unit-V: Indexing &amp; Multiway Trees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43733" y="1927630"/>
            <a:ext cx="5812204" cy="36675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192293" y="2107271"/>
            <a:ext cx="5701396" cy="341906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78931" y="1872227"/>
            <a:ext cx="5701398" cy="366753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42122" y="2530926"/>
            <a:ext cx="245165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Indexing and Multiway Trees- </a:t>
            </a: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Indexing, indexing techniques-primary, secondary, dense, sparse,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994693" y="2581625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Multiway search trees, B-Tree- insertion, deletion, </a:t>
            </a:r>
            <a:r>
              <a:rPr lang="en-GB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B+Tree</a:t>
            </a: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- insertion, deletion, use of B+ tree in</a:t>
            </a:r>
          </a:p>
          <a:p>
            <a:pPr algn="ctr">
              <a:lnSpc>
                <a:spcPts val="1900"/>
              </a:lnSpc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Indexing, </a:t>
            </a:r>
            <a:r>
              <a:rPr lang="en-GB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Trie</a:t>
            </a: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Tree.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72866" y="2757961"/>
            <a:ext cx="1752042" cy="8443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Case Study: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Heap as a Priority Queue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E6FDA-7CEB-701C-1506-C13CD3A4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31" y="1648778"/>
            <a:ext cx="469433" cy="43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34A3B-EB44-460C-892A-1D50F9A7D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316" y="1642786"/>
            <a:ext cx="468796" cy="438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AE95DB-2C32-DB9F-4985-7D9FA0DA6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489" y="1649242"/>
            <a:ext cx="468796" cy="4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48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28"/>
          <p:cNvSpPr txBox="1">
            <a:spLocks noChangeArrowheads="1"/>
          </p:cNvSpPr>
          <p:nvPr/>
        </p:nvSpPr>
        <p:spPr>
          <a:xfrm>
            <a:off x="0" y="1"/>
            <a:ext cx="12192000" cy="582211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sz="32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Example:  End of a Round</a:t>
            </a:r>
          </a:p>
        </p:txBody>
      </p:sp>
      <p:sp>
        <p:nvSpPr>
          <p:cNvPr id="8" name="AutoShape 1029"/>
          <p:cNvSpPr>
            <a:spLocks noChangeArrowheads="1"/>
          </p:cNvSpPr>
          <p:nvPr/>
        </p:nvSpPr>
        <p:spPr bwMode="auto">
          <a:xfrm>
            <a:off x="5949950" y="2444750"/>
            <a:ext cx="444500" cy="901700"/>
          </a:xfrm>
          <a:prstGeom prst="rightArrow">
            <a:avLst>
              <a:gd name="adj1" fmla="val 75009"/>
              <a:gd name="adj2" fmla="val 5003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30"/>
          <p:cNvSpPr>
            <a:spLocks noChangeArrowheads="1"/>
          </p:cNvSpPr>
          <p:nvPr/>
        </p:nvSpPr>
        <p:spPr bwMode="auto">
          <a:xfrm>
            <a:off x="2452689" y="2606675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" name="Rectangle 1031"/>
          <p:cNvSpPr>
            <a:spLocks noChangeArrowheads="1"/>
          </p:cNvSpPr>
          <p:nvPr/>
        </p:nvSpPr>
        <p:spPr bwMode="auto">
          <a:xfrm>
            <a:off x="2355850" y="2566988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1863725" y="2557463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" name="Freeform 1033"/>
          <p:cNvSpPr>
            <a:spLocks/>
          </p:cNvSpPr>
          <p:nvPr/>
        </p:nvSpPr>
        <p:spPr bwMode="auto">
          <a:xfrm>
            <a:off x="3268664" y="3490914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034"/>
          <p:cNvSpPr>
            <a:spLocks/>
          </p:cNvSpPr>
          <p:nvPr/>
        </p:nvSpPr>
        <p:spPr bwMode="auto">
          <a:xfrm>
            <a:off x="3268664" y="3981451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035"/>
          <p:cNvSpPr>
            <a:spLocks/>
          </p:cNvSpPr>
          <p:nvPr/>
        </p:nvSpPr>
        <p:spPr bwMode="auto">
          <a:xfrm>
            <a:off x="3268664" y="4451351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036"/>
          <p:cNvSpPr>
            <a:spLocks/>
          </p:cNvSpPr>
          <p:nvPr/>
        </p:nvSpPr>
        <p:spPr bwMode="auto">
          <a:xfrm>
            <a:off x="3259139" y="4930776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037"/>
          <p:cNvSpPr>
            <a:spLocks/>
          </p:cNvSpPr>
          <p:nvPr/>
        </p:nvSpPr>
        <p:spPr bwMode="auto">
          <a:xfrm>
            <a:off x="4678364" y="4465638"/>
            <a:ext cx="1216025" cy="239712"/>
          </a:xfrm>
          <a:custGeom>
            <a:avLst/>
            <a:gdLst/>
            <a:ahLst/>
            <a:cxnLst>
              <a:cxn ang="0">
                <a:pos x="0" y="150"/>
              </a:cxn>
              <a:cxn ang="0">
                <a:pos x="0" y="0"/>
              </a:cxn>
              <a:cxn ang="0">
                <a:pos x="765" y="0"/>
              </a:cxn>
              <a:cxn ang="0">
                <a:pos x="765" y="150"/>
              </a:cxn>
              <a:cxn ang="0">
                <a:pos x="0" y="150"/>
              </a:cxn>
            </a:cxnLst>
            <a:rect l="0" t="0" r="r" b="b"/>
            <a:pathLst>
              <a:path w="766" h="151">
                <a:moveTo>
                  <a:pt x="0" y="150"/>
                </a:moveTo>
                <a:lnTo>
                  <a:pt x="0" y="0"/>
                </a:lnTo>
                <a:lnTo>
                  <a:pt x="765" y="0"/>
                </a:lnTo>
                <a:lnTo>
                  <a:pt x="765" y="150"/>
                </a:lnTo>
                <a:lnTo>
                  <a:pt x="0" y="1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1038"/>
          <p:cNvSpPr>
            <a:spLocks/>
          </p:cNvSpPr>
          <p:nvPr/>
        </p:nvSpPr>
        <p:spPr bwMode="auto">
          <a:xfrm>
            <a:off x="3268664" y="5410201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039"/>
          <p:cNvSpPr>
            <a:spLocks noChangeArrowheads="1"/>
          </p:cNvSpPr>
          <p:nvPr/>
        </p:nvSpPr>
        <p:spPr bwMode="auto">
          <a:xfrm>
            <a:off x="1963739" y="2606675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" name="Freeform 1040"/>
          <p:cNvSpPr>
            <a:spLocks/>
          </p:cNvSpPr>
          <p:nvPr/>
        </p:nvSpPr>
        <p:spPr bwMode="auto">
          <a:xfrm>
            <a:off x="3268664" y="5889626"/>
            <a:ext cx="1209675" cy="24606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0" y="0"/>
              </a:cxn>
              <a:cxn ang="0">
                <a:pos x="761" y="0"/>
              </a:cxn>
              <a:cxn ang="0">
                <a:pos x="761" y="154"/>
              </a:cxn>
              <a:cxn ang="0">
                <a:pos x="0" y="154"/>
              </a:cxn>
            </a:cxnLst>
            <a:rect l="0" t="0" r="r" b="b"/>
            <a:pathLst>
              <a:path w="762" h="155">
                <a:moveTo>
                  <a:pt x="0" y="154"/>
                </a:moveTo>
                <a:lnTo>
                  <a:pt x="0" y="0"/>
                </a:lnTo>
                <a:lnTo>
                  <a:pt x="761" y="0"/>
                </a:lnTo>
                <a:lnTo>
                  <a:pt x="761" y="154"/>
                </a:lnTo>
                <a:lnTo>
                  <a:pt x="0" y="1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1041"/>
          <p:cNvSpPr>
            <a:spLocks noChangeArrowheads="1"/>
          </p:cNvSpPr>
          <p:nvPr/>
        </p:nvSpPr>
        <p:spPr bwMode="auto">
          <a:xfrm>
            <a:off x="3713164" y="586740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21" name="Rectangle 1042"/>
          <p:cNvSpPr>
            <a:spLocks noChangeArrowheads="1"/>
          </p:cNvSpPr>
          <p:nvPr/>
        </p:nvSpPr>
        <p:spPr bwMode="auto">
          <a:xfrm>
            <a:off x="2390775" y="301625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2" name="Rectangle 1043"/>
          <p:cNvSpPr>
            <a:spLocks noChangeArrowheads="1"/>
          </p:cNvSpPr>
          <p:nvPr/>
        </p:nvSpPr>
        <p:spPr bwMode="auto">
          <a:xfrm>
            <a:off x="2392363" y="351472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3" name="Rectangle 1044"/>
          <p:cNvSpPr>
            <a:spLocks noChangeArrowheads="1"/>
          </p:cNvSpPr>
          <p:nvPr/>
        </p:nvSpPr>
        <p:spPr bwMode="auto">
          <a:xfrm>
            <a:off x="2373313" y="396557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4" name="Rectangle 1045"/>
          <p:cNvSpPr>
            <a:spLocks noChangeArrowheads="1"/>
          </p:cNvSpPr>
          <p:nvPr/>
        </p:nvSpPr>
        <p:spPr bwMode="auto">
          <a:xfrm>
            <a:off x="2381250" y="446405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5" name="Rectangle 1046"/>
          <p:cNvSpPr>
            <a:spLocks noChangeArrowheads="1"/>
          </p:cNvSpPr>
          <p:nvPr/>
        </p:nvSpPr>
        <p:spPr bwMode="auto">
          <a:xfrm>
            <a:off x="1843089" y="301625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6" name="Rectangle 1047"/>
          <p:cNvSpPr>
            <a:spLocks noChangeArrowheads="1"/>
          </p:cNvSpPr>
          <p:nvPr/>
        </p:nvSpPr>
        <p:spPr bwMode="auto">
          <a:xfrm>
            <a:off x="1835151" y="34956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7" name="Rectangle 1048"/>
          <p:cNvSpPr>
            <a:spLocks noChangeArrowheads="1"/>
          </p:cNvSpPr>
          <p:nvPr/>
        </p:nvSpPr>
        <p:spPr bwMode="auto">
          <a:xfrm>
            <a:off x="1844676" y="397510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8" name="Rectangle 1049"/>
          <p:cNvSpPr>
            <a:spLocks noChangeArrowheads="1"/>
          </p:cNvSpPr>
          <p:nvPr/>
        </p:nvSpPr>
        <p:spPr bwMode="auto">
          <a:xfrm>
            <a:off x="1863726" y="445452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9" name="Rectangle 1050"/>
          <p:cNvSpPr>
            <a:spLocks noChangeArrowheads="1"/>
          </p:cNvSpPr>
          <p:nvPr/>
        </p:nvSpPr>
        <p:spPr bwMode="auto">
          <a:xfrm>
            <a:off x="2381250" y="4945063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30" name="Rectangle 1051"/>
          <p:cNvSpPr>
            <a:spLocks noChangeArrowheads="1"/>
          </p:cNvSpPr>
          <p:nvPr/>
        </p:nvSpPr>
        <p:spPr bwMode="auto">
          <a:xfrm>
            <a:off x="1844676" y="492601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1" name="Rectangle 1052"/>
          <p:cNvSpPr>
            <a:spLocks noChangeArrowheads="1"/>
          </p:cNvSpPr>
          <p:nvPr/>
        </p:nvSpPr>
        <p:spPr bwMode="auto">
          <a:xfrm>
            <a:off x="2776539" y="4179888"/>
            <a:ext cx="71372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Next=3</a:t>
            </a:r>
          </a:p>
        </p:txBody>
      </p:sp>
      <p:sp>
        <p:nvSpPr>
          <p:cNvPr id="32" name="Rectangle 1053"/>
          <p:cNvSpPr>
            <a:spLocks noChangeArrowheads="1"/>
          </p:cNvSpPr>
          <p:nvPr/>
        </p:nvSpPr>
        <p:spPr bwMode="auto">
          <a:xfrm>
            <a:off x="2381250" y="543560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33" name="Rectangle 1054"/>
          <p:cNvSpPr>
            <a:spLocks noChangeArrowheads="1"/>
          </p:cNvSpPr>
          <p:nvPr/>
        </p:nvSpPr>
        <p:spPr bwMode="auto">
          <a:xfrm>
            <a:off x="2392363" y="5942013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4" name="Rectangle 1055"/>
          <p:cNvSpPr>
            <a:spLocks noChangeArrowheads="1"/>
          </p:cNvSpPr>
          <p:nvPr/>
        </p:nvSpPr>
        <p:spPr bwMode="auto">
          <a:xfrm>
            <a:off x="1844676" y="541496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35" name="Rectangle 1056"/>
          <p:cNvSpPr>
            <a:spLocks noChangeArrowheads="1"/>
          </p:cNvSpPr>
          <p:nvPr/>
        </p:nvSpPr>
        <p:spPr bwMode="auto">
          <a:xfrm>
            <a:off x="1844676" y="59340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36" name="Rectangle 1057"/>
          <p:cNvSpPr>
            <a:spLocks noChangeArrowheads="1"/>
          </p:cNvSpPr>
          <p:nvPr/>
        </p:nvSpPr>
        <p:spPr bwMode="auto">
          <a:xfrm>
            <a:off x="2709864" y="2109788"/>
            <a:ext cx="746039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Level=0</a:t>
            </a:r>
          </a:p>
        </p:txBody>
      </p:sp>
      <p:sp>
        <p:nvSpPr>
          <p:cNvPr id="37" name="Rectangle 1058"/>
          <p:cNvSpPr>
            <a:spLocks noChangeArrowheads="1"/>
          </p:cNvSpPr>
          <p:nvPr/>
        </p:nvSpPr>
        <p:spPr bwMode="auto">
          <a:xfrm>
            <a:off x="3333750" y="2339975"/>
            <a:ext cx="8847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PRIMARY</a:t>
            </a:r>
          </a:p>
        </p:txBody>
      </p:sp>
      <p:sp>
        <p:nvSpPr>
          <p:cNvPr id="38" name="Rectangle 1059"/>
          <p:cNvSpPr>
            <a:spLocks noChangeArrowheads="1"/>
          </p:cNvSpPr>
          <p:nvPr/>
        </p:nvSpPr>
        <p:spPr bwMode="auto">
          <a:xfrm>
            <a:off x="3400426" y="2532063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39" name="Rectangle 1060"/>
          <p:cNvSpPr>
            <a:spLocks noChangeArrowheads="1"/>
          </p:cNvSpPr>
          <p:nvPr/>
        </p:nvSpPr>
        <p:spPr bwMode="auto">
          <a:xfrm>
            <a:off x="4598988" y="2359025"/>
            <a:ext cx="10335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OVERFLOW</a:t>
            </a:r>
          </a:p>
        </p:txBody>
      </p:sp>
      <p:sp>
        <p:nvSpPr>
          <p:cNvPr id="40" name="Rectangle 1061"/>
          <p:cNvSpPr>
            <a:spLocks noChangeArrowheads="1"/>
          </p:cNvSpPr>
          <p:nvPr/>
        </p:nvSpPr>
        <p:spPr bwMode="auto">
          <a:xfrm>
            <a:off x="4752976" y="2560638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41" name="Rectangle 1062"/>
          <p:cNvSpPr>
            <a:spLocks noChangeArrowheads="1"/>
          </p:cNvSpPr>
          <p:nvPr/>
        </p:nvSpPr>
        <p:spPr bwMode="auto">
          <a:xfrm>
            <a:off x="3232151" y="299878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42" name="Rectangle 1063"/>
          <p:cNvSpPr>
            <a:spLocks noChangeArrowheads="1"/>
          </p:cNvSpPr>
          <p:nvPr/>
        </p:nvSpPr>
        <p:spPr bwMode="auto">
          <a:xfrm>
            <a:off x="3255964" y="3479800"/>
            <a:ext cx="4333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43" name="Rectangle 1064"/>
          <p:cNvSpPr>
            <a:spLocks noChangeArrowheads="1"/>
          </p:cNvSpPr>
          <p:nvPr/>
        </p:nvSpPr>
        <p:spPr bwMode="auto">
          <a:xfrm>
            <a:off x="3249614" y="5389563"/>
            <a:ext cx="4333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44" name="Rectangle 1065"/>
          <p:cNvSpPr>
            <a:spLocks noChangeArrowheads="1"/>
          </p:cNvSpPr>
          <p:nvPr/>
        </p:nvSpPr>
        <p:spPr bwMode="auto">
          <a:xfrm>
            <a:off x="3233739" y="586740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45" name="Rectangle 1066"/>
          <p:cNvSpPr>
            <a:spLocks noChangeArrowheads="1"/>
          </p:cNvSpPr>
          <p:nvPr/>
        </p:nvSpPr>
        <p:spPr bwMode="auto">
          <a:xfrm>
            <a:off x="3473451" y="347980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46" name="Rectangle 1067"/>
          <p:cNvSpPr>
            <a:spLocks noChangeArrowheads="1"/>
          </p:cNvSpPr>
          <p:nvPr/>
        </p:nvSpPr>
        <p:spPr bwMode="auto">
          <a:xfrm>
            <a:off x="3230564" y="396398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47" name="Rectangle 1068"/>
          <p:cNvSpPr>
            <a:spLocks noChangeArrowheads="1"/>
          </p:cNvSpPr>
          <p:nvPr/>
        </p:nvSpPr>
        <p:spPr bwMode="auto">
          <a:xfrm>
            <a:off x="3775076" y="397033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48" name="Rectangle 1069"/>
          <p:cNvSpPr>
            <a:spLocks noChangeArrowheads="1"/>
          </p:cNvSpPr>
          <p:nvPr/>
        </p:nvSpPr>
        <p:spPr bwMode="auto">
          <a:xfrm>
            <a:off x="3498851" y="396875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49" name="Rectangle 1070"/>
          <p:cNvSpPr>
            <a:spLocks noChangeArrowheads="1"/>
          </p:cNvSpPr>
          <p:nvPr/>
        </p:nvSpPr>
        <p:spPr bwMode="auto">
          <a:xfrm>
            <a:off x="4106864" y="397033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50" name="Rectangle 1071"/>
          <p:cNvSpPr>
            <a:spLocks noChangeArrowheads="1"/>
          </p:cNvSpPr>
          <p:nvPr/>
        </p:nvSpPr>
        <p:spPr bwMode="auto">
          <a:xfrm>
            <a:off x="3484564" y="4430713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51" name="Rectangle 1072"/>
          <p:cNvSpPr>
            <a:spLocks noChangeArrowheads="1"/>
          </p:cNvSpPr>
          <p:nvPr/>
        </p:nvSpPr>
        <p:spPr bwMode="auto">
          <a:xfrm>
            <a:off x="3246439" y="4430713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52" name="Rectangle 1073"/>
          <p:cNvSpPr>
            <a:spLocks noChangeArrowheads="1"/>
          </p:cNvSpPr>
          <p:nvPr/>
        </p:nvSpPr>
        <p:spPr bwMode="auto">
          <a:xfrm>
            <a:off x="3806825" y="4429125"/>
            <a:ext cx="43338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53" name="Rectangle 1074"/>
          <p:cNvSpPr>
            <a:spLocks noChangeArrowheads="1"/>
          </p:cNvSpPr>
          <p:nvPr/>
        </p:nvSpPr>
        <p:spPr bwMode="auto">
          <a:xfrm>
            <a:off x="4108451" y="442595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54" name="Rectangle 1075"/>
          <p:cNvSpPr>
            <a:spLocks noChangeArrowheads="1"/>
          </p:cNvSpPr>
          <p:nvPr/>
        </p:nvSpPr>
        <p:spPr bwMode="auto">
          <a:xfrm>
            <a:off x="4637088" y="441642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55" name="Rectangle 1076"/>
          <p:cNvSpPr>
            <a:spLocks noChangeArrowheads="1"/>
          </p:cNvSpPr>
          <p:nvPr/>
        </p:nvSpPr>
        <p:spPr bwMode="auto">
          <a:xfrm>
            <a:off x="3225801" y="490855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56" name="Rectangle 1077"/>
          <p:cNvSpPr>
            <a:spLocks noChangeArrowheads="1"/>
          </p:cNvSpPr>
          <p:nvPr/>
        </p:nvSpPr>
        <p:spPr bwMode="auto">
          <a:xfrm>
            <a:off x="3463926" y="490855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57" name="Rectangle 1078"/>
          <p:cNvSpPr>
            <a:spLocks noChangeArrowheads="1"/>
          </p:cNvSpPr>
          <p:nvPr/>
        </p:nvSpPr>
        <p:spPr bwMode="auto">
          <a:xfrm>
            <a:off x="3498851" y="539908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58" name="Rectangle 1079"/>
          <p:cNvSpPr>
            <a:spLocks noChangeArrowheads="1"/>
          </p:cNvSpPr>
          <p:nvPr/>
        </p:nvSpPr>
        <p:spPr bwMode="auto">
          <a:xfrm>
            <a:off x="3760789" y="539908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59" name="Rectangle 1080"/>
          <p:cNvSpPr>
            <a:spLocks noChangeArrowheads="1"/>
          </p:cNvSpPr>
          <p:nvPr/>
        </p:nvSpPr>
        <p:spPr bwMode="auto">
          <a:xfrm>
            <a:off x="3484564" y="586740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60" name="Freeform 1081"/>
          <p:cNvSpPr>
            <a:spLocks/>
          </p:cNvSpPr>
          <p:nvPr/>
        </p:nvSpPr>
        <p:spPr bwMode="auto">
          <a:xfrm>
            <a:off x="3268664" y="3011489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82"/>
          <p:cNvSpPr>
            <a:spLocks noChangeShapeType="1"/>
          </p:cNvSpPr>
          <p:nvPr/>
        </p:nvSpPr>
        <p:spPr bwMode="auto">
          <a:xfrm>
            <a:off x="2714625" y="2667000"/>
            <a:ext cx="0" cy="3536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1083"/>
          <p:cNvSpPr>
            <a:spLocks noChangeShapeType="1"/>
          </p:cNvSpPr>
          <p:nvPr/>
        </p:nvSpPr>
        <p:spPr bwMode="auto">
          <a:xfrm>
            <a:off x="2295525" y="2663825"/>
            <a:ext cx="0" cy="3536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3" name="Group 1084"/>
          <p:cNvGrpSpPr>
            <a:grpSpLocks/>
          </p:cNvGrpSpPr>
          <p:nvPr/>
        </p:nvGrpSpPr>
        <p:grpSpPr bwMode="auto">
          <a:xfrm>
            <a:off x="4405314" y="3190875"/>
            <a:ext cx="142875" cy="166688"/>
            <a:chOff x="1815" y="2010"/>
            <a:chExt cx="90" cy="105"/>
          </a:xfrm>
        </p:grpSpPr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860" y="201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815" y="211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1087"/>
          <p:cNvGrpSpPr>
            <a:grpSpLocks/>
          </p:cNvGrpSpPr>
          <p:nvPr/>
        </p:nvGrpSpPr>
        <p:grpSpPr bwMode="auto">
          <a:xfrm>
            <a:off x="4403726" y="3678239"/>
            <a:ext cx="142875" cy="166687"/>
            <a:chOff x="1814" y="2317"/>
            <a:chExt cx="90" cy="105"/>
          </a:xfrm>
        </p:grpSpPr>
        <p:sp>
          <p:nvSpPr>
            <p:cNvPr id="67" name="Line 1088"/>
            <p:cNvSpPr>
              <a:spLocks noChangeShapeType="1"/>
            </p:cNvSpPr>
            <p:nvPr/>
          </p:nvSpPr>
          <p:spPr bwMode="auto">
            <a:xfrm>
              <a:off x="1859" y="231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89"/>
            <p:cNvSpPr>
              <a:spLocks noChangeShapeType="1"/>
            </p:cNvSpPr>
            <p:nvPr/>
          </p:nvSpPr>
          <p:spPr bwMode="auto">
            <a:xfrm>
              <a:off x="1814" y="242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1090"/>
          <p:cNvGrpSpPr>
            <a:grpSpLocks/>
          </p:cNvGrpSpPr>
          <p:nvPr/>
        </p:nvGrpSpPr>
        <p:grpSpPr bwMode="auto">
          <a:xfrm>
            <a:off x="4400551" y="4152900"/>
            <a:ext cx="142875" cy="166688"/>
            <a:chOff x="1812" y="2616"/>
            <a:chExt cx="90" cy="105"/>
          </a:xfrm>
        </p:grpSpPr>
        <p:sp>
          <p:nvSpPr>
            <p:cNvPr id="70" name="Line 1091"/>
            <p:cNvSpPr>
              <a:spLocks noChangeShapeType="1"/>
            </p:cNvSpPr>
            <p:nvPr/>
          </p:nvSpPr>
          <p:spPr bwMode="auto">
            <a:xfrm>
              <a:off x="1857" y="261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092"/>
            <p:cNvSpPr>
              <a:spLocks noChangeShapeType="1"/>
            </p:cNvSpPr>
            <p:nvPr/>
          </p:nvSpPr>
          <p:spPr bwMode="auto">
            <a:xfrm>
              <a:off x="1812" y="272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1093"/>
          <p:cNvGrpSpPr>
            <a:grpSpLocks/>
          </p:cNvGrpSpPr>
          <p:nvPr/>
        </p:nvGrpSpPr>
        <p:grpSpPr bwMode="auto">
          <a:xfrm>
            <a:off x="4397376" y="5103814"/>
            <a:ext cx="142875" cy="166687"/>
            <a:chOff x="1810" y="3215"/>
            <a:chExt cx="90" cy="105"/>
          </a:xfrm>
        </p:grpSpPr>
        <p:sp>
          <p:nvSpPr>
            <p:cNvPr id="73" name="Line 1094"/>
            <p:cNvSpPr>
              <a:spLocks noChangeShapeType="1"/>
            </p:cNvSpPr>
            <p:nvPr/>
          </p:nvSpPr>
          <p:spPr bwMode="auto">
            <a:xfrm>
              <a:off x="1855" y="321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95"/>
            <p:cNvSpPr>
              <a:spLocks noChangeShapeType="1"/>
            </p:cNvSpPr>
            <p:nvPr/>
          </p:nvSpPr>
          <p:spPr bwMode="auto">
            <a:xfrm>
              <a:off x="1810" y="332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1096"/>
          <p:cNvGrpSpPr>
            <a:grpSpLocks/>
          </p:cNvGrpSpPr>
          <p:nvPr/>
        </p:nvGrpSpPr>
        <p:grpSpPr bwMode="auto">
          <a:xfrm>
            <a:off x="4406901" y="5589589"/>
            <a:ext cx="142875" cy="166687"/>
            <a:chOff x="1816" y="3521"/>
            <a:chExt cx="90" cy="105"/>
          </a:xfrm>
        </p:grpSpPr>
        <p:sp>
          <p:nvSpPr>
            <p:cNvPr id="76" name="Line 1097"/>
            <p:cNvSpPr>
              <a:spLocks noChangeShapeType="1"/>
            </p:cNvSpPr>
            <p:nvPr/>
          </p:nvSpPr>
          <p:spPr bwMode="auto">
            <a:xfrm>
              <a:off x="1861" y="35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98"/>
            <p:cNvSpPr>
              <a:spLocks noChangeShapeType="1"/>
            </p:cNvSpPr>
            <p:nvPr/>
          </p:nvSpPr>
          <p:spPr bwMode="auto">
            <a:xfrm>
              <a:off x="1816" y="36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1099"/>
          <p:cNvGrpSpPr>
            <a:grpSpLocks/>
          </p:cNvGrpSpPr>
          <p:nvPr/>
        </p:nvGrpSpPr>
        <p:grpSpPr bwMode="auto">
          <a:xfrm>
            <a:off x="4403726" y="6075364"/>
            <a:ext cx="142875" cy="166687"/>
            <a:chOff x="1814" y="3827"/>
            <a:chExt cx="90" cy="105"/>
          </a:xfrm>
        </p:grpSpPr>
        <p:sp>
          <p:nvSpPr>
            <p:cNvPr id="79" name="Line 1100"/>
            <p:cNvSpPr>
              <a:spLocks noChangeShapeType="1"/>
            </p:cNvSpPr>
            <p:nvPr/>
          </p:nvSpPr>
          <p:spPr bwMode="auto">
            <a:xfrm>
              <a:off x="1859" y="382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101"/>
            <p:cNvSpPr>
              <a:spLocks noChangeShapeType="1"/>
            </p:cNvSpPr>
            <p:nvPr/>
          </p:nvSpPr>
          <p:spPr bwMode="auto">
            <a:xfrm>
              <a:off x="1814" y="393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" name="Line 1102"/>
          <p:cNvSpPr>
            <a:spLocks noChangeShapeType="1"/>
          </p:cNvSpPr>
          <p:nvPr/>
        </p:nvSpPr>
        <p:spPr bwMode="auto">
          <a:xfrm>
            <a:off x="4452939" y="4691063"/>
            <a:ext cx="2254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" name="Group 1103"/>
          <p:cNvGrpSpPr>
            <a:grpSpLocks/>
          </p:cNvGrpSpPr>
          <p:nvPr/>
        </p:nvGrpSpPr>
        <p:grpSpPr bwMode="auto">
          <a:xfrm>
            <a:off x="5827714" y="4591050"/>
            <a:ext cx="142875" cy="166688"/>
            <a:chOff x="2711" y="2892"/>
            <a:chExt cx="90" cy="105"/>
          </a:xfrm>
        </p:grpSpPr>
        <p:sp>
          <p:nvSpPr>
            <p:cNvPr id="83" name="Line 1104"/>
            <p:cNvSpPr>
              <a:spLocks noChangeShapeType="1"/>
            </p:cNvSpPr>
            <p:nvPr/>
          </p:nvSpPr>
          <p:spPr bwMode="auto">
            <a:xfrm>
              <a:off x="2756" y="289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105"/>
            <p:cNvSpPr>
              <a:spLocks noChangeShapeType="1"/>
            </p:cNvSpPr>
            <p:nvPr/>
          </p:nvSpPr>
          <p:spPr bwMode="auto">
            <a:xfrm>
              <a:off x="2711" y="299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Rectangle 1106"/>
          <p:cNvSpPr>
            <a:spLocks noChangeArrowheads="1"/>
          </p:cNvSpPr>
          <p:nvPr/>
        </p:nvSpPr>
        <p:spPr bwMode="auto">
          <a:xfrm>
            <a:off x="7124701" y="1700213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tangle 1107"/>
          <p:cNvSpPr>
            <a:spLocks noChangeArrowheads="1"/>
          </p:cNvSpPr>
          <p:nvPr/>
        </p:nvSpPr>
        <p:spPr bwMode="auto">
          <a:xfrm>
            <a:off x="7019925" y="1657350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7" name="Rectangle 1108"/>
          <p:cNvSpPr>
            <a:spLocks noChangeArrowheads="1"/>
          </p:cNvSpPr>
          <p:nvPr/>
        </p:nvSpPr>
        <p:spPr bwMode="auto">
          <a:xfrm>
            <a:off x="6473825" y="1649413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8" name="Freeform 1109"/>
          <p:cNvSpPr>
            <a:spLocks/>
          </p:cNvSpPr>
          <p:nvPr/>
        </p:nvSpPr>
        <p:spPr bwMode="auto">
          <a:xfrm>
            <a:off x="8032750" y="2198688"/>
            <a:ext cx="1316038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8" y="0"/>
              </a:cxn>
              <a:cxn ang="0">
                <a:pos x="828" y="167"/>
              </a:cxn>
              <a:cxn ang="0">
                <a:pos x="0" y="167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Freeform 1110"/>
          <p:cNvSpPr>
            <a:spLocks/>
          </p:cNvSpPr>
          <p:nvPr/>
        </p:nvSpPr>
        <p:spPr bwMode="auto">
          <a:xfrm>
            <a:off x="8032750" y="2730500"/>
            <a:ext cx="1316038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8" y="0"/>
              </a:cxn>
              <a:cxn ang="0">
                <a:pos x="828" y="167"/>
              </a:cxn>
              <a:cxn ang="0">
                <a:pos x="0" y="167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1111"/>
          <p:cNvSpPr>
            <a:spLocks/>
          </p:cNvSpPr>
          <p:nvPr/>
        </p:nvSpPr>
        <p:spPr bwMode="auto">
          <a:xfrm>
            <a:off x="8032750" y="3271839"/>
            <a:ext cx="1316038" cy="268287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0" y="0"/>
              </a:cxn>
              <a:cxn ang="0">
                <a:pos x="828" y="0"/>
              </a:cxn>
              <a:cxn ang="0">
                <a:pos x="828" y="168"/>
              </a:cxn>
              <a:cxn ang="0">
                <a:pos x="0" y="168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Freeform 1112"/>
          <p:cNvSpPr>
            <a:spLocks/>
          </p:cNvSpPr>
          <p:nvPr/>
        </p:nvSpPr>
        <p:spPr bwMode="auto">
          <a:xfrm>
            <a:off x="8032750" y="3792539"/>
            <a:ext cx="1316038" cy="268287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0" y="0"/>
              </a:cxn>
              <a:cxn ang="0">
                <a:pos x="828" y="0"/>
              </a:cxn>
              <a:cxn ang="0">
                <a:pos x="828" y="168"/>
              </a:cxn>
              <a:cxn ang="0">
                <a:pos x="0" y="168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Freeform 1113"/>
          <p:cNvSpPr>
            <a:spLocks/>
          </p:cNvSpPr>
          <p:nvPr/>
        </p:nvSpPr>
        <p:spPr bwMode="auto">
          <a:xfrm>
            <a:off x="8021639" y="4324350"/>
            <a:ext cx="1317625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9" y="0"/>
              </a:cxn>
              <a:cxn ang="0">
                <a:pos x="829" y="167"/>
              </a:cxn>
              <a:cxn ang="0">
                <a:pos x="0" y="167"/>
              </a:cxn>
            </a:cxnLst>
            <a:rect l="0" t="0" r="r" b="b"/>
            <a:pathLst>
              <a:path w="830" h="168">
                <a:moveTo>
                  <a:pt x="0" y="167"/>
                </a:moveTo>
                <a:lnTo>
                  <a:pt x="0" y="0"/>
                </a:lnTo>
                <a:lnTo>
                  <a:pt x="829" y="0"/>
                </a:lnTo>
                <a:lnTo>
                  <a:pt x="829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Freeform 1114"/>
          <p:cNvSpPr>
            <a:spLocks/>
          </p:cNvSpPr>
          <p:nvPr/>
        </p:nvSpPr>
        <p:spPr bwMode="auto">
          <a:xfrm>
            <a:off x="8021639" y="5927725"/>
            <a:ext cx="1317625" cy="268288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0" y="0"/>
              </a:cxn>
              <a:cxn ang="0">
                <a:pos x="829" y="0"/>
              </a:cxn>
              <a:cxn ang="0">
                <a:pos x="829" y="168"/>
              </a:cxn>
              <a:cxn ang="0">
                <a:pos x="0" y="168"/>
              </a:cxn>
            </a:cxnLst>
            <a:rect l="0" t="0" r="r" b="b"/>
            <a:pathLst>
              <a:path w="830" h="169">
                <a:moveTo>
                  <a:pt x="0" y="168"/>
                </a:moveTo>
                <a:lnTo>
                  <a:pt x="0" y="0"/>
                </a:lnTo>
                <a:lnTo>
                  <a:pt x="829" y="0"/>
                </a:lnTo>
                <a:lnTo>
                  <a:pt x="829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Freeform 1115"/>
          <p:cNvSpPr>
            <a:spLocks/>
          </p:cNvSpPr>
          <p:nvPr/>
        </p:nvSpPr>
        <p:spPr bwMode="auto">
          <a:xfrm>
            <a:off x="8032750" y="4856163"/>
            <a:ext cx="1316038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8" y="0"/>
              </a:cxn>
              <a:cxn ang="0">
                <a:pos x="828" y="167"/>
              </a:cxn>
              <a:cxn ang="0">
                <a:pos x="0" y="167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1116"/>
          <p:cNvSpPr>
            <a:spLocks/>
          </p:cNvSpPr>
          <p:nvPr/>
        </p:nvSpPr>
        <p:spPr bwMode="auto">
          <a:xfrm>
            <a:off x="8032750" y="5386388"/>
            <a:ext cx="1316038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8" y="0"/>
              </a:cxn>
              <a:cxn ang="0">
                <a:pos x="828" y="167"/>
              </a:cxn>
              <a:cxn ang="0">
                <a:pos x="0" y="167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Rectangle 1117"/>
          <p:cNvSpPr>
            <a:spLocks noChangeArrowheads="1"/>
          </p:cNvSpPr>
          <p:nvPr/>
        </p:nvSpPr>
        <p:spPr bwMode="auto">
          <a:xfrm>
            <a:off x="6584951" y="1701800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7" name="Rectangle 1118"/>
          <p:cNvSpPr>
            <a:spLocks noChangeArrowheads="1"/>
          </p:cNvSpPr>
          <p:nvPr/>
        </p:nvSpPr>
        <p:spPr bwMode="auto">
          <a:xfrm>
            <a:off x="8329613" y="483393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98" name="Freeform 1119"/>
          <p:cNvSpPr>
            <a:spLocks/>
          </p:cNvSpPr>
          <p:nvPr/>
        </p:nvSpPr>
        <p:spPr bwMode="auto">
          <a:xfrm>
            <a:off x="9604376" y="3260725"/>
            <a:ext cx="993775" cy="268288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0" y="0"/>
              </a:cxn>
              <a:cxn ang="0">
                <a:pos x="625" y="0"/>
              </a:cxn>
              <a:cxn ang="0">
                <a:pos x="625" y="168"/>
              </a:cxn>
              <a:cxn ang="0">
                <a:pos x="0" y="168"/>
              </a:cxn>
            </a:cxnLst>
            <a:rect l="0" t="0" r="r" b="b"/>
            <a:pathLst>
              <a:path w="626" h="169">
                <a:moveTo>
                  <a:pt x="0" y="168"/>
                </a:moveTo>
                <a:lnTo>
                  <a:pt x="0" y="0"/>
                </a:lnTo>
                <a:lnTo>
                  <a:pt x="625" y="0"/>
                </a:lnTo>
                <a:lnTo>
                  <a:pt x="625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Rectangle 1120"/>
          <p:cNvSpPr>
            <a:spLocks noChangeArrowheads="1"/>
          </p:cNvSpPr>
          <p:nvPr/>
        </p:nvSpPr>
        <p:spPr bwMode="auto">
          <a:xfrm>
            <a:off x="7058025" y="213042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00" name="Rectangle 1121"/>
          <p:cNvSpPr>
            <a:spLocks noChangeArrowheads="1"/>
          </p:cNvSpPr>
          <p:nvPr/>
        </p:nvSpPr>
        <p:spPr bwMode="auto">
          <a:xfrm>
            <a:off x="7058025" y="268287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01" name="Rectangle 1122"/>
          <p:cNvSpPr>
            <a:spLocks noChangeArrowheads="1"/>
          </p:cNvSpPr>
          <p:nvPr/>
        </p:nvSpPr>
        <p:spPr bwMode="auto">
          <a:xfrm>
            <a:off x="7035800" y="3182938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02" name="Rectangle 1123"/>
          <p:cNvSpPr>
            <a:spLocks noChangeArrowheads="1"/>
          </p:cNvSpPr>
          <p:nvPr/>
        </p:nvSpPr>
        <p:spPr bwMode="auto">
          <a:xfrm>
            <a:off x="7046913" y="373380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3" name="Rectangle 1124"/>
          <p:cNvSpPr>
            <a:spLocks noChangeArrowheads="1"/>
          </p:cNvSpPr>
          <p:nvPr/>
        </p:nvSpPr>
        <p:spPr bwMode="auto">
          <a:xfrm>
            <a:off x="6451601" y="213201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04" name="Rectangle 1125"/>
          <p:cNvSpPr>
            <a:spLocks noChangeArrowheads="1"/>
          </p:cNvSpPr>
          <p:nvPr/>
        </p:nvSpPr>
        <p:spPr bwMode="auto">
          <a:xfrm>
            <a:off x="6440489" y="2662238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105" name="Rectangle 1126"/>
          <p:cNvSpPr>
            <a:spLocks noChangeArrowheads="1"/>
          </p:cNvSpPr>
          <p:nvPr/>
        </p:nvSpPr>
        <p:spPr bwMode="auto">
          <a:xfrm>
            <a:off x="6451601" y="319405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106" name="Rectangle 1127"/>
          <p:cNvSpPr>
            <a:spLocks noChangeArrowheads="1"/>
          </p:cNvSpPr>
          <p:nvPr/>
        </p:nvSpPr>
        <p:spPr bwMode="auto">
          <a:xfrm>
            <a:off x="6473826" y="372586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107" name="Rectangle 1128"/>
          <p:cNvSpPr>
            <a:spLocks noChangeArrowheads="1"/>
          </p:cNvSpPr>
          <p:nvPr/>
        </p:nvSpPr>
        <p:spPr bwMode="auto">
          <a:xfrm>
            <a:off x="7046913" y="4265613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08" name="Rectangle 1129"/>
          <p:cNvSpPr>
            <a:spLocks noChangeArrowheads="1"/>
          </p:cNvSpPr>
          <p:nvPr/>
        </p:nvSpPr>
        <p:spPr bwMode="auto">
          <a:xfrm>
            <a:off x="6453189" y="424656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09" name="Rectangle 1130"/>
          <p:cNvSpPr>
            <a:spLocks noChangeArrowheads="1"/>
          </p:cNvSpPr>
          <p:nvPr/>
        </p:nvSpPr>
        <p:spPr bwMode="auto">
          <a:xfrm>
            <a:off x="7059613" y="5370513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0" name="Rectangle 1131"/>
          <p:cNvSpPr>
            <a:spLocks noChangeArrowheads="1"/>
          </p:cNvSpPr>
          <p:nvPr/>
        </p:nvSpPr>
        <p:spPr bwMode="auto">
          <a:xfrm>
            <a:off x="6453189" y="478790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111" name="Rectangle 1132"/>
          <p:cNvSpPr>
            <a:spLocks noChangeArrowheads="1"/>
          </p:cNvSpPr>
          <p:nvPr/>
        </p:nvSpPr>
        <p:spPr bwMode="auto">
          <a:xfrm>
            <a:off x="6453189" y="53625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12" name="Rectangle 1133"/>
          <p:cNvSpPr>
            <a:spLocks noChangeArrowheads="1"/>
          </p:cNvSpPr>
          <p:nvPr/>
        </p:nvSpPr>
        <p:spPr bwMode="auto">
          <a:xfrm>
            <a:off x="7470776" y="1865313"/>
            <a:ext cx="71372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113" name="Rectangle 1134"/>
          <p:cNvSpPr>
            <a:spLocks noChangeArrowheads="1"/>
          </p:cNvSpPr>
          <p:nvPr/>
        </p:nvSpPr>
        <p:spPr bwMode="auto">
          <a:xfrm>
            <a:off x="7405689" y="1214438"/>
            <a:ext cx="746039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Level=1</a:t>
            </a:r>
          </a:p>
        </p:txBody>
      </p:sp>
      <p:sp>
        <p:nvSpPr>
          <p:cNvPr id="114" name="Rectangle 1135"/>
          <p:cNvSpPr>
            <a:spLocks noChangeArrowheads="1"/>
          </p:cNvSpPr>
          <p:nvPr/>
        </p:nvSpPr>
        <p:spPr bwMode="auto">
          <a:xfrm>
            <a:off x="6464301" y="589121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115" name="Rectangle 1136"/>
          <p:cNvSpPr>
            <a:spLocks noChangeArrowheads="1"/>
          </p:cNvSpPr>
          <p:nvPr/>
        </p:nvSpPr>
        <p:spPr bwMode="auto">
          <a:xfrm>
            <a:off x="7046913" y="4808538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Rectangle 1137"/>
          <p:cNvSpPr>
            <a:spLocks noChangeArrowheads="1"/>
          </p:cNvSpPr>
          <p:nvPr/>
        </p:nvSpPr>
        <p:spPr bwMode="auto">
          <a:xfrm>
            <a:off x="8097838" y="1460500"/>
            <a:ext cx="8847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PRIMARY</a:t>
            </a:r>
          </a:p>
        </p:txBody>
      </p:sp>
      <p:sp>
        <p:nvSpPr>
          <p:cNvPr id="117" name="Rectangle 1138"/>
          <p:cNvSpPr>
            <a:spLocks noChangeArrowheads="1"/>
          </p:cNvSpPr>
          <p:nvPr/>
        </p:nvSpPr>
        <p:spPr bwMode="auto">
          <a:xfrm>
            <a:off x="8172451" y="1673225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118" name="Rectangle 1139"/>
          <p:cNvSpPr>
            <a:spLocks noChangeArrowheads="1"/>
          </p:cNvSpPr>
          <p:nvPr/>
        </p:nvSpPr>
        <p:spPr bwMode="auto">
          <a:xfrm>
            <a:off x="9499600" y="1482725"/>
            <a:ext cx="10335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OVERFLOW</a:t>
            </a:r>
          </a:p>
        </p:txBody>
      </p:sp>
      <p:sp>
        <p:nvSpPr>
          <p:cNvPr id="119" name="Rectangle 1140"/>
          <p:cNvSpPr>
            <a:spLocks noChangeArrowheads="1"/>
          </p:cNvSpPr>
          <p:nvPr/>
        </p:nvSpPr>
        <p:spPr bwMode="auto">
          <a:xfrm>
            <a:off x="9669464" y="1704975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120" name="Rectangle 1141"/>
          <p:cNvSpPr>
            <a:spLocks noChangeArrowheads="1"/>
          </p:cNvSpPr>
          <p:nvPr/>
        </p:nvSpPr>
        <p:spPr bwMode="auto">
          <a:xfrm>
            <a:off x="7064375" y="588962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21" name="Rectangle 1142"/>
          <p:cNvSpPr>
            <a:spLocks noChangeArrowheads="1"/>
          </p:cNvSpPr>
          <p:nvPr/>
        </p:nvSpPr>
        <p:spPr bwMode="auto">
          <a:xfrm>
            <a:off x="7988300" y="216693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122" name="Rectangle 1143"/>
          <p:cNvSpPr>
            <a:spLocks noChangeArrowheads="1"/>
          </p:cNvSpPr>
          <p:nvPr/>
        </p:nvSpPr>
        <p:spPr bwMode="auto">
          <a:xfrm>
            <a:off x="8024814" y="269875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123" name="Rectangle 1144"/>
          <p:cNvSpPr>
            <a:spLocks noChangeArrowheads="1"/>
          </p:cNvSpPr>
          <p:nvPr/>
        </p:nvSpPr>
        <p:spPr bwMode="auto">
          <a:xfrm>
            <a:off x="8242300" y="269875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124" name="Rectangle 1145"/>
          <p:cNvSpPr>
            <a:spLocks noChangeArrowheads="1"/>
          </p:cNvSpPr>
          <p:nvPr/>
        </p:nvSpPr>
        <p:spPr bwMode="auto">
          <a:xfrm>
            <a:off x="7981950" y="32400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125" name="Rectangle 1146"/>
          <p:cNvSpPr>
            <a:spLocks noChangeArrowheads="1"/>
          </p:cNvSpPr>
          <p:nvPr/>
        </p:nvSpPr>
        <p:spPr bwMode="auto">
          <a:xfrm>
            <a:off x="8315325" y="32385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126" name="Rectangle 1147"/>
          <p:cNvSpPr>
            <a:spLocks noChangeArrowheads="1"/>
          </p:cNvSpPr>
          <p:nvPr/>
        </p:nvSpPr>
        <p:spPr bwMode="auto">
          <a:xfrm>
            <a:off x="8624888" y="3236913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127" name="Rectangle 1148"/>
          <p:cNvSpPr>
            <a:spLocks noChangeArrowheads="1"/>
          </p:cNvSpPr>
          <p:nvPr/>
        </p:nvSpPr>
        <p:spPr bwMode="auto">
          <a:xfrm>
            <a:off x="8926513" y="324167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128" name="Rectangle 1149"/>
          <p:cNvSpPr>
            <a:spLocks noChangeArrowheads="1"/>
          </p:cNvSpPr>
          <p:nvPr/>
        </p:nvSpPr>
        <p:spPr bwMode="auto">
          <a:xfrm>
            <a:off x="8316913" y="37480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129" name="Rectangle 1150"/>
          <p:cNvSpPr>
            <a:spLocks noChangeArrowheads="1"/>
          </p:cNvSpPr>
          <p:nvPr/>
        </p:nvSpPr>
        <p:spPr bwMode="auto">
          <a:xfrm>
            <a:off x="8704263" y="374967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130" name="Rectangle 1151"/>
          <p:cNvSpPr>
            <a:spLocks noChangeArrowheads="1"/>
          </p:cNvSpPr>
          <p:nvPr/>
        </p:nvSpPr>
        <p:spPr bwMode="auto">
          <a:xfrm>
            <a:off x="7970838" y="42814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131" name="Rectangle 1152"/>
          <p:cNvSpPr>
            <a:spLocks noChangeArrowheads="1"/>
          </p:cNvSpPr>
          <p:nvPr/>
        </p:nvSpPr>
        <p:spPr bwMode="auto">
          <a:xfrm>
            <a:off x="8351838" y="42926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132" name="Rectangle 1153"/>
          <p:cNvSpPr>
            <a:spLocks noChangeArrowheads="1"/>
          </p:cNvSpPr>
          <p:nvPr/>
        </p:nvSpPr>
        <p:spPr bwMode="auto">
          <a:xfrm>
            <a:off x="8021639" y="4814888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133" name="Rectangle 1154"/>
          <p:cNvSpPr>
            <a:spLocks noChangeArrowheads="1"/>
          </p:cNvSpPr>
          <p:nvPr/>
        </p:nvSpPr>
        <p:spPr bwMode="auto">
          <a:xfrm>
            <a:off x="8675688" y="4824413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134" name="Rectangle 1155"/>
          <p:cNvSpPr>
            <a:spLocks noChangeArrowheads="1"/>
          </p:cNvSpPr>
          <p:nvPr/>
        </p:nvSpPr>
        <p:spPr bwMode="auto">
          <a:xfrm>
            <a:off x="7989888" y="37592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135" name="Rectangle 1156"/>
          <p:cNvSpPr>
            <a:spLocks noChangeArrowheads="1"/>
          </p:cNvSpPr>
          <p:nvPr/>
        </p:nvSpPr>
        <p:spPr bwMode="auto">
          <a:xfrm>
            <a:off x="8002588" y="534352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136" name="Rectangle 1157"/>
          <p:cNvSpPr>
            <a:spLocks noChangeArrowheads="1"/>
          </p:cNvSpPr>
          <p:nvPr/>
        </p:nvSpPr>
        <p:spPr bwMode="auto">
          <a:xfrm>
            <a:off x="8362950" y="535463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137" name="Rectangle 1158"/>
          <p:cNvSpPr>
            <a:spLocks noChangeArrowheads="1"/>
          </p:cNvSpPr>
          <p:nvPr/>
        </p:nvSpPr>
        <p:spPr bwMode="auto">
          <a:xfrm>
            <a:off x="8675688" y="535305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138" name="Rectangle 1159"/>
          <p:cNvSpPr>
            <a:spLocks noChangeArrowheads="1"/>
          </p:cNvSpPr>
          <p:nvPr/>
        </p:nvSpPr>
        <p:spPr bwMode="auto">
          <a:xfrm>
            <a:off x="7991475" y="587375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139" name="Rectangle 1160"/>
          <p:cNvSpPr>
            <a:spLocks noChangeArrowheads="1"/>
          </p:cNvSpPr>
          <p:nvPr/>
        </p:nvSpPr>
        <p:spPr bwMode="auto">
          <a:xfrm>
            <a:off x="8277226" y="587375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140" name="Rectangle 1161"/>
          <p:cNvSpPr>
            <a:spLocks noChangeArrowheads="1"/>
          </p:cNvSpPr>
          <p:nvPr/>
        </p:nvSpPr>
        <p:spPr bwMode="auto">
          <a:xfrm>
            <a:off x="9561513" y="3230563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50*</a:t>
            </a:r>
          </a:p>
        </p:txBody>
      </p:sp>
      <p:sp>
        <p:nvSpPr>
          <p:cNvPr id="141" name="Line 1162"/>
          <p:cNvSpPr>
            <a:spLocks noChangeShapeType="1"/>
          </p:cNvSpPr>
          <p:nvPr/>
        </p:nvSpPr>
        <p:spPr bwMode="auto">
          <a:xfrm>
            <a:off x="3024189" y="4441826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" name="Line 1163"/>
          <p:cNvSpPr>
            <a:spLocks noChangeShapeType="1"/>
          </p:cNvSpPr>
          <p:nvPr/>
        </p:nvSpPr>
        <p:spPr bwMode="auto">
          <a:xfrm>
            <a:off x="7773989" y="2174876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" name="Line 1164"/>
          <p:cNvSpPr>
            <a:spLocks noChangeShapeType="1"/>
          </p:cNvSpPr>
          <p:nvPr/>
        </p:nvSpPr>
        <p:spPr bwMode="auto">
          <a:xfrm>
            <a:off x="7380288" y="1724025"/>
            <a:ext cx="0" cy="443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" name="Line 1165"/>
          <p:cNvSpPr>
            <a:spLocks noChangeShapeType="1"/>
          </p:cNvSpPr>
          <p:nvPr/>
        </p:nvSpPr>
        <p:spPr bwMode="auto">
          <a:xfrm>
            <a:off x="6961188" y="1720850"/>
            <a:ext cx="0" cy="44592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5" name="Group 1166"/>
          <p:cNvGrpSpPr>
            <a:grpSpLocks/>
          </p:cNvGrpSpPr>
          <p:nvPr/>
        </p:nvGrpSpPr>
        <p:grpSpPr bwMode="auto">
          <a:xfrm>
            <a:off x="9274176" y="2378075"/>
            <a:ext cx="142875" cy="166688"/>
            <a:chOff x="4882" y="1498"/>
            <a:chExt cx="90" cy="105"/>
          </a:xfrm>
        </p:grpSpPr>
        <p:sp>
          <p:nvSpPr>
            <p:cNvPr id="146" name="Line 1167"/>
            <p:cNvSpPr>
              <a:spLocks noChangeShapeType="1"/>
            </p:cNvSpPr>
            <p:nvPr/>
          </p:nvSpPr>
          <p:spPr bwMode="auto">
            <a:xfrm>
              <a:off x="4927" y="149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68"/>
            <p:cNvSpPr>
              <a:spLocks noChangeShapeType="1"/>
            </p:cNvSpPr>
            <p:nvPr/>
          </p:nvSpPr>
          <p:spPr bwMode="auto">
            <a:xfrm>
              <a:off x="4882" y="160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1169"/>
          <p:cNvGrpSpPr>
            <a:grpSpLocks/>
          </p:cNvGrpSpPr>
          <p:nvPr/>
        </p:nvGrpSpPr>
        <p:grpSpPr bwMode="auto">
          <a:xfrm>
            <a:off x="9272589" y="2898775"/>
            <a:ext cx="142875" cy="166688"/>
            <a:chOff x="4881" y="1826"/>
            <a:chExt cx="90" cy="105"/>
          </a:xfrm>
        </p:grpSpPr>
        <p:sp>
          <p:nvSpPr>
            <p:cNvPr id="149" name="Line 1170"/>
            <p:cNvSpPr>
              <a:spLocks noChangeShapeType="1"/>
            </p:cNvSpPr>
            <p:nvPr/>
          </p:nvSpPr>
          <p:spPr bwMode="auto">
            <a:xfrm>
              <a:off x="4926" y="182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171"/>
            <p:cNvSpPr>
              <a:spLocks noChangeShapeType="1"/>
            </p:cNvSpPr>
            <p:nvPr/>
          </p:nvSpPr>
          <p:spPr bwMode="auto">
            <a:xfrm>
              <a:off x="4881" y="193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1172"/>
          <p:cNvGrpSpPr>
            <a:grpSpLocks/>
          </p:cNvGrpSpPr>
          <p:nvPr/>
        </p:nvGrpSpPr>
        <p:grpSpPr bwMode="auto">
          <a:xfrm>
            <a:off x="10523539" y="3492500"/>
            <a:ext cx="142875" cy="166688"/>
            <a:chOff x="5669" y="2200"/>
            <a:chExt cx="90" cy="105"/>
          </a:xfrm>
        </p:grpSpPr>
        <p:sp>
          <p:nvSpPr>
            <p:cNvPr id="152" name="Line 1173"/>
            <p:cNvSpPr>
              <a:spLocks noChangeShapeType="1"/>
            </p:cNvSpPr>
            <p:nvPr/>
          </p:nvSpPr>
          <p:spPr bwMode="auto">
            <a:xfrm>
              <a:off x="5714" y="22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174"/>
            <p:cNvSpPr>
              <a:spLocks noChangeShapeType="1"/>
            </p:cNvSpPr>
            <p:nvPr/>
          </p:nvSpPr>
          <p:spPr bwMode="auto">
            <a:xfrm>
              <a:off x="5669" y="23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1175"/>
          <p:cNvGrpSpPr>
            <a:grpSpLocks/>
          </p:cNvGrpSpPr>
          <p:nvPr/>
        </p:nvGrpSpPr>
        <p:grpSpPr bwMode="auto">
          <a:xfrm>
            <a:off x="9269414" y="3979864"/>
            <a:ext cx="142875" cy="166687"/>
            <a:chOff x="4879" y="2507"/>
            <a:chExt cx="90" cy="105"/>
          </a:xfrm>
        </p:grpSpPr>
        <p:sp>
          <p:nvSpPr>
            <p:cNvPr id="155" name="Line 1176"/>
            <p:cNvSpPr>
              <a:spLocks noChangeShapeType="1"/>
            </p:cNvSpPr>
            <p:nvPr/>
          </p:nvSpPr>
          <p:spPr bwMode="auto">
            <a:xfrm>
              <a:off x="4924" y="250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177"/>
            <p:cNvSpPr>
              <a:spLocks noChangeShapeType="1"/>
            </p:cNvSpPr>
            <p:nvPr/>
          </p:nvSpPr>
          <p:spPr bwMode="auto">
            <a:xfrm>
              <a:off x="4879" y="261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1178"/>
          <p:cNvGrpSpPr>
            <a:grpSpLocks/>
          </p:cNvGrpSpPr>
          <p:nvPr/>
        </p:nvGrpSpPr>
        <p:grpSpPr bwMode="auto">
          <a:xfrm>
            <a:off x="9267826" y="4513264"/>
            <a:ext cx="142875" cy="166687"/>
            <a:chOff x="4878" y="2843"/>
            <a:chExt cx="90" cy="105"/>
          </a:xfrm>
        </p:grpSpPr>
        <p:sp>
          <p:nvSpPr>
            <p:cNvPr id="158" name="Line 1179"/>
            <p:cNvSpPr>
              <a:spLocks noChangeShapeType="1"/>
            </p:cNvSpPr>
            <p:nvPr/>
          </p:nvSpPr>
          <p:spPr bwMode="auto">
            <a:xfrm>
              <a:off x="4923" y="2843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180"/>
            <p:cNvSpPr>
              <a:spLocks noChangeShapeType="1"/>
            </p:cNvSpPr>
            <p:nvPr/>
          </p:nvSpPr>
          <p:spPr bwMode="auto">
            <a:xfrm>
              <a:off x="4878" y="2948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1181"/>
          <p:cNvGrpSpPr>
            <a:grpSpLocks/>
          </p:cNvGrpSpPr>
          <p:nvPr/>
        </p:nvGrpSpPr>
        <p:grpSpPr bwMode="auto">
          <a:xfrm>
            <a:off x="9277351" y="5035550"/>
            <a:ext cx="142875" cy="166688"/>
            <a:chOff x="4884" y="3172"/>
            <a:chExt cx="90" cy="105"/>
          </a:xfrm>
        </p:grpSpPr>
        <p:sp>
          <p:nvSpPr>
            <p:cNvPr id="161" name="Line 1182"/>
            <p:cNvSpPr>
              <a:spLocks noChangeShapeType="1"/>
            </p:cNvSpPr>
            <p:nvPr/>
          </p:nvSpPr>
          <p:spPr bwMode="auto">
            <a:xfrm>
              <a:off x="4929" y="317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183"/>
            <p:cNvSpPr>
              <a:spLocks noChangeShapeType="1"/>
            </p:cNvSpPr>
            <p:nvPr/>
          </p:nvSpPr>
          <p:spPr bwMode="auto">
            <a:xfrm>
              <a:off x="4884" y="327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" name="Group 1184"/>
          <p:cNvGrpSpPr>
            <a:grpSpLocks/>
          </p:cNvGrpSpPr>
          <p:nvPr/>
        </p:nvGrpSpPr>
        <p:grpSpPr bwMode="auto">
          <a:xfrm>
            <a:off x="9274176" y="5556250"/>
            <a:ext cx="142875" cy="166688"/>
            <a:chOff x="4882" y="3500"/>
            <a:chExt cx="90" cy="105"/>
          </a:xfrm>
        </p:grpSpPr>
        <p:sp>
          <p:nvSpPr>
            <p:cNvPr id="164" name="Line 1185"/>
            <p:cNvSpPr>
              <a:spLocks noChangeShapeType="1"/>
            </p:cNvSpPr>
            <p:nvPr/>
          </p:nvSpPr>
          <p:spPr bwMode="auto">
            <a:xfrm>
              <a:off x="4927" y="35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186"/>
            <p:cNvSpPr>
              <a:spLocks noChangeShapeType="1"/>
            </p:cNvSpPr>
            <p:nvPr/>
          </p:nvSpPr>
          <p:spPr bwMode="auto">
            <a:xfrm>
              <a:off x="4882" y="36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" name="Group 1187"/>
          <p:cNvGrpSpPr>
            <a:grpSpLocks/>
          </p:cNvGrpSpPr>
          <p:nvPr/>
        </p:nvGrpSpPr>
        <p:grpSpPr bwMode="auto">
          <a:xfrm>
            <a:off x="9248776" y="6102350"/>
            <a:ext cx="142875" cy="166688"/>
            <a:chOff x="4866" y="3844"/>
            <a:chExt cx="90" cy="105"/>
          </a:xfrm>
        </p:grpSpPr>
        <p:sp>
          <p:nvSpPr>
            <p:cNvPr id="167" name="Line 1188"/>
            <p:cNvSpPr>
              <a:spLocks noChangeShapeType="1"/>
            </p:cNvSpPr>
            <p:nvPr/>
          </p:nvSpPr>
          <p:spPr bwMode="auto">
            <a:xfrm>
              <a:off x="4911" y="3844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89"/>
            <p:cNvSpPr>
              <a:spLocks noChangeShapeType="1"/>
            </p:cNvSpPr>
            <p:nvPr/>
          </p:nvSpPr>
          <p:spPr bwMode="auto">
            <a:xfrm>
              <a:off x="4866" y="3949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" name="Line 1190"/>
          <p:cNvSpPr>
            <a:spLocks noChangeShapeType="1"/>
          </p:cNvSpPr>
          <p:nvPr/>
        </p:nvSpPr>
        <p:spPr bwMode="auto">
          <a:xfrm>
            <a:off x="9347200" y="3536950"/>
            <a:ext cx="261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DDADDD-D1DB-DBB9-447A-71B92BFBE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8ACC19C-DEA3-6EEE-3E16-B2014DB23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0"/>
            <a:ext cx="10591800" cy="52289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Some Applications of Hash 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96042"/>
            <a:ext cx="1196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Database systems</a:t>
            </a:r>
            <a:r>
              <a:rPr lang="en-US" sz="2400" dirty="0">
                <a:latin typeface="Times New Roman" pitchFamily="18" charset="0"/>
              </a:rPr>
              <a:t>: Specifically, those that require efficient random access. Generally, database systems try to optimize between two types of access methods: sequential and random. Hash tables are an important part of efficient random access because they provide a way to locate data in a constant amount of time.</a:t>
            </a:r>
          </a:p>
          <a:p>
            <a:pPr algn="just"/>
            <a:r>
              <a:rPr lang="en-US" sz="2400" b="1" dirty="0">
                <a:latin typeface="Times New Roman" pitchFamily="18" charset="0"/>
              </a:rPr>
              <a:t>Symbol tables</a:t>
            </a:r>
            <a:r>
              <a:rPr lang="en-US" sz="2400" dirty="0">
                <a:latin typeface="Times New Roman" pitchFamily="18" charset="0"/>
              </a:rPr>
              <a:t>: The tables used by compilers to maintain information about symbols from a program. Compilers access information about symbols frequently. Therefore, it is important that symbol tables be implemented very efficiently.</a:t>
            </a:r>
          </a:p>
          <a:p>
            <a:pPr algn="just"/>
            <a:r>
              <a:rPr lang="en-US" sz="2400" b="1" dirty="0">
                <a:latin typeface="Times New Roman" pitchFamily="18" charset="0"/>
              </a:rPr>
              <a:t>Data dictionaries</a:t>
            </a:r>
            <a:r>
              <a:rPr lang="en-US" sz="2400" dirty="0">
                <a:latin typeface="Times New Roman" pitchFamily="18" charset="0"/>
              </a:rPr>
              <a:t>: Data structures that support adding, deleting, and searching for data. Although the operations of a hash table and a data dictionary are similar, other data structures may be used to implement data dictionaries. Using a hash table is particularly efficient.</a:t>
            </a:r>
          </a:p>
          <a:p>
            <a:pPr algn="just"/>
            <a:r>
              <a:rPr lang="en-US" sz="2400" b="1" dirty="0">
                <a:latin typeface="Times New Roman" pitchFamily="18" charset="0"/>
              </a:rPr>
              <a:t>Network processing algorithms</a:t>
            </a:r>
            <a:r>
              <a:rPr lang="en-US" sz="2400" dirty="0">
                <a:latin typeface="Times New Roman" pitchFamily="18" charset="0"/>
              </a:rPr>
              <a:t>: Hash tables are fundamental components of several network processing algorithms and applications, including route lookup, packet classification, and network monitoring. </a:t>
            </a:r>
          </a:p>
          <a:p>
            <a:pPr algn="just"/>
            <a:r>
              <a:rPr lang="en-US" sz="2400" b="1" dirty="0">
                <a:latin typeface="Times New Roman" pitchFamily="18" charset="0"/>
              </a:rPr>
              <a:t>Browser Cashes</a:t>
            </a:r>
            <a:r>
              <a:rPr lang="en-US" sz="2400" dirty="0">
                <a:latin typeface="Times New Roman" pitchFamily="18" charset="0"/>
              </a:rPr>
              <a:t>: Hash tables are used to implement browser cashes.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EDFBC-9240-1C88-B8FD-6B50B41AF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88B1B-D4EC-FE4C-DA80-A62EC0E76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28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Problems for Which Hash Tables are not Suitable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801757"/>
            <a:ext cx="1196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</a:pPr>
            <a:r>
              <a:rPr lang="en-US" sz="2200" b="1" dirty="0"/>
              <a:t>1.Problems for which data ordering is required.</a:t>
            </a:r>
          </a:p>
          <a:p>
            <a:pPr marL="342900" indent="-342900" algn="just"/>
            <a:r>
              <a:rPr lang="en-US" sz="2200" dirty="0"/>
              <a:t>     Because a hash table is an unordered data structure, certain operations are difficult and</a:t>
            </a:r>
          </a:p>
          <a:p>
            <a:pPr marL="342900" indent="-342900" algn="just"/>
            <a:r>
              <a:rPr lang="en-US" sz="2200" dirty="0"/>
              <a:t>     expensive. Range queries, proximity queries, selection, and sorted traversals are possible</a:t>
            </a:r>
          </a:p>
          <a:p>
            <a:pPr marL="342900" indent="-342900" algn="just"/>
            <a:r>
              <a:rPr lang="en-US" sz="2200" dirty="0"/>
              <a:t>    only if  the keys are copied into a sorted data structure. There are hash table implementations</a:t>
            </a:r>
          </a:p>
          <a:p>
            <a:pPr marL="342900" indent="-342900" algn="just"/>
            <a:r>
              <a:rPr lang="en-US" sz="2200" dirty="0"/>
              <a:t>     that keep the keys in order, but they are far from efficient.</a:t>
            </a:r>
          </a:p>
          <a:p>
            <a:pPr marL="342900" indent="-342900" algn="just"/>
            <a:r>
              <a:rPr lang="en-US" sz="2200" dirty="0"/>
              <a:t>2. Problems having </a:t>
            </a:r>
            <a:r>
              <a:rPr lang="en-US" sz="2200" b="1" dirty="0"/>
              <a:t>multidimensional data</a:t>
            </a:r>
            <a:r>
              <a:rPr lang="en-US" sz="2200" dirty="0"/>
              <a:t>.</a:t>
            </a:r>
          </a:p>
          <a:p>
            <a:pPr marL="342900" indent="-342900" algn="just"/>
            <a:r>
              <a:rPr lang="en-US" sz="2200" dirty="0"/>
              <a:t>3. </a:t>
            </a:r>
            <a:r>
              <a:rPr lang="en-US" sz="2200" b="1" dirty="0"/>
              <a:t>Prefix searching</a:t>
            </a:r>
            <a:r>
              <a:rPr lang="en-US" sz="2200" dirty="0"/>
              <a:t> especially if the keys are long and of variable-lengths.</a:t>
            </a:r>
          </a:p>
          <a:p>
            <a:pPr marL="342900" indent="-342900" algn="just"/>
            <a:r>
              <a:rPr lang="en-US" sz="2200" dirty="0"/>
              <a:t>4. </a:t>
            </a:r>
            <a:r>
              <a:rPr lang="en-US" sz="2200" b="1" dirty="0"/>
              <a:t>Problems that have dynamic data</a:t>
            </a:r>
            <a:r>
              <a:rPr lang="en-US" sz="2200" dirty="0"/>
              <a:t>:</a:t>
            </a:r>
          </a:p>
          <a:p>
            <a:pPr marL="342900" indent="-342900" algn="just"/>
            <a:r>
              <a:rPr lang="en-US" sz="2200" dirty="0"/>
              <a:t>    Open-addressed hash tables are based on 1D-arrays, which are difficult to resize</a:t>
            </a:r>
          </a:p>
          <a:p>
            <a:pPr marL="342900" indent="-342900" algn="just"/>
            <a:r>
              <a:rPr lang="en-US" sz="2200" dirty="0"/>
              <a:t>    once they have been allocated. Unless you want to implement the table as a </a:t>
            </a:r>
          </a:p>
          <a:p>
            <a:pPr marL="342900" indent="-342900" algn="just"/>
            <a:r>
              <a:rPr lang="en-US" sz="2200" dirty="0"/>
              <a:t>    dynamic array and rehash all the keys whenever the size changes. This is an</a:t>
            </a:r>
          </a:p>
          <a:p>
            <a:pPr marL="342900" indent="-342900" algn="just"/>
            <a:r>
              <a:rPr lang="en-US" sz="2200" dirty="0"/>
              <a:t>    incredibly expensive operation. An alternative is using a separate-chained hash tables or dynamic hashing.</a:t>
            </a:r>
          </a:p>
          <a:p>
            <a:pPr marL="342900" indent="-342900" algn="just"/>
            <a:r>
              <a:rPr lang="en-US" sz="2200" dirty="0"/>
              <a:t>5. </a:t>
            </a:r>
            <a:r>
              <a:rPr lang="en-US" sz="2200" b="1" dirty="0"/>
              <a:t>Problems in which the data does not have unique keys.</a:t>
            </a:r>
          </a:p>
          <a:p>
            <a:pPr marL="342900" indent="-342900" algn="just"/>
            <a:r>
              <a:rPr lang="en-US" sz="2200" dirty="0"/>
              <a:t>    Open-addressed hash tables cannot be used if the data does not have unique keys. An alternative is use separate-chained hash tables.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F60C66-895F-D052-8CB8-3B21597E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06BA8B-BA3C-C922-ECD9-8EA09EB9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326935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5725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Unit-VI: File Organization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43733" y="1927630"/>
            <a:ext cx="5812204" cy="36675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192293" y="2107271"/>
            <a:ext cx="5701396" cy="341906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78931" y="1872227"/>
            <a:ext cx="5701398" cy="366753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42122" y="2530926"/>
            <a:ext cx="2451652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Files: </a:t>
            </a:r>
          </a:p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concept, need, primitive operations. Sequential file organization- concept and primitive</a:t>
            </a:r>
          </a:p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operations,</a:t>
            </a:r>
          </a:p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Direct Access File-</a:t>
            </a: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Concepts and Primitive operations,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994693" y="2581625"/>
            <a:ext cx="1752042" cy="2680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Indexed sequential file</a:t>
            </a:r>
          </a:p>
          <a:p>
            <a:pPr algn="ctr">
              <a:lnSpc>
                <a:spcPts val="1900"/>
              </a:lnSpc>
            </a:pPr>
            <a:r>
              <a:rPr lang="en-GB" sz="1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organization-</a:t>
            </a: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concept, types of indices, structure of index sequential file, </a:t>
            </a:r>
            <a:r>
              <a:rPr lang="en-GB" sz="1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Linked Organization- </a:t>
            </a: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</a:p>
          <a:p>
            <a:pPr algn="ctr">
              <a:lnSpc>
                <a:spcPts val="1900"/>
              </a:lnSpc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list files, coral rings, inverted files and cellular partitions.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272866" y="2757961"/>
            <a:ext cx="1752042" cy="21318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Case Study: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External Sort- Consequential processing and merging two lists, multiway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merging- a k way merge algorithm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FE324-5D85-4615-AA13-79BC4C92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50" y="1656274"/>
            <a:ext cx="516324" cy="411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CFD54-EF04-F2FE-4054-55A841B5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52" y="1775986"/>
            <a:ext cx="516324" cy="411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920CBA-C4CD-EB29-481F-15411735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726" y="1809656"/>
            <a:ext cx="516324" cy="4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415</TotalTime>
  <Words>7631</Words>
  <Application>Microsoft Office PowerPoint</Application>
  <PresentationFormat>Widescreen</PresentationFormat>
  <Paragraphs>1517</Paragraphs>
  <Slides>86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100" baseType="lpstr">
      <vt:lpstr>Arial</vt:lpstr>
      <vt:lpstr>Book Antiqua</vt:lpstr>
      <vt:lpstr>Calibri</vt:lpstr>
      <vt:lpstr>Century Gothic</vt:lpstr>
      <vt:lpstr>Century Gothic (Headings)</vt:lpstr>
      <vt:lpstr>Courier New</vt:lpstr>
      <vt:lpstr>Helvetica</vt:lpstr>
      <vt:lpstr>Monotype Corsiva</vt:lpstr>
      <vt:lpstr>Segoe UI Light</vt:lpstr>
      <vt:lpstr>Segoe UI Light (Body)</vt:lpstr>
      <vt:lpstr>Times New Roman</vt:lpstr>
      <vt:lpstr>Wingdings</vt:lpstr>
      <vt:lpstr>ZapfDingbats</vt:lpstr>
      <vt:lpstr>Office Theme</vt:lpstr>
      <vt:lpstr>HOPE FOUNDATION’S INTERNATIONAL INSTITUTE OF INFORMATION TECHNOLOGY, (I²IT) www.isquareit.edu.in +91 20 22933441 / 2</vt:lpstr>
      <vt:lpstr>Prof. Arya Chandrapal Singh (B.Tech(CSE), M.Tech(CSE), PhD(CSE-ML&amp;DA)*) Assistant Professor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4</vt:lpstr>
      <vt:lpstr>Review of Searching Techniques</vt:lpstr>
      <vt:lpstr>Review of Searching Techniques</vt:lpstr>
      <vt:lpstr>Review of Searching Techniques</vt:lpstr>
      <vt:lpstr>Performance Comparison of Arrays and Trees</vt:lpstr>
      <vt:lpstr>Hash Table</vt:lpstr>
      <vt:lpstr>The General Idea</vt:lpstr>
      <vt:lpstr>Example</vt:lpstr>
      <vt:lpstr>What is a Hash Table ?</vt:lpstr>
      <vt:lpstr>What is a Hash Table ?</vt:lpstr>
      <vt:lpstr>What is a Hash Table ?</vt:lpstr>
      <vt:lpstr>What is a Hash Table ?</vt:lpstr>
      <vt:lpstr>Inserting a new Record</vt:lpstr>
      <vt:lpstr>Inserting a new Record</vt:lpstr>
      <vt:lpstr>Inserting a new Record</vt:lpstr>
      <vt:lpstr>Inserting a new Record</vt:lpstr>
      <vt:lpstr>Collisions</vt:lpstr>
      <vt:lpstr>Collisions</vt:lpstr>
      <vt:lpstr>Collisions</vt:lpstr>
      <vt:lpstr>Collisions</vt:lpstr>
      <vt:lpstr>Collisions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Deleting a Record</vt:lpstr>
      <vt:lpstr>Deleting a Record</vt:lpstr>
      <vt:lpstr>Deleting a Record</vt:lpstr>
      <vt:lpstr>What is Hash Indices?</vt:lpstr>
      <vt:lpstr>Example</vt:lpstr>
      <vt:lpstr>Types of Hash Table</vt:lpstr>
      <vt:lpstr>Hashing Types</vt:lpstr>
      <vt:lpstr>Hash Functions</vt:lpstr>
      <vt:lpstr>Hash Functions Cont.…</vt:lpstr>
      <vt:lpstr>Common Hash Functions</vt:lpstr>
      <vt:lpstr>Common Hash Functions</vt:lpstr>
      <vt:lpstr>Common Hash Functions</vt:lpstr>
      <vt:lpstr>Common Hash Functions</vt:lpstr>
      <vt:lpstr>Common Hash Functions</vt:lpstr>
      <vt:lpstr>Common Hash Functions</vt:lpstr>
      <vt:lpstr>Dynamic Hashing(Open Hashing)</vt:lpstr>
      <vt:lpstr>Extendable Hashing (Formal)</vt:lpstr>
      <vt:lpstr>Use of Extendable Hash Structure (Formal)</vt:lpstr>
      <vt:lpstr>Updates in Extendable Hash Structure (Formal)</vt:lpstr>
      <vt:lpstr>Updates in Extendable Hash Structure (Cont.) (Formal)</vt:lpstr>
      <vt:lpstr>Extendible Hashing (Intuition)</vt:lpstr>
      <vt:lpstr>Example</vt:lpstr>
      <vt:lpstr>Insertions</vt:lpstr>
      <vt:lpstr>PowerPoint Presentation</vt:lpstr>
      <vt:lpstr>PowerPoint Presentation</vt:lpstr>
      <vt:lpstr>Points to be Noted</vt:lpstr>
      <vt:lpstr>Directory Doubling</vt:lpstr>
      <vt:lpstr>Comments on Extendible Hashing</vt:lpstr>
      <vt:lpstr>Extendable Hashing Pros &amp; Con</vt:lpstr>
      <vt:lpstr>Linear Hashing</vt:lpstr>
      <vt:lpstr>Linear Hashing (Contd.)</vt:lpstr>
      <vt:lpstr>Linear Hashing (background)</vt:lpstr>
      <vt:lpstr>PowerPoint Presentation</vt:lpstr>
      <vt:lpstr>Linear Hashing (background)</vt:lpstr>
      <vt:lpstr>PowerPoint Presentation</vt:lpstr>
      <vt:lpstr>PowerPoint Presentation</vt:lpstr>
      <vt:lpstr>PowerPoint Presentation</vt:lpstr>
      <vt:lpstr>Linear Hashing Cont…</vt:lpstr>
      <vt:lpstr>PowerPoint Presentation</vt:lpstr>
      <vt:lpstr>PowerPoint Presentation</vt:lpstr>
      <vt:lpstr>Some Applications of Hash Tables</vt:lpstr>
      <vt:lpstr>Problems for Which Hash Tables are not Suitable</vt:lpstr>
      <vt:lpstr>Project analysis slide 6</vt:lpstr>
      <vt:lpstr>Project analysis slide 8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Chandrapal Singh  Arya</dc:creator>
  <cp:lastModifiedBy>Chandrapal Singh  Arya</cp:lastModifiedBy>
  <cp:revision>91</cp:revision>
  <dcterms:created xsi:type="dcterms:W3CDTF">2023-01-03T06:41:07Z</dcterms:created>
  <dcterms:modified xsi:type="dcterms:W3CDTF">2023-01-06T09:51:30Z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