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0" r:id="rId1"/>
  </p:sldMasterIdLst>
  <p:notesMasterIdLst>
    <p:notesMasterId r:id="rId29"/>
  </p:notes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GB"/>
    </a:defPPr>
    <a:lvl1pPr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8"/>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latin typeface="Times New Roman" pitchFamily="16" charset="0"/>
              <a:ea typeface="+mn-ea"/>
              <a:cs typeface="+mn-cs"/>
            </a:endParaRPr>
          </a:p>
        </p:txBody>
      </p:sp>
      <p:sp>
        <p:nvSpPr>
          <p:cNvPr id="29699" name="Rectangle 2"/>
          <p:cNvSpPr>
            <a:spLocks noChangeArrowheads="1" noTextEdit="1"/>
          </p:cNvSpPr>
          <p:nvPr>
            <p:ph type="sldImg"/>
          </p:nvPr>
        </p:nvSpPr>
        <p:spPr bwMode="auto">
          <a:xfrm>
            <a:off x="393700" y="692150"/>
            <a:ext cx="6070600" cy="3416300"/>
          </a:xfrm>
          <a:prstGeom prst="rect">
            <a:avLst/>
          </a:prstGeom>
          <a:solidFill>
            <a:srgbClr val="FFFFFF"/>
          </a:solidFill>
          <a:ln w="9525">
            <a:solidFill>
              <a:srgbClr val="000000"/>
            </a:solidFill>
            <a:miter lim="800000"/>
            <a:headEnd/>
            <a:tailEnd/>
          </a:ln>
        </p:spPr>
      </p:sp>
      <p:sp>
        <p:nvSpPr>
          <p:cNvPr id="2051" name="Rectangle 3"/>
          <p:cNvSpPr txBox="1">
            <a:spLocks noGrp="1" noChangeArrowheads="1"/>
          </p:cNvSpPr>
          <p:nvPr>
            <p:ph type="body" idx="1"/>
          </p:nvPr>
        </p:nvSpPr>
        <p:spPr bwMode="auto">
          <a:xfrm>
            <a:off x="914400" y="4343400"/>
            <a:ext cx="5029200" cy="4114800"/>
          </a:xfrm>
          <a:prstGeom prst="rect">
            <a:avLst/>
          </a:prstGeom>
          <a:noFill/>
          <a:ln w="9525">
            <a:noFill/>
            <a:miter lim="800000"/>
            <a:headEnd/>
            <a:tailEnd/>
          </a:ln>
        </p:spPr>
        <p:txBody>
          <a:bodyPr vert="horz" wrap="square" lIns="90360" tIns="44280" rIns="90360" bIns="44280" numCol="1" anchor="t" anchorCtr="0" compatLnSpc="1">
            <a:prstTxWarp prst="textNoShape">
              <a:avLst/>
            </a:prstTxWarp>
          </a:bodyPr>
          <a:lstStyle/>
          <a:p>
            <a:pPr lvl="0"/>
            <a:endParaRPr lang="en-US" noProof="0" smtClean="0"/>
          </a:p>
        </p:txBody>
      </p:sp>
      <p:sp>
        <p:nvSpPr>
          <p:cNvPr id="2052" name="AutoShape 4"/>
          <p:cNvSpPr>
            <a:spLocks noChangeArrowheads="1"/>
          </p:cNvSpPr>
          <p:nvPr/>
        </p:nvSpPr>
        <p:spPr bwMode="auto">
          <a:xfrm>
            <a:off x="5737225" y="698500"/>
            <a:ext cx="488950" cy="457200"/>
          </a:xfrm>
          <a:prstGeom prst="roundRect">
            <a:avLst>
              <a:gd name="adj" fmla="val 347"/>
            </a:avLst>
          </a:prstGeom>
          <a:noFill/>
          <a:ln w="9525">
            <a:noFill/>
            <a:round/>
            <a:headEnd/>
            <a:tailEnd/>
          </a:ln>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618FFD"/>
              </a:buClr>
              <a:buSzPct val="100000"/>
              <a:buFont typeface="Times New Roman" panose="02020603050405020304" pitchFamily="18" charset="0"/>
              <a:buNone/>
            </a:pPr>
            <a:fld id="{F56B10EE-4F15-41F1-9C79-C5DB49CCCA59}" type="slidenum">
              <a:rPr lang="en-GB" altLang="en-US" sz="2400">
                <a:solidFill>
                  <a:srgbClr val="618FFD"/>
                </a:solidFill>
              </a:rPr>
              <a:pPr>
                <a:lnSpc>
                  <a:spcPct val="95000"/>
                </a:lnSpc>
                <a:buClr>
                  <a:srgbClr val="618FFD"/>
                </a:buClr>
                <a:buSzPct val="100000"/>
                <a:buFont typeface="Times New Roman" panose="02020603050405020304" pitchFamily="18" charset="0"/>
                <a:buNone/>
              </a:pPr>
              <a:t>‹#›</a:t>
            </a:fld>
            <a:endParaRPr lang="en-GB" altLang="en-US" sz="2400">
              <a:solidFill>
                <a:srgbClr val="618FFD"/>
              </a:solidFill>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ph type="body"/>
          </p:nvPr>
        </p:nvSpPr>
        <p:spPr>
          <a:xfrm>
            <a:off x="914400" y="3768725"/>
            <a:ext cx="5029200" cy="4689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This lecture illustrates hash tables, using open addressing.</a:t>
            </a:r>
          </a:p>
          <a:p>
            <a:pPr>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Before this lecture, students should have seen other forms of a Dictionary, where a collection of data is stored, and each data item has a key associated with it.</a:t>
            </a:r>
          </a:p>
        </p:txBody>
      </p:sp>
      <p:sp>
        <p:nvSpPr>
          <p:cNvPr id="30723" name="Rectangle 2"/>
          <p:cNvSpPr>
            <a:spLocks noChangeArrowheads="1" noTextEdit="1"/>
          </p:cNvSpPr>
          <p:nvPr>
            <p:ph type="sldImg" idx="1"/>
          </p:nvPr>
        </p:nvSpPr>
        <p:spPr>
          <a:xfrm>
            <a:off x="492125" y="692150"/>
            <a:ext cx="5284788" cy="2973388"/>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So, this new item will be placed at location [3] of the array.</a:t>
            </a:r>
          </a:p>
        </p:txBody>
      </p:sp>
      <p:sp>
        <p:nvSpPr>
          <p:cNvPr id="38915"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hash value is always used to find the location for the record.</a:t>
            </a:r>
          </a:p>
        </p:txBody>
      </p:sp>
      <p:sp>
        <p:nvSpPr>
          <p:cNvPr id="39939"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Sometimes, two different records might end up with the same hash value.</a:t>
            </a:r>
          </a:p>
        </p:txBody>
      </p:sp>
      <p:sp>
        <p:nvSpPr>
          <p:cNvPr id="40963"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This is called a </a:t>
            </a:r>
            <a:r>
              <a:rPr lang="en-GB" altLang="en-US" u="sng" smtClean="0">
                <a:latin typeface="Arial" panose="020B0604020202020204" pitchFamily="34" charset="0"/>
                <a:ea typeface="Arial Unicode MS" panose="020B0604020202020204" pitchFamily="34" charset="-128"/>
                <a:cs typeface="Arial Unicode MS" panose="020B0604020202020204" pitchFamily="34" charset="-128"/>
              </a:rPr>
              <a:t>collision</a:t>
            </a: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When a collision occurs, the insertion process will move forward through the array until an empty spot is found. Sometimes you will have a second collision...</a:t>
            </a:r>
          </a:p>
        </p:txBody>
      </p:sp>
      <p:sp>
        <p:nvSpPr>
          <p:cNvPr id="41987"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...and a third collision...</a:t>
            </a:r>
          </a:p>
        </p:txBody>
      </p:sp>
      <p:sp>
        <p:nvSpPr>
          <p:cNvPr id="43011"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But if there are any empty spots, eventually you will reach an empty spot, and the new item is inserted here.</a:t>
            </a:r>
          </a:p>
        </p:txBody>
      </p:sp>
      <p:sp>
        <p:nvSpPr>
          <p:cNvPr id="44035"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new record is always placed in the first available empty spot, after the hash value.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45059"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Time for another quiz . . . Did anyone end up with a hash value of 700?</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Well, I did. My ID number is 155779023, which has a hash value of 700. (No, not really, but I needed to illustrate another kind of collision.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46083"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It is fairly easy to search for a particular item based on its key.</a:t>
            </a:r>
          </a:p>
        </p:txBody>
      </p:sp>
      <p:sp>
        <p:nvSpPr>
          <p:cNvPr id="47107"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Start by computing the hash value, which is 2 in this case. Then check location 2. If location 2 has a different key than the one you are looking for, then move forward...</a:t>
            </a:r>
          </a:p>
        </p:txBody>
      </p:sp>
      <p:sp>
        <p:nvSpPr>
          <p:cNvPr id="48131"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ph type="body"/>
          </p:nvPr>
        </p:nvSpPr>
        <p:spPr>
          <a:xfrm>
            <a:off x="914400" y="3768725"/>
            <a:ext cx="5029200" cy="4689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This lecture illustrates hash tables, using open addressing.</a:t>
            </a:r>
          </a:p>
          <a:p>
            <a:pPr>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Before this lecture, students should have seen other forms of a Dictionary, where a collection of data is stored, and each data item has a key associated with it.</a:t>
            </a:r>
          </a:p>
        </p:txBody>
      </p:sp>
      <p:sp>
        <p:nvSpPr>
          <p:cNvPr id="30723" name="Rectangle 2"/>
          <p:cNvSpPr>
            <a:spLocks noChangeArrowheads="1" noTextEdit="1"/>
          </p:cNvSpPr>
          <p:nvPr>
            <p:ph type="sldImg" idx="1"/>
          </p:nvPr>
        </p:nvSpPr>
        <p:spPr>
          <a:xfrm>
            <a:off x="492125" y="692150"/>
            <a:ext cx="5284788" cy="2973388"/>
          </a:xfrm>
          <a:ln/>
        </p:spPr>
      </p:sp>
    </p:spTree>
    <p:extLst>
      <p:ext uri="{BB962C8B-B14F-4D97-AF65-F5344CB8AC3E}">
        <p14:creationId xmlns:p14="http://schemas.microsoft.com/office/powerpoint/2010/main" val="389457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...if the next location is not the one we are looking for, then keep moving forward...</a:t>
            </a:r>
          </a:p>
        </p:txBody>
      </p:sp>
      <p:sp>
        <p:nvSpPr>
          <p:cNvPr id="49155"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Keep moving forward until you find the sought-after key...</a:t>
            </a:r>
          </a:p>
        </p:txBody>
      </p:sp>
      <p:sp>
        <p:nvSpPr>
          <p:cNvPr id="50179"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In this case we find the key at location [5].</a:t>
            </a:r>
          </a:p>
        </p:txBody>
      </p:sp>
      <p:sp>
        <p:nvSpPr>
          <p:cNvPr id="51203"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data from location [5] can then be copied to to provide the result of the search function.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What happens if a search reaches an empty spot?  In that case, it can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halt and indicate that the key was not in the hash table.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52227"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Records can be deleted from a hash table...</a:t>
            </a:r>
          </a:p>
        </p:txBody>
      </p:sp>
      <p:sp>
        <p:nvSpPr>
          <p:cNvPr id="53251"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But the spot of the deleted record cannot be left as an ordinary empty spot, since that would interfere with searches.  (Remember that a search can stop when it reaches an empty spot.)</a:t>
            </a:r>
          </a:p>
        </p:txBody>
      </p:sp>
      <p:sp>
        <p:nvSpPr>
          <p:cNvPr id="54275"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Instead we must somehow mark the location as "a location that used to have something here, but no longer does."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We might do this by using some other special value for the Number field of the record.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In any case, a search can not stop when it reaches "a location that used to have something here". A search can only stop when it reaches a true empty spot.</a:t>
            </a:r>
          </a:p>
        </p:txBody>
      </p:sp>
      <p:sp>
        <p:nvSpPr>
          <p:cNvPr id="55299"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 quick summary . . .</a:t>
            </a:r>
          </a:p>
        </p:txBody>
      </p:sp>
      <p:sp>
        <p:nvSpPr>
          <p:cNvPr id="56323"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This lecture introduces hash tables, which are an array-based method for implementing a Dictionary. You should recall that we have seen dictionaries implemented in other ways, for example with a binary search tree. The abstract properties of a dictionary remain the same: We can insert items in the dictionary, and each item has a key associated with it. When we want to retrieve an item, we specify only the key, and the retrieval process finds the associated data.</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What we do now is use an array to implement the dictionary. The array is an array of records. In this example, we could store up to 701 records in the array.</a:t>
            </a:r>
          </a:p>
        </p:txBody>
      </p:sp>
      <p:sp>
        <p:nvSpPr>
          <p:cNvPr id="31747"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Each record in the array contains two parts. The first part is a number that we'll use for the key of the item. We could use something else for the keys, such as a string. But for a hash table, numbers make the most convenient keys.</a:t>
            </a:r>
          </a:p>
        </p:txBody>
      </p:sp>
      <p:sp>
        <p:nvSpPr>
          <p:cNvPr id="32771"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numbers might be identification numbers of some sort, and the rest of the record contains information about a person. So the pattern that you see here is the same pattern that you've seen in other dictionaries: Each entry in the dictionary has a key (in this case an identifying number) and some associated data.</a:t>
            </a:r>
          </a:p>
        </p:txBody>
      </p:sp>
      <p:sp>
        <p:nvSpPr>
          <p:cNvPr id="33795"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When a hash table is being used as a dictionary, some of the array locations are in use, and other spots are "empty", waiting for a new entry to come along.</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Oftentimes, the empty spots are identified by a special key. For example, if all our identification numbers are positive, then we could use 0 as the Number that indicates an empty spot.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With this drawing, locations [0], [4], [6], and maybe some others would all have Number=0.</a:t>
            </a:r>
          </a:p>
        </p:txBody>
      </p:sp>
      <p:sp>
        <p:nvSpPr>
          <p:cNvPr id="34819"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In order to insert a new entry, the key of the entry must somehow be converted to an index in the array. For our example, we must convert the key number into an index between 0 and 700. The conversion process is called </a:t>
            </a:r>
            <a:r>
              <a:rPr lang="en-GB" altLang="en-US" u="sng" smtClean="0">
                <a:latin typeface="Arial" panose="020B0604020202020204" pitchFamily="34" charset="0"/>
                <a:ea typeface="Arial Unicode MS" panose="020B0604020202020204" pitchFamily="34" charset="-128"/>
                <a:cs typeface="Arial Unicode MS" panose="020B0604020202020204" pitchFamily="34" charset="-128"/>
              </a:rPr>
              <a:t>hashing</a:t>
            </a: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 and the index is called the </a:t>
            </a:r>
            <a:r>
              <a:rPr lang="en-GB" altLang="en-US" u="sng" smtClean="0">
                <a:latin typeface="Arial" panose="020B0604020202020204" pitchFamily="34" charset="0"/>
                <a:ea typeface="Arial Unicode MS" panose="020B0604020202020204" pitchFamily="34" charset="-128"/>
                <a:cs typeface="Arial Unicode MS" panose="020B0604020202020204" pitchFamily="34" charset="-128"/>
              </a:rPr>
              <a:t>hash value</a:t>
            </a: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 of the key.</a:t>
            </a:r>
          </a:p>
        </p:txBody>
      </p:sp>
      <p:sp>
        <p:nvSpPr>
          <p:cNvPr id="35843"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There are many ways to create hash values. Here is a typical approach.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 Take the key mod 701 (which could be anywhere from 0 to 700).</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So, quick, what is (580,625,685 mod 701) ?</a:t>
            </a:r>
          </a:p>
        </p:txBody>
      </p:sp>
      <p:sp>
        <p:nvSpPr>
          <p:cNvPr id="36867" name="Rectangle 2"/>
          <p:cNvSpPr>
            <a:spLocks noChangeArrowheads="1" noTextEdit="1"/>
          </p:cNvSpPr>
          <p:nvPr>
            <p:ph type="sldImg" idx="1"/>
          </p:nvPr>
        </p:nvSpPr>
        <p:spPr>
          <a:xfrm>
            <a:off x="393700" y="692150"/>
            <a:ext cx="6070600" cy="341630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Three.</a:t>
            </a:r>
          </a:p>
        </p:txBody>
      </p:sp>
      <p:sp>
        <p:nvSpPr>
          <p:cNvPr id="37891" name="Rectangle 2"/>
          <p:cNvSpPr>
            <a:spLocks noChangeArrowheads="1" noTextEdit="1"/>
          </p:cNvSpPr>
          <p:nvPr>
            <p:ph type="sldImg" idx="1"/>
          </p:nvPr>
        </p:nvSpPr>
        <p:spPr>
          <a:xfrm>
            <a:off x="393700" y="692150"/>
            <a:ext cx="6070600" cy="341630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697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048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3998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1" y="342901"/>
            <a:ext cx="10361084" cy="11414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1" y="1981201"/>
            <a:ext cx="5077884" cy="4113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5484" y="1981201"/>
            <a:ext cx="5080000" cy="4113213"/>
          </a:xfrm>
        </p:spPr>
        <p:txBody>
          <a:bodyPr/>
          <a:lstStyle/>
          <a:p>
            <a:pPr lvl="0"/>
            <a:endParaRPr lang="en-US" noProof="0" smtClean="0"/>
          </a:p>
        </p:txBody>
      </p:sp>
    </p:spTree>
    <p:extLst>
      <p:ext uri="{BB962C8B-B14F-4D97-AF65-F5344CB8AC3E}">
        <p14:creationId xmlns:p14="http://schemas.microsoft.com/office/powerpoint/2010/main" val="138661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14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1385070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640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600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463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577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798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269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8A87A34-81AB-432B-8DAE-1953F412C126}" type="datetimeFigureOut">
              <a:rPr lang="en-US" smtClean="0"/>
              <a:pPr/>
              <a:t>2/18/2021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3849800"/>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slides/_rels/slide1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10.wmf"/></Relationships>
</file>

<file path=ppt/slides/_rels/slide1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152400" y="493712"/>
            <a:ext cx="118872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400" dirty="0" smtClean="0">
                <a:solidFill>
                  <a:srgbClr val="00CECE"/>
                </a:solidFill>
                <a:effectLst/>
                <a:ea typeface="+mn-ea"/>
              </a:rPr>
              <a:t>    JAIHIND COLLEGE OF ENGINEERING, KURAN</a:t>
            </a:r>
            <a:endParaRPr lang="en-GB" sz="4400" dirty="0">
              <a:solidFill>
                <a:srgbClr val="00CECE"/>
              </a:solidFill>
              <a:effectLst/>
              <a:ea typeface="+mn-ea"/>
            </a:endParaRPr>
          </a:p>
        </p:txBody>
      </p:sp>
      <p:sp>
        <p:nvSpPr>
          <p:cNvPr id="3073" name="Rectangle 1"/>
          <p:cNvSpPr>
            <a:spLocks noGrp="1" noChangeArrowheads="1"/>
          </p:cNvSpPr>
          <p:nvPr>
            <p:ph type="body" sz="half" idx="1"/>
          </p:nvPr>
        </p:nvSpPr>
        <p:spPr>
          <a:xfrm>
            <a:off x="457200" y="1981201"/>
            <a:ext cx="11430000" cy="4437063"/>
          </a:xfrm>
          <a:noFill/>
          <a:ln>
            <a:miter lim="800000"/>
            <a:headEnd/>
            <a:tailEnd/>
          </a:ln>
        </p:spPr>
        <p:txBody>
          <a:bodyPr anchor="t">
            <a:normAutofit/>
          </a:bodyPr>
          <a:lstStyle/>
          <a:p>
            <a:pPr marL="0" indent="0" algn="ctr">
              <a:lnSpc>
                <a:spcPct val="95000"/>
              </a:lnSpc>
              <a:spcBef>
                <a:spcPts val="700"/>
              </a:spcBef>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4400" dirty="0" smtClean="0">
                <a:solidFill>
                  <a:srgbClr val="FF0000"/>
                </a:solidFill>
                <a:ea typeface="+mj-ea"/>
              </a:rPr>
              <a:t>Data Structures and Algorithms</a:t>
            </a:r>
          </a:p>
          <a:p>
            <a:pPr marL="0" indent="0" algn="ctr">
              <a:lnSpc>
                <a:spcPct val="95000"/>
              </a:lnSpc>
              <a:spcBef>
                <a:spcPts val="700"/>
              </a:spcBef>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4400" dirty="0" smtClean="0">
                <a:solidFill>
                  <a:srgbClr val="FF0000"/>
                </a:solidFill>
                <a:ea typeface="+mj-ea"/>
              </a:rPr>
              <a:t>(210253)</a:t>
            </a:r>
          </a:p>
          <a:p>
            <a:pPr marL="0" indent="0" algn="ctr">
              <a:lnSpc>
                <a:spcPct val="95000"/>
              </a:lnSpc>
              <a:spcBef>
                <a:spcPts val="700"/>
              </a:spcBef>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4000" dirty="0" smtClean="0">
                <a:solidFill>
                  <a:srgbClr val="E0E0E0"/>
                </a:solidFill>
                <a:ea typeface="+mj-ea"/>
              </a:rPr>
              <a:t>Second Year Computer Engineering</a:t>
            </a:r>
          </a:p>
          <a:p>
            <a:pPr marL="0" indent="0" algn="ctr">
              <a:lnSpc>
                <a:spcPct val="95000"/>
              </a:lnSpc>
              <a:spcBef>
                <a:spcPts val="700"/>
              </a:spcBef>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4000" dirty="0" smtClean="0">
                <a:solidFill>
                  <a:srgbClr val="E0E0E0"/>
                </a:solidFill>
                <a:ea typeface="+mj-ea"/>
              </a:rPr>
              <a:t>(2019 Pattern)</a:t>
            </a:r>
          </a:p>
          <a:p>
            <a:pPr marL="0" indent="0" algn="ctr">
              <a:lnSpc>
                <a:spcPct val="95000"/>
              </a:lnSpc>
              <a:spcBef>
                <a:spcPts val="700"/>
              </a:spcBef>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200" dirty="0" smtClean="0">
                <a:solidFill>
                  <a:srgbClr val="7030A0"/>
                </a:solidFill>
                <a:ea typeface="+mj-ea"/>
              </a:rPr>
              <a:t>UNIT-I</a:t>
            </a:r>
          </a:p>
          <a:p>
            <a:pPr marL="0" indent="0" algn="ctr">
              <a:lnSpc>
                <a:spcPct val="95000"/>
              </a:lnSpc>
              <a:spcBef>
                <a:spcPts val="700"/>
              </a:spcBef>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4400" dirty="0" smtClean="0">
                <a:solidFill>
                  <a:srgbClr val="7030A0"/>
                </a:solidFill>
                <a:ea typeface="+mj-ea"/>
              </a:rPr>
              <a:t>Hashing: Hash Table</a:t>
            </a:r>
            <a:endParaRPr lang="en-GB" sz="4400" dirty="0">
              <a:solidFill>
                <a:srgbClr val="7030A0"/>
              </a:solidFill>
              <a:ea typeface="+mj-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a New Record</a:t>
            </a:r>
          </a:p>
        </p:txBody>
      </p:sp>
      <p:sp>
        <p:nvSpPr>
          <p:cNvPr id="10243" name="Rectangle 2"/>
          <p:cNvSpPr>
            <a:spLocks noGrp="1" noChangeArrowheads="1"/>
          </p:cNvSpPr>
          <p:nvPr>
            <p:ph sz="half" idx="1"/>
          </p:nvPr>
        </p:nvSpPr>
        <p:spPr>
          <a:xfrm>
            <a:off x="1676401" y="1774825"/>
            <a:ext cx="5059364"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The hash value is used for the location of the new record.</a:t>
            </a:r>
          </a:p>
        </p:txBody>
      </p:sp>
      <p:sp>
        <p:nvSpPr>
          <p:cNvPr id="10244"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 name="AutoShape 4"/>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0246" name="Picture 5"/>
          <p:cNvPicPr>
            <a:picLocks noChangeAspect="1" noChangeArrowheads="1"/>
          </p:cNvPicPr>
          <p:nvPr/>
        </p:nvPicPr>
        <p:blipFill>
          <a:blip r:embed="rId3">
            <a:extLst>
              <a:ext uri="{28A0092B-C50C-407E-A947-70E740481C1C}">
                <a14:useLocalDpi xmlns:a14="http://schemas.microsoft.com/office/drawing/2010/main" val="0"/>
              </a:ext>
            </a:extLst>
          </a:blip>
          <a:srcRect l="50792" b="42131"/>
          <a:stretch>
            <a:fillRect/>
          </a:stretch>
        </p:blipFill>
        <p:spPr bwMode="auto">
          <a:xfrm>
            <a:off x="7866063" y="1416051"/>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Oval 6"/>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48" name="AutoShape 7"/>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580625685</a:t>
            </a:r>
          </a:p>
        </p:txBody>
      </p:sp>
      <p:sp>
        <p:nvSpPr>
          <p:cNvPr id="10249" name="AutoShape 8"/>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50" name="Line 9"/>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1"/>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2"/>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13"/>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14"/>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AutoShape 15"/>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0257" name="AutoShape 16"/>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0258" name="AutoShape 17"/>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0259" name="AutoShape 18"/>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0260" name="AutoShape 19"/>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0261" name="AutoShape 20"/>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0262" name="AutoShape 21"/>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63" name="AutoShape 22"/>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0264" name="Group 23"/>
          <p:cNvGrpSpPr>
            <a:grpSpLocks/>
          </p:cNvGrpSpPr>
          <p:nvPr/>
        </p:nvGrpSpPr>
        <p:grpSpPr bwMode="auto">
          <a:xfrm>
            <a:off x="6122991" y="5475294"/>
            <a:ext cx="628650" cy="519113"/>
            <a:chOff x="2897" y="3449"/>
            <a:chExt cx="396" cy="327"/>
          </a:xfrm>
        </p:grpSpPr>
        <p:sp>
          <p:nvSpPr>
            <p:cNvPr id="10282" name="AutoShape 24"/>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028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5" name="Group 26"/>
          <p:cNvGrpSpPr>
            <a:grpSpLocks/>
          </p:cNvGrpSpPr>
          <p:nvPr/>
        </p:nvGrpSpPr>
        <p:grpSpPr bwMode="auto">
          <a:xfrm>
            <a:off x="4346573" y="5449894"/>
            <a:ext cx="628650" cy="569913"/>
            <a:chOff x="1778" y="3433"/>
            <a:chExt cx="396" cy="359"/>
          </a:xfrm>
        </p:grpSpPr>
        <p:sp>
          <p:nvSpPr>
            <p:cNvPr id="10280" name="AutoShape 27"/>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0281"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6" name="Group 29"/>
          <p:cNvGrpSpPr>
            <a:grpSpLocks/>
          </p:cNvGrpSpPr>
          <p:nvPr/>
        </p:nvGrpSpPr>
        <p:grpSpPr bwMode="auto">
          <a:xfrm>
            <a:off x="3430589" y="5445131"/>
            <a:ext cx="579437" cy="577851"/>
            <a:chOff x="1201" y="3430"/>
            <a:chExt cx="365" cy="364"/>
          </a:xfrm>
        </p:grpSpPr>
        <p:sp>
          <p:nvSpPr>
            <p:cNvPr id="10278" name="AutoShape 30"/>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0279" name="Picture 3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7" name="Group 32"/>
          <p:cNvGrpSpPr>
            <a:grpSpLocks/>
          </p:cNvGrpSpPr>
          <p:nvPr/>
        </p:nvGrpSpPr>
        <p:grpSpPr bwMode="auto">
          <a:xfrm>
            <a:off x="9288458" y="5480056"/>
            <a:ext cx="727074" cy="508001"/>
            <a:chOff x="4891" y="3452"/>
            <a:chExt cx="458" cy="320"/>
          </a:xfrm>
        </p:grpSpPr>
        <p:sp>
          <p:nvSpPr>
            <p:cNvPr id="10276" name="AutoShape 33"/>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0277"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8" name="Freeform 35"/>
          <p:cNvSpPr>
            <a:spLocks noChangeArrowheads="1"/>
          </p:cNvSpPr>
          <p:nvPr/>
        </p:nvSpPr>
        <p:spPr bwMode="auto">
          <a:xfrm>
            <a:off x="5110164" y="914400"/>
            <a:ext cx="2433637" cy="5227638"/>
          </a:xfrm>
          <a:custGeom>
            <a:avLst/>
            <a:gdLst>
              <a:gd name="T0" fmla="*/ 0 w 6761"/>
              <a:gd name="T1" fmla="*/ 12291 h 14523"/>
              <a:gd name="T2" fmla="*/ 6760 w 6761"/>
              <a:gd name="T3" fmla="*/ 0 h 14523"/>
              <a:gd name="T4" fmla="*/ 6760 w 6761"/>
              <a:gd name="T5" fmla="*/ 6985 h 14523"/>
              <a:gd name="T6" fmla="*/ 0 w 6761"/>
              <a:gd name="T7" fmla="*/ 14522 h 14523"/>
              <a:gd name="T8" fmla="*/ 0 w 6761"/>
              <a:gd name="T9" fmla="*/ 12291 h 14523"/>
              <a:gd name="T10" fmla="*/ 0 60000 65536"/>
              <a:gd name="T11" fmla="*/ 0 60000 65536"/>
              <a:gd name="T12" fmla="*/ 0 60000 65536"/>
              <a:gd name="T13" fmla="*/ 0 60000 65536"/>
              <a:gd name="T14" fmla="*/ 0 60000 65536"/>
              <a:gd name="T15" fmla="*/ 0 w 6761"/>
              <a:gd name="T16" fmla="*/ 0 h 14523"/>
              <a:gd name="T17" fmla="*/ 6761 w 6761"/>
              <a:gd name="T18" fmla="*/ 14523 h 14523"/>
            </a:gdLst>
            <a:ahLst/>
            <a:cxnLst>
              <a:cxn ang="T10">
                <a:pos x="T0" y="T1"/>
              </a:cxn>
              <a:cxn ang="T11">
                <a:pos x="T2" y="T3"/>
              </a:cxn>
              <a:cxn ang="T12">
                <a:pos x="T4" y="T5"/>
              </a:cxn>
              <a:cxn ang="T13">
                <a:pos x="T6" y="T7"/>
              </a:cxn>
              <a:cxn ang="T14">
                <a:pos x="T8" y="T9"/>
              </a:cxn>
            </a:cxnLst>
            <a:rect l="T15" t="T16" r="T17" b="T18"/>
            <a:pathLst>
              <a:path w="6761" h="14523">
                <a:moveTo>
                  <a:pt x="0" y="12291"/>
                </a:moveTo>
                <a:lnTo>
                  <a:pt x="6760" y="0"/>
                </a:lnTo>
                <a:lnTo>
                  <a:pt x="6760" y="6985"/>
                </a:lnTo>
                <a:lnTo>
                  <a:pt x="0" y="14522"/>
                </a:lnTo>
                <a:lnTo>
                  <a:pt x="0" y="12291"/>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grpSp>
        <p:nvGrpSpPr>
          <p:cNvPr id="10269" name="Group 36"/>
          <p:cNvGrpSpPr>
            <a:grpSpLocks/>
          </p:cNvGrpSpPr>
          <p:nvPr/>
        </p:nvGrpSpPr>
        <p:grpSpPr bwMode="auto">
          <a:xfrm>
            <a:off x="8120060" y="4014788"/>
            <a:ext cx="1311274" cy="2832099"/>
            <a:chOff x="4155" y="2529"/>
            <a:chExt cx="826" cy="1784"/>
          </a:xfrm>
        </p:grpSpPr>
        <p:sp>
          <p:nvSpPr>
            <p:cNvPr id="10274" name="Freeform 37"/>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5" name="AutoShape 38"/>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0270" name="Freeform 39"/>
          <p:cNvSpPr>
            <a:spLocks noChangeArrowheads="1"/>
          </p:cNvSpPr>
          <p:nvPr/>
        </p:nvSpPr>
        <p:spPr bwMode="auto">
          <a:xfrm>
            <a:off x="5100639" y="3386139"/>
            <a:ext cx="5057775" cy="2744787"/>
          </a:xfrm>
          <a:custGeom>
            <a:avLst/>
            <a:gdLst>
              <a:gd name="T0" fmla="*/ 0 w 14051"/>
              <a:gd name="T1" fmla="*/ 7625 h 7626"/>
              <a:gd name="T2" fmla="*/ 6818 w 14051"/>
              <a:gd name="T3" fmla="*/ 0 h 7626"/>
              <a:gd name="T4" fmla="*/ 14050 w 14051"/>
              <a:gd name="T5" fmla="*/ 0 h 7626"/>
              <a:gd name="T6" fmla="*/ 2540 w 14051"/>
              <a:gd name="T7" fmla="*/ 7625 h 7626"/>
              <a:gd name="T8" fmla="*/ 0 w 14051"/>
              <a:gd name="T9" fmla="*/ 7625 h 7626"/>
              <a:gd name="T10" fmla="*/ 0 60000 65536"/>
              <a:gd name="T11" fmla="*/ 0 60000 65536"/>
              <a:gd name="T12" fmla="*/ 0 60000 65536"/>
              <a:gd name="T13" fmla="*/ 0 60000 65536"/>
              <a:gd name="T14" fmla="*/ 0 60000 65536"/>
              <a:gd name="T15" fmla="*/ 0 w 14051"/>
              <a:gd name="T16" fmla="*/ 0 h 7626"/>
              <a:gd name="T17" fmla="*/ 14051 w 14051"/>
              <a:gd name="T18" fmla="*/ 7626 h 7626"/>
            </a:gdLst>
            <a:ahLst/>
            <a:cxnLst>
              <a:cxn ang="T10">
                <a:pos x="T0" y="T1"/>
              </a:cxn>
              <a:cxn ang="T11">
                <a:pos x="T2" y="T3"/>
              </a:cxn>
              <a:cxn ang="T12">
                <a:pos x="T4" y="T5"/>
              </a:cxn>
              <a:cxn ang="T13">
                <a:pos x="T6" y="T7"/>
              </a:cxn>
              <a:cxn ang="T14">
                <a:pos x="T8" y="T9"/>
              </a:cxn>
            </a:cxnLst>
            <a:rect l="T15" t="T16" r="T17" b="T18"/>
            <a:pathLst>
              <a:path w="14051" h="7626">
                <a:moveTo>
                  <a:pt x="0" y="7625"/>
                </a:moveTo>
                <a:lnTo>
                  <a:pt x="6818" y="0"/>
                </a:lnTo>
                <a:lnTo>
                  <a:pt x="14050" y="0"/>
                </a:lnTo>
                <a:lnTo>
                  <a:pt x="2540" y="7625"/>
                </a:lnTo>
                <a:lnTo>
                  <a:pt x="0" y="7625"/>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grpSp>
        <p:nvGrpSpPr>
          <p:cNvPr id="10271" name="Group 40"/>
          <p:cNvGrpSpPr>
            <a:grpSpLocks/>
          </p:cNvGrpSpPr>
          <p:nvPr/>
        </p:nvGrpSpPr>
        <p:grpSpPr bwMode="auto">
          <a:xfrm>
            <a:off x="9186861" y="3089277"/>
            <a:ext cx="1257299" cy="1004888"/>
            <a:chOff x="4827" y="1946"/>
            <a:chExt cx="792" cy="633"/>
          </a:xfrm>
        </p:grpSpPr>
        <p:sp>
          <p:nvSpPr>
            <p:cNvPr id="10272" name="Freeform 41"/>
            <p:cNvSpPr>
              <a:spLocks noChangeArrowheads="1"/>
            </p:cNvSpPr>
            <p:nvPr/>
          </p:nvSpPr>
          <p:spPr bwMode="auto">
            <a:xfrm>
              <a:off x="4827" y="1946"/>
              <a:ext cx="792" cy="633"/>
            </a:xfrm>
            <a:custGeom>
              <a:avLst/>
              <a:gdLst>
                <a:gd name="T0" fmla="*/ 0 w 3493"/>
                <a:gd name="T1" fmla="*/ 2453 h 2793"/>
                <a:gd name="T2" fmla="*/ 488 w 3493"/>
                <a:gd name="T3" fmla="*/ 2792 h 2793"/>
                <a:gd name="T4" fmla="*/ 3004 w 3493"/>
                <a:gd name="T5" fmla="*/ 2792 h 2793"/>
                <a:gd name="T6" fmla="*/ 3492 w 3493"/>
                <a:gd name="T7" fmla="*/ 2453 h 2793"/>
                <a:gd name="T8" fmla="*/ 3492 w 3493"/>
                <a:gd name="T9" fmla="*/ 704 h 2793"/>
                <a:gd name="T10" fmla="*/ 3004 w 3493"/>
                <a:gd name="T11" fmla="*/ 364 h 2793"/>
                <a:gd name="T12" fmla="*/ 1396 w 3493"/>
                <a:gd name="T13" fmla="*/ 364 h 2793"/>
                <a:gd name="T14" fmla="*/ 239 w 3493"/>
                <a:gd name="T15" fmla="*/ 0 h 2793"/>
                <a:gd name="T16" fmla="*/ 552 w 3493"/>
                <a:gd name="T17" fmla="*/ 364 h 2793"/>
                <a:gd name="T18" fmla="*/ 488 w 3493"/>
                <a:gd name="T19" fmla="*/ 364 h 2793"/>
                <a:gd name="T20" fmla="*/ 0 w 3493"/>
                <a:gd name="T21" fmla="*/ 704 h 2793"/>
                <a:gd name="T22" fmla="*/ 0 w 3493"/>
                <a:gd name="T23" fmla="*/ 2453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10273" name="AutoShape 42"/>
            <p:cNvSpPr>
              <a:spLocks noChangeArrowheads="1"/>
            </p:cNvSpPr>
            <p:nvPr/>
          </p:nvSpPr>
          <p:spPr bwMode="auto">
            <a:xfrm>
              <a:off x="5021" y="2152"/>
              <a:ext cx="416" cy="34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3200" b="1">
                  <a:solidFill>
                    <a:schemeClr val="tx1"/>
                  </a:solidFill>
                </a:rPr>
                <a:t>[3]</a:t>
              </a:r>
            </a:p>
          </p:txBody>
        </p:sp>
      </p:grpSp>
    </p:spTree>
  </p:cSld>
  <p:clrMapOvr>
    <a:masterClrMapping/>
  </p:clrMapOvr>
  <p:transition spd="slow">
    <p:strips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a New Record</a:t>
            </a:r>
          </a:p>
        </p:txBody>
      </p:sp>
      <p:sp>
        <p:nvSpPr>
          <p:cNvPr id="11267" name="Rectangle 2"/>
          <p:cNvSpPr>
            <a:spLocks noGrp="1" noChangeArrowheads="1"/>
          </p:cNvSpPr>
          <p:nvPr>
            <p:ph sz="half" idx="1"/>
          </p:nvPr>
        </p:nvSpPr>
        <p:spPr>
          <a:xfrm>
            <a:off x="2209801" y="1774825"/>
            <a:ext cx="5821359"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The hash value is used for the location of the new record.</a:t>
            </a:r>
          </a:p>
        </p:txBody>
      </p:sp>
      <p:sp>
        <p:nvSpPr>
          <p:cNvPr id="11268"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9"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1270"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1277"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1278"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1279"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1280"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1281"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1282"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1283"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1284" name="Group 19"/>
          <p:cNvGrpSpPr>
            <a:grpSpLocks/>
          </p:cNvGrpSpPr>
          <p:nvPr/>
        </p:nvGrpSpPr>
        <p:grpSpPr bwMode="auto">
          <a:xfrm>
            <a:off x="6122991" y="5475294"/>
            <a:ext cx="628650" cy="519113"/>
            <a:chOff x="2897" y="3449"/>
            <a:chExt cx="396" cy="327"/>
          </a:xfrm>
        </p:grpSpPr>
        <p:sp>
          <p:nvSpPr>
            <p:cNvPr id="11300"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1301"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5" name="Group 22"/>
          <p:cNvGrpSpPr>
            <a:grpSpLocks/>
          </p:cNvGrpSpPr>
          <p:nvPr/>
        </p:nvGrpSpPr>
        <p:grpSpPr bwMode="auto">
          <a:xfrm>
            <a:off x="4346573" y="5449894"/>
            <a:ext cx="628650" cy="569913"/>
            <a:chOff x="1778" y="3433"/>
            <a:chExt cx="396" cy="359"/>
          </a:xfrm>
        </p:grpSpPr>
        <p:sp>
          <p:nvSpPr>
            <p:cNvPr id="11298"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1299"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6" name="Group 25"/>
          <p:cNvGrpSpPr>
            <a:grpSpLocks/>
          </p:cNvGrpSpPr>
          <p:nvPr/>
        </p:nvGrpSpPr>
        <p:grpSpPr bwMode="auto">
          <a:xfrm>
            <a:off x="3430589" y="5445131"/>
            <a:ext cx="579437" cy="577851"/>
            <a:chOff x="1201" y="3430"/>
            <a:chExt cx="365" cy="364"/>
          </a:xfrm>
        </p:grpSpPr>
        <p:sp>
          <p:nvSpPr>
            <p:cNvPr id="11296"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1297"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7" name="Group 28"/>
          <p:cNvGrpSpPr>
            <a:grpSpLocks/>
          </p:cNvGrpSpPr>
          <p:nvPr/>
        </p:nvGrpSpPr>
        <p:grpSpPr bwMode="auto">
          <a:xfrm>
            <a:off x="9288458" y="5480056"/>
            <a:ext cx="727074" cy="508001"/>
            <a:chOff x="4891" y="3452"/>
            <a:chExt cx="458" cy="320"/>
          </a:xfrm>
        </p:grpSpPr>
        <p:sp>
          <p:nvSpPr>
            <p:cNvPr id="11294"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1295"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8" name="Group 31"/>
          <p:cNvGrpSpPr>
            <a:grpSpLocks/>
          </p:cNvGrpSpPr>
          <p:nvPr/>
        </p:nvGrpSpPr>
        <p:grpSpPr bwMode="auto">
          <a:xfrm>
            <a:off x="8120060" y="4014788"/>
            <a:ext cx="1311274" cy="2832099"/>
            <a:chOff x="4155" y="2529"/>
            <a:chExt cx="826" cy="1784"/>
          </a:xfrm>
        </p:grpSpPr>
        <p:sp>
          <p:nvSpPr>
            <p:cNvPr id="11292"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1289" name="Group 34"/>
          <p:cNvGrpSpPr>
            <a:grpSpLocks/>
          </p:cNvGrpSpPr>
          <p:nvPr/>
        </p:nvGrpSpPr>
        <p:grpSpPr bwMode="auto">
          <a:xfrm>
            <a:off x="5237164" y="5465759"/>
            <a:ext cx="579437" cy="558799"/>
            <a:chOff x="2339" y="3443"/>
            <a:chExt cx="365" cy="352"/>
          </a:xfrm>
        </p:grpSpPr>
        <p:pic>
          <p:nvPicPr>
            <p:cNvPr id="11290"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spTree>
  </p:cSld>
  <p:clrMapOvr>
    <a:masterClrMapping/>
  </p:clrMapOvr>
  <p:transition>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Collisions</a:t>
            </a:r>
          </a:p>
        </p:txBody>
      </p:sp>
      <p:sp>
        <p:nvSpPr>
          <p:cNvPr id="12291" name="Rectangle 2"/>
          <p:cNvSpPr>
            <a:spLocks noGrp="1" noChangeArrowheads="1"/>
          </p:cNvSpPr>
          <p:nvPr>
            <p:ph sz="half" idx="1"/>
          </p:nvPr>
        </p:nvSpPr>
        <p:spPr>
          <a:xfrm>
            <a:off x="2209801" y="1774825"/>
            <a:ext cx="4525963"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Here is another new record to insert, with a hash value of 2.</a:t>
            </a:r>
          </a:p>
        </p:txBody>
      </p:sp>
      <p:sp>
        <p:nvSpPr>
          <p:cNvPr id="12292"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3"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294"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2301"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2302"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2303"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2304"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2305"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2306"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07"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2308" name="Group 19"/>
          <p:cNvGrpSpPr>
            <a:grpSpLocks/>
          </p:cNvGrpSpPr>
          <p:nvPr/>
        </p:nvGrpSpPr>
        <p:grpSpPr bwMode="auto">
          <a:xfrm>
            <a:off x="6122991" y="5475294"/>
            <a:ext cx="628650" cy="519113"/>
            <a:chOff x="2897" y="3449"/>
            <a:chExt cx="396" cy="327"/>
          </a:xfrm>
        </p:grpSpPr>
        <p:sp>
          <p:nvSpPr>
            <p:cNvPr id="12332"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2333"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9" name="Group 22"/>
          <p:cNvGrpSpPr>
            <a:grpSpLocks/>
          </p:cNvGrpSpPr>
          <p:nvPr/>
        </p:nvGrpSpPr>
        <p:grpSpPr bwMode="auto">
          <a:xfrm>
            <a:off x="4346573" y="5449894"/>
            <a:ext cx="628650" cy="569913"/>
            <a:chOff x="1778" y="3433"/>
            <a:chExt cx="396" cy="359"/>
          </a:xfrm>
        </p:grpSpPr>
        <p:sp>
          <p:nvSpPr>
            <p:cNvPr id="12330"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2331"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0" name="Group 25"/>
          <p:cNvGrpSpPr>
            <a:grpSpLocks/>
          </p:cNvGrpSpPr>
          <p:nvPr/>
        </p:nvGrpSpPr>
        <p:grpSpPr bwMode="auto">
          <a:xfrm>
            <a:off x="3430589" y="5445131"/>
            <a:ext cx="579437" cy="577851"/>
            <a:chOff x="1201" y="3430"/>
            <a:chExt cx="365" cy="364"/>
          </a:xfrm>
        </p:grpSpPr>
        <p:sp>
          <p:nvSpPr>
            <p:cNvPr id="12328"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2329"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1" name="Group 28"/>
          <p:cNvGrpSpPr>
            <a:grpSpLocks/>
          </p:cNvGrpSpPr>
          <p:nvPr/>
        </p:nvGrpSpPr>
        <p:grpSpPr bwMode="auto">
          <a:xfrm>
            <a:off x="9288458" y="5480056"/>
            <a:ext cx="727074" cy="508001"/>
            <a:chOff x="4891" y="3452"/>
            <a:chExt cx="458" cy="320"/>
          </a:xfrm>
        </p:grpSpPr>
        <p:sp>
          <p:nvSpPr>
            <p:cNvPr id="12326"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2327"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2" name="Group 31"/>
          <p:cNvGrpSpPr>
            <a:grpSpLocks/>
          </p:cNvGrpSpPr>
          <p:nvPr/>
        </p:nvGrpSpPr>
        <p:grpSpPr bwMode="auto">
          <a:xfrm>
            <a:off x="8120060" y="4014788"/>
            <a:ext cx="1311274" cy="2832099"/>
            <a:chOff x="4155" y="2529"/>
            <a:chExt cx="826" cy="1784"/>
          </a:xfrm>
        </p:grpSpPr>
        <p:sp>
          <p:nvSpPr>
            <p:cNvPr id="12324"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5"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2313" name="Group 34"/>
          <p:cNvGrpSpPr>
            <a:grpSpLocks/>
          </p:cNvGrpSpPr>
          <p:nvPr/>
        </p:nvGrpSpPr>
        <p:grpSpPr bwMode="auto">
          <a:xfrm>
            <a:off x="5237164" y="5465759"/>
            <a:ext cx="579437" cy="558799"/>
            <a:chOff x="2339" y="3443"/>
            <a:chExt cx="365" cy="352"/>
          </a:xfrm>
        </p:grpSpPr>
        <p:pic>
          <p:nvPicPr>
            <p:cNvPr id="12322"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3"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sp>
        <p:nvSpPr>
          <p:cNvPr id="12314" name="AutoShape 37"/>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2315"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6" name="Oval 39"/>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7" name="AutoShape 40"/>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701466868</a:t>
            </a:r>
          </a:p>
        </p:txBody>
      </p:sp>
      <p:sp>
        <p:nvSpPr>
          <p:cNvPr id="12318" name="Line 41"/>
          <p:cNvSpPr>
            <a:spLocks noChangeShapeType="1"/>
          </p:cNvSpPr>
          <p:nvPr/>
        </p:nvSpPr>
        <p:spPr bwMode="auto">
          <a:xfrm flipH="1">
            <a:off x="4824413" y="2376488"/>
            <a:ext cx="2724150" cy="2432050"/>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319" name="Group 42"/>
          <p:cNvGrpSpPr>
            <a:grpSpLocks/>
          </p:cNvGrpSpPr>
          <p:nvPr/>
        </p:nvGrpSpPr>
        <p:grpSpPr bwMode="auto">
          <a:xfrm>
            <a:off x="8847139" y="3090864"/>
            <a:ext cx="1800225" cy="1290637"/>
            <a:chOff x="4613" y="1947"/>
            <a:chExt cx="1134" cy="813"/>
          </a:xfrm>
        </p:grpSpPr>
        <p:sp>
          <p:nvSpPr>
            <p:cNvPr id="12320" name="Freeform 43"/>
            <p:cNvSpPr>
              <a:spLocks noChangeArrowheads="1"/>
            </p:cNvSpPr>
            <p:nvPr/>
          </p:nvSpPr>
          <p:spPr bwMode="auto">
            <a:xfrm>
              <a:off x="4613" y="1947"/>
              <a:ext cx="1134" cy="814"/>
            </a:xfrm>
            <a:custGeom>
              <a:avLst/>
              <a:gdLst>
                <a:gd name="T0" fmla="*/ 0 w 5002"/>
                <a:gd name="T1" fmla="*/ 3153 h 3590"/>
                <a:gd name="T2" fmla="*/ 699 w 5002"/>
                <a:gd name="T3" fmla="*/ 3589 h 3590"/>
                <a:gd name="T4" fmla="*/ 4302 w 5002"/>
                <a:gd name="T5" fmla="*/ 3589 h 3590"/>
                <a:gd name="T6" fmla="*/ 5001 w 5002"/>
                <a:gd name="T7" fmla="*/ 3153 h 3590"/>
                <a:gd name="T8" fmla="*/ 5001 w 5002"/>
                <a:gd name="T9" fmla="*/ 904 h 3590"/>
                <a:gd name="T10" fmla="*/ 4302 w 5002"/>
                <a:gd name="T11" fmla="*/ 468 h 3590"/>
                <a:gd name="T12" fmla="*/ 1999 w 5002"/>
                <a:gd name="T13" fmla="*/ 468 h 3590"/>
                <a:gd name="T14" fmla="*/ 342 w 5002"/>
                <a:gd name="T15" fmla="*/ 0 h 3590"/>
                <a:gd name="T16" fmla="*/ 791 w 5002"/>
                <a:gd name="T17" fmla="*/ 468 h 3590"/>
                <a:gd name="T18" fmla="*/ 699 w 5002"/>
                <a:gd name="T19" fmla="*/ 468 h 3590"/>
                <a:gd name="T20" fmla="*/ 0 w 5002"/>
                <a:gd name="T21" fmla="*/ 904 h 3590"/>
                <a:gd name="T22" fmla="*/ 0 w 5002"/>
                <a:gd name="T23" fmla="*/ 3153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12321" name="AutoShape 44"/>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My hash</a:t>
              </a:r>
            </a:p>
            <a:p>
              <a:pPr algn="ctr">
                <a:buClr>
                  <a:srgbClr val="E0E0E0"/>
                </a:buClr>
                <a:buSzPct val="100000"/>
                <a:buFont typeface="Times New Roman" panose="02020603050405020304" pitchFamily="18" charset="0"/>
                <a:buNone/>
              </a:pPr>
              <a:r>
                <a:rPr lang="en-GB" altLang="en-US" sz="2400" b="1">
                  <a:solidFill>
                    <a:schemeClr val="tx1"/>
                  </a:solidFill>
                </a:rPr>
                <a:t>value is [2].</a:t>
              </a:r>
            </a:p>
          </p:txBody>
        </p:sp>
      </p:grpSp>
    </p:spTree>
  </p:cSld>
  <p:clrMapOvr>
    <a:masterClrMapping/>
  </p:clrMapOvr>
  <p:transition>
    <p:strips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Collisions</a:t>
            </a:r>
          </a:p>
        </p:txBody>
      </p:sp>
      <p:sp>
        <p:nvSpPr>
          <p:cNvPr id="13315" name="Rectangle 2"/>
          <p:cNvSpPr>
            <a:spLocks noGrp="1" noChangeArrowheads="1"/>
          </p:cNvSpPr>
          <p:nvPr>
            <p:ph sz="half" idx="1"/>
          </p:nvPr>
        </p:nvSpPr>
        <p:spPr>
          <a:xfrm>
            <a:off x="2209801" y="1774825"/>
            <a:ext cx="5073653"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effectLst/>
              </a:rPr>
              <a:t>This is called a </a:t>
            </a:r>
            <a:r>
              <a:rPr lang="en-GB" altLang="en-US" sz="2400" b="1" u="sng" dirty="0" smtClean="0">
                <a:solidFill>
                  <a:srgbClr val="FF8000"/>
                </a:solidFill>
                <a:effectLst/>
              </a:rPr>
              <a:t>collision</a:t>
            </a:r>
            <a:r>
              <a:rPr lang="en-GB" altLang="en-US" sz="2400" dirty="0" smtClean="0">
                <a:effectLst/>
              </a:rPr>
              <a:t>, because there is already another valid record at [2].</a:t>
            </a:r>
          </a:p>
        </p:txBody>
      </p:sp>
      <p:sp>
        <p:nvSpPr>
          <p:cNvPr id="13316"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7"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18"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3325"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3326"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3327"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3328"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3329"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3330"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1"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3332" name="Group 19"/>
          <p:cNvGrpSpPr>
            <a:grpSpLocks/>
          </p:cNvGrpSpPr>
          <p:nvPr/>
        </p:nvGrpSpPr>
        <p:grpSpPr bwMode="auto">
          <a:xfrm>
            <a:off x="6122991" y="5475294"/>
            <a:ext cx="628650" cy="519113"/>
            <a:chOff x="2897" y="3449"/>
            <a:chExt cx="396" cy="327"/>
          </a:xfrm>
        </p:grpSpPr>
        <p:sp>
          <p:nvSpPr>
            <p:cNvPr id="13357"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335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3" name="Group 22"/>
          <p:cNvGrpSpPr>
            <a:grpSpLocks/>
          </p:cNvGrpSpPr>
          <p:nvPr/>
        </p:nvGrpSpPr>
        <p:grpSpPr bwMode="auto">
          <a:xfrm>
            <a:off x="4346573" y="5449894"/>
            <a:ext cx="628650" cy="569913"/>
            <a:chOff x="1778" y="3433"/>
            <a:chExt cx="396" cy="359"/>
          </a:xfrm>
        </p:grpSpPr>
        <p:sp>
          <p:nvSpPr>
            <p:cNvPr id="13355"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3356"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4" name="Group 25"/>
          <p:cNvGrpSpPr>
            <a:grpSpLocks/>
          </p:cNvGrpSpPr>
          <p:nvPr/>
        </p:nvGrpSpPr>
        <p:grpSpPr bwMode="auto">
          <a:xfrm>
            <a:off x="3430589" y="5445131"/>
            <a:ext cx="579437" cy="577851"/>
            <a:chOff x="1201" y="3430"/>
            <a:chExt cx="365" cy="364"/>
          </a:xfrm>
        </p:grpSpPr>
        <p:sp>
          <p:nvSpPr>
            <p:cNvPr id="13353"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3354"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5" name="Group 28"/>
          <p:cNvGrpSpPr>
            <a:grpSpLocks/>
          </p:cNvGrpSpPr>
          <p:nvPr/>
        </p:nvGrpSpPr>
        <p:grpSpPr bwMode="auto">
          <a:xfrm>
            <a:off x="9288458" y="5480056"/>
            <a:ext cx="727074" cy="508001"/>
            <a:chOff x="4891" y="3452"/>
            <a:chExt cx="458" cy="320"/>
          </a:xfrm>
        </p:grpSpPr>
        <p:sp>
          <p:nvSpPr>
            <p:cNvPr id="13351"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3352"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6" name="Group 31"/>
          <p:cNvGrpSpPr>
            <a:grpSpLocks/>
          </p:cNvGrpSpPr>
          <p:nvPr/>
        </p:nvGrpSpPr>
        <p:grpSpPr bwMode="auto">
          <a:xfrm>
            <a:off x="8120060" y="4014788"/>
            <a:ext cx="1311274" cy="2832099"/>
            <a:chOff x="4155" y="2529"/>
            <a:chExt cx="826" cy="1784"/>
          </a:xfrm>
        </p:grpSpPr>
        <p:sp>
          <p:nvSpPr>
            <p:cNvPr id="13349"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3337" name="Group 34"/>
          <p:cNvGrpSpPr>
            <a:grpSpLocks/>
          </p:cNvGrpSpPr>
          <p:nvPr/>
        </p:nvGrpSpPr>
        <p:grpSpPr bwMode="auto">
          <a:xfrm>
            <a:off x="5237164" y="5465759"/>
            <a:ext cx="579437" cy="558799"/>
            <a:chOff x="2339" y="3443"/>
            <a:chExt cx="365" cy="352"/>
          </a:xfrm>
        </p:grpSpPr>
        <p:pic>
          <p:nvPicPr>
            <p:cNvPr id="13347"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8"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sp>
        <p:nvSpPr>
          <p:cNvPr id="13338" name="AutoShape 37"/>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3339"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0" name="Oval 39"/>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1" name="AutoShape 40"/>
          <p:cNvSpPr>
            <a:spLocks noChangeArrowheads="1"/>
          </p:cNvSpPr>
          <p:nvPr/>
        </p:nvSpPr>
        <p:spPr bwMode="auto">
          <a:xfrm>
            <a:off x="7680325" y="1103314"/>
            <a:ext cx="2733696" cy="43291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701466868</a:t>
            </a:r>
          </a:p>
        </p:txBody>
      </p:sp>
      <p:pic>
        <p:nvPicPr>
          <p:cNvPr id="13342" name="Picture 41"/>
          <p:cNvPicPr>
            <a:picLocks noChangeAspect="1" noChangeArrowheads="1"/>
          </p:cNvPicPr>
          <p:nvPr/>
        </p:nvPicPr>
        <p:blipFill>
          <a:blip r:embed="rId9">
            <a:extLst>
              <a:ext uri="{28A0092B-C50C-407E-A947-70E740481C1C}">
                <a14:useLocalDpi xmlns:a14="http://schemas.microsoft.com/office/drawing/2010/main" val="0"/>
              </a:ext>
            </a:extLst>
          </a:blip>
          <a:srcRect t="67757" r="46098"/>
          <a:stretch>
            <a:fillRect/>
          </a:stretch>
        </p:blipFill>
        <p:spPr bwMode="auto">
          <a:xfrm>
            <a:off x="4867276" y="5910264"/>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43" name="Group 42"/>
          <p:cNvGrpSpPr>
            <a:grpSpLocks/>
          </p:cNvGrpSpPr>
          <p:nvPr/>
        </p:nvGrpSpPr>
        <p:grpSpPr bwMode="auto">
          <a:xfrm>
            <a:off x="1693864" y="3181350"/>
            <a:ext cx="3976687" cy="1709738"/>
            <a:chOff x="107" y="2004"/>
            <a:chExt cx="2505" cy="1077"/>
          </a:xfrm>
        </p:grpSpPr>
        <p:sp>
          <p:nvSpPr>
            <p:cNvPr id="14379" name="AutoShape 43"/>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3346" name="AutoShape 44"/>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solidFill>
                    <a:schemeClr val="tx1"/>
                  </a:solidFill>
                </a:rPr>
                <a:t>When a collision occurs,</a:t>
              </a:r>
            </a:p>
            <a:p>
              <a:pPr algn="ctr">
                <a:buClr>
                  <a:srgbClr val="E0E0E0"/>
                </a:buClr>
                <a:buSzPct val="100000"/>
                <a:buFont typeface="Times New Roman" panose="02020603050405020304" pitchFamily="18" charset="0"/>
                <a:buNone/>
              </a:pPr>
              <a:r>
                <a:rPr lang="en-GB" altLang="en-US" sz="2800" b="1">
                  <a:solidFill>
                    <a:schemeClr val="tx1"/>
                  </a:solidFill>
                </a:rPr>
                <a:t>move forward until you</a:t>
              </a:r>
            </a:p>
            <a:p>
              <a:pPr algn="ctr">
                <a:buClr>
                  <a:srgbClr val="E0E0E0"/>
                </a:buClr>
                <a:buSzPct val="100000"/>
                <a:buFont typeface="Times New Roman" panose="02020603050405020304" pitchFamily="18" charset="0"/>
                <a:buNone/>
              </a:pPr>
              <a:r>
                <a:rPr lang="en-GB" altLang="en-US" sz="2800" b="1">
                  <a:solidFill>
                    <a:schemeClr val="tx1"/>
                  </a:solidFill>
                </a:rPr>
                <a:t>find an empty spot.</a:t>
              </a:r>
            </a:p>
          </p:txBody>
        </p:sp>
      </p:grpSp>
      <p:sp>
        <p:nvSpPr>
          <p:cNvPr id="13344" name="Line 45"/>
          <p:cNvSpPr>
            <a:spLocks noChangeShapeType="1"/>
          </p:cNvSpPr>
          <p:nvPr/>
        </p:nvSpPr>
        <p:spPr bwMode="auto">
          <a:xfrm flipH="1">
            <a:off x="5713413" y="2376488"/>
            <a:ext cx="1835150"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Collisions</a:t>
            </a:r>
          </a:p>
        </p:txBody>
      </p:sp>
      <p:sp>
        <p:nvSpPr>
          <p:cNvPr id="14339" name="Rectangle 2"/>
          <p:cNvSpPr>
            <a:spLocks noGrp="1" noChangeArrowheads="1"/>
          </p:cNvSpPr>
          <p:nvPr>
            <p:ph sz="half" idx="1"/>
          </p:nvPr>
        </p:nvSpPr>
        <p:spPr>
          <a:xfrm>
            <a:off x="2209801" y="1774825"/>
            <a:ext cx="4979994"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effectLst/>
              </a:rPr>
              <a:t>This is called a </a:t>
            </a:r>
            <a:r>
              <a:rPr lang="en-GB" altLang="en-US" sz="2400" b="1" u="sng" dirty="0" smtClean="0">
                <a:solidFill>
                  <a:srgbClr val="FF8000"/>
                </a:solidFill>
                <a:effectLst/>
              </a:rPr>
              <a:t>collision</a:t>
            </a:r>
            <a:r>
              <a:rPr lang="en-GB" altLang="en-US" sz="2400" dirty="0" smtClean="0">
                <a:effectLst/>
              </a:rPr>
              <a:t>, because there is already another valid record at [2].</a:t>
            </a:r>
          </a:p>
        </p:txBody>
      </p:sp>
      <p:sp>
        <p:nvSpPr>
          <p:cNvPr id="14340"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1"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42"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4349"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4350"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4351"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4352"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4353"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4354"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55"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4356" name="Group 19"/>
          <p:cNvGrpSpPr>
            <a:grpSpLocks/>
          </p:cNvGrpSpPr>
          <p:nvPr/>
        </p:nvGrpSpPr>
        <p:grpSpPr bwMode="auto">
          <a:xfrm>
            <a:off x="6122991" y="5475294"/>
            <a:ext cx="628650" cy="519113"/>
            <a:chOff x="2897" y="3449"/>
            <a:chExt cx="396" cy="327"/>
          </a:xfrm>
        </p:grpSpPr>
        <p:sp>
          <p:nvSpPr>
            <p:cNvPr id="14381"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438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7" name="Group 22"/>
          <p:cNvGrpSpPr>
            <a:grpSpLocks/>
          </p:cNvGrpSpPr>
          <p:nvPr/>
        </p:nvGrpSpPr>
        <p:grpSpPr bwMode="auto">
          <a:xfrm>
            <a:off x="4346573" y="5449894"/>
            <a:ext cx="628650" cy="569913"/>
            <a:chOff x="1778" y="3433"/>
            <a:chExt cx="396" cy="359"/>
          </a:xfrm>
        </p:grpSpPr>
        <p:sp>
          <p:nvSpPr>
            <p:cNvPr id="14379"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4380"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8" name="Group 25"/>
          <p:cNvGrpSpPr>
            <a:grpSpLocks/>
          </p:cNvGrpSpPr>
          <p:nvPr/>
        </p:nvGrpSpPr>
        <p:grpSpPr bwMode="auto">
          <a:xfrm>
            <a:off x="3430589" y="5445131"/>
            <a:ext cx="579437" cy="577851"/>
            <a:chOff x="1201" y="3430"/>
            <a:chExt cx="365" cy="364"/>
          </a:xfrm>
        </p:grpSpPr>
        <p:sp>
          <p:nvSpPr>
            <p:cNvPr id="14377"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4378"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9" name="Group 28"/>
          <p:cNvGrpSpPr>
            <a:grpSpLocks/>
          </p:cNvGrpSpPr>
          <p:nvPr/>
        </p:nvGrpSpPr>
        <p:grpSpPr bwMode="auto">
          <a:xfrm>
            <a:off x="9288458" y="5480056"/>
            <a:ext cx="727074" cy="508001"/>
            <a:chOff x="4891" y="3452"/>
            <a:chExt cx="458" cy="320"/>
          </a:xfrm>
        </p:grpSpPr>
        <p:sp>
          <p:nvSpPr>
            <p:cNvPr id="14375"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4376"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60" name="Group 31"/>
          <p:cNvGrpSpPr>
            <a:grpSpLocks/>
          </p:cNvGrpSpPr>
          <p:nvPr/>
        </p:nvGrpSpPr>
        <p:grpSpPr bwMode="auto">
          <a:xfrm>
            <a:off x="8120060" y="4014788"/>
            <a:ext cx="1311274" cy="2832099"/>
            <a:chOff x="4155" y="2529"/>
            <a:chExt cx="826" cy="1784"/>
          </a:xfrm>
        </p:grpSpPr>
        <p:sp>
          <p:nvSpPr>
            <p:cNvPr id="14373"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4361" name="Group 34"/>
          <p:cNvGrpSpPr>
            <a:grpSpLocks/>
          </p:cNvGrpSpPr>
          <p:nvPr/>
        </p:nvGrpSpPr>
        <p:grpSpPr bwMode="auto">
          <a:xfrm>
            <a:off x="5237164" y="5465759"/>
            <a:ext cx="579437" cy="558799"/>
            <a:chOff x="2339" y="3443"/>
            <a:chExt cx="365" cy="352"/>
          </a:xfrm>
        </p:grpSpPr>
        <p:pic>
          <p:nvPicPr>
            <p:cNvPr id="14371"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2"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sp>
        <p:nvSpPr>
          <p:cNvPr id="14362" name="AutoShape 37"/>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4363"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4" name="Oval 39"/>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5" name="AutoShape 40"/>
          <p:cNvSpPr>
            <a:spLocks noChangeArrowheads="1"/>
          </p:cNvSpPr>
          <p:nvPr/>
        </p:nvSpPr>
        <p:spPr bwMode="auto">
          <a:xfrm>
            <a:off x="7680325" y="1103314"/>
            <a:ext cx="2733696" cy="43291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701466868</a:t>
            </a:r>
          </a:p>
        </p:txBody>
      </p:sp>
      <p:pic>
        <p:nvPicPr>
          <p:cNvPr id="14366" name="Picture 41"/>
          <p:cNvPicPr>
            <a:picLocks noChangeAspect="1" noChangeArrowheads="1"/>
          </p:cNvPicPr>
          <p:nvPr/>
        </p:nvPicPr>
        <p:blipFill>
          <a:blip r:embed="rId9">
            <a:extLst>
              <a:ext uri="{28A0092B-C50C-407E-A947-70E740481C1C}">
                <a14:useLocalDpi xmlns:a14="http://schemas.microsoft.com/office/drawing/2010/main" val="0"/>
              </a:ext>
            </a:extLst>
          </a:blip>
          <a:srcRect t="67757" r="46098"/>
          <a:stretch>
            <a:fillRect/>
          </a:stretch>
        </p:blipFill>
        <p:spPr bwMode="auto">
          <a:xfrm>
            <a:off x="5773739" y="5910264"/>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67" name="Group 42"/>
          <p:cNvGrpSpPr>
            <a:grpSpLocks/>
          </p:cNvGrpSpPr>
          <p:nvPr/>
        </p:nvGrpSpPr>
        <p:grpSpPr bwMode="auto">
          <a:xfrm>
            <a:off x="1693864" y="3181350"/>
            <a:ext cx="3976687" cy="1709738"/>
            <a:chOff x="107" y="2004"/>
            <a:chExt cx="2505" cy="1077"/>
          </a:xfrm>
        </p:grpSpPr>
        <p:sp>
          <p:nvSpPr>
            <p:cNvPr id="15403" name="AutoShape 43"/>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4370" name="AutoShape 44"/>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solidFill>
                    <a:schemeClr val="tx1"/>
                  </a:solidFill>
                </a:rPr>
                <a:t>When a collision occurs,</a:t>
              </a:r>
            </a:p>
            <a:p>
              <a:pPr algn="ctr">
                <a:buClr>
                  <a:srgbClr val="E0E0E0"/>
                </a:buClr>
                <a:buSzPct val="100000"/>
                <a:buFont typeface="Times New Roman" panose="02020603050405020304" pitchFamily="18" charset="0"/>
                <a:buNone/>
              </a:pPr>
              <a:r>
                <a:rPr lang="en-GB" altLang="en-US" sz="2800" b="1">
                  <a:solidFill>
                    <a:schemeClr val="tx1"/>
                  </a:solidFill>
                </a:rPr>
                <a:t>move forward until you</a:t>
              </a:r>
            </a:p>
            <a:p>
              <a:pPr algn="ctr">
                <a:buClr>
                  <a:srgbClr val="E0E0E0"/>
                </a:buClr>
                <a:buSzPct val="100000"/>
                <a:buFont typeface="Times New Roman" panose="02020603050405020304" pitchFamily="18" charset="0"/>
                <a:buNone/>
              </a:pPr>
              <a:r>
                <a:rPr lang="en-GB" altLang="en-US" sz="2800" b="1">
                  <a:solidFill>
                    <a:schemeClr val="tx1"/>
                  </a:solidFill>
                </a:rPr>
                <a:t>find an empty spot.</a:t>
              </a:r>
            </a:p>
          </p:txBody>
        </p:sp>
      </p:grpSp>
      <p:sp>
        <p:nvSpPr>
          <p:cNvPr id="14368" name="Line 45"/>
          <p:cNvSpPr>
            <a:spLocks noChangeShapeType="1"/>
          </p:cNvSpPr>
          <p:nvPr/>
        </p:nvSpPr>
        <p:spPr bwMode="auto">
          <a:xfrm flipH="1">
            <a:off x="6402389" y="2376489"/>
            <a:ext cx="1146175" cy="2522537"/>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trips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Collisions</a:t>
            </a:r>
          </a:p>
        </p:txBody>
      </p:sp>
      <p:sp>
        <p:nvSpPr>
          <p:cNvPr id="15363" name="Rectangle 2"/>
          <p:cNvSpPr>
            <a:spLocks noGrp="1" noChangeArrowheads="1"/>
          </p:cNvSpPr>
          <p:nvPr>
            <p:ph sz="half" idx="1"/>
          </p:nvPr>
        </p:nvSpPr>
        <p:spPr>
          <a:xfrm>
            <a:off x="2209801" y="1774825"/>
            <a:ext cx="5040315"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effectLst/>
              </a:rPr>
              <a:t>This is called a </a:t>
            </a:r>
            <a:r>
              <a:rPr lang="en-GB" altLang="en-US" sz="2400" b="1" u="sng" dirty="0" smtClean="0">
                <a:solidFill>
                  <a:srgbClr val="FF8000"/>
                </a:solidFill>
                <a:effectLst/>
              </a:rPr>
              <a:t>collision</a:t>
            </a:r>
            <a:r>
              <a:rPr lang="en-GB" altLang="en-US" sz="2400" dirty="0" smtClean="0">
                <a:effectLst/>
              </a:rPr>
              <a:t>, because there is already another valid record at [2].</a:t>
            </a:r>
          </a:p>
        </p:txBody>
      </p:sp>
      <p:sp>
        <p:nvSpPr>
          <p:cNvPr id="15364"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5"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66"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5373"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5374"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5375"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5376"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5377"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5378"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79"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5380" name="Group 19"/>
          <p:cNvGrpSpPr>
            <a:grpSpLocks/>
          </p:cNvGrpSpPr>
          <p:nvPr/>
        </p:nvGrpSpPr>
        <p:grpSpPr bwMode="auto">
          <a:xfrm>
            <a:off x="6122991" y="5475294"/>
            <a:ext cx="628650" cy="519113"/>
            <a:chOff x="2897" y="3449"/>
            <a:chExt cx="396" cy="327"/>
          </a:xfrm>
        </p:grpSpPr>
        <p:sp>
          <p:nvSpPr>
            <p:cNvPr id="15404"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5405"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1" name="Group 22"/>
          <p:cNvGrpSpPr>
            <a:grpSpLocks/>
          </p:cNvGrpSpPr>
          <p:nvPr/>
        </p:nvGrpSpPr>
        <p:grpSpPr bwMode="auto">
          <a:xfrm>
            <a:off x="4346573" y="5449894"/>
            <a:ext cx="628650" cy="569913"/>
            <a:chOff x="1778" y="3433"/>
            <a:chExt cx="396" cy="359"/>
          </a:xfrm>
        </p:grpSpPr>
        <p:sp>
          <p:nvSpPr>
            <p:cNvPr id="15402"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5403"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2" name="Group 25"/>
          <p:cNvGrpSpPr>
            <a:grpSpLocks/>
          </p:cNvGrpSpPr>
          <p:nvPr/>
        </p:nvGrpSpPr>
        <p:grpSpPr bwMode="auto">
          <a:xfrm>
            <a:off x="3430589" y="5445131"/>
            <a:ext cx="579437" cy="577851"/>
            <a:chOff x="1201" y="3430"/>
            <a:chExt cx="365" cy="364"/>
          </a:xfrm>
        </p:grpSpPr>
        <p:sp>
          <p:nvSpPr>
            <p:cNvPr id="15400"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5401"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3" name="Group 28"/>
          <p:cNvGrpSpPr>
            <a:grpSpLocks/>
          </p:cNvGrpSpPr>
          <p:nvPr/>
        </p:nvGrpSpPr>
        <p:grpSpPr bwMode="auto">
          <a:xfrm>
            <a:off x="9288458" y="5480056"/>
            <a:ext cx="727074" cy="508001"/>
            <a:chOff x="4891" y="3452"/>
            <a:chExt cx="458" cy="320"/>
          </a:xfrm>
        </p:grpSpPr>
        <p:sp>
          <p:nvSpPr>
            <p:cNvPr id="15398"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5399"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4" name="Group 31"/>
          <p:cNvGrpSpPr>
            <a:grpSpLocks/>
          </p:cNvGrpSpPr>
          <p:nvPr/>
        </p:nvGrpSpPr>
        <p:grpSpPr bwMode="auto">
          <a:xfrm>
            <a:off x="8120060" y="4014788"/>
            <a:ext cx="1311274" cy="2832099"/>
            <a:chOff x="4155" y="2529"/>
            <a:chExt cx="826" cy="1784"/>
          </a:xfrm>
        </p:grpSpPr>
        <p:sp>
          <p:nvSpPr>
            <p:cNvPr id="15396"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5385" name="Group 34"/>
          <p:cNvGrpSpPr>
            <a:grpSpLocks/>
          </p:cNvGrpSpPr>
          <p:nvPr/>
        </p:nvGrpSpPr>
        <p:grpSpPr bwMode="auto">
          <a:xfrm>
            <a:off x="5237164" y="5465759"/>
            <a:ext cx="579437" cy="558799"/>
            <a:chOff x="2339" y="3443"/>
            <a:chExt cx="365" cy="352"/>
          </a:xfrm>
        </p:grpSpPr>
        <p:pic>
          <p:nvPicPr>
            <p:cNvPr id="15394"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5"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sp>
        <p:nvSpPr>
          <p:cNvPr id="15386" name="AutoShape 37"/>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5387"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8" name="Oval 39"/>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9" name="AutoShape 40"/>
          <p:cNvSpPr>
            <a:spLocks noChangeArrowheads="1"/>
          </p:cNvSpPr>
          <p:nvPr/>
        </p:nvSpPr>
        <p:spPr bwMode="auto">
          <a:xfrm>
            <a:off x="7680325" y="1103314"/>
            <a:ext cx="2733696" cy="43291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701466868</a:t>
            </a:r>
          </a:p>
        </p:txBody>
      </p:sp>
      <p:grpSp>
        <p:nvGrpSpPr>
          <p:cNvPr id="15390" name="Group 41"/>
          <p:cNvGrpSpPr>
            <a:grpSpLocks/>
          </p:cNvGrpSpPr>
          <p:nvPr/>
        </p:nvGrpSpPr>
        <p:grpSpPr bwMode="auto">
          <a:xfrm>
            <a:off x="1693864" y="3181350"/>
            <a:ext cx="3976687" cy="1709738"/>
            <a:chOff x="107" y="2004"/>
            <a:chExt cx="2505" cy="1077"/>
          </a:xfrm>
        </p:grpSpPr>
        <p:sp>
          <p:nvSpPr>
            <p:cNvPr id="16426" name="AutoShape 42"/>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5393" name="AutoShape 43"/>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solidFill>
                    <a:schemeClr val="tx1"/>
                  </a:solidFill>
                </a:rPr>
                <a:t>When a collision occurs,</a:t>
              </a:r>
            </a:p>
            <a:p>
              <a:pPr algn="ctr">
                <a:buClr>
                  <a:srgbClr val="E0E0E0"/>
                </a:buClr>
                <a:buSzPct val="100000"/>
                <a:buFont typeface="Times New Roman" panose="02020603050405020304" pitchFamily="18" charset="0"/>
                <a:buNone/>
              </a:pPr>
              <a:r>
                <a:rPr lang="en-GB" altLang="en-US" sz="2800" b="1">
                  <a:solidFill>
                    <a:schemeClr val="tx1"/>
                  </a:solidFill>
                </a:rPr>
                <a:t>move forward until you</a:t>
              </a:r>
            </a:p>
            <a:p>
              <a:pPr algn="ctr">
                <a:buClr>
                  <a:srgbClr val="E0E0E0"/>
                </a:buClr>
                <a:buSzPct val="100000"/>
                <a:buFont typeface="Times New Roman" panose="02020603050405020304" pitchFamily="18" charset="0"/>
                <a:buNone/>
              </a:pPr>
              <a:r>
                <a:rPr lang="en-GB" altLang="en-US" sz="2800" b="1">
                  <a:solidFill>
                    <a:schemeClr val="tx1"/>
                  </a:solidFill>
                </a:rPr>
                <a:t>find an empty spot.</a:t>
              </a:r>
            </a:p>
          </p:txBody>
        </p:sp>
      </p:grpSp>
      <p:sp>
        <p:nvSpPr>
          <p:cNvPr id="15391" name="Line 44"/>
          <p:cNvSpPr>
            <a:spLocks noChangeShapeType="1"/>
          </p:cNvSpPr>
          <p:nvPr/>
        </p:nvSpPr>
        <p:spPr bwMode="auto">
          <a:xfrm flipH="1">
            <a:off x="7273925" y="2376488"/>
            <a:ext cx="274638"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trips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Collisions</a:t>
            </a:r>
          </a:p>
        </p:txBody>
      </p:sp>
      <p:sp>
        <p:nvSpPr>
          <p:cNvPr id="16387" name="Rectangle 2"/>
          <p:cNvSpPr>
            <a:spLocks noGrp="1" noChangeArrowheads="1"/>
          </p:cNvSpPr>
          <p:nvPr>
            <p:ph sz="half" idx="1"/>
          </p:nvPr>
        </p:nvSpPr>
        <p:spPr>
          <a:xfrm>
            <a:off x="2209801" y="1774825"/>
            <a:ext cx="5614990"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This is called a </a:t>
            </a:r>
            <a:r>
              <a:rPr lang="en-GB" altLang="en-US" sz="2800" b="1" u="sng" dirty="0" smtClean="0">
                <a:solidFill>
                  <a:srgbClr val="FF8000"/>
                </a:solidFill>
                <a:effectLst/>
              </a:rPr>
              <a:t>collision</a:t>
            </a:r>
            <a:r>
              <a:rPr lang="en-GB" altLang="en-US" sz="2800" dirty="0" smtClean="0">
                <a:effectLst/>
              </a:rPr>
              <a:t>, because there is already another valid record at [2].</a:t>
            </a:r>
          </a:p>
        </p:txBody>
      </p:sp>
      <p:sp>
        <p:nvSpPr>
          <p:cNvPr id="16388"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89"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390"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6397"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6398"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6399"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6400"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6401"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6402"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03"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6404" name="Group 19"/>
          <p:cNvGrpSpPr>
            <a:grpSpLocks/>
          </p:cNvGrpSpPr>
          <p:nvPr/>
        </p:nvGrpSpPr>
        <p:grpSpPr bwMode="auto">
          <a:xfrm>
            <a:off x="6122991" y="5475294"/>
            <a:ext cx="628650" cy="519113"/>
            <a:chOff x="2897" y="3449"/>
            <a:chExt cx="396" cy="327"/>
          </a:xfrm>
        </p:grpSpPr>
        <p:sp>
          <p:nvSpPr>
            <p:cNvPr id="16426"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642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5" name="Group 22"/>
          <p:cNvGrpSpPr>
            <a:grpSpLocks/>
          </p:cNvGrpSpPr>
          <p:nvPr/>
        </p:nvGrpSpPr>
        <p:grpSpPr bwMode="auto">
          <a:xfrm>
            <a:off x="4346573" y="5449894"/>
            <a:ext cx="628650" cy="569913"/>
            <a:chOff x="1778" y="3433"/>
            <a:chExt cx="396" cy="359"/>
          </a:xfrm>
        </p:grpSpPr>
        <p:sp>
          <p:nvSpPr>
            <p:cNvPr id="16424"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642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6" name="Group 25"/>
          <p:cNvGrpSpPr>
            <a:grpSpLocks/>
          </p:cNvGrpSpPr>
          <p:nvPr/>
        </p:nvGrpSpPr>
        <p:grpSpPr bwMode="auto">
          <a:xfrm>
            <a:off x="3430589" y="5445131"/>
            <a:ext cx="579437" cy="577851"/>
            <a:chOff x="1201" y="3430"/>
            <a:chExt cx="365" cy="364"/>
          </a:xfrm>
        </p:grpSpPr>
        <p:sp>
          <p:nvSpPr>
            <p:cNvPr id="16422"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642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7" name="Group 28"/>
          <p:cNvGrpSpPr>
            <a:grpSpLocks/>
          </p:cNvGrpSpPr>
          <p:nvPr/>
        </p:nvGrpSpPr>
        <p:grpSpPr bwMode="auto">
          <a:xfrm>
            <a:off x="9288458" y="5480056"/>
            <a:ext cx="727074" cy="508001"/>
            <a:chOff x="4891" y="3452"/>
            <a:chExt cx="458" cy="320"/>
          </a:xfrm>
        </p:grpSpPr>
        <p:sp>
          <p:nvSpPr>
            <p:cNvPr id="16420"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6421"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8" name="Group 31"/>
          <p:cNvGrpSpPr>
            <a:grpSpLocks/>
          </p:cNvGrpSpPr>
          <p:nvPr/>
        </p:nvGrpSpPr>
        <p:grpSpPr bwMode="auto">
          <a:xfrm>
            <a:off x="8120060" y="4014788"/>
            <a:ext cx="1311274" cy="2832099"/>
            <a:chOff x="4155" y="2529"/>
            <a:chExt cx="826" cy="1784"/>
          </a:xfrm>
        </p:grpSpPr>
        <p:sp>
          <p:nvSpPr>
            <p:cNvPr id="16418"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9"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6409" name="Group 34"/>
          <p:cNvGrpSpPr>
            <a:grpSpLocks/>
          </p:cNvGrpSpPr>
          <p:nvPr/>
        </p:nvGrpSpPr>
        <p:grpSpPr bwMode="auto">
          <a:xfrm>
            <a:off x="5237164" y="5465759"/>
            <a:ext cx="579437" cy="558799"/>
            <a:chOff x="2339" y="3443"/>
            <a:chExt cx="365" cy="352"/>
          </a:xfrm>
        </p:grpSpPr>
        <p:pic>
          <p:nvPicPr>
            <p:cNvPr id="16416"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7"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16410" name="Group 37"/>
          <p:cNvGrpSpPr>
            <a:grpSpLocks/>
          </p:cNvGrpSpPr>
          <p:nvPr/>
        </p:nvGrpSpPr>
        <p:grpSpPr bwMode="auto">
          <a:xfrm>
            <a:off x="7072314" y="5454656"/>
            <a:ext cx="579437" cy="550863"/>
            <a:chOff x="3495" y="3436"/>
            <a:chExt cx="365" cy="347"/>
          </a:xfrm>
        </p:grpSpPr>
        <p:pic>
          <p:nvPicPr>
            <p:cNvPr id="16414"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5" name="AutoShape 39"/>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grpSp>
        <p:nvGrpSpPr>
          <p:cNvPr id="16411" name="Group 40"/>
          <p:cNvGrpSpPr>
            <a:grpSpLocks/>
          </p:cNvGrpSpPr>
          <p:nvPr/>
        </p:nvGrpSpPr>
        <p:grpSpPr bwMode="auto">
          <a:xfrm>
            <a:off x="1693864" y="3181350"/>
            <a:ext cx="3976687" cy="1709738"/>
            <a:chOff x="107" y="2004"/>
            <a:chExt cx="2505" cy="1077"/>
          </a:xfrm>
        </p:grpSpPr>
        <p:sp>
          <p:nvSpPr>
            <p:cNvPr id="17449" name="AutoShape 41"/>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6413" name="AutoShape 42"/>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solidFill>
                    <a:schemeClr val="tx1"/>
                  </a:solidFill>
                </a:rPr>
                <a:t>The new record goes</a:t>
              </a:r>
            </a:p>
            <a:p>
              <a:pPr algn="ctr">
                <a:buClr>
                  <a:srgbClr val="E0E0E0"/>
                </a:buClr>
                <a:buSzPct val="100000"/>
                <a:buFont typeface="Times New Roman" panose="02020603050405020304" pitchFamily="18" charset="0"/>
                <a:buNone/>
              </a:pPr>
              <a:r>
                <a:rPr lang="en-GB" altLang="en-US" sz="2800" b="1">
                  <a:solidFill>
                    <a:schemeClr val="tx1"/>
                  </a:solidFill>
                </a:rPr>
                <a:t>in the empty spot.</a:t>
              </a:r>
            </a:p>
          </p:txBody>
        </p:sp>
      </p:grpSp>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 Quiz</a:t>
            </a:r>
          </a:p>
        </p:txBody>
      </p:sp>
      <p:sp>
        <p:nvSpPr>
          <p:cNvPr id="17411" name="Rectangle 2"/>
          <p:cNvSpPr>
            <a:spLocks noGrp="1" noChangeArrowheads="1"/>
          </p:cNvSpPr>
          <p:nvPr>
            <p:ph sz="half" idx="1"/>
          </p:nvPr>
        </p:nvSpPr>
        <p:spPr>
          <a:xfrm>
            <a:off x="2286000" y="2057400"/>
            <a:ext cx="5249862" cy="4114800"/>
          </a:xfrm>
        </p:spPr>
        <p:txBody>
          <a:bodyPr>
            <a:normAutofit/>
          </a:bodyPr>
          <a:lstStyle/>
          <a:p>
            <a:pPr marL="0" indent="0">
              <a:lnSpc>
                <a:spcPct val="99000"/>
              </a:lnSpc>
              <a:spcBef>
                <a:spcPts val="70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dirty="0" smtClean="0">
                <a:solidFill>
                  <a:srgbClr val="00FF00"/>
                </a:solidFill>
                <a:effectLst/>
                <a:latin typeface="Monotype Corsiva" panose="03010101010201010101" pitchFamily="66" charset="0"/>
              </a:rPr>
              <a:t>Where would you be placed in this table, if there is no collision?  Use your social security number or some other </a:t>
            </a:r>
            <a:r>
              <a:rPr lang="en-GB" altLang="en-US" sz="2800" dirty="0" err="1" smtClean="0">
                <a:solidFill>
                  <a:srgbClr val="00FF00"/>
                </a:solidFill>
                <a:effectLst/>
                <a:latin typeface="Monotype Corsiva" panose="03010101010201010101" pitchFamily="66" charset="0"/>
              </a:rPr>
              <a:t>favorite</a:t>
            </a:r>
            <a:r>
              <a:rPr lang="en-GB" altLang="en-US" sz="2800" dirty="0" smtClean="0">
                <a:solidFill>
                  <a:srgbClr val="00FF00"/>
                </a:solidFill>
                <a:effectLst/>
                <a:latin typeface="Monotype Corsiva" panose="03010101010201010101" pitchFamily="66" charset="0"/>
              </a:rPr>
              <a:t> number.</a:t>
            </a:r>
          </a:p>
        </p:txBody>
      </p:sp>
      <p:sp>
        <p:nvSpPr>
          <p:cNvPr id="17412" name="AutoShape 3"/>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13" name="Line 4"/>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Line 5"/>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Line 6"/>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7"/>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8"/>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9"/>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AutoShape 10"/>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7420" name="AutoShape 11"/>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7421" name="AutoShape 12"/>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7422" name="AutoShape 13"/>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7423" name="AutoShape 14"/>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7424" name="AutoShape 15"/>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7425" name="AutoShape 16"/>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26" name="AutoShape 17"/>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7427" name="Group 18"/>
          <p:cNvGrpSpPr>
            <a:grpSpLocks/>
          </p:cNvGrpSpPr>
          <p:nvPr/>
        </p:nvGrpSpPr>
        <p:grpSpPr bwMode="auto">
          <a:xfrm>
            <a:off x="6122991" y="5475294"/>
            <a:ext cx="628650" cy="519113"/>
            <a:chOff x="2897" y="3449"/>
            <a:chExt cx="396" cy="327"/>
          </a:xfrm>
        </p:grpSpPr>
        <p:sp>
          <p:nvSpPr>
            <p:cNvPr id="17447" name="AutoShape 19"/>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7448"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28" name="Group 21"/>
          <p:cNvGrpSpPr>
            <a:grpSpLocks/>
          </p:cNvGrpSpPr>
          <p:nvPr/>
        </p:nvGrpSpPr>
        <p:grpSpPr bwMode="auto">
          <a:xfrm>
            <a:off x="4346573" y="5449894"/>
            <a:ext cx="628650" cy="569913"/>
            <a:chOff x="1778" y="3433"/>
            <a:chExt cx="396" cy="359"/>
          </a:xfrm>
        </p:grpSpPr>
        <p:sp>
          <p:nvSpPr>
            <p:cNvPr id="17445" name="AutoShape 22"/>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74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29" name="Group 24"/>
          <p:cNvGrpSpPr>
            <a:grpSpLocks/>
          </p:cNvGrpSpPr>
          <p:nvPr/>
        </p:nvGrpSpPr>
        <p:grpSpPr bwMode="auto">
          <a:xfrm>
            <a:off x="3430589" y="5445131"/>
            <a:ext cx="579437" cy="577851"/>
            <a:chOff x="1201" y="3430"/>
            <a:chExt cx="365" cy="364"/>
          </a:xfrm>
        </p:grpSpPr>
        <p:sp>
          <p:nvSpPr>
            <p:cNvPr id="17443" name="AutoShape 25"/>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744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30" name="Group 27"/>
          <p:cNvGrpSpPr>
            <a:grpSpLocks/>
          </p:cNvGrpSpPr>
          <p:nvPr/>
        </p:nvGrpSpPr>
        <p:grpSpPr bwMode="auto">
          <a:xfrm>
            <a:off x="9288458" y="5480056"/>
            <a:ext cx="727074" cy="508001"/>
            <a:chOff x="4891" y="3452"/>
            <a:chExt cx="458" cy="320"/>
          </a:xfrm>
        </p:grpSpPr>
        <p:sp>
          <p:nvSpPr>
            <p:cNvPr id="17441" name="AutoShape 28"/>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7442"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31" name="Group 30"/>
          <p:cNvGrpSpPr>
            <a:grpSpLocks/>
          </p:cNvGrpSpPr>
          <p:nvPr/>
        </p:nvGrpSpPr>
        <p:grpSpPr bwMode="auto">
          <a:xfrm>
            <a:off x="5237164" y="5465759"/>
            <a:ext cx="579437" cy="558799"/>
            <a:chOff x="2339" y="3443"/>
            <a:chExt cx="365" cy="352"/>
          </a:xfrm>
        </p:grpSpPr>
        <p:pic>
          <p:nvPicPr>
            <p:cNvPr id="17439" name="Picture 31"/>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0" name="AutoShape 32"/>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17432" name="Group 33"/>
          <p:cNvGrpSpPr>
            <a:grpSpLocks/>
          </p:cNvGrpSpPr>
          <p:nvPr/>
        </p:nvGrpSpPr>
        <p:grpSpPr bwMode="auto">
          <a:xfrm>
            <a:off x="7072314" y="5454656"/>
            <a:ext cx="579437" cy="550863"/>
            <a:chOff x="3495" y="3436"/>
            <a:chExt cx="365" cy="347"/>
          </a:xfrm>
        </p:grpSpPr>
        <p:pic>
          <p:nvPicPr>
            <p:cNvPr id="17437" name="Picture 3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AutoShape 35"/>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grpSp>
        <p:nvGrpSpPr>
          <p:cNvPr id="17433" name="Group 36"/>
          <p:cNvGrpSpPr>
            <a:grpSpLocks/>
          </p:cNvGrpSpPr>
          <p:nvPr/>
        </p:nvGrpSpPr>
        <p:grpSpPr bwMode="auto">
          <a:xfrm>
            <a:off x="8120060" y="4014788"/>
            <a:ext cx="1311274" cy="2832099"/>
            <a:chOff x="4155" y="2529"/>
            <a:chExt cx="826" cy="1784"/>
          </a:xfrm>
        </p:grpSpPr>
        <p:sp>
          <p:nvSpPr>
            <p:cNvPr id="17435" name="Freeform 37"/>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AutoShape 38"/>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pic>
        <p:nvPicPr>
          <p:cNvPr id="17434"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8001" y="2060575"/>
            <a:ext cx="17319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Searching for a Key</a:t>
            </a:r>
          </a:p>
        </p:txBody>
      </p:sp>
      <p:sp>
        <p:nvSpPr>
          <p:cNvPr id="18435" name="Rectangle 2"/>
          <p:cNvSpPr>
            <a:spLocks noGrp="1" noChangeArrowheads="1"/>
          </p:cNvSpPr>
          <p:nvPr>
            <p:ph sz="half" idx="1"/>
          </p:nvPr>
        </p:nvSpPr>
        <p:spPr>
          <a:xfrm>
            <a:off x="2209801" y="1774825"/>
            <a:ext cx="5015734"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effectLst/>
              </a:rPr>
              <a:t>The data that's attached to a key can be found fairly quickly.</a:t>
            </a:r>
          </a:p>
        </p:txBody>
      </p:sp>
      <p:sp>
        <p:nvSpPr>
          <p:cNvPr id="18436"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7"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38"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9"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8445"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8446"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8447"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8448"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8449"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8450"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1"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8452" name="Group 19"/>
          <p:cNvGrpSpPr>
            <a:grpSpLocks/>
          </p:cNvGrpSpPr>
          <p:nvPr/>
        </p:nvGrpSpPr>
        <p:grpSpPr bwMode="auto">
          <a:xfrm>
            <a:off x="6122991" y="5475294"/>
            <a:ext cx="628650" cy="519113"/>
            <a:chOff x="2897" y="3449"/>
            <a:chExt cx="396" cy="327"/>
          </a:xfrm>
        </p:grpSpPr>
        <p:sp>
          <p:nvSpPr>
            <p:cNvPr id="18474"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8475"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3" name="Group 22"/>
          <p:cNvGrpSpPr>
            <a:grpSpLocks/>
          </p:cNvGrpSpPr>
          <p:nvPr/>
        </p:nvGrpSpPr>
        <p:grpSpPr bwMode="auto">
          <a:xfrm>
            <a:off x="4346573" y="5449894"/>
            <a:ext cx="628650" cy="569913"/>
            <a:chOff x="1778" y="3433"/>
            <a:chExt cx="396" cy="359"/>
          </a:xfrm>
        </p:grpSpPr>
        <p:sp>
          <p:nvSpPr>
            <p:cNvPr id="18472"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8473"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4" name="Group 25"/>
          <p:cNvGrpSpPr>
            <a:grpSpLocks/>
          </p:cNvGrpSpPr>
          <p:nvPr/>
        </p:nvGrpSpPr>
        <p:grpSpPr bwMode="auto">
          <a:xfrm>
            <a:off x="3430589" y="5445131"/>
            <a:ext cx="579437" cy="577851"/>
            <a:chOff x="1201" y="3430"/>
            <a:chExt cx="365" cy="364"/>
          </a:xfrm>
        </p:grpSpPr>
        <p:sp>
          <p:nvSpPr>
            <p:cNvPr id="18470"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8471"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5" name="Group 28"/>
          <p:cNvGrpSpPr>
            <a:grpSpLocks/>
          </p:cNvGrpSpPr>
          <p:nvPr/>
        </p:nvGrpSpPr>
        <p:grpSpPr bwMode="auto">
          <a:xfrm>
            <a:off x="9288458" y="5480056"/>
            <a:ext cx="727074" cy="508001"/>
            <a:chOff x="4891" y="3452"/>
            <a:chExt cx="458" cy="320"/>
          </a:xfrm>
        </p:grpSpPr>
        <p:sp>
          <p:nvSpPr>
            <p:cNvPr id="18468"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8469"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6" name="Group 31"/>
          <p:cNvGrpSpPr>
            <a:grpSpLocks/>
          </p:cNvGrpSpPr>
          <p:nvPr/>
        </p:nvGrpSpPr>
        <p:grpSpPr bwMode="auto">
          <a:xfrm>
            <a:off x="8120060" y="4014788"/>
            <a:ext cx="1311274" cy="2832099"/>
            <a:chOff x="4155" y="2529"/>
            <a:chExt cx="826" cy="1784"/>
          </a:xfrm>
        </p:grpSpPr>
        <p:sp>
          <p:nvSpPr>
            <p:cNvPr id="18466"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7"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8457" name="Group 34"/>
          <p:cNvGrpSpPr>
            <a:grpSpLocks/>
          </p:cNvGrpSpPr>
          <p:nvPr/>
        </p:nvGrpSpPr>
        <p:grpSpPr bwMode="auto">
          <a:xfrm>
            <a:off x="5237164" y="5465759"/>
            <a:ext cx="579437" cy="558799"/>
            <a:chOff x="2339" y="3443"/>
            <a:chExt cx="365" cy="352"/>
          </a:xfrm>
        </p:grpSpPr>
        <p:pic>
          <p:nvPicPr>
            <p:cNvPr id="18464"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5"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18458" name="Group 37"/>
          <p:cNvGrpSpPr>
            <a:grpSpLocks/>
          </p:cNvGrpSpPr>
          <p:nvPr/>
        </p:nvGrpSpPr>
        <p:grpSpPr bwMode="auto">
          <a:xfrm>
            <a:off x="7072314" y="5454656"/>
            <a:ext cx="579437" cy="550863"/>
            <a:chOff x="3495" y="3436"/>
            <a:chExt cx="365" cy="347"/>
          </a:xfrm>
        </p:grpSpPr>
        <p:pic>
          <p:nvPicPr>
            <p:cNvPr id="18462"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3" name="AutoShape 39"/>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18459" name="AutoShape 40"/>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0" name="Oval 41"/>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1" name="AutoShape 42"/>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701466868</a:t>
            </a:r>
          </a:p>
        </p:txBody>
      </p:sp>
    </p:spTree>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Searching for a Key</a:t>
            </a:r>
          </a:p>
        </p:txBody>
      </p:sp>
      <p:sp>
        <p:nvSpPr>
          <p:cNvPr id="19459" name="Rectangle 2"/>
          <p:cNvSpPr>
            <a:spLocks noGrp="1" noChangeArrowheads="1"/>
          </p:cNvSpPr>
          <p:nvPr>
            <p:ph sz="half" idx="1"/>
          </p:nvPr>
        </p:nvSpPr>
        <p:spPr>
          <a:xfrm>
            <a:off x="2209801" y="1774825"/>
            <a:ext cx="5102225"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effectLst/>
              </a:rPr>
              <a:t>Calculate the hash value.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effectLst/>
              </a:rPr>
              <a:t>Check that location of the array for the key.</a:t>
            </a:r>
          </a:p>
        </p:txBody>
      </p:sp>
      <p:sp>
        <p:nvSpPr>
          <p:cNvPr id="19460"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61"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62"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9469"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9470"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9471"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9472"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9473"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9474"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75"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9476" name="Group 19"/>
          <p:cNvGrpSpPr>
            <a:grpSpLocks/>
          </p:cNvGrpSpPr>
          <p:nvPr/>
        </p:nvGrpSpPr>
        <p:grpSpPr bwMode="auto">
          <a:xfrm>
            <a:off x="6122991" y="5475294"/>
            <a:ext cx="628650" cy="519113"/>
            <a:chOff x="2897" y="3449"/>
            <a:chExt cx="396" cy="327"/>
          </a:xfrm>
        </p:grpSpPr>
        <p:sp>
          <p:nvSpPr>
            <p:cNvPr id="19504"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9505"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77" name="Group 22"/>
          <p:cNvGrpSpPr>
            <a:grpSpLocks/>
          </p:cNvGrpSpPr>
          <p:nvPr/>
        </p:nvGrpSpPr>
        <p:grpSpPr bwMode="auto">
          <a:xfrm>
            <a:off x="4346573" y="5449894"/>
            <a:ext cx="628650" cy="569913"/>
            <a:chOff x="1778" y="3433"/>
            <a:chExt cx="396" cy="359"/>
          </a:xfrm>
        </p:grpSpPr>
        <p:sp>
          <p:nvSpPr>
            <p:cNvPr id="19502"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19503"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78" name="Group 25"/>
          <p:cNvGrpSpPr>
            <a:grpSpLocks/>
          </p:cNvGrpSpPr>
          <p:nvPr/>
        </p:nvGrpSpPr>
        <p:grpSpPr bwMode="auto">
          <a:xfrm>
            <a:off x="3430589" y="5445131"/>
            <a:ext cx="579437" cy="577851"/>
            <a:chOff x="1201" y="3430"/>
            <a:chExt cx="365" cy="364"/>
          </a:xfrm>
        </p:grpSpPr>
        <p:sp>
          <p:nvSpPr>
            <p:cNvPr id="19500"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19501"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79" name="Group 28"/>
          <p:cNvGrpSpPr>
            <a:grpSpLocks/>
          </p:cNvGrpSpPr>
          <p:nvPr/>
        </p:nvGrpSpPr>
        <p:grpSpPr bwMode="auto">
          <a:xfrm>
            <a:off x="9288458" y="5480056"/>
            <a:ext cx="727074" cy="508001"/>
            <a:chOff x="4891" y="3452"/>
            <a:chExt cx="458" cy="320"/>
          </a:xfrm>
        </p:grpSpPr>
        <p:sp>
          <p:nvSpPr>
            <p:cNvPr id="19498"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19499"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80" name="Group 31"/>
          <p:cNvGrpSpPr>
            <a:grpSpLocks/>
          </p:cNvGrpSpPr>
          <p:nvPr/>
        </p:nvGrpSpPr>
        <p:grpSpPr bwMode="auto">
          <a:xfrm>
            <a:off x="8120060" y="4014788"/>
            <a:ext cx="1311274" cy="2832099"/>
            <a:chOff x="4155" y="2529"/>
            <a:chExt cx="826" cy="1784"/>
          </a:xfrm>
        </p:grpSpPr>
        <p:sp>
          <p:nvSpPr>
            <p:cNvPr id="19496"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9481" name="Group 34"/>
          <p:cNvGrpSpPr>
            <a:grpSpLocks/>
          </p:cNvGrpSpPr>
          <p:nvPr/>
        </p:nvGrpSpPr>
        <p:grpSpPr bwMode="auto">
          <a:xfrm>
            <a:off x="5237164" y="5465759"/>
            <a:ext cx="579437" cy="558799"/>
            <a:chOff x="2339" y="3443"/>
            <a:chExt cx="365" cy="352"/>
          </a:xfrm>
        </p:grpSpPr>
        <p:pic>
          <p:nvPicPr>
            <p:cNvPr id="19494"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5"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19482" name="Group 37"/>
          <p:cNvGrpSpPr>
            <a:grpSpLocks/>
          </p:cNvGrpSpPr>
          <p:nvPr/>
        </p:nvGrpSpPr>
        <p:grpSpPr bwMode="auto">
          <a:xfrm>
            <a:off x="7072314" y="5454656"/>
            <a:ext cx="579437" cy="550863"/>
            <a:chOff x="3495" y="3436"/>
            <a:chExt cx="365" cy="347"/>
          </a:xfrm>
        </p:grpSpPr>
        <p:pic>
          <p:nvPicPr>
            <p:cNvPr id="19492"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3" name="AutoShape 39"/>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19483" name="AutoShape 40"/>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4" name="Oval 41"/>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5" name="AutoShape 42"/>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701466868</a:t>
            </a:r>
          </a:p>
        </p:txBody>
      </p:sp>
      <p:grpSp>
        <p:nvGrpSpPr>
          <p:cNvPr id="19486" name="Group 43"/>
          <p:cNvGrpSpPr>
            <a:grpSpLocks/>
          </p:cNvGrpSpPr>
          <p:nvPr/>
        </p:nvGrpSpPr>
        <p:grpSpPr bwMode="auto">
          <a:xfrm>
            <a:off x="8847139" y="3090864"/>
            <a:ext cx="1800225" cy="1290637"/>
            <a:chOff x="4613" y="1947"/>
            <a:chExt cx="1134" cy="813"/>
          </a:xfrm>
        </p:grpSpPr>
        <p:sp>
          <p:nvSpPr>
            <p:cNvPr id="19490" name="Freeform 44"/>
            <p:cNvSpPr>
              <a:spLocks noChangeArrowheads="1"/>
            </p:cNvSpPr>
            <p:nvPr/>
          </p:nvSpPr>
          <p:spPr bwMode="auto">
            <a:xfrm>
              <a:off x="4613" y="1947"/>
              <a:ext cx="1134" cy="814"/>
            </a:xfrm>
            <a:custGeom>
              <a:avLst/>
              <a:gdLst>
                <a:gd name="T0" fmla="*/ 0 w 5002"/>
                <a:gd name="T1" fmla="*/ 3153 h 3590"/>
                <a:gd name="T2" fmla="*/ 699 w 5002"/>
                <a:gd name="T3" fmla="*/ 3589 h 3590"/>
                <a:gd name="T4" fmla="*/ 4302 w 5002"/>
                <a:gd name="T5" fmla="*/ 3589 h 3590"/>
                <a:gd name="T6" fmla="*/ 5001 w 5002"/>
                <a:gd name="T7" fmla="*/ 3153 h 3590"/>
                <a:gd name="T8" fmla="*/ 5001 w 5002"/>
                <a:gd name="T9" fmla="*/ 904 h 3590"/>
                <a:gd name="T10" fmla="*/ 4302 w 5002"/>
                <a:gd name="T11" fmla="*/ 468 h 3590"/>
                <a:gd name="T12" fmla="*/ 1999 w 5002"/>
                <a:gd name="T13" fmla="*/ 468 h 3590"/>
                <a:gd name="T14" fmla="*/ 342 w 5002"/>
                <a:gd name="T15" fmla="*/ 0 h 3590"/>
                <a:gd name="T16" fmla="*/ 791 w 5002"/>
                <a:gd name="T17" fmla="*/ 468 h 3590"/>
                <a:gd name="T18" fmla="*/ 699 w 5002"/>
                <a:gd name="T19" fmla="*/ 468 h 3590"/>
                <a:gd name="T20" fmla="*/ 0 w 5002"/>
                <a:gd name="T21" fmla="*/ 904 h 3590"/>
                <a:gd name="T22" fmla="*/ 0 w 5002"/>
                <a:gd name="T23" fmla="*/ 3153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19491" name="AutoShape 45"/>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My hash</a:t>
              </a:r>
            </a:p>
            <a:p>
              <a:pPr algn="ctr">
                <a:buClr>
                  <a:srgbClr val="E0E0E0"/>
                </a:buClr>
                <a:buSzPct val="100000"/>
                <a:buFont typeface="Times New Roman" panose="02020603050405020304" pitchFamily="18" charset="0"/>
                <a:buNone/>
              </a:pPr>
              <a:r>
                <a:rPr lang="en-GB" altLang="en-US" sz="2400" b="1">
                  <a:solidFill>
                    <a:schemeClr val="tx1"/>
                  </a:solidFill>
                </a:rPr>
                <a:t>value is [2].</a:t>
              </a:r>
            </a:p>
          </p:txBody>
        </p:sp>
      </p:grpSp>
      <p:grpSp>
        <p:nvGrpSpPr>
          <p:cNvPr id="19487" name="Group 46"/>
          <p:cNvGrpSpPr>
            <a:grpSpLocks/>
          </p:cNvGrpSpPr>
          <p:nvPr/>
        </p:nvGrpSpPr>
        <p:grpSpPr bwMode="auto">
          <a:xfrm>
            <a:off x="4560888" y="4070351"/>
            <a:ext cx="1363662" cy="771525"/>
            <a:chOff x="1913" y="2564"/>
            <a:chExt cx="859" cy="486"/>
          </a:xfrm>
        </p:grpSpPr>
        <p:sp>
          <p:nvSpPr>
            <p:cNvPr id="19488" name="Freeform 47"/>
            <p:cNvSpPr>
              <a:spLocks noChangeArrowheads="1"/>
            </p:cNvSpPr>
            <p:nvPr/>
          </p:nvSpPr>
          <p:spPr bwMode="auto">
            <a:xfrm>
              <a:off x="1913" y="2564"/>
              <a:ext cx="860" cy="487"/>
            </a:xfrm>
            <a:custGeom>
              <a:avLst/>
              <a:gdLst>
                <a:gd name="T0" fmla="*/ 0 w 3793"/>
                <a:gd name="T1" fmla="*/ 261 h 2148"/>
                <a:gd name="T2" fmla="*/ 530 w 3793"/>
                <a:gd name="T3" fmla="*/ 0 h 2148"/>
                <a:gd name="T4" fmla="*/ 3262 w 3793"/>
                <a:gd name="T5" fmla="*/ 0 h 2148"/>
                <a:gd name="T6" fmla="*/ 3792 w 3793"/>
                <a:gd name="T7" fmla="*/ 261 h 2148"/>
                <a:gd name="T8" fmla="*/ 3792 w 3793"/>
                <a:gd name="T9" fmla="*/ 1606 h 2148"/>
                <a:gd name="T10" fmla="*/ 3262 w 3793"/>
                <a:gd name="T11" fmla="*/ 1867 h 2148"/>
                <a:gd name="T12" fmla="*/ 1515 w 3793"/>
                <a:gd name="T13" fmla="*/ 1867 h 2148"/>
                <a:gd name="T14" fmla="*/ 259 w 3793"/>
                <a:gd name="T15" fmla="*/ 2147 h 2148"/>
                <a:gd name="T16" fmla="*/ 600 w 3793"/>
                <a:gd name="T17" fmla="*/ 1867 h 2148"/>
                <a:gd name="T18" fmla="*/ 530 w 3793"/>
                <a:gd name="T19" fmla="*/ 1867 h 2148"/>
                <a:gd name="T20" fmla="*/ 0 w 3793"/>
                <a:gd name="T21" fmla="*/ 1606 h 2148"/>
                <a:gd name="T22" fmla="*/ 0 w 3793"/>
                <a:gd name="T23" fmla="*/ 261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3"/>
                <a:gd name="T37" fmla="*/ 0 h 2148"/>
                <a:gd name="T38" fmla="*/ 3793 w 3793"/>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3" h="2148">
                  <a:moveTo>
                    <a:pt x="0" y="261"/>
                  </a:moveTo>
                  <a:cubicBezTo>
                    <a:pt x="0" y="0"/>
                    <a:pt x="0" y="0"/>
                    <a:pt x="530" y="0"/>
                  </a:cubicBezTo>
                  <a:lnTo>
                    <a:pt x="3262" y="0"/>
                  </a:lnTo>
                  <a:cubicBezTo>
                    <a:pt x="3792" y="0"/>
                    <a:pt x="3792" y="0"/>
                    <a:pt x="3792" y="261"/>
                  </a:cubicBezTo>
                  <a:lnTo>
                    <a:pt x="3792" y="1606"/>
                  </a:lnTo>
                  <a:cubicBezTo>
                    <a:pt x="3792" y="1867"/>
                    <a:pt x="3792" y="1867"/>
                    <a:pt x="3262" y="1867"/>
                  </a:cubicBezTo>
                  <a:lnTo>
                    <a:pt x="1515" y="1867"/>
                  </a:lnTo>
                  <a:lnTo>
                    <a:pt x="259"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19489" name="AutoShape 48"/>
            <p:cNvSpPr>
              <a:spLocks noChangeArrowheads="1"/>
            </p:cNvSpPr>
            <p:nvPr/>
          </p:nvSpPr>
          <p:spPr bwMode="auto">
            <a:xfrm>
              <a:off x="1913"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Not me.</a:t>
              </a:r>
            </a:p>
          </p:txBody>
        </p:sp>
      </p:gr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838200" y="493712"/>
            <a:ext cx="77724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400" dirty="0">
                <a:solidFill>
                  <a:srgbClr val="00CECE"/>
                </a:solidFill>
                <a:effectLst/>
                <a:ea typeface="+mn-ea"/>
              </a:rPr>
              <a:t>Hash Tables</a:t>
            </a:r>
          </a:p>
        </p:txBody>
      </p:sp>
      <p:sp>
        <p:nvSpPr>
          <p:cNvPr id="3073" name="Rectangle 1"/>
          <p:cNvSpPr>
            <a:spLocks noGrp="1" noChangeArrowheads="1"/>
          </p:cNvSpPr>
          <p:nvPr>
            <p:ph type="body" sz="half" idx="1"/>
          </p:nvPr>
        </p:nvSpPr>
        <p:spPr>
          <a:xfrm>
            <a:off x="4400550" y="1981201"/>
            <a:ext cx="7486650" cy="4437063"/>
          </a:xfrm>
          <a:noFill/>
          <a:ln>
            <a:miter lim="800000"/>
            <a:headEnd/>
            <a:tailEnd/>
          </a:ln>
        </p:spPr>
        <p:txBody>
          <a:bodyPr anchor="t">
            <a:normAutofit/>
          </a:bodyPr>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200" dirty="0" smtClean="0">
                <a:solidFill>
                  <a:srgbClr val="E0E0E0"/>
                </a:solidFill>
                <a:ea typeface="+mj-ea"/>
              </a:rPr>
              <a:t>Here we discuses </a:t>
            </a:r>
            <a:r>
              <a:rPr lang="en-GB" sz="3200" dirty="0">
                <a:solidFill>
                  <a:srgbClr val="E0E0E0"/>
                </a:solidFill>
                <a:ea typeface="+mj-ea"/>
              </a:rPr>
              <a:t>several ways of storing information in an array, and later searching for the information. </a:t>
            </a:r>
          </a:p>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200" u="sng" dirty="0">
                <a:solidFill>
                  <a:srgbClr val="FF8000"/>
                </a:solidFill>
                <a:ea typeface="+mj-ea"/>
              </a:rPr>
              <a:t>Hash tables</a:t>
            </a:r>
            <a:r>
              <a:rPr lang="en-GB" sz="3200" dirty="0">
                <a:solidFill>
                  <a:srgbClr val="FF8000"/>
                </a:solidFill>
                <a:ea typeface="+mj-ea"/>
              </a:rPr>
              <a:t> </a:t>
            </a:r>
            <a:r>
              <a:rPr lang="en-GB" sz="3200" dirty="0">
                <a:solidFill>
                  <a:srgbClr val="E0E0E0"/>
                </a:solidFill>
                <a:ea typeface="+mj-ea"/>
              </a:rPr>
              <a:t>are a common approach to the storing/searching problem. </a:t>
            </a:r>
          </a:p>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200" dirty="0">
                <a:solidFill>
                  <a:srgbClr val="E0E0E0"/>
                </a:solidFill>
                <a:ea typeface="+mj-ea"/>
              </a:rPr>
              <a:t>This presentation introduces hash tables.</a:t>
            </a:r>
          </a:p>
        </p:txBody>
      </p:sp>
      <p:pic>
        <p:nvPicPr>
          <p:cNvPr id="10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401955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03995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Searching for a Key</a:t>
            </a:r>
          </a:p>
        </p:txBody>
      </p:sp>
      <p:sp>
        <p:nvSpPr>
          <p:cNvPr id="20483" name="Rectangle 2"/>
          <p:cNvSpPr>
            <a:spLocks noGrp="1" noChangeArrowheads="1"/>
          </p:cNvSpPr>
          <p:nvPr>
            <p:ph sz="half" idx="1"/>
          </p:nvPr>
        </p:nvSpPr>
        <p:spPr>
          <a:xfrm>
            <a:off x="2209801" y="1774825"/>
            <a:ext cx="5102225"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Keep moving forward until you find the key, or you reach an empty spot.</a:t>
            </a:r>
          </a:p>
        </p:txBody>
      </p:sp>
      <p:sp>
        <p:nvSpPr>
          <p:cNvPr id="20484"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85"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486"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0493"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0494"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0495"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0496"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0497"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0498"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499"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0500" name="Group 19"/>
          <p:cNvGrpSpPr>
            <a:grpSpLocks/>
          </p:cNvGrpSpPr>
          <p:nvPr/>
        </p:nvGrpSpPr>
        <p:grpSpPr bwMode="auto">
          <a:xfrm>
            <a:off x="6122991" y="5475294"/>
            <a:ext cx="628650" cy="519113"/>
            <a:chOff x="2897" y="3449"/>
            <a:chExt cx="396" cy="327"/>
          </a:xfrm>
        </p:grpSpPr>
        <p:sp>
          <p:nvSpPr>
            <p:cNvPr id="20528"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20529"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1" name="Group 22"/>
          <p:cNvGrpSpPr>
            <a:grpSpLocks/>
          </p:cNvGrpSpPr>
          <p:nvPr/>
        </p:nvGrpSpPr>
        <p:grpSpPr bwMode="auto">
          <a:xfrm>
            <a:off x="4346573" y="5449894"/>
            <a:ext cx="628650" cy="569913"/>
            <a:chOff x="1778" y="3433"/>
            <a:chExt cx="396" cy="359"/>
          </a:xfrm>
        </p:grpSpPr>
        <p:sp>
          <p:nvSpPr>
            <p:cNvPr id="20526"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20527"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2" name="Group 25"/>
          <p:cNvGrpSpPr>
            <a:grpSpLocks/>
          </p:cNvGrpSpPr>
          <p:nvPr/>
        </p:nvGrpSpPr>
        <p:grpSpPr bwMode="auto">
          <a:xfrm>
            <a:off x="3430589" y="5445131"/>
            <a:ext cx="579437" cy="577851"/>
            <a:chOff x="1201" y="3430"/>
            <a:chExt cx="365" cy="364"/>
          </a:xfrm>
        </p:grpSpPr>
        <p:sp>
          <p:nvSpPr>
            <p:cNvPr id="20524"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20525"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3" name="Group 28"/>
          <p:cNvGrpSpPr>
            <a:grpSpLocks/>
          </p:cNvGrpSpPr>
          <p:nvPr/>
        </p:nvGrpSpPr>
        <p:grpSpPr bwMode="auto">
          <a:xfrm>
            <a:off x="9288458" y="5480056"/>
            <a:ext cx="727074" cy="508001"/>
            <a:chOff x="4891" y="3452"/>
            <a:chExt cx="458" cy="320"/>
          </a:xfrm>
        </p:grpSpPr>
        <p:sp>
          <p:nvSpPr>
            <p:cNvPr id="20522"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20523"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4" name="Group 31"/>
          <p:cNvGrpSpPr>
            <a:grpSpLocks/>
          </p:cNvGrpSpPr>
          <p:nvPr/>
        </p:nvGrpSpPr>
        <p:grpSpPr bwMode="auto">
          <a:xfrm>
            <a:off x="8120060" y="4014788"/>
            <a:ext cx="1311274" cy="2832099"/>
            <a:chOff x="4155" y="2529"/>
            <a:chExt cx="826" cy="1784"/>
          </a:xfrm>
        </p:grpSpPr>
        <p:sp>
          <p:nvSpPr>
            <p:cNvPr id="20520"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1"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0505" name="Group 34"/>
          <p:cNvGrpSpPr>
            <a:grpSpLocks/>
          </p:cNvGrpSpPr>
          <p:nvPr/>
        </p:nvGrpSpPr>
        <p:grpSpPr bwMode="auto">
          <a:xfrm>
            <a:off x="5237164" y="5465759"/>
            <a:ext cx="579437" cy="558799"/>
            <a:chOff x="2339" y="3443"/>
            <a:chExt cx="365" cy="352"/>
          </a:xfrm>
        </p:grpSpPr>
        <p:pic>
          <p:nvPicPr>
            <p:cNvPr id="20518"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9"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20506" name="Group 37"/>
          <p:cNvGrpSpPr>
            <a:grpSpLocks/>
          </p:cNvGrpSpPr>
          <p:nvPr/>
        </p:nvGrpSpPr>
        <p:grpSpPr bwMode="auto">
          <a:xfrm>
            <a:off x="7072314" y="5454656"/>
            <a:ext cx="579437" cy="550863"/>
            <a:chOff x="3495" y="3436"/>
            <a:chExt cx="365" cy="347"/>
          </a:xfrm>
        </p:grpSpPr>
        <p:pic>
          <p:nvPicPr>
            <p:cNvPr id="20516"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7" name="AutoShape 39"/>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20507" name="AutoShape 40"/>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8" name="Oval 41"/>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9" name="AutoShape 42"/>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701466868</a:t>
            </a:r>
          </a:p>
        </p:txBody>
      </p:sp>
      <p:grpSp>
        <p:nvGrpSpPr>
          <p:cNvPr id="20510" name="Group 43"/>
          <p:cNvGrpSpPr>
            <a:grpSpLocks/>
          </p:cNvGrpSpPr>
          <p:nvPr/>
        </p:nvGrpSpPr>
        <p:grpSpPr bwMode="auto">
          <a:xfrm>
            <a:off x="8847139" y="3090864"/>
            <a:ext cx="1800225" cy="1290637"/>
            <a:chOff x="4613" y="1947"/>
            <a:chExt cx="1134" cy="813"/>
          </a:xfrm>
        </p:grpSpPr>
        <p:sp>
          <p:nvSpPr>
            <p:cNvPr id="20514" name="Freeform 44"/>
            <p:cNvSpPr>
              <a:spLocks noChangeArrowheads="1"/>
            </p:cNvSpPr>
            <p:nvPr/>
          </p:nvSpPr>
          <p:spPr bwMode="auto">
            <a:xfrm>
              <a:off x="4613" y="1947"/>
              <a:ext cx="1134" cy="814"/>
            </a:xfrm>
            <a:custGeom>
              <a:avLst/>
              <a:gdLst>
                <a:gd name="T0" fmla="*/ 0 w 5002"/>
                <a:gd name="T1" fmla="*/ 3153 h 3590"/>
                <a:gd name="T2" fmla="*/ 699 w 5002"/>
                <a:gd name="T3" fmla="*/ 3589 h 3590"/>
                <a:gd name="T4" fmla="*/ 4302 w 5002"/>
                <a:gd name="T5" fmla="*/ 3589 h 3590"/>
                <a:gd name="T6" fmla="*/ 5001 w 5002"/>
                <a:gd name="T7" fmla="*/ 3153 h 3590"/>
                <a:gd name="T8" fmla="*/ 5001 w 5002"/>
                <a:gd name="T9" fmla="*/ 904 h 3590"/>
                <a:gd name="T10" fmla="*/ 4302 w 5002"/>
                <a:gd name="T11" fmla="*/ 468 h 3590"/>
                <a:gd name="T12" fmla="*/ 1999 w 5002"/>
                <a:gd name="T13" fmla="*/ 468 h 3590"/>
                <a:gd name="T14" fmla="*/ 342 w 5002"/>
                <a:gd name="T15" fmla="*/ 0 h 3590"/>
                <a:gd name="T16" fmla="*/ 791 w 5002"/>
                <a:gd name="T17" fmla="*/ 468 h 3590"/>
                <a:gd name="T18" fmla="*/ 699 w 5002"/>
                <a:gd name="T19" fmla="*/ 468 h 3590"/>
                <a:gd name="T20" fmla="*/ 0 w 5002"/>
                <a:gd name="T21" fmla="*/ 904 h 3590"/>
                <a:gd name="T22" fmla="*/ 0 w 5002"/>
                <a:gd name="T23" fmla="*/ 3153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20515" name="AutoShape 45"/>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My hash</a:t>
              </a:r>
            </a:p>
            <a:p>
              <a:pPr algn="ctr">
                <a:buClr>
                  <a:srgbClr val="E0E0E0"/>
                </a:buClr>
                <a:buSzPct val="100000"/>
                <a:buFont typeface="Times New Roman" panose="02020603050405020304" pitchFamily="18" charset="0"/>
                <a:buNone/>
              </a:pPr>
              <a:r>
                <a:rPr lang="en-GB" altLang="en-US" sz="2400" b="1">
                  <a:solidFill>
                    <a:schemeClr val="tx1"/>
                  </a:solidFill>
                </a:rPr>
                <a:t>value is [2].</a:t>
              </a:r>
            </a:p>
          </p:txBody>
        </p:sp>
      </p:grpSp>
      <p:grpSp>
        <p:nvGrpSpPr>
          <p:cNvPr id="20511" name="Group 46"/>
          <p:cNvGrpSpPr>
            <a:grpSpLocks/>
          </p:cNvGrpSpPr>
          <p:nvPr/>
        </p:nvGrpSpPr>
        <p:grpSpPr bwMode="auto">
          <a:xfrm>
            <a:off x="5434013" y="4070351"/>
            <a:ext cx="1363662" cy="771525"/>
            <a:chOff x="2463" y="2564"/>
            <a:chExt cx="859" cy="486"/>
          </a:xfrm>
        </p:grpSpPr>
        <p:sp>
          <p:nvSpPr>
            <p:cNvPr id="20512" name="Freeform 47"/>
            <p:cNvSpPr>
              <a:spLocks noChangeArrowheads="1"/>
            </p:cNvSpPr>
            <p:nvPr/>
          </p:nvSpPr>
          <p:spPr bwMode="auto">
            <a:xfrm>
              <a:off x="2463" y="2564"/>
              <a:ext cx="860" cy="487"/>
            </a:xfrm>
            <a:custGeom>
              <a:avLst/>
              <a:gdLst>
                <a:gd name="T0" fmla="*/ 0 w 3794"/>
                <a:gd name="T1" fmla="*/ 261 h 2148"/>
                <a:gd name="T2" fmla="*/ 530 w 3794"/>
                <a:gd name="T3" fmla="*/ 0 h 2148"/>
                <a:gd name="T4" fmla="*/ 3263 w 3794"/>
                <a:gd name="T5" fmla="*/ 0 h 2148"/>
                <a:gd name="T6" fmla="*/ 3793 w 3794"/>
                <a:gd name="T7" fmla="*/ 261 h 2148"/>
                <a:gd name="T8" fmla="*/ 3793 w 3794"/>
                <a:gd name="T9" fmla="*/ 1606 h 2148"/>
                <a:gd name="T10" fmla="*/ 3263 w 3794"/>
                <a:gd name="T11" fmla="*/ 1867 h 2148"/>
                <a:gd name="T12" fmla="*/ 1516 w 3794"/>
                <a:gd name="T13" fmla="*/ 1867 h 2148"/>
                <a:gd name="T14" fmla="*/ 260 w 3794"/>
                <a:gd name="T15" fmla="*/ 2147 h 2148"/>
                <a:gd name="T16" fmla="*/ 600 w 3794"/>
                <a:gd name="T17" fmla="*/ 1867 h 2148"/>
                <a:gd name="T18" fmla="*/ 530 w 3794"/>
                <a:gd name="T19" fmla="*/ 1867 h 2148"/>
                <a:gd name="T20" fmla="*/ 0 w 3794"/>
                <a:gd name="T21" fmla="*/ 1606 h 2148"/>
                <a:gd name="T22" fmla="*/ 0 w 3794"/>
                <a:gd name="T23" fmla="*/ 261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20513" name="AutoShape 48"/>
            <p:cNvSpPr>
              <a:spLocks noChangeArrowheads="1"/>
            </p:cNvSpPr>
            <p:nvPr/>
          </p:nvSpPr>
          <p:spPr bwMode="auto">
            <a:xfrm>
              <a:off x="2463"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Not me.</a:t>
              </a:r>
            </a:p>
          </p:txBody>
        </p:sp>
      </p:grpSp>
    </p:spTree>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Searching for a Key</a:t>
            </a:r>
          </a:p>
        </p:txBody>
      </p:sp>
      <p:sp>
        <p:nvSpPr>
          <p:cNvPr id="21507" name="Rectangle 2"/>
          <p:cNvSpPr>
            <a:spLocks noGrp="1" noChangeArrowheads="1"/>
          </p:cNvSpPr>
          <p:nvPr>
            <p:ph sz="half" idx="1"/>
          </p:nvPr>
        </p:nvSpPr>
        <p:spPr>
          <a:xfrm>
            <a:off x="2209801" y="1774825"/>
            <a:ext cx="5102225"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Keep moving forward until you find the key, or you reach an empty spot.</a:t>
            </a:r>
          </a:p>
        </p:txBody>
      </p:sp>
      <p:sp>
        <p:nvSpPr>
          <p:cNvPr id="21508"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09"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10"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1517"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1518"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1519"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1520"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1521"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1522"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23"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1524" name="Group 19"/>
          <p:cNvGrpSpPr>
            <a:grpSpLocks/>
          </p:cNvGrpSpPr>
          <p:nvPr/>
        </p:nvGrpSpPr>
        <p:grpSpPr bwMode="auto">
          <a:xfrm>
            <a:off x="6122991" y="5475294"/>
            <a:ext cx="628650" cy="519113"/>
            <a:chOff x="2897" y="3449"/>
            <a:chExt cx="396" cy="327"/>
          </a:xfrm>
        </p:grpSpPr>
        <p:sp>
          <p:nvSpPr>
            <p:cNvPr id="21552"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21553"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5" name="Group 22"/>
          <p:cNvGrpSpPr>
            <a:grpSpLocks/>
          </p:cNvGrpSpPr>
          <p:nvPr/>
        </p:nvGrpSpPr>
        <p:grpSpPr bwMode="auto">
          <a:xfrm>
            <a:off x="4346573" y="5449894"/>
            <a:ext cx="628650" cy="569913"/>
            <a:chOff x="1778" y="3433"/>
            <a:chExt cx="396" cy="359"/>
          </a:xfrm>
        </p:grpSpPr>
        <p:sp>
          <p:nvSpPr>
            <p:cNvPr id="21550"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21551"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6" name="Group 25"/>
          <p:cNvGrpSpPr>
            <a:grpSpLocks/>
          </p:cNvGrpSpPr>
          <p:nvPr/>
        </p:nvGrpSpPr>
        <p:grpSpPr bwMode="auto">
          <a:xfrm>
            <a:off x="3430589" y="5445131"/>
            <a:ext cx="579437" cy="577851"/>
            <a:chOff x="1201" y="3430"/>
            <a:chExt cx="365" cy="364"/>
          </a:xfrm>
        </p:grpSpPr>
        <p:sp>
          <p:nvSpPr>
            <p:cNvPr id="21548"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21549"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7" name="Group 28"/>
          <p:cNvGrpSpPr>
            <a:grpSpLocks/>
          </p:cNvGrpSpPr>
          <p:nvPr/>
        </p:nvGrpSpPr>
        <p:grpSpPr bwMode="auto">
          <a:xfrm>
            <a:off x="9288458" y="5480056"/>
            <a:ext cx="727074" cy="508001"/>
            <a:chOff x="4891" y="3452"/>
            <a:chExt cx="458" cy="320"/>
          </a:xfrm>
        </p:grpSpPr>
        <p:sp>
          <p:nvSpPr>
            <p:cNvPr id="21546"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21547"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8" name="Group 31"/>
          <p:cNvGrpSpPr>
            <a:grpSpLocks/>
          </p:cNvGrpSpPr>
          <p:nvPr/>
        </p:nvGrpSpPr>
        <p:grpSpPr bwMode="auto">
          <a:xfrm>
            <a:off x="8120060" y="4014788"/>
            <a:ext cx="1311274" cy="2832099"/>
            <a:chOff x="4155" y="2529"/>
            <a:chExt cx="826" cy="1784"/>
          </a:xfrm>
        </p:grpSpPr>
        <p:sp>
          <p:nvSpPr>
            <p:cNvPr id="21544"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5"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1529" name="Group 34"/>
          <p:cNvGrpSpPr>
            <a:grpSpLocks/>
          </p:cNvGrpSpPr>
          <p:nvPr/>
        </p:nvGrpSpPr>
        <p:grpSpPr bwMode="auto">
          <a:xfrm>
            <a:off x="5237164" y="5465759"/>
            <a:ext cx="579437" cy="558799"/>
            <a:chOff x="2339" y="3443"/>
            <a:chExt cx="365" cy="352"/>
          </a:xfrm>
        </p:grpSpPr>
        <p:pic>
          <p:nvPicPr>
            <p:cNvPr id="21542"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3"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21530" name="Group 37"/>
          <p:cNvGrpSpPr>
            <a:grpSpLocks/>
          </p:cNvGrpSpPr>
          <p:nvPr/>
        </p:nvGrpSpPr>
        <p:grpSpPr bwMode="auto">
          <a:xfrm>
            <a:off x="7072314" y="5454656"/>
            <a:ext cx="579437" cy="550863"/>
            <a:chOff x="3495" y="3436"/>
            <a:chExt cx="365" cy="347"/>
          </a:xfrm>
        </p:grpSpPr>
        <p:pic>
          <p:nvPicPr>
            <p:cNvPr id="21540"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1" name="AutoShape 39"/>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21531" name="AutoShape 40"/>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2" name="Oval 41"/>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3" name="AutoShape 42"/>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701466868</a:t>
            </a:r>
          </a:p>
        </p:txBody>
      </p:sp>
      <p:grpSp>
        <p:nvGrpSpPr>
          <p:cNvPr id="21534" name="Group 43"/>
          <p:cNvGrpSpPr>
            <a:grpSpLocks/>
          </p:cNvGrpSpPr>
          <p:nvPr/>
        </p:nvGrpSpPr>
        <p:grpSpPr bwMode="auto">
          <a:xfrm>
            <a:off x="8847139" y="3090864"/>
            <a:ext cx="1800225" cy="1290637"/>
            <a:chOff x="4613" y="1947"/>
            <a:chExt cx="1134" cy="813"/>
          </a:xfrm>
        </p:grpSpPr>
        <p:sp>
          <p:nvSpPr>
            <p:cNvPr id="21538" name="Freeform 44"/>
            <p:cNvSpPr>
              <a:spLocks noChangeArrowheads="1"/>
            </p:cNvSpPr>
            <p:nvPr/>
          </p:nvSpPr>
          <p:spPr bwMode="auto">
            <a:xfrm>
              <a:off x="4613" y="1947"/>
              <a:ext cx="1134" cy="814"/>
            </a:xfrm>
            <a:custGeom>
              <a:avLst/>
              <a:gdLst>
                <a:gd name="T0" fmla="*/ 0 w 5002"/>
                <a:gd name="T1" fmla="*/ 3153 h 3590"/>
                <a:gd name="T2" fmla="*/ 699 w 5002"/>
                <a:gd name="T3" fmla="*/ 3589 h 3590"/>
                <a:gd name="T4" fmla="*/ 4302 w 5002"/>
                <a:gd name="T5" fmla="*/ 3589 h 3590"/>
                <a:gd name="T6" fmla="*/ 5001 w 5002"/>
                <a:gd name="T7" fmla="*/ 3153 h 3590"/>
                <a:gd name="T8" fmla="*/ 5001 w 5002"/>
                <a:gd name="T9" fmla="*/ 904 h 3590"/>
                <a:gd name="T10" fmla="*/ 4302 w 5002"/>
                <a:gd name="T11" fmla="*/ 468 h 3590"/>
                <a:gd name="T12" fmla="*/ 1999 w 5002"/>
                <a:gd name="T13" fmla="*/ 468 h 3590"/>
                <a:gd name="T14" fmla="*/ 342 w 5002"/>
                <a:gd name="T15" fmla="*/ 0 h 3590"/>
                <a:gd name="T16" fmla="*/ 791 w 5002"/>
                <a:gd name="T17" fmla="*/ 468 h 3590"/>
                <a:gd name="T18" fmla="*/ 699 w 5002"/>
                <a:gd name="T19" fmla="*/ 468 h 3590"/>
                <a:gd name="T20" fmla="*/ 0 w 5002"/>
                <a:gd name="T21" fmla="*/ 904 h 3590"/>
                <a:gd name="T22" fmla="*/ 0 w 5002"/>
                <a:gd name="T23" fmla="*/ 3153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21539" name="AutoShape 45"/>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My hash</a:t>
              </a:r>
            </a:p>
            <a:p>
              <a:pPr algn="ctr">
                <a:buClr>
                  <a:srgbClr val="E0E0E0"/>
                </a:buClr>
                <a:buSzPct val="100000"/>
                <a:buFont typeface="Times New Roman" panose="02020603050405020304" pitchFamily="18" charset="0"/>
                <a:buNone/>
              </a:pPr>
              <a:r>
                <a:rPr lang="en-GB" altLang="en-US" sz="2400" b="1">
                  <a:solidFill>
                    <a:schemeClr val="tx1"/>
                  </a:solidFill>
                </a:rPr>
                <a:t>value is [2].</a:t>
              </a:r>
            </a:p>
          </p:txBody>
        </p:sp>
      </p:grpSp>
      <p:grpSp>
        <p:nvGrpSpPr>
          <p:cNvPr id="21535" name="Group 46"/>
          <p:cNvGrpSpPr>
            <a:grpSpLocks/>
          </p:cNvGrpSpPr>
          <p:nvPr/>
        </p:nvGrpSpPr>
        <p:grpSpPr bwMode="auto">
          <a:xfrm>
            <a:off x="6289676" y="4070351"/>
            <a:ext cx="1363663" cy="771525"/>
            <a:chOff x="3002" y="2564"/>
            <a:chExt cx="859" cy="486"/>
          </a:xfrm>
        </p:grpSpPr>
        <p:sp>
          <p:nvSpPr>
            <p:cNvPr id="21536" name="Freeform 47"/>
            <p:cNvSpPr>
              <a:spLocks noChangeArrowheads="1"/>
            </p:cNvSpPr>
            <p:nvPr/>
          </p:nvSpPr>
          <p:spPr bwMode="auto">
            <a:xfrm>
              <a:off x="3002" y="2564"/>
              <a:ext cx="860" cy="487"/>
            </a:xfrm>
            <a:custGeom>
              <a:avLst/>
              <a:gdLst>
                <a:gd name="T0" fmla="*/ 0 w 3793"/>
                <a:gd name="T1" fmla="*/ 261 h 2148"/>
                <a:gd name="T2" fmla="*/ 530 w 3793"/>
                <a:gd name="T3" fmla="*/ 0 h 2148"/>
                <a:gd name="T4" fmla="*/ 3262 w 3793"/>
                <a:gd name="T5" fmla="*/ 0 h 2148"/>
                <a:gd name="T6" fmla="*/ 3792 w 3793"/>
                <a:gd name="T7" fmla="*/ 261 h 2148"/>
                <a:gd name="T8" fmla="*/ 3792 w 3793"/>
                <a:gd name="T9" fmla="*/ 1606 h 2148"/>
                <a:gd name="T10" fmla="*/ 3262 w 3793"/>
                <a:gd name="T11" fmla="*/ 1867 h 2148"/>
                <a:gd name="T12" fmla="*/ 1515 w 3793"/>
                <a:gd name="T13" fmla="*/ 1867 h 2148"/>
                <a:gd name="T14" fmla="*/ 259 w 3793"/>
                <a:gd name="T15" fmla="*/ 2147 h 2148"/>
                <a:gd name="T16" fmla="*/ 600 w 3793"/>
                <a:gd name="T17" fmla="*/ 1867 h 2148"/>
                <a:gd name="T18" fmla="*/ 530 w 3793"/>
                <a:gd name="T19" fmla="*/ 1867 h 2148"/>
                <a:gd name="T20" fmla="*/ 0 w 3793"/>
                <a:gd name="T21" fmla="*/ 1606 h 2148"/>
                <a:gd name="T22" fmla="*/ 0 w 3793"/>
                <a:gd name="T23" fmla="*/ 261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3"/>
                <a:gd name="T37" fmla="*/ 0 h 2148"/>
                <a:gd name="T38" fmla="*/ 3793 w 3793"/>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3" h="2148">
                  <a:moveTo>
                    <a:pt x="0" y="261"/>
                  </a:moveTo>
                  <a:cubicBezTo>
                    <a:pt x="0" y="0"/>
                    <a:pt x="0" y="0"/>
                    <a:pt x="530" y="0"/>
                  </a:cubicBezTo>
                  <a:lnTo>
                    <a:pt x="3262" y="0"/>
                  </a:lnTo>
                  <a:cubicBezTo>
                    <a:pt x="3792" y="0"/>
                    <a:pt x="3792" y="0"/>
                    <a:pt x="3792" y="261"/>
                  </a:cubicBezTo>
                  <a:lnTo>
                    <a:pt x="3792" y="1606"/>
                  </a:lnTo>
                  <a:cubicBezTo>
                    <a:pt x="3792" y="1867"/>
                    <a:pt x="3792" y="1867"/>
                    <a:pt x="3262" y="1867"/>
                  </a:cubicBezTo>
                  <a:lnTo>
                    <a:pt x="1515" y="1867"/>
                  </a:lnTo>
                  <a:lnTo>
                    <a:pt x="259"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21537" name="AutoShape 48"/>
            <p:cNvSpPr>
              <a:spLocks noChangeArrowheads="1"/>
            </p:cNvSpPr>
            <p:nvPr/>
          </p:nvSpPr>
          <p:spPr bwMode="auto">
            <a:xfrm>
              <a:off x="3002"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Not me.</a:t>
              </a:r>
            </a:p>
          </p:txBody>
        </p:sp>
      </p:gr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Searching for a Key</a:t>
            </a:r>
          </a:p>
        </p:txBody>
      </p:sp>
      <p:sp>
        <p:nvSpPr>
          <p:cNvPr id="22531" name="Rectangle 2"/>
          <p:cNvSpPr>
            <a:spLocks noGrp="1" noChangeArrowheads="1"/>
          </p:cNvSpPr>
          <p:nvPr>
            <p:ph sz="half" idx="1"/>
          </p:nvPr>
        </p:nvSpPr>
        <p:spPr>
          <a:xfrm>
            <a:off x="2209801" y="1774825"/>
            <a:ext cx="5102225"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Keep moving forward until you find the key, or you reach an empty spot.</a:t>
            </a:r>
          </a:p>
        </p:txBody>
      </p:sp>
      <p:sp>
        <p:nvSpPr>
          <p:cNvPr id="22532"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33"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34"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2541"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2542"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2543"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2544"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2545"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2546"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47"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2548" name="Group 19"/>
          <p:cNvGrpSpPr>
            <a:grpSpLocks/>
          </p:cNvGrpSpPr>
          <p:nvPr/>
        </p:nvGrpSpPr>
        <p:grpSpPr bwMode="auto">
          <a:xfrm>
            <a:off x="6122991" y="5475294"/>
            <a:ext cx="628650" cy="519113"/>
            <a:chOff x="2897" y="3449"/>
            <a:chExt cx="396" cy="327"/>
          </a:xfrm>
        </p:grpSpPr>
        <p:sp>
          <p:nvSpPr>
            <p:cNvPr id="22576"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2257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9" name="Group 22"/>
          <p:cNvGrpSpPr>
            <a:grpSpLocks/>
          </p:cNvGrpSpPr>
          <p:nvPr/>
        </p:nvGrpSpPr>
        <p:grpSpPr bwMode="auto">
          <a:xfrm>
            <a:off x="4346573" y="5449894"/>
            <a:ext cx="628650" cy="569913"/>
            <a:chOff x="1778" y="3433"/>
            <a:chExt cx="396" cy="359"/>
          </a:xfrm>
        </p:grpSpPr>
        <p:sp>
          <p:nvSpPr>
            <p:cNvPr id="22574"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2257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50" name="Group 25"/>
          <p:cNvGrpSpPr>
            <a:grpSpLocks/>
          </p:cNvGrpSpPr>
          <p:nvPr/>
        </p:nvGrpSpPr>
        <p:grpSpPr bwMode="auto">
          <a:xfrm>
            <a:off x="3430589" y="5445131"/>
            <a:ext cx="579437" cy="577851"/>
            <a:chOff x="1201" y="3430"/>
            <a:chExt cx="365" cy="364"/>
          </a:xfrm>
        </p:grpSpPr>
        <p:sp>
          <p:nvSpPr>
            <p:cNvPr id="22572"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2257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51" name="Group 28"/>
          <p:cNvGrpSpPr>
            <a:grpSpLocks/>
          </p:cNvGrpSpPr>
          <p:nvPr/>
        </p:nvGrpSpPr>
        <p:grpSpPr bwMode="auto">
          <a:xfrm>
            <a:off x="9288458" y="5480056"/>
            <a:ext cx="727074" cy="508001"/>
            <a:chOff x="4891" y="3452"/>
            <a:chExt cx="458" cy="320"/>
          </a:xfrm>
        </p:grpSpPr>
        <p:sp>
          <p:nvSpPr>
            <p:cNvPr id="22570"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22571"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52" name="Group 31"/>
          <p:cNvGrpSpPr>
            <a:grpSpLocks/>
          </p:cNvGrpSpPr>
          <p:nvPr/>
        </p:nvGrpSpPr>
        <p:grpSpPr bwMode="auto">
          <a:xfrm>
            <a:off x="8120060" y="4014788"/>
            <a:ext cx="1311274" cy="2832099"/>
            <a:chOff x="4155" y="2529"/>
            <a:chExt cx="826" cy="1784"/>
          </a:xfrm>
        </p:grpSpPr>
        <p:sp>
          <p:nvSpPr>
            <p:cNvPr id="22568"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9"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2553" name="Group 34"/>
          <p:cNvGrpSpPr>
            <a:grpSpLocks/>
          </p:cNvGrpSpPr>
          <p:nvPr/>
        </p:nvGrpSpPr>
        <p:grpSpPr bwMode="auto">
          <a:xfrm>
            <a:off x="5237164" y="5465759"/>
            <a:ext cx="579437" cy="558799"/>
            <a:chOff x="2339" y="3443"/>
            <a:chExt cx="365" cy="352"/>
          </a:xfrm>
        </p:grpSpPr>
        <p:pic>
          <p:nvPicPr>
            <p:cNvPr id="22566"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7"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22554" name="Group 37"/>
          <p:cNvGrpSpPr>
            <a:grpSpLocks/>
          </p:cNvGrpSpPr>
          <p:nvPr/>
        </p:nvGrpSpPr>
        <p:grpSpPr bwMode="auto">
          <a:xfrm>
            <a:off x="7072314" y="5454656"/>
            <a:ext cx="579437" cy="550863"/>
            <a:chOff x="3495" y="3436"/>
            <a:chExt cx="365" cy="347"/>
          </a:xfrm>
        </p:grpSpPr>
        <p:pic>
          <p:nvPicPr>
            <p:cNvPr id="22564"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5" name="AutoShape 39"/>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22555" name="AutoShape 40"/>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6" name="Oval 41"/>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7" name="AutoShape 42"/>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701466868</a:t>
            </a:r>
          </a:p>
        </p:txBody>
      </p:sp>
      <p:grpSp>
        <p:nvGrpSpPr>
          <p:cNvPr id="22558" name="Group 43"/>
          <p:cNvGrpSpPr>
            <a:grpSpLocks/>
          </p:cNvGrpSpPr>
          <p:nvPr/>
        </p:nvGrpSpPr>
        <p:grpSpPr bwMode="auto">
          <a:xfrm>
            <a:off x="8847139" y="3090864"/>
            <a:ext cx="1800225" cy="1290637"/>
            <a:chOff x="4613" y="1947"/>
            <a:chExt cx="1134" cy="813"/>
          </a:xfrm>
        </p:grpSpPr>
        <p:sp>
          <p:nvSpPr>
            <p:cNvPr id="22562" name="Freeform 44"/>
            <p:cNvSpPr>
              <a:spLocks noChangeArrowheads="1"/>
            </p:cNvSpPr>
            <p:nvPr/>
          </p:nvSpPr>
          <p:spPr bwMode="auto">
            <a:xfrm>
              <a:off x="4613" y="1947"/>
              <a:ext cx="1134" cy="814"/>
            </a:xfrm>
            <a:custGeom>
              <a:avLst/>
              <a:gdLst>
                <a:gd name="T0" fmla="*/ 0 w 5002"/>
                <a:gd name="T1" fmla="*/ 3153 h 3590"/>
                <a:gd name="T2" fmla="*/ 699 w 5002"/>
                <a:gd name="T3" fmla="*/ 3589 h 3590"/>
                <a:gd name="T4" fmla="*/ 4302 w 5002"/>
                <a:gd name="T5" fmla="*/ 3589 h 3590"/>
                <a:gd name="T6" fmla="*/ 5001 w 5002"/>
                <a:gd name="T7" fmla="*/ 3153 h 3590"/>
                <a:gd name="T8" fmla="*/ 5001 w 5002"/>
                <a:gd name="T9" fmla="*/ 904 h 3590"/>
                <a:gd name="T10" fmla="*/ 4302 w 5002"/>
                <a:gd name="T11" fmla="*/ 468 h 3590"/>
                <a:gd name="T12" fmla="*/ 1999 w 5002"/>
                <a:gd name="T13" fmla="*/ 468 h 3590"/>
                <a:gd name="T14" fmla="*/ 342 w 5002"/>
                <a:gd name="T15" fmla="*/ 0 h 3590"/>
                <a:gd name="T16" fmla="*/ 791 w 5002"/>
                <a:gd name="T17" fmla="*/ 468 h 3590"/>
                <a:gd name="T18" fmla="*/ 699 w 5002"/>
                <a:gd name="T19" fmla="*/ 468 h 3590"/>
                <a:gd name="T20" fmla="*/ 0 w 5002"/>
                <a:gd name="T21" fmla="*/ 904 h 3590"/>
                <a:gd name="T22" fmla="*/ 0 w 5002"/>
                <a:gd name="T23" fmla="*/ 3153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22563" name="AutoShape 45"/>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My hash</a:t>
              </a:r>
            </a:p>
            <a:p>
              <a:pPr algn="ctr">
                <a:buClr>
                  <a:srgbClr val="E0E0E0"/>
                </a:buClr>
                <a:buSzPct val="100000"/>
                <a:buFont typeface="Times New Roman" panose="02020603050405020304" pitchFamily="18" charset="0"/>
                <a:buNone/>
              </a:pPr>
              <a:r>
                <a:rPr lang="en-GB" altLang="en-US" sz="2400" b="1">
                  <a:solidFill>
                    <a:schemeClr val="tx1"/>
                  </a:solidFill>
                </a:rPr>
                <a:t>value is [2].</a:t>
              </a:r>
            </a:p>
          </p:txBody>
        </p:sp>
      </p:grpSp>
      <p:grpSp>
        <p:nvGrpSpPr>
          <p:cNvPr id="22559" name="Group 46"/>
          <p:cNvGrpSpPr>
            <a:grpSpLocks/>
          </p:cNvGrpSpPr>
          <p:nvPr/>
        </p:nvGrpSpPr>
        <p:grpSpPr bwMode="auto">
          <a:xfrm>
            <a:off x="7197726" y="4070351"/>
            <a:ext cx="1363663" cy="771525"/>
            <a:chOff x="3574" y="2564"/>
            <a:chExt cx="859" cy="486"/>
          </a:xfrm>
        </p:grpSpPr>
        <p:sp>
          <p:nvSpPr>
            <p:cNvPr id="22560" name="Freeform 47"/>
            <p:cNvSpPr>
              <a:spLocks noChangeArrowheads="1"/>
            </p:cNvSpPr>
            <p:nvPr/>
          </p:nvSpPr>
          <p:spPr bwMode="auto">
            <a:xfrm>
              <a:off x="3574" y="2564"/>
              <a:ext cx="860" cy="487"/>
            </a:xfrm>
            <a:custGeom>
              <a:avLst/>
              <a:gdLst>
                <a:gd name="T0" fmla="*/ 0 w 3794"/>
                <a:gd name="T1" fmla="*/ 261 h 2148"/>
                <a:gd name="T2" fmla="*/ 530 w 3794"/>
                <a:gd name="T3" fmla="*/ 0 h 2148"/>
                <a:gd name="T4" fmla="*/ 3263 w 3794"/>
                <a:gd name="T5" fmla="*/ 0 h 2148"/>
                <a:gd name="T6" fmla="*/ 3793 w 3794"/>
                <a:gd name="T7" fmla="*/ 261 h 2148"/>
                <a:gd name="T8" fmla="*/ 3793 w 3794"/>
                <a:gd name="T9" fmla="*/ 1606 h 2148"/>
                <a:gd name="T10" fmla="*/ 3263 w 3794"/>
                <a:gd name="T11" fmla="*/ 1867 h 2148"/>
                <a:gd name="T12" fmla="*/ 1516 w 3794"/>
                <a:gd name="T13" fmla="*/ 1867 h 2148"/>
                <a:gd name="T14" fmla="*/ 260 w 3794"/>
                <a:gd name="T15" fmla="*/ 2147 h 2148"/>
                <a:gd name="T16" fmla="*/ 600 w 3794"/>
                <a:gd name="T17" fmla="*/ 1867 h 2148"/>
                <a:gd name="T18" fmla="*/ 530 w 3794"/>
                <a:gd name="T19" fmla="*/ 1867 h 2148"/>
                <a:gd name="T20" fmla="*/ 0 w 3794"/>
                <a:gd name="T21" fmla="*/ 1606 h 2148"/>
                <a:gd name="T22" fmla="*/ 0 w 3794"/>
                <a:gd name="T23" fmla="*/ 261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22561" name="AutoShape 48"/>
            <p:cNvSpPr>
              <a:spLocks noChangeArrowheads="1"/>
            </p:cNvSpPr>
            <p:nvPr/>
          </p:nvSpPr>
          <p:spPr bwMode="auto">
            <a:xfrm>
              <a:off x="3574"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Yes!</a:t>
              </a:r>
            </a:p>
          </p:txBody>
        </p:sp>
      </p:gr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Searching for a Key</a:t>
            </a:r>
          </a:p>
        </p:txBody>
      </p:sp>
      <p:sp>
        <p:nvSpPr>
          <p:cNvPr id="23555" name="Rectangle 2"/>
          <p:cNvSpPr>
            <a:spLocks noGrp="1" noChangeArrowheads="1"/>
          </p:cNvSpPr>
          <p:nvPr>
            <p:ph sz="half" idx="1"/>
          </p:nvPr>
        </p:nvSpPr>
        <p:spPr>
          <a:xfrm>
            <a:off x="2209801" y="1774825"/>
            <a:ext cx="5102225"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When the item is found, the information can be copied to the necessary location.</a:t>
            </a:r>
          </a:p>
        </p:txBody>
      </p:sp>
      <p:sp>
        <p:nvSpPr>
          <p:cNvPr id="23556"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57"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58"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3565"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3566"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3567"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3568"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3569"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3570"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1"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3572" name="Group 19"/>
          <p:cNvGrpSpPr>
            <a:grpSpLocks/>
          </p:cNvGrpSpPr>
          <p:nvPr/>
        </p:nvGrpSpPr>
        <p:grpSpPr bwMode="auto">
          <a:xfrm>
            <a:off x="6122991" y="5475294"/>
            <a:ext cx="628650" cy="519113"/>
            <a:chOff x="2897" y="3449"/>
            <a:chExt cx="396" cy="327"/>
          </a:xfrm>
        </p:grpSpPr>
        <p:sp>
          <p:nvSpPr>
            <p:cNvPr id="23606"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2360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3" name="Group 22"/>
          <p:cNvGrpSpPr>
            <a:grpSpLocks/>
          </p:cNvGrpSpPr>
          <p:nvPr/>
        </p:nvGrpSpPr>
        <p:grpSpPr bwMode="auto">
          <a:xfrm>
            <a:off x="4346573" y="5449894"/>
            <a:ext cx="628650" cy="569913"/>
            <a:chOff x="1778" y="3433"/>
            <a:chExt cx="396" cy="359"/>
          </a:xfrm>
        </p:grpSpPr>
        <p:sp>
          <p:nvSpPr>
            <p:cNvPr id="23604"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2360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4" name="Group 25"/>
          <p:cNvGrpSpPr>
            <a:grpSpLocks/>
          </p:cNvGrpSpPr>
          <p:nvPr/>
        </p:nvGrpSpPr>
        <p:grpSpPr bwMode="auto">
          <a:xfrm>
            <a:off x="3430589" y="5445131"/>
            <a:ext cx="579437" cy="577851"/>
            <a:chOff x="1201" y="3430"/>
            <a:chExt cx="365" cy="364"/>
          </a:xfrm>
        </p:grpSpPr>
        <p:sp>
          <p:nvSpPr>
            <p:cNvPr id="23602"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2360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5" name="Group 28"/>
          <p:cNvGrpSpPr>
            <a:grpSpLocks/>
          </p:cNvGrpSpPr>
          <p:nvPr/>
        </p:nvGrpSpPr>
        <p:grpSpPr bwMode="auto">
          <a:xfrm>
            <a:off x="9288458" y="5480056"/>
            <a:ext cx="727074" cy="508001"/>
            <a:chOff x="4891" y="3452"/>
            <a:chExt cx="458" cy="320"/>
          </a:xfrm>
        </p:grpSpPr>
        <p:sp>
          <p:nvSpPr>
            <p:cNvPr id="23600"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23601"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6" name="Group 31"/>
          <p:cNvGrpSpPr>
            <a:grpSpLocks/>
          </p:cNvGrpSpPr>
          <p:nvPr/>
        </p:nvGrpSpPr>
        <p:grpSpPr bwMode="auto">
          <a:xfrm>
            <a:off x="8120060" y="4014788"/>
            <a:ext cx="1311274" cy="2832099"/>
            <a:chOff x="4155" y="2529"/>
            <a:chExt cx="826" cy="1784"/>
          </a:xfrm>
        </p:grpSpPr>
        <p:sp>
          <p:nvSpPr>
            <p:cNvPr id="23598"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9"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3577" name="Group 34"/>
          <p:cNvGrpSpPr>
            <a:grpSpLocks/>
          </p:cNvGrpSpPr>
          <p:nvPr/>
        </p:nvGrpSpPr>
        <p:grpSpPr bwMode="auto">
          <a:xfrm>
            <a:off x="5237164" y="5465759"/>
            <a:ext cx="579437" cy="558799"/>
            <a:chOff x="2339" y="3443"/>
            <a:chExt cx="365" cy="352"/>
          </a:xfrm>
        </p:grpSpPr>
        <p:pic>
          <p:nvPicPr>
            <p:cNvPr id="23596"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97"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23578" name="Group 37"/>
          <p:cNvGrpSpPr>
            <a:grpSpLocks/>
          </p:cNvGrpSpPr>
          <p:nvPr/>
        </p:nvGrpSpPr>
        <p:grpSpPr bwMode="auto">
          <a:xfrm>
            <a:off x="7072314" y="5454656"/>
            <a:ext cx="579437" cy="550863"/>
            <a:chOff x="3495" y="3436"/>
            <a:chExt cx="365" cy="347"/>
          </a:xfrm>
        </p:grpSpPr>
        <p:pic>
          <p:nvPicPr>
            <p:cNvPr id="23594"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95" name="AutoShape 39"/>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23579" name="AutoShape 40"/>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0" name="AutoShape 41"/>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701466868</a:t>
            </a:r>
          </a:p>
        </p:txBody>
      </p:sp>
      <p:grpSp>
        <p:nvGrpSpPr>
          <p:cNvPr id="23581" name="Group 42"/>
          <p:cNvGrpSpPr>
            <a:grpSpLocks/>
          </p:cNvGrpSpPr>
          <p:nvPr/>
        </p:nvGrpSpPr>
        <p:grpSpPr bwMode="auto">
          <a:xfrm>
            <a:off x="8847139" y="3090864"/>
            <a:ext cx="1800225" cy="1290637"/>
            <a:chOff x="4613" y="1947"/>
            <a:chExt cx="1134" cy="813"/>
          </a:xfrm>
        </p:grpSpPr>
        <p:sp>
          <p:nvSpPr>
            <p:cNvPr id="23592" name="Freeform 43"/>
            <p:cNvSpPr>
              <a:spLocks noChangeArrowheads="1"/>
            </p:cNvSpPr>
            <p:nvPr/>
          </p:nvSpPr>
          <p:spPr bwMode="auto">
            <a:xfrm>
              <a:off x="4613" y="1947"/>
              <a:ext cx="1134" cy="814"/>
            </a:xfrm>
            <a:custGeom>
              <a:avLst/>
              <a:gdLst>
                <a:gd name="T0" fmla="*/ 0 w 5002"/>
                <a:gd name="T1" fmla="*/ 3153 h 3590"/>
                <a:gd name="T2" fmla="*/ 699 w 5002"/>
                <a:gd name="T3" fmla="*/ 3589 h 3590"/>
                <a:gd name="T4" fmla="*/ 4302 w 5002"/>
                <a:gd name="T5" fmla="*/ 3589 h 3590"/>
                <a:gd name="T6" fmla="*/ 5001 w 5002"/>
                <a:gd name="T7" fmla="*/ 3153 h 3590"/>
                <a:gd name="T8" fmla="*/ 5001 w 5002"/>
                <a:gd name="T9" fmla="*/ 904 h 3590"/>
                <a:gd name="T10" fmla="*/ 4302 w 5002"/>
                <a:gd name="T11" fmla="*/ 468 h 3590"/>
                <a:gd name="T12" fmla="*/ 1999 w 5002"/>
                <a:gd name="T13" fmla="*/ 468 h 3590"/>
                <a:gd name="T14" fmla="*/ 342 w 5002"/>
                <a:gd name="T15" fmla="*/ 0 h 3590"/>
                <a:gd name="T16" fmla="*/ 791 w 5002"/>
                <a:gd name="T17" fmla="*/ 468 h 3590"/>
                <a:gd name="T18" fmla="*/ 699 w 5002"/>
                <a:gd name="T19" fmla="*/ 468 h 3590"/>
                <a:gd name="T20" fmla="*/ 0 w 5002"/>
                <a:gd name="T21" fmla="*/ 904 h 3590"/>
                <a:gd name="T22" fmla="*/ 0 w 5002"/>
                <a:gd name="T23" fmla="*/ 3153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23593" name="AutoShape 44"/>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My hash</a:t>
              </a:r>
            </a:p>
            <a:p>
              <a:pPr algn="ctr">
                <a:buClr>
                  <a:srgbClr val="E0E0E0"/>
                </a:buClr>
                <a:buSzPct val="100000"/>
                <a:buFont typeface="Times New Roman" panose="02020603050405020304" pitchFamily="18" charset="0"/>
                <a:buNone/>
              </a:pPr>
              <a:r>
                <a:rPr lang="en-GB" altLang="en-US" sz="2400" b="1">
                  <a:solidFill>
                    <a:schemeClr val="tx1"/>
                  </a:solidFill>
                </a:rPr>
                <a:t>value is [2].</a:t>
              </a:r>
            </a:p>
          </p:txBody>
        </p:sp>
      </p:grpSp>
      <p:grpSp>
        <p:nvGrpSpPr>
          <p:cNvPr id="23582" name="Group 45"/>
          <p:cNvGrpSpPr>
            <a:grpSpLocks/>
          </p:cNvGrpSpPr>
          <p:nvPr/>
        </p:nvGrpSpPr>
        <p:grpSpPr bwMode="auto">
          <a:xfrm>
            <a:off x="7197726" y="4070351"/>
            <a:ext cx="1363663" cy="771525"/>
            <a:chOff x="3574" y="2564"/>
            <a:chExt cx="859" cy="486"/>
          </a:xfrm>
        </p:grpSpPr>
        <p:sp>
          <p:nvSpPr>
            <p:cNvPr id="23590" name="Freeform 46"/>
            <p:cNvSpPr>
              <a:spLocks noChangeArrowheads="1"/>
            </p:cNvSpPr>
            <p:nvPr/>
          </p:nvSpPr>
          <p:spPr bwMode="auto">
            <a:xfrm>
              <a:off x="3574" y="2564"/>
              <a:ext cx="860" cy="487"/>
            </a:xfrm>
            <a:custGeom>
              <a:avLst/>
              <a:gdLst>
                <a:gd name="T0" fmla="*/ 0 w 3794"/>
                <a:gd name="T1" fmla="*/ 261 h 2148"/>
                <a:gd name="T2" fmla="*/ 530 w 3794"/>
                <a:gd name="T3" fmla="*/ 0 h 2148"/>
                <a:gd name="T4" fmla="*/ 3263 w 3794"/>
                <a:gd name="T5" fmla="*/ 0 h 2148"/>
                <a:gd name="T6" fmla="*/ 3793 w 3794"/>
                <a:gd name="T7" fmla="*/ 261 h 2148"/>
                <a:gd name="T8" fmla="*/ 3793 w 3794"/>
                <a:gd name="T9" fmla="*/ 1606 h 2148"/>
                <a:gd name="T10" fmla="*/ 3263 w 3794"/>
                <a:gd name="T11" fmla="*/ 1867 h 2148"/>
                <a:gd name="T12" fmla="*/ 1516 w 3794"/>
                <a:gd name="T13" fmla="*/ 1867 h 2148"/>
                <a:gd name="T14" fmla="*/ 260 w 3794"/>
                <a:gd name="T15" fmla="*/ 2147 h 2148"/>
                <a:gd name="T16" fmla="*/ 600 w 3794"/>
                <a:gd name="T17" fmla="*/ 1867 h 2148"/>
                <a:gd name="T18" fmla="*/ 530 w 3794"/>
                <a:gd name="T19" fmla="*/ 1867 h 2148"/>
                <a:gd name="T20" fmla="*/ 0 w 3794"/>
                <a:gd name="T21" fmla="*/ 1606 h 2148"/>
                <a:gd name="T22" fmla="*/ 0 w 3794"/>
                <a:gd name="T23" fmla="*/ 261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23591" name="AutoShape 47"/>
            <p:cNvSpPr>
              <a:spLocks noChangeArrowheads="1"/>
            </p:cNvSpPr>
            <p:nvPr/>
          </p:nvSpPr>
          <p:spPr bwMode="auto">
            <a:xfrm>
              <a:off x="3574"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Yes!</a:t>
              </a:r>
            </a:p>
          </p:txBody>
        </p:sp>
      </p:grpSp>
      <p:grpSp>
        <p:nvGrpSpPr>
          <p:cNvPr id="23583" name="Group 48"/>
          <p:cNvGrpSpPr>
            <a:grpSpLocks/>
          </p:cNvGrpSpPr>
          <p:nvPr/>
        </p:nvGrpSpPr>
        <p:grpSpPr bwMode="auto">
          <a:xfrm>
            <a:off x="6386514" y="4027488"/>
            <a:ext cx="796925" cy="1377950"/>
            <a:chOff x="3063" y="2537"/>
            <a:chExt cx="502" cy="868"/>
          </a:xfrm>
        </p:grpSpPr>
        <p:sp>
          <p:nvSpPr>
            <p:cNvPr id="23588" name="AutoShape 49"/>
            <p:cNvSpPr>
              <a:spLocks noChangeArrowheads="1"/>
            </p:cNvSpPr>
            <p:nvPr/>
          </p:nvSpPr>
          <p:spPr bwMode="auto">
            <a:xfrm>
              <a:off x="3063" y="2537"/>
              <a:ext cx="503" cy="869"/>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760">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9" name="Freeform 50"/>
            <p:cNvSpPr>
              <a:spLocks noChangeArrowheads="1"/>
            </p:cNvSpPr>
            <p:nvPr/>
          </p:nvSpPr>
          <p:spPr bwMode="auto">
            <a:xfrm>
              <a:off x="3063" y="2537"/>
              <a:ext cx="503" cy="869"/>
            </a:xfrm>
            <a:custGeom>
              <a:avLst/>
              <a:gdLst>
                <a:gd name="T0" fmla="*/ 0 w 2219"/>
                <a:gd name="T1" fmla="*/ 0 h 3834"/>
                <a:gd name="T2" fmla="*/ 3 w 2219"/>
                <a:gd name="T3" fmla="*/ 201 h 3834"/>
                <a:gd name="T4" fmla="*/ 12 w 2219"/>
                <a:gd name="T5" fmla="*/ 401 h 3834"/>
                <a:gd name="T6" fmla="*/ 27 w 2219"/>
                <a:gd name="T7" fmla="*/ 600 h 3834"/>
                <a:gd name="T8" fmla="*/ 48 w 2219"/>
                <a:gd name="T9" fmla="*/ 797 h 3834"/>
                <a:gd name="T10" fmla="*/ 76 w 2219"/>
                <a:gd name="T11" fmla="*/ 992 h 3834"/>
                <a:gd name="T12" fmla="*/ 109 w 2219"/>
                <a:gd name="T13" fmla="*/ 1184 h 3834"/>
                <a:gd name="T14" fmla="*/ 147 w 2219"/>
                <a:gd name="T15" fmla="*/ 1374 h 3834"/>
                <a:gd name="T16" fmla="*/ 192 w 2219"/>
                <a:gd name="T17" fmla="*/ 1559 h 3834"/>
                <a:gd name="T18" fmla="*/ 242 w 2219"/>
                <a:gd name="T19" fmla="*/ 1740 h 3834"/>
                <a:gd name="T20" fmla="*/ 297 w 2219"/>
                <a:gd name="T21" fmla="*/ 1917 h 3834"/>
                <a:gd name="T22" fmla="*/ 358 w 2219"/>
                <a:gd name="T23" fmla="*/ 2088 h 3834"/>
                <a:gd name="T24" fmla="*/ 424 w 2219"/>
                <a:gd name="T25" fmla="*/ 2253 h 3834"/>
                <a:gd name="T26" fmla="*/ 494 w 2219"/>
                <a:gd name="T27" fmla="*/ 2412 h 3834"/>
                <a:gd name="T28" fmla="*/ 570 w 2219"/>
                <a:gd name="T29" fmla="*/ 2565 h 3834"/>
                <a:gd name="T30" fmla="*/ 650 w 2219"/>
                <a:gd name="T31" fmla="*/ 2710 h 3834"/>
                <a:gd name="T32" fmla="*/ 734 w 2219"/>
                <a:gd name="T33" fmla="*/ 2848 h 3834"/>
                <a:gd name="T34" fmla="*/ 822 w 2219"/>
                <a:gd name="T35" fmla="*/ 2979 h 3834"/>
                <a:gd name="T36" fmla="*/ 914 w 2219"/>
                <a:gd name="T37" fmla="*/ 3101 h 3834"/>
                <a:gd name="T38" fmla="*/ 1010 w 2219"/>
                <a:gd name="T39" fmla="*/ 3215 h 3834"/>
                <a:gd name="T40" fmla="*/ 1109 w 2219"/>
                <a:gd name="T41" fmla="*/ 3319 h 3834"/>
                <a:gd name="T42" fmla="*/ 1211 w 2219"/>
                <a:gd name="T43" fmla="*/ 3415 h 3834"/>
                <a:gd name="T44" fmla="*/ 1316 w 2219"/>
                <a:gd name="T45" fmla="*/ 3502 h 3834"/>
                <a:gd name="T46" fmla="*/ 1423 w 2219"/>
                <a:gd name="T47" fmla="*/ 3578 h 3834"/>
                <a:gd name="T48" fmla="*/ 1533 w 2219"/>
                <a:gd name="T49" fmla="*/ 3645 h 3834"/>
                <a:gd name="T50" fmla="*/ 1644 w 2219"/>
                <a:gd name="T51" fmla="*/ 3702 h 3834"/>
                <a:gd name="T52" fmla="*/ 1757 w 2219"/>
                <a:gd name="T53" fmla="*/ 3749 h 3834"/>
                <a:gd name="T54" fmla="*/ 1871 w 2219"/>
                <a:gd name="T55" fmla="*/ 3786 h 3834"/>
                <a:gd name="T56" fmla="*/ 1986 w 2219"/>
                <a:gd name="T57" fmla="*/ 3812 h 3834"/>
                <a:gd name="T58" fmla="*/ 2102 w 2219"/>
                <a:gd name="T59" fmla="*/ 3828 h 3834"/>
                <a:gd name="T60" fmla="*/ 2218 w 2219"/>
                <a:gd name="T61" fmla="*/ 3833 h 38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19"/>
                <a:gd name="T94" fmla="*/ 0 h 3834"/>
                <a:gd name="T95" fmla="*/ 2219 w 2219"/>
                <a:gd name="T96" fmla="*/ 3834 h 38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19" h="3834">
                  <a:moveTo>
                    <a:pt x="0" y="0"/>
                  </a:moveTo>
                  <a:lnTo>
                    <a:pt x="3" y="201"/>
                  </a:lnTo>
                  <a:lnTo>
                    <a:pt x="12" y="401"/>
                  </a:lnTo>
                  <a:lnTo>
                    <a:pt x="27" y="600"/>
                  </a:lnTo>
                  <a:lnTo>
                    <a:pt x="48" y="797"/>
                  </a:lnTo>
                  <a:lnTo>
                    <a:pt x="76" y="992"/>
                  </a:lnTo>
                  <a:lnTo>
                    <a:pt x="109" y="1184"/>
                  </a:lnTo>
                  <a:lnTo>
                    <a:pt x="147" y="1374"/>
                  </a:lnTo>
                  <a:lnTo>
                    <a:pt x="192" y="1559"/>
                  </a:lnTo>
                  <a:lnTo>
                    <a:pt x="242" y="1740"/>
                  </a:lnTo>
                  <a:lnTo>
                    <a:pt x="297" y="1917"/>
                  </a:lnTo>
                  <a:lnTo>
                    <a:pt x="358" y="2088"/>
                  </a:lnTo>
                  <a:lnTo>
                    <a:pt x="424" y="2253"/>
                  </a:lnTo>
                  <a:lnTo>
                    <a:pt x="494" y="2412"/>
                  </a:lnTo>
                  <a:lnTo>
                    <a:pt x="570" y="2565"/>
                  </a:lnTo>
                  <a:lnTo>
                    <a:pt x="650" y="2710"/>
                  </a:lnTo>
                  <a:lnTo>
                    <a:pt x="734" y="2848"/>
                  </a:lnTo>
                  <a:lnTo>
                    <a:pt x="822" y="2979"/>
                  </a:lnTo>
                  <a:lnTo>
                    <a:pt x="914" y="3101"/>
                  </a:lnTo>
                  <a:lnTo>
                    <a:pt x="1010" y="3215"/>
                  </a:lnTo>
                  <a:lnTo>
                    <a:pt x="1109" y="3319"/>
                  </a:lnTo>
                  <a:lnTo>
                    <a:pt x="1211" y="3415"/>
                  </a:lnTo>
                  <a:lnTo>
                    <a:pt x="1316" y="3502"/>
                  </a:lnTo>
                  <a:lnTo>
                    <a:pt x="1423" y="3578"/>
                  </a:lnTo>
                  <a:lnTo>
                    <a:pt x="1533" y="3645"/>
                  </a:lnTo>
                  <a:lnTo>
                    <a:pt x="1644" y="3702"/>
                  </a:lnTo>
                  <a:lnTo>
                    <a:pt x="1757" y="3749"/>
                  </a:lnTo>
                  <a:lnTo>
                    <a:pt x="1871" y="3786"/>
                  </a:lnTo>
                  <a:lnTo>
                    <a:pt x="1986" y="3812"/>
                  </a:lnTo>
                  <a:lnTo>
                    <a:pt x="2102" y="3828"/>
                  </a:lnTo>
                  <a:lnTo>
                    <a:pt x="2218" y="3833"/>
                  </a:lnTo>
                </a:path>
              </a:pathLst>
            </a:custGeom>
            <a:noFill/>
            <a:ln w="50760">
              <a:solidFill>
                <a:srgbClr val="FF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584" name="Group 51"/>
          <p:cNvGrpSpPr>
            <a:grpSpLocks/>
          </p:cNvGrpSpPr>
          <p:nvPr/>
        </p:nvGrpSpPr>
        <p:grpSpPr bwMode="auto">
          <a:xfrm>
            <a:off x="6386514" y="2868613"/>
            <a:ext cx="1050925" cy="1122362"/>
            <a:chOff x="3063" y="1807"/>
            <a:chExt cx="662" cy="707"/>
          </a:xfrm>
        </p:grpSpPr>
        <p:sp>
          <p:nvSpPr>
            <p:cNvPr id="23586" name="AutoShape 52"/>
            <p:cNvSpPr>
              <a:spLocks noChangeArrowheads="1"/>
            </p:cNvSpPr>
            <p:nvPr/>
          </p:nvSpPr>
          <p:spPr bwMode="auto">
            <a:xfrm>
              <a:off x="3063" y="1807"/>
              <a:ext cx="663" cy="708"/>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760">
                  <a:solidFill>
                    <a:srgbClr val="000000"/>
                  </a:solidFill>
                  <a:round/>
                  <a:headEnd/>
                  <a:tailEnd type="triangle" w="med" len="me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7" name="Freeform 53"/>
            <p:cNvSpPr>
              <a:spLocks/>
            </p:cNvSpPr>
            <p:nvPr/>
          </p:nvSpPr>
          <p:spPr bwMode="auto">
            <a:xfrm>
              <a:off x="3063" y="1807"/>
              <a:ext cx="663" cy="708"/>
            </a:xfrm>
            <a:custGeom>
              <a:avLst/>
              <a:gdLst>
                <a:gd name="T0" fmla="*/ 2921 w 2922"/>
                <a:gd name="T1" fmla="*/ 0 h 3123"/>
                <a:gd name="T2" fmla="*/ 2768 w 2922"/>
                <a:gd name="T3" fmla="*/ 4 h 3123"/>
                <a:gd name="T4" fmla="*/ 2616 w 2922"/>
                <a:gd name="T5" fmla="*/ 17 h 3123"/>
                <a:gd name="T6" fmla="*/ 2464 w 2922"/>
                <a:gd name="T7" fmla="*/ 38 h 3123"/>
                <a:gd name="T8" fmla="*/ 2314 w 2922"/>
                <a:gd name="T9" fmla="*/ 68 h 3123"/>
                <a:gd name="T10" fmla="*/ 2165 w 2922"/>
                <a:gd name="T11" fmla="*/ 106 h 3123"/>
                <a:gd name="T12" fmla="*/ 2018 w 2922"/>
                <a:gd name="T13" fmla="*/ 153 h 3123"/>
                <a:gd name="T14" fmla="*/ 1874 w 2922"/>
                <a:gd name="T15" fmla="*/ 207 h 3123"/>
                <a:gd name="T16" fmla="*/ 1733 w 2922"/>
                <a:gd name="T17" fmla="*/ 270 h 3123"/>
                <a:gd name="T18" fmla="*/ 1595 w 2922"/>
                <a:gd name="T19" fmla="*/ 340 h 3123"/>
                <a:gd name="T20" fmla="*/ 1461 w 2922"/>
                <a:gd name="T21" fmla="*/ 418 h 3123"/>
                <a:gd name="T22" fmla="*/ 1330 w 2922"/>
                <a:gd name="T23" fmla="*/ 504 h 3123"/>
                <a:gd name="T24" fmla="*/ 1204 w 2922"/>
                <a:gd name="T25" fmla="*/ 596 h 3123"/>
                <a:gd name="T26" fmla="*/ 1083 w 2922"/>
                <a:gd name="T27" fmla="*/ 696 h 3123"/>
                <a:gd name="T28" fmla="*/ 966 w 2922"/>
                <a:gd name="T29" fmla="*/ 802 h 3123"/>
                <a:gd name="T30" fmla="*/ 856 w 2922"/>
                <a:gd name="T31" fmla="*/ 914 h 3123"/>
                <a:gd name="T32" fmla="*/ 750 w 2922"/>
                <a:gd name="T33" fmla="*/ 1033 h 3123"/>
                <a:gd name="T34" fmla="*/ 651 w 2922"/>
                <a:gd name="T35" fmla="*/ 1157 h 3123"/>
                <a:gd name="T36" fmla="*/ 558 w 2922"/>
                <a:gd name="T37" fmla="*/ 1287 h 3123"/>
                <a:gd name="T38" fmla="*/ 471 w 2922"/>
                <a:gd name="T39" fmla="*/ 1422 h 3123"/>
                <a:gd name="T40" fmla="*/ 391 w 2922"/>
                <a:gd name="T41" fmla="*/ 1561 h 3123"/>
                <a:gd name="T42" fmla="*/ 318 w 2922"/>
                <a:gd name="T43" fmla="*/ 1705 h 3123"/>
                <a:gd name="T44" fmla="*/ 253 w 2922"/>
                <a:gd name="T45" fmla="*/ 1852 h 3123"/>
                <a:gd name="T46" fmla="*/ 194 w 2922"/>
                <a:gd name="T47" fmla="*/ 2003 h 3123"/>
                <a:gd name="T48" fmla="*/ 143 w 2922"/>
                <a:gd name="T49" fmla="*/ 2157 h 3123"/>
                <a:gd name="T50" fmla="*/ 100 w 2922"/>
                <a:gd name="T51" fmla="*/ 2314 h 3123"/>
                <a:gd name="T52" fmla="*/ 64 w 2922"/>
                <a:gd name="T53" fmla="*/ 2473 h 3123"/>
                <a:gd name="T54" fmla="*/ 36 w 2922"/>
                <a:gd name="T55" fmla="*/ 2634 h 3123"/>
                <a:gd name="T56" fmla="*/ 16 w 2922"/>
                <a:gd name="T57" fmla="*/ 2796 h 3123"/>
                <a:gd name="T58" fmla="*/ 4 w 2922"/>
                <a:gd name="T59" fmla="*/ 2959 h 3123"/>
                <a:gd name="T60" fmla="*/ 0 w 2922"/>
                <a:gd name="T61" fmla="*/ 3122 h 3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22"/>
                <a:gd name="T94" fmla="*/ 0 h 3123"/>
                <a:gd name="T95" fmla="*/ 2922 w 2922"/>
                <a:gd name="T96" fmla="*/ 3123 h 3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22" h="3123">
                  <a:moveTo>
                    <a:pt x="2921" y="0"/>
                  </a:moveTo>
                  <a:lnTo>
                    <a:pt x="2768" y="4"/>
                  </a:lnTo>
                  <a:lnTo>
                    <a:pt x="2616" y="17"/>
                  </a:lnTo>
                  <a:lnTo>
                    <a:pt x="2464" y="38"/>
                  </a:lnTo>
                  <a:lnTo>
                    <a:pt x="2314" y="68"/>
                  </a:lnTo>
                  <a:lnTo>
                    <a:pt x="2165" y="106"/>
                  </a:lnTo>
                  <a:lnTo>
                    <a:pt x="2018" y="153"/>
                  </a:lnTo>
                  <a:lnTo>
                    <a:pt x="1874" y="207"/>
                  </a:lnTo>
                  <a:lnTo>
                    <a:pt x="1733" y="270"/>
                  </a:lnTo>
                  <a:lnTo>
                    <a:pt x="1595" y="340"/>
                  </a:lnTo>
                  <a:lnTo>
                    <a:pt x="1461" y="418"/>
                  </a:lnTo>
                  <a:lnTo>
                    <a:pt x="1330" y="504"/>
                  </a:lnTo>
                  <a:lnTo>
                    <a:pt x="1204" y="596"/>
                  </a:lnTo>
                  <a:lnTo>
                    <a:pt x="1083" y="696"/>
                  </a:lnTo>
                  <a:lnTo>
                    <a:pt x="966" y="802"/>
                  </a:lnTo>
                  <a:lnTo>
                    <a:pt x="856" y="914"/>
                  </a:lnTo>
                  <a:lnTo>
                    <a:pt x="750" y="1033"/>
                  </a:lnTo>
                  <a:lnTo>
                    <a:pt x="651" y="1157"/>
                  </a:lnTo>
                  <a:lnTo>
                    <a:pt x="558" y="1287"/>
                  </a:lnTo>
                  <a:lnTo>
                    <a:pt x="471" y="1422"/>
                  </a:lnTo>
                  <a:lnTo>
                    <a:pt x="391" y="1561"/>
                  </a:lnTo>
                  <a:lnTo>
                    <a:pt x="318" y="1705"/>
                  </a:lnTo>
                  <a:lnTo>
                    <a:pt x="253" y="1852"/>
                  </a:lnTo>
                  <a:lnTo>
                    <a:pt x="194" y="2003"/>
                  </a:lnTo>
                  <a:lnTo>
                    <a:pt x="143" y="2157"/>
                  </a:lnTo>
                  <a:lnTo>
                    <a:pt x="100" y="2314"/>
                  </a:lnTo>
                  <a:lnTo>
                    <a:pt x="64" y="2473"/>
                  </a:lnTo>
                  <a:lnTo>
                    <a:pt x="36" y="2634"/>
                  </a:lnTo>
                  <a:lnTo>
                    <a:pt x="16" y="2796"/>
                  </a:lnTo>
                  <a:lnTo>
                    <a:pt x="4" y="2959"/>
                  </a:lnTo>
                  <a:lnTo>
                    <a:pt x="0" y="3122"/>
                  </a:lnTo>
                </a:path>
              </a:pathLst>
            </a:custGeom>
            <a:noFill/>
            <a:ln w="50760">
              <a:solidFill>
                <a:srgbClr val="FF8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23585" name="Picture 5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Deleting a Record</a:t>
            </a:r>
          </a:p>
        </p:txBody>
      </p:sp>
      <p:sp>
        <p:nvSpPr>
          <p:cNvPr id="24579" name="Rectangle 2"/>
          <p:cNvSpPr>
            <a:spLocks noGrp="1" noChangeArrowheads="1"/>
          </p:cNvSpPr>
          <p:nvPr>
            <p:ph sz="half" idx="1"/>
          </p:nvPr>
        </p:nvSpPr>
        <p:spPr>
          <a:xfrm>
            <a:off x="2209800" y="1774825"/>
            <a:ext cx="7442200"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Records may also be deleted from a hash table.</a:t>
            </a:r>
          </a:p>
        </p:txBody>
      </p:sp>
      <p:sp>
        <p:nvSpPr>
          <p:cNvPr id="24580"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81"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82"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4589"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4590"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4591"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4592"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4593"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4594"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95"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4596" name="Group 19"/>
          <p:cNvGrpSpPr>
            <a:grpSpLocks/>
          </p:cNvGrpSpPr>
          <p:nvPr/>
        </p:nvGrpSpPr>
        <p:grpSpPr bwMode="auto">
          <a:xfrm>
            <a:off x="6122991" y="5475294"/>
            <a:ext cx="628650" cy="519113"/>
            <a:chOff x="2897" y="3449"/>
            <a:chExt cx="396" cy="327"/>
          </a:xfrm>
        </p:grpSpPr>
        <p:sp>
          <p:nvSpPr>
            <p:cNvPr id="24618" name="AutoShape 20"/>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24619"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7" name="Group 22"/>
          <p:cNvGrpSpPr>
            <a:grpSpLocks/>
          </p:cNvGrpSpPr>
          <p:nvPr/>
        </p:nvGrpSpPr>
        <p:grpSpPr bwMode="auto">
          <a:xfrm>
            <a:off x="4346573" y="5449894"/>
            <a:ext cx="628650" cy="569913"/>
            <a:chOff x="1778" y="3433"/>
            <a:chExt cx="396" cy="359"/>
          </a:xfrm>
        </p:grpSpPr>
        <p:sp>
          <p:nvSpPr>
            <p:cNvPr id="24616" name="AutoShape 23"/>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24617"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8" name="Group 25"/>
          <p:cNvGrpSpPr>
            <a:grpSpLocks/>
          </p:cNvGrpSpPr>
          <p:nvPr/>
        </p:nvGrpSpPr>
        <p:grpSpPr bwMode="auto">
          <a:xfrm>
            <a:off x="3430589" y="5445131"/>
            <a:ext cx="579437" cy="577851"/>
            <a:chOff x="1201" y="3430"/>
            <a:chExt cx="365" cy="364"/>
          </a:xfrm>
        </p:grpSpPr>
        <p:sp>
          <p:nvSpPr>
            <p:cNvPr id="24614" name="AutoShape 26"/>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24615"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9" name="Group 28"/>
          <p:cNvGrpSpPr>
            <a:grpSpLocks/>
          </p:cNvGrpSpPr>
          <p:nvPr/>
        </p:nvGrpSpPr>
        <p:grpSpPr bwMode="auto">
          <a:xfrm>
            <a:off x="9288458" y="5480056"/>
            <a:ext cx="727074" cy="508001"/>
            <a:chOff x="4891" y="3452"/>
            <a:chExt cx="458" cy="320"/>
          </a:xfrm>
        </p:grpSpPr>
        <p:sp>
          <p:nvSpPr>
            <p:cNvPr id="24612" name="AutoShape 29"/>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24613"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600" name="Group 31"/>
          <p:cNvGrpSpPr>
            <a:grpSpLocks/>
          </p:cNvGrpSpPr>
          <p:nvPr/>
        </p:nvGrpSpPr>
        <p:grpSpPr bwMode="auto">
          <a:xfrm>
            <a:off x="8120060" y="4014788"/>
            <a:ext cx="1311274" cy="2832099"/>
            <a:chOff x="4155" y="2529"/>
            <a:chExt cx="826" cy="1784"/>
          </a:xfrm>
        </p:grpSpPr>
        <p:sp>
          <p:nvSpPr>
            <p:cNvPr id="24610"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1" name="AutoShape 33"/>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4601" name="Group 34"/>
          <p:cNvGrpSpPr>
            <a:grpSpLocks/>
          </p:cNvGrpSpPr>
          <p:nvPr/>
        </p:nvGrpSpPr>
        <p:grpSpPr bwMode="auto">
          <a:xfrm>
            <a:off x="5237164" y="5465759"/>
            <a:ext cx="579437" cy="558799"/>
            <a:chOff x="2339" y="3443"/>
            <a:chExt cx="365" cy="352"/>
          </a:xfrm>
        </p:grpSpPr>
        <p:pic>
          <p:nvPicPr>
            <p:cNvPr id="24608"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9" name="AutoShape 36"/>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24602" name="Group 37"/>
          <p:cNvGrpSpPr>
            <a:grpSpLocks/>
          </p:cNvGrpSpPr>
          <p:nvPr/>
        </p:nvGrpSpPr>
        <p:grpSpPr bwMode="auto">
          <a:xfrm>
            <a:off x="7072314" y="5454656"/>
            <a:ext cx="579437" cy="550863"/>
            <a:chOff x="3495" y="3436"/>
            <a:chExt cx="365" cy="347"/>
          </a:xfrm>
        </p:grpSpPr>
        <p:pic>
          <p:nvPicPr>
            <p:cNvPr id="24606"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7" name="AutoShape 39"/>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grpSp>
        <p:nvGrpSpPr>
          <p:cNvPr id="24603" name="Group 40"/>
          <p:cNvGrpSpPr>
            <a:grpSpLocks/>
          </p:cNvGrpSpPr>
          <p:nvPr/>
        </p:nvGrpSpPr>
        <p:grpSpPr bwMode="auto">
          <a:xfrm>
            <a:off x="6200776" y="3746500"/>
            <a:ext cx="1770063" cy="1169988"/>
            <a:chOff x="2946" y="2360"/>
            <a:chExt cx="1115" cy="737"/>
          </a:xfrm>
        </p:grpSpPr>
        <p:sp>
          <p:nvSpPr>
            <p:cNvPr id="24604" name="Freeform 41"/>
            <p:cNvSpPr>
              <a:spLocks noChangeArrowheads="1"/>
            </p:cNvSpPr>
            <p:nvPr/>
          </p:nvSpPr>
          <p:spPr bwMode="auto">
            <a:xfrm>
              <a:off x="2946" y="2360"/>
              <a:ext cx="1116" cy="738"/>
            </a:xfrm>
            <a:custGeom>
              <a:avLst/>
              <a:gdLst>
                <a:gd name="T0" fmla="*/ 0 w 4922"/>
                <a:gd name="T1" fmla="*/ 395 h 3255"/>
                <a:gd name="T2" fmla="*/ 688 w 4922"/>
                <a:gd name="T3" fmla="*/ 0 h 3255"/>
                <a:gd name="T4" fmla="*/ 4233 w 4922"/>
                <a:gd name="T5" fmla="*/ 0 h 3255"/>
                <a:gd name="T6" fmla="*/ 4921 w 4922"/>
                <a:gd name="T7" fmla="*/ 395 h 3255"/>
                <a:gd name="T8" fmla="*/ 4921 w 4922"/>
                <a:gd name="T9" fmla="*/ 2434 h 3255"/>
                <a:gd name="T10" fmla="*/ 4233 w 4922"/>
                <a:gd name="T11" fmla="*/ 2829 h 3255"/>
                <a:gd name="T12" fmla="*/ 1967 w 4922"/>
                <a:gd name="T13" fmla="*/ 2829 h 3255"/>
                <a:gd name="T14" fmla="*/ 337 w 4922"/>
                <a:gd name="T15" fmla="*/ 3254 h 3255"/>
                <a:gd name="T16" fmla="*/ 778 w 4922"/>
                <a:gd name="T17" fmla="*/ 2829 h 3255"/>
                <a:gd name="T18" fmla="*/ 688 w 4922"/>
                <a:gd name="T19" fmla="*/ 2829 h 3255"/>
                <a:gd name="T20" fmla="*/ 0 w 4922"/>
                <a:gd name="T21" fmla="*/ 2434 h 3255"/>
                <a:gd name="T22" fmla="*/ 0 w 4922"/>
                <a:gd name="T23" fmla="*/ 395 h 3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22"/>
                <a:gd name="T37" fmla="*/ 0 h 3255"/>
                <a:gd name="T38" fmla="*/ 4922 w 4922"/>
                <a:gd name="T39" fmla="*/ 3255 h 3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22" h="3255">
                  <a:moveTo>
                    <a:pt x="0" y="395"/>
                  </a:moveTo>
                  <a:cubicBezTo>
                    <a:pt x="0" y="0"/>
                    <a:pt x="0" y="0"/>
                    <a:pt x="688" y="0"/>
                  </a:cubicBezTo>
                  <a:lnTo>
                    <a:pt x="4233" y="0"/>
                  </a:lnTo>
                  <a:cubicBezTo>
                    <a:pt x="4921" y="0"/>
                    <a:pt x="4921" y="0"/>
                    <a:pt x="4921" y="395"/>
                  </a:cubicBezTo>
                  <a:lnTo>
                    <a:pt x="4921" y="2434"/>
                  </a:lnTo>
                  <a:cubicBezTo>
                    <a:pt x="4921" y="2829"/>
                    <a:pt x="4921" y="2829"/>
                    <a:pt x="4233" y="2829"/>
                  </a:cubicBezTo>
                  <a:lnTo>
                    <a:pt x="1967" y="2829"/>
                  </a:lnTo>
                  <a:lnTo>
                    <a:pt x="337" y="3254"/>
                  </a:lnTo>
                  <a:lnTo>
                    <a:pt x="778" y="2829"/>
                  </a:lnTo>
                  <a:lnTo>
                    <a:pt x="688" y="2829"/>
                  </a:lnTo>
                  <a:cubicBezTo>
                    <a:pt x="0" y="2829"/>
                    <a:pt x="0" y="2829"/>
                    <a:pt x="0" y="2434"/>
                  </a:cubicBezTo>
                  <a:lnTo>
                    <a:pt x="0" y="395"/>
                  </a:lnTo>
                </a:path>
              </a:pathLst>
            </a:custGeom>
            <a:solidFill>
              <a:srgbClr val="0000FF"/>
            </a:solidFill>
            <a:ln w="12600">
              <a:solidFill>
                <a:srgbClr val="E0E0E0"/>
              </a:solidFill>
              <a:round/>
              <a:headEnd/>
              <a:tailEnd/>
            </a:ln>
          </p:spPr>
          <p:txBody>
            <a:bodyPr wrap="none" anchor="ctr"/>
            <a:lstStyle/>
            <a:p>
              <a:endParaRPr lang="en-US"/>
            </a:p>
          </p:txBody>
        </p:sp>
        <p:sp>
          <p:nvSpPr>
            <p:cNvPr id="24605" name="AutoShape 42"/>
            <p:cNvSpPr>
              <a:spLocks noChangeArrowheads="1"/>
            </p:cNvSpPr>
            <p:nvPr/>
          </p:nvSpPr>
          <p:spPr bwMode="auto">
            <a:xfrm>
              <a:off x="2946" y="2360"/>
              <a:ext cx="1116" cy="738"/>
            </a:xfrm>
            <a:prstGeom prst="roundRect">
              <a:avLst>
                <a:gd name="adj" fmla="val 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Please</a:t>
              </a:r>
            </a:p>
            <a:p>
              <a:pPr algn="ctr">
                <a:buClr>
                  <a:srgbClr val="E0E0E0"/>
                </a:buClr>
                <a:buSzPct val="100000"/>
                <a:buFont typeface="Times New Roman" panose="02020603050405020304" pitchFamily="18" charset="0"/>
                <a:buNone/>
              </a:pPr>
              <a:r>
                <a:rPr lang="en-GB" altLang="en-US" sz="2400" b="1">
                  <a:solidFill>
                    <a:schemeClr val="tx1"/>
                  </a:solidFill>
                </a:rPr>
                <a:t>delete me.</a:t>
              </a:r>
            </a:p>
          </p:txBody>
        </p:sp>
      </p:grpSp>
    </p:spTree>
  </p:cSld>
  <p:clrMapOvr>
    <a:masterClrMapping/>
  </p:clrMapOvr>
  <p:transition>
    <p:pull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Deleting a Record</a:t>
            </a:r>
          </a:p>
        </p:txBody>
      </p:sp>
      <p:sp>
        <p:nvSpPr>
          <p:cNvPr id="25603" name="Rectangle 2"/>
          <p:cNvSpPr>
            <a:spLocks noGrp="1" noChangeArrowheads="1"/>
          </p:cNvSpPr>
          <p:nvPr>
            <p:ph sz="half" idx="1"/>
          </p:nvPr>
        </p:nvSpPr>
        <p:spPr>
          <a:xfrm>
            <a:off x="2209800" y="1774825"/>
            <a:ext cx="8294688"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Records may also be deleted from a hash table.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But the location must not be left as an ordinary "empty spot" since that could interfere with searches.</a:t>
            </a:r>
          </a:p>
        </p:txBody>
      </p:sp>
      <p:sp>
        <p:nvSpPr>
          <p:cNvPr id="25604" name="Freeform 3"/>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05" name="AutoShape 4"/>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06" name="Line 5"/>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6"/>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7"/>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8"/>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9"/>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0"/>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AutoShape 11"/>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5613" name="AutoShape 12"/>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5614" name="AutoShape 13"/>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5615" name="AutoShape 14"/>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5616" name="AutoShape 15"/>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5617" name="AutoShape 16"/>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5618" name="AutoShape 17"/>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19" name="AutoShape 18"/>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5620" name="Group 19"/>
          <p:cNvGrpSpPr>
            <a:grpSpLocks/>
          </p:cNvGrpSpPr>
          <p:nvPr/>
        </p:nvGrpSpPr>
        <p:grpSpPr bwMode="auto">
          <a:xfrm>
            <a:off x="4346573" y="5449894"/>
            <a:ext cx="628650" cy="569913"/>
            <a:chOff x="1778" y="3433"/>
            <a:chExt cx="396" cy="359"/>
          </a:xfrm>
        </p:grpSpPr>
        <p:sp>
          <p:nvSpPr>
            <p:cNvPr id="25636" name="AutoShape 20"/>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2563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1" name="Group 22"/>
          <p:cNvGrpSpPr>
            <a:grpSpLocks/>
          </p:cNvGrpSpPr>
          <p:nvPr/>
        </p:nvGrpSpPr>
        <p:grpSpPr bwMode="auto">
          <a:xfrm>
            <a:off x="3430589" y="5445131"/>
            <a:ext cx="579437" cy="577851"/>
            <a:chOff x="1201" y="3430"/>
            <a:chExt cx="365" cy="364"/>
          </a:xfrm>
        </p:grpSpPr>
        <p:sp>
          <p:nvSpPr>
            <p:cNvPr id="25634" name="AutoShape 23"/>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2563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2" name="Group 25"/>
          <p:cNvGrpSpPr>
            <a:grpSpLocks/>
          </p:cNvGrpSpPr>
          <p:nvPr/>
        </p:nvGrpSpPr>
        <p:grpSpPr bwMode="auto">
          <a:xfrm>
            <a:off x="9288458" y="5480056"/>
            <a:ext cx="727074" cy="508001"/>
            <a:chOff x="4891" y="3452"/>
            <a:chExt cx="458" cy="320"/>
          </a:xfrm>
        </p:grpSpPr>
        <p:sp>
          <p:nvSpPr>
            <p:cNvPr id="25632" name="AutoShape 26"/>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2563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3" name="Group 28"/>
          <p:cNvGrpSpPr>
            <a:grpSpLocks/>
          </p:cNvGrpSpPr>
          <p:nvPr/>
        </p:nvGrpSpPr>
        <p:grpSpPr bwMode="auto">
          <a:xfrm>
            <a:off x="8120060" y="4014788"/>
            <a:ext cx="1311274" cy="2832099"/>
            <a:chOff x="4155" y="2529"/>
            <a:chExt cx="826" cy="1784"/>
          </a:xfrm>
        </p:grpSpPr>
        <p:sp>
          <p:nvSpPr>
            <p:cNvPr id="25630" name="Freeform 29"/>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1" name="AutoShape 30"/>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5624" name="Group 31"/>
          <p:cNvGrpSpPr>
            <a:grpSpLocks/>
          </p:cNvGrpSpPr>
          <p:nvPr/>
        </p:nvGrpSpPr>
        <p:grpSpPr bwMode="auto">
          <a:xfrm>
            <a:off x="5237164" y="5465759"/>
            <a:ext cx="579437" cy="558799"/>
            <a:chOff x="2339" y="3443"/>
            <a:chExt cx="365" cy="352"/>
          </a:xfrm>
        </p:grpSpPr>
        <p:pic>
          <p:nvPicPr>
            <p:cNvPr id="25628" name="Picture 32"/>
            <p:cNvPicPr>
              <a:picLocks noChangeAspect="1" noChangeArrowheads="1"/>
            </p:cNvPicPr>
            <p:nvPr/>
          </p:nvPicPr>
          <p:blipFill>
            <a:blip r:embed="rId6"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9" name="AutoShape 33"/>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25625" name="Group 34"/>
          <p:cNvGrpSpPr>
            <a:grpSpLocks/>
          </p:cNvGrpSpPr>
          <p:nvPr/>
        </p:nvGrpSpPr>
        <p:grpSpPr bwMode="auto">
          <a:xfrm>
            <a:off x="7072314" y="5454656"/>
            <a:ext cx="579437" cy="550863"/>
            <a:chOff x="3495" y="3436"/>
            <a:chExt cx="365" cy="347"/>
          </a:xfrm>
        </p:grpSpPr>
        <p:pic>
          <p:nvPicPr>
            <p:cNvPr id="25626"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7" name="AutoShape 36"/>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Tree>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Deleting a Record</a:t>
            </a:r>
          </a:p>
        </p:txBody>
      </p:sp>
      <p:sp>
        <p:nvSpPr>
          <p:cNvPr id="26650" name="Rectangle 37"/>
          <p:cNvSpPr>
            <a:spLocks noGrp="1" noChangeArrowheads="1"/>
          </p:cNvSpPr>
          <p:nvPr>
            <p:ph sz="half" idx="1"/>
          </p:nvPr>
        </p:nvSpPr>
        <p:spPr>
          <a:xfrm>
            <a:off x="2209801" y="1774825"/>
            <a:ext cx="8277225"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Records may also be deleted from a hash table.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But the location must not be left as an ordinary "empty spot" since that could interfere with searches.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The location must be marked in some special way so that a search can tell that the spot used to have something in it.</a:t>
            </a:r>
          </a:p>
        </p:txBody>
      </p:sp>
      <p:sp>
        <p:nvSpPr>
          <p:cNvPr id="26627" name="Freeform 2"/>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28" name="AutoShape 3"/>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29" name="Line 4"/>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0" name="Line 5"/>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6"/>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7"/>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8"/>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9"/>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AutoShape 10"/>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6636" name="AutoShape 11"/>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6637" name="AutoShape 12"/>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6638" name="AutoShape 13"/>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6639" name="AutoShape 14"/>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6640" name="AutoShape 15"/>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6641" name="AutoShape 16"/>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42" name="AutoShape 17"/>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6643" name="Group 18"/>
          <p:cNvGrpSpPr>
            <a:grpSpLocks/>
          </p:cNvGrpSpPr>
          <p:nvPr/>
        </p:nvGrpSpPr>
        <p:grpSpPr bwMode="auto">
          <a:xfrm>
            <a:off x="4346573" y="5449894"/>
            <a:ext cx="628650" cy="569913"/>
            <a:chOff x="1778" y="3433"/>
            <a:chExt cx="396" cy="359"/>
          </a:xfrm>
        </p:grpSpPr>
        <p:sp>
          <p:nvSpPr>
            <p:cNvPr id="26661" name="AutoShape 19"/>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26662"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4" name="Group 21"/>
          <p:cNvGrpSpPr>
            <a:grpSpLocks/>
          </p:cNvGrpSpPr>
          <p:nvPr/>
        </p:nvGrpSpPr>
        <p:grpSpPr bwMode="auto">
          <a:xfrm>
            <a:off x="3430589" y="5445131"/>
            <a:ext cx="579437" cy="577851"/>
            <a:chOff x="1201" y="3430"/>
            <a:chExt cx="365" cy="364"/>
          </a:xfrm>
        </p:grpSpPr>
        <p:sp>
          <p:nvSpPr>
            <p:cNvPr id="26659" name="AutoShape 22"/>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26660"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5" name="Group 24"/>
          <p:cNvGrpSpPr>
            <a:grpSpLocks/>
          </p:cNvGrpSpPr>
          <p:nvPr/>
        </p:nvGrpSpPr>
        <p:grpSpPr bwMode="auto">
          <a:xfrm>
            <a:off x="9288458" y="5480056"/>
            <a:ext cx="727074" cy="508001"/>
            <a:chOff x="4891" y="3452"/>
            <a:chExt cx="458" cy="320"/>
          </a:xfrm>
        </p:grpSpPr>
        <p:sp>
          <p:nvSpPr>
            <p:cNvPr id="26657" name="AutoShape 25"/>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26658"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6" name="Group 27"/>
          <p:cNvGrpSpPr>
            <a:grpSpLocks/>
          </p:cNvGrpSpPr>
          <p:nvPr/>
        </p:nvGrpSpPr>
        <p:grpSpPr bwMode="auto">
          <a:xfrm>
            <a:off x="8120060" y="4014788"/>
            <a:ext cx="1311274" cy="2832099"/>
            <a:chOff x="4155" y="2529"/>
            <a:chExt cx="826" cy="1784"/>
          </a:xfrm>
        </p:grpSpPr>
        <p:sp>
          <p:nvSpPr>
            <p:cNvPr id="26655" name="Freeform 28"/>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6" name="AutoShape 29"/>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6647" name="Group 30"/>
          <p:cNvGrpSpPr>
            <a:grpSpLocks/>
          </p:cNvGrpSpPr>
          <p:nvPr/>
        </p:nvGrpSpPr>
        <p:grpSpPr bwMode="auto">
          <a:xfrm>
            <a:off x="5237164" y="5465759"/>
            <a:ext cx="579437" cy="558799"/>
            <a:chOff x="2339" y="3443"/>
            <a:chExt cx="365" cy="352"/>
          </a:xfrm>
        </p:grpSpPr>
        <p:pic>
          <p:nvPicPr>
            <p:cNvPr id="26653" name="Picture 31"/>
            <p:cNvPicPr>
              <a:picLocks noChangeAspect="1" noChangeArrowheads="1"/>
            </p:cNvPicPr>
            <p:nvPr/>
          </p:nvPicPr>
          <p:blipFill>
            <a:blip r:embed="rId6"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4" name="AutoShape 32"/>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26648" name="Group 33"/>
          <p:cNvGrpSpPr>
            <a:grpSpLocks/>
          </p:cNvGrpSpPr>
          <p:nvPr/>
        </p:nvGrpSpPr>
        <p:grpSpPr bwMode="auto">
          <a:xfrm>
            <a:off x="7072314" y="5454656"/>
            <a:ext cx="579437" cy="550863"/>
            <a:chOff x="3495" y="3436"/>
            <a:chExt cx="365" cy="347"/>
          </a:xfrm>
        </p:grpSpPr>
        <p:pic>
          <p:nvPicPr>
            <p:cNvPr id="26651"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2" name="AutoShape 35"/>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26649" name="AutoShape 36"/>
          <p:cNvSpPr>
            <a:spLocks noChangeArrowheads="1"/>
          </p:cNvSpPr>
          <p:nvPr/>
        </p:nvSpPr>
        <p:spPr bwMode="auto">
          <a:xfrm>
            <a:off x="6008688" y="5332413"/>
            <a:ext cx="901700" cy="785812"/>
          </a:xfrm>
          <a:prstGeom prst="roundRect">
            <a:avLst>
              <a:gd name="adj" fmla="val 199"/>
            </a:avLst>
          </a:prstGeom>
          <a:blipFill dpi="0" rotWithShape="0">
            <a:blip r:embed="rId8"/>
            <a:srcRect/>
            <a:tile tx="0" ty="0" sx="100000" sy="100000" flip="none" algn="tl"/>
          </a:blipFill>
          <a:ln w="12600">
            <a:solidFill>
              <a:srgbClr val="00002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xfrm>
            <a:off x="1219200" y="342900"/>
            <a:ext cx="83820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400" dirty="0">
                <a:solidFill>
                  <a:srgbClr val="00CECE"/>
                </a:solidFill>
                <a:effectLst/>
                <a:ea typeface="+mn-ea"/>
              </a:rPr>
              <a:t>   Summary</a:t>
            </a:r>
          </a:p>
        </p:txBody>
      </p:sp>
      <p:sp>
        <p:nvSpPr>
          <p:cNvPr id="28673" name="Rectangle 1"/>
          <p:cNvSpPr>
            <a:spLocks noGrp="1" noChangeArrowheads="1"/>
          </p:cNvSpPr>
          <p:nvPr>
            <p:ph idx="1"/>
          </p:nvPr>
        </p:nvSpPr>
        <p:spPr>
          <a:xfrm>
            <a:off x="1447800" y="1981201"/>
            <a:ext cx="10439400" cy="4195763"/>
          </a:xfrm>
          <a:noFill/>
          <a:ln>
            <a:miter lim="800000"/>
            <a:headEnd/>
            <a:tailEnd/>
          </a:ln>
        </p:spPr>
        <p:txBody>
          <a:bodyPr anchor="t">
            <a:normAutofit/>
          </a:bodyPr>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E0E0E0"/>
                </a:solidFill>
                <a:ea typeface="+mj-ea"/>
              </a:rPr>
              <a:t>Hash tables store a collection of records with keys.</a:t>
            </a:r>
          </a:p>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E0E0E0"/>
                </a:solidFill>
                <a:ea typeface="+mj-ea"/>
              </a:rPr>
              <a:t>The location of a record depends on the hash value of the record's key.</a:t>
            </a:r>
          </a:p>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E0E0E0"/>
                </a:solidFill>
                <a:ea typeface="+mj-ea"/>
              </a:rPr>
              <a:t>When a collision occurs, the next available location is used.</a:t>
            </a:r>
          </a:p>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E0E0E0"/>
                </a:solidFill>
                <a:ea typeface="+mj-ea"/>
              </a:rPr>
              <a:t>Searching for a particular key is generally quick.</a:t>
            </a:r>
          </a:p>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E0E0E0"/>
                </a:solidFill>
                <a:ea typeface="+mj-ea"/>
              </a:rPr>
              <a:t>When an item is deleted, the location must be marked in a special way, so that the searches know that the spot used to be used.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animEffect transition="in" filter="randombar(vertical)">
                                      <p:cBhvr>
                                        <p:cTn id="7" dur="500"/>
                                        <p:tgtEl>
                                          <p:spTgt spid="286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8673">
                                            <p:txEl>
                                              <p:pRg st="1" end="1"/>
                                            </p:txEl>
                                          </p:spTgt>
                                        </p:tgtEl>
                                        <p:attrNameLst>
                                          <p:attrName>style.visibility</p:attrName>
                                        </p:attrNameLst>
                                      </p:cBhvr>
                                      <p:to>
                                        <p:strVal val="visible"/>
                                      </p:to>
                                    </p:set>
                                    <p:animEffect transition="in" filter="randombar(vertical)">
                                      <p:cBhvr>
                                        <p:cTn id="12" dur="500"/>
                                        <p:tgtEl>
                                          <p:spTgt spid="286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8673">
                                            <p:txEl>
                                              <p:pRg st="2" end="2"/>
                                            </p:txEl>
                                          </p:spTgt>
                                        </p:tgtEl>
                                        <p:attrNameLst>
                                          <p:attrName>style.visibility</p:attrName>
                                        </p:attrNameLst>
                                      </p:cBhvr>
                                      <p:to>
                                        <p:strVal val="visible"/>
                                      </p:to>
                                    </p:set>
                                    <p:animEffect transition="in" filter="randombar(vertical)">
                                      <p:cBhvr>
                                        <p:cTn id="17" dur="500"/>
                                        <p:tgtEl>
                                          <p:spTgt spid="286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28673">
                                            <p:txEl>
                                              <p:pRg st="3" end="3"/>
                                            </p:txEl>
                                          </p:spTgt>
                                        </p:tgtEl>
                                        <p:attrNameLst>
                                          <p:attrName>style.visibility</p:attrName>
                                        </p:attrNameLst>
                                      </p:cBhvr>
                                      <p:to>
                                        <p:strVal val="visible"/>
                                      </p:to>
                                    </p:set>
                                    <p:animEffect transition="in" filter="randombar(vertical)">
                                      <p:cBhvr>
                                        <p:cTn id="22" dur="500"/>
                                        <p:tgtEl>
                                          <p:spTgt spid="286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28673">
                                            <p:txEl>
                                              <p:pRg st="4" end="4"/>
                                            </p:txEl>
                                          </p:spTgt>
                                        </p:tgtEl>
                                        <p:attrNameLst>
                                          <p:attrName>style.visibility</p:attrName>
                                        </p:attrNameLst>
                                      </p:cBhvr>
                                      <p:to>
                                        <p:strVal val="visible"/>
                                      </p:to>
                                    </p:set>
                                    <p:animEffect transition="in" filter="randombar(vertical)">
                                      <p:cBhvr>
                                        <p:cTn id="27" dur="500"/>
                                        <p:tgtEl>
                                          <p:spTgt spid="286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What is a Hash Table ?</a:t>
            </a:r>
          </a:p>
        </p:txBody>
      </p:sp>
      <p:sp>
        <p:nvSpPr>
          <p:cNvPr id="3075" name="Rectangle 2"/>
          <p:cNvSpPr>
            <a:spLocks noGrp="1" noChangeArrowheads="1"/>
          </p:cNvSpPr>
          <p:nvPr>
            <p:ph sz="half" idx="1"/>
          </p:nvPr>
        </p:nvSpPr>
        <p:spPr>
          <a:xfrm>
            <a:off x="152400" y="1981200"/>
            <a:ext cx="8504238"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The simplest kind of hash table is an array of records.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This example has 701 records.</a:t>
            </a:r>
          </a:p>
        </p:txBody>
      </p:sp>
      <p:sp>
        <p:nvSpPr>
          <p:cNvPr id="3076" name="AutoShape 3"/>
          <p:cNvSpPr>
            <a:spLocks noChangeArrowheads="1"/>
          </p:cNvSpPr>
          <p:nvPr/>
        </p:nvSpPr>
        <p:spPr bwMode="auto">
          <a:xfrm>
            <a:off x="2586039" y="4683126"/>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7" name="Line 4"/>
          <p:cNvSpPr>
            <a:spLocks noChangeShapeType="1"/>
          </p:cNvSpPr>
          <p:nvPr/>
        </p:nvSpPr>
        <p:spPr bwMode="auto">
          <a:xfrm>
            <a:off x="3498850" y="46799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 name="Line 5"/>
          <p:cNvSpPr>
            <a:spLocks noChangeShapeType="1"/>
          </p:cNvSpPr>
          <p:nvPr/>
        </p:nvSpPr>
        <p:spPr bwMode="auto">
          <a:xfrm>
            <a:off x="4413250" y="46799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 name="Line 6"/>
          <p:cNvSpPr>
            <a:spLocks noChangeShapeType="1"/>
          </p:cNvSpPr>
          <p:nvPr/>
        </p:nvSpPr>
        <p:spPr bwMode="auto">
          <a:xfrm>
            <a:off x="5326064" y="46799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 name="Line 7"/>
          <p:cNvSpPr>
            <a:spLocks noChangeShapeType="1"/>
          </p:cNvSpPr>
          <p:nvPr/>
        </p:nvSpPr>
        <p:spPr bwMode="auto">
          <a:xfrm>
            <a:off x="6242050" y="4683126"/>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 name="Line 8"/>
          <p:cNvSpPr>
            <a:spLocks noChangeShapeType="1"/>
          </p:cNvSpPr>
          <p:nvPr/>
        </p:nvSpPr>
        <p:spPr bwMode="auto">
          <a:xfrm>
            <a:off x="7156450" y="4683126"/>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 name="Line 9"/>
          <p:cNvSpPr>
            <a:spLocks noChangeShapeType="1"/>
          </p:cNvSpPr>
          <p:nvPr/>
        </p:nvSpPr>
        <p:spPr bwMode="auto">
          <a:xfrm>
            <a:off x="8070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3" name="AutoShape 10"/>
          <p:cNvSpPr>
            <a:spLocks noChangeArrowheads="1"/>
          </p:cNvSpPr>
          <p:nvPr/>
        </p:nvSpPr>
        <p:spPr bwMode="auto">
          <a:xfrm>
            <a:off x="2706688"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084" name="AutoShape 11"/>
          <p:cNvSpPr>
            <a:spLocks noChangeArrowheads="1"/>
          </p:cNvSpPr>
          <p:nvPr/>
        </p:nvSpPr>
        <p:spPr bwMode="auto">
          <a:xfrm>
            <a:off x="3582133"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085" name="AutoShape 12"/>
          <p:cNvSpPr>
            <a:spLocks noChangeArrowheads="1"/>
          </p:cNvSpPr>
          <p:nvPr/>
        </p:nvSpPr>
        <p:spPr bwMode="auto">
          <a:xfrm>
            <a:off x="4496533"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086" name="AutoShape 13"/>
          <p:cNvSpPr>
            <a:spLocks noChangeArrowheads="1"/>
          </p:cNvSpPr>
          <p:nvPr/>
        </p:nvSpPr>
        <p:spPr bwMode="auto">
          <a:xfrm>
            <a:off x="537759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087" name="AutoShape 14"/>
          <p:cNvSpPr>
            <a:spLocks noChangeArrowheads="1"/>
          </p:cNvSpPr>
          <p:nvPr/>
        </p:nvSpPr>
        <p:spPr bwMode="auto">
          <a:xfrm>
            <a:off x="629199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088" name="AutoShape 15"/>
          <p:cNvSpPr>
            <a:spLocks noChangeArrowheads="1"/>
          </p:cNvSpPr>
          <p:nvPr/>
        </p:nvSpPr>
        <p:spPr bwMode="auto">
          <a:xfrm>
            <a:off x="726354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089" name="AutoShape 16"/>
          <p:cNvSpPr>
            <a:spLocks noChangeArrowheads="1"/>
          </p:cNvSpPr>
          <p:nvPr/>
        </p:nvSpPr>
        <p:spPr bwMode="auto">
          <a:xfrm>
            <a:off x="1974850" y="5565776"/>
            <a:ext cx="2783390"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An array of records</a:t>
            </a:r>
          </a:p>
        </p:txBody>
      </p:sp>
      <p:sp>
        <p:nvSpPr>
          <p:cNvPr id="3090" name="AutoShape 17"/>
          <p:cNvSpPr>
            <a:spLocks noChangeArrowheads="1"/>
          </p:cNvSpPr>
          <p:nvPr/>
        </p:nvSpPr>
        <p:spPr bwMode="auto">
          <a:xfrm>
            <a:off x="9415463" y="4683126"/>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91" name="Freeform 18"/>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 name="AutoShape 19"/>
          <p:cNvSpPr>
            <a:spLocks noChangeArrowheads="1"/>
          </p:cNvSpPr>
          <p:nvPr/>
        </p:nvSpPr>
        <p:spPr bwMode="auto">
          <a:xfrm>
            <a:off x="8656638" y="4846639"/>
            <a:ext cx="56720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3093" name="AutoShape 20"/>
          <p:cNvSpPr>
            <a:spLocks noChangeArrowheads="1"/>
          </p:cNvSpPr>
          <p:nvPr/>
        </p:nvSpPr>
        <p:spPr bwMode="auto">
          <a:xfrm>
            <a:off x="9571038" y="4221164"/>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What is a Hash Table ?</a:t>
            </a:r>
          </a:p>
        </p:txBody>
      </p:sp>
      <p:sp>
        <p:nvSpPr>
          <p:cNvPr id="4099" name="Rectangle 2"/>
          <p:cNvSpPr>
            <a:spLocks noGrp="1" noChangeArrowheads="1"/>
          </p:cNvSpPr>
          <p:nvPr>
            <p:ph sz="half" idx="1"/>
          </p:nvPr>
        </p:nvSpPr>
        <p:spPr>
          <a:xfrm>
            <a:off x="2209801" y="1774825"/>
            <a:ext cx="4525963"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Each record has a special field, called its </a:t>
            </a:r>
            <a:r>
              <a:rPr lang="en-GB" altLang="en-US" sz="2800" u="sng" dirty="0" smtClean="0">
                <a:solidFill>
                  <a:srgbClr val="FF8000"/>
                </a:solidFill>
                <a:effectLst/>
              </a:rPr>
              <a:t>key</a:t>
            </a:r>
            <a:r>
              <a:rPr lang="en-GB" altLang="en-US" sz="2800" dirty="0" smtClean="0">
                <a:effectLst/>
              </a:rPr>
              <a:t>.</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In this example, the key is a long integer field called </a:t>
            </a:r>
            <a:r>
              <a:rPr lang="en-GB" altLang="en-US" sz="3200" dirty="0">
                <a:effectLst/>
                <a:latin typeface="Arial" panose="020B0604020202020204" pitchFamily="34" charset="0"/>
              </a:rPr>
              <a:t>Number</a:t>
            </a:r>
            <a:r>
              <a:rPr lang="en-GB" altLang="en-US" sz="2800" dirty="0" smtClean="0">
                <a:effectLst/>
              </a:rPr>
              <a:t>.</a:t>
            </a:r>
          </a:p>
        </p:txBody>
      </p:sp>
      <p:sp>
        <p:nvSpPr>
          <p:cNvPr id="4100" name="AutoShape 3"/>
          <p:cNvSpPr>
            <a:spLocks noChangeArrowheads="1"/>
          </p:cNvSpPr>
          <p:nvPr/>
        </p:nvSpPr>
        <p:spPr bwMode="auto">
          <a:xfrm>
            <a:off x="2586039" y="4683126"/>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01" name="Line 4"/>
          <p:cNvSpPr>
            <a:spLocks noChangeShapeType="1"/>
          </p:cNvSpPr>
          <p:nvPr/>
        </p:nvSpPr>
        <p:spPr bwMode="auto">
          <a:xfrm>
            <a:off x="3498850" y="46799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Line 5"/>
          <p:cNvSpPr>
            <a:spLocks noChangeShapeType="1"/>
          </p:cNvSpPr>
          <p:nvPr/>
        </p:nvSpPr>
        <p:spPr bwMode="auto">
          <a:xfrm>
            <a:off x="4413250" y="46799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Line 6"/>
          <p:cNvSpPr>
            <a:spLocks noChangeShapeType="1"/>
          </p:cNvSpPr>
          <p:nvPr/>
        </p:nvSpPr>
        <p:spPr bwMode="auto">
          <a:xfrm>
            <a:off x="5326064" y="46799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7"/>
          <p:cNvSpPr>
            <a:spLocks noChangeShapeType="1"/>
          </p:cNvSpPr>
          <p:nvPr/>
        </p:nvSpPr>
        <p:spPr bwMode="auto">
          <a:xfrm>
            <a:off x="6242050" y="4683126"/>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Line 8"/>
          <p:cNvSpPr>
            <a:spLocks noChangeShapeType="1"/>
          </p:cNvSpPr>
          <p:nvPr/>
        </p:nvSpPr>
        <p:spPr bwMode="auto">
          <a:xfrm>
            <a:off x="7156450" y="4683126"/>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Line 9"/>
          <p:cNvSpPr>
            <a:spLocks noChangeShapeType="1"/>
          </p:cNvSpPr>
          <p:nvPr/>
        </p:nvSpPr>
        <p:spPr bwMode="auto">
          <a:xfrm>
            <a:off x="8070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AutoShape 10"/>
          <p:cNvSpPr>
            <a:spLocks noChangeArrowheads="1"/>
          </p:cNvSpPr>
          <p:nvPr/>
        </p:nvSpPr>
        <p:spPr bwMode="auto">
          <a:xfrm>
            <a:off x="2706688"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108" name="AutoShape 11"/>
          <p:cNvSpPr>
            <a:spLocks noChangeArrowheads="1"/>
          </p:cNvSpPr>
          <p:nvPr/>
        </p:nvSpPr>
        <p:spPr bwMode="auto">
          <a:xfrm>
            <a:off x="3582133"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109" name="AutoShape 12"/>
          <p:cNvSpPr>
            <a:spLocks noChangeArrowheads="1"/>
          </p:cNvSpPr>
          <p:nvPr/>
        </p:nvSpPr>
        <p:spPr bwMode="auto">
          <a:xfrm>
            <a:off x="4496533"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110" name="AutoShape 13"/>
          <p:cNvSpPr>
            <a:spLocks noChangeArrowheads="1"/>
          </p:cNvSpPr>
          <p:nvPr/>
        </p:nvSpPr>
        <p:spPr bwMode="auto">
          <a:xfrm>
            <a:off x="537759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111" name="AutoShape 14"/>
          <p:cNvSpPr>
            <a:spLocks noChangeArrowheads="1"/>
          </p:cNvSpPr>
          <p:nvPr/>
        </p:nvSpPr>
        <p:spPr bwMode="auto">
          <a:xfrm>
            <a:off x="629199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112" name="AutoShape 15"/>
          <p:cNvSpPr>
            <a:spLocks noChangeArrowheads="1"/>
          </p:cNvSpPr>
          <p:nvPr/>
        </p:nvSpPr>
        <p:spPr bwMode="auto">
          <a:xfrm>
            <a:off x="726354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113" name="AutoShape 16"/>
          <p:cNvSpPr>
            <a:spLocks noChangeArrowheads="1"/>
          </p:cNvSpPr>
          <p:nvPr/>
        </p:nvSpPr>
        <p:spPr bwMode="auto">
          <a:xfrm>
            <a:off x="9415463" y="4683126"/>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14" name="Freeform 17"/>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5" name="AutoShape 18"/>
          <p:cNvSpPr>
            <a:spLocks noChangeArrowheads="1"/>
          </p:cNvSpPr>
          <p:nvPr/>
        </p:nvSpPr>
        <p:spPr bwMode="auto">
          <a:xfrm>
            <a:off x="8656638" y="4846639"/>
            <a:ext cx="56720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4116" name="AutoShape 19"/>
          <p:cNvSpPr>
            <a:spLocks noChangeArrowheads="1"/>
          </p:cNvSpPr>
          <p:nvPr/>
        </p:nvSpPr>
        <p:spPr bwMode="auto">
          <a:xfrm>
            <a:off x="9571038" y="4221164"/>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
        <p:nvSpPr>
          <p:cNvPr id="4117" name="AutoShape 20"/>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18" name="Freeform 21"/>
          <p:cNvSpPr>
            <a:spLocks noChangeArrowheads="1"/>
          </p:cNvSpPr>
          <p:nvPr/>
        </p:nvSpPr>
        <p:spPr bwMode="auto">
          <a:xfrm>
            <a:off x="6248400" y="914400"/>
            <a:ext cx="1295400" cy="4572000"/>
          </a:xfrm>
          <a:custGeom>
            <a:avLst/>
            <a:gdLst>
              <a:gd name="T0" fmla="*/ 0 w 3600"/>
              <a:gd name="T1" fmla="*/ 10372 h 12701"/>
              <a:gd name="T2" fmla="*/ 3599 w 3600"/>
              <a:gd name="T3" fmla="*/ 0 h 12701"/>
              <a:gd name="T4" fmla="*/ 3599 w 3600"/>
              <a:gd name="T5" fmla="*/ 6985 h 12701"/>
              <a:gd name="T6" fmla="*/ 0 w 3600"/>
              <a:gd name="T7" fmla="*/ 12700 h 12701"/>
              <a:gd name="T8" fmla="*/ 0 w 3600"/>
              <a:gd name="T9" fmla="*/ 10372 h 12701"/>
              <a:gd name="T10" fmla="*/ 0 60000 65536"/>
              <a:gd name="T11" fmla="*/ 0 60000 65536"/>
              <a:gd name="T12" fmla="*/ 0 60000 65536"/>
              <a:gd name="T13" fmla="*/ 0 60000 65536"/>
              <a:gd name="T14" fmla="*/ 0 60000 65536"/>
              <a:gd name="T15" fmla="*/ 0 w 3600"/>
              <a:gd name="T16" fmla="*/ 0 h 12701"/>
              <a:gd name="T17" fmla="*/ 3600 w 3600"/>
              <a:gd name="T18" fmla="*/ 12701 h 12701"/>
            </a:gdLst>
            <a:ahLst/>
            <a:cxnLst>
              <a:cxn ang="T10">
                <a:pos x="T0" y="T1"/>
              </a:cxn>
              <a:cxn ang="T11">
                <a:pos x="T2" y="T3"/>
              </a:cxn>
              <a:cxn ang="T12">
                <a:pos x="T4" y="T5"/>
              </a:cxn>
              <a:cxn ang="T13">
                <a:pos x="T6" y="T7"/>
              </a:cxn>
              <a:cxn ang="T14">
                <a:pos x="T8" y="T9"/>
              </a:cxn>
            </a:cxnLst>
            <a:rect l="T15" t="T16" r="T17" b="T18"/>
            <a:pathLst>
              <a:path w="3600" h="12701">
                <a:moveTo>
                  <a:pt x="0" y="10372"/>
                </a:moveTo>
                <a:lnTo>
                  <a:pt x="3599" y="0"/>
                </a:lnTo>
                <a:lnTo>
                  <a:pt x="3599" y="6985"/>
                </a:lnTo>
                <a:lnTo>
                  <a:pt x="0" y="12700"/>
                </a:lnTo>
                <a:lnTo>
                  <a:pt x="0" y="10372"/>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sp>
        <p:nvSpPr>
          <p:cNvPr id="4119" name="Freeform 22"/>
          <p:cNvSpPr>
            <a:spLocks noChangeArrowheads="1"/>
          </p:cNvSpPr>
          <p:nvPr/>
        </p:nvSpPr>
        <p:spPr bwMode="auto">
          <a:xfrm>
            <a:off x="6248401" y="3386138"/>
            <a:ext cx="3910013" cy="2100262"/>
          </a:xfrm>
          <a:custGeom>
            <a:avLst/>
            <a:gdLst>
              <a:gd name="T0" fmla="*/ 0 w 10863"/>
              <a:gd name="T1" fmla="*/ 5834 h 5835"/>
              <a:gd name="T2" fmla="*/ 3629 w 10863"/>
              <a:gd name="T3" fmla="*/ 0 h 5835"/>
              <a:gd name="T4" fmla="*/ 10862 w 10863"/>
              <a:gd name="T5" fmla="*/ 0 h 5835"/>
              <a:gd name="T6" fmla="*/ 2540 w 10863"/>
              <a:gd name="T7" fmla="*/ 5834 h 5835"/>
              <a:gd name="T8" fmla="*/ 0 w 10863"/>
              <a:gd name="T9" fmla="*/ 5834 h 5835"/>
              <a:gd name="T10" fmla="*/ 0 60000 65536"/>
              <a:gd name="T11" fmla="*/ 0 60000 65536"/>
              <a:gd name="T12" fmla="*/ 0 60000 65536"/>
              <a:gd name="T13" fmla="*/ 0 60000 65536"/>
              <a:gd name="T14" fmla="*/ 0 60000 65536"/>
              <a:gd name="T15" fmla="*/ 0 w 10863"/>
              <a:gd name="T16" fmla="*/ 0 h 5835"/>
              <a:gd name="T17" fmla="*/ 10863 w 10863"/>
              <a:gd name="T18" fmla="*/ 5835 h 5835"/>
            </a:gdLst>
            <a:ahLst/>
            <a:cxnLst>
              <a:cxn ang="T10">
                <a:pos x="T0" y="T1"/>
              </a:cxn>
              <a:cxn ang="T11">
                <a:pos x="T2" y="T3"/>
              </a:cxn>
              <a:cxn ang="T12">
                <a:pos x="T4" y="T5"/>
              </a:cxn>
              <a:cxn ang="T13">
                <a:pos x="T6" y="T7"/>
              </a:cxn>
              <a:cxn ang="T14">
                <a:pos x="T8" y="T9"/>
              </a:cxn>
            </a:cxnLst>
            <a:rect l="T15" t="T16" r="T17" b="T18"/>
            <a:pathLst>
              <a:path w="10863" h="5835">
                <a:moveTo>
                  <a:pt x="0" y="5834"/>
                </a:moveTo>
                <a:lnTo>
                  <a:pt x="3629" y="0"/>
                </a:lnTo>
                <a:lnTo>
                  <a:pt x="10862" y="0"/>
                </a:lnTo>
                <a:lnTo>
                  <a:pt x="2540" y="5834"/>
                </a:lnTo>
                <a:lnTo>
                  <a:pt x="0" y="5834"/>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sp>
        <p:nvSpPr>
          <p:cNvPr id="4120" name="AutoShape 23"/>
          <p:cNvSpPr>
            <a:spLocks noChangeArrowheads="1"/>
          </p:cNvSpPr>
          <p:nvPr/>
        </p:nvSpPr>
        <p:spPr bwMode="auto">
          <a:xfrm>
            <a:off x="8424863" y="460375"/>
            <a:ext cx="69691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t>[ 4 ]</a:t>
            </a:r>
          </a:p>
        </p:txBody>
      </p:sp>
      <p:sp>
        <p:nvSpPr>
          <p:cNvPr id="4121" name="AutoShape 24"/>
          <p:cNvSpPr>
            <a:spLocks noChangeArrowheads="1"/>
          </p:cNvSpPr>
          <p:nvPr/>
        </p:nvSpPr>
        <p:spPr bwMode="auto">
          <a:xfrm>
            <a:off x="7680325" y="1103314"/>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506643548</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What is a Hash Table ?</a:t>
            </a:r>
          </a:p>
        </p:txBody>
      </p:sp>
      <p:sp>
        <p:nvSpPr>
          <p:cNvPr id="5123" name="Rectangle 2"/>
          <p:cNvSpPr>
            <a:spLocks noGrp="1" noChangeArrowheads="1"/>
          </p:cNvSpPr>
          <p:nvPr>
            <p:ph sz="half" idx="1"/>
          </p:nvPr>
        </p:nvSpPr>
        <p:spPr>
          <a:xfrm>
            <a:off x="2209801"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The number might be a person's identification number, and the rest of the record has information about the person</a:t>
            </a:r>
            <a:r>
              <a:rPr lang="en-GB" altLang="en-US" dirty="0" smtClean="0">
                <a:effectLst/>
              </a:rPr>
              <a:t>.</a:t>
            </a:r>
          </a:p>
        </p:txBody>
      </p:sp>
      <p:sp>
        <p:nvSpPr>
          <p:cNvPr id="5124" name="AutoShape 3"/>
          <p:cNvSpPr>
            <a:spLocks noChangeArrowheads="1"/>
          </p:cNvSpPr>
          <p:nvPr/>
        </p:nvSpPr>
        <p:spPr bwMode="auto">
          <a:xfrm>
            <a:off x="2586039" y="4683126"/>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5" name="Line 4"/>
          <p:cNvSpPr>
            <a:spLocks noChangeShapeType="1"/>
          </p:cNvSpPr>
          <p:nvPr/>
        </p:nvSpPr>
        <p:spPr bwMode="auto">
          <a:xfrm>
            <a:off x="3498850" y="46799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Line 5"/>
          <p:cNvSpPr>
            <a:spLocks noChangeShapeType="1"/>
          </p:cNvSpPr>
          <p:nvPr/>
        </p:nvSpPr>
        <p:spPr bwMode="auto">
          <a:xfrm>
            <a:off x="4413250" y="46799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Line 6"/>
          <p:cNvSpPr>
            <a:spLocks noChangeShapeType="1"/>
          </p:cNvSpPr>
          <p:nvPr/>
        </p:nvSpPr>
        <p:spPr bwMode="auto">
          <a:xfrm>
            <a:off x="5326064" y="46799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Line 7"/>
          <p:cNvSpPr>
            <a:spLocks noChangeShapeType="1"/>
          </p:cNvSpPr>
          <p:nvPr/>
        </p:nvSpPr>
        <p:spPr bwMode="auto">
          <a:xfrm>
            <a:off x="6242050" y="4683126"/>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Line 8"/>
          <p:cNvSpPr>
            <a:spLocks noChangeShapeType="1"/>
          </p:cNvSpPr>
          <p:nvPr/>
        </p:nvSpPr>
        <p:spPr bwMode="auto">
          <a:xfrm>
            <a:off x="7156450" y="4683126"/>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Line 9"/>
          <p:cNvSpPr>
            <a:spLocks noChangeShapeType="1"/>
          </p:cNvSpPr>
          <p:nvPr/>
        </p:nvSpPr>
        <p:spPr bwMode="auto">
          <a:xfrm>
            <a:off x="8070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AutoShape 10"/>
          <p:cNvSpPr>
            <a:spLocks noChangeArrowheads="1"/>
          </p:cNvSpPr>
          <p:nvPr/>
        </p:nvSpPr>
        <p:spPr bwMode="auto">
          <a:xfrm>
            <a:off x="2706688"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5132" name="AutoShape 11"/>
          <p:cNvSpPr>
            <a:spLocks noChangeArrowheads="1"/>
          </p:cNvSpPr>
          <p:nvPr/>
        </p:nvSpPr>
        <p:spPr bwMode="auto">
          <a:xfrm>
            <a:off x="3582133"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5133" name="AutoShape 12"/>
          <p:cNvSpPr>
            <a:spLocks noChangeArrowheads="1"/>
          </p:cNvSpPr>
          <p:nvPr/>
        </p:nvSpPr>
        <p:spPr bwMode="auto">
          <a:xfrm>
            <a:off x="4496533"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5134" name="AutoShape 13"/>
          <p:cNvSpPr>
            <a:spLocks noChangeArrowheads="1"/>
          </p:cNvSpPr>
          <p:nvPr/>
        </p:nvSpPr>
        <p:spPr bwMode="auto">
          <a:xfrm>
            <a:off x="537759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5135" name="AutoShape 14"/>
          <p:cNvSpPr>
            <a:spLocks noChangeArrowheads="1"/>
          </p:cNvSpPr>
          <p:nvPr/>
        </p:nvSpPr>
        <p:spPr bwMode="auto">
          <a:xfrm>
            <a:off x="629199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5136" name="AutoShape 15"/>
          <p:cNvSpPr>
            <a:spLocks noChangeArrowheads="1"/>
          </p:cNvSpPr>
          <p:nvPr/>
        </p:nvSpPr>
        <p:spPr bwMode="auto">
          <a:xfrm>
            <a:off x="7263546" y="4217989"/>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5137" name="AutoShape 16"/>
          <p:cNvSpPr>
            <a:spLocks noChangeArrowheads="1"/>
          </p:cNvSpPr>
          <p:nvPr/>
        </p:nvSpPr>
        <p:spPr bwMode="auto">
          <a:xfrm>
            <a:off x="9415463" y="4683126"/>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38" name="Freeform 17"/>
          <p:cNvSpPr>
            <a:spLocks noChangeArrowheads="1"/>
          </p:cNvSpPr>
          <p:nvPr/>
        </p:nvSpPr>
        <p:spPr bwMode="auto">
          <a:xfrm>
            <a:off x="8342314" y="3355976"/>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AutoShape 18"/>
          <p:cNvSpPr>
            <a:spLocks noChangeArrowheads="1"/>
          </p:cNvSpPr>
          <p:nvPr/>
        </p:nvSpPr>
        <p:spPr bwMode="auto">
          <a:xfrm>
            <a:off x="8656638" y="4835526"/>
            <a:ext cx="56720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5140" name="AutoShape 19"/>
          <p:cNvSpPr>
            <a:spLocks noChangeArrowheads="1"/>
          </p:cNvSpPr>
          <p:nvPr/>
        </p:nvSpPr>
        <p:spPr bwMode="auto">
          <a:xfrm>
            <a:off x="9571038" y="4221164"/>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
        <p:nvSpPr>
          <p:cNvPr id="5141" name="AutoShape 20"/>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42" name="Freeform 21"/>
          <p:cNvSpPr>
            <a:spLocks noChangeArrowheads="1"/>
          </p:cNvSpPr>
          <p:nvPr/>
        </p:nvSpPr>
        <p:spPr bwMode="auto">
          <a:xfrm>
            <a:off x="6248400" y="914400"/>
            <a:ext cx="1295400" cy="4572000"/>
          </a:xfrm>
          <a:custGeom>
            <a:avLst/>
            <a:gdLst>
              <a:gd name="T0" fmla="*/ 0 w 3600"/>
              <a:gd name="T1" fmla="*/ 10372 h 12701"/>
              <a:gd name="T2" fmla="*/ 3599 w 3600"/>
              <a:gd name="T3" fmla="*/ 0 h 12701"/>
              <a:gd name="T4" fmla="*/ 3599 w 3600"/>
              <a:gd name="T5" fmla="*/ 6985 h 12701"/>
              <a:gd name="T6" fmla="*/ 0 w 3600"/>
              <a:gd name="T7" fmla="*/ 12700 h 12701"/>
              <a:gd name="T8" fmla="*/ 0 w 3600"/>
              <a:gd name="T9" fmla="*/ 10372 h 12701"/>
              <a:gd name="T10" fmla="*/ 0 60000 65536"/>
              <a:gd name="T11" fmla="*/ 0 60000 65536"/>
              <a:gd name="T12" fmla="*/ 0 60000 65536"/>
              <a:gd name="T13" fmla="*/ 0 60000 65536"/>
              <a:gd name="T14" fmla="*/ 0 60000 65536"/>
              <a:gd name="T15" fmla="*/ 0 w 3600"/>
              <a:gd name="T16" fmla="*/ 0 h 12701"/>
              <a:gd name="T17" fmla="*/ 3600 w 3600"/>
              <a:gd name="T18" fmla="*/ 12701 h 12701"/>
            </a:gdLst>
            <a:ahLst/>
            <a:cxnLst>
              <a:cxn ang="T10">
                <a:pos x="T0" y="T1"/>
              </a:cxn>
              <a:cxn ang="T11">
                <a:pos x="T2" y="T3"/>
              </a:cxn>
              <a:cxn ang="T12">
                <a:pos x="T4" y="T5"/>
              </a:cxn>
              <a:cxn ang="T13">
                <a:pos x="T6" y="T7"/>
              </a:cxn>
              <a:cxn ang="T14">
                <a:pos x="T8" y="T9"/>
              </a:cxn>
            </a:cxnLst>
            <a:rect l="T15" t="T16" r="T17" b="T18"/>
            <a:pathLst>
              <a:path w="3600" h="12701">
                <a:moveTo>
                  <a:pt x="0" y="10372"/>
                </a:moveTo>
                <a:lnTo>
                  <a:pt x="3599" y="0"/>
                </a:lnTo>
                <a:lnTo>
                  <a:pt x="3599" y="6985"/>
                </a:lnTo>
                <a:lnTo>
                  <a:pt x="0" y="12700"/>
                </a:lnTo>
                <a:lnTo>
                  <a:pt x="0" y="10372"/>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sp>
        <p:nvSpPr>
          <p:cNvPr id="5143" name="Freeform 22"/>
          <p:cNvSpPr>
            <a:spLocks noChangeArrowheads="1"/>
          </p:cNvSpPr>
          <p:nvPr/>
        </p:nvSpPr>
        <p:spPr bwMode="auto">
          <a:xfrm>
            <a:off x="6248401" y="3386138"/>
            <a:ext cx="3910013" cy="2100262"/>
          </a:xfrm>
          <a:custGeom>
            <a:avLst/>
            <a:gdLst>
              <a:gd name="T0" fmla="*/ 0 w 10863"/>
              <a:gd name="T1" fmla="*/ 5834 h 5835"/>
              <a:gd name="T2" fmla="*/ 3629 w 10863"/>
              <a:gd name="T3" fmla="*/ 0 h 5835"/>
              <a:gd name="T4" fmla="*/ 10862 w 10863"/>
              <a:gd name="T5" fmla="*/ 0 h 5835"/>
              <a:gd name="T6" fmla="*/ 2540 w 10863"/>
              <a:gd name="T7" fmla="*/ 5834 h 5835"/>
              <a:gd name="T8" fmla="*/ 0 w 10863"/>
              <a:gd name="T9" fmla="*/ 5834 h 5835"/>
              <a:gd name="T10" fmla="*/ 0 60000 65536"/>
              <a:gd name="T11" fmla="*/ 0 60000 65536"/>
              <a:gd name="T12" fmla="*/ 0 60000 65536"/>
              <a:gd name="T13" fmla="*/ 0 60000 65536"/>
              <a:gd name="T14" fmla="*/ 0 60000 65536"/>
              <a:gd name="T15" fmla="*/ 0 w 10863"/>
              <a:gd name="T16" fmla="*/ 0 h 5835"/>
              <a:gd name="T17" fmla="*/ 10863 w 10863"/>
              <a:gd name="T18" fmla="*/ 5835 h 5835"/>
            </a:gdLst>
            <a:ahLst/>
            <a:cxnLst>
              <a:cxn ang="T10">
                <a:pos x="T0" y="T1"/>
              </a:cxn>
              <a:cxn ang="T11">
                <a:pos x="T2" y="T3"/>
              </a:cxn>
              <a:cxn ang="T12">
                <a:pos x="T4" y="T5"/>
              </a:cxn>
              <a:cxn ang="T13">
                <a:pos x="T6" y="T7"/>
              </a:cxn>
              <a:cxn ang="T14">
                <a:pos x="T8" y="T9"/>
              </a:cxn>
            </a:cxnLst>
            <a:rect l="T15" t="T16" r="T17" b="T18"/>
            <a:pathLst>
              <a:path w="10863" h="5835">
                <a:moveTo>
                  <a:pt x="0" y="5834"/>
                </a:moveTo>
                <a:lnTo>
                  <a:pt x="3629" y="0"/>
                </a:lnTo>
                <a:lnTo>
                  <a:pt x="10862" y="0"/>
                </a:lnTo>
                <a:lnTo>
                  <a:pt x="2540" y="5834"/>
                </a:lnTo>
                <a:lnTo>
                  <a:pt x="0" y="5834"/>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sp>
        <p:nvSpPr>
          <p:cNvPr id="5144" name="AutoShape 23"/>
          <p:cNvSpPr>
            <a:spLocks noChangeArrowheads="1"/>
          </p:cNvSpPr>
          <p:nvPr/>
        </p:nvSpPr>
        <p:spPr bwMode="auto">
          <a:xfrm>
            <a:off x="8424863" y="390525"/>
            <a:ext cx="69691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t>[ 4 ]</a:t>
            </a:r>
          </a:p>
        </p:txBody>
      </p:sp>
      <p:sp>
        <p:nvSpPr>
          <p:cNvPr id="5145" name="AutoShape 24"/>
          <p:cNvSpPr>
            <a:spLocks noChangeArrowheads="1"/>
          </p:cNvSpPr>
          <p:nvPr/>
        </p:nvSpPr>
        <p:spPr bwMode="auto">
          <a:xfrm>
            <a:off x="7680325" y="1103314"/>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506643548</a:t>
            </a:r>
          </a:p>
        </p:txBody>
      </p:sp>
      <p:pic>
        <p:nvPicPr>
          <p:cNvPr id="5146" name="Picture 25"/>
          <p:cNvPicPr>
            <a:picLocks noChangeAspect="1" noChangeArrowheads="1"/>
          </p:cNvPicPr>
          <p:nvPr/>
        </p:nvPicPr>
        <p:blipFill>
          <a:blip r:embed="rId3">
            <a:extLst>
              <a:ext uri="{28A0092B-C50C-407E-A947-70E740481C1C}">
                <a14:useLocalDpi xmlns:a14="http://schemas.microsoft.com/office/drawing/2010/main" val="0"/>
              </a:ext>
            </a:extLst>
          </a:blip>
          <a:srcRect r="35484" b="42001"/>
          <a:stretch>
            <a:fillRect/>
          </a:stretch>
        </p:blipFill>
        <p:spPr bwMode="auto">
          <a:xfrm>
            <a:off x="7983539" y="1562100"/>
            <a:ext cx="16335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What is a Hash Table ?</a:t>
            </a:r>
          </a:p>
        </p:txBody>
      </p:sp>
      <p:sp>
        <p:nvSpPr>
          <p:cNvPr id="6147" name="Rectangle 2"/>
          <p:cNvSpPr>
            <a:spLocks noGrp="1" noChangeArrowheads="1"/>
          </p:cNvSpPr>
          <p:nvPr>
            <p:ph sz="half" idx="1"/>
          </p:nvPr>
        </p:nvSpPr>
        <p:spPr>
          <a:xfrm>
            <a:off x="2209799" y="1981200"/>
            <a:ext cx="5830879"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When a hash table is in use, some spots contain valid records, and other spots are "empty".</a:t>
            </a:r>
          </a:p>
        </p:txBody>
      </p:sp>
      <p:sp>
        <p:nvSpPr>
          <p:cNvPr id="6148" name="AutoShape 3"/>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49" name="Line 4"/>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Line 5"/>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 name="Line 6"/>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7"/>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Line 8"/>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 name="Line 9"/>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AutoShape 10"/>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6156" name="AutoShape 11"/>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6157" name="AutoShape 12"/>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6158" name="AutoShape 13"/>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6159" name="AutoShape 14"/>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6160" name="AutoShape 15"/>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6161" name="AutoShape 16"/>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62" name="AutoShape 17"/>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6163" name="Group 18"/>
          <p:cNvGrpSpPr>
            <a:grpSpLocks/>
          </p:cNvGrpSpPr>
          <p:nvPr/>
        </p:nvGrpSpPr>
        <p:grpSpPr bwMode="auto">
          <a:xfrm>
            <a:off x="6122991" y="5475294"/>
            <a:ext cx="628650" cy="519113"/>
            <a:chOff x="2897" y="3449"/>
            <a:chExt cx="396" cy="327"/>
          </a:xfrm>
        </p:grpSpPr>
        <p:sp>
          <p:nvSpPr>
            <p:cNvPr id="6176" name="AutoShape 19"/>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6177"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64" name="Group 21"/>
          <p:cNvGrpSpPr>
            <a:grpSpLocks/>
          </p:cNvGrpSpPr>
          <p:nvPr/>
        </p:nvGrpSpPr>
        <p:grpSpPr bwMode="auto">
          <a:xfrm>
            <a:off x="4346573" y="5449894"/>
            <a:ext cx="628650" cy="569913"/>
            <a:chOff x="1778" y="3433"/>
            <a:chExt cx="396" cy="359"/>
          </a:xfrm>
        </p:grpSpPr>
        <p:sp>
          <p:nvSpPr>
            <p:cNvPr id="6174" name="AutoShape 22"/>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6175"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65" name="Group 24"/>
          <p:cNvGrpSpPr>
            <a:grpSpLocks/>
          </p:cNvGrpSpPr>
          <p:nvPr/>
        </p:nvGrpSpPr>
        <p:grpSpPr bwMode="auto">
          <a:xfrm>
            <a:off x="3430589" y="5445131"/>
            <a:ext cx="579437" cy="577851"/>
            <a:chOff x="1201" y="3430"/>
            <a:chExt cx="365" cy="364"/>
          </a:xfrm>
        </p:grpSpPr>
        <p:sp>
          <p:nvSpPr>
            <p:cNvPr id="6172" name="AutoShape 25"/>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6173"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66" name="Group 27"/>
          <p:cNvGrpSpPr>
            <a:grpSpLocks/>
          </p:cNvGrpSpPr>
          <p:nvPr/>
        </p:nvGrpSpPr>
        <p:grpSpPr bwMode="auto">
          <a:xfrm>
            <a:off x="9288458" y="5480056"/>
            <a:ext cx="727074" cy="508001"/>
            <a:chOff x="4891" y="3452"/>
            <a:chExt cx="458" cy="320"/>
          </a:xfrm>
        </p:grpSpPr>
        <p:sp>
          <p:nvSpPr>
            <p:cNvPr id="6170" name="AutoShape 28"/>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6171"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67" name="Group 30"/>
          <p:cNvGrpSpPr>
            <a:grpSpLocks/>
          </p:cNvGrpSpPr>
          <p:nvPr/>
        </p:nvGrpSpPr>
        <p:grpSpPr bwMode="auto">
          <a:xfrm>
            <a:off x="8120060" y="4014788"/>
            <a:ext cx="1311274" cy="2832099"/>
            <a:chOff x="4155" y="2529"/>
            <a:chExt cx="826" cy="1784"/>
          </a:xfrm>
        </p:grpSpPr>
        <p:sp>
          <p:nvSpPr>
            <p:cNvPr id="6168"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9" name="AutoShape 32"/>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Tree>
  </p:cSld>
  <p:clrMapOvr>
    <a:masterClrMapping/>
  </p:clrMapOvr>
  <p:transition>
    <p:strips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a New Record</a:t>
            </a:r>
          </a:p>
        </p:txBody>
      </p:sp>
      <p:sp>
        <p:nvSpPr>
          <p:cNvPr id="7171" name="Rectangle 2"/>
          <p:cNvSpPr>
            <a:spLocks noGrp="1" noChangeArrowheads="1"/>
          </p:cNvSpPr>
          <p:nvPr>
            <p:ph sz="half" idx="1"/>
          </p:nvPr>
        </p:nvSpPr>
        <p:spPr>
          <a:xfrm>
            <a:off x="1948655" y="1859402"/>
            <a:ext cx="5388767"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In order to insert a new record, the </a:t>
            </a:r>
            <a:r>
              <a:rPr lang="en-GB" altLang="en-US" sz="2800" b="1" u="sng" dirty="0" smtClean="0">
                <a:solidFill>
                  <a:srgbClr val="FF8000"/>
                </a:solidFill>
                <a:effectLst/>
              </a:rPr>
              <a:t>key</a:t>
            </a:r>
            <a:r>
              <a:rPr lang="en-GB" altLang="en-US" sz="2800" dirty="0" smtClean="0">
                <a:effectLst/>
              </a:rPr>
              <a:t> must somehow be </a:t>
            </a:r>
            <a:r>
              <a:rPr lang="en-GB" altLang="en-US" sz="2800" b="1" u="sng" dirty="0" smtClean="0">
                <a:solidFill>
                  <a:srgbClr val="FF8000"/>
                </a:solidFill>
                <a:effectLst/>
              </a:rPr>
              <a:t>converted to</a:t>
            </a:r>
            <a:r>
              <a:rPr lang="en-GB" altLang="en-US" sz="2800" b="1" dirty="0" smtClean="0">
                <a:solidFill>
                  <a:srgbClr val="FF8000"/>
                </a:solidFill>
                <a:effectLst/>
              </a:rPr>
              <a:t> </a:t>
            </a:r>
            <a:r>
              <a:rPr lang="en-GB" altLang="en-US" sz="2800" dirty="0" smtClean="0">
                <a:effectLst/>
              </a:rPr>
              <a:t>an array </a:t>
            </a:r>
            <a:r>
              <a:rPr lang="en-GB" altLang="en-US" sz="2800" b="1" u="sng" dirty="0" smtClean="0">
                <a:solidFill>
                  <a:srgbClr val="FF8000"/>
                </a:solidFill>
                <a:effectLst/>
              </a:rPr>
              <a:t>index</a:t>
            </a:r>
            <a:r>
              <a:rPr lang="en-GB" altLang="en-US" sz="2800" dirty="0" smtClean="0">
                <a:effectLst/>
              </a:rPr>
              <a:t>.</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The index is called the </a:t>
            </a:r>
            <a:r>
              <a:rPr lang="en-GB" altLang="en-US" sz="2800" b="1" u="sng" dirty="0" smtClean="0">
                <a:solidFill>
                  <a:srgbClr val="FF8000"/>
                </a:solidFill>
                <a:effectLst/>
              </a:rPr>
              <a:t>hash value</a:t>
            </a:r>
            <a:r>
              <a:rPr lang="en-GB" altLang="en-US" sz="2800" b="1" dirty="0" smtClean="0">
                <a:solidFill>
                  <a:srgbClr val="FF8000"/>
                </a:solidFill>
                <a:effectLst/>
              </a:rPr>
              <a:t> </a:t>
            </a:r>
            <a:r>
              <a:rPr lang="en-GB" altLang="en-US" sz="2800" dirty="0" smtClean="0">
                <a:effectLst/>
              </a:rPr>
              <a:t>of the key.</a:t>
            </a:r>
          </a:p>
        </p:txBody>
      </p:sp>
      <p:sp>
        <p:nvSpPr>
          <p:cNvPr id="7172" name="AutoShape 3"/>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173" name="Line 4"/>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Line 5"/>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6"/>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7"/>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8"/>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9"/>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AutoShape 10"/>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7180" name="AutoShape 11"/>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7181" name="AutoShape 12"/>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7182" name="AutoShape 13"/>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7183" name="AutoShape 14"/>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7184" name="AutoShape 15"/>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7185" name="AutoShape 16"/>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186" name="AutoShape 17"/>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7187" name="Group 18"/>
          <p:cNvGrpSpPr>
            <a:grpSpLocks/>
          </p:cNvGrpSpPr>
          <p:nvPr/>
        </p:nvGrpSpPr>
        <p:grpSpPr bwMode="auto">
          <a:xfrm>
            <a:off x="6122991" y="5475294"/>
            <a:ext cx="628650" cy="519113"/>
            <a:chOff x="2897" y="3449"/>
            <a:chExt cx="396" cy="327"/>
          </a:xfrm>
        </p:grpSpPr>
        <p:sp>
          <p:nvSpPr>
            <p:cNvPr id="7204" name="AutoShape 19"/>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720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88" name="Group 21"/>
          <p:cNvGrpSpPr>
            <a:grpSpLocks/>
          </p:cNvGrpSpPr>
          <p:nvPr/>
        </p:nvGrpSpPr>
        <p:grpSpPr bwMode="auto">
          <a:xfrm>
            <a:off x="4346573" y="5449894"/>
            <a:ext cx="628650" cy="569913"/>
            <a:chOff x="1778" y="3433"/>
            <a:chExt cx="396" cy="359"/>
          </a:xfrm>
        </p:grpSpPr>
        <p:sp>
          <p:nvSpPr>
            <p:cNvPr id="7202" name="AutoShape 22"/>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7203"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89" name="Group 24"/>
          <p:cNvGrpSpPr>
            <a:grpSpLocks/>
          </p:cNvGrpSpPr>
          <p:nvPr/>
        </p:nvGrpSpPr>
        <p:grpSpPr bwMode="auto">
          <a:xfrm>
            <a:off x="3430589" y="5445131"/>
            <a:ext cx="579437" cy="577851"/>
            <a:chOff x="1201" y="3430"/>
            <a:chExt cx="365" cy="364"/>
          </a:xfrm>
        </p:grpSpPr>
        <p:sp>
          <p:nvSpPr>
            <p:cNvPr id="7200" name="AutoShape 25"/>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7201"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90" name="Group 27"/>
          <p:cNvGrpSpPr>
            <a:grpSpLocks/>
          </p:cNvGrpSpPr>
          <p:nvPr/>
        </p:nvGrpSpPr>
        <p:grpSpPr bwMode="auto">
          <a:xfrm>
            <a:off x="9288458" y="5480056"/>
            <a:ext cx="727074" cy="508001"/>
            <a:chOff x="4891" y="3452"/>
            <a:chExt cx="458" cy="320"/>
          </a:xfrm>
        </p:grpSpPr>
        <p:sp>
          <p:nvSpPr>
            <p:cNvPr id="7198" name="AutoShape 28"/>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7199"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91" name="Group 30"/>
          <p:cNvGrpSpPr>
            <a:grpSpLocks/>
          </p:cNvGrpSpPr>
          <p:nvPr/>
        </p:nvGrpSpPr>
        <p:grpSpPr bwMode="auto">
          <a:xfrm>
            <a:off x="8120060" y="4014788"/>
            <a:ext cx="1311274" cy="2832099"/>
            <a:chOff x="4155" y="2529"/>
            <a:chExt cx="826" cy="1784"/>
          </a:xfrm>
        </p:grpSpPr>
        <p:sp>
          <p:nvSpPr>
            <p:cNvPr id="7196"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7" name="AutoShape 32"/>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7192" name="AutoShape 33"/>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7193" name="Picture 34"/>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7866063" y="1416051"/>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Oval 35"/>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195" name="AutoShape 36"/>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580625685</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a New Record</a:t>
            </a:r>
          </a:p>
        </p:txBody>
      </p:sp>
      <p:sp>
        <p:nvSpPr>
          <p:cNvPr id="8195" name="Rectangle 2"/>
          <p:cNvSpPr>
            <a:spLocks noGrp="1" noChangeArrowheads="1"/>
          </p:cNvSpPr>
          <p:nvPr>
            <p:ph sz="half" idx="1"/>
          </p:nvPr>
        </p:nvSpPr>
        <p:spPr>
          <a:xfrm>
            <a:off x="2209800" y="1981200"/>
            <a:ext cx="5186362"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Typical way create a hash value:</a:t>
            </a:r>
          </a:p>
        </p:txBody>
      </p:sp>
      <p:sp>
        <p:nvSpPr>
          <p:cNvPr id="8196" name="AutoShape 3"/>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197" name="Line 4"/>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Line 5"/>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6"/>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7"/>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8"/>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9"/>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AutoShape 10"/>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8204" name="AutoShape 11"/>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8205" name="AutoShape 12"/>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8206" name="AutoShape 13"/>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8207" name="AutoShape 14"/>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8208" name="AutoShape 15"/>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8209" name="AutoShape 16"/>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210" name="AutoShape 17"/>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8211" name="Group 18"/>
          <p:cNvGrpSpPr>
            <a:grpSpLocks/>
          </p:cNvGrpSpPr>
          <p:nvPr/>
        </p:nvGrpSpPr>
        <p:grpSpPr bwMode="auto">
          <a:xfrm>
            <a:off x="6122991" y="5475294"/>
            <a:ext cx="628650" cy="519113"/>
            <a:chOff x="2897" y="3449"/>
            <a:chExt cx="396" cy="327"/>
          </a:xfrm>
        </p:grpSpPr>
        <p:sp>
          <p:nvSpPr>
            <p:cNvPr id="8230" name="AutoShape 19"/>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8231"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2" name="Group 21"/>
          <p:cNvGrpSpPr>
            <a:grpSpLocks/>
          </p:cNvGrpSpPr>
          <p:nvPr/>
        </p:nvGrpSpPr>
        <p:grpSpPr bwMode="auto">
          <a:xfrm>
            <a:off x="4346573" y="5449894"/>
            <a:ext cx="628650" cy="569913"/>
            <a:chOff x="1778" y="3433"/>
            <a:chExt cx="396" cy="359"/>
          </a:xfrm>
        </p:grpSpPr>
        <p:sp>
          <p:nvSpPr>
            <p:cNvPr id="8228" name="AutoShape 22"/>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822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3" name="Group 24"/>
          <p:cNvGrpSpPr>
            <a:grpSpLocks/>
          </p:cNvGrpSpPr>
          <p:nvPr/>
        </p:nvGrpSpPr>
        <p:grpSpPr bwMode="auto">
          <a:xfrm>
            <a:off x="3430589" y="5445131"/>
            <a:ext cx="579437" cy="577851"/>
            <a:chOff x="1201" y="3430"/>
            <a:chExt cx="365" cy="364"/>
          </a:xfrm>
        </p:grpSpPr>
        <p:sp>
          <p:nvSpPr>
            <p:cNvPr id="8226" name="AutoShape 25"/>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8227"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4" name="Group 27"/>
          <p:cNvGrpSpPr>
            <a:grpSpLocks/>
          </p:cNvGrpSpPr>
          <p:nvPr/>
        </p:nvGrpSpPr>
        <p:grpSpPr bwMode="auto">
          <a:xfrm>
            <a:off x="9288458" y="5480056"/>
            <a:ext cx="727074" cy="508001"/>
            <a:chOff x="4891" y="3452"/>
            <a:chExt cx="458" cy="320"/>
          </a:xfrm>
        </p:grpSpPr>
        <p:sp>
          <p:nvSpPr>
            <p:cNvPr id="8224" name="AutoShape 28"/>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8225"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5" name="Group 30"/>
          <p:cNvGrpSpPr>
            <a:grpSpLocks/>
          </p:cNvGrpSpPr>
          <p:nvPr/>
        </p:nvGrpSpPr>
        <p:grpSpPr bwMode="auto">
          <a:xfrm>
            <a:off x="8120060" y="4014788"/>
            <a:ext cx="1311274" cy="2832099"/>
            <a:chOff x="4155" y="2529"/>
            <a:chExt cx="826" cy="1784"/>
          </a:xfrm>
        </p:grpSpPr>
        <p:sp>
          <p:nvSpPr>
            <p:cNvPr id="8222"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3" name="AutoShape 32"/>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8216" name="AutoShape 33"/>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8217" name="Picture 34"/>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7866063" y="1416051"/>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8" name="Oval 35"/>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219" name="AutoShape 36"/>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580625685</a:t>
            </a:r>
          </a:p>
        </p:txBody>
      </p:sp>
      <p:sp>
        <p:nvSpPr>
          <p:cNvPr id="8220" name="AutoShape 37"/>
          <p:cNvSpPr>
            <a:spLocks noChangeArrowheads="1"/>
          </p:cNvSpPr>
          <p:nvPr/>
        </p:nvSpPr>
        <p:spPr bwMode="auto">
          <a:xfrm>
            <a:off x="2714625" y="3005139"/>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mod 701) </a:t>
            </a:r>
          </a:p>
        </p:txBody>
      </p:sp>
      <p:sp>
        <p:nvSpPr>
          <p:cNvPr id="8221" name="Text Box 38"/>
          <p:cNvSpPr txBox="1">
            <a:spLocks noChangeArrowheads="1"/>
          </p:cNvSpPr>
          <p:nvPr/>
        </p:nvSpPr>
        <p:spPr bwMode="auto">
          <a:xfrm>
            <a:off x="2141538" y="3733801"/>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9000"/>
              </a:lnSpc>
              <a:buClr>
                <a:srgbClr val="00FF00"/>
              </a:buClr>
              <a:buSzPct val="100000"/>
              <a:buFont typeface="Monotype Corsiva" panose="03010101010201010101" pitchFamily="66" charset="0"/>
              <a:buNone/>
            </a:pPr>
            <a:r>
              <a:rPr lang="en-GB" altLang="en-US" sz="2800">
                <a:solidFill>
                  <a:srgbClr val="00FF00"/>
                </a:solidFill>
                <a:latin typeface="Monotype Corsiva" panose="03010101010201010101" pitchFamily="66" charset="0"/>
              </a:rPr>
              <a:t>What is (580625685 mod 701)  ?</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a New Record</a:t>
            </a:r>
          </a:p>
        </p:txBody>
      </p:sp>
      <p:sp>
        <p:nvSpPr>
          <p:cNvPr id="9219" name="Rectangle 2"/>
          <p:cNvSpPr>
            <a:spLocks noGrp="1" noChangeArrowheads="1"/>
          </p:cNvSpPr>
          <p:nvPr>
            <p:ph sz="half" idx="1"/>
          </p:nvPr>
        </p:nvSpPr>
        <p:spPr>
          <a:xfrm>
            <a:off x="1301754" y="1981200"/>
            <a:ext cx="5665784" cy="4114800"/>
          </a:xfrm>
        </p:spPr>
        <p:txBody>
          <a:bodyPr>
            <a:normAutofit/>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effectLst/>
              </a:rPr>
              <a:t>Typical way to create a hash value:</a:t>
            </a:r>
          </a:p>
        </p:txBody>
      </p:sp>
      <p:sp>
        <p:nvSpPr>
          <p:cNvPr id="9220" name="AutoShape 3"/>
          <p:cNvSpPr>
            <a:spLocks noChangeArrowheads="1"/>
          </p:cNvSpPr>
          <p:nvPr/>
        </p:nvSpPr>
        <p:spPr bwMode="auto">
          <a:xfrm>
            <a:off x="2363789"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9221" name="Line 4"/>
          <p:cNvSpPr>
            <a:spLocks noChangeShapeType="1"/>
          </p:cNvSpPr>
          <p:nvPr/>
        </p:nvSpPr>
        <p:spPr bwMode="auto">
          <a:xfrm>
            <a:off x="3276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5"/>
          <p:cNvSpPr>
            <a:spLocks noChangeShapeType="1"/>
          </p:cNvSpPr>
          <p:nvPr/>
        </p:nvSpPr>
        <p:spPr bwMode="auto">
          <a:xfrm>
            <a:off x="4191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Line 6"/>
          <p:cNvSpPr>
            <a:spLocks noChangeShapeType="1"/>
          </p:cNvSpPr>
          <p:nvPr/>
        </p:nvSpPr>
        <p:spPr bwMode="auto">
          <a:xfrm>
            <a:off x="5103814"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7"/>
          <p:cNvSpPr>
            <a:spLocks noChangeShapeType="1"/>
          </p:cNvSpPr>
          <p:nvPr/>
        </p:nvSpPr>
        <p:spPr bwMode="auto">
          <a:xfrm>
            <a:off x="60198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8"/>
          <p:cNvSpPr>
            <a:spLocks noChangeShapeType="1"/>
          </p:cNvSpPr>
          <p:nvPr/>
        </p:nvSpPr>
        <p:spPr bwMode="auto">
          <a:xfrm>
            <a:off x="6934200" y="5341939"/>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a:off x="7848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AutoShape 10"/>
          <p:cNvSpPr>
            <a:spLocks noChangeArrowheads="1"/>
          </p:cNvSpPr>
          <p:nvPr/>
        </p:nvSpPr>
        <p:spPr bwMode="auto">
          <a:xfrm>
            <a:off x="2484438"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9228" name="AutoShape 11"/>
          <p:cNvSpPr>
            <a:spLocks noChangeArrowheads="1"/>
          </p:cNvSpPr>
          <p:nvPr/>
        </p:nvSpPr>
        <p:spPr bwMode="auto">
          <a:xfrm>
            <a:off x="33598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9229" name="AutoShape 12"/>
          <p:cNvSpPr>
            <a:spLocks noChangeArrowheads="1"/>
          </p:cNvSpPr>
          <p:nvPr/>
        </p:nvSpPr>
        <p:spPr bwMode="auto">
          <a:xfrm>
            <a:off x="4274283"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9230" name="AutoShape 13"/>
          <p:cNvSpPr>
            <a:spLocks noChangeArrowheads="1"/>
          </p:cNvSpPr>
          <p:nvPr/>
        </p:nvSpPr>
        <p:spPr bwMode="auto">
          <a:xfrm>
            <a:off x="51553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9231" name="AutoShape 14"/>
          <p:cNvSpPr>
            <a:spLocks noChangeArrowheads="1"/>
          </p:cNvSpPr>
          <p:nvPr/>
        </p:nvSpPr>
        <p:spPr bwMode="auto">
          <a:xfrm>
            <a:off x="606974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9232" name="AutoShape 15"/>
          <p:cNvSpPr>
            <a:spLocks noChangeArrowheads="1"/>
          </p:cNvSpPr>
          <p:nvPr/>
        </p:nvSpPr>
        <p:spPr bwMode="auto">
          <a:xfrm>
            <a:off x="7041296" y="4876801"/>
            <a:ext cx="695446"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9233" name="AutoShape 16"/>
          <p:cNvSpPr>
            <a:spLocks noChangeArrowheads="1"/>
          </p:cNvSpPr>
          <p:nvPr/>
        </p:nvSpPr>
        <p:spPr bwMode="auto">
          <a:xfrm>
            <a:off x="9193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9234" name="AutoShape 17"/>
          <p:cNvSpPr>
            <a:spLocks noChangeArrowheads="1"/>
          </p:cNvSpPr>
          <p:nvPr/>
        </p:nvSpPr>
        <p:spPr bwMode="auto">
          <a:xfrm>
            <a:off x="9348788" y="4879976"/>
            <a:ext cx="926278" cy="43291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9235" name="Group 18"/>
          <p:cNvGrpSpPr>
            <a:grpSpLocks/>
          </p:cNvGrpSpPr>
          <p:nvPr/>
        </p:nvGrpSpPr>
        <p:grpSpPr bwMode="auto">
          <a:xfrm>
            <a:off x="6122991" y="5475294"/>
            <a:ext cx="628650" cy="519113"/>
            <a:chOff x="2897" y="3449"/>
            <a:chExt cx="396" cy="327"/>
          </a:xfrm>
        </p:grpSpPr>
        <p:sp>
          <p:nvSpPr>
            <p:cNvPr id="9256" name="AutoShape 19"/>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9257"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6" name="Group 21"/>
          <p:cNvGrpSpPr>
            <a:grpSpLocks/>
          </p:cNvGrpSpPr>
          <p:nvPr/>
        </p:nvGrpSpPr>
        <p:grpSpPr bwMode="auto">
          <a:xfrm>
            <a:off x="4346573" y="5449894"/>
            <a:ext cx="628650" cy="569913"/>
            <a:chOff x="1778" y="3433"/>
            <a:chExt cx="396" cy="359"/>
          </a:xfrm>
        </p:grpSpPr>
        <p:sp>
          <p:nvSpPr>
            <p:cNvPr id="9254" name="AutoShape 22"/>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9255"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7" name="Group 24"/>
          <p:cNvGrpSpPr>
            <a:grpSpLocks/>
          </p:cNvGrpSpPr>
          <p:nvPr/>
        </p:nvGrpSpPr>
        <p:grpSpPr bwMode="auto">
          <a:xfrm>
            <a:off x="3430589" y="5445131"/>
            <a:ext cx="579437" cy="577851"/>
            <a:chOff x="1201" y="3430"/>
            <a:chExt cx="365" cy="364"/>
          </a:xfrm>
        </p:grpSpPr>
        <p:sp>
          <p:nvSpPr>
            <p:cNvPr id="9252" name="AutoShape 25"/>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9253"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8" name="Group 27"/>
          <p:cNvGrpSpPr>
            <a:grpSpLocks/>
          </p:cNvGrpSpPr>
          <p:nvPr/>
        </p:nvGrpSpPr>
        <p:grpSpPr bwMode="auto">
          <a:xfrm>
            <a:off x="9288458" y="5480056"/>
            <a:ext cx="727074" cy="508001"/>
            <a:chOff x="4891" y="3452"/>
            <a:chExt cx="458" cy="320"/>
          </a:xfrm>
        </p:grpSpPr>
        <p:sp>
          <p:nvSpPr>
            <p:cNvPr id="9250" name="AutoShape 28"/>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9251"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9" name="Group 30"/>
          <p:cNvGrpSpPr>
            <a:grpSpLocks/>
          </p:cNvGrpSpPr>
          <p:nvPr/>
        </p:nvGrpSpPr>
        <p:grpSpPr bwMode="auto">
          <a:xfrm>
            <a:off x="8120060" y="4014788"/>
            <a:ext cx="1311274" cy="2832099"/>
            <a:chOff x="4155" y="2529"/>
            <a:chExt cx="826" cy="1784"/>
          </a:xfrm>
        </p:grpSpPr>
        <p:sp>
          <p:nvSpPr>
            <p:cNvPr id="9248"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AutoShape 32"/>
            <p:cNvSpPr>
              <a:spLocks noChangeArrowheads="1"/>
            </p:cNvSpPr>
            <p:nvPr/>
          </p:nvSpPr>
          <p:spPr bwMode="auto">
            <a:xfrm>
              <a:off x="4353" y="3461"/>
              <a:ext cx="357" cy="27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9240" name="AutoShape 33"/>
          <p:cNvSpPr>
            <a:spLocks noChangeArrowheads="1"/>
          </p:cNvSpPr>
          <p:nvPr/>
        </p:nvSpPr>
        <p:spPr bwMode="auto">
          <a:xfrm>
            <a:off x="7553326"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9241" name="Picture 34"/>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7866063" y="1416051"/>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Oval 35"/>
          <p:cNvSpPr>
            <a:spLocks noChangeArrowheads="1"/>
          </p:cNvSpPr>
          <p:nvPr/>
        </p:nvSpPr>
        <p:spPr bwMode="auto">
          <a:xfrm>
            <a:off x="8388350" y="895350"/>
            <a:ext cx="1874838" cy="858838"/>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9243" name="AutoShape 36"/>
          <p:cNvSpPr>
            <a:spLocks noChangeArrowheads="1"/>
          </p:cNvSpPr>
          <p:nvPr/>
        </p:nvSpPr>
        <p:spPr bwMode="auto">
          <a:xfrm>
            <a:off x="7680326" y="1103314"/>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Number </a:t>
            </a:r>
            <a:r>
              <a:rPr lang="en-GB" altLang="en-US" sz="1600" b="1">
                <a:solidFill>
                  <a:schemeClr val="tx1"/>
                </a:solidFill>
              </a:rPr>
              <a:t>580625685</a:t>
            </a:r>
          </a:p>
        </p:txBody>
      </p:sp>
      <p:sp>
        <p:nvSpPr>
          <p:cNvPr id="9244" name="AutoShape 37"/>
          <p:cNvSpPr>
            <a:spLocks noChangeArrowheads="1"/>
          </p:cNvSpPr>
          <p:nvPr/>
        </p:nvSpPr>
        <p:spPr bwMode="auto">
          <a:xfrm>
            <a:off x="2714625" y="3005139"/>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dirty="0"/>
              <a:t>(Number mod 701) </a:t>
            </a:r>
          </a:p>
        </p:txBody>
      </p:sp>
      <p:sp>
        <p:nvSpPr>
          <p:cNvPr id="9245" name="Text Box 38"/>
          <p:cNvSpPr txBox="1">
            <a:spLocks noChangeArrowheads="1"/>
          </p:cNvSpPr>
          <p:nvPr/>
        </p:nvSpPr>
        <p:spPr bwMode="auto">
          <a:xfrm>
            <a:off x="2141538" y="3733801"/>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9000"/>
              </a:lnSpc>
              <a:buClr>
                <a:srgbClr val="00FF00"/>
              </a:buClr>
              <a:buSzPct val="100000"/>
              <a:buFont typeface="Monotype Corsiva" panose="03010101010201010101" pitchFamily="66" charset="0"/>
              <a:buNone/>
            </a:pPr>
            <a:r>
              <a:rPr lang="en-GB" altLang="en-US" sz="2800">
                <a:solidFill>
                  <a:srgbClr val="00FF00"/>
                </a:solidFill>
                <a:latin typeface="Monotype Corsiva" panose="03010101010201010101" pitchFamily="66" charset="0"/>
              </a:rPr>
              <a:t>What is (580625685 mod 701) ?</a:t>
            </a:r>
          </a:p>
        </p:txBody>
      </p:sp>
      <p:sp>
        <p:nvSpPr>
          <p:cNvPr id="9246" name="Freeform 39"/>
          <p:cNvSpPr>
            <a:spLocks noChangeArrowheads="1"/>
          </p:cNvSpPr>
          <p:nvPr/>
        </p:nvSpPr>
        <p:spPr bwMode="auto">
          <a:xfrm>
            <a:off x="9186863" y="3089275"/>
            <a:ext cx="1257300" cy="1004888"/>
          </a:xfrm>
          <a:custGeom>
            <a:avLst/>
            <a:gdLst>
              <a:gd name="T0" fmla="*/ 0 w 3493"/>
              <a:gd name="T1" fmla="*/ 2453 h 2793"/>
              <a:gd name="T2" fmla="*/ 488 w 3493"/>
              <a:gd name="T3" fmla="*/ 2792 h 2793"/>
              <a:gd name="T4" fmla="*/ 3004 w 3493"/>
              <a:gd name="T5" fmla="*/ 2792 h 2793"/>
              <a:gd name="T6" fmla="*/ 3492 w 3493"/>
              <a:gd name="T7" fmla="*/ 2453 h 2793"/>
              <a:gd name="T8" fmla="*/ 3492 w 3493"/>
              <a:gd name="T9" fmla="*/ 704 h 2793"/>
              <a:gd name="T10" fmla="*/ 3004 w 3493"/>
              <a:gd name="T11" fmla="*/ 364 h 2793"/>
              <a:gd name="T12" fmla="*/ 1396 w 3493"/>
              <a:gd name="T13" fmla="*/ 364 h 2793"/>
              <a:gd name="T14" fmla="*/ 239 w 3493"/>
              <a:gd name="T15" fmla="*/ 0 h 2793"/>
              <a:gd name="T16" fmla="*/ 552 w 3493"/>
              <a:gd name="T17" fmla="*/ 364 h 2793"/>
              <a:gd name="T18" fmla="*/ 488 w 3493"/>
              <a:gd name="T19" fmla="*/ 364 h 2793"/>
              <a:gd name="T20" fmla="*/ 0 w 3493"/>
              <a:gd name="T21" fmla="*/ 704 h 2793"/>
              <a:gd name="T22" fmla="*/ 0 w 3493"/>
              <a:gd name="T23" fmla="*/ 2453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9247" name="AutoShape 40"/>
          <p:cNvSpPr>
            <a:spLocks noChangeArrowheads="1"/>
          </p:cNvSpPr>
          <p:nvPr/>
        </p:nvSpPr>
        <p:spPr bwMode="auto">
          <a:xfrm>
            <a:off x="9686926" y="3416301"/>
            <a:ext cx="387669" cy="547371"/>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3200" b="1">
                <a:solidFill>
                  <a:schemeClr val="tx1"/>
                </a:solidFill>
              </a:rPr>
              <a:t>3</a:t>
            </a:r>
          </a:p>
        </p:txBody>
      </p:sp>
    </p:spTree>
  </p:cSld>
  <p:clrMapOvr>
    <a:masterClrMapping/>
  </p:clrMapOvr>
  <p:transition>
    <p:check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TM03090430[[fn=Banded]]</Template>
  <TotalTime>33</TotalTime>
  <Words>2696</Words>
  <Application>Microsoft Office PowerPoint</Application>
  <PresentationFormat>Widescreen</PresentationFormat>
  <Paragraphs>479</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Times New Roman</vt:lpstr>
      <vt:lpstr>Arial Unicode MS</vt:lpstr>
      <vt:lpstr>Arial</vt:lpstr>
      <vt:lpstr>Monotype Sorts</vt:lpstr>
      <vt:lpstr>Monotype Corsiva</vt:lpstr>
      <vt:lpstr>Banded</vt:lpstr>
      <vt:lpstr>    JAIHIND COLLEGE OF ENGINEERING, KURAN</vt:lpstr>
      <vt:lpstr>Hash Tables</vt:lpstr>
      <vt:lpstr>What is a Hash Table ?</vt:lpstr>
      <vt:lpstr>What is a Hash Table ?</vt:lpstr>
      <vt:lpstr>What is a Hash Table ?</vt:lpstr>
      <vt:lpstr>What is a Hash Table ?</vt:lpstr>
      <vt:lpstr>Inserting a New Record</vt:lpstr>
      <vt:lpstr>Inserting a New Record</vt:lpstr>
      <vt:lpstr>Inserting a New Record</vt:lpstr>
      <vt:lpstr>Inserting a New Record</vt:lpstr>
      <vt:lpstr>Inserting a New Record</vt:lpstr>
      <vt:lpstr>Collisions</vt:lpstr>
      <vt:lpstr>Collisions</vt:lpstr>
      <vt:lpstr>Collisions</vt:lpstr>
      <vt:lpstr>Collisions</vt:lpstr>
      <vt:lpstr>Collisions</vt:lpstr>
      <vt:lpstr>A Quiz</vt:lpstr>
      <vt:lpstr>Searching for a Key</vt:lpstr>
      <vt:lpstr>Searching for a Key</vt:lpstr>
      <vt:lpstr>Searching for a Key</vt:lpstr>
      <vt:lpstr>Searching for a Key</vt:lpstr>
      <vt:lpstr>Searching for a Key</vt:lpstr>
      <vt:lpstr>Searching for a Key</vt:lpstr>
      <vt:lpstr>Deleting a Record</vt:lpstr>
      <vt:lpstr>Deleting a Record</vt:lpstr>
      <vt:lpstr>Deleting a Record</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Mr. Aryan</dc:creator>
  <cp:lastModifiedBy>Laptop</cp:lastModifiedBy>
  <cp:revision>10</cp:revision>
  <dcterms:modified xsi:type="dcterms:W3CDTF">2021-02-18T04:35:10Z</dcterms:modified>
</cp:coreProperties>
</file>