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31" r:id="rId3"/>
    <p:sldId id="330" r:id="rId4"/>
    <p:sldId id="257" r:id="rId5"/>
    <p:sldId id="264" r:id="rId6"/>
    <p:sldId id="265" r:id="rId7"/>
    <p:sldId id="266" r:id="rId8"/>
    <p:sldId id="267" r:id="rId9"/>
    <p:sldId id="262" r:id="rId10"/>
    <p:sldId id="261" r:id="rId11"/>
    <p:sldId id="260" r:id="rId12"/>
    <p:sldId id="25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17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29" r:id="rId72"/>
    <p:sldId id="32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5C2F3-C5BB-472E-BADC-DDF959802D4C}" type="datetimeFigureOut">
              <a:rPr lang="en-GB" smtClean="0"/>
              <a:t>03/01/2023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66DD-24EC-4691-A30D-B17606D7D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2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66DD-24EC-4691-A30D-B17606D7D31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17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r>
              <a:rPr lang="en-US" spc="-5"/>
              <a:t>                               18 Jan, 2019</a:t>
            </a:r>
            <a:endParaRPr 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 smtClean="0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72" descr="Stack of books"/>
          <p:cNvGrpSpPr/>
          <p:nvPr/>
        </p:nvGrpSpPr>
        <p:grpSpPr>
          <a:xfrm>
            <a:off x="0" y="0"/>
            <a:ext cx="12193747" cy="6858000"/>
            <a:chOff x="0" y="0"/>
            <a:chExt cx="12190572" cy="6858000"/>
          </a:xfrm>
        </p:grpSpPr>
        <p:sp>
          <p:nvSpPr>
            <p:cNvPr id="20" name="Google Shape;20;p7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>
              <a:gsLst>
                <a:gs pos="0">
                  <a:srgbClr val="2A4F1C"/>
                </a:gs>
                <a:gs pos="58000">
                  <a:srgbClr val="B6E0A6"/>
                </a:gs>
                <a:gs pos="100000">
                  <a:srgbClr val="2A4F1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121875" tIns="60925" rIns="121875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21" name="Google Shape;21;p72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22" name="Google Shape;22;p72" descr="Stack of books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Google Shape;23;p72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24" name="Google Shape;24;p72"/>
          <p:cNvSpPr txBox="1">
            <a:spLocks noGrp="1"/>
          </p:cNvSpPr>
          <p:nvPr>
            <p:ph type="ctrTitle"/>
          </p:nvPr>
        </p:nvSpPr>
        <p:spPr>
          <a:xfrm>
            <a:off x="4880617" y="1498602"/>
            <a:ext cx="7010400" cy="329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  <a:defRPr sz="5400" b="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2"/>
          <p:cNvSpPr txBox="1">
            <a:spLocks noGrp="1"/>
          </p:cNvSpPr>
          <p:nvPr>
            <p:ph type="subTitle" idx="1"/>
          </p:nvPr>
        </p:nvSpPr>
        <p:spPr>
          <a:xfrm>
            <a:off x="4880617" y="4927600"/>
            <a:ext cx="701040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rgbClr val="455C19"/>
                </a:solidFill>
              </a:defRPr>
            </a:lvl1pPr>
            <a:lvl2pPr lvl="1" algn="ctr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5000"/>
              </a:lnSpc>
              <a:spcBef>
                <a:spcPts val="1066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2"/>
          <p:cNvSpPr txBox="1">
            <a:spLocks noGrp="1"/>
          </p:cNvSpPr>
          <p:nvPr>
            <p:ph type="dt" idx="10"/>
          </p:nvPr>
        </p:nvSpPr>
        <p:spPr>
          <a:xfrm>
            <a:off x="1117600" y="6400802"/>
            <a:ext cx="27432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2"/>
          <p:cNvSpPr txBox="1">
            <a:spLocks noGrp="1"/>
          </p:cNvSpPr>
          <p:nvPr>
            <p:ph type="ftr" idx="11"/>
          </p:nvPr>
        </p:nvSpPr>
        <p:spPr>
          <a:xfrm>
            <a:off x="3908861" y="6400802"/>
            <a:ext cx="621792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2"/>
          <p:cNvSpPr txBox="1">
            <a:spLocks noGrp="1"/>
          </p:cNvSpPr>
          <p:nvPr>
            <p:ph type="sldNum" idx="12"/>
          </p:nvPr>
        </p:nvSpPr>
        <p:spPr>
          <a:xfrm>
            <a:off x="10169795" y="6400802"/>
            <a:ext cx="1107806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6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7112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787400" y="1280160"/>
            <a:ext cx="1140460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1070" y="343865"/>
            <a:ext cx="1048986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787" y="1459738"/>
            <a:ext cx="1137412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34172" y="6327831"/>
            <a:ext cx="1369905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r>
              <a:rPr lang="en-US" spc="-5"/>
              <a:t>                               18 Jan, 2019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02520" y="6327525"/>
            <a:ext cx="2832947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580"/>
              </a:lnSpc>
            </a:pPr>
            <a:fld id="{CDA40FDD-AE13-417B-89DF-C8F4B8C490F7}" type="datetime4">
              <a:rPr lang="en-US" spc="-5" smtClean="0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2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3866"/>
            <a:ext cx="11734800" cy="984885"/>
          </a:xfrm>
        </p:spPr>
        <p:txBody>
          <a:bodyPr/>
          <a:lstStyle/>
          <a:p>
            <a:pPr algn="ctr"/>
            <a:r>
              <a:rPr lang="en-US" sz="3200" b="1" dirty="0"/>
              <a:t>210252- DATA STRUCTURES &amp;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3BD5A-31E6-C0F2-4D1B-0D83F0A0E4B4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E653B1-4681-C62C-24C0-3CE1FF11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/>
              <a:t>The General Idea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00200"/>
            <a:ext cx="11887200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The ideal hash table structure is merely an array of some fixed size, containing the items.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A stored item needs to have a data member, called </a:t>
            </a:r>
            <a:r>
              <a:rPr lang="en-US" sz="2400" b="1" i="1" dirty="0"/>
              <a:t>key</a:t>
            </a:r>
            <a:r>
              <a:rPr lang="en-US" sz="2400" dirty="0"/>
              <a:t>, that will be used in computing the index value for the item.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Key could be an </a:t>
            </a:r>
            <a:r>
              <a:rPr lang="en-US" sz="2000" i="1" dirty="0"/>
              <a:t>integer</a:t>
            </a:r>
            <a:r>
              <a:rPr lang="en-US" sz="2000" dirty="0"/>
              <a:t>, a </a:t>
            </a:r>
            <a:r>
              <a:rPr lang="en-US" sz="2000" i="1" dirty="0"/>
              <a:t>string</a:t>
            </a:r>
            <a:r>
              <a:rPr lang="en-US" sz="2000" dirty="0"/>
              <a:t>, etc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e.g. a name or Id that is a part of a large employee structure 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The size of the array is </a:t>
            </a:r>
            <a:r>
              <a:rPr lang="en-US" sz="2400" i="1" dirty="0"/>
              <a:t>Table Size</a:t>
            </a:r>
            <a:r>
              <a:rPr lang="en-US" sz="24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The items that are stored in the hash table are indexed by values from </a:t>
            </a:r>
            <a:r>
              <a:rPr lang="en-US" sz="2400" i="1" dirty="0"/>
              <a:t>0</a:t>
            </a:r>
            <a:r>
              <a:rPr lang="en-US" sz="2400" dirty="0"/>
              <a:t> to </a:t>
            </a:r>
            <a:r>
              <a:rPr lang="en-US" sz="2400" i="1" dirty="0"/>
              <a:t>Table Size – 1</a:t>
            </a:r>
            <a:r>
              <a:rPr lang="en-US" sz="24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Each key is mapped into some number in the range 0 to </a:t>
            </a:r>
            <a:r>
              <a:rPr lang="en-US" sz="2400" i="1" dirty="0"/>
              <a:t>Table Size – 1.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The mapping is called a </a:t>
            </a:r>
            <a:r>
              <a:rPr lang="en-US" sz="2400" i="1" dirty="0"/>
              <a:t>hash function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>
          <a:xfrm>
            <a:off x="4881054" y="6473732"/>
            <a:ext cx="2832947" cy="205184"/>
          </a:xfrm>
        </p:spPr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687594" y="6348562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58340" y="2743200"/>
            <a:ext cx="1081087" cy="201612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b="1" dirty="0">
                <a:latin typeface="Arial" pitchFamily="34" charset="0"/>
              </a:rPr>
              <a:t>Hash</a:t>
            </a:r>
          </a:p>
          <a:p>
            <a:pPr algn="ctr"/>
            <a:r>
              <a:rPr lang="en-US" b="1" dirty="0">
                <a:latin typeface="Arial" pitchFamily="34" charset="0"/>
              </a:rPr>
              <a:t>Function</a:t>
            </a: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6339426" y="3824287"/>
            <a:ext cx="719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4466177" y="3824287"/>
            <a:ext cx="792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18252" y="4327525"/>
            <a:ext cx="2233613" cy="360363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b="1">
                <a:latin typeface="Arial" pitchFamily="34" charset="0"/>
              </a:rPr>
              <a:t>mary</a:t>
            </a:r>
            <a:r>
              <a:rPr lang="en-US">
                <a:latin typeface="Arial" pitchFamily="34" charset="0"/>
              </a:rPr>
              <a:t> 28200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018252" y="3895725"/>
            <a:ext cx="2233613" cy="360363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b="1">
                <a:latin typeface="Arial" pitchFamily="34" charset="0"/>
              </a:rPr>
              <a:t>dave</a:t>
            </a:r>
            <a:r>
              <a:rPr lang="en-US">
                <a:latin typeface="Arial" pitchFamily="34" charset="0"/>
              </a:rPr>
              <a:t> 27500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018252" y="3463925"/>
            <a:ext cx="2233613" cy="360363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b="1" dirty="0" err="1">
                <a:latin typeface="Arial" pitchFamily="34" charset="0"/>
              </a:rPr>
              <a:t>phil</a:t>
            </a:r>
            <a:r>
              <a:rPr lang="en-US" dirty="0">
                <a:latin typeface="Arial" pitchFamily="34" charset="0"/>
              </a:rPr>
              <a:t>   31250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018252" y="3032125"/>
            <a:ext cx="2233613" cy="360363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b="1" dirty="0">
                <a:latin typeface="Arial" pitchFamily="34" charset="0"/>
              </a:rPr>
              <a:t>john</a:t>
            </a:r>
            <a:r>
              <a:rPr lang="en-US" dirty="0">
                <a:latin typeface="Arial" pitchFamily="34" charset="0"/>
              </a:rPr>
              <a:t>  25000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719927" y="2671763"/>
            <a:ext cx="784487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b="1" dirty="0">
                <a:latin typeface="Arial" pitchFamily="34" charset="0"/>
              </a:rPr>
              <a:t>Items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4610639" y="3457575"/>
            <a:ext cx="540830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key</a:t>
            </a:r>
          </a:p>
        </p:txBody>
      </p:sp>
      <p:sp>
        <p:nvSpPr>
          <p:cNvPr id="14" name="AutoShape 25"/>
          <p:cNvSpPr>
            <a:spLocks/>
          </p:cNvSpPr>
          <p:nvPr/>
        </p:nvSpPr>
        <p:spPr bwMode="auto">
          <a:xfrm rot="5400000">
            <a:off x="2594514" y="4543425"/>
            <a:ext cx="287338" cy="719137"/>
          </a:xfrm>
          <a:prstGeom prst="rightBrace">
            <a:avLst>
              <a:gd name="adj1" fmla="val 208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418301" y="4994275"/>
            <a:ext cx="540830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key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7561802" y="5335587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7561802" y="4975225"/>
            <a:ext cx="2233613" cy="360363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7274464" y="2095500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0</a:t>
            </a: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7274464" y="2449513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1</a:t>
            </a: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7274464" y="2808288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2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7274464" y="3168650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3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7274464" y="3535363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4</a:t>
            </a: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7293514" y="3889375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5</a:t>
            </a: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7293514" y="4248150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dirty="0">
                <a:latin typeface="Arial" pitchFamily="34" charset="0"/>
              </a:rPr>
              <a:t>6</a:t>
            </a:r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7293514" y="4608513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7</a:t>
            </a: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7274464" y="4968875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8</a:t>
            </a:r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7274464" y="5335588"/>
            <a:ext cx="309998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pitchFamily="34" charset="0"/>
              </a:rPr>
              <a:t>9</a:t>
            </a:r>
          </a:p>
        </p:txBody>
      </p:sp>
      <p:sp>
        <p:nvSpPr>
          <p:cNvPr id="28" name="Rectangle 48"/>
          <p:cNvSpPr>
            <a:spLocks noChangeArrowheads="1"/>
          </p:cNvSpPr>
          <p:nvPr/>
        </p:nvSpPr>
        <p:spPr bwMode="auto">
          <a:xfrm>
            <a:off x="7561802" y="4616450"/>
            <a:ext cx="2233613" cy="360363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mary 28200</a:t>
            </a:r>
          </a:p>
        </p:txBody>
      </p:sp>
      <p:sp>
        <p:nvSpPr>
          <p:cNvPr id="29" name="Rectangle 49"/>
          <p:cNvSpPr>
            <a:spLocks noChangeArrowheads="1"/>
          </p:cNvSpPr>
          <p:nvPr/>
        </p:nvSpPr>
        <p:spPr bwMode="auto">
          <a:xfrm>
            <a:off x="7561802" y="4256087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dave 27500</a:t>
            </a:r>
          </a:p>
        </p:txBody>
      </p:sp>
      <p:sp>
        <p:nvSpPr>
          <p:cNvPr id="30" name="Rectangle 50"/>
          <p:cNvSpPr>
            <a:spLocks noChangeArrowheads="1"/>
          </p:cNvSpPr>
          <p:nvPr/>
        </p:nvSpPr>
        <p:spPr bwMode="auto">
          <a:xfrm>
            <a:off x="7561802" y="3894137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31" name="Rectangle 51"/>
          <p:cNvSpPr>
            <a:spLocks noChangeArrowheads="1"/>
          </p:cNvSpPr>
          <p:nvPr/>
        </p:nvSpPr>
        <p:spPr bwMode="auto">
          <a:xfrm>
            <a:off x="7561802" y="3535362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>
                <a:latin typeface="Arial" charset="0"/>
              </a:rPr>
              <a:t>phil 31250</a:t>
            </a:r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7561802" y="3175000"/>
            <a:ext cx="2233613" cy="360363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dirty="0">
                <a:latin typeface="Arial" charset="0"/>
              </a:rPr>
              <a:t>john 25000</a:t>
            </a: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7561802" y="2814637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7561802" y="2455862"/>
            <a:ext cx="2233613" cy="360362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7561802" y="2095500"/>
            <a:ext cx="2233613" cy="360363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tr-TR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8282527" y="1454149"/>
            <a:ext cx="810135" cy="6485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b="1" dirty="0">
                <a:latin typeface="Arial" pitchFamily="34" charset="0"/>
              </a:rPr>
              <a:t>Hash </a:t>
            </a:r>
          </a:p>
          <a:p>
            <a:r>
              <a:rPr lang="en-US" b="1" dirty="0">
                <a:latin typeface="Arial" pitchFamily="34" charset="0"/>
              </a:rPr>
              <a:t>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42" y="343865"/>
            <a:ext cx="11150388" cy="697230"/>
          </a:xfrm>
        </p:spPr>
        <p:txBody>
          <a:bodyPr/>
          <a:lstStyle/>
          <a:p>
            <a:r>
              <a:rPr lang="en-GB" dirty="0"/>
              <a:t>What is a Hash Table 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0542" y="1629843"/>
            <a:ext cx="8272876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The simplest kind of hash table is an array of records.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This example has 701 records.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86039" y="4683126"/>
            <a:ext cx="6046787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98850" y="46799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13250" y="46799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326064" y="46799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242050" y="4683126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156450" y="4683126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070850" y="4678363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706689" y="4217989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592553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506953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38801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30241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27396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1974851" y="5565776"/>
            <a:ext cx="2606033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An array of records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415463" y="4683126"/>
            <a:ext cx="901700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8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8656639" y="4846639"/>
            <a:ext cx="565603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. . .</a:t>
            </a: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9571038" y="4221164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/>
              <a:t>[ 700]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43865"/>
            <a:ext cx="11188530" cy="697230"/>
          </a:xfrm>
        </p:spPr>
        <p:txBody>
          <a:bodyPr/>
          <a:lstStyle/>
          <a:p>
            <a:r>
              <a:rPr lang="en-GB" dirty="0"/>
              <a:t>What is a Hash Table 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1" y="1611630"/>
            <a:ext cx="6583364" cy="4277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Each record has a special field, called its </a:t>
            </a:r>
            <a:r>
              <a:rPr lang="en-GB" sz="2400" u="sng" kern="0" dirty="0">
                <a:solidFill>
                  <a:srgbClr val="FF8000"/>
                </a:solidFill>
              </a:rPr>
              <a:t>key</a:t>
            </a:r>
            <a:r>
              <a:rPr lang="en-GB" sz="2400" kern="0" dirty="0">
                <a:solidFill>
                  <a:sysClr val="windowText" lastClr="000000"/>
                </a:solidFill>
              </a:rPr>
              <a:t>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In this example, the key is a long integer field called </a:t>
            </a:r>
            <a:r>
              <a:rPr lang="en-GB" sz="3200" kern="0" dirty="0">
                <a:solidFill>
                  <a:sysClr val="windowText" lastClr="000000"/>
                </a:solidFill>
                <a:latin typeface="Arial" pitchFamily="34" charset="0"/>
              </a:rPr>
              <a:t>Number</a:t>
            </a:r>
            <a:r>
              <a:rPr lang="en-GB" sz="2400" kern="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86039" y="4683126"/>
            <a:ext cx="6046787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98850" y="46799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13250" y="46799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326064" y="46799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242050" y="4683126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156450" y="4683126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070850" y="4678363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706689" y="4217989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592553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506953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38801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30241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27396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9415463" y="4683126"/>
            <a:ext cx="901700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8656639" y="4846639"/>
            <a:ext cx="565603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. . .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9571038" y="4221164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1"/>
          <p:cNvSpPr>
            <a:spLocks noChangeArrowheads="1"/>
          </p:cNvSpPr>
          <p:nvPr/>
        </p:nvSpPr>
        <p:spPr bwMode="auto">
          <a:xfrm>
            <a:off x="6248400" y="914400"/>
            <a:ext cx="1295400" cy="4572000"/>
          </a:xfrm>
          <a:custGeom>
            <a:avLst/>
            <a:gdLst>
              <a:gd name="T0" fmla="*/ 0 w 3600"/>
              <a:gd name="T1" fmla="*/ 10372 h 12701"/>
              <a:gd name="T2" fmla="*/ 3599 w 3600"/>
              <a:gd name="T3" fmla="*/ 0 h 12701"/>
              <a:gd name="T4" fmla="*/ 3599 w 3600"/>
              <a:gd name="T5" fmla="*/ 6985 h 12701"/>
              <a:gd name="T6" fmla="*/ 0 w 3600"/>
              <a:gd name="T7" fmla="*/ 12700 h 12701"/>
              <a:gd name="T8" fmla="*/ 0 w 3600"/>
              <a:gd name="T9" fmla="*/ 10372 h 12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0"/>
              <a:gd name="T16" fmla="*/ 0 h 12701"/>
              <a:gd name="T17" fmla="*/ 3600 w 3600"/>
              <a:gd name="T18" fmla="*/ 12701 h 127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0" h="12701">
                <a:moveTo>
                  <a:pt x="0" y="10372"/>
                </a:moveTo>
                <a:lnTo>
                  <a:pt x="3599" y="0"/>
                </a:lnTo>
                <a:lnTo>
                  <a:pt x="3599" y="6985"/>
                </a:lnTo>
                <a:lnTo>
                  <a:pt x="0" y="12700"/>
                </a:lnTo>
                <a:lnTo>
                  <a:pt x="0" y="10372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54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2"/>
          <p:cNvSpPr>
            <a:spLocks noChangeArrowheads="1"/>
          </p:cNvSpPr>
          <p:nvPr/>
        </p:nvSpPr>
        <p:spPr bwMode="auto">
          <a:xfrm>
            <a:off x="6248401" y="3386138"/>
            <a:ext cx="3910013" cy="2100262"/>
          </a:xfrm>
          <a:custGeom>
            <a:avLst/>
            <a:gdLst>
              <a:gd name="T0" fmla="*/ 0 w 10863"/>
              <a:gd name="T1" fmla="*/ 5834 h 5835"/>
              <a:gd name="T2" fmla="*/ 3629 w 10863"/>
              <a:gd name="T3" fmla="*/ 0 h 5835"/>
              <a:gd name="T4" fmla="*/ 10862 w 10863"/>
              <a:gd name="T5" fmla="*/ 0 h 5835"/>
              <a:gd name="T6" fmla="*/ 2540 w 10863"/>
              <a:gd name="T7" fmla="*/ 5834 h 5835"/>
              <a:gd name="T8" fmla="*/ 0 w 10863"/>
              <a:gd name="T9" fmla="*/ 5834 h 5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3"/>
              <a:gd name="T16" fmla="*/ 0 h 5835"/>
              <a:gd name="T17" fmla="*/ 10863 w 10863"/>
              <a:gd name="T18" fmla="*/ 5835 h 58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3" h="5835">
                <a:moveTo>
                  <a:pt x="0" y="5834"/>
                </a:moveTo>
                <a:lnTo>
                  <a:pt x="3629" y="0"/>
                </a:lnTo>
                <a:lnTo>
                  <a:pt x="10862" y="0"/>
                </a:lnTo>
                <a:lnTo>
                  <a:pt x="2540" y="5834"/>
                </a:lnTo>
                <a:lnTo>
                  <a:pt x="0" y="5834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81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7680325" y="1103314"/>
            <a:ext cx="2503488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   </a:t>
            </a:r>
            <a:r>
              <a:rPr lang="en-GB" sz="1600" b="1"/>
              <a:t>506643548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11188529" cy="697230"/>
          </a:xfrm>
        </p:spPr>
        <p:txBody>
          <a:bodyPr/>
          <a:lstStyle/>
          <a:p>
            <a:r>
              <a:rPr lang="en-GB" dirty="0"/>
              <a:t>What is a Hash Table 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1" y="1774825"/>
            <a:ext cx="6583364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The number might be a person's identification number, and the rest of the record has information about the person.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586039" y="4683126"/>
            <a:ext cx="6046787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98850" y="46799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13250" y="4679951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326064" y="4679951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242050" y="4683126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156450" y="4683126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070850" y="4678363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706689" y="4217989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592553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506953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38801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30241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273966" y="4217989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9415463" y="4683126"/>
            <a:ext cx="901700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8656639" y="4835526"/>
            <a:ext cx="565603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. . .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9571038" y="4221164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1"/>
          <p:cNvSpPr>
            <a:spLocks noChangeArrowheads="1"/>
          </p:cNvSpPr>
          <p:nvPr/>
        </p:nvSpPr>
        <p:spPr bwMode="auto">
          <a:xfrm>
            <a:off x="6248400" y="914400"/>
            <a:ext cx="1295400" cy="4572000"/>
          </a:xfrm>
          <a:custGeom>
            <a:avLst/>
            <a:gdLst>
              <a:gd name="T0" fmla="*/ 0 w 3600"/>
              <a:gd name="T1" fmla="*/ 10372 h 12701"/>
              <a:gd name="T2" fmla="*/ 3599 w 3600"/>
              <a:gd name="T3" fmla="*/ 0 h 12701"/>
              <a:gd name="T4" fmla="*/ 3599 w 3600"/>
              <a:gd name="T5" fmla="*/ 6985 h 12701"/>
              <a:gd name="T6" fmla="*/ 0 w 3600"/>
              <a:gd name="T7" fmla="*/ 12700 h 12701"/>
              <a:gd name="T8" fmla="*/ 0 w 3600"/>
              <a:gd name="T9" fmla="*/ 10372 h 12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0"/>
              <a:gd name="T16" fmla="*/ 0 h 12701"/>
              <a:gd name="T17" fmla="*/ 3600 w 3600"/>
              <a:gd name="T18" fmla="*/ 12701 h 127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0" h="12701">
                <a:moveTo>
                  <a:pt x="0" y="10372"/>
                </a:moveTo>
                <a:lnTo>
                  <a:pt x="3599" y="0"/>
                </a:lnTo>
                <a:lnTo>
                  <a:pt x="3599" y="6985"/>
                </a:lnTo>
                <a:lnTo>
                  <a:pt x="0" y="12700"/>
                </a:lnTo>
                <a:lnTo>
                  <a:pt x="0" y="10372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54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2"/>
          <p:cNvSpPr>
            <a:spLocks noChangeArrowheads="1"/>
          </p:cNvSpPr>
          <p:nvPr/>
        </p:nvSpPr>
        <p:spPr bwMode="auto">
          <a:xfrm>
            <a:off x="6248401" y="3386138"/>
            <a:ext cx="3910013" cy="2100262"/>
          </a:xfrm>
          <a:custGeom>
            <a:avLst/>
            <a:gdLst>
              <a:gd name="T0" fmla="*/ 0 w 10863"/>
              <a:gd name="T1" fmla="*/ 5834 h 5835"/>
              <a:gd name="T2" fmla="*/ 3629 w 10863"/>
              <a:gd name="T3" fmla="*/ 0 h 5835"/>
              <a:gd name="T4" fmla="*/ 10862 w 10863"/>
              <a:gd name="T5" fmla="*/ 0 h 5835"/>
              <a:gd name="T6" fmla="*/ 2540 w 10863"/>
              <a:gd name="T7" fmla="*/ 5834 h 5835"/>
              <a:gd name="T8" fmla="*/ 0 w 10863"/>
              <a:gd name="T9" fmla="*/ 5834 h 5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3"/>
              <a:gd name="T16" fmla="*/ 0 h 5835"/>
              <a:gd name="T17" fmla="*/ 10863 w 10863"/>
              <a:gd name="T18" fmla="*/ 5835 h 58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3" h="5835">
                <a:moveTo>
                  <a:pt x="0" y="5834"/>
                </a:moveTo>
                <a:lnTo>
                  <a:pt x="3629" y="0"/>
                </a:lnTo>
                <a:lnTo>
                  <a:pt x="10862" y="0"/>
                </a:lnTo>
                <a:lnTo>
                  <a:pt x="2540" y="5834"/>
                </a:lnTo>
                <a:lnTo>
                  <a:pt x="0" y="5834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81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25"/>
          <p:cNvPicPr>
            <a:picLocks noChangeAspect="1" noChangeArrowheads="1"/>
          </p:cNvPicPr>
          <p:nvPr/>
        </p:nvPicPr>
        <p:blipFill>
          <a:blip r:embed="rId2"/>
          <a:srcRect r="35484" b="42001"/>
          <a:stretch>
            <a:fillRect/>
          </a:stretch>
        </p:blipFill>
        <p:spPr bwMode="auto">
          <a:xfrm>
            <a:off x="7983539" y="1562100"/>
            <a:ext cx="16335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09" y="343865"/>
            <a:ext cx="11220321" cy="697230"/>
          </a:xfrm>
        </p:spPr>
        <p:txBody>
          <a:bodyPr/>
          <a:lstStyle/>
          <a:p>
            <a:r>
              <a:rPr lang="en-GB" dirty="0"/>
              <a:t>What is a Hash Table 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0609" y="1620044"/>
            <a:ext cx="7848600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When a hash table is in use, some spots contain valid records, and other spots are "empty".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00543" y="4419319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421193" y="3954182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307057" y="3954182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221457" y="3954182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5102520" y="3954182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6016920" y="3954182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6988470" y="3954182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9285542" y="3957357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/>
              <a:t>[ 700]</a:t>
            </a:r>
          </a:p>
        </p:txBody>
      </p: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9475128" y="4608037"/>
            <a:ext cx="727074" cy="508001"/>
            <a:chOff x="4891" y="3452"/>
            <a:chExt cx="458" cy="320"/>
          </a:xfrm>
        </p:grpSpPr>
        <p:sp>
          <p:nvSpPr>
            <p:cNvPr id="15" name="AutoShape 28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16" name="Picture 29"/>
            <p:cNvPicPr>
              <a:picLocks noChangeAspect="1" noChangeArrowheads="1"/>
            </p:cNvPicPr>
            <p:nvPr/>
          </p:nvPicPr>
          <p:blipFill>
            <a:blip r:embed="rId2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343865"/>
            <a:ext cx="9953498" cy="697230"/>
          </a:xfrm>
        </p:spPr>
        <p:txBody>
          <a:bodyPr/>
          <a:lstStyle/>
          <a:p>
            <a:r>
              <a:rPr lang="en-US" dirty="0"/>
              <a:t>Inserting a new Record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1" y="1548282"/>
            <a:ext cx="6891337" cy="454771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kern="0" dirty="0">
                <a:solidFill>
                  <a:sysClr val="windowText" lastClr="000000"/>
                </a:solidFill>
              </a:rPr>
              <a:t>In order to insert a new record, the </a:t>
            </a:r>
            <a:r>
              <a:rPr lang="en-GB" sz="2800" b="1" u="sng" kern="0" dirty="0">
                <a:solidFill>
                  <a:srgbClr val="FF8000"/>
                </a:solidFill>
              </a:rPr>
              <a:t>key</a:t>
            </a:r>
            <a:r>
              <a:rPr lang="en-GB" sz="2800" kern="0" dirty="0">
                <a:solidFill>
                  <a:sysClr val="windowText" lastClr="000000"/>
                </a:solidFill>
              </a:rPr>
              <a:t> must somehow be </a:t>
            </a:r>
            <a:r>
              <a:rPr lang="en-GB" sz="2800" b="1" u="sng" kern="0" dirty="0">
                <a:solidFill>
                  <a:srgbClr val="FF8000"/>
                </a:solidFill>
              </a:rPr>
              <a:t>converted to</a:t>
            </a:r>
            <a:r>
              <a:rPr lang="en-GB" sz="2800" b="1" kern="0" dirty="0">
                <a:solidFill>
                  <a:srgbClr val="FF8000"/>
                </a:solidFill>
              </a:rPr>
              <a:t> </a:t>
            </a:r>
            <a:r>
              <a:rPr lang="en-GB" sz="2800" kern="0" dirty="0">
                <a:solidFill>
                  <a:sysClr val="windowText" lastClr="000000"/>
                </a:solidFill>
              </a:rPr>
              <a:t>an array </a:t>
            </a:r>
            <a:r>
              <a:rPr lang="en-GB" sz="2800" b="1" u="sng" kern="0" dirty="0">
                <a:solidFill>
                  <a:srgbClr val="FF8000"/>
                </a:solidFill>
              </a:rPr>
              <a:t>index</a:t>
            </a:r>
            <a:r>
              <a:rPr lang="en-GB" sz="2800" kern="0" dirty="0">
                <a:solidFill>
                  <a:sysClr val="windowText" lastClr="000000"/>
                </a:solidFill>
              </a:rPr>
              <a:t>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kern="0" dirty="0">
                <a:solidFill>
                  <a:sysClr val="windowText" lastClr="000000"/>
                </a:solidFill>
              </a:rPr>
              <a:t>The index is called the </a:t>
            </a:r>
            <a:r>
              <a:rPr lang="en-GB" sz="2800" b="1" u="sng" kern="0" dirty="0">
                <a:solidFill>
                  <a:srgbClr val="FF8000"/>
                </a:solidFill>
              </a:rPr>
              <a:t>hash value</a:t>
            </a:r>
            <a:r>
              <a:rPr lang="en-GB" sz="2800" b="1" kern="0" dirty="0">
                <a:solidFill>
                  <a:srgbClr val="FF8000"/>
                </a:solidFill>
              </a:rPr>
              <a:t> </a:t>
            </a:r>
            <a:r>
              <a:rPr lang="en-GB" sz="2800" kern="0" dirty="0">
                <a:solidFill>
                  <a:sysClr val="windowText" lastClr="000000"/>
                </a:solidFill>
              </a:rPr>
              <a:t>of the key.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0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29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" name="Picture 34"/>
          <p:cNvPicPr>
            <a:picLocks noChangeAspect="1" noChangeArrowheads="1"/>
          </p:cNvPicPr>
          <p:nvPr/>
        </p:nvPicPr>
        <p:blipFill>
          <a:blip r:embed="rId6"/>
          <a:srcRect l="50792" b="42131"/>
          <a:stretch>
            <a:fillRect/>
          </a:stretch>
        </p:blipFill>
        <p:spPr bwMode="auto">
          <a:xfrm>
            <a:off x="7866063" y="1416051"/>
            <a:ext cx="2119312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580625685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43865"/>
            <a:ext cx="11188530" cy="697230"/>
          </a:xfrm>
        </p:spPr>
        <p:txBody>
          <a:bodyPr/>
          <a:lstStyle/>
          <a:p>
            <a:r>
              <a:rPr lang="en-US" dirty="0"/>
              <a:t>Inserting a new Record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97" y="1657356"/>
            <a:ext cx="6662738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kern="0" dirty="0">
                <a:solidFill>
                  <a:sysClr val="windowText" lastClr="000000"/>
                </a:solidFill>
              </a:rPr>
              <a:t>Typical way create a hash value: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0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29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" name="Picture 34"/>
          <p:cNvPicPr>
            <a:picLocks noChangeAspect="1" noChangeArrowheads="1"/>
          </p:cNvPicPr>
          <p:nvPr/>
        </p:nvPicPr>
        <p:blipFill>
          <a:blip r:embed="rId6"/>
          <a:srcRect l="50792" b="42131"/>
          <a:stretch>
            <a:fillRect/>
          </a:stretch>
        </p:blipFill>
        <p:spPr bwMode="auto">
          <a:xfrm>
            <a:off x="7866063" y="1416051"/>
            <a:ext cx="2119312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580625685</a:t>
            </a:r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2714625" y="3005139"/>
            <a:ext cx="2751138" cy="43338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(Number mod 701) 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2141538" y="3733801"/>
            <a:ext cx="6450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360" tIns="44280" rIns="90360" bIns="44280">
            <a:spAutoFit/>
          </a:bodyPr>
          <a:lstStyle/>
          <a:p>
            <a:pPr>
              <a:lnSpc>
                <a:spcPct val="99000"/>
              </a:lnSpc>
              <a:buClr>
                <a:srgbClr val="00FF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>
                <a:solidFill>
                  <a:srgbClr val="7030A0"/>
                </a:solidFill>
                <a:latin typeface="Monotype Corsiva" pitchFamily="66" charset="0"/>
              </a:rPr>
              <a:t>What is (580625685 mod 701) 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94" y="343865"/>
            <a:ext cx="11153836" cy="697230"/>
          </a:xfrm>
        </p:spPr>
        <p:txBody>
          <a:bodyPr/>
          <a:lstStyle/>
          <a:p>
            <a:r>
              <a:rPr lang="en-US" dirty="0"/>
              <a:t>Inserting a new Record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7094" y="1701856"/>
            <a:ext cx="6503987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The hash value is used for the location of the new record.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 l="50792" b="42131"/>
          <a:stretch>
            <a:fillRect/>
          </a:stretch>
        </p:blipFill>
        <p:spPr bwMode="auto">
          <a:xfrm>
            <a:off x="7866063" y="1416051"/>
            <a:ext cx="2119312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580625685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7" name="Picture 25"/>
            <p:cNvPicPr>
              <a:picLocks noChangeAspect="1" noChangeArrowheads="1"/>
            </p:cNvPicPr>
            <p:nvPr/>
          </p:nvPicPr>
          <p:blipFill>
            <a:blip r:embed="rId3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30" name="Picture 2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3" name="Picture 3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6" name="Picture 34"/>
            <p:cNvPicPr>
              <a:picLocks noChangeAspect="1" noChangeArrowheads="1"/>
            </p:cNvPicPr>
            <p:nvPr/>
          </p:nvPicPr>
          <p:blipFill>
            <a:blip r:embed="rId6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Freeform 35"/>
          <p:cNvSpPr>
            <a:spLocks noChangeArrowheads="1"/>
          </p:cNvSpPr>
          <p:nvPr/>
        </p:nvSpPr>
        <p:spPr bwMode="auto">
          <a:xfrm>
            <a:off x="5110164" y="914400"/>
            <a:ext cx="2433637" cy="5227638"/>
          </a:xfrm>
          <a:custGeom>
            <a:avLst/>
            <a:gdLst>
              <a:gd name="T0" fmla="*/ 0 w 6761"/>
              <a:gd name="T1" fmla="*/ 12291 h 14523"/>
              <a:gd name="T2" fmla="*/ 6760 w 6761"/>
              <a:gd name="T3" fmla="*/ 0 h 14523"/>
              <a:gd name="T4" fmla="*/ 6760 w 6761"/>
              <a:gd name="T5" fmla="*/ 6985 h 14523"/>
              <a:gd name="T6" fmla="*/ 0 w 6761"/>
              <a:gd name="T7" fmla="*/ 14522 h 14523"/>
              <a:gd name="T8" fmla="*/ 0 w 6761"/>
              <a:gd name="T9" fmla="*/ 12291 h 14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61"/>
              <a:gd name="T16" fmla="*/ 0 h 14523"/>
              <a:gd name="T17" fmla="*/ 6761 w 6761"/>
              <a:gd name="T18" fmla="*/ 14523 h 14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61" h="14523">
                <a:moveTo>
                  <a:pt x="0" y="12291"/>
                </a:moveTo>
                <a:lnTo>
                  <a:pt x="6760" y="0"/>
                </a:lnTo>
                <a:lnTo>
                  <a:pt x="6760" y="6985"/>
                </a:lnTo>
                <a:lnTo>
                  <a:pt x="0" y="14522"/>
                </a:lnTo>
                <a:lnTo>
                  <a:pt x="0" y="12291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54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9"/>
          <p:cNvSpPr>
            <a:spLocks noChangeArrowheads="1"/>
          </p:cNvSpPr>
          <p:nvPr/>
        </p:nvSpPr>
        <p:spPr bwMode="auto">
          <a:xfrm>
            <a:off x="5100639" y="3386139"/>
            <a:ext cx="5057775" cy="2744787"/>
          </a:xfrm>
          <a:custGeom>
            <a:avLst/>
            <a:gdLst>
              <a:gd name="T0" fmla="*/ 0 w 14051"/>
              <a:gd name="T1" fmla="*/ 7625 h 7626"/>
              <a:gd name="T2" fmla="*/ 6818 w 14051"/>
              <a:gd name="T3" fmla="*/ 0 h 7626"/>
              <a:gd name="T4" fmla="*/ 14050 w 14051"/>
              <a:gd name="T5" fmla="*/ 0 h 7626"/>
              <a:gd name="T6" fmla="*/ 2540 w 14051"/>
              <a:gd name="T7" fmla="*/ 7625 h 7626"/>
              <a:gd name="T8" fmla="*/ 0 w 14051"/>
              <a:gd name="T9" fmla="*/ 7625 h 76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51"/>
              <a:gd name="T16" fmla="*/ 0 h 7626"/>
              <a:gd name="T17" fmla="*/ 14051 w 14051"/>
              <a:gd name="T18" fmla="*/ 7626 h 76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51" h="7626">
                <a:moveTo>
                  <a:pt x="0" y="7625"/>
                </a:moveTo>
                <a:lnTo>
                  <a:pt x="6818" y="0"/>
                </a:lnTo>
                <a:lnTo>
                  <a:pt x="14050" y="0"/>
                </a:lnTo>
                <a:lnTo>
                  <a:pt x="2540" y="7625"/>
                </a:lnTo>
                <a:lnTo>
                  <a:pt x="0" y="7625"/>
                </a:lnTo>
              </a:path>
            </a:pathLst>
          </a:custGeom>
          <a:gradFill rotWithShape="0">
            <a:gsLst>
              <a:gs pos="0">
                <a:srgbClr val="8080FF"/>
              </a:gs>
              <a:gs pos="100000">
                <a:srgbClr val="26264B"/>
              </a:gs>
            </a:gsLst>
            <a:lin ang="8100000" scaled="1"/>
          </a:gra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9186861" y="3089277"/>
            <a:ext cx="1257299" cy="1004888"/>
            <a:chOff x="4827" y="1946"/>
            <a:chExt cx="792" cy="633"/>
          </a:xfrm>
        </p:grpSpPr>
        <p:sp>
          <p:nvSpPr>
            <p:cNvPr id="40" name="Freeform 41"/>
            <p:cNvSpPr>
              <a:spLocks noChangeArrowheads="1"/>
            </p:cNvSpPr>
            <p:nvPr/>
          </p:nvSpPr>
          <p:spPr bwMode="auto">
            <a:xfrm>
              <a:off x="4827" y="1946"/>
              <a:ext cx="792" cy="633"/>
            </a:xfrm>
            <a:custGeom>
              <a:avLst/>
              <a:gdLst>
                <a:gd name="T0" fmla="*/ 0 w 3493"/>
                <a:gd name="T1" fmla="*/ 2453 h 2793"/>
                <a:gd name="T2" fmla="*/ 488 w 3493"/>
                <a:gd name="T3" fmla="*/ 2792 h 2793"/>
                <a:gd name="T4" fmla="*/ 3004 w 3493"/>
                <a:gd name="T5" fmla="*/ 2792 h 2793"/>
                <a:gd name="T6" fmla="*/ 3492 w 3493"/>
                <a:gd name="T7" fmla="*/ 2453 h 2793"/>
                <a:gd name="T8" fmla="*/ 3492 w 3493"/>
                <a:gd name="T9" fmla="*/ 704 h 2793"/>
                <a:gd name="T10" fmla="*/ 3004 w 3493"/>
                <a:gd name="T11" fmla="*/ 364 h 2793"/>
                <a:gd name="T12" fmla="*/ 1396 w 3493"/>
                <a:gd name="T13" fmla="*/ 364 h 2793"/>
                <a:gd name="T14" fmla="*/ 239 w 3493"/>
                <a:gd name="T15" fmla="*/ 0 h 2793"/>
                <a:gd name="T16" fmla="*/ 552 w 3493"/>
                <a:gd name="T17" fmla="*/ 364 h 2793"/>
                <a:gd name="T18" fmla="*/ 488 w 3493"/>
                <a:gd name="T19" fmla="*/ 364 h 2793"/>
                <a:gd name="T20" fmla="*/ 0 w 3493"/>
                <a:gd name="T21" fmla="*/ 704 h 2793"/>
                <a:gd name="T22" fmla="*/ 0 w 3493"/>
                <a:gd name="T23" fmla="*/ 2453 h 27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93"/>
                <a:gd name="T37" fmla="*/ 0 h 2793"/>
                <a:gd name="T38" fmla="*/ 3493 w 3493"/>
                <a:gd name="T39" fmla="*/ 2793 h 279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93" h="2793">
                  <a:moveTo>
                    <a:pt x="0" y="2453"/>
                  </a:moveTo>
                  <a:cubicBezTo>
                    <a:pt x="0" y="2792"/>
                    <a:pt x="0" y="2792"/>
                    <a:pt x="488" y="2792"/>
                  </a:cubicBezTo>
                  <a:lnTo>
                    <a:pt x="3004" y="2792"/>
                  </a:lnTo>
                  <a:cubicBezTo>
                    <a:pt x="3492" y="2792"/>
                    <a:pt x="3492" y="2792"/>
                    <a:pt x="3492" y="2453"/>
                  </a:cubicBezTo>
                  <a:lnTo>
                    <a:pt x="3492" y="704"/>
                  </a:lnTo>
                  <a:cubicBezTo>
                    <a:pt x="3492" y="364"/>
                    <a:pt x="3492" y="364"/>
                    <a:pt x="3004" y="364"/>
                  </a:cubicBezTo>
                  <a:lnTo>
                    <a:pt x="1396" y="364"/>
                  </a:lnTo>
                  <a:lnTo>
                    <a:pt x="239" y="0"/>
                  </a:lnTo>
                  <a:lnTo>
                    <a:pt x="552" y="364"/>
                  </a:lnTo>
                  <a:lnTo>
                    <a:pt x="488" y="364"/>
                  </a:lnTo>
                  <a:cubicBezTo>
                    <a:pt x="0" y="364"/>
                    <a:pt x="0" y="364"/>
                    <a:pt x="0" y="704"/>
                  </a:cubicBezTo>
                  <a:lnTo>
                    <a:pt x="0" y="24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>
              <a:off x="5021" y="2152"/>
              <a:ext cx="414" cy="345"/>
            </a:xfrm>
            <a:prstGeom prst="roundRect">
              <a:avLst>
                <a:gd name="adj" fmla="val 273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3200" b="1" dirty="0">
                  <a:solidFill>
                    <a:srgbClr val="7030A0"/>
                  </a:solidFill>
                </a:rPr>
                <a:t>[3]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2" y="343865"/>
            <a:ext cx="11122648" cy="697230"/>
          </a:xfrm>
        </p:spPr>
        <p:txBody>
          <a:bodyPr/>
          <a:lstStyle/>
          <a:p>
            <a:r>
              <a:rPr lang="en-US" dirty="0"/>
              <a:t>Inserting a new Record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8282" y="1693907"/>
            <a:ext cx="65055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kern="0" dirty="0">
                <a:solidFill>
                  <a:sysClr val="windowText" lastClr="000000"/>
                </a:solidFill>
              </a:rPr>
              <a:t>The hash value is used for the location of the new record.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ctrTitle"/>
          </p:nvPr>
        </p:nvSpPr>
        <p:spPr>
          <a:xfrm>
            <a:off x="4727849" y="13794"/>
            <a:ext cx="7462564" cy="5599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entury Gothic"/>
              <a:buNone/>
            </a:pP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br>
              <a:rPr lang="en-IN" sz="2400" dirty="0">
                <a:solidFill>
                  <a:srgbClr val="C00000"/>
                </a:solidFill>
              </a:rPr>
            </a:br>
            <a:r>
              <a:rPr lang="en-IN" sz="2400" b="1" dirty="0">
                <a:solidFill>
                  <a:srgbClr val="00B050"/>
                </a:solidFill>
              </a:rPr>
              <a:t>Hope Foundation’s</a:t>
            </a:r>
            <a:br>
              <a:rPr lang="en-IN" dirty="0"/>
            </a:br>
            <a:r>
              <a:rPr lang="en-IN" sz="3600" b="1" dirty="0">
                <a:solidFill>
                  <a:srgbClr val="0070C0"/>
                </a:solidFill>
              </a:rPr>
              <a:t>International Institute of Information </a:t>
            </a:r>
            <a:br>
              <a:rPr lang="en-IN" sz="3600" b="1" dirty="0">
                <a:solidFill>
                  <a:srgbClr val="0070C0"/>
                </a:solidFill>
              </a:rPr>
            </a:br>
            <a:r>
              <a:rPr lang="en-IN" sz="3600" b="1" dirty="0">
                <a:solidFill>
                  <a:srgbClr val="0070C0"/>
                </a:solidFill>
              </a:rPr>
              <a:t>Technology, Pune</a:t>
            </a:r>
            <a:br>
              <a:rPr lang="en-IN" sz="3600" b="1" dirty="0">
                <a:solidFill>
                  <a:srgbClr val="0070C0"/>
                </a:solidFill>
              </a:rPr>
            </a:br>
            <a:br>
              <a:rPr lang="en-IN" sz="3600" dirty="0">
                <a:solidFill>
                  <a:srgbClr val="00B0F0"/>
                </a:solidFill>
              </a:rPr>
            </a:br>
            <a:br>
              <a:rPr lang="en-IN" sz="3600" dirty="0">
                <a:solidFill>
                  <a:srgbClr val="00B0F0"/>
                </a:solidFill>
              </a:rPr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800" b="1" i="1" dirty="0">
                <a:solidFill>
                  <a:srgbClr val="002060"/>
                </a:solidFill>
              </a:rPr>
              <a:t>Department of Computer Engineering</a:t>
            </a:r>
            <a:br>
              <a:rPr lang="en-IN" sz="2800" b="1" i="1" dirty="0"/>
            </a:br>
            <a:r>
              <a:rPr lang="en-IN" sz="3100" b="1" i="1" dirty="0">
                <a:solidFill>
                  <a:srgbClr val="7030A0"/>
                </a:solidFill>
              </a:rPr>
              <a:t>Data Structures &amp; Algorithms</a:t>
            </a:r>
            <a:br>
              <a:rPr lang="en-IN" sz="3100" b="1" i="1" dirty="0">
                <a:solidFill>
                  <a:srgbClr val="7030A0"/>
                </a:solidFill>
              </a:rPr>
            </a:br>
            <a:r>
              <a:rPr lang="en-IN" sz="3100" b="1" i="1" dirty="0">
                <a:solidFill>
                  <a:srgbClr val="7030A0"/>
                </a:solidFill>
              </a:rPr>
              <a:t>(210252)</a:t>
            </a:r>
            <a:br>
              <a:rPr lang="en-IN" sz="3600" b="1" i="1" dirty="0"/>
            </a:br>
            <a:r>
              <a:rPr lang="en-IN" sz="2700" b="1" i="1" dirty="0">
                <a:solidFill>
                  <a:srgbClr val="7030A0"/>
                </a:solidFill>
              </a:rPr>
              <a:t>SE SEM-II(2022-23, 2019 Pattern)</a:t>
            </a:r>
            <a:br>
              <a:rPr lang="en-IN" sz="2700" b="1" i="1" dirty="0">
                <a:solidFill>
                  <a:srgbClr val="7030A0"/>
                </a:solidFill>
              </a:rPr>
            </a:br>
            <a:endParaRPr b="1" i="1" dirty="0">
              <a:solidFill>
                <a:srgbClr val="7030A0"/>
              </a:solidFill>
            </a:endParaRPr>
          </a:p>
        </p:txBody>
      </p:sp>
      <p:sp>
        <p:nvSpPr>
          <p:cNvPr id="119" name="Google Shape;119;p1"/>
          <p:cNvSpPr txBox="1">
            <a:spLocks noGrp="1"/>
          </p:cNvSpPr>
          <p:nvPr>
            <p:ph type="subTitle" idx="1"/>
          </p:nvPr>
        </p:nvSpPr>
        <p:spPr>
          <a:xfrm>
            <a:off x="4747156" y="5613400"/>
            <a:ext cx="7462563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b="1" i="1" dirty="0">
                <a:solidFill>
                  <a:srgbClr val="002060"/>
                </a:solidFill>
              </a:rPr>
              <a:t>Prof. Arya Chandrapal Singh</a:t>
            </a:r>
            <a:endParaRPr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b="1" i="1" dirty="0">
                <a:solidFill>
                  <a:srgbClr val="002060"/>
                </a:solidFill>
              </a:rPr>
              <a:t>(</a:t>
            </a:r>
            <a:r>
              <a:rPr lang="en-IN" b="1" i="1" dirty="0" err="1">
                <a:solidFill>
                  <a:srgbClr val="002060"/>
                </a:solidFill>
              </a:rPr>
              <a:t>B.Tech</a:t>
            </a:r>
            <a:r>
              <a:rPr lang="en-IN" sz="1700" b="1" i="1" dirty="0">
                <a:solidFill>
                  <a:srgbClr val="002060"/>
                </a:solidFill>
              </a:rPr>
              <a:t>(CSE), </a:t>
            </a:r>
            <a:r>
              <a:rPr lang="en-IN" b="1" i="1" dirty="0" err="1">
                <a:solidFill>
                  <a:srgbClr val="002060"/>
                </a:solidFill>
              </a:rPr>
              <a:t>M.Tech</a:t>
            </a:r>
            <a:r>
              <a:rPr lang="en-IN" sz="1700" b="1" i="1" dirty="0">
                <a:solidFill>
                  <a:srgbClr val="002060"/>
                </a:solidFill>
              </a:rPr>
              <a:t>(CSE), </a:t>
            </a:r>
            <a:r>
              <a:rPr lang="en-IN" b="1" i="1" dirty="0">
                <a:solidFill>
                  <a:srgbClr val="002060"/>
                </a:solidFill>
              </a:rPr>
              <a:t>PhD</a:t>
            </a:r>
            <a:r>
              <a:rPr lang="en-IN" sz="1700" b="1" i="1" dirty="0">
                <a:solidFill>
                  <a:srgbClr val="002060"/>
                </a:solidFill>
              </a:rPr>
              <a:t>(CSE-ML&amp;DA)*</a:t>
            </a:r>
            <a:r>
              <a:rPr lang="en-IN" b="1" i="1" dirty="0">
                <a:solidFill>
                  <a:srgbClr val="002060"/>
                </a:solidFill>
              </a:rPr>
              <a:t>)</a:t>
            </a:r>
            <a:endParaRPr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b="1" i="1" dirty="0">
                <a:solidFill>
                  <a:srgbClr val="002060"/>
                </a:solidFill>
              </a:rPr>
              <a:t>Assistant Professor</a:t>
            </a:r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3359696" y="980728"/>
            <a:ext cx="108012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7923" y="1258393"/>
            <a:ext cx="1707045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 descr="A person in a white shirt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9" y="13793"/>
            <a:ext cx="459060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92" y="343865"/>
            <a:ext cx="11152838" cy="697230"/>
          </a:xfrm>
        </p:spPr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8092" y="1646255"/>
            <a:ext cx="6507164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kern="0" dirty="0">
                <a:solidFill>
                  <a:sysClr val="windowText" lastClr="000000"/>
                </a:solidFill>
              </a:rPr>
              <a:t>Here is another new record to insert, with a hash value of 2.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15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18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0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1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23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24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26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sp>
        <p:nvSpPr>
          <p:cNvPr id="28" name="AutoShape 37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" name="Picture 3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99400" y="1558925"/>
            <a:ext cx="18732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AutoShape 40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H="1">
            <a:off x="4824413" y="2376488"/>
            <a:ext cx="2724150" cy="2432050"/>
          </a:xfrm>
          <a:prstGeom prst="line">
            <a:avLst/>
          </a:prstGeom>
          <a:noFill/>
          <a:ln w="50760">
            <a:solidFill>
              <a:srgbClr val="FF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42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33" name="Freeform 43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44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value is [2].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343865"/>
            <a:ext cx="9889997" cy="697230"/>
          </a:xfrm>
        </p:spPr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9701" y="1619250"/>
            <a:ext cx="65817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This is called a </a:t>
            </a:r>
            <a:r>
              <a:rPr lang="en-GB" sz="2400" b="1" u="sng" kern="0" dirty="0">
                <a:solidFill>
                  <a:srgbClr val="FF8000"/>
                </a:solidFill>
              </a:rPr>
              <a:t>collision</a:t>
            </a:r>
            <a:r>
              <a:rPr lang="en-GB" sz="2400" kern="0" dirty="0">
                <a:solidFill>
                  <a:sysClr val="windowText" lastClr="000000"/>
                </a:solidFill>
              </a:rPr>
              <a:t>, because there is already another valid record at [2].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4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7" name="Picture 3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99400" y="1558925"/>
            <a:ext cx="18732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AutoShape 40"/>
          <p:cNvSpPr>
            <a:spLocks noChangeArrowheads="1"/>
          </p:cNvSpPr>
          <p:nvPr/>
        </p:nvSpPr>
        <p:spPr bwMode="auto">
          <a:xfrm>
            <a:off x="7680326" y="1103314"/>
            <a:ext cx="2697597" cy="43291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701466868</a:t>
            </a:r>
          </a:p>
        </p:txBody>
      </p:sp>
      <p:grpSp>
        <p:nvGrpSpPr>
          <p:cNvPr id="39" name="Group 42"/>
          <p:cNvGrpSpPr>
            <a:grpSpLocks/>
          </p:cNvGrpSpPr>
          <p:nvPr/>
        </p:nvGrpSpPr>
        <p:grpSpPr bwMode="auto">
          <a:xfrm>
            <a:off x="1693864" y="3181350"/>
            <a:ext cx="3976687" cy="1709738"/>
            <a:chOff x="107" y="2004"/>
            <a:chExt cx="2505" cy="1077"/>
          </a:xfrm>
        </p:grpSpPr>
        <p:sp>
          <p:nvSpPr>
            <p:cNvPr id="40" name="AutoShape 43"/>
            <p:cNvSpPr>
              <a:spLocks noChangeArrowheads="1"/>
            </p:cNvSpPr>
            <p:nvPr/>
          </p:nvSpPr>
          <p:spPr bwMode="auto">
            <a:xfrm>
              <a:off x="107" y="2004"/>
              <a:ext cx="2506" cy="1078"/>
            </a:xfrm>
            <a:prstGeom prst="roundRect">
              <a:avLst>
                <a:gd name="adj" fmla="val 12523"/>
              </a:avLst>
            </a:prstGeom>
            <a:solidFill>
              <a:srgbClr val="8080FF"/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</a:endParaRPr>
            </a:p>
          </p:txBody>
        </p:sp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52" y="2049"/>
              <a:ext cx="2416" cy="988"/>
            </a:xfrm>
            <a:prstGeom prst="roundRect">
              <a:avLst>
                <a:gd name="adj" fmla="val 9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 anchorCtr="1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When a collision occurs,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move forward until you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find an empty spot.</a:t>
              </a:r>
            </a:p>
          </p:txBody>
        </p:sp>
      </p:grpSp>
      <p:sp>
        <p:nvSpPr>
          <p:cNvPr id="42" name="Line 45"/>
          <p:cNvSpPr>
            <a:spLocks noChangeShapeType="1"/>
          </p:cNvSpPr>
          <p:nvPr/>
        </p:nvSpPr>
        <p:spPr bwMode="auto">
          <a:xfrm flipH="1">
            <a:off x="5713413" y="2376488"/>
            <a:ext cx="1835150" cy="2449512"/>
          </a:xfrm>
          <a:prstGeom prst="line">
            <a:avLst/>
          </a:prstGeom>
          <a:noFill/>
          <a:ln w="50760">
            <a:solidFill>
              <a:srgbClr val="FF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3" y="343865"/>
            <a:ext cx="9897055" cy="697230"/>
          </a:xfrm>
        </p:spPr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2643" y="1558925"/>
            <a:ext cx="66579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This is called a </a:t>
            </a:r>
            <a:r>
              <a:rPr lang="en-GB" sz="2400" b="1" u="sng" kern="0" dirty="0">
                <a:solidFill>
                  <a:srgbClr val="FF8000"/>
                </a:solidFill>
              </a:rPr>
              <a:t>collision</a:t>
            </a:r>
            <a:r>
              <a:rPr lang="en-GB" sz="2400" kern="0" dirty="0">
                <a:solidFill>
                  <a:sysClr val="windowText" lastClr="000000"/>
                </a:solidFill>
              </a:rPr>
              <a:t>, because there is already another valid record at [2].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8" name="Picture 3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99400" y="1558925"/>
            <a:ext cx="18732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7680326" y="1103314"/>
            <a:ext cx="2697597" cy="43291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701466868</a:t>
            </a:r>
          </a:p>
        </p:txBody>
      </p:sp>
      <p:grpSp>
        <p:nvGrpSpPr>
          <p:cNvPr id="40" name="Group 42"/>
          <p:cNvGrpSpPr>
            <a:grpSpLocks/>
          </p:cNvGrpSpPr>
          <p:nvPr/>
        </p:nvGrpSpPr>
        <p:grpSpPr bwMode="auto">
          <a:xfrm>
            <a:off x="1693864" y="3181350"/>
            <a:ext cx="3976687" cy="1709738"/>
            <a:chOff x="107" y="2004"/>
            <a:chExt cx="2505" cy="1077"/>
          </a:xfrm>
        </p:grpSpPr>
        <p:sp>
          <p:nvSpPr>
            <p:cNvPr id="41" name="AutoShape 43"/>
            <p:cNvSpPr>
              <a:spLocks noChangeArrowheads="1"/>
            </p:cNvSpPr>
            <p:nvPr/>
          </p:nvSpPr>
          <p:spPr bwMode="auto">
            <a:xfrm>
              <a:off x="107" y="2004"/>
              <a:ext cx="2506" cy="1078"/>
            </a:xfrm>
            <a:prstGeom prst="roundRect">
              <a:avLst>
                <a:gd name="adj" fmla="val 12523"/>
              </a:avLst>
            </a:prstGeom>
            <a:solidFill>
              <a:srgbClr val="8080FF"/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</a:endParaRPr>
            </a:p>
          </p:txBody>
        </p:sp>
        <p:sp>
          <p:nvSpPr>
            <p:cNvPr id="42" name="AutoShape 44"/>
            <p:cNvSpPr>
              <a:spLocks noChangeArrowheads="1"/>
            </p:cNvSpPr>
            <p:nvPr/>
          </p:nvSpPr>
          <p:spPr bwMode="auto">
            <a:xfrm>
              <a:off x="152" y="2049"/>
              <a:ext cx="2416" cy="988"/>
            </a:xfrm>
            <a:prstGeom prst="roundRect">
              <a:avLst>
                <a:gd name="adj" fmla="val 9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 anchorCtr="1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When a collision occurs,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move forward until you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find an empty spot.</a:t>
              </a:r>
            </a:p>
          </p:txBody>
        </p:sp>
      </p:grpSp>
      <p:sp>
        <p:nvSpPr>
          <p:cNvPr id="43" name="Line 45"/>
          <p:cNvSpPr>
            <a:spLocks noChangeShapeType="1"/>
          </p:cNvSpPr>
          <p:nvPr/>
        </p:nvSpPr>
        <p:spPr bwMode="auto">
          <a:xfrm flipH="1">
            <a:off x="6402389" y="2376489"/>
            <a:ext cx="1146175" cy="2522537"/>
          </a:xfrm>
          <a:prstGeom prst="line">
            <a:avLst/>
          </a:prstGeom>
          <a:noFill/>
          <a:ln w="50760">
            <a:solidFill>
              <a:srgbClr val="FF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84" y="343865"/>
            <a:ext cx="11218146" cy="697230"/>
          </a:xfrm>
        </p:spPr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2784" y="1679582"/>
            <a:ext cx="6581775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This is called a </a:t>
            </a:r>
            <a:r>
              <a:rPr lang="en-GB" sz="2400" b="1" u="sng" kern="0" dirty="0">
                <a:solidFill>
                  <a:srgbClr val="FF8000"/>
                </a:solidFill>
              </a:rPr>
              <a:t>collision</a:t>
            </a:r>
            <a:r>
              <a:rPr lang="en-GB" sz="2400" kern="0" dirty="0">
                <a:solidFill>
                  <a:sysClr val="windowText" lastClr="000000"/>
                </a:solidFill>
              </a:rPr>
              <a:t>, because there is already another valid record at [2].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4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7" name="Picture 3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99400" y="1558925"/>
            <a:ext cx="18732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AutoShape 40"/>
          <p:cNvSpPr>
            <a:spLocks noChangeArrowheads="1"/>
          </p:cNvSpPr>
          <p:nvPr/>
        </p:nvSpPr>
        <p:spPr bwMode="auto">
          <a:xfrm>
            <a:off x="7680326" y="1103314"/>
            <a:ext cx="2697597" cy="43291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701466868</a:t>
            </a:r>
          </a:p>
        </p:txBody>
      </p:sp>
      <p:grpSp>
        <p:nvGrpSpPr>
          <p:cNvPr id="39" name="Group 41"/>
          <p:cNvGrpSpPr>
            <a:grpSpLocks/>
          </p:cNvGrpSpPr>
          <p:nvPr/>
        </p:nvGrpSpPr>
        <p:grpSpPr bwMode="auto">
          <a:xfrm>
            <a:off x="1693864" y="3181350"/>
            <a:ext cx="3976687" cy="1709738"/>
            <a:chOff x="107" y="2004"/>
            <a:chExt cx="2505" cy="1077"/>
          </a:xfrm>
        </p:grpSpPr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107" y="2004"/>
              <a:ext cx="2506" cy="1078"/>
            </a:xfrm>
            <a:prstGeom prst="roundRect">
              <a:avLst>
                <a:gd name="adj" fmla="val 12523"/>
              </a:avLst>
            </a:prstGeom>
            <a:solidFill>
              <a:srgbClr val="8080FF"/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</a:endParaRPr>
            </a:p>
          </p:txBody>
        </p:sp>
        <p:sp>
          <p:nvSpPr>
            <p:cNvPr id="41" name="AutoShape 43"/>
            <p:cNvSpPr>
              <a:spLocks noChangeArrowheads="1"/>
            </p:cNvSpPr>
            <p:nvPr/>
          </p:nvSpPr>
          <p:spPr bwMode="auto">
            <a:xfrm>
              <a:off x="152" y="2049"/>
              <a:ext cx="2416" cy="988"/>
            </a:xfrm>
            <a:prstGeom prst="roundRect">
              <a:avLst>
                <a:gd name="adj" fmla="val 9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 anchorCtr="1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When a collision occurs,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move forward until you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find an empty spot.</a:t>
              </a:r>
            </a:p>
          </p:txBody>
        </p:sp>
      </p:grpSp>
      <p:sp>
        <p:nvSpPr>
          <p:cNvPr id="42" name="Line 44"/>
          <p:cNvSpPr>
            <a:spLocks noChangeShapeType="1"/>
          </p:cNvSpPr>
          <p:nvPr/>
        </p:nvSpPr>
        <p:spPr bwMode="auto">
          <a:xfrm flipH="1">
            <a:off x="7273925" y="2376488"/>
            <a:ext cx="274638" cy="2449512"/>
          </a:xfrm>
          <a:prstGeom prst="line">
            <a:avLst/>
          </a:prstGeom>
          <a:noFill/>
          <a:ln w="50760">
            <a:solidFill>
              <a:srgbClr val="FF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6" y="343865"/>
            <a:ext cx="11185354" cy="697230"/>
          </a:xfrm>
        </p:spPr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5576" y="1548282"/>
            <a:ext cx="7693023" cy="43413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This is called a </a:t>
            </a:r>
            <a:r>
              <a:rPr lang="en-GB" sz="2400" b="1" u="sng" kern="0" dirty="0">
                <a:solidFill>
                  <a:srgbClr val="FF8000"/>
                </a:solidFill>
              </a:rPr>
              <a:t>collision</a:t>
            </a:r>
            <a:r>
              <a:rPr lang="en-GB" sz="2400" kern="0" dirty="0">
                <a:solidFill>
                  <a:sysClr val="windowText" lastClr="000000"/>
                </a:solidFill>
              </a:rPr>
              <a:t>, because there is already another valid record at [2].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8120060" y="4014788"/>
            <a:ext cx="1311274" cy="2832099"/>
            <a:chOff x="4155" y="2529"/>
            <a:chExt cx="826" cy="1784"/>
          </a:xfrm>
        </p:grpSpPr>
        <p:sp>
          <p:nvSpPr>
            <p:cNvPr id="34" name="Freeform 32"/>
            <p:cNvSpPr>
              <a:spLocks noChangeArrowheads="1"/>
            </p:cNvSpPr>
            <p:nvPr/>
          </p:nvSpPr>
          <p:spPr bwMode="auto">
            <a:xfrm>
              <a:off x="4155" y="2529"/>
              <a:ext cx="826" cy="1784"/>
            </a:xfrm>
            <a:custGeom>
              <a:avLst/>
              <a:gdLst>
                <a:gd name="T0" fmla="*/ 1475 w 3644"/>
                <a:gd name="T1" fmla="*/ 0 h 7868"/>
                <a:gd name="T2" fmla="*/ 0 w 3644"/>
                <a:gd name="T3" fmla="*/ 4213 h 7868"/>
                <a:gd name="T4" fmla="*/ 445 w 3644"/>
                <a:gd name="T5" fmla="*/ 4920 h 7868"/>
                <a:gd name="T6" fmla="*/ 189 w 3644"/>
                <a:gd name="T7" fmla="*/ 5414 h 7868"/>
                <a:gd name="T8" fmla="*/ 1068 w 3644"/>
                <a:gd name="T9" fmla="*/ 7867 h 7868"/>
                <a:gd name="T10" fmla="*/ 3643 w 3644"/>
                <a:gd name="T11" fmla="*/ 5149 h 7868"/>
                <a:gd name="T12" fmla="*/ 1475 w 3644"/>
                <a:gd name="T13" fmla="*/ 0 h 78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44"/>
                <a:gd name="T22" fmla="*/ 0 h 7868"/>
                <a:gd name="T23" fmla="*/ 3644 w 3644"/>
                <a:gd name="T24" fmla="*/ 7868 h 78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44" h="7868">
                  <a:moveTo>
                    <a:pt x="1475" y="0"/>
                  </a:moveTo>
                  <a:lnTo>
                    <a:pt x="0" y="4213"/>
                  </a:lnTo>
                  <a:lnTo>
                    <a:pt x="445" y="4920"/>
                  </a:lnTo>
                  <a:lnTo>
                    <a:pt x="189" y="5414"/>
                  </a:lnTo>
                  <a:lnTo>
                    <a:pt x="1068" y="7867"/>
                  </a:lnTo>
                  <a:lnTo>
                    <a:pt x="3643" y="5149"/>
                  </a:lnTo>
                  <a:lnTo>
                    <a:pt x="14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4353" y="3461"/>
              <a:ext cx="356" cy="273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/>
                <a:t>. . .</a:t>
              </a: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7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40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1693864" y="3181350"/>
            <a:ext cx="3976687" cy="1709738"/>
            <a:chOff x="107" y="2004"/>
            <a:chExt cx="2505" cy="1077"/>
          </a:xfrm>
        </p:grpSpPr>
        <p:sp>
          <p:nvSpPr>
            <p:cNvPr id="43" name="AutoShape 41"/>
            <p:cNvSpPr>
              <a:spLocks noChangeArrowheads="1"/>
            </p:cNvSpPr>
            <p:nvPr/>
          </p:nvSpPr>
          <p:spPr bwMode="auto">
            <a:xfrm>
              <a:off x="107" y="2004"/>
              <a:ext cx="2506" cy="1078"/>
            </a:xfrm>
            <a:prstGeom prst="roundRect">
              <a:avLst>
                <a:gd name="adj" fmla="val 12523"/>
              </a:avLst>
            </a:prstGeom>
            <a:solidFill>
              <a:srgbClr val="8080FF"/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itchFamily="16" charset="0"/>
              </a:endParaRPr>
            </a:p>
          </p:txBody>
        </p:sp>
        <p:sp>
          <p:nvSpPr>
            <p:cNvPr id="44" name="AutoShape 42"/>
            <p:cNvSpPr>
              <a:spLocks noChangeArrowheads="1"/>
            </p:cNvSpPr>
            <p:nvPr/>
          </p:nvSpPr>
          <p:spPr bwMode="auto">
            <a:xfrm>
              <a:off x="152" y="2049"/>
              <a:ext cx="2416" cy="988"/>
            </a:xfrm>
            <a:prstGeom prst="roundRect">
              <a:avLst>
                <a:gd name="adj" fmla="val 9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The new record goes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 b="1"/>
                <a:t>in the empty spot.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9" y="343865"/>
            <a:ext cx="9875709" cy="697230"/>
          </a:xfrm>
        </p:spPr>
        <p:txBody>
          <a:bodyPr/>
          <a:lstStyle/>
          <a:p>
            <a:r>
              <a:rPr lang="en-US" dirty="0"/>
              <a:t>Searching for a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3989" y="1548282"/>
            <a:ext cx="6581775" cy="43413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The data that's attached to a key can be found fairly quickly.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8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43865"/>
            <a:ext cx="11112329" cy="697230"/>
          </a:xfrm>
        </p:spPr>
        <p:txBody>
          <a:bodyPr/>
          <a:lstStyle/>
          <a:p>
            <a:r>
              <a:rPr lang="en-US" dirty="0"/>
              <a:t>Searching for a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1" y="1676400"/>
            <a:ext cx="7083426" cy="42132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Calculate the hash value.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Check that location of the array for the key.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8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43" name="Freeform 44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45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/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/>
                <a:t>value is [2].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4560888" y="4070351"/>
            <a:ext cx="1363662" cy="771525"/>
            <a:chOff x="1913" y="2564"/>
            <a:chExt cx="859" cy="486"/>
          </a:xfrm>
        </p:grpSpPr>
        <p:sp>
          <p:nvSpPr>
            <p:cNvPr id="46" name="Freeform 47"/>
            <p:cNvSpPr>
              <a:spLocks noChangeArrowheads="1"/>
            </p:cNvSpPr>
            <p:nvPr/>
          </p:nvSpPr>
          <p:spPr bwMode="auto">
            <a:xfrm>
              <a:off x="1913" y="2564"/>
              <a:ext cx="860" cy="487"/>
            </a:xfrm>
            <a:custGeom>
              <a:avLst/>
              <a:gdLst>
                <a:gd name="T0" fmla="*/ 0 w 3793"/>
                <a:gd name="T1" fmla="*/ 261 h 2148"/>
                <a:gd name="T2" fmla="*/ 530 w 3793"/>
                <a:gd name="T3" fmla="*/ 0 h 2148"/>
                <a:gd name="T4" fmla="*/ 3262 w 3793"/>
                <a:gd name="T5" fmla="*/ 0 h 2148"/>
                <a:gd name="T6" fmla="*/ 3792 w 3793"/>
                <a:gd name="T7" fmla="*/ 261 h 2148"/>
                <a:gd name="T8" fmla="*/ 3792 w 3793"/>
                <a:gd name="T9" fmla="*/ 1606 h 2148"/>
                <a:gd name="T10" fmla="*/ 3262 w 3793"/>
                <a:gd name="T11" fmla="*/ 1867 h 2148"/>
                <a:gd name="T12" fmla="*/ 1515 w 3793"/>
                <a:gd name="T13" fmla="*/ 1867 h 2148"/>
                <a:gd name="T14" fmla="*/ 259 w 3793"/>
                <a:gd name="T15" fmla="*/ 2147 h 2148"/>
                <a:gd name="T16" fmla="*/ 600 w 3793"/>
                <a:gd name="T17" fmla="*/ 1867 h 2148"/>
                <a:gd name="T18" fmla="*/ 530 w 3793"/>
                <a:gd name="T19" fmla="*/ 1867 h 2148"/>
                <a:gd name="T20" fmla="*/ 0 w 3793"/>
                <a:gd name="T21" fmla="*/ 1606 h 2148"/>
                <a:gd name="T22" fmla="*/ 0 w 3793"/>
                <a:gd name="T23" fmla="*/ 261 h 2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93"/>
                <a:gd name="T37" fmla="*/ 0 h 2148"/>
                <a:gd name="T38" fmla="*/ 3793 w 3793"/>
                <a:gd name="T39" fmla="*/ 2148 h 2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93" h="2148">
                  <a:moveTo>
                    <a:pt x="0" y="261"/>
                  </a:moveTo>
                  <a:cubicBezTo>
                    <a:pt x="0" y="0"/>
                    <a:pt x="0" y="0"/>
                    <a:pt x="530" y="0"/>
                  </a:cubicBezTo>
                  <a:lnTo>
                    <a:pt x="3262" y="0"/>
                  </a:lnTo>
                  <a:cubicBezTo>
                    <a:pt x="3792" y="0"/>
                    <a:pt x="3792" y="0"/>
                    <a:pt x="3792" y="261"/>
                  </a:cubicBezTo>
                  <a:lnTo>
                    <a:pt x="3792" y="1606"/>
                  </a:lnTo>
                  <a:cubicBezTo>
                    <a:pt x="3792" y="1867"/>
                    <a:pt x="3792" y="1867"/>
                    <a:pt x="3262" y="1867"/>
                  </a:cubicBezTo>
                  <a:lnTo>
                    <a:pt x="1515" y="1867"/>
                  </a:lnTo>
                  <a:lnTo>
                    <a:pt x="259" y="2147"/>
                  </a:lnTo>
                  <a:lnTo>
                    <a:pt x="600" y="1867"/>
                  </a:lnTo>
                  <a:lnTo>
                    <a:pt x="530" y="1867"/>
                  </a:lnTo>
                  <a:cubicBezTo>
                    <a:pt x="0" y="1867"/>
                    <a:pt x="0" y="1867"/>
                    <a:pt x="0" y="1606"/>
                  </a:cubicBezTo>
                  <a:lnTo>
                    <a:pt x="0" y="261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>
              <a:off x="1913" y="2564"/>
              <a:ext cx="860" cy="487"/>
            </a:xfrm>
            <a:prstGeom prst="roundRect">
              <a:avLst>
                <a:gd name="adj" fmla="val 20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/>
                <a:t>Not me.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9" y="343865"/>
            <a:ext cx="11110741" cy="697230"/>
          </a:xfrm>
        </p:spPr>
        <p:txBody>
          <a:bodyPr/>
          <a:lstStyle/>
          <a:p>
            <a:r>
              <a:rPr lang="en-US" dirty="0"/>
              <a:t>Searching for a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0189" y="1770063"/>
            <a:ext cx="7081837" cy="4119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Keep moving forward until you find the key, or you reach an empty spot.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4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7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42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grpSp>
        <p:nvGrpSpPr>
          <p:cNvPr id="41" name="Group 43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42" name="Freeform 44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45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value is [2].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5434013" y="4070351"/>
            <a:ext cx="1363662" cy="771525"/>
            <a:chOff x="2463" y="2564"/>
            <a:chExt cx="859" cy="486"/>
          </a:xfrm>
        </p:grpSpPr>
        <p:sp>
          <p:nvSpPr>
            <p:cNvPr id="45" name="Freeform 47"/>
            <p:cNvSpPr>
              <a:spLocks noChangeArrowheads="1"/>
            </p:cNvSpPr>
            <p:nvPr/>
          </p:nvSpPr>
          <p:spPr bwMode="auto">
            <a:xfrm>
              <a:off x="2463" y="2564"/>
              <a:ext cx="860" cy="487"/>
            </a:xfrm>
            <a:custGeom>
              <a:avLst/>
              <a:gdLst>
                <a:gd name="T0" fmla="*/ 0 w 3794"/>
                <a:gd name="T1" fmla="*/ 261 h 2148"/>
                <a:gd name="T2" fmla="*/ 530 w 3794"/>
                <a:gd name="T3" fmla="*/ 0 h 2148"/>
                <a:gd name="T4" fmla="*/ 3263 w 3794"/>
                <a:gd name="T5" fmla="*/ 0 h 2148"/>
                <a:gd name="T6" fmla="*/ 3793 w 3794"/>
                <a:gd name="T7" fmla="*/ 261 h 2148"/>
                <a:gd name="T8" fmla="*/ 3793 w 3794"/>
                <a:gd name="T9" fmla="*/ 1606 h 2148"/>
                <a:gd name="T10" fmla="*/ 3263 w 3794"/>
                <a:gd name="T11" fmla="*/ 1867 h 2148"/>
                <a:gd name="T12" fmla="*/ 1516 w 3794"/>
                <a:gd name="T13" fmla="*/ 1867 h 2148"/>
                <a:gd name="T14" fmla="*/ 260 w 3794"/>
                <a:gd name="T15" fmla="*/ 2147 h 2148"/>
                <a:gd name="T16" fmla="*/ 600 w 3794"/>
                <a:gd name="T17" fmla="*/ 1867 h 2148"/>
                <a:gd name="T18" fmla="*/ 530 w 3794"/>
                <a:gd name="T19" fmla="*/ 1867 h 2148"/>
                <a:gd name="T20" fmla="*/ 0 w 3794"/>
                <a:gd name="T21" fmla="*/ 1606 h 2148"/>
                <a:gd name="T22" fmla="*/ 0 w 3794"/>
                <a:gd name="T23" fmla="*/ 261 h 2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94"/>
                <a:gd name="T37" fmla="*/ 0 h 2148"/>
                <a:gd name="T38" fmla="*/ 3794 w 3794"/>
                <a:gd name="T39" fmla="*/ 2148 h 2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94" h="2148">
                  <a:moveTo>
                    <a:pt x="0" y="261"/>
                  </a:moveTo>
                  <a:cubicBezTo>
                    <a:pt x="0" y="0"/>
                    <a:pt x="0" y="0"/>
                    <a:pt x="530" y="0"/>
                  </a:cubicBezTo>
                  <a:lnTo>
                    <a:pt x="3263" y="0"/>
                  </a:lnTo>
                  <a:cubicBezTo>
                    <a:pt x="3793" y="0"/>
                    <a:pt x="3793" y="0"/>
                    <a:pt x="3793" y="261"/>
                  </a:cubicBezTo>
                  <a:lnTo>
                    <a:pt x="3793" y="1606"/>
                  </a:lnTo>
                  <a:cubicBezTo>
                    <a:pt x="3793" y="1867"/>
                    <a:pt x="3793" y="1867"/>
                    <a:pt x="3263" y="1867"/>
                  </a:cubicBezTo>
                  <a:lnTo>
                    <a:pt x="1516" y="1867"/>
                  </a:lnTo>
                  <a:lnTo>
                    <a:pt x="260" y="2147"/>
                  </a:lnTo>
                  <a:lnTo>
                    <a:pt x="600" y="1867"/>
                  </a:lnTo>
                  <a:lnTo>
                    <a:pt x="530" y="1867"/>
                  </a:lnTo>
                  <a:cubicBezTo>
                    <a:pt x="0" y="1867"/>
                    <a:pt x="0" y="1867"/>
                    <a:pt x="0" y="1606"/>
                  </a:cubicBezTo>
                  <a:lnTo>
                    <a:pt x="0" y="261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48"/>
            <p:cNvSpPr>
              <a:spLocks noChangeArrowheads="1"/>
            </p:cNvSpPr>
            <p:nvPr/>
          </p:nvSpPr>
          <p:spPr bwMode="auto">
            <a:xfrm>
              <a:off x="2463" y="2564"/>
              <a:ext cx="860" cy="487"/>
            </a:xfrm>
            <a:prstGeom prst="roundRect">
              <a:avLst>
                <a:gd name="adj" fmla="val 20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Not me.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9" y="343865"/>
            <a:ext cx="11186941" cy="697230"/>
          </a:xfrm>
        </p:spPr>
        <p:txBody>
          <a:bodyPr/>
          <a:lstStyle/>
          <a:p>
            <a:r>
              <a:rPr lang="en-US" dirty="0"/>
              <a:t>Searching for a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3989" y="1774825"/>
            <a:ext cx="7158037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Keep moving forward until you find the key, or you reach an empty spot.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8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43" name="Freeform 44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45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value is [2].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6289676" y="4070351"/>
            <a:ext cx="1363663" cy="771525"/>
            <a:chOff x="3002" y="2564"/>
            <a:chExt cx="859" cy="486"/>
          </a:xfrm>
        </p:grpSpPr>
        <p:sp>
          <p:nvSpPr>
            <p:cNvPr id="46" name="Freeform 47"/>
            <p:cNvSpPr>
              <a:spLocks noChangeArrowheads="1"/>
            </p:cNvSpPr>
            <p:nvPr/>
          </p:nvSpPr>
          <p:spPr bwMode="auto">
            <a:xfrm>
              <a:off x="3002" y="2564"/>
              <a:ext cx="860" cy="487"/>
            </a:xfrm>
            <a:custGeom>
              <a:avLst/>
              <a:gdLst>
                <a:gd name="T0" fmla="*/ 0 w 3793"/>
                <a:gd name="T1" fmla="*/ 261 h 2148"/>
                <a:gd name="T2" fmla="*/ 530 w 3793"/>
                <a:gd name="T3" fmla="*/ 0 h 2148"/>
                <a:gd name="T4" fmla="*/ 3262 w 3793"/>
                <a:gd name="T5" fmla="*/ 0 h 2148"/>
                <a:gd name="T6" fmla="*/ 3792 w 3793"/>
                <a:gd name="T7" fmla="*/ 261 h 2148"/>
                <a:gd name="T8" fmla="*/ 3792 w 3793"/>
                <a:gd name="T9" fmla="*/ 1606 h 2148"/>
                <a:gd name="T10" fmla="*/ 3262 w 3793"/>
                <a:gd name="T11" fmla="*/ 1867 h 2148"/>
                <a:gd name="T12" fmla="*/ 1515 w 3793"/>
                <a:gd name="T13" fmla="*/ 1867 h 2148"/>
                <a:gd name="T14" fmla="*/ 259 w 3793"/>
                <a:gd name="T15" fmla="*/ 2147 h 2148"/>
                <a:gd name="T16" fmla="*/ 600 w 3793"/>
                <a:gd name="T17" fmla="*/ 1867 h 2148"/>
                <a:gd name="T18" fmla="*/ 530 w 3793"/>
                <a:gd name="T19" fmla="*/ 1867 h 2148"/>
                <a:gd name="T20" fmla="*/ 0 w 3793"/>
                <a:gd name="T21" fmla="*/ 1606 h 2148"/>
                <a:gd name="T22" fmla="*/ 0 w 3793"/>
                <a:gd name="T23" fmla="*/ 261 h 2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93"/>
                <a:gd name="T37" fmla="*/ 0 h 2148"/>
                <a:gd name="T38" fmla="*/ 3793 w 3793"/>
                <a:gd name="T39" fmla="*/ 2148 h 2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93" h="2148">
                  <a:moveTo>
                    <a:pt x="0" y="261"/>
                  </a:moveTo>
                  <a:cubicBezTo>
                    <a:pt x="0" y="0"/>
                    <a:pt x="0" y="0"/>
                    <a:pt x="530" y="0"/>
                  </a:cubicBezTo>
                  <a:lnTo>
                    <a:pt x="3262" y="0"/>
                  </a:lnTo>
                  <a:cubicBezTo>
                    <a:pt x="3792" y="0"/>
                    <a:pt x="3792" y="0"/>
                    <a:pt x="3792" y="261"/>
                  </a:cubicBezTo>
                  <a:lnTo>
                    <a:pt x="3792" y="1606"/>
                  </a:lnTo>
                  <a:cubicBezTo>
                    <a:pt x="3792" y="1867"/>
                    <a:pt x="3792" y="1867"/>
                    <a:pt x="3262" y="1867"/>
                  </a:cubicBezTo>
                  <a:lnTo>
                    <a:pt x="1515" y="1867"/>
                  </a:lnTo>
                  <a:lnTo>
                    <a:pt x="259" y="2147"/>
                  </a:lnTo>
                  <a:lnTo>
                    <a:pt x="600" y="1867"/>
                  </a:lnTo>
                  <a:lnTo>
                    <a:pt x="530" y="1867"/>
                  </a:lnTo>
                  <a:cubicBezTo>
                    <a:pt x="0" y="1867"/>
                    <a:pt x="0" y="1867"/>
                    <a:pt x="0" y="1606"/>
                  </a:cubicBezTo>
                  <a:lnTo>
                    <a:pt x="0" y="261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>
              <a:off x="3002" y="2564"/>
              <a:ext cx="860" cy="487"/>
            </a:xfrm>
            <a:prstGeom prst="roundRect">
              <a:avLst>
                <a:gd name="adj" fmla="val 20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Not me.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11188529" cy="697230"/>
          </a:xfrm>
        </p:spPr>
        <p:txBody>
          <a:bodyPr/>
          <a:lstStyle/>
          <a:p>
            <a:r>
              <a:rPr lang="en-US" dirty="0"/>
              <a:t>Searching for a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1" y="1676400"/>
            <a:ext cx="7159626" cy="42132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Keep moving forward until you find the key, or you reach an empty spot.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48788" y="48799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8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43" name="Freeform 44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45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value is [2].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7197726" y="4070351"/>
            <a:ext cx="1363663" cy="771525"/>
            <a:chOff x="3574" y="2564"/>
            <a:chExt cx="859" cy="486"/>
          </a:xfrm>
        </p:grpSpPr>
        <p:sp>
          <p:nvSpPr>
            <p:cNvPr id="46" name="Freeform 47"/>
            <p:cNvSpPr>
              <a:spLocks noChangeArrowheads="1"/>
            </p:cNvSpPr>
            <p:nvPr/>
          </p:nvSpPr>
          <p:spPr bwMode="auto">
            <a:xfrm>
              <a:off x="3574" y="2564"/>
              <a:ext cx="860" cy="487"/>
            </a:xfrm>
            <a:custGeom>
              <a:avLst/>
              <a:gdLst>
                <a:gd name="T0" fmla="*/ 0 w 3794"/>
                <a:gd name="T1" fmla="*/ 261 h 2148"/>
                <a:gd name="T2" fmla="*/ 530 w 3794"/>
                <a:gd name="T3" fmla="*/ 0 h 2148"/>
                <a:gd name="T4" fmla="*/ 3263 w 3794"/>
                <a:gd name="T5" fmla="*/ 0 h 2148"/>
                <a:gd name="T6" fmla="*/ 3793 w 3794"/>
                <a:gd name="T7" fmla="*/ 261 h 2148"/>
                <a:gd name="T8" fmla="*/ 3793 w 3794"/>
                <a:gd name="T9" fmla="*/ 1606 h 2148"/>
                <a:gd name="T10" fmla="*/ 3263 w 3794"/>
                <a:gd name="T11" fmla="*/ 1867 h 2148"/>
                <a:gd name="T12" fmla="*/ 1516 w 3794"/>
                <a:gd name="T13" fmla="*/ 1867 h 2148"/>
                <a:gd name="T14" fmla="*/ 260 w 3794"/>
                <a:gd name="T15" fmla="*/ 2147 h 2148"/>
                <a:gd name="T16" fmla="*/ 600 w 3794"/>
                <a:gd name="T17" fmla="*/ 1867 h 2148"/>
                <a:gd name="T18" fmla="*/ 530 w 3794"/>
                <a:gd name="T19" fmla="*/ 1867 h 2148"/>
                <a:gd name="T20" fmla="*/ 0 w 3794"/>
                <a:gd name="T21" fmla="*/ 1606 h 2148"/>
                <a:gd name="T22" fmla="*/ 0 w 3794"/>
                <a:gd name="T23" fmla="*/ 261 h 2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94"/>
                <a:gd name="T37" fmla="*/ 0 h 2148"/>
                <a:gd name="T38" fmla="*/ 3794 w 3794"/>
                <a:gd name="T39" fmla="*/ 2148 h 2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94" h="2148">
                  <a:moveTo>
                    <a:pt x="0" y="261"/>
                  </a:moveTo>
                  <a:cubicBezTo>
                    <a:pt x="0" y="0"/>
                    <a:pt x="0" y="0"/>
                    <a:pt x="530" y="0"/>
                  </a:cubicBezTo>
                  <a:lnTo>
                    <a:pt x="3263" y="0"/>
                  </a:lnTo>
                  <a:cubicBezTo>
                    <a:pt x="3793" y="0"/>
                    <a:pt x="3793" y="0"/>
                    <a:pt x="3793" y="261"/>
                  </a:cubicBezTo>
                  <a:lnTo>
                    <a:pt x="3793" y="1606"/>
                  </a:lnTo>
                  <a:cubicBezTo>
                    <a:pt x="3793" y="1867"/>
                    <a:pt x="3793" y="1867"/>
                    <a:pt x="3263" y="1867"/>
                  </a:cubicBezTo>
                  <a:lnTo>
                    <a:pt x="1516" y="1867"/>
                  </a:lnTo>
                  <a:lnTo>
                    <a:pt x="260" y="2147"/>
                  </a:lnTo>
                  <a:lnTo>
                    <a:pt x="600" y="1867"/>
                  </a:lnTo>
                  <a:lnTo>
                    <a:pt x="530" y="1867"/>
                  </a:lnTo>
                  <a:cubicBezTo>
                    <a:pt x="0" y="1867"/>
                    <a:pt x="0" y="1867"/>
                    <a:pt x="0" y="1606"/>
                  </a:cubicBezTo>
                  <a:lnTo>
                    <a:pt x="0" y="261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>
              <a:off x="3574" y="2564"/>
              <a:ext cx="860" cy="487"/>
            </a:xfrm>
            <a:prstGeom prst="roundRect">
              <a:avLst>
                <a:gd name="adj" fmla="val 20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Yes!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3866"/>
            <a:ext cx="11734800" cy="984885"/>
          </a:xfrm>
        </p:spPr>
        <p:txBody>
          <a:bodyPr/>
          <a:lstStyle/>
          <a:p>
            <a:pPr algn="ctr"/>
            <a:r>
              <a:rPr lang="en-US" sz="3200" b="1" dirty="0"/>
              <a:t>210252- DATA STRUCTURES &amp; 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1600201"/>
            <a:ext cx="12039600" cy="5047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sz="3200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UNIT-I: HASHING</a:t>
            </a:r>
          </a:p>
          <a:p>
            <a:pPr algn="just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just"/>
            <a:r>
              <a:rPr lang="en-GB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Hash Table-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Concepts-hash table, hash function, basic operations, bucket, collision, probe, synonym, overflow, open hashing, closed hashing, perfect hash function, load density, full table, load factor, rehashing, issues in hashing, hash functions- properties of good hash function, division, multiplication, extraction, mid-square, folding and universal, Collision resolution strategies- open addressing and chaining, Hash table overflow- open addressing and chaining, extendible hashing, closed addressing and separate chaining.</a:t>
            </a:r>
          </a:p>
          <a:p>
            <a:pPr algn="just"/>
            <a:r>
              <a:rPr lang="en-GB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Skip List-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representation, searching and operations- insertion, removal</a:t>
            </a: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just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just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just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444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7" y="343865"/>
            <a:ext cx="11185353" cy="697230"/>
          </a:xfrm>
        </p:spPr>
        <p:txBody>
          <a:bodyPr/>
          <a:lstStyle/>
          <a:p>
            <a:r>
              <a:rPr lang="en-US" dirty="0"/>
              <a:t>Searching for a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5577" y="1558925"/>
            <a:ext cx="7156449" cy="4330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When the item is found, the information can be copied to the necessary location.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6122989" y="5475294"/>
            <a:ext cx="611187" cy="519113"/>
            <a:chOff x="2897" y="3449"/>
            <a:chExt cx="385" cy="327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4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7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7553326" y="912813"/>
            <a:ext cx="2589213" cy="2474912"/>
          </a:xfrm>
          <a:prstGeom prst="roundRect">
            <a:avLst>
              <a:gd name="adj" fmla="val 60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7680326" y="1103314"/>
            <a:ext cx="2271713" cy="433387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Number </a:t>
            </a:r>
            <a:r>
              <a:rPr lang="en-GB" sz="1600" b="1"/>
              <a:t>701466868</a:t>
            </a:r>
          </a:p>
        </p:txBody>
      </p:sp>
      <p:grpSp>
        <p:nvGrpSpPr>
          <p:cNvPr id="41" name="Group 42"/>
          <p:cNvGrpSpPr>
            <a:grpSpLocks/>
          </p:cNvGrpSpPr>
          <p:nvPr/>
        </p:nvGrpSpPr>
        <p:grpSpPr bwMode="auto">
          <a:xfrm>
            <a:off x="8847139" y="3090864"/>
            <a:ext cx="1800225" cy="1290637"/>
            <a:chOff x="4613" y="1947"/>
            <a:chExt cx="1134" cy="813"/>
          </a:xfrm>
        </p:grpSpPr>
        <p:sp>
          <p:nvSpPr>
            <p:cNvPr id="42" name="Freeform 43"/>
            <p:cNvSpPr>
              <a:spLocks noChangeArrowheads="1"/>
            </p:cNvSpPr>
            <p:nvPr/>
          </p:nvSpPr>
          <p:spPr bwMode="auto">
            <a:xfrm>
              <a:off x="4613" y="1947"/>
              <a:ext cx="1134" cy="814"/>
            </a:xfrm>
            <a:custGeom>
              <a:avLst/>
              <a:gdLst>
                <a:gd name="T0" fmla="*/ 0 w 5002"/>
                <a:gd name="T1" fmla="*/ 3153 h 3590"/>
                <a:gd name="T2" fmla="*/ 699 w 5002"/>
                <a:gd name="T3" fmla="*/ 3589 h 3590"/>
                <a:gd name="T4" fmla="*/ 4302 w 5002"/>
                <a:gd name="T5" fmla="*/ 3589 h 3590"/>
                <a:gd name="T6" fmla="*/ 5001 w 5002"/>
                <a:gd name="T7" fmla="*/ 3153 h 3590"/>
                <a:gd name="T8" fmla="*/ 5001 w 5002"/>
                <a:gd name="T9" fmla="*/ 904 h 3590"/>
                <a:gd name="T10" fmla="*/ 4302 w 5002"/>
                <a:gd name="T11" fmla="*/ 468 h 3590"/>
                <a:gd name="T12" fmla="*/ 1999 w 5002"/>
                <a:gd name="T13" fmla="*/ 468 h 3590"/>
                <a:gd name="T14" fmla="*/ 342 w 5002"/>
                <a:gd name="T15" fmla="*/ 0 h 3590"/>
                <a:gd name="T16" fmla="*/ 791 w 5002"/>
                <a:gd name="T17" fmla="*/ 468 h 3590"/>
                <a:gd name="T18" fmla="*/ 699 w 5002"/>
                <a:gd name="T19" fmla="*/ 468 h 3590"/>
                <a:gd name="T20" fmla="*/ 0 w 5002"/>
                <a:gd name="T21" fmla="*/ 904 h 3590"/>
                <a:gd name="T22" fmla="*/ 0 w 5002"/>
                <a:gd name="T23" fmla="*/ 3153 h 35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2"/>
                <a:gd name="T37" fmla="*/ 0 h 3590"/>
                <a:gd name="T38" fmla="*/ 5002 w 5002"/>
                <a:gd name="T39" fmla="*/ 3590 h 35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2" h="3590">
                  <a:moveTo>
                    <a:pt x="0" y="3153"/>
                  </a:moveTo>
                  <a:cubicBezTo>
                    <a:pt x="0" y="3589"/>
                    <a:pt x="0" y="3589"/>
                    <a:pt x="699" y="3589"/>
                  </a:cubicBezTo>
                  <a:lnTo>
                    <a:pt x="4302" y="3589"/>
                  </a:lnTo>
                  <a:cubicBezTo>
                    <a:pt x="5001" y="3589"/>
                    <a:pt x="5001" y="3589"/>
                    <a:pt x="5001" y="3153"/>
                  </a:cubicBezTo>
                  <a:lnTo>
                    <a:pt x="5001" y="904"/>
                  </a:lnTo>
                  <a:cubicBezTo>
                    <a:pt x="5001" y="468"/>
                    <a:pt x="5001" y="468"/>
                    <a:pt x="4302" y="468"/>
                  </a:cubicBezTo>
                  <a:lnTo>
                    <a:pt x="1999" y="468"/>
                  </a:lnTo>
                  <a:lnTo>
                    <a:pt x="342" y="0"/>
                  </a:lnTo>
                  <a:lnTo>
                    <a:pt x="791" y="468"/>
                  </a:lnTo>
                  <a:lnTo>
                    <a:pt x="699" y="468"/>
                  </a:lnTo>
                  <a:cubicBezTo>
                    <a:pt x="0" y="468"/>
                    <a:pt x="0" y="468"/>
                    <a:pt x="0" y="904"/>
                  </a:cubicBezTo>
                  <a:lnTo>
                    <a:pt x="0" y="3153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44"/>
            <p:cNvSpPr>
              <a:spLocks noChangeArrowheads="1"/>
            </p:cNvSpPr>
            <p:nvPr/>
          </p:nvSpPr>
          <p:spPr bwMode="auto">
            <a:xfrm>
              <a:off x="4614" y="1947"/>
              <a:ext cx="1134" cy="814"/>
            </a:xfrm>
            <a:prstGeom prst="roundRect">
              <a:avLst>
                <a:gd name="adj" fmla="val 12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My hash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value is [2].</a:t>
              </a:r>
            </a:p>
          </p:txBody>
        </p:sp>
      </p:grpSp>
      <p:grpSp>
        <p:nvGrpSpPr>
          <p:cNvPr id="44" name="Group 45"/>
          <p:cNvGrpSpPr>
            <a:grpSpLocks/>
          </p:cNvGrpSpPr>
          <p:nvPr/>
        </p:nvGrpSpPr>
        <p:grpSpPr bwMode="auto">
          <a:xfrm>
            <a:off x="7197726" y="4070351"/>
            <a:ext cx="1363663" cy="771525"/>
            <a:chOff x="3574" y="2564"/>
            <a:chExt cx="859" cy="486"/>
          </a:xfrm>
        </p:grpSpPr>
        <p:sp>
          <p:nvSpPr>
            <p:cNvPr id="45" name="Freeform 46"/>
            <p:cNvSpPr>
              <a:spLocks noChangeArrowheads="1"/>
            </p:cNvSpPr>
            <p:nvPr/>
          </p:nvSpPr>
          <p:spPr bwMode="auto">
            <a:xfrm>
              <a:off x="3574" y="2564"/>
              <a:ext cx="860" cy="487"/>
            </a:xfrm>
            <a:custGeom>
              <a:avLst/>
              <a:gdLst>
                <a:gd name="T0" fmla="*/ 0 w 3794"/>
                <a:gd name="T1" fmla="*/ 261 h 2148"/>
                <a:gd name="T2" fmla="*/ 530 w 3794"/>
                <a:gd name="T3" fmla="*/ 0 h 2148"/>
                <a:gd name="T4" fmla="*/ 3263 w 3794"/>
                <a:gd name="T5" fmla="*/ 0 h 2148"/>
                <a:gd name="T6" fmla="*/ 3793 w 3794"/>
                <a:gd name="T7" fmla="*/ 261 h 2148"/>
                <a:gd name="T8" fmla="*/ 3793 w 3794"/>
                <a:gd name="T9" fmla="*/ 1606 h 2148"/>
                <a:gd name="T10" fmla="*/ 3263 w 3794"/>
                <a:gd name="T11" fmla="*/ 1867 h 2148"/>
                <a:gd name="T12" fmla="*/ 1516 w 3794"/>
                <a:gd name="T13" fmla="*/ 1867 h 2148"/>
                <a:gd name="T14" fmla="*/ 260 w 3794"/>
                <a:gd name="T15" fmla="*/ 2147 h 2148"/>
                <a:gd name="T16" fmla="*/ 600 w 3794"/>
                <a:gd name="T17" fmla="*/ 1867 h 2148"/>
                <a:gd name="T18" fmla="*/ 530 w 3794"/>
                <a:gd name="T19" fmla="*/ 1867 h 2148"/>
                <a:gd name="T20" fmla="*/ 0 w 3794"/>
                <a:gd name="T21" fmla="*/ 1606 h 2148"/>
                <a:gd name="T22" fmla="*/ 0 w 3794"/>
                <a:gd name="T23" fmla="*/ 261 h 2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794"/>
                <a:gd name="T37" fmla="*/ 0 h 2148"/>
                <a:gd name="T38" fmla="*/ 3794 w 3794"/>
                <a:gd name="T39" fmla="*/ 2148 h 2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794" h="2148">
                  <a:moveTo>
                    <a:pt x="0" y="261"/>
                  </a:moveTo>
                  <a:cubicBezTo>
                    <a:pt x="0" y="0"/>
                    <a:pt x="0" y="0"/>
                    <a:pt x="530" y="0"/>
                  </a:cubicBezTo>
                  <a:lnTo>
                    <a:pt x="3263" y="0"/>
                  </a:lnTo>
                  <a:cubicBezTo>
                    <a:pt x="3793" y="0"/>
                    <a:pt x="3793" y="0"/>
                    <a:pt x="3793" y="261"/>
                  </a:cubicBezTo>
                  <a:lnTo>
                    <a:pt x="3793" y="1606"/>
                  </a:lnTo>
                  <a:cubicBezTo>
                    <a:pt x="3793" y="1867"/>
                    <a:pt x="3793" y="1867"/>
                    <a:pt x="3263" y="1867"/>
                  </a:cubicBezTo>
                  <a:lnTo>
                    <a:pt x="1516" y="1867"/>
                  </a:lnTo>
                  <a:lnTo>
                    <a:pt x="260" y="2147"/>
                  </a:lnTo>
                  <a:lnTo>
                    <a:pt x="600" y="1867"/>
                  </a:lnTo>
                  <a:lnTo>
                    <a:pt x="530" y="1867"/>
                  </a:lnTo>
                  <a:cubicBezTo>
                    <a:pt x="0" y="1867"/>
                    <a:pt x="0" y="1867"/>
                    <a:pt x="0" y="1606"/>
                  </a:cubicBezTo>
                  <a:lnTo>
                    <a:pt x="0" y="261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47"/>
            <p:cNvSpPr>
              <a:spLocks noChangeArrowheads="1"/>
            </p:cNvSpPr>
            <p:nvPr/>
          </p:nvSpPr>
          <p:spPr bwMode="auto">
            <a:xfrm>
              <a:off x="3574" y="2564"/>
              <a:ext cx="860" cy="487"/>
            </a:xfrm>
            <a:prstGeom prst="roundRect">
              <a:avLst>
                <a:gd name="adj" fmla="val 20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Yes!</a:t>
              </a:r>
            </a:p>
          </p:txBody>
        </p:sp>
      </p:grpSp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6386514" y="4027488"/>
            <a:ext cx="796925" cy="1377950"/>
            <a:chOff x="3063" y="2537"/>
            <a:chExt cx="502" cy="868"/>
          </a:xfrm>
        </p:grpSpPr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3063" y="2537"/>
              <a:ext cx="503" cy="869"/>
            </a:xfrm>
            <a:prstGeom prst="roundRect">
              <a:avLst>
                <a:gd name="adj" fmla="val 199"/>
              </a:avLst>
            </a:prstGeom>
            <a:noFill/>
            <a:ln w="5076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 noChangeArrowheads="1"/>
            </p:cNvSpPr>
            <p:nvPr/>
          </p:nvSpPr>
          <p:spPr bwMode="auto">
            <a:xfrm>
              <a:off x="3063" y="2537"/>
              <a:ext cx="503" cy="869"/>
            </a:xfrm>
            <a:custGeom>
              <a:avLst/>
              <a:gdLst>
                <a:gd name="T0" fmla="*/ 0 w 2219"/>
                <a:gd name="T1" fmla="*/ 0 h 3834"/>
                <a:gd name="T2" fmla="*/ 3 w 2219"/>
                <a:gd name="T3" fmla="*/ 201 h 3834"/>
                <a:gd name="T4" fmla="*/ 12 w 2219"/>
                <a:gd name="T5" fmla="*/ 401 h 3834"/>
                <a:gd name="T6" fmla="*/ 27 w 2219"/>
                <a:gd name="T7" fmla="*/ 600 h 3834"/>
                <a:gd name="T8" fmla="*/ 48 w 2219"/>
                <a:gd name="T9" fmla="*/ 797 h 3834"/>
                <a:gd name="T10" fmla="*/ 76 w 2219"/>
                <a:gd name="T11" fmla="*/ 992 h 3834"/>
                <a:gd name="T12" fmla="*/ 109 w 2219"/>
                <a:gd name="T13" fmla="*/ 1184 h 3834"/>
                <a:gd name="T14" fmla="*/ 147 w 2219"/>
                <a:gd name="T15" fmla="*/ 1374 h 3834"/>
                <a:gd name="T16" fmla="*/ 192 w 2219"/>
                <a:gd name="T17" fmla="*/ 1559 h 3834"/>
                <a:gd name="T18" fmla="*/ 242 w 2219"/>
                <a:gd name="T19" fmla="*/ 1740 h 3834"/>
                <a:gd name="T20" fmla="*/ 297 w 2219"/>
                <a:gd name="T21" fmla="*/ 1917 h 3834"/>
                <a:gd name="T22" fmla="*/ 358 w 2219"/>
                <a:gd name="T23" fmla="*/ 2088 h 3834"/>
                <a:gd name="T24" fmla="*/ 424 w 2219"/>
                <a:gd name="T25" fmla="*/ 2253 h 3834"/>
                <a:gd name="T26" fmla="*/ 494 w 2219"/>
                <a:gd name="T27" fmla="*/ 2412 h 3834"/>
                <a:gd name="T28" fmla="*/ 570 w 2219"/>
                <a:gd name="T29" fmla="*/ 2565 h 3834"/>
                <a:gd name="T30" fmla="*/ 650 w 2219"/>
                <a:gd name="T31" fmla="*/ 2710 h 3834"/>
                <a:gd name="T32" fmla="*/ 734 w 2219"/>
                <a:gd name="T33" fmla="*/ 2848 h 3834"/>
                <a:gd name="T34" fmla="*/ 822 w 2219"/>
                <a:gd name="T35" fmla="*/ 2979 h 3834"/>
                <a:gd name="T36" fmla="*/ 914 w 2219"/>
                <a:gd name="T37" fmla="*/ 3101 h 3834"/>
                <a:gd name="T38" fmla="*/ 1010 w 2219"/>
                <a:gd name="T39" fmla="*/ 3215 h 3834"/>
                <a:gd name="T40" fmla="*/ 1109 w 2219"/>
                <a:gd name="T41" fmla="*/ 3319 h 3834"/>
                <a:gd name="T42" fmla="*/ 1211 w 2219"/>
                <a:gd name="T43" fmla="*/ 3415 h 3834"/>
                <a:gd name="T44" fmla="*/ 1316 w 2219"/>
                <a:gd name="T45" fmla="*/ 3502 h 3834"/>
                <a:gd name="T46" fmla="*/ 1423 w 2219"/>
                <a:gd name="T47" fmla="*/ 3578 h 3834"/>
                <a:gd name="T48" fmla="*/ 1533 w 2219"/>
                <a:gd name="T49" fmla="*/ 3645 h 3834"/>
                <a:gd name="T50" fmla="*/ 1644 w 2219"/>
                <a:gd name="T51" fmla="*/ 3702 h 3834"/>
                <a:gd name="T52" fmla="*/ 1757 w 2219"/>
                <a:gd name="T53" fmla="*/ 3749 h 3834"/>
                <a:gd name="T54" fmla="*/ 1871 w 2219"/>
                <a:gd name="T55" fmla="*/ 3786 h 3834"/>
                <a:gd name="T56" fmla="*/ 1986 w 2219"/>
                <a:gd name="T57" fmla="*/ 3812 h 3834"/>
                <a:gd name="T58" fmla="*/ 2102 w 2219"/>
                <a:gd name="T59" fmla="*/ 3828 h 3834"/>
                <a:gd name="T60" fmla="*/ 2218 w 2219"/>
                <a:gd name="T61" fmla="*/ 3833 h 38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219"/>
                <a:gd name="T94" fmla="*/ 0 h 3834"/>
                <a:gd name="T95" fmla="*/ 2219 w 2219"/>
                <a:gd name="T96" fmla="*/ 3834 h 383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219" h="3834">
                  <a:moveTo>
                    <a:pt x="0" y="0"/>
                  </a:moveTo>
                  <a:lnTo>
                    <a:pt x="3" y="201"/>
                  </a:lnTo>
                  <a:lnTo>
                    <a:pt x="12" y="401"/>
                  </a:lnTo>
                  <a:lnTo>
                    <a:pt x="27" y="600"/>
                  </a:lnTo>
                  <a:lnTo>
                    <a:pt x="48" y="797"/>
                  </a:lnTo>
                  <a:lnTo>
                    <a:pt x="76" y="992"/>
                  </a:lnTo>
                  <a:lnTo>
                    <a:pt x="109" y="1184"/>
                  </a:lnTo>
                  <a:lnTo>
                    <a:pt x="147" y="1374"/>
                  </a:lnTo>
                  <a:lnTo>
                    <a:pt x="192" y="1559"/>
                  </a:lnTo>
                  <a:lnTo>
                    <a:pt x="242" y="1740"/>
                  </a:lnTo>
                  <a:lnTo>
                    <a:pt x="297" y="1917"/>
                  </a:lnTo>
                  <a:lnTo>
                    <a:pt x="358" y="2088"/>
                  </a:lnTo>
                  <a:lnTo>
                    <a:pt x="424" y="2253"/>
                  </a:lnTo>
                  <a:lnTo>
                    <a:pt x="494" y="2412"/>
                  </a:lnTo>
                  <a:lnTo>
                    <a:pt x="570" y="2565"/>
                  </a:lnTo>
                  <a:lnTo>
                    <a:pt x="650" y="2710"/>
                  </a:lnTo>
                  <a:lnTo>
                    <a:pt x="734" y="2848"/>
                  </a:lnTo>
                  <a:lnTo>
                    <a:pt x="822" y="2979"/>
                  </a:lnTo>
                  <a:lnTo>
                    <a:pt x="914" y="3101"/>
                  </a:lnTo>
                  <a:lnTo>
                    <a:pt x="1010" y="3215"/>
                  </a:lnTo>
                  <a:lnTo>
                    <a:pt x="1109" y="3319"/>
                  </a:lnTo>
                  <a:lnTo>
                    <a:pt x="1211" y="3415"/>
                  </a:lnTo>
                  <a:lnTo>
                    <a:pt x="1316" y="3502"/>
                  </a:lnTo>
                  <a:lnTo>
                    <a:pt x="1423" y="3578"/>
                  </a:lnTo>
                  <a:lnTo>
                    <a:pt x="1533" y="3645"/>
                  </a:lnTo>
                  <a:lnTo>
                    <a:pt x="1644" y="3702"/>
                  </a:lnTo>
                  <a:lnTo>
                    <a:pt x="1757" y="3749"/>
                  </a:lnTo>
                  <a:lnTo>
                    <a:pt x="1871" y="3786"/>
                  </a:lnTo>
                  <a:lnTo>
                    <a:pt x="1986" y="3812"/>
                  </a:lnTo>
                  <a:lnTo>
                    <a:pt x="2102" y="3828"/>
                  </a:lnTo>
                  <a:lnTo>
                    <a:pt x="2218" y="3833"/>
                  </a:lnTo>
                </a:path>
              </a:pathLst>
            </a:custGeom>
            <a:noFill/>
            <a:ln w="50760">
              <a:solidFill>
                <a:srgbClr val="FF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51"/>
          <p:cNvGrpSpPr>
            <a:grpSpLocks/>
          </p:cNvGrpSpPr>
          <p:nvPr/>
        </p:nvGrpSpPr>
        <p:grpSpPr bwMode="auto">
          <a:xfrm>
            <a:off x="6386514" y="2868613"/>
            <a:ext cx="1050925" cy="1122362"/>
            <a:chOff x="3063" y="1807"/>
            <a:chExt cx="662" cy="707"/>
          </a:xfrm>
        </p:grpSpPr>
        <p:sp>
          <p:nvSpPr>
            <p:cNvPr id="51" name="AutoShape 52"/>
            <p:cNvSpPr>
              <a:spLocks noChangeArrowheads="1"/>
            </p:cNvSpPr>
            <p:nvPr/>
          </p:nvSpPr>
          <p:spPr bwMode="auto">
            <a:xfrm>
              <a:off x="3063" y="1807"/>
              <a:ext cx="663" cy="708"/>
            </a:xfrm>
            <a:prstGeom prst="roundRect">
              <a:avLst>
                <a:gd name="adj" fmla="val 148"/>
              </a:avLst>
            </a:prstGeom>
            <a:noFill/>
            <a:ln w="50760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063" y="1807"/>
              <a:ext cx="663" cy="708"/>
            </a:xfrm>
            <a:custGeom>
              <a:avLst/>
              <a:gdLst>
                <a:gd name="T0" fmla="*/ 2921 w 2922"/>
                <a:gd name="T1" fmla="*/ 0 h 3123"/>
                <a:gd name="T2" fmla="*/ 2768 w 2922"/>
                <a:gd name="T3" fmla="*/ 4 h 3123"/>
                <a:gd name="T4" fmla="*/ 2616 w 2922"/>
                <a:gd name="T5" fmla="*/ 17 h 3123"/>
                <a:gd name="T6" fmla="*/ 2464 w 2922"/>
                <a:gd name="T7" fmla="*/ 38 h 3123"/>
                <a:gd name="T8" fmla="*/ 2314 w 2922"/>
                <a:gd name="T9" fmla="*/ 68 h 3123"/>
                <a:gd name="T10" fmla="*/ 2165 w 2922"/>
                <a:gd name="T11" fmla="*/ 106 h 3123"/>
                <a:gd name="T12" fmla="*/ 2018 w 2922"/>
                <a:gd name="T13" fmla="*/ 153 h 3123"/>
                <a:gd name="T14" fmla="*/ 1874 w 2922"/>
                <a:gd name="T15" fmla="*/ 207 h 3123"/>
                <a:gd name="T16" fmla="*/ 1733 w 2922"/>
                <a:gd name="T17" fmla="*/ 270 h 3123"/>
                <a:gd name="T18" fmla="*/ 1595 w 2922"/>
                <a:gd name="T19" fmla="*/ 340 h 3123"/>
                <a:gd name="T20" fmla="*/ 1461 w 2922"/>
                <a:gd name="T21" fmla="*/ 418 h 3123"/>
                <a:gd name="T22" fmla="*/ 1330 w 2922"/>
                <a:gd name="T23" fmla="*/ 504 h 3123"/>
                <a:gd name="T24" fmla="*/ 1204 w 2922"/>
                <a:gd name="T25" fmla="*/ 596 h 3123"/>
                <a:gd name="T26" fmla="*/ 1083 w 2922"/>
                <a:gd name="T27" fmla="*/ 696 h 3123"/>
                <a:gd name="T28" fmla="*/ 966 w 2922"/>
                <a:gd name="T29" fmla="*/ 802 h 3123"/>
                <a:gd name="T30" fmla="*/ 856 w 2922"/>
                <a:gd name="T31" fmla="*/ 914 h 3123"/>
                <a:gd name="T32" fmla="*/ 750 w 2922"/>
                <a:gd name="T33" fmla="*/ 1033 h 3123"/>
                <a:gd name="T34" fmla="*/ 651 w 2922"/>
                <a:gd name="T35" fmla="*/ 1157 h 3123"/>
                <a:gd name="T36" fmla="*/ 558 w 2922"/>
                <a:gd name="T37" fmla="*/ 1287 h 3123"/>
                <a:gd name="T38" fmla="*/ 471 w 2922"/>
                <a:gd name="T39" fmla="*/ 1422 h 3123"/>
                <a:gd name="T40" fmla="*/ 391 w 2922"/>
                <a:gd name="T41" fmla="*/ 1561 h 3123"/>
                <a:gd name="T42" fmla="*/ 318 w 2922"/>
                <a:gd name="T43" fmla="*/ 1705 h 3123"/>
                <a:gd name="T44" fmla="*/ 253 w 2922"/>
                <a:gd name="T45" fmla="*/ 1852 h 3123"/>
                <a:gd name="T46" fmla="*/ 194 w 2922"/>
                <a:gd name="T47" fmla="*/ 2003 h 3123"/>
                <a:gd name="T48" fmla="*/ 143 w 2922"/>
                <a:gd name="T49" fmla="*/ 2157 h 3123"/>
                <a:gd name="T50" fmla="*/ 100 w 2922"/>
                <a:gd name="T51" fmla="*/ 2314 h 3123"/>
                <a:gd name="T52" fmla="*/ 64 w 2922"/>
                <a:gd name="T53" fmla="*/ 2473 h 3123"/>
                <a:gd name="T54" fmla="*/ 36 w 2922"/>
                <a:gd name="T55" fmla="*/ 2634 h 3123"/>
                <a:gd name="T56" fmla="*/ 16 w 2922"/>
                <a:gd name="T57" fmla="*/ 2796 h 3123"/>
                <a:gd name="T58" fmla="*/ 4 w 2922"/>
                <a:gd name="T59" fmla="*/ 2959 h 3123"/>
                <a:gd name="T60" fmla="*/ 0 w 2922"/>
                <a:gd name="T61" fmla="*/ 3122 h 312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922"/>
                <a:gd name="T94" fmla="*/ 0 h 3123"/>
                <a:gd name="T95" fmla="*/ 2922 w 2922"/>
                <a:gd name="T96" fmla="*/ 3123 h 312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922" h="3123">
                  <a:moveTo>
                    <a:pt x="2921" y="0"/>
                  </a:moveTo>
                  <a:lnTo>
                    <a:pt x="2768" y="4"/>
                  </a:lnTo>
                  <a:lnTo>
                    <a:pt x="2616" y="17"/>
                  </a:lnTo>
                  <a:lnTo>
                    <a:pt x="2464" y="38"/>
                  </a:lnTo>
                  <a:lnTo>
                    <a:pt x="2314" y="68"/>
                  </a:lnTo>
                  <a:lnTo>
                    <a:pt x="2165" y="106"/>
                  </a:lnTo>
                  <a:lnTo>
                    <a:pt x="2018" y="153"/>
                  </a:lnTo>
                  <a:lnTo>
                    <a:pt x="1874" y="207"/>
                  </a:lnTo>
                  <a:lnTo>
                    <a:pt x="1733" y="270"/>
                  </a:lnTo>
                  <a:lnTo>
                    <a:pt x="1595" y="340"/>
                  </a:lnTo>
                  <a:lnTo>
                    <a:pt x="1461" y="418"/>
                  </a:lnTo>
                  <a:lnTo>
                    <a:pt x="1330" y="504"/>
                  </a:lnTo>
                  <a:lnTo>
                    <a:pt x="1204" y="596"/>
                  </a:lnTo>
                  <a:lnTo>
                    <a:pt x="1083" y="696"/>
                  </a:lnTo>
                  <a:lnTo>
                    <a:pt x="966" y="802"/>
                  </a:lnTo>
                  <a:lnTo>
                    <a:pt x="856" y="914"/>
                  </a:lnTo>
                  <a:lnTo>
                    <a:pt x="750" y="1033"/>
                  </a:lnTo>
                  <a:lnTo>
                    <a:pt x="651" y="1157"/>
                  </a:lnTo>
                  <a:lnTo>
                    <a:pt x="558" y="1287"/>
                  </a:lnTo>
                  <a:lnTo>
                    <a:pt x="471" y="1422"/>
                  </a:lnTo>
                  <a:lnTo>
                    <a:pt x="391" y="1561"/>
                  </a:lnTo>
                  <a:lnTo>
                    <a:pt x="318" y="1705"/>
                  </a:lnTo>
                  <a:lnTo>
                    <a:pt x="253" y="1852"/>
                  </a:lnTo>
                  <a:lnTo>
                    <a:pt x="194" y="2003"/>
                  </a:lnTo>
                  <a:lnTo>
                    <a:pt x="143" y="2157"/>
                  </a:lnTo>
                  <a:lnTo>
                    <a:pt x="100" y="2314"/>
                  </a:lnTo>
                  <a:lnTo>
                    <a:pt x="64" y="2473"/>
                  </a:lnTo>
                  <a:lnTo>
                    <a:pt x="36" y="2634"/>
                  </a:lnTo>
                  <a:lnTo>
                    <a:pt x="16" y="2796"/>
                  </a:lnTo>
                  <a:lnTo>
                    <a:pt x="4" y="2959"/>
                  </a:lnTo>
                  <a:lnTo>
                    <a:pt x="0" y="3122"/>
                  </a:lnTo>
                </a:path>
              </a:pathLst>
            </a:custGeom>
            <a:noFill/>
            <a:ln w="50760">
              <a:solidFill>
                <a:srgbClr val="FF8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3" name="Picture 5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99400" y="1558925"/>
            <a:ext cx="18732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343865"/>
            <a:ext cx="11186942" cy="697230"/>
          </a:xfrm>
        </p:spPr>
        <p:txBody>
          <a:bodyPr/>
          <a:lstStyle/>
          <a:p>
            <a:r>
              <a:rPr lang="en-US" dirty="0"/>
              <a:t>Deleting a Record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3988" y="1774825"/>
            <a:ext cx="9498012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Records may also be deleted from a hash table.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06942" y="28860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28417" y="48720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41228" y="48688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55628" y="48688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68442" y="48688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84428" y="48720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98828" y="48720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13228" y="48672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49067" y="44069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34931" y="44069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49331" y="44069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30394" y="44069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44794" y="44069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16344" y="44069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57841" y="48720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13416" y="4410076"/>
            <a:ext cx="916660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[ 700]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087617" y="5005394"/>
            <a:ext cx="611187" cy="519113"/>
            <a:chOff x="2897" y="3449"/>
            <a:chExt cx="385" cy="327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>
              <a:off x="2897" y="3449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506643548</a:t>
              </a:r>
            </a:p>
          </p:txBody>
        </p:sp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2"/>
            <a:srcRect r="35909" b="42468"/>
            <a:stretch>
              <a:fillRect/>
            </a:stretch>
          </p:blipFill>
          <p:spPr bwMode="auto">
            <a:xfrm>
              <a:off x="2945" y="3524"/>
              <a:ext cx="2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4311203" y="4979994"/>
            <a:ext cx="611188" cy="569913"/>
            <a:chOff x="1778" y="3433"/>
            <a:chExt cx="385" cy="359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3395217" y="4975231"/>
            <a:ext cx="566737" cy="577851"/>
            <a:chOff x="1201" y="3430"/>
            <a:chExt cx="357" cy="364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9253086" y="5010156"/>
            <a:ext cx="727074" cy="508001"/>
            <a:chOff x="4891" y="3452"/>
            <a:chExt cx="458" cy="32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5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201794" y="4995859"/>
            <a:ext cx="577850" cy="558799"/>
            <a:chOff x="2339" y="3443"/>
            <a:chExt cx="364" cy="352"/>
          </a:xfrm>
        </p:grpSpPr>
        <p:pic>
          <p:nvPicPr>
            <p:cNvPr id="35" name="Picture 35"/>
            <p:cNvPicPr>
              <a:picLocks noChangeAspect="1" noChangeArrowheads="1"/>
            </p:cNvPicPr>
            <p:nvPr/>
          </p:nvPicPr>
          <p:blipFill>
            <a:blip r:embed="rId6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7036942" y="4984756"/>
            <a:ext cx="566737" cy="550863"/>
            <a:chOff x="3495" y="3436"/>
            <a:chExt cx="357" cy="347"/>
          </a:xfrm>
        </p:grpSpPr>
        <p:pic>
          <p:nvPicPr>
            <p:cNvPr id="38" name="Picture 3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6165404" y="3276600"/>
            <a:ext cx="1770063" cy="1169988"/>
            <a:chOff x="2946" y="2360"/>
            <a:chExt cx="1115" cy="737"/>
          </a:xfrm>
        </p:grpSpPr>
        <p:sp>
          <p:nvSpPr>
            <p:cNvPr id="41" name="Freeform 41"/>
            <p:cNvSpPr>
              <a:spLocks noChangeArrowheads="1"/>
            </p:cNvSpPr>
            <p:nvPr/>
          </p:nvSpPr>
          <p:spPr bwMode="auto">
            <a:xfrm>
              <a:off x="2946" y="2360"/>
              <a:ext cx="1116" cy="738"/>
            </a:xfrm>
            <a:custGeom>
              <a:avLst/>
              <a:gdLst>
                <a:gd name="T0" fmla="*/ 0 w 4922"/>
                <a:gd name="T1" fmla="*/ 395 h 3255"/>
                <a:gd name="T2" fmla="*/ 688 w 4922"/>
                <a:gd name="T3" fmla="*/ 0 h 3255"/>
                <a:gd name="T4" fmla="*/ 4233 w 4922"/>
                <a:gd name="T5" fmla="*/ 0 h 3255"/>
                <a:gd name="T6" fmla="*/ 4921 w 4922"/>
                <a:gd name="T7" fmla="*/ 395 h 3255"/>
                <a:gd name="T8" fmla="*/ 4921 w 4922"/>
                <a:gd name="T9" fmla="*/ 2434 h 3255"/>
                <a:gd name="T10" fmla="*/ 4233 w 4922"/>
                <a:gd name="T11" fmla="*/ 2829 h 3255"/>
                <a:gd name="T12" fmla="*/ 1967 w 4922"/>
                <a:gd name="T13" fmla="*/ 2829 h 3255"/>
                <a:gd name="T14" fmla="*/ 337 w 4922"/>
                <a:gd name="T15" fmla="*/ 3254 h 3255"/>
                <a:gd name="T16" fmla="*/ 778 w 4922"/>
                <a:gd name="T17" fmla="*/ 2829 h 3255"/>
                <a:gd name="T18" fmla="*/ 688 w 4922"/>
                <a:gd name="T19" fmla="*/ 2829 h 3255"/>
                <a:gd name="T20" fmla="*/ 0 w 4922"/>
                <a:gd name="T21" fmla="*/ 2434 h 3255"/>
                <a:gd name="T22" fmla="*/ 0 w 4922"/>
                <a:gd name="T23" fmla="*/ 395 h 3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22"/>
                <a:gd name="T37" fmla="*/ 0 h 3255"/>
                <a:gd name="T38" fmla="*/ 4922 w 4922"/>
                <a:gd name="T39" fmla="*/ 3255 h 3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22" h="3255">
                  <a:moveTo>
                    <a:pt x="0" y="395"/>
                  </a:moveTo>
                  <a:cubicBezTo>
                    <a:pt x="0" y="0"/>
                    <a:pt x="0" y="0"/>
                    <a:pt x="688" y="0"/>
                  </a:cubicBezTo>
                  <a:lnTo>
                    <a:pt x="4233" y="0"/>
                  </a:lnTo>
                  <a:cubicBezTo>
                    <a:pt x="4921" y="0"/>
                    <a:pt x="4921" y="0"/>
                    <a:pt x="4921" y="395"/>
                  </a:cubicBezTo>
                  <a:lnTo>
                    <a:pt x="4921" y="2434"/>
                  </a:lnTo>
                  <a:cubicBezTo>
                    <a:pt x="4921" y="2829"/>
                    <a:pt x="4921" y="2829"/>
                    <a:pt x="4233" y="2829"/>
                  </a:cubicBezTo>
                  <a:lnTo>
                    <a:pt x="1967" y="2829"/>
                  </a:lnTo>
                  <a:lnTo>
                    <a:pt x="337" y="3254"/>
                  </a:lnTo>
                  <a:lnTo>
                    <a:pt x="778" y="2829"/>
                  </a:lnTo>
                  <a:lnTo>
                    <a:pt x="688" y="2829"/>
                  </a:lnTo>
                  <a:cubicBezTo>
                    <a:pt x="0" y="2829"/>
                    <a:pt x="0" y="2829"/>
                    <a:pt x="0" y="2434"/>
                  </a:cubicBezTo>
                  <a:lnTo>
                    <a:pt x="0" y="395"/>
                  </a:lnTo>
                </a:path>
              </a:pathLst>
            </a:custGeom>
            <a:solidFill>
              <a:srgbClr val="0000FF"/>
            </a:solidFill>
            <a:ln w="12600">
              <a:solidFill>
                <a:srgbClr val="E0E0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2946" y="2360"/>
              <a:ext cx="1116" cy="738"/>
            </a:xfrm>
            <a:prstGeom prst="roundRect">
              <a:avLst>
                <a:gd name="adj" fmla="val 13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 anchor="ctr"/>
            <a:lstStyle/>
            <a:p>
              <a:pPr algn="ctr">
                <a:lnSpc>
                  <a:spcPct val="95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Please</a:t>
              </a:r>
            </a:p>
            <a:p>
              <a:pPr algn="ctr"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7030A0"/>
                  </a:solidFill>
                </a:rPr>
                <a:t>delete me.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343865"/>
            <a:ext cx="11186942" cy="697230"/>
          </a:xfrm>
        </p:spPr>
        <p:txBody>
          <a:bodyPr/>
          <a:lstStyle/>
          <a:p>
            <a:r>
              <a:rPr lang="en-US" dirty="0"/>
              <a:t>Deleting a Record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3988" y="1548282"/>
            <a:ext cx="11047412" cy="43413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Records may also be deleted from a hash table.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But the location must not be left as an ordinary "empty spot" since that could interfere with searches.</a:t>
            </a:r>
          </a:p>
        </p:txBody>
      </p:sp>
      <p:sp>
        <p:nvSpPr>
          <p:cNvPr id="6" name="Freeform 3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22473" y="4707183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235284" y="470400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49684" y="470400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62498" y="4704008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78484" y="4707184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92884" y="4707184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807284" y="4702420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2443123" y="4242046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3328987" y="4242046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243387" y="4242046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124450" y="4242046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6038850" y="4242046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7010400" y="4242046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151897" y="4707183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4305259" y="4815139"/>
            <a:ext cx="611188" cy="569913"/>
            <a:chOff x="1778" y="3433"/>
            <a:chExt cx="385" cy="359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3" name="Picture 2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389273" y="4810376"/>
            <a:ext cx="566737" cy="577851"/>
            <a:chOff x="1201" y="3430"/>
            <a:chExt cx="357" cy="364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9247142" y="4845301"/>
            <a:ext cx="727074" cy="508001"/>
            <a:chOff x="4891" y="3452"/>
            <a:chExt cx="458" cy="320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29" name="Picture 27"/>
            <p:cNvPicPr>
              <a:picLocks noChangeAspect="1" noChangeArrowheads="1"/>
            </p:cNvPicPr>
            <p:nvPr/>
          </p:nvPicPr>
          <p:blipFill>
            <a:blip r:embed="rId4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5195850" y="4831004"/>
            <a:ext cx="577850" cy="558799"/>
            <a:chOff x="2339" y="3443"/>
            <a:chExt cx="364" cy="352"/>
          </a:xfrm>
        </p:grpSpPr>
        <p:pic>
          <p:nvPicPr>
            <p:cNvPr id="31" name="Picture 32"/>
            <p:cNvPicPr>
              <a:picLocks noChangeAspect="1" noChangeArrowheads="1"/>
            </p:cNvPicPr>
            <p:nvPr/>
          </p:nvPicPr>
          <p:blipFill>
            <a:blip r:embed="rId5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030998" y="4819901"/>
            <a:ext cx="566737" cy="550863"/>
            <a:chOff x="3495" y="3436"/>
            <a:chExt cx="357" cy="347"/>
          </a:xfrm>
        </p:grpSpPr>
        <p:pic>
          <p:nvPicPr>
            <p:cNvPr id="34" name="Picture 3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9" y="343865"/>
            <a:ext cx="11186941" cy="697230"/>
          </a:xfrm>
        </p:spPr>
        <p:txBody>
          <a:bodyPr/>
          <a:lstStyle/>
          <a:p>
            <a:r>
              <a:rPr lang="en-US" dirty="0"/>
              <a:t>Deleting a Record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reeform 2"/>
          <p:cNvSpPr>
            <a:spLocks noChangeArrowheads="1"/>
          </p:cNvSpPr>
          <p:nvPr/>
        </p:nvSpPr>
        <p:spPr bwMode="auto">
          <a:xfrm>
            <a:off x="8342314" y="3355976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63789" y="5341938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2766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191000" y="5338763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103814" y="5338763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0198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934200" y="5341939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848600" y="5337175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2484439" y="4876801"/>
            <a:ext cx="674607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[ 0 ]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3703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[ 1 ]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284703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[ 2 ]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1657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[ 3 ]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08016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[ 4 ]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051716" y="4876801"/>
            <a:ext cx="674606" cy="432917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3000"/>
              </a:lnSpc>
              <a:buClr>
                <a:srgbClr val="E0E0E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/>
              <a:t>[ 5 ]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9193213" y="5341938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4346575" y="5449894"/>
            <a:ext cx="611188" cy="569913"/>
            <a:chOff x="1778" y="3433"/>
            <a:chExt cx="385" cy="359"/>
          </a:xfrm>
        </p:grpSpPr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1778" y="3433"/>
              <a:ext cx="385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   233667136</a:t>
              </a:r>
            </a:p>
          </p:txBody>
        </p:sp>
        <p:pic>
          <p:nvPicPr>
            <p:cNvPr id="22" name="Picture 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06" y="3488"/>
              <a:ext cx="327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430589" y="5445131"/>
            <a:ext cx="566737" cy="577851"/>
            <a:chOff x="1201" y="3430"/>
            <a:chExt cx="357" cy="364"/>
          </a:xfrm>
        </p:grpSpPr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1201" y="3430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281942902</a:t>
              </a:r>
            </a:p>
          </p:txBody>
        </p:sp>
        <p:pic>
          <p:nvPicPr>
            <p:cNvPr id="25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9" y="3493"/>
              <a:ext cx="33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9288458" y="5480056"/>
            <a:ext cx="727074" cy="508001"/>
            <a:chOff x="4891" y="3452"/>
            <a:chExt cx="458" cy="320"/>
          </a:xfrm>
        </p:grpSpPr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>
              <a:off x="4928" y="3452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155778322</a:t>
              </a:r>
            </a:p>
          </p:txBody>
        </p:sp>
        <p:pic>
          <p:nvPicPr>
            <p:cNvPr id="28" name="Picture 26"/>
            <p:cNvPicPr>
              <a:picLocks noChangeAspect="1" noChangeArrowheads="1"/>
            </p:cNvPicPr>
            <p:nvPr/>
          </p:nvPicPr>
          <p:blipFill>
            <a:blip r:embed="rId4"/>
            <a:srcRect b="53267"/>
            <a:stretch>
              <a:fillRect/>
            </a:stretch>
          </p:blipFill>
          <p:spPr bwMode="auto">
            <a:xfrm>
              <a:off x="4891" y="3500"/>
              <a:ext cx="45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5237166" y="5465759"/>
            <a:ext cx="577850" cy="558799"/>
            <a:chOff x="2339" y="3443"/>
            <a:chExt cx="364" cy="352"/>
          </a:xfrm>
        </p:grpSpPr>
        <p:pic>
          <p:nvPicPr>
            <p:cNvPr id="30" name="Picture 31"/>
            <p:cNvPicPr>
              <a:picLocks noChangeAspect="1" noChangeArrowheads="1"/>
            </p:cNvPicPr>
            <p:nvPr/>
          </p:nvPicPr>
          <p:blipFill>
            <a:blip r:embed="rId5"/>
            <a:srcRect l="51314" b="42641"/>
            <a:stretch>
              <a:fillRect/>
            </a:stretch>
          </p:blipFill>
          <p:spPr bwMode="auto">
            <a:xfrm>
              <a:off x="2369" y="3495"/>
              <a:ext cx="33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2339" y="3443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580625685</a:t>
              </a:r>
            </a:p>
          </p:txBody>
        </p:sp>
      </p:grp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7072314" y="5454656"/>
            <a:ext cx="566737" cy="550863"/>
            <a:chOff x="3495" y="3436"/>
            <a:chExt cx="357" cy="347"/>
          </a:xfrm>
        </p:grpSpPr>
        <p:pic>
          <p:nvPicPr>
            <p:cNvPr id="33" name="Picture 3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30" y="3511"/>
              <a:ext cx="29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AutoShape 35"/>
            <p:cNvSpPr>
              <a:spLocks noChangeArrowheads="1"/>
            </p:cNvSpPr>
            <p:nvPr/>
          </p:nvSpPr>
          <p:spPr bwMode="auto">
            <a:xfrm>
              <a:off x="3495" y="3436"/>
              <a:ext cx="357" cy="59"/>
            </a:xfrm>
            <a:prstGeom prst="roundRect">
              <a:avLst>
                <a:gd name="adj" fmla="val 161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23760" tIns="11160" rIns="23760" bIns="11160">
              <a:spAutoFit/>
            </a:bodyPr>
            <a:lstStyle/>
            <a:p>
              <a:pPr>
                <a:lnSpc>
                  <a:spcPct val="93000"/>
                </a:lnSpc>
                <a:buClr>
                  <a:srgbClr val="E0E0E0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500" b="1"/>
                <a:t>Number 701466868</a:t>
              </a:r>
            </a:p>
          </p:txBody>
        </p:sp>
      </p:grp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6008688" y="5332413"/>
            <a:ext cx="901700" cy="785812"/>
          </a:xfrm>
          <a:prstGeom prst="roundRect">
            <a:avLst>
              <a:gd name="adj" fmla="val 199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12600">
            <a:solidFill>
              <a:srgbClr val="00002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7"/>
          <p:cNvSpPr txBox="1">
            <a:spLocks noChangeArrowheads="1"/>
          </p:cNvSpPr>
          <p:nvPr/>
        </p:nvSpPr>
        <p:spPr>
          <a:xfrm>
            <a:off x="153989" y="1601703"/>
            <a:ext cx="11733211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Records may also be deleted from a hash table.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But the location must not be left as an ordinary "empty spot" since that could interfere with searches.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kern="0" dirty="0">
                <a:solidFill>
                  <a:sysClr val="windowText" lastClr="000000"/>
                </a:solidFill>
              </a:rPr>
              <a:t>The location must be marked in some special way so that a search can tell that the spot used to have something in it.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43865"/>
            <a:ext cx="11264730" cy="697230"/>
          </a:xfrm>
        </p:spPr>
        <p:txBody>
          <a:bodyPr/>
          <a:lstStyle/>
          <a:p>
            <a:r>
              <a:rPr lang="en-US" dirty="0"/>
              <a:t>What is Hash Indices?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676400"/>
            <a:ext cx="11963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Hashing can be used not only for file organization, but also for index-structure creation.  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tx2"/>
                </a:solidFill>
              </a:rPr>
              <a:t>hash index</a:t>
            </a:r>
            <a:r>
              <a:rPr lang="en-US" sz="2800" dirty="0"/>
              <a:t> organizes the search keys, with their associated record pointers, into a hash file structure.</a:t>
            </a:r>
          </a:p>
          <a:p>
            <a:r>
              <a:rPr lang="en-US" sz="2800" dirty="0"/>
              <a:t>Strictly speaking, hash indices are always secondary indices </a:t>
            </a:r>
          </a:p>
          <a:p>
            <a:pPr lvl="1"/>
            <a:r>
              <a:rPr lang="en-US" sz="2400" dirty="0"/>
              <a:t>if the file itself is organized using hashing, a separate primary hash index on it using the same search-key is unnecessary.  </a:t>
            </a:r>
          </a:p>
          <a:p>
            <a:pPr lvl="1"/>
            <a:r>
              <a:rPr lang="en-US" sz="2400" dirty="0"/>
              <a:t>However, we use the term hash index to refer to both secondary index structures and hash organized files.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3865"/>
            <a:ext cx="11112330" cy="69723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1168" t="999" r="11334" b="999"/>
          <a:stretch>
            <a:fillRect/>
          </a:stretch>
        </p:blipFill>
        <p:spPr bwMode="auto">
          <a:xfrm>
            <a:off x="4572000" y="1773702"/>
            <a:ext cx="5165725" cy="490220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7401" y="3429001"/>
            <a:ext cx="508473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/>
              <a:t>h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590800" y="2080651"/>
            <a:ext cx="1981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590800" y="2743200"/>
            <a:ext cx="1981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590800" y="34290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590800" y="38862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590800" y="39624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590800" y="4038600"/>
            <a:ext cx="1981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90800" y="4114800"/>
            <a:ext cx="1981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/>
              <a:t>Types of Hash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1" y="1600201"/>
            <a:ext cx="118871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There are two types of Hash Tables: </a:t>
            </a:r>
            <a:r>
              <a:rPr lang="en-US" sz="2400" b="1" dirty="0">
                <a:latin typeface="Times New Roman" pitchFamily="18" charset="0"/>
              </a:rPr>
              <a:t>Open-addressed Hash Tables</a:t>
            </a:r>
            <a:r>
              <a:rPr lang="en-US" sz="2400" dirty="0">
                <a:latin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</a:rPr>
              <a:t>Separate-Chained Hash Tables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An Open-addressed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Hash Table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is a one-dimensional array indexed by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integer values that are computed by an index function called a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hash function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</a:rPr>
              <a:t>A Separate-Chained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Hash Table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is a one-dimensional array of linked lists indexed by integer values that are computed by an index function called a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hash function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Hash tables are sometimes referred to as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scatter tables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.\</a:t>
            </a:r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Typical hash table operations are: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/>
              </a:rPr>
              <a:t>·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Initialization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/>
              </a:rPr>
              <a:t>·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Insertion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/>
              </a:rPr>
              <a:t>·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Searching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chemeClr val="tx2"/>
                </a:solidFill>
                <a:latin typeface="Arial"/>
              </a:rPr>
              <a:t>·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Deletion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/>
              <a:t>Hashing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447800"/>
            <a:ext cx="118871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There are two types of hashing :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1.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Static hashing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: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dirty="0"/>
              <a:t>In static hashing, the hash function maps search-key values to a fixed set of </a:t>
            </a:r>
            <a:r>
              <a:rPr lang="en-US" sz="2400" i="1" dirty="0"/>
              <a:t>locations</a:t>
            </a:r>
            <a:r>
              <a:rPr lang="en-US" sz="2400" dirty="0"/>
              <a:t>.</a:t>
            </a:r>
          </a:p>
          <a:p>
            <a:pPr>
              <a:buFontTx/>
              <a:buNone/>
            </a:pP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2.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Dynamic hashing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: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In dynamic hashing </a:t>
            </a:r>
            <a:r>
              <a:rPr lang="en-US" sz="2400" dirty="0"/>
              <a:t>a hash table can grow to handle more items. The associated hash function must change as the table grows. </a:t>
            </a: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The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Courier New" pitchFamily="49" charset="0"/>
              </a:rPr>
              <a:t>load factor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of a hash table is the ratio of the number of keys in the table to the size of the hash table.</a:t>
            </a:r>
          </a:p>
          <a:p>
            <a:endParaRPr lang="en-US" sz="2400" dirty="0"/>
          </a:p>
          <a:p>
            <a:r>
              <a:rPr lang="en-US" sz="2400" dirty="0"/>
              <a:t>Note: The higher the load factor, the slower the retrieval.</a:t>
            </a:r>
          </a:p>
          <a:p>
            <a:endParaRPr lang="en-US" sz="2400" dirty="0"/>
          </a:p>
          <a:p>
            <a:r>
              <a:rPr lang="en-US" sz="2400" dirty="0"/>
              <a:t> With open addressing, the load factor cannot exceed 1. With chaining, the load factor often exceeds 1.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343865"/>
            <a:ext cx="9953498" cy="697230"/>
          </a:xfrm>
        </p:spPr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1" y="1676401"/>
            <a:ext cx="119633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</a:rPr>
              <a:t>hash function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h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is a function which transforms a key from a set,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into an index in a table of size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h: K -&gt; {0, 1, ..., n-2, n-1}</a:t>
            </a:r>
          </a:p>
          <a:p>
            <a:pPr>
              <a:buFontTx/>
              <a:buNone/>
            </a:pPr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A key can be a number, a string, a record etc.</a:t>
            </a:r>
          </a:p>
          <a:p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The size of the set of keys,</a:t>
            </a:r>
            <a:r>
              <a:rPr lang="en-US" sz="2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|K|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,  to be relatively very large.</a:t>
            </a:r>
          </a:p>
          <a:p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It is possible for different keys to hash to the same array location.</a:t>
            </a:r>
          </a:p>
          <a:p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This situation is called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collision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and the colliding keys are called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</a:rPr>
              <a:t>synonyms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343865"/>
            <a:ext cx="9953498" cy="697230"/>
          </a:xfrm>
        </p:spPr>
        <p:txBody>
          <a:bodyPr/>
          <a:lstStyle/>
          <a:p>
            <a:r>
              <a:rPr lang="en-US" dirty="0"/>
              <a:t>Hash Functions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1" y="1720840"/>
            <a:ext cx="118871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Courier New" pitchFamily="49" charset="0"/>
              </a:rPr>
              <a:t>good hash function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should:</a:t>
            </a:r>
          </a:p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</a:p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Minimize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collisions. </a:t>
            </a:r>
          </a:p>
          <a:p>
            <a:pPr marL="381000" indent="-381000"/>
            <a:endParaRPr lang="en-US" sz="2400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Be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easy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and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quick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to compute.</a:t>
            </a:r>
          </a:p>
          <a:p>
            <a:pPr marL="381000" indent="-381000"/>
            <a:endParaRPr lang="en-US" sz="2400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Distribute key values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evenly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in the hash table.</a:t>
            </a:r>
          </a:p>
          <a:p>
            <a:pPr marL="381000" indent="-381000"/>
            <a:endParaRPr lang="en-US" sz="2400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  <a:p>
            <a:pPr marL="381000" indent="-381000"/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Courier New"/>
                <a:cs typeface="Courier New" pitchFamily="49" charset="0"/>
              </a:rPr>
              <a:t>·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Use </a:t>
            </a:r>
            <a:r>
              <a:rPr lang="en-US" sz="2400" i="1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all the information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Courier New" pitchFamily="49" charset="0"/>
              </a:rPr>
              <a:t> provided in the key.</a:t>
            </a:r>
          </a:p>
          <a:p>
            <a:pPr marL="381000" indent="-381000"/>
            <a:endParaRPr lang="en-US" sz="2400" dirty="0">
              <a:solidFill>
                <a:schemeClr val="tx2"/>
              </a:solidFill>
              <a:latin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43865"/>
            <a:ext cx="9953499" cy="697230"/>
          </a:xfrm>
        </p:spPr>
        <p:txBody>
          <a:bodyPr/>
          <a:lstStyle/>
          <a:p>
            <a:r>
              <a:rPr lang="en-US" dirty="0"/>
              <a:t>Unit-I: Outlines…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1600202"/>
            <a:ext cx="11963400" cy="486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Hash Table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Basic Terminologies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Hashing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Hash Functions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Handling Hash Table Overflow(Collisions)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Rehashing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Bucket Hashing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Extendible Hashing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Skip List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marL="457200" indent="-457200" algn="ctr">
              <a:buFont typeface="Arial" panose="020B0604020202020204" pitchFamily="34" charset="0"/>
              <a:buChar char="•"/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43865"/>
            <a:ext cx="10287000" cy="677108"/>
          </a:xfrm>
        </p:spPr>
        <p:txBody>
          <a:bodyPr/>
          <a:lstStyle/>
          <a:p>
            <a:r>
              <a:rPr lang="en-US" dirty="0"/>
              <a:t>Common Hash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752600"/>
            <a:ext cx="11887199" cy="4572000"/>
          </a:xfrm>
          <a:prstGeom prst="rect">
            <a:avLst/>
          </a:prstGeom>
        </p:spPr>
        <p:txBody>
          <a:bodyPr/>
          <a:lstStyle/>
          <a:p>
            <a:pPr marL="381000" indent="-381000">
              <a:buFontTx/>
              <a:buAutoNum type="arabicPeriod"/>
              <a:defRPr/>
            </a:pPr>
            <a:r>
              <a:rPr lang="en-US" sz="2000" b="1" kern="0" dirty="0">
                <a:solidFill>
                  <a:srgbClr val="0000FF"/>
                </a:solidFill>
                <a:latin typeface="Times New Roman" pitchFamily="18" charset="0"/>
              </a:rPr>
              <a:t>Division Remainder (using the table size as the divisor)</a:t>
            </a:r>
            <a:endParaRPr lang="en-US" sz="2000" b="1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381000" indent="-381000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Computes hash value from key using the % operator.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 marL="381000" indent="-381000"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marL="381000" indent="-381000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Table size that is a power of 2 like 32 and 1024 should be avoided, for it leads to more collisions</a:t>
            </a:r>
            <a:r>
              <a:rPr lang="en-US" sz="2000" kern="0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pPr marL="381000" indent="-381000">
              <a:defRPr/>
            </a:pPr>
            <a:endParaRPr lang="en-US" sz="2000" kern="0" dirty="0">
              <a:solidFill>
                <a:schemeClr val="tx2"/>
              </a:solidFill>
            </a:endParaRPr>
          </a:p>
          <a:p>
            <a:pPr marL="381000" indent="-381000">
              <a:defRPr/>
            </a:pPr>
            <a:r>
              <a:rPr lang="en-US" sz="2000" kern="0" dirty="0">
                <a:solidFill>
                  <a:schemeClr val="tx2"/>
                </a:solidFill>
                <a:latin typeface="Times New Roman" pitchFamily="18" charset="0"/>
              </a:rPr>
              <a:t>Also, powers of 10 are not good for table sizes when the keys rely on decimal integers. </a:t>
            </a:r>
          </a:p>
          <a:p>
            <a:pPr marL="381000" indent="-381000">
              <a:defRPr/>
            </a:pPr>
            <a:endParaRPr lang="en-US" sz="2000" kern="0" dirty="0">
              <a:solidFill>
                <a:schemeClr val="tx2"/>
              </a:solidFill>
            </a:endParaRPr>
          </a:p>
          <a:p>
            <a:pPr marL="381000" indent="-381000">
              <a:defRPr/>
            </a:pPr>
            <a:r>
              <a:rPr lang="en-US" sz="2000" kern="0" dirty="0">
                <a:solidFill>
                  <a:schemeClr val="tx2"/>
                </a:solidFill>
                <a:latin typeface="Times New Roman" pitchFamily="18" charset="0"/>
              </a:rPr>
              <a:t>Prime numbers not close to powers of 2 are better table size values. </a:t>
            </a:r>
          </a:p>
          <a:p>
            <a:pPr marL="381000" indent="-381000">
              <a:defRPr/>
            </a:pPr>
            <a:endParaRPr lang="en-US" sz="2000" kern="0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/>
              <a:t>Common Hash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752601"/>
            <a:ext cx="11887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2.</a:t>
            </a:r>
            <a:r>
              <a:rPr lang="en-US" sz="20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Truncation or Digit/Character Extraction</a:t>
            </a:r>
          </a:p>
          <a:p>
            <a:pPr lvl="1"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Works based on the distribution of digits or characters in the key.</a:t>
            </a:r>
          </a:p>
          <a:p>
            <a:pPr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More evenly distributed digit positions are extracted and used for hashing purposes.</a:t>
            </a:r>
          </a:p>
          <a:p>
            <a:pPr>
              <a:buFontTx/>
              <a:buNone/>
            </a:pP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For instance, students IDs or  ISBN codes may contain  common subsequences which may increase the likelihood  of collision.</a:t>
            </a:r>
          </a:p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Very fast but digits/characters distribution in keys may  not be very even.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/>
              <a:t>Common Hash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11887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3.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Folding</a:t>
            </a:r>
          </a:p>
          <a:p>
            <a:pPr>
              <a:buFontTx/>
              <a:buNone/>
            </a:pPr>
            <a:endParaRPr lang="en-US" sz="2000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It involves splitting  keys into two or more parts and then combining the parts  to form the hash addresses.</a:t>
            </a:r>
          </a:p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To map the key 25936715 to a range between 0 and 9999, we can:</a:t>
            </a:r>
          </a:p>
          <a:p>
            <a:pPr>
              <a:buFontTx/>
              <a:buNone/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>
                <a:latin typeface="Arial"/>
              </a:rPr>
              <a:t>·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split the number into two as 2593 and 6715 and</a:t>
            </a:r>
          </a:p>
          <a:p>
            <a:pPr>
              <a:buFontTx/>
              <a:buNone/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dirty="0">
                <a:latin typeface="Arial"/>
              </a:rPr>
              <a:t>·</a:t>
            </a:r>
            <a:r>
              <a:rPr lang="en-US" sz="2000" dirty="0">
                <a:latin typeface="Times New Roman" pitchFamily="18" charset="0"/>
              </a:rPr>
              <a:t> add these two to obtain 9308 as the hash value. </a:t>
            </a:r>
          </a:p>
          <a:p>
            <a:pPr>
              <a:buFontTx/>
              <a:buNone/>
            </a:pP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Very useful if we have keys that are very large.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Fast and simple especially with bit patterns.</a:t>
            </a:r>
          </a:p>
          <a:p>
            <a:pPr>
              <a:buFontTx/>
              <a:buNone/>
            </a:pPr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A great advantage is ability to transform non-integer keys into integer values.</a:t>
            </a: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/>
              <a:t>Common Hash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76401"/>
            <a:ext cx="11887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latin typeface="Times New Roman" pitchFamily="18" charset="0"/>
              </a:rPr>
              <a:t>4.</a:t>
            </a:r>
            <a:r>
              <a:rPr lang="en-US" sz="20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Radix Conversion</a:t>
            </a:r>
          </a:p>
          <a:p>
            <a:pPr>
              <a:buFontTx/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Transforms a key into another number base to obtain the hash value.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Typically use number base other than base 10 and base 2 to calculate the hash addresses.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To map the key 55354 in the range 0 to 9999 using base 11 we have:</a:t>
            </a:r>
          </a:p>
          <a:p>
            <a:pPr>
              <a:buFontTx/>
              <a:buNone/>
            </a:pPr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FFFF00"/>
                </a:solidFill>
                <a:latin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55354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</a:rPr>
              <a:t>10</a:t>
            </a:r>
            <a:r>
              <a:rPr lang="en-US" sz="2000" b="1" baseline="300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= 38652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</a:rPr>
              <a:t>11</a:t>
            </a:r>
            <a:endParaRPr lang="en-US" sz="2000" dirty="0">
              <a:solidFill>
                <a:srgbClr val="0000FF"/>
              </a:solidFill>
              <a:latin typeface="Times New Roman" pitchFamily="18" charset="0"/>
            </a:endParaRPr>
          </a:p>
          <a:p>
            <a:endParaRPr lang="en-US" sz="2000" dirty="0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We may truncate the high-order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to yield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8652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as our hash address within 0 to 9999.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/>
              <a:t>Common Hash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752599"/>
            <a:ext cx="11887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5.</a:t>
            </a:r>
            <a:r>
              <a:rPr lang="en-US" sz="2000" b="1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Mid-Square</a:t>
            </a:r>
          </a:p>
          <a:p>
            <a:pPr>
              <a:buFontTx/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The key is squared, and the middle part of the result taken as the hash value.</a:t>
            </a:r>
          </a:p>
          <a:p>
            <a:pPr>
              <a:buFontTx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To map the key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3121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into a hash table of size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1000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, we square it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3121</a:t>
            </a:r>
            <a:r>
              <a:rPr lang="en-US" sz="2000" b="1" baseline="30000" dirty="0">
                <a:solidFill>
                  <a:srgbClr val="0000FF"/>
                </a:solidFill>
                <a:latin typeface="Courier New" pitchFamily="49" charset="0"/>
              </a:rPr>
              <a:t>2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= 9740641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and extract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406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as the hash value.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buFontTx/>
              <a:buNone/>
            </a:pPr>
            <a:endParaRPr lang="en-US" sz="2000" dirty="0"/>
          </a:p>
          <a:p>
            <a:r>
              <a:rPr lang="en-US" sz="2000" dirty="0">
                <a:latin typeface="Times New Roman" pitchFamily="18" charset="0"/>
              </a:rPr>
              <a:t>Works well if the keys do  not contain a lot of leading or trailing zeros.</a:t>
            </a:r>
          </a:p>
          <a:p>
            <a:pPr>
              <a:buFontTx/>
              <a:buNone/>
            </a:pPr>
            <a:endParaRPr lang="en-US" sz="2000" dirty="0"/>
          </a:p>
          <a:p>
            <a:r>
              <a:rPr lang="en-US" sz="2000" dirty="0">
                <a:latin typeface="Times New Roman" pitchFamily="18" charset="0"/>
              </a:rPr>
              <a:t>Non-integer keys have to be preprocessed to obtain  corresponding integer values.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43865"/>
            <a:ext cx="9801098" cy="697230"/>
          </a:xfrm>
        </p:spPr>
        <p:txBody>
          <a:bodyPr/>
          <a:lstStyle/>
          <a:p>
            <a:r>
              <a:rPr lang="en-US" dirty="0"/>
              <a:t>Common Hash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00201"/>
            <a:ext cx="1173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dirty="0">
                <a:latin typeface="Times New Roman" pitchFamily="18" charset="0"/>
              </a:rPr>
              <a:t>6.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Use of a Random-Number Generator</a:t>
            </a:r>
          </a:p>
          <a:p>
            <a:pPr lvl="3">
              <a:buFontTx/>
              <a:buNone/>
            </a:pPr>
            <a:endParaRPr lang="en-US" sz="2000" dirty="0"/>
          </a:p>
          <a:p>
            <a:r>
              <a:rPr lang="en-US" sz="2000" dirty="0">
                <a:latin typeface="Times New Roman" pitchFamily="18" charset="0"/>
              </a:rPr>
              <a:t>Given a seed as parameter, the method generates a random number.</a:t>
            </a:r>
          </a:p>
          <a:p>
            <a:pPr>
              <a:buFontTx/>
              <a:buNone/>
            </a:pPr>
            <a:endParaRPr lang="en-US" sz="2000" dirty="0"/>
          </a:p>
          <a:p>
            <a:r>
              <a:rPr lang="en-US" sz="2000" dirty="0">
                <a:latin typeface="Times New Roman" pitchFamily="18" charset="0"/>
              </a:rPr>
              <a:t>The algorithm must ensure that:</a:t>
            </a:r>
          </a:p>
          <a:p>
            <a:endParaRPr lang="en-US" sz="2000" dirty="0">
              <a:latin typeface="Times New Roman" pitchFamily="18" charset="0"/>
            </a:endParaRPr>
          </a:p>
          <a:p>
            <a:pPr lvl="2"/>
            <a:r>
              <a:rPr lang="en-US" sz="2000" dirty="0">
                <a:latin typeface="Times New Roman" pitchFamily="18" charset="0"/>
              </a:rPr>
              <a:t>It always generates the same random value for a given key.</a:t>
            </a:r>
          </a:p>
          <a:p>
            <a:pPr lvl="2"/>
            <a:endParaRPr lang="en-US" sz="2000" dirty="0">
              <a:latin typeface="Times New Roman" pitchFamily="18" charset="0"/>
            </a:endParaRPr>
          </a:p>
          <a:p>
            <a:pPr lvl="2"/>
            <a:r>
              <a:rPr lang="en-US" sz="2000" dirty="0">
                <a:latin typeface="Times New Roman" pitchFamily="18" charset="0"/>
              </a:rPr>
              <a:t>It is unlikely for two keys to yield the same random value.</a:t>
            </a:r>
          </a:p>
          <a:p>
            <a:endParaRPr lang="en-US" sz="2000" dirty="0"/>
          </a:p>
          <a:p>
            <a:r>
              <a:rPr lang="en-US" sz="2000" dirty="0">
                <a:latin typeface="Times New Roman" pitchFamily="18" charset="0"/>
              </a:rPr>
              <a:t>The random number produced can be transformed to produce a valid hash value.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43866"/>
            <a:ext cx="10439400" cy="677108"/>
          </a:xfrm>
        </p:spPr>
        <p:txBody>
          <a:bodyPr/>
          <a:lstStyle/>
          <a:p>
            <a:r>
              <a:rPr lang="en-US" dirty="0"/>
              <a:t>Dynamic Hashing(Open Hashing)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11811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en-US" altLang="zh-TW" sz="2400" dirty="0"/>
              <a:t>Also called </a:t>
            </a:r>
            <a:r>
              <a:rPr lang="en-US" altLang="zh-TW" sz="2400" u="sng" dirty="0">
                <a:solidFill>
                  <a:srgbClr val="FF0000"/>
                </a:solidFill>
              </a:rPr>
              <a:t>extendable hashing</a:t>
            </a:r>
            <a:r>
              <a:rPr lang="en-US" altLang="zh-TW" sz="2400" dirty="0"/>
              <a:t>.</a:t>
            </a:r>
          </a:p>
          <a:p>
            <a:pPr marL="273050" indent="-273050"/>
            <a:r>
              <a:rPr lang="en-US" altLang="zh-TW" sz="2400" dirty="0"/>
              <a:t>Limitations of static hashing</a:t>
            </a:r>
          </a:p>
          <a:p>
            <a:pPr marL="422275" lvl="1"/>
            <a:r>
              <a:rPr lang="en-US" altLang="zh-TW" sz="2400" dirty="0"/>
              <a:t>When the table is to be full, overflows increase. As </a:t>
            </a:r>
            <a:r>
              <a:rPr lang="en-US" altLang="zh-TW" sz="2400" u="sng" dirty="0">
                <a:solidFill>
                  <a:srgbClr val="FF0000"/>
                </a:solidFill>
              </a:rPr>
              <a:t>overflows increase, the overall performance decreases</a:t>
            </a:r>
            <a:r>
              <a:rPr lang="en-US" altLang="zh-TW" sz="2400" dirty="0"/>
              <a:t>.</a:t>
            </a:r>
          </a:p>
          <a:p>
            <a:pPr marL="422275" lvl="1"/>
            <a:r>
              <a:rPr lang="en-US" altLang="zh-TW" sz="2400" dirty="0"/>
              <a:t>We </a:t>
            </a:r>
            <a:r>
              <a:rPr lang="en-US" altLang="zh-TW" sz="2400" u="sng" dirty="0">
                <a:solidFill>
                  <a:srgbClr val="FF0000"/>
                </a:solidFill>
              </a:rPr>
              <a:t>cannot just copy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entries from smaller into a corresponding buckets of a bigger table.</a:t>
            </a:r>
          </a:p>
          <a:p>
            <a:pPr marL="273050" indent="-273050"/>
            <a:r>
              <a:rPr lang="en-US" altLang="zh-TW" sz="3200" dirty="0"/>
              <a:t>Allow the size of dictionary to grow</a:t>
            </a:r>
            <a:r>
              <a:rPr lang="zh-TW" altLang="en-US" sz="3200" dirty="0"/>
              <a:t> </a:t>
            </a:r>
            <a:r>
              <a:rPr lang="en-US" altLang="zh-TW" sz="3200" dirty="0"/>
              <a:t>and shrink.</a:t>
            </a:r>
          </a:p>
          <a:p>
            <a:pPr marL="422275" lvl="1"/>
            <a:r>
              <a:rPr lang="en-US" altLang="zh-TW" sz="2800" dirty="0"/>
              <a:t>The size of hash table can be changed </a:t>
            </a:r>
            <a:r>
              <a:rPr lang="en-US" altLang="zh-TW" sz="2800" u="sng" dirty="0">
                <a:solidFill>
                  <a:srgbClr val="FF0000"/>
                </a:solidFill>
              </a:rPr>
              <a:t>dynamically</a:t>
            </a:r>
            <a:r>
              <a:rPr lang="en-US" altLang="zh-TW" sz="2800" dirty="0"/>
              <a:t>.</a:t>
            </a:r>
          </a:p>
          <a:p>
            <a:pPr marL="822325" lvl="2"/>
            <a:r>
              <a:rPr lang="en-US" altLang="zh-TW" sz="2400" u="sng" dirty="0">
                <a:solidFill>
                  <a:srgbClr val="FF0000"/>
                </a:solidFill>
              </a:rPr>
              <a:t>Hash function</a:t>
            </a:r>
            <a:r>
              <a:rPr lang="en-US" altLang="zh-TW" sz="2400" dirty="0"/>
              <a:t>: </a:t>
            </a:r>
            <a:r>
              <a:rPr lang="en-US" altLang="zh-TW" sz="2400" i="1" dirty="0"/>
              <a:t>h</a:t>
            </a:r>
            <a:r>
              <a:rPr lang="en-US" altLang="zh-TW" sz="2400" dirty="0"/>
              <a:t>( ) </a:t>
            </a:r>
            <a:r>
              <a:rPr lang="en-US" altLang="zh-TW" sz="2400" dirty="0">
                <a:sym typeface="Wingdings" pitchFamily="2" charset="2"/>
              </a:rPr>
              <a:t> </a:t>
            </a:r>
            <a:r>
              <a:rPr lang="en-US" altLang="zh-TW" sz="2400" i="1" dirty="0">
                <a:sym typeface="Wingdings" pitchFamily="2" charset="2"/>
              </a:rPr>
              <a:t>h</a:t>
            </a:r>
            <a:r>
              <a:rPr lang="en-US" altLang="zh-TW" sz="2400" dirty="0">
                <a:sym typeface="Wingdings" pitchFamily="2" charset="2"/>
              </a:rPr>
              <a:t>’( )</a:t>
            </a:r>
            <a:endParaRPr lang="en-US" altLang="zh-TW" sz="2400" dirty="0"/>
          </a:p>
          <a:p>
            <a:pPr marL="822325" lvl="2"/>
            <a:r>
              <a:rPr lang="en-US" altLang="zh-TW" sz="2400" u="sng" dirty="0">
                <a:solidFill>
                  <a:srgbClr val="FF0000"/>
                </a:solidFill>
              </a:rPr>
              <a:t>Size</a:t>
            </a:r>
            <a:r>
              <a:rPr lang="en-US" altLang="zh-TW" sz="2400" dirty="0"/>
              <a:t> of hash table: </a:t>
            </a:r>
            <a:r>
              <a:rPr lang="en-US" altLang="zh-TW" sz="2400" i="1" dirty="0"/>
              <a:t>m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Wingdings" pitchFamily="2" charset="2"/>
              </a:rPr>
              <a:t> </a:t>
            </a:r>
            <a:r>
              <a:rPr lang="en-US" altLang="zh-TW" sz="2400" i="1" dirty="0">
                <a:sym typeface="Wingdings" pitchFamily="2" charset="2"/>
              </a:rPr>
              <a:t>m</a:t>
            </a:r>
            <a:r>
              <a:rPr lang="en-US" altLang="zh-TW" sz="2400" dirty="0">
                <a:sym typeface="Wingdings" pitchFamily="2" charset="2"/>
              </a:rPr>
              <a:t>’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Extendable Hashing (Formal)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76399"/>
            <a:ext cx="11887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Extendable hashing</a:t>
            </a:r>
            <a:r>
              <a:rPr lang="en-US" sz="2800" dirty="0"/>
              <a:t> – one form of dynamic hashing </a:t>
            </a:r>
          </a:p>
          <a:p>
            <a:pPr lvl="1"/>
            <a:r>
              <a:rPr lang="en-US" sz="2400" dirty="0"/>
              <a:t>Hash function generates values over a large range — typically </a:t>
            </a:r>
            <a:r>
              <a:rPr lang="en-US" sz="2400" i="1" dirty="0"/>
              <a:t>b</a:t>
            </a:r>
            <a:r>
              <a:rPr lang="en-US" sz="2400" dirty="0"/>
              <a:t>-bit integers, with </a:t>
            </a:r>
            <a:r>
              <a:rPr lang="en-US" sz="2400" i="1" dirty="0"/>
              <a:t>b</a:t>
            </a:r>
            <a:r>
              <a:rPr lang="en-US" sz="2400" dirty="0"/>
              <a:t> = 32.</a:t>
            </a:r>
          </a:p>
          <a:p>
            <a:pPr lvl="1"/>
            <a:r>
              <a:rPr lang="en-US" sz="2400" dirty="0"/>
              <a:t>At any time use only a prefix (or suffix) of the hash function to index into a table of bucket addresses.   </a:t>
            </a:r>
          </a:p>
          <a:p>
            <a:pPr lvl="1"/>
            <a:r>
              <a:rPr lang="en-US" sz="2400" dirty="0"/>
              <a:t>Let the length of the prefix (or suffix) be </a:t>
            </a:r>
            <a:r>
              <a:rPr lang="en-US" sz="2400" i="1" dirty="0" err="1"/>
              <a:t>i</a:t>
            </a:r>
            <a:r>
              <a:rPr lang="en-US" sz="2400" dirty="0"/>
              <a:t> bits,  0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i="1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 32.  </a:t>
            </a:r>
          </a:p>
          <a:p>
            <a:pPr lvl="1"/>
            <a:r>
              <a:rPr lang="en-US" sz="2400" dirty="0">
                <a:sym typeface="Symbol" pitchFamily="18" charset="2"/>
              </a:rPr>
              <a:t>Bucket address table size = 2</a:t>
            </a:r>
            <a:r>
              <a:rPr lang="en-US" sz="2000" baseline="30000" dirty="0">
                <a:sym typeface="Symbol" pitchFamily="18" charset="2"/>
              </a:rPr>
              <a:t>i.</a:t>
            </a:r>
            <a:r>
              <a:rPr lang="en-US" sz="2000" dirty="0">
                <a:sym typeface="Symbol" pitchFamily="18" charset="2"/>
              </a:rPr>
              <a:t>  </a:t>
            </a:r>
            <a:r>
              <a:rPr lang="en-US" sz="2400" dirty="0">
                <a:sym typeface="Symbol" pitchFamily="18" charset="2"/>
              </a:rPr>
              <a:t>Initially </a:t>
            </a:r>
            <a:r>
              <a:rPr lang="en-US" sz="2400" i="1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= 0</a:t>
            </a:r>
          </a:p>
          <a:p>
            <a:pPr lvl="1"/>
            <a:r>
              <a:rPr lang="en-US" sz="2400" dirty="0">
                <a:sym typeface="Symbol" pitchFamily="18" charset="2"/>
              </a:rPr>
              <a:t>Value of </a:t>
            </a:r>
            <a:r>
              <a:rPr lang="en-US" sz="2400" i="1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grows and shrinks as the size of the database grows and shrinks.</a:t>
            </a:r>
          </a:p>
          <a:p>
            <a:pPr lvl="1"/>
            <a:r>
              <a:rPr lang="en-US" sz="2400" dirty="0"/>
              <a:t>Multiple entries in the bucket address table may point to a bucket. </a:t>
            </a:r>
          </a:p>
          <a:p>
            <a:pPr lvl="1"/>
            <a:r>
              <a:rPr lang="en-US" sz="2400" dirty="0"/>
              <a:t>Thus, a</a:t>
            </a:r>
            <a:r>
              <a:rPr lang="en-US" sz="2400" dirty="0">
                <a:sym typeface="Symbol" pitchFamily="18" charset="2"/>
              </a:rPr>
              <a:t>ctual number of buckets is &lt; 2</a:t>
            </a:r>
            <a:r>
              <a:rPr lang="en-US" sz="2000" i="1" baseline="30000" dirty="0">
                <a:sym typeface="Symbol" pitchFamily="18" charset="2"/>
              </a:rPr>
              <a:t>i</a:t>
            </a:r>
            <a:endParaRPr lang="en-US" sz="2400" dirty="0">
              <a:sym typeface="Symbol" pitchFamily="18" charset="2"/>
            </a:endParaRPr>
          </a:p>
          <a:p>
            <a:pPr marL="1085850" lvl="2"/>
            <a:r>
              <a:rPr lang="en-US" sz="2000" dirty="0">
                <a:sym typeface="Symbol" pitchFamily="18" charset="2"/>
              </a:rPr>
              <a:t>The number of buckets also changes dynamically due to coalescing and splitting of buckets.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2"/>
            <a:ext cx="10363200" cy="1169551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Use of Extendable Hash Structure 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(Formal)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752601"/>
            <a:ext cx="1203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Each bucket </a:t>
            </a:r>
            <a:r>
              <a:rPr lang="en-US" sz="2400" i="1" dirty="0"/>
              <a:t>j</a:t>
            </a:r>
            <a:r>
              <a:rPr lang="en-US" sz="2400" dirty="0"/>
              <a:t> stores a value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j</a:t>
            </a:r>
            <a:r>
              <a:rPr lang="en-US" sz="2400" i="1" dirty="0"/>
              <a:t>; </a:t>
            </a:r>
            <a:r>
              <a:rPr lang="en-US" sz="2400" dirty="0"/>
              <a:t>all the entries that point to the same bucket have the same values on the first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j</a:t>
            </a:r>
            <a:r>
              <a:rPr lang="en-US" sz="2400" dirty="0"/>
              <a:t> bits.</a:t>
            </a:r>
            <a:r>
              <a:rPr lang="en-US" sz="2400" i="1" dirty="0"/>
              <a:t> </a:t>
            </a:r>
          </a:p>
          <a:p>
            <a:r>
              <a:rPr lang="en-US" sz="2400" dirty="0"/>
              <a:t>To locate the bucket containing search-key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en-US" sz="2400" dirty="0"/>
              <a:t>:</a:t>
            </a:r>
          </a:p>
          <a:p>
            <a:pPr lvl="1">
              <a:buFontTx/>
              <a:buNone/>
            </a:pPr>
            <a:r>
              <a:rPr lang="en-US" sz="2000" dirty="0"/>
              <a:t>1.	Compute </a:t>
            </a:r>
            <a:r>
              <a:rPr lang="en-US" sz="2000" i="1" dirty="0"/>
              <a:t>h(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j</a:t>
            </a:r>
            <a:r>
              <a:rPr lang="en-US" sz="2000" i="1" dirty="0"/>
              <a:t>) = X</a:t>
            </a:r>
            <a:endParaRPr lang="en-US" sz="2000" dirty="0"/>
          </a:p>
          <a:p>
            <a:pPr lvl="1">
              <a:buFontTx/>
              <a:buNone/>
            </a:pPr>
            <a:r>
              <a:rPr lang="en-US" sz="2000" dirty="0"/>
              <a:t>2.	Use the first </a:t>
            </a:r>
            <a:r>
              <a:rPr lang="en-US" sz="2000" i="1" dirty="0" err="1"/>
              <a:t>i</a:t>
            </a:r>
            <a:r>
              <a:rPr lang="en-US" sz="2000" dirty="0"/>
              <a:t> high order bits of </a:t>
            </a:r>
            <a:r>
              <a:rPr lang="en-US" sz="2000" i="1" dirty="0"/>
              <a:t>X</a:t>
            </a:r>
            <a:r>
              <a:rPr lang="en-US" sz="2000" dirty="0"/>
              <a:t> as a displacement into bucket address table, and follow the pointer to appropriate bucket</a:t>
            </a:r>
          </a:p>
          <a:p>
            <a:r>
              <a:rPr lang="en-US" sz="2400" dirty="0"/>
              <a:t>To insert a record with search-key value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j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follow same procedure as look-up and locate the bucket, say </a:t>
            </a:r>
            <a:r>
              <a:rPr lang="en-US" sz="2000" i="1" dirty="0"/>
              <a:t>j</a:t>
            </a:r>
            <a:r>
              <a:rPr lang="en-US" sz="2000" dirty="0"/>
              <a:t>.  </a:t>
            </a:r>
          </a:p>
          <a:p>
            <a:pPr lvl="1"/>
            <a:r>
              <a:rPr lang="en-US" sz="2000" dirty="0"/>
              <a:t>If there is room in the bucket </a:t>
            </a:r>
            <a:r>
              <a:rPr lang="en-US" sz="2000" i="1" dirty="0"/>
              <a:t>j</a:t>
            </a:r>
            <a:r>
              <a:rPr lang="en-US" sz="2000" dirty="0"/>
              <a:t> insert record in the bucket.  </a:t>
            </a:r>
          </a:p>
          <a:p>
            <a:pPr lvl="1"/>
            <a:r>
              <a:rPr lang="en-US" sz="2000" dirty="0"/>
              <a:t>Else the bucket must be split and insertion re-attempted (next slide.)</a:t>
            </a:r>
          </a:p>
          <a:p>
            <a:pPr lvl="2"/>
            <a:r>
              <a:rPr lang="en-US" dirty="0"/>
              <a:t>Overflow buckets used instead in some cases (will see shortly)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12039600" cy="1231106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in Extendable Hash Structure</a:t>
            </a:r>
            <a:r>
              <a:rPr lang="en-US" sz="4000" dirty="0"/>
              <a:t> 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(Formal)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362200"/>
            <a:ext cx="11811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 err="1"/>
              <a:t>i</a:t>
            </a:r>
            <a:r>
              <a:rPr lang="en-US" sz="2400" dirty="0"/>
              <a:t> &gt;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j</a:t>
            </a:r>
            <a:r>
              <a:rPr lang="en-US" sz="2400" dirty="0"/>
              <a:t> (more than one pointer to bucket </a:t>
            </a:r>
            <a:r>
              <a:rPr lang="en-US" sz="2400" i="1" dirty="0"/>
              <a:t>j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allocate a new bucket </a:t>
            </a:r>
            <a:r>
              <a:rPr lang="en-US" sz="2000" i="1" dirty="0"/>
              <a:t>z and</a:t>
            </a:r>
            <a:r>
              <a:rPr lang="en-US" sz="2000" dirty="0"/>
              <a:t> set </a:t>
            </a:r>
            <a:r>
              <a:rPr lang="en-US" sz="2000" i="1" dirty="0" err="1"/>
              <a:t>i</a:t>
            </a:r>
            <a:r>
              <a:rPr lang="en-US" sz="2000" i="1" baseline="-25000" dirty="0" err="1"/>
              <a:t>j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 err="1"/>
              <a:t>i</a:t>
            </a:r>
            <a:r>
              <a:rPr lang="en-US" sz="2000" i="1" baseline="-25000" dirty="0" err="1"/>
              <a:t>z</a:t>
            </a:r>
            <a:r>
              <a:rPr lang="en-US" sz="2000" dirty="0"/>
              <a:t> to the old </a:t>
            </a:r>
            <a:r>
              <a:rPr lang="en-US" sz="2000" i="1" dirty="0" err="1"/>
              <a:t>i</a:t>
            </a:r>
            <a:r>
              <a:rPr lang="en-US" sz="2000" i="1" baseline="-25000" dirty="0" err="1"/>
              <a:t>j</a:t>
            </a:r>
            <a:r>
              <a:rPr lang="en-US" sz="2000" dirty="0"/>
              <a:t> -+ 1.</a:t>
            </a:r>
          </a:p>
          <a:p>
            <a:pPr lvl="1"/>
            <a:r>
              <a:rPr lang="en-US" sz="2000" dirty="0"/>
              <a:t>make the second half of the bucket address table entries pointing to </a:t>
            </a:r>
            <a:r>
              <a:rPr lang="en-US" sz="2000" i="1" dirty="0"/>
              <a:t>j</a:t>
            </a:r>
            <a:r>
              <a:rPr lang="en-US" sz="2000" dirty="0"/>
              <a:t> to point to </a:t>
            </a:r>
            <a:r>
              <a:rPr lang="en-US" sz="2000" i="1" dirty="0"/>
              <a:t>z</a:t>
            </a:r>
          </a:p>
          <a:p>
            <a:pPr lvl="1"/>
            <a:r>
              <a:rPr lang="en-US" sz="2000" dirty="0"/>
              <a:t>remove and reinsert each record in bucket </a:t>
            </a:r>
            <a:r>
              <a:rPr lang="en-US" sz="2000" i="1" dirty="0"/>
              <a:t>j.</a:t>
            </a:r>
          </a:p>
          <a:p>
            <a:pPr lvl="1"/>
            <a:r>
              <a:rPr lang="en-US" sz="2000" dirty="0"/>
              <a:t>recompute new bucket for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j</a:t>
            </a:r>
            <a:r>
              <a:rPr lang="en-US" sz="2000" i="1" dirty="0"/>
              <a:t> </a:t>
            </a:r>
            <a:r>
              <a:rPr lang="en-US" sz="2000" dirty="0"/>
              <a:t>and insert record in the bucket (further splitting is required if the bucket is still full)</a:t>
            </a:r>
          </a:p>
          <a:p>
            <a:r>
              <a:rPr lang="en-US" sz="2400" dirty="0"/>
              <a:t>If </a:t>
            </a:r>
            <a:r>
              <a:rPr lang="en-US" sz="2400" i="1" dirty="0" err="1"/>
              <a:t>i</a:t>
            </a:r>
            <a:r>
              <a:rPr lang="en-US" sz="2400" i="1" dirty="0"/>
              <a:t> = </a:t>
            </a:r>
            <a:r>
              <a:rPr lang="en-US" sz="2400" i="1" dirty="0" err="1"/>
              <a:t>i</a:t>
            </a:r>
            <a:r>
              <a:rPr lang="en-US" sz="2400" i="1" baseline="-25000" dirty="0" err="1"/>
              <a:t>j</a:t>
            </a:r>
            <a:r>
              <a:rPr lang="en-US" sz="2400" i="1" dirty="0"/>
              <a:t> </a:t>
            </a:r>
            <a:r>
              <a:rPr lang="en-US" sz="2400" dirty="0"/>
              <a:t>(only one pointer to bucket </a:t>
            </a:r>
            <a:r>
              <a:rPr lang="en-US" sz="2400" i="1" dirty="0"/>
              <a:t>j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increment </a:t>
            </a:r>
            <a:r>
              <a:rPr lang="en-US" sz="2000" i="1" dirty="0" err="1"/>
              <a:t>i</a:t>
            </a:r>
            <a:r>
              <a:rPr lang="en-US" sz="2000" dirty="0"/>
              <a:t> and double the size of the bucket address table.</a:t>
            </a:r>
          </a:p>
          <a:p>
            <a:pPr lvl="1"/>
            <a:r>
              <a:rPr lang="en-US" sz="2000" dirty="0"/>
              <a:t>replace each entry in the table by two entries that point to the same bucket.</a:t>
            </a:r>
          </a:p>
          <a:p>
            <a:pPr lvl="1"/>
            <a:r>
              <a:rPr lang="en-US" sz="2000" dirty="0" err="1"/>
              <a:t>recompute</a:t>
            </a:r>
            <a:r>
              <a:rPr lang="en-US" sz="2000" dirty="0"/>
              <a:t> new bucket address table entry for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j</a:t>
            </a:r>
            <a:br>
              <a:rPr lang="en-US" sz="2000" dirty="0"/>
            </a:br>
            <a:r>
              <a:rPr lang="en-US" sz="2000" dirty="0"/>
              <a:t>Now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&gt; </a:t>
            </a:r>
            <a:r>
              <a:rPr lang="en-US" sz="2000" i="1" dirty="0" err="1"/>
              <a:t>i</a:t>
            </a:r>
            <a:r>
              <a:rPr lang="en-US" sz="2000" i="1" baseline="-25000" dirty="0" err="1"/>
              <a:t>j</a:t>
            </a:r>
            <a:r>
              <a:rPr lang="en-US" sz="2000" dirty="0"/>
              <a:t>  so use the first case above.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676400"/>
            <a:ext cx="1021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To split a bucket </a:t>
            </a:r>
            <a:r>
              <a:rPr lang="en-US" i="1" dirty="0">
                <a:latin typeface="Helvetica" charset="0"/>
              </a:rPr>
              <a:t>j</a:t>
            </a:r>
            <a:r>
              <a:rPr lang="en-US" dirty="0">
                <a:latin typeface="Helvetica" charset="0"/>
              </a:rPr>
              <a:t> when inserting record with search-key value </a:t>
            </a:r>
            <a:r>
              <a:rPr lang="en-US" i="1" dirty="0" err="1">
                <a:latin typeface="Helvetica" charset="0"/>
              </a:rPr>
              <a:t>K</a:t>
            </a:r>
            <a:r>
              <a:rPr lang="en-US" i="1" baseline="-25000" dirty="0" err="1">
                <a:latin typeface="Helvetica" charset="0"/>
              </a:rPr>
              <a:t>j</a:t>
            </a:r>
            <a:r>
              <a:rPr lang="en-US" dirty="0">
                <a:latin typeface="Helvetica" charset="0"/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Review of Searching Techniques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2600" y="1600201"/>
            <a:ext cx="8686800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endParaRPr lang="en-US" sz="2800" b="1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endParaRPr lang="en-US" sz="3200" b="1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en-US" sz="32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	</a:t>
            </a:r>
          </a:p>
          <a:p>
            <a:pPr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524000"/>
            <a:ext cx="11887200" cy="4598341"/>
          </a:xfrm>
          <a:prstGeom prst="rect">
            <a:avLst/>
          </a:prstGeom>
        </p:spPr>
        <p:txBody>
          <a:bodyPr/>
          <a:lstStyle/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Recall the efficiency of searching techniques covered earlier.</a:t>
            </a:r>
          </a:p>
          <a:p>
            <a:pPr marL="381000" indent="-381000">
              <a:defRPr/>
            </a:pP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The sequential search algorithm takes time proportional to the data size, </a:t>
            </a:r>
            <a:r>
              <a:rPr lang="en-US" sz="2400" kern="0" dirty="0" err="1">
                <a:solidFill>
                  <a:sysClr val="windowText" lastClr="000000"/>
                </a:solidFill>
                <a:latin typeface="Times New Roman" pitchFamily="18" charset="0"/>
              </a:rPr>
              <a:t>i.e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, </a:t>
            </a:r>
            <a:r>
              <a:rPr lang="en-US" b="1" kern="0" dirty="0">
                <a:solidFill>
                  <a:srgbClr val="0000FF"/>
                </a:solidFill>
                <a:latin typeface="Courier New" pitchFamily="49" charset="0"/>
              </a:rPr>
              <a:t>O(n)</a:t>
            </a: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 marL="381000" indent="-381000">
              <a:defRPr/>
            </a:pPr>
            <a:endParaRPr lang="en-US" sz="2400" kern="0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Binary search improves on liner search reducing the search time to </a:t>
            </a:r>
            <a:r>
              <a:rPr lang="en-US" b="1" kern="0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</a:p>
          <a:p>
            <a:pPr marL="381000" indent="-381000">
              <a:defRPr/>
            </a:pP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With a BST, an </a:t>
            </a:r>
            <a:r>
              <a:rPr lang="en-US" b="1" kern="0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 search efficiency can be obtained; but the worst-case complexity is </a:t>
            </a:r>
            <a:r>
              <a:rPr lang="en-US" b="1" kern="0" dirty="0">
                <a:solidFill>
                  <a:srgbClr val="0000FF"/>
                </a:solidFill>
                <a:latin typeface="Courier New" pitchFamily="49" charset="0"/>
              </a:rPr>
              <a:t>O(n)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.</a:t>
            </a:r>
          </a:p>
          <a:p>
            <a:pPr marL="381000" indent="-381000">
              <a:defRPr/>
            </a:pP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To guarantee the </a:t>
            </a:r>
            <a:r>
              <a:rPr lang="en-US" b="1" kern="0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sz="2400" kern="0" dirty="0">
                <a:solidFill>
                  <a:sysClr val="windowText" lastClr="000000"/>
                </a:solidFill>
                <a:latin typeface="Times New Roman" pitchFamily="18" charset="0"/>
              </a:rPr>
              <a:t> search time, BST height balancing is required ( i.e., AVL trees).</a:t>
            </a:r>
          </a:p>
          <a:p>
            <a:pPr marL="381000" indent="-381000">
              <a:defRPr/>
            </a:pPr>
            <a:endParaRPr lang="en-US" sz="2400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11887200" cy="1107996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in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Extendable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Hash Structure (Cont.) (Formal)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12586"/>
            <a:ext cx="11887200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When inserting a value, if the bucket is full after several splits (that is, </a:t>
            </a:r>
            <a:r>
              <a:rPr lang="en-US" sz="2800" i="1" dirty="0" err="1"/>
              <a:t>i</a:t>
            </a:r>
            <a:r>
              <a:rPr lang="en-US" sz="2800" dirty="0"/>
              <a:t> reaches some limit </a:t>
            </a:r>
            <a:r>
              <a:rPr lang="en-US" sz="2800" i="1" dirty="0"/>
              <a:t>b</a:t>
            </a:r>
            <a:r>
              <a:rPr lang="en-US" sz="2800" dirty="0"/>
              <a:t>) create an overflow bucket instead of splitting bucket entry table further.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 delete a key value,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locate it in its bucket and remove it.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bucket itself can be removed if it becomes empty (with appropriate updates to the bucket address table).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Coalescing of buckets can be done (can coalesce only with a “buddy” bucket having same value of </a:t>
            </a:r>
            <a:r>
              <a:rPr lang="en-US" sz="2400" dirty="0" err="1"/>
              <a:t>i</a:t>
            </a:r>
            <a:r>
              <a:rPr lang="en-US" sz="3200" baseline="-25000" dirty="0" err="1"/>
              <a:t>j</a:t>
            </a:r>
            <a:r>
              <a:rPr lang="en-US" sz="2400" dirty="0"/>
              <a:t> and same </a:t>
            </a:r>
            <a:r>
              <a:rPr lang="en-US" sz="2400" dirty="0" err="1"/>
              <a:t>i</a:t>
            </a:r>
            <a:r>
              <a:rPr lang="en-US" sz="3600" baseline="-25000" dirty="0" err="1"/>
              <a:t>j</a:t>
            </a:r>
            <a:r>
              <a:rPr lang="en-US" sz="3600" baseline="-25000" dirty="0"/>
              <a:t> </a:t>
            </a:r>
            <a:r>
              <a:rPr lang="en-US" sz="2400" dirty="0"/>
              <a:t>–1 prefix, if it is present)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Decreasing bucket address table size is also possible</a:t>
            </a:r>
          </a:p>
          <a:p>
            <a:pPr marL="1085850" lvl="2">
              <a:lnSpc>
                <a:spcPct val="90000"/>
              </a:lnSpc>
            </a:pPr>
            <a:r>
              <a:rPr lang="en-US" sz="2000" dirty="0"/>
              <a:t>Note: decreasing bucket address table size is an expensive operation and should be done only if number of buckets becomes much smaller than the size of the table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Extendible Hashing (Intuition)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752601"/>
            <a:ext cx="1188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Situation: Bucket (primary page) becomes full. Why not re-organize file by </a:t>
            </a:r>
            <a:r>
              <a:rPr lang="en-US" sz="2800" i="1" dirty="0"/>
              <a:t>doubling </a:t>
            </a:r>
            <a:r>
              <a:rPr lang="en-US" sz="2800" dirty="0"/>
              <a:t># of buckets?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dirty="0"/>
              <a:t>Reading and writing all pages is expensive!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i="1" u="sng" dirty="0"/>
              <a:t>Idea</a:t>
            </a:r>
            <a:r>
              <a:rPr lang="en-US" sz="2400" dirty="0"/>
              <a:t>:  Use </a:t>
            </a:r>
            <a:r>
              <a:rPr lang="en-US" sz="2400" i="1" u="sng" dirty="0">
                <a:solidFill>
                  <a:schemeClr val="accent2"/>
                </a:solidFill>
              </a:rPr>
              <a:t>directory of pointers to buckets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/>
              <a:t>double # of buckets by </a:t>
            </a:r>
            <a:r>
              <a:rPr lang="en-US" sz="2400" i="1" dirty="0"/>
              <a:t>doubling the directory, </a:t>
            </a:r>
            <a:r>
              <a:rPr lang="en-US" sz="2400" dirty="0"/>
              <a:t>splitting just the bucket that overflowed!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dirty="0"/>
              <a:t>Directory much smaller than file, so doubling it is much cheaper.  Only one page of data entries is split.  </a:t>
            </a:r>
            <a:r>
              <a:rPr lang="en-US" sz="2400" i="1" dirty="0">
                <a:solidFill>
                  <a:schemeClr val="accent2"/>
                </a:solidFill>
              </a:rPr>
              <a:t>No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overflow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page</a:t>
            </a:r>
            <a:r>
              <a:rPr lang="en-US" sz="2400" dirty="0">
                <a:solidFill>
                  <a:schemeClr val="accent2"/>
                </a:solidFill>
              </a:rPr>
              <a:t>!</a:t>
            </a:r>
            <a:endParaRPr lang="en-US" sz="2400" dirty="0"/>
          </a:p>
          <a:p>
            <a:pPr lvl="1">
              <a:lnSpc>
                <a:spcPct val="90000"/>
              </a:lnSpc>
              <a:buSzPct val="75000"/>
            </a:pPr>
            <a:r>
              <a:rPr lang="en-US" sz="2400" dirty="0"/>
              <a:t>Trick lies in how hash function is adjusted!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3" name="Rectangle 2050"/>
          <p:cNvSpPr>
            <a:spLocks noChangeArrowheads="1"/>
          </p:cNvSpPr>
          <p:nvPr/>
        </p:nvSpPr>
        <p:spPr bwMode="auto">
          <a:xfrm>
            <a:off x="5702112" y="274577"/>
            <a:ext cx="5283494" cy="472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054"/>
          <p:cNvSpPr txBox="1">
            <a:spLocks noChangeArrowheads="1"/>
          </p:cNvSpPr>
          <p:nvPr/>
        </p:nvSpPr>
        <p:spPr>
          <a:xfrm>
            <a:off x="139512" y="2012699"/>
            <a:ext cx="5562600" cy="2514600"/>
          </a:xfrm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Directory is array of size 4.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To find bucket for 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r</a:t>
            </a:r>
            <a:r>
              <a:rPr lang="en-US" sz="2400" kern="0" dirty="0">
                <a:solidFill>
                  <a:sysClr val="windowText" lastClr="000000"/>
                </a:solidFill>
              </a:rPr>
              <a:t>, take last `</a:t>
            </a:r>
            <a:r>
              <a:rPr lang="en-US" sz="2400" i="1" kern="0" dirty="0">
                <a:solidFill>
                  <a:schemeClr val="accent2"/>
                </a:solidFill>
              </a:rPr>
              <a:t>global depth</a:t>
            </a:r>
            <a:r>
              <a:rPr lang="en-US" sz="2400" kern="0" dirty="0">
                <a:solidFill>
                  <a:sysClr val="windowText" lastClr="000000"/>
                </a:solidFill>
              </a:rPr>
              <a:t>’ # bits of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h</a:t>
            </a:r>
            <a:r>
              <a:rPr lang="en-US" sz="2400" kern="0" dirty="0">
                <a:solidFill>
                  <a:sysClr val="windowText" lastClr="000000"/>
                </a:solidFill>
              </a:rPr>
              <a:t>(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r</a:t>
            </a:r>
            <a:r>
              <a:rPr lang="en-US" sz="2400" kern="0" dirty="0">
                <a:solidFill>
                  <a:sysClr val="windowText" lastClr="000000"/>
                </a:solidFill>
              </a:rPr>
              <a:t>); we denote 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r</a:t>
            </a:r>
            <a:r>
              <a:rPr lang="en-US" sz="2400" kern="0" dirty="0">
                <a:solidFill>
                  <a:sysClr val="windowText" lastClr="000000"/>
                </a:solidFill>
              </a:rPr>
              <a:t> by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h</a:t>
            </a:r>
            <a:r>
              <a:rPr lang="en-US" sz="2400" kern="0" dirty="0">
                <a:solidFill>
                  <a:sysClr val="windowText" lastClr="000000"/>
                </a:solidFill>
              </a:rPr>
              <a:t>(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r</a:t>
            </a:r>
            <a:r>
              <a:rPr lang="en-US" sz="2400" kern="0" dirty="0">
                <a:solidFill>
                  <a:sysClr val="windowText" lastClr="000000"/>
                </a:solidFill>
              </a:rPr>
              <a:t>).</a:t>
            </a:r>
          </a:p>
          <a:p>
            <a:pPr lvl="1">
              <a:lnSpc>
                <a:spcPct val="90000"/>
              </a:lnSpc>
              <a:buSzPct val="75000"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If </a:t>
            </a:r>
            <a:r>
              <a:rPr lang="en-US" sz="2400" b="1" kern="0" dirty="0">
                <a:solidFill>
                  <a:sysClr val="windowText" lastClr="000000"/>
                </a:solidFill>
              </a:rPr>
              <a:t>h</a:t>
            </a:r>
            <a:r>
              <a:rPr lang="en-US" sz="2400" kern="0" dirty="0">
                <a:solidFill>
                  <a:sysClr val="windowText" lastClr="000000"/>
                </a:solidFill>
              </a:rPr>
              <a:t>(</a:t>
            </a:r>
            <a:r>
              <a:rPr lang="en-US" sz="2400" i="1" kern="0" dirty="0">
                <a:solidFill>
                  <a:sysClr val="windowText" lastClr="000000"/>
                </a:solidFill>
              </a:rPr>
              <a:t>r</a:t>
            </a:r>
            <a:r>
              <a:rPr lang="en-US" sz="2400" kern="0" dirty="0">
                <a:solidFill>
                  <a:sysClr val="windowText" lastClr="000000"/>
                </a:solidFill>
              </a:rPr>
              <a:t>) = 5 = binary 1</a:t>
            </a:r>
            <a:r>
              <a:rPr lang="en-US" sz="2400" kern="0" dirty="0">
                <a:solidFill>
                  <a:srgbClr val="009900"/>
                </a:solidFill>
              </a:rPr>
              <a:t>01</a:t>
            </a:r>
            <a:r>
              <a:rPr lang="en-US" sz="2400" kern="0" dirty="0">
                <a:solidFill>
                  <a:sysClr val="windowText" lastClr="000000"/>
                </a:solidFill>
              </a:rPr>
              <a:t>,  it is in bucket pointed to by </a:t>
            </a:r>
            <a:r>
              <a:rPr lang="en-US" sz="2400" kern="0" dirty="0">
                <a:solidFill>
                  <a:srgbClr val="009900"/>
                </a:solidFill>
              </a:rPr>
              <a:t>01</a:t>
            </a:r>
            <a:r>
              <a:rPr lang="en-US" sz="2400" kern="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55" name="Rectangle 2055"/>
          <p:cNvSpPr>
            <a:spLocks noChangeArrowheads="1"/>
          </p:cNvSpPr>
          <p:nvPr/>
        </p:nvSpPr>
        <p:spPr bwMode="auto">
          <a:xfrm>
            <a:off x="139513" y="5029201"/>
            <a:ext cx="808996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SzPct val="75000"/>
              <a:buFontTx/>
              <a:buChar char="•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b="1" u="sng" dirty="0">
                <a:latin typeface="Book Antiqua" pitchFamily="18" charset="0"/>
              </a:rPr>
              <a:t>Insert</a:t>
            </a:r>
            <a:r>
              <a:rPr lang="en-US" dirty="0">
                <a:latin typeface="Book Antiqua" pitchFamily="18" charset="0"/>
              </a:rPr>
              <a:t>:  If bucket is full, </a:t>
            </a:r>
            <a:r>
              <a:rPr lang="en-US" i="1" u="sng" dirty="0">
                <a:solidFill>
                  <a:schemeClr val="accent2"/>
                </a:solidFill>
                <a:latin typeface="Book Antiqua" pitchFamily="18" charset="0"/>
              </a:rPr>
              <a:t>split</a:t>
            </a:r>
            <a:r>
              <a:rPr lang="en-US" i="1" dirty="0"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</a:rPr>
              <a:t>it (</a:t>
            </a:r>
            <a:r>
              <a:rPr lang="en-US" i="1" dirty="0">
                <a:latin typeface="Book Antiqua" pitchFamily="18" charset="0"/>
              </a:rPr>
              <a:t>allocate new page, re-distribute</a:t>
            </a:r>
            <a:r>
              <a:rPr lang="en-US" dirty="0">
                <a:latin typeface="Book Antiqua" pitchFamily="18" charset="0"/>
              </a:rPr>
              <a:t>).</a:t>
            </a:r>
          </a:p>
        </p:txBody>
      </p:sp>
      <p:sp>
        <p:nvSpPr>
          <p:cNvPr id="56" name="Rectangle 2056"/>
          <p:cNvSpPr>
            <a:spLocks noChangeArrowheads="1"/>
          </p:cNvSpPr>
          <p:nvPr/>
        </p:nvSpPr>
        <p:spPr bwMode="auto">
          <a:xfrm>
            <a:off x="139512" y="5673726"/>
            <a:ext cx="10388788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i="1" dirty="0">
                <a:latin typeface="Book Antiqua" pitchFamily="18" charset="0"/>
              </a:rPr>
              <a:t>If necessary</a:t>
            </a:r>
            <a:r>
              <a:rPr lang="en-US" dirty="0">
                <a:latin typeface="Book Antiqua" pitchFamily="18" charset="0"/>
              </a:rPr>
              <a:t>, double the directory.  (As we will see, splitting a bucket does not always require doubling; we can tell by comparing </a:t>
            </a:r>
            <a:r>
              <a:rPr lang="en-US" i="1" dirty="0">
                <a:solidFill>
                  <a:schemeClr val="accent2"/>
                </a:solidFill>
                <a:latin typeface="Book Antiqua" pitchFamily="18" charset="0"/>
              </a:rPr>
              <a:t>global depth </a:t>
            </a:r>
            <a:r>
              <a:rPr lang="en-US" dirty="0">
                <a:latin typeface="Book Antiqua" pitchFamily="18" charset="0"/>
              </a:rPr>
              <a:t>with </a:t>
            </a:r>
            <a:r>
              <a:rPr lang="en-US" i="1" dirty="0">
                <a:solidFill>
                  <a:schemeClr val="accent2"/>
                </a:solidFill>
                <a:latin typeface="Book Antiqua" pitchFamily="18" charset="0"/>
              </a:rPr>
              <a:t>local depth </a:t>
            </a:r>
            <a:r>
              <a:rPr lang="en-US" dirty="0">
                <a:latin typeface="Book Antiqua" pitchFamily="18" charset="0"/>
              </a:rPr>
              <a:t>for the split bucket.)</a:t>
            </a:r>
          </a:p>
        </p:txBody>
      </p:sp>
      <p:sp>
        <p:nvSpPr>
          <p:cNvPr id="57" name="AutoShape 2057"/>
          <p:cNvSpPr>
            <a:spLocks noChangeArrowheads="1"/>
          </p:cNvSpPr>
          <p:nvPr/>
        </p:nvSpPr>
        <p:spPr bwMode="auto">
          <a:xfrm>
            <a:off x="3962400" y="1143000"/>
            <a:ext cx="977900" cy="215900"/>
          </a:xfrm>
          <a:prstGeom prst="rightArrow">
            <a:avLst>
              <a:gd name="adj1" fmla="val 50000"/>
              <a:gd name="adj2" fmla="val 22661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058"/>
          <p:cNvSpPr>
            <a:spLocks/>
          </p:cNvSpPr>
          <p:nvPr/>
        </p:nvSpPr>
        <p:spPr bwMode="auto">
          <a:xfrm>
            <a:off x="6480176" y="1216025"/>
            <a:ext cx="352425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059"/>
          <p:cNvSpPr>
            <a:spLocks/>
          </p:cNvSpPr>
          <p:nvPr/>
        </p:nvSpPr>
        <p:spPr bwMode="auto">
          <a:xfrm>
            <a:off x="7880350" y="1565276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2060"/>
          <p:cNvSpPr>
            <a:spLocks/>
          </p:cNvSpPr>
          <p:nvPr/>
        </p:nvSpPr>
        <p:spPr bwMode="auto">
          <a:xfrm>
            <a:off x="7880350" y="2616200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061"/>
          <p:cNvSpPr>
            <a:spLocks/>
          </p:cNvSpPr>
          <p:nvPr/>
        </p:nvSpPr>
        <p:spPr bwMode="auto">
          <a:xfrm>
            <a:off x="7880350" y="366712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2062"/>
          <p:cNvSpPr>
            <a:spLocks/>
          </p:cNvSpPr>
          <p:nvPr/>
        </p:nvSpPr>
        <p:spPr bwMode="auto">
          <a:xfrm>
            <a:off x="7880350" y="51752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Freeform 2064"/>
          <p:cNvSpPr>
            <a:spLocks/>
          </p:cNvSpPr>
          <p:nvPr/>
        </p:nvSpPr>
        <p:spPr bwMode="auto">
          <a:xfrm>
            <a:off x="7880351" y="1216025"/>
            <a:ext cx="352425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Freeform 2065"/>
          <p:cNvSpPr>
            <a:spLocks/>
          </p:cNvSpPr>
          <p:nvPr/>
        </p:nvSpPr>
        <p:spPr bwMode="auto">
          <a:xfrm>
            <a:off x="7880351" y="2265364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Freeform 2066"/>
          <p:cNvSpPr>
            <a:spLocks/>
          </p:cNvSpPr>
          <p:nvPr/>
        </p:nvSpPr>
        <p:spPr bwMode="auto">
          <a:xfrm>
            <a:off x="7880351" y="3316289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2067"/>
          <p:cNvSpPr>
            <a:spLocks/>
          </p:cNvSpPr>
          <p:nvPr/>
        </p:nvSpPr>
        <p:spPr bwMode="auto">
          <a:xfrm>
            <a:off x="6480176" y="1565276"/>
            <a:ext cx="701675" cy="1401763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0" y="0"/>
              </a:cxn>
              <a:cxn ang="0">
                <a:pos x="441" y="0"/>
              </a:cxn>
              <a:cxn ang="0">
                <a:pos x="441" y="882"/>
              </a:cxn>
              <a:cxn ang="0">
                <a:pos x="0" y="882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2068"/>
          <p:cNvSpPr>
            <a:spLocks noChangeArrowheads="1"/>
          </p:cNvSpPr>
          <p:nvPr/>
        </p:nvSpPr>
        <p:spPr bwMode="auto">
          <a:xfrm>
            <a:off x="8901113" y="15938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68" name="Rectangle 2069"/>
          <p:cNvSpPr>
            <a:spLocks noChangeArrowheads="1"/>
          </p:cNvSpPr>
          <p:nvPr/>
        </p:nvSpPr>
        <p:spPr bwMode="auto">
          <a:xfrm>
            <a:off x="5843588" y="1589088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69" name="Rectangle 2070"/>
          <p:cNvSpPr>
            <a:spLocks noChangeArrowheads="1"/>
          </p:cNvSpPr>
          <p:nvPr/>
        </p:nvSpPr>
        <p:spPr bwMode="auto">
          <a:xfrm>
            <a:off x="5843588" y="1978025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70" name="Rectangle 2071"/>
          <p:cNvSpPr>
            <a:spLocks noChangeArrowheads="1"/>
          </p:cNvSpPr>
          <p:nvPr/>
        </p:nvSpPr>
        <p:spPr bwMode="auto">
          <a:xfrm>
            <a:off x="5843588" y="231140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71" name="Rectangle 2072"/>
          <p:cNvSpPr>
            <a:spLocks noChangeArrowheads="1"/>
          </p:cNvSpPr>
          <p:nvPr/>
        </p:nvSpPr>
        <p:spPr bwMode="auto">
          <a:xfrm>
            <a:off x="5843589" y="2671763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72" name="Rectangle 2073"/>
          <p:cNvSpPr>
            <a:spLocks noChangeArrowheads="1"/>
          </p:cNvSpPr>
          <p:nvPr/>
        </p:nvSpPr>
        <p:spPr bwMode="auto">
          <a:xfrm>
            <a:off x="6473825" y="1223963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3" name="Rectangle 2075"/>
          <p:cNvSpPr>
            <a:spLocks noChangeArrowheads="1"/>
          </p:cNvSpPr>
          <p:nvPr/>
        </p:nvSpPr>
        <p:spPr bwMode="auto">
          <a:xfrm>
            <a:off x="7897813" y="12271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4" name="Rectangle 2076"/>
          <p:cNvSpPr>
            <a:spLocks noChangeArrowheads="1"/>
          </p:cNvSpPr>
          <p:nvPr/>
        </p:nvSpPr>
        <p:spPr bwMode="auto">
          <a:xfrm>
            <a:off x="7886700" y="22748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5" name="Rectangle 2077"/>
          <p:cNvSpPr>
            <a:spLocks noChangeArrowheads="1"/>
          </p:cNvSpPr>
          <p:nvPr/>
        </p:nvSpPr>
        <p:spPr bwMode="auto">
          <a:xfrm>
            <a:off x="7912100" y="3344863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6" name="Rectangle 2079"/>
          <p:cNvSpPr>
            <a:spLocks noChangeArrowheads="1"/>
          </p:cNvSpPr>
          <p:nvPr/>
        </p:nvSpPr>
        <p:spPr bwMode="auto">
          <a:xfrm>
            <a:off x="5581650" y="619125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77" name="Rectangle 2080"/>
          <p:cNvSpPr>
            <a:spLocks noChangeArrowheads="1"/>
          </p:cNvSpPr>
          <p:nvPr/>
        </p:nvSpPr>
        <p:spPr bwMode="auto">
          <a:xfrm>
            <a:off x="6167439" y="3421063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78" name="Rectangle 2081"/>
          <p:cNvSpPr>
            <a:spLocks noChangeArrowheads="1"/>
          </p:cNvSpPr>
          <p:nvPr/>
        </p:nvSpPr>
        <p:spPr bwMode="auto">
          <a:xfrm>
            <a:off x="9513888" y="423863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79" name="Rectangle 2082"/>
          <p:cNvSpPr>
            <a:spLocks noChangeArrowheads="1"/>
          </p:cNvSpPr>
          <p:nvPr/>
        </p:nvSpPr>
        <p:spPr bwMode="auto">
          <a:xfrm>
            <a:off x="9528176" y="1487488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80" name="Rectangle 2083"/>
          <p:cNvSpPr>
            <a:spLocks noChangeArrowheads="1"/>
          </p:cNvSpPr>
          <p:nvPr/>
        </p:nvSpPr>
        <p:spPr bwMode="auto">
          <a:xfrm>
            <a:off x="9528176" y="2522538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81" name="Rectangle 2084"/>
          <p:cNvSpPr>
            <a:spLocks noChangeArrowheads="1"/>
          </p:cNvSpPr>
          <p:nvPr/>
        </p:nvSpPr>
        <p:spPr bwMode="auto">
          <a:xfrm>
            <a:off x="9529764" y="358775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82" name="Rectangle 2085"/>
          <p:cNvSpPr>
            <a:spLocks noChangeArrowheads="1"/>
          </p:cNvSpPr>
          <p:nvPr/>
        </p:nvSpPr>
        <p:spPr bwMode="auto">
          <a:xfrm>
            <a:off x="7826375" y="4203700"/>
            <a:ext cx="131427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83" name="Rectangle 2086"/>
          <p:cNvSpPr>
            <a:spLocks noChangeArrowheads="1"/>
          </p:cNvSpPr>
          <p:nvPr/>
        </p:nvSpPr>
        <p:spPr bwMode="auto">
          <a:xfrm>
            <a:off x="7862888" y="26273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84" name="Rectangle 2087"/>
          <p:cNvSpPr>
            <a:spLocks noChangeArrowheads="1"/>
          </p:cNvSpPr>
          <p:nvPr/>
        </p:nvSpPr>
        <p:spPr bwMode="auto">
          <a:xfrm>
            <a:off x="7877175" y="159385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85" name="Rectangle 2088"/>
          <p:cNvSpPr>
            <a:spLocks noChangeArrowheads="1"/>
          </p:cNvSpPr>
          <p:nvPr/>
        </p:nvSpPr>
        <p:spPr bwMode="auto">
          <a:xfrm>
            <a:off x="8545513" y="15938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86" name="Rectangle 2089"/>
          <p:cNvSpPr>
            <a:spLocks noChangeArrowheads="1"/>
          </p:cNvSpPr>
          <p:nvPr/>
        </p:nvSpPr>
        <p:spPr bwMode="auto">
          <a:xfrm>
            <a:off x="7874000" y="54133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87" name="Rectangle 2090"/>
          <p:cNvSpPr>
            <a:spLocks noChangeArrowheads="1"/>
          </p:cNvSpPr>
          <p:nvPr/>
        </p:nvSpPr>
        <p:spPr bwMode="auto">
          <a:xfrm>
            <a:off x="8196263" y="5413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88" name="Rectangle 2091"/>
          <p:cNvSpPr>
            <a:spLocks noChangeArrowheads="1"/>
          </p:cNvSpPr>
          <p:nvPr/>
        </p:nvSpPr>
        <p:spPr bwMode="auto">
          <a:xfrm>
            <a:off x="8575675" y="5413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89" name="Rectangle 2092"/>
          <p:cNvSpPr>
            <a:spLocks noChangeArrowheads="1"/>
          </p:cNvSpPr>
          <p:nvPr/>
        </p:nvSpPr>
        <p:spPr bwMode="auto">
          <a:xfrm>
            <a:off x="8896350" y="5286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90" name="Rectangle 2093"/>
          <p:cNvSpPr>
            <a:spLocks noChangeArrowheads="1"/>
          </p:cNvSpPr>
          <p:nvPr/>
        </p:nvSpPr>
        <p:spPr bwMode="auto">
          <a:xfrm>
            <a:off x="7862888" y="36782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91" name="Rectangle 2094"/>
          <p:cNvSpPr>
            <a:spLocks noChangeArrowheads="1"/>
          </p:cNvSpPr>
          <p:nvPr/>
        </p:nvSpPr>
        <p:spPr bwMode="auto">
          <a:xfrm>
            <a:off x="8253413" y="367823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92" name="Rectangle 2095"/>
          <p:cNvSpPr>
            <a:spLocks noChangeArrowheads="1"/>
          </p:cNvSpPr>
          <p:nvPr/>
        </p:nvSpPr>
        <p:spPr bwMode="auto">
          <a:xfrm>
            <a:off x="8547100" y="36782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93" name="Rectangle 2096"/>
          <p:cNvSpPr>
            <a:spLocks noChangeArrowheads="1"/>
          </p:cNvSpPr>
          <p:nvPr/>
        </p:nvSpPr>
        <p:spPr bwMode="auto">
          <a:xfrm>
            <a:off x="8251825" y="159226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94" name="Freeform 2098"/>
          <p:cNvSpPr>
            <a:spLocks/>
          </p:cNvSpPr>
          <p:nvPr/>
        </p:nvSpPr>
        <p:spPr bwMode="auto">
          <a:xfrm>
            <a:off x="6083301" y="857251"/>
            <a:ext cx="455613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" y="180"/>
              </a:cxn>
              <a:cxn ang="0">
                <a:pos x="158" y="75"/>
              </a:cxn>
              <a:cxn ang="0">
                <a:pos x="286" y="225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Rectangle 2099"/>
          <p:cNvSpPr>
            <a:spLocks noChangeArrowheads="1"/>
          </p:cNvSpPr>
          <p:nvPr/>
        </p:nvSpPr>
        <p:spPr bwMode="auto">
          <a:xfrm>
            <a:off x="6483351" y="1565276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2100"/>
          <p:cNvSpPr>
            <a:spLocks noChangeArrowheads="1"/>
          </p:cNvSpPr>
          <p:nvPr/>
        </p:nvSpPr>
        <p:spPr bwMode="auto">
          <a:xfrm>
            <a:off x="6483351" y="1908176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101"/>
          <p:cNvSpPr>
            <a:spLocks noChangeArrowheads="1"/>
          </p:cNvSpPr>
          <p:nvPr/>
        </p:nvSpPr>
        <p:spPr bwMode="auto">
          <a:xfrm>
            <a:off x="6483351" y="2251076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102"/>
          <p:cNvSpPr>
            <a:spLocks noChangeShapeType="1"/>
          </p:cNvSpPr>
          <p:nvPr/>
        </p:nvSpPr>
        <p:spPr bwMode="auto">
          <a:xfrm flipV="1">
            <a:off x="6905625" y="762001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Line 2103"/>
          <p:cNvSpPr>
            <a:spLocks noChangeShapeType="1"/>
          </p:cNvSpPr>
          <p:nvPr/>
        </p:nvSpPr>
        <p:spPr bwMode="auto">
          <a:xfrm flipV="1">
            <a:off x="6905625" y="1768476"/>
            <a:ext cx="965200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" name="Line 2104"/>
          <p:cNvSpPr>
            <a:spLocks noChangeShapeType="1"/>
          </p:cNvSpPr>
          <p:nvPr/>
        </p:nvSpPr>
        <p:spPr bwMode="auto">
          <a:xfrm>
            <a:off x="6942138" y="2428875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Line 2105"/>
          <p:cNvSpPr>
            <a:spLocks noChangeShapeType="1"/>
          </p:cNvSpPr>
          <p:nvPr/>
        </p:nvSpPr>
        <p:spPr bwMode="auto">
          <a:xfrm>
            <a:off x="7024689" y="2809876"/>
            <a:ext cx="846137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343865"/>
            <a:ext cx="8353297" cy="697230"/>
          </a:xfrm>
        </p:spPr>
        <p:txBody>
          <a:bodyPr/>
          <a:lstStyle/>
          <a:p>
            <a:r>
              <a:rPr lang="en-US" dirty="0"/>
              <a:t>Insertions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5000" y="1981200"/>
            <a:ext cx="444500" cy="292100"/>
          </a:xfrm>
          <a:prstGeom prst="rightArrow">
            <a:avLst>
              <a:gd name="adj1" fmla="val 23917"/>
              <a:gd name="adj2" fmla="val 7336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28"/>
          <p:cNvSpPr>
            <a:spLocks noChangeArrowheads="1"/>
          </p:cNvSpPr>
          <p:nvPr/>
        </p:nvSpPr>
        <p:spPr bwMode="auto">
          <a:xfrm>
            <a:off x="1828801" y="2286001"/>
            <a:ext cx="4287837" cy="42703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29"/>
          <p:cNvSpPr>
            <a:spLocks/>
          </p:cNvSpPr>
          <p:nvPr/>
        </p:nvSpPr>
        <p:spPr bwMode="auto">
          <a:xfrm>
            <a:off x="2422526" y="3444876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reeform 130"/>
          <p:cNvSpPr>
            <a:spLocks/>
          </p:cNvSpPr>
          <p:nvPr/>
        </p:nvSpPr>
        <p:spPr bwMode="auto">
          <a:xfrm>
            <a:off x="3822700" y="3794126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reeform 131"/>
          <p:cNvSpPr>
            <a:spLocks/>
          </p:cNvSpPr>
          <p:nvPr/>
        </p:nvSpPr>
        <p:spPr bwMode="auto">
          <a:xfrm>
            <a:off x="3822700" y="4845051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reeform 132"/>
          <p:cNvSpPr>
            <a:spLocks/>
          </p:cNvSpPr>
          <p:nvPr/>
        </p:nvSpPr>
        <p:spPr bwMode="auto">
          <a:xfrm>
            <a:off x="3822700" y="5895976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33"/>
          <p:cNvSpPr>
            <a:spLocks/>
          </p:cNvSpPr>
          <p:nvPr/>
        </p:nvSpPr>
        <p:spPr bwMode="auto">
          <a:xfrm>
            <a:off x="3822700" y="2746376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134"/>
          <p:cNvSpPr>
            <a:spLocks/>
          </p:cNvSpPr>
          <p:nvPr/>
        </p:nvSpPr>
        <p:spPr bwMode="auto">
          <a:xfrm>
            <a:off x="3822701" y="2395538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135"/>
          <p:cNvSpPr>
            <a:spLocks/>
          </p:cNvSpPr>
          <p:nvPr/>
        </p:nvSpPr>
        <p:spPr bwMode="auto">
          <a:xfrm>
            <a:off x="3822701" y="3444876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36"/>
          <p:cNvSpPr>
            <a:spLocks/>
          </p:cNvSpPr>
          <p:nvPr/>
        </p:nvSpPr>
        <p:spPr bwMode="auto">
          <a:xfrm>
            <a:off x="3822701" y="4494213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137"/>
          <p:cNvSpPr>
            <a:spLocks/>
          </p:cNvSpPr>
          <p:nvPr/>
        </p:nvSpPr>
        <p:spPr bwMode="auto">
          <a:xfrm>
            <a:off x="3822701" y="5545138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138"/>
          <p:cNvSpPr>
            <a:spLocks/>
          </p:cNvSpPr>
          <p:nvPr/>
        </p:nvSpPr>
        <p:spPr bwMode="auto">
          <a:xfrm>
            <a:off x="2422526" y="3794125"/>
            <a:ext cx="701675" cy="1401762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0" y="0"/>
              </a:cxn>
              <a:cxn ang="0">
                <a:pos x="441" y="0"/>
              </a:cxn>
              <a:cxn ang="0">
                <a:pos x="441" y="882"/>
              </a:cxn>
              <a:cxn ang="0">
                <a:pos x="0" y="882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139"/>
          <p:cNvSpPr>
            <a:spLocks noChangeArrowheads="1"/>
          </p:cNvSpPr>
          <p:nvPr/>
        </p:nvSpPr>
        <p:spPr bwMode="auto">
          <a:xfrm>
            <a:off x="4843462" y="38227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19" name="Rectangle 144"/>
          <p:cNvSpPr>
            <a:spLocks noChangeArrowheads="1"/>
          </p:cNvSpPr>
          <p:nvPr/>
        </p:nvSpPr>
        <p:spPr bwMode="auto">
          <a:xfrm>
            <a:off x="2416175" y="3452812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0" name="Rectangle 145"/>
          <p:cNvSpPr>
            <a:spLocks noChangeArrowheads="1"/>
          </p:cNvSpPr>
          <p:nvPr/>
        </p:nvSpPr>
        <p:spPr bwMode="auto">
          <a:xfrm>
            <a:off x="3863975" y="2452687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1" name="Rectangle 146"/>
          <p:cNvSpPr>
            <a:spLocks noChangeArrowheads="1"/>
          </p:cNvSpPr>
          <p:nvPr/>
        </p:nvSpPr>
        <p:spPr bwMode="auto">
          <a:xfrm>
            <a:off x="3840162" y="3455987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2" name="Rectangle 147"/>
          <p:cNvSpPr>
            <a:spLocks noChangeArrowheads="1"/>
          </p:cNvSpPr>
          <p:nvPr/>
        </p:nvSpPr>
        <p:spPr bwMode="auto">
          <a:xfrm>
            <a:off x="3829050" y="4503737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3" name="Rectangle 148"/>
          <p:cNvSpPr>
            <a:spLocks noChangeArrowheads="1"/>
          </p:cNvSpPr>
          <p:nvPr/>
        </p:nvSpPr>
        <p:spPr bwMode="auto">
          <a:xfrm>
            <a:off x="3854450" y="5573712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" name="Rectangle 151"/>
          <p:cNvSpPr>
            <a:spLocks noChangeArrowheads="1"/>
          </p:cNvSpPr>
          <p:nvPr/>
        </p:nvSpPr>
        <p:spPr bwMode="auto">
          <a:xfrm>
            <a:off x="2109788" y="5649912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25" name="Rectangle 152"/>
          <p:cNvSpPr>
            <a:spLocks noChangeArrowheads="1"/>
          </p:cNvSpPr>
          <p:nvPr/>
        </p:nvSpPr>
        <p:spPr bwMode="auto">
          <a:xfrm>
            <a:off x="4822825" y="2314575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26" name="Rectangle 153"/>
          <p:cNvSpPr>
            <a:spLocks noChangeArrowheads="1"/>
          </p:cNvSpPr>
          <p:nvPr/>
        </p:nvSpPr>
        <p:spPr bwMode="auto">
          <a:xfrm>
            <a:off x="4837113" y="337820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27" name="Rectangle 154"/>
          <p:cNvSpPr>
            <a:spLocks noChangeArrowheads="1"/>
          </p:cNvSpPr>
          <p:nvPr/>
        </p:nvSpPr>
        <p:spPr bwMode="auto">
          <a:xfrm>
            <a:off x="4837113" y="441325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28" name="Rectangle 155"/>
          <p:cNvSpPr>
            <a:spLocks noChangeArrowheads="1"/>
          </p:cNvSpPr>
          <p:nvPr/>
        </p:nvSpPr>
        <p:spPr bwMode="auto">
          <a:xfrm>
            <a:off x="4838701" y="5478462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29" name="Rectangle 156"/>
          <p:cNvSpPr>
            <a:spLocks noChangeArrowheads="1"/>
          </p:cNvSpPr>
          <p:nvPr/>
        </p:nvSpPr>
        <p:spPr bwMode="auto">
          <a:xfrm>
            <a:off x="3768725" y="6432550"/>
            <a:ext cx="131427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30" name="Rectangle 157"/>
          <p:cNvSpPr>
            <a:spLocks noChangeArrowheads="1"/>
          </p:cNvSpPr>
          <p:nvPr/>
        </p:nvSpPr>
        <p:spPr bwMode="auto">
          <a:xfrm>
            <a:off x="3805237" y="48561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31" name="Rectangle 158"/>
          <p:cNvSpPr>
            <a:spLocks noChangeArrowheads="1"/>
          </p:cNvSpPr>
          <p:nvPr/>
        </p:nvSpPr>
        <p:spPr bwMode="auto">
          <a:xfrm>
            <a:off x="3819525" y="38227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2" name="Rectangle 159"/>
          <p:cNvSpPr>
            <a:spLocks noChangeArrowheads="1"/>
          </p:cNvSpPr>
          <p:nvPr/>
        </p:nvSpPr>
        <p:spPr bwMode="auto">
          <a:xfrm>
            <a:off x="4487862" y="38227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3" name="Rectangle 160"/>
          <p:cNvSpPr>
            <a:spLocks noChangeArrowheads="1"/>
          </p:cNvSpPr>
          <p:nvPr/>
        </p:nvSpPr>
        <p:spPr bwMode="auto">
          <a:xfrm>
            <a:off x="3816350" y="2770187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34" name="Rectangle 161"/>
          <p:cNvSpPr>
            <a:spLocks noChangeArrowheads="1"/>
          </p:cNvSpPr>
          <p:nvPr/>
        </p:nvSpPr>
        <p:spPr bwMode="auto">
          <a:xfrm>
            <a:off x="4138612" y="277018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35" name="Rectangle 162"/>
          <p:cNvSpPr>
            <a:spLocks noChangeArrowheads="1"/>
          </p:cNvSpPr>
          <p:nvPr/>
        </p:nvSpPr>
        <p:spPr bwMode="auto">
          <a:xfrm>
            <a:off x="4518025" y="277018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6" name="Rectangle 163"/>
          <p:cNvSpPr>
            <a:spLocks noChangeArrowheads="1"/>
          </p:cNvSpPr>
          <p:nvPr/>
        </p:nvSpPr>
        <p:spPr bwMode="auto">
          <a:xfrm>
            <a:off x="4838700" y="275748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37" name="Rectangle 164"/>
          <p:cNvSpPr>
            <a:spLocks noChangeArrowheads="1"/>
          </p:cNvSpPr>
          <p:nvPr/>
        </p:nvSpPr>
        <p:spPr bwMode="auto">
          <a:xfrm>
            <a:off x="3805237" y="590708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38" name="Rectangle 165"/>
          <p:cNvSpPr>
            <a:spLocks noChangeArrowheads="1"/>
          </p:cNvSpPr>
          <p:nvPr/>
        </p:nvSpPr>
        <p:spPr bwMode="auto">
          <a:xfrm>
            <a:off x="4195762" y="5907087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39" name="Rectangle 166"/>
          <p:cNvSpPr>
            <a:spLocks noChangeArrowheads="1"/>
          </p:cNvSpPr>
          <p:nvPr/>
        </p:nvSpPr>
        <p:spPr bwMode="auto">
          <a:xfrm>
            <a:off x="4489450" y="590708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0" name="Rectangle 167"/>
          <p:cNvSpPr>
            <a:spLocks noChangeArrowheads="1"/>
          </p:cNvSpPr>
          <p:nvPr/>
        </p:nvSpPr>
        <p:spPr bwMode="auto">
          <a:xfrm>
            <a:off x="4194175" y="3821112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1" name="Freeform 168"/>
          <p:cNvSpPr>
            <a:spLocks/>
          </p:cNvSpPr>
          <p:nvPr/>
        </p:nvSpPr>
        <p:spPr bwMode="auto">
          <a:xfrm>
            <a:off x="3027362" y="2430462"/>
            <a:ext cx="750888" cy="133350"/>
          </a:xfrm>
          <a:custGeom>
            <a:avLst/>
            <a:gdLst/>
            <a:ahLst/>
            <a:cxnLst>
              <a:cxn ang="0">
                <a:pos x="0" y="83"/>
              </a:cxn>
              <a:cxn ang="0">
                <a:pos x="195" y="0"/>
              </a:cxn>
              <a:cxn ang="0">
                <a:pos x="187" y="83"/>
              </a:cxn>
              <a:cxn ang="0">
                <a:pos x="472" y="60"/>
              </a:cxn>
            </a:cxnLst>
            <a:rect l="0" t="0" r="r" b="b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Freeform 169"/>
          <p:cNvSpPr>
            <a:spLocks/>
          </p:cNvSpPr>
          <p:nvPr/>
        </p:nvSpPr>
        <p:spPr bwMode="auto">
          <a:xfrm>
            <a:off x="2025650" y="3086101"/>
            <a:ext cx="455612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" y="180"/>
              </a:cxn>
              <a:cxn ang="0">
                <a:pos x="158" y="75"/>
              </a:cxn>
              <a:cxn ang="0">
                <a:pos x="286" y="225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Rectangle 170"/>
          <p:cNvSpPr>
            <a:spLocks noChangeArrowheads="1"/>
          </p:cNvSpPr>
          <p:nvPr/>
        </p:nvSpPr>
        <p:spPr bwMode="auto">
          <a:xfrm>
            <a:off x="2425700" y="3794126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71"/>
          <p:cNvSpPr>
            <a:spLocks noChangeArrowheads="1"/>
          </p:cNvSpPr>
          <p:nvPr/>
        </p:nvSpPr>
        <p:spPr bwMode="auto">
          <a:xfrm>
            <a:off x="2425700" y="4137026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72"/>
          <p:cNvSpPr>
            <a:spLocks noChangeArrowheads="1"/>
          </p:cNvSpPr>
          <p:nvPr/>
        </p:nvSpPr>
        <p:spPr bwMode="auto">
          <a:xfrm>
            <a:off x="2425700" y="4479926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73"/>
          <p:cNvSpPr>
            <a:spLocks noChangeShapeType="1"/>
          </p:cNvSpPr>
          <p:nvPr/>
        </p:nvSpPr>
        <p:spPr bwMode="auto">
          <a:xfrm flipV="1">
            <a:off x="2847975" y="2990851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174"/>
          <p:cNvSpPr>
            <a:spLocks noChangeShapeType="1"/>
          </p:cNvSpPr>
          <p:nvPr/>
        </p:nvSpPr>
        <p:spPr bwMode="auto">
          <a:xfrm flipV="1">
            <a:off x="2847975" y="3997325"/>
            <a:ext cx="965200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175"/>
          <p:cNvSpPr>
            <a:spLocks noChangeShapeType="1"/>
          </p:cNvSpPr>
          <p:nvPr/>
        </p:nvSpPr>
        <p:spPr bwMode="auto">
          <a:xfrm>
            <a:off x="2884487" y="4657726"/>
            <a:ext cx="939800" cy="357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176"/>
          <p:cNvSpPr>
            <a:spLocks noChangeShapeType="1"/>
          </p:cNvSpPr>
          <p:nvPr/>
        </p:nvSpPr>
        <p:spPr bwMode="auto">
          <a:xfrm>
            <a:off x="2967037" y="5038726"/>
            <a:ext cx="846138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177"/>
          <p:cNvSpPr>
            <a:spLocks noChangeArrowheads="1"/>
          </p:cNvSpPr>
          <p:nvPr/>
        </p:nvSpPr>
        <p:spPr bwMode="auto">
          <a:xfrm>
            <a:off x="2438401" y="1905001"/>
            <a:ext cx="192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6 = binary 00110</a:t>
            </a:r>
          </a:p>
        </p:txBody>
      </p:sp>
      <p:sp>
        <p:nvSpPr>
          <p:cNvPr id="51" name="Rectangle 178"/>
          <p:cNvSpPr>
            <a:spLocks noChangeArrowheads="1"/>
          </p:cNvSpPr>
          <p:nvPr/>
        </p:nvSpPr>
        <p:spPr bwMode="auto">
          <a:xfrm>
            <a:off x="6172201" y="2286000"/>
            <a:ext cx="4287837" cy="426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79"/>
          <p:cNvSpPr>
            <a:spLocks/>
          </p:cNvSpPr>
          <p:nvPr/>
        </p:nvSpPr>
        <p:spPr bwMode="auto">
          <a:xfrm>
            <a:off x="6908801" y="3448051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Freeform 180"/>
          <p:cNvSpPr>
            <a:spLocks/>
          </p:cNvSpPr>
          <p:nvPr/>
        </p:nvSpPr>
        <p:spPr bwMode="auto">
          <a:xfrm>
            <a:off x="8308975" y="3797301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Freeform 181"/>
          <p:cNvSpPr>
            <a:spLocks/>
          </p:cNvSpPr>
          <p:nvPr/>
        </p:nvSpPr>
        <p:spPr bwMode="auto">
          <a:xfrm>
            <a:off x="8308975" y="4848226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Freeform 182"/>
          <p:cNvSpPr>
            <a:spLocks/>
          </p:cNvSpPr>
          <p:nvPr/>
        </p:nvSpPr>
        <p:spPr bwMode="auto">
          <a:xfrm>
            <a:off x="8308975" y="5899151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Freeform 183"/>
          <p:cNvSpPr>
            <a:spLocks/>
          </p:cNvSpPr>
          <p:nvPr/>
        </p:nvSpPr>
        <p:spPr bwMode="auto">
          <a:xfrm>
            <a:off x="8308975" y="2749551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Freeform 184"/>
          <p:cNvSpPr>
            <a:spLocks/>
          </p:cNvSpPr>
          <p:nvPr/>
        </p:nvSpPr>
        <p:spPr bwMode="auto">
          <a:xfrm>
            <a:off x="8308976" y="2398713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Freeform 185"/>
          <p:cNvSpPr>
            <a:spLocks/>
          </p:cNvSpPr>
          <p:nvPr/>
        </p:nvSpPr>
        <p:spPr bwMode="auto">
          <a:xfrm>
            <a:off x="8308976" y="3448051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186"/>
          <p:cNvSpPr>
            <a:spLocks/>
          </p:cNvSpPr>
          <p:nvPr/>
        </p:nvSpPr>
        <p:spPr bwMode="auto">
          <a:xfrm>
            <a:off x="8308976" y="4497388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187"/>
          <p:cNvSpPr>
            <a:spLocks/>
          </p:cNvSpPr>
          <p:nvPr/>
        </p:nvSpPr>
        <p:spPr bwMode="auto">
          <a:xfrm>
            <a:off x="8308976" y="5548313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188"/>
          <p:cNvSpPr>
            <a:spLocks/>
          </p:cNvSpPr>
          <p:nvPr/>
        </p:nvSpPr>
        <p:spPr bwMode="auto">
          <a:xfrm>
            <a:off x="6908801" y="3797300"/>
            <a:ext cx="701675" cy="1401762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0" y="0"/>
              </a:cxn>
              <a:cxn ang="0">
                <a:pos x="441" y="0"/>
              </a:cxn>
              <a:cxn ang="0">
                <a:pos x="441" y="882"/>
              </a:cxn>
              <a:cxn ang="0">
                <a:pos x="0" y="882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Rectangle 189"/>
          <p:cNvSpPr>
            <a:spLocks noChangeArrowheads="1"/>
          </p:cNvSpPr>
          <p:nvPr/>
        </p:nvSpPr>
        <p:spPr bwMode="auto">
          <a:xfrm>
            <a:off x="9329737" y="38258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63" name="Rectangle 190"/>
          <p:cNvSpPr>
            <a:spLocks noChangeArrowheads="1"/>
          </p:cNvSpPr>
          <p:nvPr/>
        </p:nvSpPr>
        <p:spPr bwMode="auto">
          <a:xfrm>
            <a:off x="6272212" y="3821112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64" name="Rectangle 191"/>
          <p:cNvSpPr>
            <a:spLocks noChangeArrowheads="1"/>
          </p:cNvSpPr>
          <p:nvPr/>
        </p:nvSpPr>
        <p:spPr bwMode="auto">
          <a:xfrm>
            <a:off x="6272212" y="42100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65" name="Rectangle 192"/>
          <p:cNvSpPr>
            <a:spLocks noChangeArrowheads="1"/>
          </p:cNvSpPr>
          <p:nvPr/>
        </p:nvSpPr>
        <p:spPr bwMode="auto">
          <a:xfrm>
            <a:off x="6272212" y="4543425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66" name="Rectangle 193"/>
          <p:cNvSpPr>
            <a:spLocks noChangeArrowheads="1"/>
          </p:cNvSpPr>
          <p:nvPr/>
        </p:nvSpPr>
        <p:spPr bwMode="auto">
          <a:xfrm>
            <a:off x="6272213" y="4903787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67" name="Rectangle 194"/>
          <p:cNvSpPr>
            <a:spLocks noChangeArrowheads="1"/>
          </p:cNvSpPr>
          <p:nvPr/>
        </p:nvSpPr>
        <p:spPr bwMode="auto">
          <a:xfrm>
            <a:off x="6902450" y="3455987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68" name="Rectangle 195"/>
          <p:cNvSpPr>
            <a:spLocks noChangeArrowheads="1"/>
          </p:cNvSpPr>
          <p:nvPr/>
        </p:nvSpPr>
        <p:spPr bwMode="auto">
          <a:xfrm>
            <a:off x="8350250" y="2455862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69" name="Rectangle 196"/>
          <p:cNvSpPr>
            <a:spLocks noChangeArrowheads="1"/>
          </p:cNvSpPr>
          <p:nvPr/>
        </p:nvSpPr>
        <p:spPr bwMode="auto">
          <a:xfrm>
            <a:off x="8326437" y="3459162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0" name="Rectangle 197"/>
          <p:cNvSpPr>
            <a:spLocks noChangeArrowheads="1"/>
          </p:cNvSpPr>
          <p:nvPr/>
        </p:nvSpPr>
        <p:spPr bwMode="auto">
          <a:xfrm>
            <a:off x="8315325" y="4506912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1" name="Rectangle 198"/>
          <p:cNvSpPr>
            <a:spLocks noChangeArrowheads="1"/>
          </p:cNvSpPr>
          <p:nvPr/>
        </p:nvSpPr>
        <p:spPr bwMode="auto">
          <a:xfrm>
            <a:off x="8340725" y="5576887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72" name="Rectangle 199"/>
          <p:cNvSpPr>
            <a:spLocks noChangeArrowheads="1"/>
          </p:cNvSpPr>
          <p:nvPr/>
        </p:nvSpPr>
        <p:spPr bwMode="auto">
          <a:xfrm>
            <a:off x="6273801" y="2447925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73" name="Rectangle 200"/>
          <p:cNvSpPr>
            <a:spLocks noChangeArrowheads="1"/>
          </p:cNvSpPr>
          <p:nvPr/>
        </p:nvSpPr>
        <p:spPr bwMode="auto">
          <a:xfrm>
            <a:off x="6010275" y="2851150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74" name="Rectangle 201"/>
          <p:cNvSpPr>
            <a:spLocks noChangeArrowheads="1"/>
          </p:cNvSpPr>
          <p:nvPr/>
        </p:nvSpPr>
        <p:spPr bwMode="auto">
          <a:xfrm>
            <a:off x="6596063" y="5653087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75" name="Rectangle 206"/>
          <p:cNvSpPr>
            <a:spLocks noChangeArrowheads="1"/>
          </p:cNvSpPr>
          <p:nvPr/>
        </p:nvSpPr>
        <p:spPr bwMode="auto">
          <a:xfrm>
            <a:off x="8255000" y="6435725"/>
            <a:ext cx="131427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76" name="Rectangle 207"/>
          <p:cNvSpPr>
            <a:spLocks noChangeArrowheads="1"/>
          </p:cNvSpPr>
          <p:nvPr/>
        </p:nvSpPr>
        <p:spPr bwMode="auto">
          <a:xfrm>
            <a:off x="8291512" y="4859337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77" name="Rectangle 208"/>
          <p:cNvSpPr>
            <a:spLocks noChangeArrowheads="1"/>
          </p:cNvSpPr>
          <p:nvPr/>
        </p:nvSpPr>
        <p:spPr bwMode="auto">
          <a:xfrm>
            <a:off x="8305800" y="38258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78" name="Rectangle 209"/>
          <p:cNvSpPr>
            <a:spLocks noChangeArrowheads="1"/>
          </p:cNvSpPr>
          <p:nvPr/>
        </p:nvSpPr>
        <p:spPr bwMode="auto">
          <a:xfrm>
            <a:off x="8974137" y="38258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79" name="Rectangle 210"/>
          <p:cNvSpPr>
            <a:spLocks noChangeArrowheads="1"/>
          </p:cNvSpPr>
          <p:nvPr/>
        </p:nvSpPr>
        <p:spPr bwMode="auto">
          <a:xfrm>
            <a:off x="8302625" y="2773362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80" name="Rectangle 211"/>
          <p:cNvSpPr>
            <a:spLocks noChangeArrowheads="1"/>
          </p:cNvSpPr>
          <p:nvPr/>
        </p:nvSpPr>
        <p:spPr bwMode="auto">
          <a:xfrm>
            <a:off x="8624887" y="27733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81" name="Rectangle 212"/>
          <p:cNvSpPr>
            <a:spLocks noChangeArrowheads="1"/>
          </p:cNvSpPr>
          <p:nvPr/>
        </p:nvSpPr>
        <p:spPr bwMode="auto">
          <a:xfrm>
            <a:off x="9004300" y="27733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82" name="Rectangle 213"/>
          <p:cNvSpPr>
            <a:spLocks noChangeArrowheads="1"/>
          </p:cNvSpPr>
          <p:nvPr/>
        </p:nvSpPr>
        <p:spPr bwMode="auto">
          <a:xfrm>
            <a:off x="9324975" y="27606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83" name="Rectangle 214"/>
          <p:cNvSpPr>
            <a:spLocks noChangeArrowheads="1"/>
          </p:cNvSpPr>
          <p:nvPr/>
        </p:nvSpPr>
        <p:spPr bwMode="auto">
          <a:xfrm>
            <a:off x="8291512" y="59102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84" name="Rectangle 215"/>
          <p:cNvSpPr>
            <a:spLocks noChangeArrowheads="1"/>
          </p:cNvSpPr>
          <p:nvPr/>
        </p:nvSpPr>
        <p:spPr bwMode="auto">
          <a:xfrm>
            <a:off x="8682037" y="5910262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85" name="Rectangle 216"/>
          <p:cNvSpPr>
            <a:spLocks noChangeArrowheads="1"/>
          </p:cNvSpPr>
          <p:nvPr/>
        </p:nvSpPr>
        <p:spPr bwMode="auto">
          <a:xfrm>
            <a:off x="8975725" y="5910262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86" name="Rectangle 217"/>
          <p:cNvSpPr>
            <a:spLocks noChangeArrowheads="1"/>
          </p:cNvSpPr>
          <p:nvPr/>
        </p:nvSpPr>
        <p:spPr bwMode="auto">
          <a:xfrm>
            <a:off x="8680450" y="3824287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87" name="Freeform 218"/>
          <p:cNvSpPr>
            <a:spLocks/>
          </p:cNvSpPr>
          <p:nvPr/>
        </p:nvSpPr>
        <p:spPr bwMode="auto">
          <a:xfrm>
            <a:off x="7513637" y="2433637"/>
            <a:ext cx="750888" cy="133350"/>
          </a:xfrm>
          <a:custGeom>
            <a:avLst/>
            <a:gdLst/>
            <a:ahLst/>
            <a:cxnLst>
              <a:cxn ang="0">
                <a:pos x="0" y="83"/>
              </a:cxn>
              <a:cxn ang="0">
                <a:pos x="195" y="0"/>
              </a:cxn>
              <a:cxn ang="0">
                <a:pos x="187" y="83"/>
              </a:cxn>
              <a:cxn ang="0">
                <a:pos x="472" y="60"/>
              </a:cxn>
            </a:cxnLst>
            <a:rect l="0" t="0" r="r" b="b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Freeform 219"/>
          <p:cNvSpPr>
            <a:spLocks/>
          </p:cNvSpPr>
          <p:nvPr/>
        </p:nvSpPr>
        <p:spPr bwMode="auto">
          <a:xfrm>
            <a:off x="6511925" y="3089276"/>
            <a:ext cx="455612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" y="180"/>
              </a:cxn>
              <a:cxn ang="0">
                <a:pos x="158" y="75"/>
              </a:cxn>
              <a:cxn ang="0">
                <a:pos x="286" y="225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Rectangle 220"/>
          <p:cNvSpPr>
            <a:spLocks noChangeArrowheads="1"/>
          </p:cNvSpPr>
          <p:nvPr/>
        </p:nvSpPr>
        <p:spPr bwMode="auto">
          <a:xfrm>
            <a:off x="6911975" y="3797301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221"/>
          <p:cNvSpPr>
            <a:spLocks noChangeArrowheads="1"/>
          </p:cNvSpPr>
          <p:nvPr/>
        </p:nvSpPr>
        <p:spPr bwMode="auto">
          <a:xfrm>
            <a:off x="6911975" y="4140201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222"/>
          <p:cNvSpPr>
            <a:spLocks noChangeArrowheads="1"/>
          </p:cNvSpPr>
          <p:nvPr/>
        </p:nvSpPr>
        <p:spPr bwMode="auto">
          <a:xfrm>
            <a:off x="6911975" y="4483101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223"/>
          <p:cNvSpPr>
            <a:spLocks noChangeShapeType="1"/>
          </p:cNvSpPr>
          <p:nvPr/>
        </p:nvSpPr>
        <p:spPr bwMode="auto">
          <a:xfrm flipV="1">
            <a:off x="7334250" y="2994026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224"/>
          <p:cNvSpPr>
            <a:spLocks noChangeShapeType="1"/>
          </p:cNvSpPr>
          <p:nvPr/>
        </p:nvSpPr>
        <p:spPr bwMode="auto">
          <a:xfrm flipV="1">
            <a:off x="7334250" y="4000500"/>
            <a:ext cx="965200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225"/>
          <p:cNvSpPr>
            <a:spLocks noChangeShapeType="1"/>
          </p:cNvSpPr>
          <p:nvPr/>
        </p:nvSpPr>
        <p:spPr bwMode="auto">
          <a:xfrm>
            <a:off x="7370762" y="4660901"/>
            <a:ext cx="939800" cy="357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Line 226"/>
          <p:cNvSpPr>
            <a:spLocks noChangeShapeType="1"/>
          </p:cNvSpPr>
          <p:nvPr/>
        </p:nvSpPr>
        <p:spPr bwMode="auto">
          <a:xfrm>
            <a:off x="7453312" y="5041901"/>
            <a:ext cx="846138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Rectangle 227"/>
          <p:cNvSpPr>
            <a:spLocks noChangeArrowheads="1"/>
          </p:cNvSpPr>
          <p:nvPr/>
        </p:nvSpPr>
        <p:spPr bwMode="auto">
          <a:xfrm>
            <a:off x="8682037" y="487045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6*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209800" y="1447801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(r) = 6 (The Easy Case)</a:t>
            </a:r>
            <a:endParaRPr 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6400800" y="2133600"/>
            <a:ext cx="4267200" cy="47244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6918325" y="62150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28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29"/>
          <p:cNvSpPr txBox="1">
            <a:spLocks noChangeArrowheads="1"/>
          </p:cNvSpPr>
          <p:nvPr/>
        </p:nvSpPr>
        <p:spPr>
          <a:xfrm>
            <a:off x="1828801" y="533401"/>
            <a:ext cx="8594725" cy="705321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>
              <a:defRPr/>
            </a:pPr>
            <a:r>
              <a:rPr lang="en-US" sz="4000" kern="0" dirty="0">
                <a:solidFill>
                  <a:srgbClr val="775F5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Insert </a:t>
            </a:r>
            <a:r>
              <a:rPr lang="en-US" sz="4000" b="1" kern="0" dirty="0">
                <a:solidFill>
                  <a:srgbClr val="775F5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h</a:t>
            </a:r>
            <a:r>
              <a:rPr lang="en-US" sz="4000" kern="0" dirty="0">
                <a:solidFill>
                  <a:srgbClr val="775F5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(r) = 20 (Causes Doubling)</a:t>
            </a:r>
          </a:p>
        </p:txBody>
      </p:sp>
      <p:sp>
        <p:nvSpPr>
          <p:cNvPr id="9" name="AutoShape 1030"/>
          <p:cNvSpPr>
            <a:spLocks noChangeArrowheads="1"/>
          </p:cNvSpPr>
          <p:nvPr/>
        </p:nvSpPr>
        <p:spPr bwMode="auto">
          <a:xfrm>
            <a:off x="5105400" y="1600200"/>
            <a:ext cx="444500" cy="292100"/>
          </a:xfrm>
          <a:prstGeom prst="rightArrow">
            <a:avLst>
              <a:gd name="adj1" fmla="val 23917"/>
              <a:gd name="adj2" fmla="val 7336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031"/>
          <p:cNvSpPr>
            <a:spLocks/>
          </p:cNvSpPr>
          <p:nvPr/>
        </p:nvSpPr>
        <p:spPr bwMode="auto">
          <a:xfrm>
            <a:off x="7283450" y="2660650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reeform 1032"/>
          <p:cNvSpPr>
            <a:spLocks/>
          </p:cNvSpPr>
          <p:nvPr/>
        </p:nvSpPr>
        <p:spPr bwMode="auto">
          <a:xfrm>
            <a:off x="8469313" y="2957513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033"/>
          <p:cNvSpPr>
            <a:spLocks/>
          </p:cNvSpPr>
          <p:nvPr/>
        </p:nvSpPr>
        <p:spPr bwMode="auto">
          <a:xfrm>
            <a:off x="8469313" y="3848100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1034"/>
          <p:cNvSpPr>
            <a:spLocks/>
          </p:cNvSpPr>
          <p:nvPr/>
        </p:nvSpPr>
        <p:spPr bwMode="auto">
          <a:xfrm>
            <a:off x="8469313" y="4738688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1035"/>
          <p:cNvSpPr>
            <a:spLocks/>
          </p:cNvSpPr>
          <p:nvPr/>
        </p:nvSpPr>
        <p:spPr bwMode="auto">
          <a:xfrm>
            <a:off x="8469313" y="2660650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036"/>
          <p:cNvSpPr>
            <a:spLocks/>
          </p:cNvSpPr>
          <p:nvPr/>
        </p:nvSpPr>
        <p:spPr bwMode="auto">
          <a:xfrm>
            <a:off x="8469313" y="3551238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1037"/>
          <p:cNvSpPr>
            <a:spLocks/>
          </p:cNvSpPr>
          <p:nvPr/>
        </p:nvSpPr>
        <p:spPr bwMode="auto">
          <a:xfrm>
            <a:off x="8469313" y="4441825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1038"/>
          <p:cNvSpPr>
            <a:spLocks/>
          </p:cNvSpPr>
          <p:nvPr/>
        </p:nvSpPr>
        <p:spPr bwMode="auto">
          <a:xfrm>
            <a:off x="8469313" y="2068513"/>
            <a:ext cx="1268412" cy="296862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0" y="0"/>
              </a:cxn>
              <a:cxn ang="0">
                <a:pos x="748" y="0"/>
              </a:cxn>
              <a:cxn ang="0">
                <a:pos x="748" y="186"/>
              </a:cxn>
              <a:cxn ang="0">
                <a:pos x="0" y="186"/>
              </a:cxn>
            </a:cxnLst>
            <a:rect l="0" t="0" r="r" b="b"/>
            <a:pathLst>
              <a:path w="749" h="187">
                <a:moveTo>
                  <a:pt x="0" y="186"/>
                </a:moveTo>
                <a:lnTo>
                  <a:pt x="0" y="0"/>
                </a:lnTo>
                <a:lnTo>
                  <a:pt x="748" y="0"/>
                </a:lnTo>
                <a:lnTo>
                  <a:pt x="748" y="186"/>
                </a:lnTo>
                <a:lnTo>
                  <a:pt x="0" y="186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1039"/>
          <p:cNvSpPr>
            <a:spLocks/>
          </p:cNvSpPr>
          <p:nvPr/>
        </p:nvSpPr>
        <p:spPr bwMode="auto">
          <a:xfrm>
            <a:off x="8469313" y="1771650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Freeform 1040"/>
          <p:cNvSpPr>
            <a:spLocks/>
          </p:cNvSpPr>
          <p:nvPr/>
        </p:nvSpPr>
        <p:spPr bwMode="auto">
          <a:xfrm>
            <a:off x="7283451" y="2957514"/>
            <a:ext cx="593725" cy="1189037"/>
          </a:xfrm>
          <a:custGeom>
            <a:avLst/>
            <a:gdLst/>
            <a:ahLst/>
            <a:cxnLst>
              <a:cxn ang="0">
                <a:pos x="0" y="748"/>
              </a:cxn>
              <a:cxn ang="0">
                <a:pos x="0" y="0"/>
              </a:cxn>
              <a:cxn ang="0">
                <a:pos x="373" y="0"/>
              </a:cxn>
              <a:cxn ang="0">
                <a:pos x="373" y="748"/>
              </a:cxn>
              <a:cxn ang="0">
                <a:pos x="0" y="748"/>
              </a:cxn>
            </a:cxnLst>
            <a:rect l="0" t="0" r="r" b="b"/>
            <a:pathLst>
              <a:path w="374" h="749">
                <a:moveTo>
                  <a:pt x="0" y="748"/>
                </a:moveTo>
                <a:lnTo>
                  <a:pt x="0" y="0"/>
                </a:lnTo>
                <a:lnTo>
                  <a:pt x="373" y="0"/>
                </a:lnTo>
                <a:lnTo>
                  <a:pt x="373" y="748"/>
                </a:lnTo>
                <a:lnTo>
                  <a:pt x="0" y="7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ectangle 1041"/>
          <p:cNvSpPr>
            <a:spLocks noChangeArrowheads="1"/>
          </p:cNvSpPr>
          <p:nvPr/>
        </p:nvSpPr>
        <p:spPr bwMode="auto">
          <a:xfrm>
            <a:off x="9058275" y="56530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21" name="Freeform 1042"/>
          <p:cNvSpPr>
            <a:spLocks/>
          </p:cNvSpPr>
          <p:nvPr/>
        </p:nvSpPr>
        <p:spPr bwMode="auto">
          <a:xfrm>
            <a:off x="8482014" y="5664200"/>
            <a:ext cx="1266825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7" y="0"/>
              </a:cxn>
              <a:cxn ang="0">
                <a:pos x="747" y="187"/>
              </a:cxn>
              <a:cxn ang="0">
                <a:pos x="0" y="187"/>
              </a:cxn>
            </a:cxnLst>
            <a:rect l="0" t="0" r="r" b="b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Freeform 1043"/>
          <p:cNvSpPr>
            <a:spLocks/>
          </p:cNvSpPr>
          <p:nvPr/>
        </p:nvSpPr>
        <p:spPr bwMode="auto">
          <a:xfrm>
            <a:off x="8482013" y="5368926"/>
            <a:ext cx="298450" cy="296863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0" y="0"/>
              </a:cxn>
              <a:cxn ang="0">
                <a:pos x="187" y="0"/>
              </a:cxn>
              <a:cxn ang="0">
                <a:pos x="187" y="186"/>
              </a:cxn>
              <a:cxn ang="0">
                <a:pos x="0" y="186"/>
              </a:cxn>
            </a:cxnLst>
            <a:rect l="0" t="0" r="r" b="b"/>
            <a:pathLst>
              <a:path w="188" h="187">
                <a:moveTo>
                  <a:pt x="0" y="186"/>
                </a:moveTo>
                <a:lnTo>
                  <a:pt x="0" y="0"/>
                </a:lnTo>
                <a:lnTo>
                  <a:pt x="187" y="0"/>
                </a:lnTo>
                <a:lnTo>
                  <a:pt x="187" y="186"/>
                </a:lnTo>
                <a:lnTo>
                  <a:pt x="0" y="186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044"/>
          <p:cNvSpPr>
            <a:spLocks noChangeArrowheads="1"/>
          </p:cNvSpPr>
          <p:nvPr/>
        </p:nvSpPr>
        <p:spPr bwMode="auto">
          <a:xfrm>
            <a:off x="6823075" y="29781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24" name="Rectangle 1045"/>
          <p:cNvSpPr>
            <a:spLocks noChangeArrowheads="1"/>
          </p:cNvSpPr>
          <p:nvPr/>
        </p:nvSpPr>
        <p:spPr bwMode="auto">
          <a:xfrm>
            <a:off x="6823075" y="3287713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25" name="Rectangle 1046"/>
          <p:cNvSpPr>
            <a:spLocks noChangeArrowheads="1"/>
          </p:cNvSpPr>
          <p:nvPr/>
        </p:nvSpPr>
        <p:spPr bwMode="auto">
          <a:xfrm>
            <a:off x="6800850" y="3571875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26" name="Rectangle 1047"/>
          <p:cNvSpPr>
            <a:spLocks noChangeArrowheads="1"/>
          </p:cNvSpPr>
          <p:nvPr/>
        </p:nvSpPr>
        <p:spPr bwMode="auto">
          <a:xfrm>
            <a:off x="6813551" y="3856038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7" name="Rectangle 1048"/>
          <p:cNvSpPr>
            <a:spLocks noChangeArrowheads="1"/>
          </p:cNvSpPr>
          <p:nvPr/>
        </p:nvSpPr>
        <p:spPr bwMode="auto">
          <a:xfrm>
            <a:off x="7275513" y="2646363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8" name="Rectangle 1049"/>
          <p:cNvSpPr>
            <a:spLocks noChangeArrowheads="1"/>
          </p:cNvSpPr>
          <p:nvPr/>
        </p:nvSpPr>
        <p:spPr bwMode="auto">
          <a:xfrm>
            <a:off x="8475663" y="26114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9" name="Rectangle 1050"/>
          <p:cNvSpPr>
            <a:spLocks noChangeArrowheads="1"/>
          </p:cNvSpPr>
          <p:nvPr/>
        </p:nvSpPr>
        <p:spPr bwMode="auto">
          <a:xfrm>
            <a:off x="8497888" y="3535363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30" name="Rectangle 1051"/>
          <p:cNvSpPr>
            <a:spLocks noChangeArrowheads="1"/>
          </p:cNvSpPr>
          <p:nvPr/>
        </p:nvSpPr>
        <p:spPr bwMode="auto">
          <a:xfrm>
            <a:off x="8475663" y="43656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31" name="Rectangle 1052"/>
          <p:cNvSpPr>
            <a:spLocks noChangeArrowheads="1"/>
          </p:cNvSpPr>
          <p:nvPr/>
        </p:nvSpPr>
        <p:spPr bwMode="auto">
          <a:xfrm>
            <a:off x="6623051" y="1782763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32" name="Rectangle 1053"/>
          <p:cNvSpPr>
            <a:spLocks noChangeArrowheads="1"/>
          </p:cNvSpPr>
          <p:nvPr/>
        </p:nvSpPr>
        <p:spPr bwMode="auto">
          <a:xfrm>
            <a:off x="8475663" y="1719263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33" name="Rectangle 1054"/>
          <p:cNvSpPr>
            <a:spLocks noChangeArrowheads="1"/>
          </p:cNvSpPr>
          <p:nvPr/>
        </p:nvSpPr>
        <p:spPr bwMode="auto">
          <a:xfrm>
            <a:off x="8488363" y="53149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34" name="Rectangle 1055"/>
          <p:cNvSpPr>
            <a:spLocks noChangeArrowheads="1"/>
          </p:cNvSpPr>
          <p:nvPr/>
        </p:nvSpPr>
        <p:spPr bwMode="auto">
          <a:xfrm>
            <a:off x="7013576" y="4568825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35" name="Rectangle 1056"/>
          <p:cNvSpPr>
            <a:spLocks noChangeArrowheads="1"/>
          </p:cNvSpPr>
          <p:nvPr/>
        </p:nvSpPr>
        <p:spPr bwMode="auto">
          <a:xfrm>
            <a:off x="6524625" y="2136775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36" name="Rectangle 1057"/>
          <p:cNvSpPr>
            <a:spLocks noChangeArrowheads="1"/>
          </p:cNvSpPr>
          <p:nvPr/>
        </p:nvSpPr>
        <p:spPr bwMode="auto">
          <a:xfrm>
            <a:off x="9417050" y="1733550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37" name="Rectangle 1058"/>
          <p:cNvSpPr>
            <a:spLocks noChangeArrowheads="1"/>
          </p:cNvSpPr>
          <p:nvPr/>
        </p:nvSpPr>
        <p:spPr bwMode="auto">
          <a:xfrm>
            <a:off x="9417051" y="267335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38" name="Rectangle 1059"/>
          <p:cNvSpPr>
            <a:spLocks noChangeArrowheads="1"/>
          </p:cNvSpPr>
          <p:nvPr/>
        </p:nvSpPr>
        <p:spPr bwMode="auto">
          <a:xfrm>
            <a:off x="9417051" y="3541713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39" name="Rectangle 1060"/>
          <p:cNvSpPr>
            <a:spLocks noChangeArrowheads="1"/>
          </p:cNvSpPr>
          <p:nvPr/>
        </p:nvSpPr>
        <p:spPr bwMode="auto">
          <a:xfrm>
            <a:off x="9417051" y="4414838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40" name="Rectangle 1061"/>
          <p:cNvSpPr>
            <a:spLocks noChangeArrowheads="1"/>
          </p:cNvSpPr>
          <p:nvPr/>
        </p:nvSpPr>
        <p:spPr bwMode="auto">
          <a:xfrm>
            <a:off x="9242425" y="5335588"/>
            <a:ext cx="105131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41" name="Rectangle 1062"/>
          <p:cNvSpPr>
            <a:spLocks noChangeArrowheads="1"/>
          </p:cNvSpPr>
          <p:nvPr/>
        </p:nvSpPr>
        <p:spPr bwMode="auto">
          <a:xfrm>
            <a:off x="9112251" y="6007100"/>
            <a:ext cx="12791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42" name="Rectangle 1063"/>
          <p:cNvSpPr>
            <a:spLocks noChangeArrowheads="1"/>
          </p:cNvSpPr>
          <p:nvPr/>
        </p:nvSpPr>
        <p:spPr bwMode="auto">
          <a:xfrm>
            <a:off x="9112250" y="6208713"/>
            <a:ext cx="12292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43" name="Rectangle 1064"/>
          <p:cNvSpPr>
            <a:spLocks noChangeArrowheads="1"/>
          </p:cNvSpPr>
          <p:nvPr/>
        </p:nvSpPr>
        <p:spPr bwMode="auto">
          <a:xfrm>
            <a:off x="8480425" y="29622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44" name="Rectangle 1065"/>
          <p:cNvSpPr>
            <a:spLocks noChangeArrowheads="1"/>
          </p:cNvSpPr>
          <p:nvPr/>
        </p:nvSpPr>
        <p:spPr bwMode="auto">
          <a:xfrm>
            <a:off x="8770938" y="29606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5" name="Rectangle 1066"/>
          <p:cNvSpPr>
            <a:spLocks noChangeArrowheads="1"/>
          </p:cNvSpPr>
          <p:nvPr/>
        </p:nvSpPr>
        <p:spPr bwMode="auto">
          <a:xfrm>
            <a:off x="8986838" y="29654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46" name="Rectangle 1067"/>
          <p:cNvSpPr>
            <a:spLocks noChangeArrowheads="1"/>
          </p:cNvSpPr>
          <p:nvPr/>
        </p:nvSpPr>
        <p:spPr bwMode="auto">
          <a:xfrm>
            <a:off x="9329738" y="29606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47" name="Rectangle 1068"/>
          <p:cNvSpPr>
            <a:spLocks noChangeArrowheads="1"/>
          </p:cNvSpPr>
          <p:nvPr/>
        </p:nvSpPr>
        <p:spPr bwMode="auto">
          <a:xfrm>
            <a:off x="9009063" y="20701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48" name="Rectangle 1069"/>
          <p:cNvSpPr>
            <a:spLocks noChangeArrowheads="1"/>
          </p:cNvSpPr>
          <p:nvPr/>
        </p:nvSpPr>
        <p:spPr bwMode="auto">
          <a:xfrm>
            <a:off x="9329738" y="20574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49" name="Rectangle 1070"/>
          <p:cNvSpPr>
            <a:spLocks noChangeArrowheads="1"/>
          </p:cNvSpPr>
          <p:nvPr/>
        </p:nvSpPr>
        <p:spPr bwMode="auto">
          <a:xfrm>
            <a:off x="8466138" y="38369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50" name="Rectangle 1071"/>
          <p:cNvSpPr>
            <a:spLocks noChangeArrowheads="1"/>
          </p:cNvSpPr>
          <p:nvPr/>
        </p:nvSpPr>
        <p:spPr bwMode="auto">
          <a:xfrm>
            <a:off x="8453438" y="47275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51" name="Rectangle 1072"/>
          <p:cNvSpPr>
            <a:spLocks noChangeArrowheads="1"/>
          </p:cNvSpPr>
          <p:nvPr/>
        </p:nvSpPr>
        <p:spPr bwMode="auto">
          <a:xfrm>
            <a:off x="8769350" y="47275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52" name="Rectangle 1073"/>
          <p:cNvSpPr>
            <a:spLocks noChangeArrowheads="1"/>
          </p:cNvSpPr>
          <p:nvPr/>
        </p:nvSpPr>
        <p:spPr bwMode="auto">
          <a:xfrm>
            <a:off x="9045575" y="47275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53" name="Rectangle 1074"/>
          <p:cNvSpPr>
            <a:spLocks noChangeArrowheads="1"/>
          </p:cNvSpPr>
          <p:nvPr/>
        </p:nvSpPr>
        <p:spPr bwMode="auto">
          <a:xfrm>
            <a:off x="8475663" y="56515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54" name="Rectangle 1075"/>
          <p:cNvSpPr>
            <a:spLocks noChangeArrowheads="1"/>
          </p:cNvSpPr>
          <p:nvPr/>
        </p:nvSpPr>
        <p:spPr bwMode="auto">
          <a:xfrm>
            <a:off x="8763000" y="56515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55" name="Line 1076"/>
          <p:cNvSpPr>
            <a:spLocks noChangeShapeType="1"/>
          </p:cNvSpPr>
          <p:nvPr/>
        </p:nvSpPr>
        <p:spPr bwMode="auto">
          <a:xfrm>
            <a:off x="7307263" y="324643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1077"/>
          <p:cNvSpPr>
            <a:spLocks noChangeShapeType="1"/>
          </p:cNvSpPr>
          <p:nvPr/>
        </p:nvSpPr>
        <p:spPr bwMode="auto">
          <a:xfrm>
            <a:off x="7292976" y="351790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1078"/>
          <p:cNvSpPr>
            <a:spLocks noChangeShapeType="1"/>
          </p:cNvSpPr>
          <p:nvPr/>
        </p:nvSpPr>
        <p:spPr bwMode="auto">
          <a:xfrm>
            <a:off x="7289801" y="382428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1079"/>
          <p:cNvSpPr>
            <a:spLocks noChangeShapeType="1"/>
          </p:cNvSpPr>
          <p:nvPr/>
        </p:nvSpPr>
        <p:spPr bwMode="auto">
          <a:xfrm flipV="1">
            <a:off x="7537450" y="2224088"/>
            <a:ext cx="915988" cy="8683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1080"/>
          <p:cNvSpPr>
            <a:spLocks noChangeShapeType="1"/>
          </p:cNvSpPr>
          <p:nvPr/>
        </p:nvSpPr>
        <p:spPr bwMode="auto">
          <a:xfrm flipV="1">
            <a:off x="7537450" y="3092451"/>
            <a:ext cx="928688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1081"/>
          <p:cNvSpPr>
            <a:spLocks noChangeShapeType="1"/>
          </p:cNvSpPr>
          <p:nvPr/>
        </p:nvSpPr>
        <p:spPr bwMode="auto">
          <a:xfrm>
            <a:off x="7577138" y="3681413"/>
            <a:ext cx="881062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82"/>
          <p:cNvSpPr>
            <a:spLocks noChangeShapeType="1"/>
          </p:cNvSpPr>
          <p:nvPr/>
        </p:nvSpPr>
        <p:spPr bwMode="auto">
          <a:xfrm>
            <a:off x="7600950" y="4086226"/>
            <a:ext cx="857250" cy="809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1083"/>
          <p:cNvSpPr>
            <a:spLocks/>
          </p:cNvSpPr>
          <p:nvPr/>
        </p:nvSpPr>
        <p:spPr bwMode="auto">
          <a:xfrm>
            <a:off x="7886700" y="1800226"/>
            <a:ext cx="573088" cy="168275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180" y="0"/>
              </a:cxn>
              <a:cxn ang="0">
                <a:pos x="105" y="105"/>
              </a:cxn>
              <a:cxn ang="0">
                <a:pos x="360" y="30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Freeform 1084"/>
          <p:cNvSpPr>
            <a:spLocks/>
          </p:cNvSpPr>
          <p:nvPr/>
        </p:nvSpPr>
        <p:spPr bwMode="auto">
          <a:xfrm>
            <a:off x="7386639" y="2382839"/>
            <a:ext cx="180975" cy="276225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113" y="68"/>
              </a:cxn>
              <a:cxn ang="0">
                <a:pos x="0" y="38"/>
              </a:cxn>
              <a:cxn ang="0">
                <a:pos x="15" y="173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Rectangle 1085"/>
          <p:cNvSpPr>
            <a:spLocks noChangeArrowheads="1"/>
          </p:cNvSpPr>
          <p:nvPr/>
        </p:nvSpPr>
        <p:spPr bwMode="auto">
          <a:xfrm>
            <a:off x="1524000" y="2133600"/>
            <a:ext cx="4800600" cy="472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086"/>
          <p:cNvSpPr>
            <a:spLocks/>
          </p:cNvSpPr>
          <p:nvPr/>
        </p:nvSpPr>
        <p:spPr bwMode="auto">
          <a:xfrm>
            <a:off x="2554289" y="3036889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1087"/>
          <p:cNvSpPr>
            <a:spLocks/>
          </p:cNvSpPr>
          <p:nvPr/>
        </p:nvSpPr>
        <p:spPr bwMode="auto">
          <a:xfrm>
            <a:off x="3954463" y="3386139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Freeform 1088"/>
          <p:cNvSpPr>
            <a:spLocks/>
          </p:cNvSpPr>
          <p:nvPr/>
        </p:nvSpPr>
        <p:spPr bwMode="auto">
          <a:xfrm>
            <a:off x="3954463" y="443706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Freeform 1089"/>
          <p:cNvSpPr>
            <a:spLocks/>
          </p:cNvSpPr>
          <p:nvPr/>
        </p:nvSpPr>
        <p:spPr bwMode="auto">
          <a:xfrm>
            <a:off x="3954463" y="548798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Freeform 1090"/>
          <p:cNvSpPr>
            <a:spLocks/>
          </p:cNvSpPr>
          <p:nvPr/>
        </p:nvSpPr>
        <p:spPr bwMode="auto">
          <a:xfrm>
            <a:off x="3954463" y="233838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Freeform 1091"/>
          <p:cNvSpPr>
            <a:spLocks/>
          </p:cNvSpPr>
          <p:nvPr/>
        </p:nvSpPr>
        <p:spPr bwMode="auto">
          <a:xfrm>
            <a:off x="3954464" y="1987551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Freeform 1092"/>
          <p:cNvSpPr>
            <a:spLocks/>
          </p:cNvSpPr>
          <p:nvPr/>
        </p:nvSpPr>
        <p:spPr bwMode="auto">
          <a:xfrm>
            <a:off x="3954464" y="3036889"/>
            <a:ext cx="352425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221" y="0"/>
              </a:cxn>
              <a:cxn ang="0">
                <a:pos x="221" y="220"/>
              </a:cxn>
              <a:cxn ang="0">
                <a:pos x="0" y="220"/>
              </a:cxn>
            </a:cxnLst>
            <a:rect l="0" t="0" r="r" b="b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Freeform 1093"/>
          <p:cNvSpPr>
            <a:spLocks/>
          </p:cNvSpPr>
          <p:nvPr/>
        </p:nvSpPr>
        <p:spPr bwMode="auto">
          <a:xfrm>
            <a:off x="3954464" y="4086226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Freeform 1094"/>
          <p:cNvSpPr>
            <a:spLocks/>
          </p:cNvSpPr>
          <p:nvPr/>
        </p:nvSpPr>
        <p:spPr bwMode="auto">
          <a:xfrm>
            <a:off x="3954464" y="5137151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Freeform 1095"/>
          <p:cNvSpPr>
            <a:spLocks/>
          </p:cNvSpPr>
          <p:nvPr/>
        </p:nvSpPr>
        <p:spPr bwMode="auto">
          <a:xfrm>
            <a:off x="2554289" y="3386138"/>
            <a:ext cx="701675" cy="1401762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0" y="0"/>
              </a:cxn>
              <a:cxn ang="0">
                <a:pos x="441" y="0"/>
              </a:cxn>
              <a:cxn ang="0">
                <a:pos x="441" y="882"/>
              </a:cxn>
              <a:cxn ang="0">
                <a:pos x="0" y="882"/>
              </a:cxn>
            </a:cxnLst>
            <a:rect l="0" t="0" r="r" b="b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Rectangle 1096"/>
          <p:cNvSpPr>
            <a:spLocks noChangeArrowheads="1"/>
          </p:cNvSpPr>
          <p:nvPr/>
        </p:nvSpPr>
        <p:spPr bwMode="auto">
          <a:xfrm>
            <a:off x="4975225" y="34147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76" name="Rectangle 1097"/>
          <p:cNvSpPr>
            <a:spLocks noChangeArrowheads="1"/>
          </p:cNvSpPr>
          <p:nvPr/>
        </p:nvSpPr>
        <p:spPr bwMode="auto">
          <a:xfrm>
            <a:off x="1917700" y="34099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77" name="Rectangle 1098"/>
          <p:cNvSpPr>
            <a:spLocks noChangeArrowheads="1"/>
          </p:cNvSpPr>
          <p:nvPr/>
        </p:nvSpPr>
        <p:spPr bwMode="auto">
          <a:xfrm>
            <a:off x="1917700" y="3798888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78" name="Rectangle 1099"/>
          <p:cNvSpPr>
            <a:spLocks noChangeArrowheads="1"/>
          </p:cNvSpPr>
          <p:nvPr/>
        </p:nvSpPr>
        <p:spPr bwMode="auto">
          <a:xfrm>
            <a:off x="1917700" y="4132263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79" name="Rectangle 1100"/>
          <p:cNvSpPr>
            <a:spLocks noChangeArrowheads="1"/>
          </p:cNvSpPr>
          <p:nvPr/>
        </p:nvSpPr>
        <p:spPr bwMode="auto">
          <a:xfrm>
            <a:off x="1917701" y="4492625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80" name="Rectangle 1101"/>
          <p:cNvSpPr>
            <a:spLocks noChangeArrowheads="1"/>
          </p:cNvSpPr>
          <p:nvPr/>
        </p:nvSpPr>
        <p:spPr bwMode="auto">
          <a:xfrm>
            <a:off x="2547938" y="30448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1" name="Rectangle 1102"/>
          <p:cNvSpPr>
            <a:spLocks noChangeArrowheads="1"/>
          </p:cNvSpPr>
          <p:nvPr/>
        </p:nvSpPr>
        <p:spPr bwMode="auto">
          <a:xfrm>
            <a:off x="3995738" y="204470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2" name="Rectangle 1103"/>
          <p:cNvSpPr>
            <a:spLocks noChangeArrowheads="1"/>
          </p:cNvSpPr>
          <p:nvPr/>
        </p:nvSpPr>
        <p:spPr bwMode="auto">
          <a:xfrm>
            <a:off x="3971925" y="304800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3" name="Rectangle 1104"/>
          <p:cNvSpPr>
            <a:spLocks noChangeArrowheads="1"/>
          </p:cNvSpPr>
          <p:nvPr/>
        </p:nvSpPr>
        <p:spPr bwMode="auto">
          <a:xfrm>
            <a:off x="3960813" y="40957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4" name="Rectangle 1105"/>
          <p:cNvSpPr>
            <a:spLocks noChangeArrowheads="1"/>
          </p:cNvSpPr>
          <p:nvPr/>
        </p:nvSpPr>
        <p:spPr bwMode="auto">
          <a:xfrm>
            <a:off x="3986213" y="5165725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85" name="Rectangle 1106"/>
          <p:cNvSpPr>
            <a:spLocks noChangeArrowheads="1"/>
          </p:cNvSpPr>
          <p:nvPr/>
        </p:nvSpPr>
        <p:spPr bwMode="auto">
          <a:xfrm>
            <a:off x="1919289" y="2036763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86" name="Rectangle 1107"/>
          <p:cNvSpPr>
            <a:spLocks noChangeArrowheads="1"/>
          </p:cNvSpPr>
          <p:nvPr/>
        </p:nvSpPr>
        <p:spPr bwMode="auto">
          <a:xfrm>
            <a:off x="1655763" y="2439988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87" name="Rectangle 1108"/>
          <p:cNvSpPr>
            <a:spLocks noChangeArrowheads="1"/>
          </p:cNvSpPr>
          <p:nvPr/>
        </p:nvSpPr>
        <p:spPr bwMode="auto">
          <a:xfrm>
            <a:off x="2241551" y="5241925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88" name="Rectangle 1109"/>
          <p:cNvSpPr>
            <a:spLocks noChangeArrowheads="1"/>
          </p:cNvSpPr>
          <p:nvPr/>
        </p:nvSpPr>
        <p:spPr bwMode="auto">
          <a:xfrm>
            <a:off x="4954588" y="1906588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89" name="Rectangle 1110"/>
          <p:cNvSpPr>
            <a:spLocks noChangeArrowheads="1"/>
          </p:cNvSpPr>
          <p:nvPr/>
        </p:nvSpPr>
        <p:spPr bwMode="auto">
          <a:xfrm>
            <a:off x="4968876" y="2970213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90" name="Rectangle 1111"/>
          <p:cNvSpPr>
            <a:spLocks noChangeArrowheads="1"/>
          </p:cNvSpPr>
          <p:nvPr/>
        </p:nvSpPr>
        <p:spPr bwMode="auto">
          <a:xfrm>
            <a:off x="4968876" y="4005263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91" name="Rectangle 1112"/>
          <p:cNvSpPr>
            <a:spLocks noChangeArrowheads="1"/>
          </p:cNvSpPr>
          <p:nvPr/>
        </p:nvSpPr>
        <p:spPr bwMode="auto">
          <a:xfrm>
            <a:off x="4970464" y="5070475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92" name="Rectangle 1113"/>
          <p:cNvSpPr>
            <a:spLocks noChangeArrowheads="1"/>
          </p:cNvSpPr>
          <p:nvPr/>
        </p:nvSpPr>
        <p:spPr bwMode="auto">
          <a:xfrm>
            <a:off x="3900488" y="6024563"/>
            <a:ext cx="131427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DATA PAGES</a:t>
            </a:r>
          </a:p>
        </p:txBody>
      </p:sp>
      <p:sp>
        <p:nvSpPr>
          <p:cNvPr id="93" name="Rectangle 1114"/>
          <p:cNvSpPr>
            <a:spLocks noChangeArrowheads="1"/>
          </p:cNvSpPr>
          <p:nvPr/>
        </p:nvSpPr>
        <p:spPr bwMode="auto">
          <a:xfrm>
            <a:off x="3937000" y="44481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94" name="Rectangle 1115"/>
          <p:cNvSpPr>
            <a:spLocks noChangeArrowheads="1"/>
          </p:cNvSpPr>
          <p:nvPr/>
        </p:nvSpPr>
        <p:spPr bwMode="auto">
          <a:xfrm>
            <a:off x="3951288" y="341471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95" name="Rectangle 1116"/>
          <p:cNvSpPr>
            <a:spLocks noChangeArrowheads="1"/>
          </p:cNvSpPr>
          <p:nvPr/>
        </p:nvSpPr>
        <p:spPr bwMode="auto">
          <a:xfrm>
            <a:off x="4619625" y="34147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96" name="Rectangle 1117"/>
          <p:cNvSpPr>
            <a:spLocks noChangeArrowheads="1"/>
          </p:cNvSpPr>
          <p:nvPr/>
        </p:nvSpPr>
        <p:spPr bwMode="auto">
          <a:xfrm>
            <a:off x="3948113" y="23622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97" name="Rectangle 1118"/>
          <p:cNvSpPr>
            <a:spLocks noChangeArrowheads="1"/>
          </p:cNvSpPr>
          <p:nvPr/>
        </p:nvSpPr>
        <p:spPr bwMode="auto">
          <a:xfrm>
            <a:off x="4270375" y="23622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98" name="Rectangle 1119"/>
          <p:cNvSpPr>
            <a:spLocks noChangeArrowheads="1"/>
          </p:cNvSpPr>
          <p:nvPr/>
        </p:nvSpPr>
        <p:spPr bwMode="auto">
          <a:xfrm>
            <a:off x="4649788" y="23622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99" name="Rectangle 1120"/>
          <p:cNvSpPr>
            <a:spLocks noChangeArrowheads="1"/>
          </p:cNvSpPr>
          <p:nvPr/>
        </p:nvSpPr>
        <p:spPr bwMode="auto">
          <a:xfrm>
            <a:off x="4970463" y="23495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00" name="Rectangle 1121"/>
          <p:cNvSpPr>
            <a:spLocks noChangeArrowheads="1"/>
          </p:cNvSpPr>
          <p:nvPr/>
        </p:nvSpPr>
        <p:spPr bwMode="auto">
          <a:xfrm>
            <a:off x="3937000" y="54991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01" name="Rectangle 1122"/>
          <p:cNvSpPr>
            <a:spLocks noChangeArrowheads="1"/>
          </p:cNvSpPr>
          <p:nvPr/>
        </p:nvSpPr>
        <p:spPr bwMode="auto">
          <a:xfrm>
            <a:off x="4327525" y="54991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02" name="Rectangle 1123"/>
          <p:cNvSpPr>
            <a:spLocks noChangeArrowheads="1"/>
          </p:cNvSpPr>
          <p:nvPr/>
        </p:nvSpPr>
        <p:spPr bwMode="auto">
          <a:xfrm>
            <a:off x="4621213" y="54991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103" name="Rectangle 1124"/>
          <p:cNvSpPr>
            <a:spLocks noChangeArrowheads="1"/>
          </p:cNvSpPr>
          <p:nvPr/>
        </p:nvSpPr>
        <p:spPr bwMode="auto">
          <a:xfrm>
            <a:off x="4325938" y="341312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104" name="Freeform 1125"/>
          <p:cNvSpPr>
            <a:spLocks/>
          </p:cNvSpPr>
          <p:nvPr/>
        </p:nvSpPr>
        <p:spPr bwMode="auto">
          <a:xfrm>
            <a:off x="3159125" y="2022475"/>
            <a:ext cx="750888" cy="133350"/>
          </a:xfrm>
          <a:custGeom>
            <a:avLst/>
            <a:gdLst/>
            <a:ahLst/>
            <a:cxnLst>
              <a:cxn ang="0">
                <a:pos x="0" y="83"/>
              </a:cxn>
              <a:cxn ang="0">
                <a:pos x="195" y="0"/>
              </a:cxn>
              <a:cxn ang="0">
                <a:pos x="187" y="83"/>
              </a:cxn>
              <a:cxn ang="0">
                <a:pos x="472" y="60"/>
              </a:cxn>
            </a:cxnLst>
            <a:rect l="0" t="0" r="r" b="b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Freeform 1126"/>
          <p:cNvSpPr>
            <a:spLocks/>
          </p:cNvSpPr>
          <p:nvPr/>
        </p:nvSpPr>
        <p:spPr bwMode="auto">
          <a:xfrm>
            <a:off x="2157413" y="2678114"/>
            <a:ext cx="455612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" y="180"/>
              </a:cxn>
              <a:cxn ang="0">
                <a:pos x="158" y="75"/>
              </a:cxn>
              <a:cxn ang="0">
                <a:pos x="286" y="225"/>
              </a:cxn>
            </a:cxnLst>
            <a:rect l="0" t="0" r="r" b="b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Rectangle 1127"/>
          <p:cNvSpPr>
            <a:spLocks noChangeArrowheads="1"/>
          </p:cNvSpPr>
          <p:nvPr/>
        </p:nvSpPr>
        <p:spPr bwMode="auto">
          <a:xfrm>
            <a:off x="2557463" y="3386139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1128"/>
          <p:cNvSpPr>
            <a:spLocks noChangeArrowheads="1"/>
          </p:cNvSpPr>
          <p:nvPr/>
        </p:nvSpPr>
        <p:spPr bwMode="auto">
          <a:xfrm>
            <a:off x="2557463" y="3729039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1129"/>
          <p:cNvSpPr>
            <a:spLocks noChangeArrowheads="1"/>
          </p:cNvSpPr>
          <p:nvPr/>
        </p:nvSpPr>
        <p:spPr bwMode="auto">
          <a:xfrm>
            <a:off x="2557463" y="4071939"/>
            <a:ext cx="684212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130"/>
          <p:cNvSpPr>
            <a:spLocks noChangeShapeType="1"/>
          </p:cNvSpPr>
          <p:nvPr/>
        </p:nvSpPr>
        <p:spPr bwMode="auto">
          <a:xfrm flipV="1">
            <a:off x="2979738" y="2582864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1131"/>
          <p:cNvSpPr>
            <a:spLocks noChangeShapeType="1"/>
          </p:cNvSpPr>
          <p:nvPr/>
        </p:nvSpPr>
        <p:spPr bwMode="auto">
          <a:xfrm flipV="1">
            <a:off x="2979738" y="3589338"/>
            <a:ext cx="965200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" name="Line 1132"/>
          <p:cNvSpPr>
            <a:spLocks noChangeShapeType="1"/>
          </p:cNvSpPr>
          <p:nvPr/>
        </p:nvSpPr>
        <p:spPr bwMode="auto">
          <a:xfrm>
            <a:off x="3016250" y="4249739"/>
            <a:ext cx="939800" cy="357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Line 1133"/>
          <p:cNvSpPr>
            <a:spLocks noChangeShapeType="1"/>
          </p:cNvSpPr>
          <p:nvPr/>
        </p:nvSpPr>
        <p:spPr bwMode="auto">
          <a:xfrm>
            <a:off x="3098800" y="4630739"/>
            <a:ext cx="846138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Rectangle 1134"/>
          <p:cNvSpPr>
            <a:spLocks noChangeArrowheads="1"/>
          </p:cNvSpPr>
          <p:nvPr/>
        </p:nvSpPr>
        <p:spPr bwMode="auto">
          <a:xfrm>
            <a:off x="2286001" y="1524001"/>
            <a:ext cx="205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20 = binary 10100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6302375" y="1711325"/>
            <a:ext cx="4267200" cy="4876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30"/>
          <p:cNvSpPr txBox="1">
            <a:spLocks noChangeArrowheads="1"/>
          </p:cNvSpPr>
          <p:nvPr/>
        </p:nvSpPr>
        <p:spPr>
          <a:xfrm>
            <a:off x="1981201" y="1"/>
            <a:ext cx="7948613" cy="705321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>
              <a:defRPr/>
            </a:pPr>
            <a:r>
              <a:rPr lang="en-US" sz="4000" kern="0" dirty="0">
                <a:solidFill>
                  <a:srgbClr val="775F5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Insert </a:t>
            </a:r>
            <a:r>
              <a:rPr lang="en-US" sz="4000" b="1" kern="0" dirty="0">
                <a:solidFill>
                  <a:srgbClr val="775F5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h</a:t>
            </a:r>
            <a:r>
              <a:rPr lang="en-US" sz="4000" kern="0" dirty="0">
                <a:solidFill>
                  <a:srgbClr val="775F5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(r)=20 (Causes Doubling)</a:t>
            </a:r>
          </a:p>
        </p:txBody>
      </p:sp>
      <p:sp>
        <p:nvSpPr>
          <p:cNvPr id="8" name="AutoShape 1031"/>
          <p:cNvSpPr>
            <a:spLocks noChangeArrowheads="1"/>
          </p:cNvSpPr>
          <p:nvPr/>
        </p:nvSpPr>
        <p:spPr bwMode="auto">
          <a:xfrm>
            <a:off x="5811838" y="1406525"/>
            <a:ext cx="444500" cy="292100"/>
          </a:xfrm>
          <a:prstGeom prst="rightArrow">
            <a:avLst>
              <a:gd name="adj1" fmla="val 23917"/>
              <a:gd name="adj2" fmla="val 7336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077"/>
          <p:cNvSpPr>
            <a:spLocks/>
          </p:cNvSpPr>
          <p:nvPr/>
        </p:nvSpPr>
        <p:spPr bwMode="auto">
          <a:xfrm>
            <a:off x="6996114" y="2732089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Freeform 1078"/>
          <p:cNvSpPr>
            <a:spLocks/>
          </p:cNvSpPr>
          <p:nvPr/>
        </p:nvSpPr>
        <p:spPr bwMode="auto">
          <a:xfrm>
            <a:off x="8196263" y="3032126"/>
            <a:ext cx="1295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756" y="0"/>
              </a:cxn>
              <a:cxn ang="0">
                <a:pos x="756" y="189"/>
              </a:cxn>
              <a:cxn ang="0">
                <a:pos x="0" y="18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reeform 1079"/>
          <p:cNvSpPr>
            <a:spLocks/>
          </p:cNvSpPr>
          <p:nvPr/>
        </p:nvSpPr>
        <p:spPr bwMode="auto">
          <a:xfrm>
            <a:off x="8196263" y="3930651"/>
            <a:ext cx="1295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756" y="0"/>
              </a:cxn>
              <a:cxn ang="0">
                <a:pos x="756" y="189"/>
              </a:cxn>
              <a:cxn ang="0">
                <a:pos x="0" y="18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1080"/>
          <p:cNvSpPr>
            <a:spLocks/>
          </p:cNvSpPr>
          <p:nvPr/>
        </p:nvSpPr>
        <p:spPr bwMode="auto">
          <a:xfrm>
            <a:off x="8196263" y="4832351"/>
            <a:ext cx="1295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756" y="0"/>
              </a:cxn>
              <a:cxn ang="0">
                <a:pos x="756" y="189"/>
              </a:cxn>
              <a:cxn ang="0">
                <a:pos x="0" y="18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1081"/>
          <p:cNvSpPr>
            <a:spLocks/>
          </p:cNvSpPr>
          <p:nvPr/>
        </p:nvSpPr>
        <p:spPr bwMode="auto">
          <a:xfrm>
            <a:off x="8196264" y="2732089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1082"/>
          <p:cNvSpPr>
            <a:spLocks/>
          </p:cNvSpPr>
          <p:nvPr/>
        </p:nvSpPr>
        <p:spPr bwMode="auto">
          <a:xfrm>
            <a:off x="8196264" y="3630614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083"/>
          <p:cNvSpPr>
            <a:spLocks/>
          </p:cNvSpPr>
          <p:nvPr/>
        </p:nvSpPr>
        <p:spPr bwMode="auto">
          <a:xfrm>
            <a:off x="8196264" y="4532314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1084"/>
          <p:cNvSpPr>
            <a:spLocks/>
          </p:cNvSpPr>
          <p:nvPr/>
        </p:nvSpPr>
        <p:spPr bwMode="auto">
          <a:xfrm>
            <a:off x="8196263" y="2132014"/>
            <a:ext cx="1295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756" y="0"/>
              </a:cxn>
              <a:cxn ang="0">
                <a:pos x="756" y="189"/>
              </a:cxn>
              <a:cxn ang="0">
                <a:pos x="0" y="18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1085"/>
          <p:cNvSpPr>
            <a:spLocks/>
          </p:cNvSpPr>
          <p:nvPr/>
        </p:nvSpPr>
        <p:spPr bwMode="auto">
          <a:xfrm>
            <a:off x="8196264" y="1831976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1086"/>
          <p:cNvSpPr>
            <a:spLocks/>
          </p:cNvSpPr>
          <p:nvPr/>
        </p:nvSpPr>
        <p:spPr bwMode="auto">
          <a:xfrm>
            <a:off x="8207375" y="5768976"/>
            <a:ext cx="1295400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756" y="0"/>
              </a:cxn>
              <a:cxn ang="0">
                <a:pos x="756" y="189"/>
              </a:cxn>
              <a:cxn ang="0">
                <a:pos x="0" y="189"/>
              </a:cxn>
            </a:cxnLst>
            <a:rect l="0" t="0" r="r" b="b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Freeform 1087"/>
          <p:cNvSpPr>
            <a:spLocks/>
          </p:cNvSpPr>
          <p:nvPr/>
        </p:nvSpPr>
        <p:spPr bwMode="auto">
          <a:xfrm>
            <a:off x="8207376" y="5468939"/>
            <a:ext cx="301625" cy="301625"/>
          </a:xfrm>
          <a:custGeom>
            <a:avLst/>
            <a:gdLst/>
            <a:ahLst/>
            <a:cxnLst>
              <a:cxn ang="0">
                <a:pos x="0" y="189"/>
              </a:cxn>
              <a:cxn ang="0">
                <a:pos x="0" y="0"/>
              </a:cxn>
              <a:cxn ang="0">
                <a:pos x="189" y="0"/>
              </a:cxn>
              <a:cxn ang="0">
                <a:pos x="189" y="189"/>
              </a:cxn>
              <a:cxn ang="0">
                <a:pos x="0" y="189"/>
              </a:cxn>
            </a:cxnLst>
            <a:rect l="0" t="0" r="r" b="b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Freeform 1088"/>
          <p:cNvSpPr>
            <a:spLocks/>
          </p:cNvSpPr>
          <p:nvPr/>
        </p:nvSpPr>
        <p:spPr bwMode="auto">
          <a:xfrm>
            <a:off x="6996113" y="3032125"/>
            <a:ext cx="601662" cy="1200150"/>
          </a:xfrm>
          <a:custGeom>
            <a:avLst/>
            <a:gdLst/>
            <a:ahLst/>
            <a:cxnLst>
              <a:cxn ang="0">
                <a:pos x="0" y="755"/>
              </a:cxn>
              <a:cxn ang="0">
                <a:pos x="0" y="0"/>
              </a:cxn>
              <a:cxn ang="0">
                <a:pos x="378" y="0"/>
              </a:cxn>
              <a:cxn ang="0">
                <a:pos x="378" y="755"/>
              </a:cxn>
              <a:cxn ang="0">
                <a:pos x="0" y="755"/>
              </a:cxn>
            </a:cxnLst>
            <a:rect l="0" t="0" r="r" b="b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Freeform 1089"/>
          <p:cNvSpPr>
            <a:spLocks/>
          </p:cNvSpPr>
          <p:nvPr/>
        </p:nvSpPr>
        <p:spPr bwMode="auto">
          <a:xfrm>
            <a:off x="6996113" y="4230689"/>
            <a:ext cx="601662" cy="1203325"/>
          </a:xfrm>
          <a:custGeom>
            <a:avLst/>
            <a:gdLst/>
            <a:ahLst/>
            <a:cxnLst>
              <a:cxn ang="0">
                <a:pos x="0" y="757"/>
              </a:cxn>
              <a:cxn ang="0">
                <a:pos x="0" y="0"/>
              </a:cxn>
              <a:cxn ang="0">
                <a:pos x="378" y="0"/>
              </a:cxn>
              <a:cxn ang="0">
                <a:pos x="378" y="757"/>
              </a:cxn>
              <a:cxn ang="0">
                <a:pos x="0" y="757"/>
              </a:cxn>
            </a:cxnLst>
            <a:rect l="0" t="0" r="r" b="b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Rectangle 1090"/>
          <p:cNvSpPr>
            <a:spLocks noChangeArrowheads="1"/>
          </p:cNvSpPr>
          <p:nvPr/>
        </p:nvSpPr>
        <p:spPr bwMode="auto">
          <a:xfrm>
            <a:off x="8764588" y="48260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23" name="Rectangle 1091"/>
          <p:cNvSpPr>
            <a:spLocks noChangeArrowheads="1"/>
          </p:cNvSpPr>
          <p:nvPr/>
        </p:nvSpPr>
        <p:spPr bwMode="auto">
          <a:xfrm>
            <a:off x="8185150" y="269557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4" name="Rectangle 1092"/>
          <p:cNvSpPr>
            <a:spLocks noChangeArrowheads="1"/>
          </p:cNvSpPr>
          <p:nvPr/>
        </p:nvSpPr>
        <p:spPr bwMode="auto">
          <a:xfrm>
            <a:off x="8199438" y="358140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5" name="Rectangle 1093"/>
          <p:cNvSpPr>
            <a:spLocks noChangeArrowheads="1"/>
          </p:cNvSpPr>
          <p:nvPr/>
        </p:nvSpPr>
        <p:spPr bwMode="auto">
          <a:xfrm>
            <a:off x="8199438" y="45053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26" name="Rectangle 1094"/>
          <p:cNvSpPr>
            <a:spLocks noChangeArrowheads="1"/>
          </p:cNvSpPr>
          <p:nvPr/>
        </p:nvSpPr>
        <p:spPr bwMode="auto">
          <a:xfrm>
            <a:off x="6500813" y="30416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000</a:t>
            </a:r>
          </a:p>
        </p:txBody>
      </p:sp>
      <p:sp>
        <p:nvSpPr>
          <p:cNvPr id="27" name="Rectangle 1095"/>
          <p:cNvSpPr>
            <a:spLocks noChangeArrowheads="1"/>
          </p:cNvSpPr>
          <p:nvPr/>
        </p:nvSpPr>
        <p:spPr bwMode="auto">
          <a:xfrm>
            <a:off x="6500813" y="335280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001</a:t>
            </a:r>
          </a:p>
        </p:txBody>
      </p:sp>
      <p:sp>
        <p:nvSpPr>
          <p:cNvPr id="28" name="Rectangle 1096"/>
          <p:cNvSpPr>
            <a:spLocks noChangeArrowheads="1"/>
          </p:cNvSpPr>
          <p:nvPr/>
        </p:nvSpPr>
        <p:spPr bwMode="auto">
          <a:xfrm>
            <a:off x="6491288" y="3652838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010</a:t>
            </a:r>
          </a:p>
        </p:txBody>
      </p:sp>
      <p:sp>
        <p:nvSpPr>
          <p:cNvPr id="29" name="Rectangle 1097"/>
          <p:cNvSpPr>
            <a:spLocks noChangeArrowheads="1"/>
          </p:cNvSpPr>
          <p:nvPr/>
        </p:nvSpPr>
        <p:spPr bwMode="auto">
          <a:xfrm>
            <a:off x="6491289" y="3965575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011</a:t>
            </a:r>
          </a:p>
        </p:txBody>
      </p:sp>
      <p:sp>
        <p:nvSpPr>
          <p:cNvPr id="30" name="Rectangle 1098"/>
          <p:cNvSpPr>
            <a:spLocks noChangeArrowheads="1"/>
          </p:cNvSpPr>
          <p:nvPr/>
        </p:nvSpPr>
        <p:spPr bwMode="auto">
          <a:xfrm>
            <a:off x="6480175" y="4252913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100</a:t>
            </a:r>
          </a:p>
        </p:txBody>
      </p:sp>
      <p:sp>
        <p:nvSpPr>
          <p:cNvPr id="31" name="Rectangle 1099"/>
          <p:cNvSpPr>
            <a:spLocks noChangeArrowheads="1"/>
          </p:cNvSpPr>
          <p:nvPr/>
        </p:nvSpPr>
        <p:spPr bwMode="auto">
          <a:xfrm>
            <a:off x="6480175" y="45656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101</a:t>
            </a:r>
          </a:p>
        </p:txBody>
      </p:sp>
      <p:sp>
        <p:nvSpPr>
          <p:cNvPr id="32" name="Rectangle 1100"/>
          <p:cNvSpPr>
            <a:spLocks noChangeArrowheads="1"/>
          </p:cNvSpPr>
          <p:nvPr/>
        </p:nvSpPr>
        <p:spPr bwMode="auto">
          <a:xfrm>
            <a:off x="6467476" y="4887913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110</a:t>
            </a:r>
          </a:p>
        </p:txBody>
      </p:sp>
      <p:sp>
        <p:nvSpPr>
          <p:cNvPr id="33" name="Rectangle 1101"/>
          <p:cNvSpPr>
            <a:spLocks noChangeArrowheads="1"/>
          </p:cNvSpPr>
          <p:nvPr/>
        </p:nvSpPr>
        <p:spPr bwMode="auto">
          <a:xfrm>
            <a:off x="6480176" y="5176838"/>
            <a:ext cx="46115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111</a:t>
            </a:r>
          </a:p>
        </p:txBody>
      </p:sp>
      <p:sp>
        <p:nvSpPr>
          <p:cNvPr id="34" name="Rectangle 1102"/>
          <p:cNvSpPr>
            <a:spLocks noChangeArrowheads="1"/>
          </p:cNvSpPr>
          <p:nvPr/>
        </p:nvSpPr>
        <p:spPr bwMode="auto">
          <a:xfrm>
            <a:off x="6997700" y="27066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35" name="Rectangle 1103"/>
          <p:cNvSpPr>
            <a:spLocks noChangeArrowheads="1"/>
          </p:cNvSpPr>
          <p:nvPr/>
        </p:nvSpPr>
        <p:spPr bwMode="auto">
          <a:xfrm>
            <a:off x="8185150" y="179387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36" name="Rectangle 1104"/>
          <p:cNvSpPr>
            <a:spLocks noChangeArrowheads="1"/>
          </p:cNvSpPr>
          <p:nvPr/>
        </p:nvSpPr>
        <p:spPr bwMode="auto">
          <a:xfrm>
            <a:off x="8212138" y="54419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37" name="Rectangle 1105"/>
          <p:cNvSpPr>
            <a:spLocks noChangeArrowheads="1"/>
          </p:cNvSpPr>
          <p:nvPr/>
        </p:nvSpPr>
        <p:spPr bwMode="auto">
          <a:xfrm>
            <a:off x="6708776" y="5672138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38" name="Rectangle 1106"/>
          <p:cNvSpPr>
            <a:spLocks noChangeArrowheads="1"/>
          </p:cNvSpPr>
          <p:nvPr/>
        </p:nvSpPr>
        <p:spPr bwMode="auto">
          <a:xfrm>
            <a:off x="9447213" y="2138363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39" name="Rectangle 1107"/>
          <p:cNvSpPr>
            <a:spLocks noChangeArrowheads="1"/>
          </p:cNvSpPr>
          <p:nvPr/>
        </p:nvSpPr>
        <p:spPr bwMode="auto">
          <a:xfrm>
            <a:off x="9459914" y="3051175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40" name="Rectangle 1108"/>
          <p:cNvSpPr>
            <a:spLocks noChangeArrowheads="1"/>
          </p:cNvSpPr>
          <p:nvPr/>
        </p:nvSpPr>
        <p:spPr bwMode="auto">
          <a:xfrm>
            <a:off x="9461501" y="3938588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41" name="Rectangle 1109"/>
          <p:cNvSpPr>
            <a:spLocks noChangeArrowheads="1"/>
          </p:cNvSpPr>
          <p:nvPr/>
        </p:nvSpPr>
        <p:spPr bwMode="auto">
          <a:xfrm>
            <a:off x="9461501" y="485140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42" name="Rectangle 1110"/>
          <p:cNvSpPr>
            <a:spLocks noChangeArrowheads="1"/>
          </p:cNvSpPr>
          <p:nvPr/>
        </p:nvSpPr>
        <p:spPr bwMode="auto">
          <a:xfrm>
            <a:off x="9461500" y="5751513"/>
            <a:ext cx="105131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43" name="Rectangle 1111"/>
          <p:cNvSpPr>
            <a:spLocks noChangeArrowheads="1"/>
          </p:cNvSpPr>
          <p:nvPr/>
        </p:nvSpPr>
        <p:spPr bwMode="auto">
          <a:xfrm>
            <a:off x="9296401" y="5980113"/>
            <a:ext cx="12791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44" name="Rectangle 1112"/>
          <p:cNvSpPr>
            <a:spLocks noChangeArrowheads="1"/>
          </p:cNvSpPr>
          <p:nvPr/>
        </p:nvSpPr>
        <p:spPr bwMode="auto">
          <a:xfrm>
            <a:off x="9366250" y="6159500"/>
            <a:ext cx="12292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45" name="Rectangle 1113"/>
          <p:cNvSpPr>
            <a:spLocks noChangeArrowheads="1"/>
          </p:cNvSpPr>
          <p:nvPr/>
        </p:nvSpPr>
        <p:spPr bwMode="auto">
          <a:xfrm>
            <a:off x="8759825" y="21224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46" name="Rectangle 1114"/>
          <p:cNvSpPr>
            <a:spLocks noChangeArrowheads="1"/>
          </p:cNvSpPr>
          <p:nvPr/>
        </p:nvSpPr>
        <p:spPr bwMode="auto">
          <a:xfrm>
            <a:off x="8189913" y="30241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47" name="Rectangle 1115"/>
          <p:cNvSpPr>
            <a:spLocks noChangeArrowheads="1"/>
          </p:cNvSpPr>
          <p:nvPr/>
        </p:nvSpPr>
        <p:spPr bwMode="auto">
          <a:xfrm>
            <a:off x="8483600" y="30241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8" name="Rectangle 1116"/>
          <p:cNvSpPr>
            <a:spLocks noChangeArrowheads="1"/>
          </p:cNvSpPr>
          <p:nvPr/>
        </p:nvSpPr>
        <p:spPr bwMode="auto">
          <a:xfrm>
            <a:off x="8740775" y="30241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49" name="Rectangle 1117"/>
          <p:cNvSpPr>
            <a:spLocks noChangeArrowheads="1"/>
          </p:cNvSpPr>
          <p:nvPr/>
        </p:nvSpPr>
        <p:spPr bwMode="auto">
          <a:xfrm>
            <a:off x="9063038" y="30241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50" name="Rectangle 1118"/>
          <p:cNvSpPr>
            <a:spLocks noChangeArrowheads="1"/>
          </p:cNvSpPr>
          <p:nvPr/>
        </p:nvSpPr>
        <p:spPr bwMode="auto">
          <a:xfrm>
            <a:off x="9050338" y="21240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51" name="Rectangle 1119"/>
          <p:cNvSpPr>
            <a:spLocks noChangeArrowheads="1"/>
          </p:cNvSpPr>
          <p:nvPr/>
        </p:nvSpPr>
        <p:spPr bwMode="auto">
          <a:xfrm>
            <a:off x="8164513" y="39243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52" name="Rectangle 1120"/>
          <p:cNvSpPr>
            <a:spLocks noChangeArrowheads="1"/>
          </p:cNvSpPr>
          <p:nvPr/>
        </p:nvSpPr>
        <p:spPr bwMode="auto">
          <a:xfrm>
            <a:off x="8164513" y="48117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53" name="Rectangle 1121"/>
          <p:cNvSpPr>
            <a:spLocks noChangeArrowheads="1"/>
          </p:cNvSpPr>
          <p:nvPr/>
        </p:nvSpPr>
        <p:spPr bwMode="auto">
          <a:xfrm>
            <a:off x="8483600" y="482441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54" name="Rectangle 1122"/>
          <p:cNvSpPr>
            <a:spLocks noChangeArrowheads="1"/>
          </p:cNvSpPr>
          <p:nvPr/>
        </p:nvSpPr>
        <p:spPr bwMode="auto">
          <a:xfrm>
            <a:off x="8201025" y="575945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55" name="Rectangle 1123"/>
          <p:cNvSpPr>
            <a:spLocks noChangeArrowheads="1"/>
          </p:cNvSpPr>
          <p:nvPr/>
        </p:nvSpPr>
        <p:spPr bwMode="auto">
          <a:xfrm>
            <a:off x="8789988" y="57483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56" name="Rectangle 1124"/>
          <p:cNvSpPr>
            <a:spLocks noChangeArrowheads="1"/>
          </p:cNvSpPr>
          <p:nvPr/>
        </p:nvSpPr>
        <p:spPr bwMode="auto">
          <a:xfrm>
            <a:off x="8489950" y="574516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57" name="Line 1125"/>
          <p:cNvSpPr>
            <a:spLocks noChangeShapeType="1"/>
          </p:cNvSpPr>
          <p:nvPr/>
        </p:nvSpPr>
        <p:spPr bwMode="auto">
          <a:xfrm>
            <a:off x="6997701" y="32797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1126"/>
          <p:cNvSpPr>
            <a:spLocks noChangeShapeType="1"/>
          </p:cNvSpPr>
          <p:nvPr/>
        </p:nvSpPr>
        <p:spPr bwMode="auto">
          <a:xfrm>
            <a:off x="7007226" y="357505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1127"/>
          <p:cNvSpPr>
            <a:spLocks noChangeShapeType="1"/>
          </p:cNvSpPr>
          <p:nvPr/>
        </p:nvSpPr>
        <p:spPr bwMode="auto">
          <a:xfrm>
            <a:off x="7004051" y="390683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1128"/>
          <p:cNvSpPr>
            <a:spLocks noChangeShapeType="1"/>
          </p:cNvSpPr>
          <p:nvPr/>
        </p:nvSpPr>
        <p:spPr bwMode="auto">
          <a:xfrm>
            <a:off x="7024688" y="453548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129"/>
          <p:cNvSpPr>
            <a:spLocks noChangeShapeType="1"/>
          </p:cNvSpPr>
          <p:nvPr/>
        </p:nvSpPr>
        <p:spPr bwMode="auto">
          <a:xfrm>
            <a:off x="6999288" y="4889500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1130"/>
          <p:cNvSpPr>
            <a:spLocks noChangeShapeType="1"/>
          </p:cNvSpPr>
          <p:nvPr/>
        </p:nvSpPr>
        <p:spPr bwMode="auto">
          <a:xfrm>
            <a:off x="7008813" y="517366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1131"/>
          <p:cNvSpPr>
            <a:spLocks noChangeShapeType="1"/>
          </p:cNvSpPr>
          <p:nvPr/>
        </p:nvSpPr>
        <p:spPr bwMode="auto">
          <a:xfrm flipV="1">
            <a:off x="7283451" y="2316163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1132"/>
          <p:cNvSpPr>
            <a:spLocks noChangeShapeType="1"/>
          </p:cNvSpPr>
          <p:nvPr/>
        </p:nvSpPr>
        <p:spPr bwMode="auto">
          <a:xfrm flipV="1">
            <a:off x="7283451" y="3208339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1133"/>
          <p:cNvSpPr>
            <a:spLocks noChangeShapeType="1"/>
          </p:cNvSpPr>
          <p:nvPr/>
        </p:nvSpPr>
        <p:spPr bwMode="auto">
          <a:xfrm>
            <a:off x="7296151" y="3757614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1134"/>
          <p:cNvSpPr>
            <a:spLocks noChangeShapeType="1"/>
          </p:cNvSpPr>
          <p:nvPr/>
        </p:nvSpPr>
        <p:spPr bwMode="auto">
          <a:xfrm>
            <a:off x="7307263" y="4078288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1135"/>
          <p:cNvSpPr>
            <a:spLocks noChangeShapeType="1"/>
          </p:cNvSpPr>
          <p:nvPr/>
        </p:nvSpPr>
        <p:spPr bwMode="auto">
          <a:xfrm>
            <a:off x="7224714" y="4340226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1136"/>
          <p:cNvSpPr>
            <a:spLocks noChangeShapeType="1"/>
          </p:cNvSpPr>
          <p:nvPr/>
        </p:nvSpPr>
        <p:spPr bwMode="auto">
          <a:xfrm flipV="1">
            <a:off x="7254875" y="3251201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1137"/>
          <p:cNvSpPr>
            <a:spLocks noChangeShapeType="1"/>
          </p:cNvSpPr>
          <p:nvPr/>
        </p:nvSpPr>
        <p:spPr bwMode="auto">
          <a:xfrm flipV="1">
            <a:off x="7267575" y="4149726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1138"/>
          <p:cNvSpPr>
            <a:spLocks noChangeShapeType="1"/>
          </p:cNvSpPr>
          <p:nvPr/>
        </p:nvSpPr>
        <p:spPr bwMode="auto">
          <a:xfrm flipV="1">
            <a:off x="7267575" y="5002213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1148"/>
          <p:cNvSpPr>
            <a:spLocks noChangeArrowheads="1"/>
          </p:cNvSpPr>
          <p:nvPr/>
        </p:nvSpPr>
        <p:spPr bwMode="auto">
          <a:xfrm>
            <a:off x="6372226" y="1866900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72" name="Rectangle 1149"/>
          <p:cNvSpPr>
            <a:spLocks noChangeArrowheads="1"/>
          </p:cNvSpPr>
          <p:nvPr/>
        </p:nvSpPr>
        <p:spPr bwMode="auto">
          <a:xfrm>
            <a:off x="6276975" y="2220913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73" name="Freeform 1150"/>
          <p:cNvSpPr>
            <a:spLocks/>
          </p:cNvSpPr>
          <p:nvPr/>
        </p:nvSpPr>
        <p:spPr bwMode="auto">
          <a:xfrm>
            <a:off x="7639050" y="1884364"/>
            <a:ext cx="573088" cy="168275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180" y="0"/>
              </a:cxn>
              <a:cxn ang="0">
                <a:pos x="105" y="105"/>
              </a:cxn>
              <a:cxn ang="0">
                <a:pos x="360" y="30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Freeform 1151"/>
          <p:cNvSpPr>
            <a:spLocks/>
          </p:cNvSpPr>
          <p:nvPr/>
        </p:nvSpPr>
        <p:spPr bwMode="auto">
          <a:xfrm>
            <a:off x="7138989" y="2466976"/>
            <a:ext cx="180975" cy="276225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113" y="68"/>
              </a:cxn>
              <a:cxn ang="0">
                <a:pos x="0" y="38"/>
              </a:cxn>
              <a:cxn ang="0">
                <a:pos x="15" y="173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Rectangle 1152"/>
          <p:cNvSpPr>
            <a:spLocks noChangeArrowheads="1"/>
          </p:cNvSpPr>
          <p:nvPr/>
        </p:nvSpPr>
        <p:spPr bwMode="auto">
          <a:xfrm>
            <a:off x="1792289" y="1695450"/>
            <a:ext cx="3914775" cy="4876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153"/>
          <p:cNvSpPr>
            <a:spLocks noChangeArrowheads="1"/>
          </p:cNvSpPr>
          <p:nvPr/>
        </p:nvSpPr>
        <p:spPr bwMode="auto">
          <a:xfrm>
            <a:off x="2165350" y="6191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154"/>
          <p:cNvSpPr>
            <a:spLocks/>
          </p:cNvSpPr>
          <p:nvPr/>
        </p:nvSpPr>
        <p:spPr bwMode="auto">
          <a:xfrm>
            <a:off x="2530475" y="2636838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Freeform 1155"/>
          <p:cNvSpPr>
            <a:spLocks/>
          </p:cNvSpPr>
          <p:nvPr/>
        </p:nvSpPr>
        <p:spPr bwMode="auto">
          <a:xfrm>
            <a:off x="3716338" y="2933700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Freeform 1156"/>
          <p:cNvSpPr>
            <a:spLocks/>
          </p:cNvSpPr>
          <p:nvPr/>
        </p:nvSpPr>
        <p:spPr bwMode="auto">
          <a:xfrm>
            <a:off x="3716338" y="3824288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Freeform 1157"/>
          <p:cNvSpPr>
            <a:spLocks/>
          </p:cNvSpPr>
          <p:nvPr/>
        </p:nvSpPr>
        <p:spPr bwMode="auto">
          <a:xfrm>
            <a:off x="3716338" y="4714875"/>
            <a:ext cx="1268412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8" y="0"/>
              </a:cxn>
              <a:cxn ang="0">
                <a:pos x="748" y="187"/>
              </a:cxn>
              <a:cxn ang="0">
                <a:pos x="0" y="187"/>
              </a:cxn>
            </a:cxnLst>
            <a:rect l="0" t="0" r="r" b="b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Freeform 1158"/>
          <p:cNvSpPr>
            <a:spLocks/>
          </p:cNvSpPr>
          <p:nvPr/>
        </p:nvSpPr>
        <p:spPr bwMode="auto">
          <a:xfrm>
            <a:off x="3716338" y="2636838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Freeform 1159"/>
          <p:cNvSpPr>
            <a:spLocks/>
          </p:cNvSpPr>
          <p:nvPr/>
        </p:nvSpPr>
        <p:spPr bwMode="auto">
          <a:xfrm>
            <a:off x="3716338" y="3527425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Freeform 1160"/>
          <p:cNvSpPr>
            <a:spLocks/>
          </p:cNvSpPr>
          <p:nvPr/>
        </p:nvSpPr>
        <p:spPr bwMode="auto">
          <a:xfrm>
            <a:off x="3716338" y="4418013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Freeform 1161"/>
          <p:cNvSpPr>
            <a:spLocks/>
          </p:cNvSpPr>
          <p:nvPr/>
        </p:nvSpPr>
        <p:spPr bwMode="auto">
          <a:xfrm>
            <a:off x="3716338" y="2044701"/>
            <a:ext cx="1268412" cy="296863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0" y="0"/>
              </a:cxn>
              <a:cxn ang="0">
                <a:pos x="748" y="0"/>
              </a:cxn>
              <a:cxn ang="0">
                <a:pos x="748" y="186"/>
              </a:cxn>
              <a:cxn ang="0">
                <a:pos x="0" y="186"/>
              </a:cxn>
            </a:cxnLst>
            <a:rect l="0" t="0" r="r" b="b"/>
            <a:pathLst>
              <a:path w="749" h="187">
                <a:moveTo>
                  <a:pt x="0" y="186"/>
                </a:moveTo>
                <a:lnTo>
                  <a:pt x="0" y="0"/>
                </a:lnTo>
                <a:lnTo>
                  <a:pt x="748" y="0"/>
                </a:lnTo>
                <a:lnTo>
                  <a:pt x="748" y="186"/>
                </a:lnTo>
                <a:lnTo>
                  <a:pt x="0" y="186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Freeform 1162"/>
          <p:cNvSpPr>
            <a:spLocks/>
          </p:cNvSpPr>
          <p:nvPr/>
        </p:nvSpPr>
        <p:spPr bwMode="auto">
          <a:xfrm>
            <a:off x="3716338" y="1747838"/>
            <a:ext cx="298450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187" y="0"/>
              </a:cxn>
              <a:cxn ang="0">
                <a:pos x="187" y="187"/>
              </a:cxn>
              <a:cxn ang="0">
                <a:pos x="0" y="187"/>
              </a:cxn>
            </a:cxnLst>
            <a:rect l="0" t="0" r="r" b="b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Freeform 1163"/>
          <p:cNvSpPr>
            <a:spLocks/>
          </p:cNvSpPr>
          <p:nvPr/>
        </p:nvSpPr>
        <p:spPr bwMode="auto">
          <a:xfrm>
            <a:off x="2530476" y="2933700"/>
            <a:ext cx="593725" cy="1189038"/>
          </a:xfrm>
          <a:custGeom>
            <a:avLst/>
            <a:gdLst/>
            <a:ahLst/>
            <a:cxnLst>
              <a:cxn ang="0">
                <a:pos x="0" y="748"/>
              </a:cxn>
              <a:cxn ang="0">
                <a:pos x="0" y="0"/>
              </a:cxn>
              <a:cxn ang="0">
                <a:pos x="373" y="0"/>
              </a:cxn>
              <a:cxn ang="0">
                <a:pos x="373" y="748"/>
              </a:cxn>
              <a:cxn ang="0">
                <a:pos x="0" y="748"/>
              </a:cxn>
            </a:cxnLst>
            <a:rect l="0" t="0" r="r" b="b"/>
            <a:pathLst>
              <a:path w="374" h="749">
                <a:moveTo>
                  <a:pt x="0" y="748"/>
                </a:moveTo>
                <a:lnTo>
                  <a:pt x="0" y="0"/>
                </a:lnTo>
                <a:lnTo>
                  <a:pt x="373" y="0"/>
                </a:lnTo>
                <a:lnTo>
                  <a:pt x="373" y="748"/>
                </a:lnTo>
                <a:lnTo>
                  <a:pt x="0" y="7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Rectangle 1164"/>
          <p:cNvSpPr>
            <a:spLocks noChangeArrowheads="1"/>
          </p:cNvSpPr>
          <p:nvPr/>
        </p:nvSpPr>
        <p:spPr bwMode="auto">
          <a:xfrm>
            <a:off x="4305300" y="56292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88" name="Freeform 1165"/>
          <p:cNvSpPr>
            <a:spLocks/>
          </p:cNvSpPr>
          <p:nvPr/>
        </p:nvSpPr>
        <p:spPr bwMode="auto">
          <a:xfrm>
            <a:off x="3729039" y="5640388"/>
            <a:ext cx="1266825" cy="298450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0" y="0"/>
              </a:cxn>
              <a:cxn ang="0">
                <a:pos x="747" y="0"/>
              </a:cxn>
              <a:cxn ang="0">
                <a:pos x="747" y="187"/>
              </a:cxn>
              <a:cxn ang="0">
                <a:pos x="0" y="187"/>
              </a:cxn>
            </a:cxnLst>
            <a:rect l="0" t="0" r="r" b="b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Freeform 1166"/>
          <p:cNvSpPr>
            <a:spLocks/>
          </p:cNvSpPr>
          <p:nvPr/>
        </p:nvSpPr>
        <p:spPr bwMode="auto">
          <a:xfrm>
            <a:off x="3729038" y="5345113"/>
            <a:ext cx="298450" cy="296862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0" y="0"/>
              </a:cxn>
              <a:cxn ang="0">
                <a:pos x="187" y="0"/>
              </a:cxn>
              <a:cxn ang="0">
                <a:pos x="187" y="186"/>
              </a:cxn>
              <a:cxn ang="0">
                <a:pos x="0" y="186"/>
              </a:cxn>
            </a:cxnLst>
            <a:rect l="0" t="0" r="r" b="b"/>
            <a:pathLst>
              <a:path w="188" h="187">
                <a:moveTo>
                  <a:pt x="0" y="186"/>
                </a:moveTo>
                <a:lnTo>
                  <a:pt x="0" y="0"/>
                </a:lnTo>
                <a:lnTo>
                  <a:pt x="187" y="0"/>
                </a:lnTo>
                <a:lnTo>
                  <a:pt x="187" y="186"/>
                </a:lnTo>
                <a:lnTo>
                  <a:pt x="0" y="186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Rectangle 1167"/>
          <p:cNvSpPr>
            <a:spLocks noChangeArrowheads="1"/>
          </p:cNvSpPr>
          <p:nvPr/>
        </p:nvSpPr>
        <p:spPr bwMode="auto">
          <a:xfrm>
            <a:off x="2070100" y="2954338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91" name="Rectangle 1168"/>
          <p:cNvSpPr>
            <a:spLocks noChangeArrowheads="1"/>
          </p:cNvSpPr>
          <p:nvPr/>
        </p:nvSpPr>
        <p:spPr bwMode="auto">
          <a:xfrm>
            <a:off x="2070100" y="326390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92" name="Rectangle 1169"/>
          <p:cNvSpPr>
            <a:spLocks noChangeArrowheads="1"/>
          </p:cNvSpPr>
          <p:nvPr/>
        </p:nvSpPr>
        <p:spPr bwMode="auto">
          <a:xfrm>
            <a:off x="2047875" y="3548063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93" name="Rectangle 1170"/>
          <p:cNvSpPr>
            <a:spLocks noChangeArrowheads="1"/>
          </p:cNvSpPr>
          <p:nvPr/>
        </p:nvSpPr>
        <p:spPr bwMode="auto">
          <a:xfrm>
            <a:off x="2060576" y="3832225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94" name="Rectangle 1171"/>
          <p:cNvSpPr>
            <a:spLocks noChangeArrowheads="1"/>
          </p:cNvSpPr>
          <p:nvPr/>
        </p:nvSpPr>
        <p:spPr bwMode="auto">
          <a:xfrm>
            <a:off x="2522538" y="26225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95" name="Rectangle 1172"/>
          <p:cNvSpPr>
            <a:spLocks noChangeArrowheads="1"/>
          </p:cNvSpPr>
          <p:nvPr/>
        </p:nvSpPr>
        <p:spPr bwMode="auto">
          <a:xfrm>
            <a:off x="3722688" y="25876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96" name="Rectangle 1173"/>
          <p:cNvSpPr>
            <a:spLocks noChangeArrowheads="1"/>
          </p:cNvSpPr>
          <p:nvPr/>
        </p:nvSpPr>
        <p:spPr bwMode="auto">
          <a:xfrm>
            <a:off x="3744913" y="3511550"/>
            <a:ext cx="282130" cy="305212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97" name="Rectangle 1174"/>
          <p:cNvSpPr>
            <a:spLocks noChangeArrowheads="1"/>
          </p:cNvSpPr>
          <p:nvPr/>
        </p:nvSpPr>
        <p:spPr bwMode="auto">
          <a:xfrm>
            <a:off x="3722688" y="4341813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98" name="Rectangle 1175"/>
          <p:cNvSpPr>
            <a:spLocks noChangeArrowheads="1"/>
          </p:cNvSpPr>
          <p:nvPr/>
        </p:nvSpPr>
        <p:spPr bwMode="auto">
          <a:xfrm>
            <a:off x="1870076" y="1758950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99" name="Rectangle 1176"/>
          <p:cNvSpPr>
            <a:spLocks noChangeArrowheads="1"/>
          </p:cNvSpPr>
          <p:nvPr/>
        </p:nvSpPr>
        <p:spPr bwMode="auto">
          <a:xfrm>
            <a:off x="3722688" y="16954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00" name="Rectangle 1177"/>
          <p:cNvSpPr>
            <a:spLocks noChangeArrowheads="1"/>
          </p:cNvSpPr>
          <p:nvPr/>
        </p:nvSpPr>
        <p:spPr bwMode="auto">
          <a:xfrm>
            <a:off x="3735388" y="52911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01" name="Rectangle 1178"/>
          <p:cNvSpPr>
            <a:spLocks noChangeArrowheads="1"/>
          </p:cNvSpPr>
          <p:nvPr/>
        </p:nvSpPr>
        <p:spPr bwMode="auto">
          <a:xfrm>
            <a:off x="2260601" y="4545013"/>
            <a:ext cx="12307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DIRECTORY</a:t>
            </a:r>
          </a:p>
        </p:txBody>
      </p:sp>
      <p:sp>
        <p:nvSpPr>
          <p:cNvPr id="102" name="Rectangle 1179"/>
          <p:cNvSpPr>
            <a:spLocks noChangeArrowheads="1"/>
          </p:cNvSpPr>
          <p:nvPr/>
        </p:nvSpPr>
        <p:spPr bwMode="auto">
          <a:xfrm>
            <a:off x="1771650" y="2112963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03" name="Rectangle 1180"/>
          <p:cNvSpPr>
            <a:spLocks noChangeArrowheads="1"/>
          </p:cNvSpPr>
          <p:nvPr/>
        </p:nvSpPr>
        <p:spPr bwMode="auto">
          <a:xfrm>
            <a:off x="4664075" y="1709738"/>
            <a:ext cx="95192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</a:t>
            </a:r>
          </a:p>
        </p:txBody>
      </p:sp>
      <p:sp>
        <p:nvSpPr>
          <p:cNvPr id="104" name="Rectangle 1181"/>
          <p:cNvSpPr>
            <a:spLocks noChangeArrowheads="1"/>
          </p:cNvSpPr>
          <p:nvPr/>
        </p:nvSpPr>
        <p:spPr bwMode="auto">
          <a:xfrm>
            <a:off x="4664076" y="2649538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B</a:t>
            </a:r>
          </a:p>
        </p:txBody>
      </p:sp>
      <p:sp>
        <p:nvSpPr>
          <p:cNvPr id="105" name="Rectangle 1182"/>
          <p:cNvSpPr>
            <a:spLocks noChangeArrowheads="1"/>
          </p:cNvSpPr>
          <p:nvPr/>
        </p:nvSpPr>
        <p:spPr bwMode="auto">
          <a:xfrm>
            <a:off x="4664076" y="3517900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C</a:t>
            </a:r>
          </a:p>
        </p:txBody>
      </p:sp>
      <p:sp>
        <p:nvSpPr>
          <p:cNvPr id="106" name="Rectangle 1183"/>
          <p:cNvSpPr>
            <a:spLocks noChangeArrowheads="1"/>
          </p:cNvSpPr>
          <p:nvPr/>
        </p:nvSpPr>
        <p:spPr bwMode="auto">
          <a:xfrm>
            <a:off x="4664076" y="4391025"/>
            <a:ext cx="9585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D</a:t>
            </a:r>
          </a:p>
        </p:txBody>
      </p:sp>
      <p:sp>
        <p:nvSpPr>
          <p:cNvPr id="107" name="Rectangle 1184"/>
          <p:cNvSpPr>
            <a:spLocks noChangeArrowheads="1"/>
          </p:cNvSpPr>
          <p:nvPr/>
        </p:nvSpPr>
        <p:spPr bwMode="auto">
          <a:xfrm>
            <a:off x="4489450" y="5311775"/>
            <a:ext cx="105131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Bucket A2</a:t>
            </a:r>
          </a:p>
        </p:txBody>
      </p:sp>
      <p:sp>
        <p:nvSpPr>
          <p:cNvPr id="108" name="Rectangle 1185"/>
          <p:cNvSpPr>
            <a:spLocks noChangeArrowheads="1"/>
          </p:cNvSpPr>
          <p:nvPr/>
        </p:nvSpPr>
        <p:spPr bwMode="auto">
          <a:xfrm>
            <a:off x="4359276" y="5983288"/>
            <a:ext cx="127919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(`split image'</a:t>
            </a:r>
          </a:p>
        </p:txBody>
      </p:sp>
      <p:sp>
        <p:nvSpPr>
          <p:cNvPr id="109" name="Rectangle 1186"/>
          <p:cNvSpPr>
            <a:spLocks noChangeArrowheads="1"/>
          </p:cNvSpPr>
          <p:nvPr/>
        </p:nvSpPr>
        <p:spPr bwMode="auto">
          <a:xfrm>
            <a:off x="4359275" y="6184900"/>
            <a:ext cx="12292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of Bucket A)</a:t>
            </a:r>
          </a:p>
        </p:txBody>
      </p:sp>
      <p:sp>
        <p:nvSpPr>
          <p:cNvPr id="110" name="Rectangle 1187"/>
          <p:cNvSpPr>
            <a:spLocks noChangeArrowheads="1"/>
          </p:cNvSpPr>
          <p:nvPr/>
        </p:nvSpPr>
        <p:spPr bwMode="auto">
          <a:xfrm>
            <a:off x="3727450" y="293846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11" name="Rectangle 1188"/>
          <p:cNvSpPr>
            <a:spLocks noChangeArrowheads="1"/>
          </p:cNvSpPr>
          <p:nvPr/>
        </p:nvSpPr>
        <p:spPr bwMode="auto">
          <a:xfrm>
            <a:off x="4017963" y="29368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112" name="Rectangle 1189"/>
          <p:cNvSpPr>
            <a:spLocks noChangeArrowheads="1"/>
          </p:cNvSpPr>
          <p:nvPr/>
        </p:nvSpPr>
        <p:spPr bwMode="auto">
          <a:xfrm>
            <a:off x="4233863" y="29416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113" name="Rectangle 1190"/>
          <p:cNvSpPr>
            <a:spLocks noChangeArrowheads="1"/>
          </p:cNvSpPr>
          <p:nvPr/>
        </p:nvSpPr>
        <p:spPr bwMode="auto">
          <a:xfrm>
            <a:off x="4576763" y="29368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13*</a:t>
            </a:r>
          </a:p>
        </p:txBody>
      </p:sp>
      <p:sp>
        <p:nvSpPr>
          <p:cNvPr id="114" name="Rectangle 1191"/>
          <p:cNvSpPr>
            <a:spLocks noChangeArrowheads="1"/>
          </p:cNvSpPr>
          <p:nvPr/>
        </p:nvSpPr>
        <p:spPr bwMode="auto">
          <a:xfrm>
            <a:off x="4256088" y="20462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115" name="Rectangle 1192"/>
          <p:cNvSpPr>
            <a:spLocks noChangeArrowheads="1"/>
          </p:cNvSpPr>
          <p:nvPr/>
        </p:nvSpPr>
        <p:spPr bwMode="auto">
          <a:xfrm>
            <a:off x="4576763" y="20335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116" name="Rectangle 1193"/>
          <p:cNvSpPr>
            <a:spLocks noChangeArrowheads="1"/>
          </p:cNvSpPr>
          <p:nvPr/>
        </p:nvSpPr>
        <p:spPr bwMode="auto">
          <a:xfrm>
            <a:off x="3713163" y="38131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17" name="Rectangle 1194"/>
          <p:cNvSpPr>
            <a:spLocks noChangeArrowheads="1"/>
          </p:cNvSpPr>
          <p:nvPr/>
        </p:nvSpPr>
        <p:spPr bwMode="auto">
          <a:xfrm>
            <a:off x="3700463" y="470376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18" name="Rectangle 1195"/>
          <p:cNvSpPr>
            <a:spLocks noChangeArrowheads="1"/>
          </p:cNvSpPr>
          <p:nvPr/>
        </p:nvSpPr>
        <p:spPr bwMode="auto">
          <a:xfrm>
            <a:off x="4016375" y="470376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19" name="Rectangle 1196"/>
          <p:cNvSpPr>
            <a:spLocks noChangeArrowheads="1"/>
          </p:cNvSpPr>
          <p:nvPr/>
        </p:nvSpPr>
        <p:spPr bwMode="auto">
          <a:xfrm>
            <a:off x="4292600" y="470376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120" name="Rectangle 1197"/>
          <p:cNvSpPr>
            <a:spLocks noChangeArrowheads="1"/>
          </p:cNvSpPr>
          <p:nvPr/>
        </p:nvSpPr>
        <p:spPr bwMode="auto">
          <a:xfrm>
            <a:off x="3722688" y="56276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21" name="Rectangle 1198"/>
          <p:cNvSpPr>
            <a:spLocks noChangeArrowheads="1"/>
          </p:cNvSpPr>
          <p:nvPr/>
        </p:nvSpPr>
        <p:spPr bwMode="auto">
          <a:xfrm>
            <a:off x="4010025" y="56276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22" name="Line 1199"/>
          <p:cNvSpPr>
            <a:spLocks noChangeShapeType="1"/>
          </p:cNvSpPr>
          <p:nvPr/>
        </p:nvSpPr>
        <p:spPr bwMode="auto">
          <a:xfrm>
            <a:off x="2554288" y="322262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" name="Line 1200"/>
          <p:cNvSpPr>
            <a:spLocks noChangeShapeType="1"/>
          </p:cNvSpPr>
          <p:nvPr/>
        </p:nvSpPr>
        <p:spPr bwMode="auto">
          <a:xfrm>
            <a:off x="2540001" y="349408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" name="Line 1201"/>
          <p:cNvSpPr>
            <a:spLocks noChangeShapeType="1"/>
          </p:cNvSpPr>
          <p:nvPr/>
        </p:nvSpPr>
        <p:spPr bwMode="auto">
          <a:xfrm>
            <a:off x="2536826" y="380047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" name="Line 1202"/>
          <p:cNvSpPr>
            <a:spLocks noChangeShapeType="1"/>
          </p:cNvSpPr>
          <p:nvPr/>
        </p:nvSpPr>
        <p:spPr bwMode="auto">
          <a:xfrm flipV="1">
            <a:off x="2784475" y="2200276"/>
            <a:ext cx="915988" cy="8683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" name="Line 1203"/>
          <p:cNvSpPr>
            <a:spLocks noChangeShapeType="1"/>
          </p:cNvSpPr>
          <p:nvPr/>
        </p:nvSpPr>
        <p:spPr bwMode="auto">
          <a:xfrm flipV="1">
            <a:off x="2784475" y="3068638"/>
            <a:ext cx="928688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Line 1204"/>
          <p:cNvSpPr>
            <a:spLocks noChangeShapeType="1"/>
          </p:cNvSpPr>
          <p:nvPr/>
        </p:nvSpPr>
        <p:spPr bwMode="auto">
          <a:xfrm>
            <a:off x="2824163" y="3657601"/>
            <a:ext cx="881062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Line 1205"/>
          <p:cNvSpPr>
            <a:spLocks noChangeShapeType="1"/>
          </p:cNvSpPr>
          <p:nvPr/>
        </p:nvSpPr>
        <p:spPr bwMode="auto">
          <a:xfrm>
            <a:off x="2847975" y="4062414"/>
            <a:ext cx="857250" cy="809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" name="Freeform 1206"/>
          <p:cNvSpPr>
            <a:spLocks/>
          </p:cNvSpPr>
          <p:nvPr/>
        </p:nvSpPr>
        <p:spPr bwMode="auto">
          <a:xfrm>
            <a:off x="3133725" y="1776414"/>
            <a:ext cx="573088" cy="168275"/>
          </a:xfrm>
          <a:custGeom>
            <a:avLst/>
            <a:gdLst/>
            <a:ahLst/>
            <a:cxnLst>
              <a:cxn ang="0">
                <a:pos x="0" y="82"/>
              </a:cxn>
              <a:cxn ang="0">
                <a:pos x="180" y="0"/>
              </a:cxn>
              <a:cxn ang="0">
                <a:pos x="105" y="105"/>
              </a:cxn>
              <a:cxn ang="0">
                <a:pos x="360" y="30"/>
              </a:cxn>
            </a:cxnLst>
            <a:rect l="0" t="0" r="r" b="b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" name="Freeform 1207"/>
          <p:cNvSpPr>
            <a:spLocks/>
          </p:cNvSpPr>
          <p:nvPr/>
        </p:nvSpPr>
        <p:spPr bwMode="auto">
          <a:xfrm>
            <a:off x="2633664" y="2359026"/>
            <a:ext cx="180975" cy="276225"/>
          </a:xfrm>
          <a:custGeom>
            <a:avLst/>
            <a:gdLst/>
            <a:ahLst/>
            <a:cxnLst>
              <a:cxn ang="0">
                <a:pos x="75" y="0"/>
              </a:cxn>
              <a:cxn ang="0">
                <a:pos x="113" y="68"/>
              </a:cxn>
              <a:cxn ang="0">
                <a:pos x="0" y="38"/>
              </a:cxn>
              <a:cxn ang="0">
                <a:pos x="15" y="173"/>
              </a:cxn>
            </a:cxnLst>
            <a:rect l="0" t="0" r="r" b="b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Rectangle 1208"/>
          <p:cNvSpPr>
            <a:spLocks noChangeArrowheads="1"/>
          </p:cNvSpPr>
          <p:nvPr/>
        </p:nvSpPr>
        <p:spPr bwMode="auto">
          <a:xfrm>
            <a:off x="2286001" y="762001"/>
            <a:ext cx="205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20 = binary 10100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/>
              <a:t>Points to be Noted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76401"/>
            <a:ext cx="11887200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20 = binary 10100.  Last </a:t>
            </a:r>
            <a:r>
              <a:rPr lang="en-US" sz="2800" b="1" dirty="0"/>
              <a:t>2</a:t>
            </a:r>
            <a:r>
              <a:rPr lang="en-US" sz="2800" dirty="0"/>
              <a:t> bits (00) tell us </a:t>
            </a:r>
            <a:r>
              <a:rPr lang="en-US" sz="2800" i="1" dirty="0"/>
              <a:t>r </a:t>
            </a:r>
            <a:r>
              <a:rPr lang="en-US" sz="2800" dirty="0"/>
              <a:t>belongs in A or A2.  Last </a:t>
            </a:r>
            <a:r>
              <a:rPr lang="en-US" sz="2800" b="1" u="sng" dirty="0"/>
              <a:t>3</a:t>
            </a:r>
            <a:r>
              <a:rPr lang="en-US" sz="2800" dirty="0"/>
              <a:t> bits needed to tell which.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i="1" dirty="0">
                <a:solidFill>
                  <a:schemeClr val="accent2"/>
                </a:solidFill>
              </a:rPr>
              <a:t>Global depth of directory</a:t>
            </a:r>
            <a:r>
              <a:rPr lang="en-US" sz="2400" dirty="0">
                <a:solidFill>
                  <a:schemeClr val="accent2"/>
                </a:solidFill>
              </a:rPr>
              <a:t>:  </a:t>
            </a:r>
            <a:r>
              <a:rPr lang="en-US" sz="2400" dirty="0"/>
              <a:t>Max # of  bits needed to tell which bucket an entry belongs to.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i="1" dirty="0">
                <a:solidFill>
                  <a:schemeClr val="accent2"/>
                </a:solidFill>
              </a:rPr>
              <a:t>Local depth of a bucket</a:t>
            </a:r>
            <a:r>
              <a:rPr lang="en-US" sz="2400" dirty="0">
                <a:solidFill>
                  <a:schemeClr val="accent2"/>
                </a:solidFill>
              </a:rPr>
              <a:t>: </a:t>
            </a:r>
            <a:r>
              <a:rPr lang="en-US" sz="2400" dirty="0"/>
              <a:t># of bits used to determine if an entry belongs to this bucket.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When does bucket split cause directory doubling?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400" dirty="0"/>
              <a:t>Before insert, </a:t>
            </a:r>
            <a:r>
              <a:rPr lang="en-US" sz="2400" i="1" dirty="0"/>
              <a:t>local depth </a:t>
            </a:r>
            <a:r>
              <a:rPr lang="en-US" sz="2400" dirty="0"/>
              <a:t>of bucket = </a:t>
            </a:r>
            <a:r>
              <a:rPr lang="en-US" sz="2400" i="1" dirty="0"/>
              <a:t>global depth</a:t>
            </a:r>
            <a:r>
              <a:rPr lang="en-US" sz="2400" dirty="0"/>
              <a:t>.  Insert causes </a:t>
            </a:r>
            <a:r>
              <a:rPr lang="en-US" sz="2400" i="1" dirty="0"/>
              <a:t>local depth </a:t>
            </a:r>
            <a:r>
              <a:rPr lang="en-US" sz="2400" dirty="0"/>
              <a:t>to become &gt; </a:t>
            </a:r>
            <a:r>
              <a:rPr lang="en-US" sz="2400" i="1" dirty="0"/>
              <a:t>global depth</a:t>
            </a:r>
            <a:r>
              <a:rPr lang="en-US" sz="2400" dirty="0"/>
              <a:t>; directory is doubled by </a:t>
            </a:r>
            <a:r>
              <a:rPr lang="en-US" sz="2400" i="1" dirty="0">
                <a:solidFill>
                  <a:schemeClr val="accent2"/>
                </a:solidFill>
              </a:rPr>
              <a:t>copying it over </a:t>
            </a:r>
            <a:r>
              <a:rPr lang="en-US" sz="2400" dirty="0"/>
              <a:t>and `fixing’ pointer to split image page.  (Use of least significant bits enables efficient doubling via copying of directory!)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Directory Doubling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3189288" y="35877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44800" y="39433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44800" y="4313238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844800" y="46291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844801" y="4972050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182938" y="359410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752600" y="1600200"/>
            <a:ext cx="8686800" cy="82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CF0E30"/>
                </a:solidFill>
                <a:latin typeface="Book Antiqua" pitchFamily="18" charset="0"/>
              </a:rPr>
              <a:t>Why use least significant bits in directory?</a:t>
            </a:r>
          </a:p>
          <a:p>
            <a:pPr lvl="1" algn="ctr" eaLnBrk="0" hangingPunct="0">
              <a:buFont typeface="ZapfDingbats" charset="2"/>
              <a:buChar char="ó"/>
            </a:pPr>
            <a:r>
              <a:rPr lang="en-US" sz="2400" dirty="0">
                <a:solidFill>
                  <a:srgbClr val="CF0E30"/>
                </a:solidFill>
                <a:latin typeface="Book Antiqua" pitchFamily="18" charset="0"/>
              </a:rPr>
              <a:t> Allows for doubling via copying!</a:t>
            </a: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4408488" y="26733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987800" y="30289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3987800" y="3398838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987800" y="37147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987801" y="4057650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402138" y="26812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3987800" y="4359275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987800" y="4729163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3987801" y="5045075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987801" y="5387975"/>
            <a:ext cx="46115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5318125" y="6005514"/>
            <a:ext cx="46807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vs.</a:t>
            </a:r>
          </a:p>
        </p:txBody>
      </p:sp>
      <p:sp>
        <p:nvSpPr>
          <p:cNvPr id="26" name="Freeform 35"/>
          <p:cNvSpPr>
            <a:spLocks/>
          </p:cNvSpPr>
          <p:nvPr/>
        </p:nvSpPr>
        <p:spPr bwMode="auto">
          <a:xfrm>
            <a:off x="1893888" y="39687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703388" y="432435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1703388" y="46942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1887538" y="39766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grpSp>
        <p:nvGrpSpPr>
          <p:cNvPr id="30" name="Group 86"/>
          <p:cNvGrpSpPr>
            <a:grpSpLocks/>
          </p:cNvGrpSpPr>
          <p:nvPr/>
        </p:nvGrpSpPr>
        <p:grpSpPr bwMode="auto">
          <a:xfrm>
            <a:off x="1897063" y="4302125"/>
            <a:ext cx="614362" cy="641350"/>
            <a:chOff x="235" y="2710"/>
            <a:chExt cx="387" cy="404"/>
          </a:xfrm>
        </p:grpSpPr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235" y="2710"/>
              <a:ext cx="387" cy="199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235" y="2915"/>
              <a:ext cx="387" cy="199"/>
            </a:xfrm>
            <a:prstGeom prst="rect">
              <a:avLst/>
            </a:prstGeom>
            <a:noFill/>
            <a:ln w="222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1966913" y="4300539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3260725" y="4529139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4479925" y="4921251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1738313" y="2654301"/>
            <a:ext cx="89928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6 = 110</a:t>
            </a:r>
          </a:p>
        </p:txBody>
      </p:sp>
      <p:sp>
        <p:nvSpPr>
          <p:cNvPr id="37" name="Freeform 45"/>
          <p:cNvSpPr>
            <a:spLocks/>
          </p:cNvSpPr>
          <p:nvPr/>
        </p:nvSpPr>
        <p:spPr bwMode="auto">
          <a:xfrm>
            <a:off x="7913688" y="35877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Freeform 46"/>
          <p:cNvSpPr>
            <a:spLocks/>
          </p:cNvSpPr>
          <p:nvPr/>
        </p:nvSpPr>
        <p:spPr bwMode="auto">
          <a:xfrm>
            <a:off x="7913689" y="3919538"/>
            <a:ext cx="631825" cy="1333500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0" y="0"/>
              </a:cxn>
              <a:cxn ang="0">
                <a:pos x="397" y="0"/>
              </a:cxn>
              <a:cxn ang="0">
                <a:pos x="397" y="839"/>
              </a:cxn>
              <a:cxn ang="0">
                <a:pos x="0" y="83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7569200" y="39433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7569200" y="4313238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7569200" y="4629150"/>
            <a:ext cx="38151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7569201" y="4972050"/>
            <a:ext cx="37164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7907338" y="3594100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7916863" y="3921126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7916863" y="42465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7916863" y="4572000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55"/>
          <p:cNvSpPr>
            <a:spLocks/>
          </p:cNvSpPr>
          <p:nvPr/>
        </p:nvSpPr>
        <p:spPr bwMode="auto">
          <a:xfrm>
            <a:off x="9132888" y="26733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Freeform 56"/>
          <p:cNvSpPr>
            <a:spLocks/>
          </p:cNvSpPr>
          <p:nvPr/>
        </p:nvSpPr>
        <p:spPr bwMode="auto">
          <a:xfrm>
            <a:off x="9132889" y="3005138"/>
            <a:ext cx="631825" cy="1333500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0" y="0"/>
              </a:cxn>
              <a:cxn ang="0">
                <a:pos x="397" y="0"/>
              </a:cxn>
              <a:cxn ang="0">
                <a:pos x="397" y="839"/>
              </a:cxn>
              <a:cxn ang="0">
                <a:pos x="0" y="83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9126538" y="26812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9136063" y="3006726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9136063" y="33321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9136063" y="3657600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61"/>
          <p:cNvSpPr>
            <a:spLocks/>
          </p:cNvSpPr>
          <p:nvPr/>
        </p:nvSpPr>
        <p:spPr bwMode="auto">
          <a:xfrm>
            <a:off x="9132889" y="4335463"/>
            <a:ext cx="631825" cy="1333500"/>
          </a:xfrm>
          <a:custGeom>
            <a:avLst/>
            <a:gdLst/>
            <a:ahLst/>
            <a:cxnLst>
              <a:cxn ang="0">
                <a:pos x="0" y="839"/>
              </a:cxn>
              <a:cxn ang="0">
                <a:pos x="0" y="0"/>
              </a:cxn>
              <a:cxn ang="0">
                <a:pos x="397" y="0"/>
              </a:cxn>
              <a:cxn ang="0">
                <a:pos x="397" y="839"/>
              </a:cxn>
              <a:cxn ang="0">
                <a:pos x="0" y="839"/>
              </a:cxn>
            </a:cxnLst>
            <a:rect l="0" t="0" r="r" b="b"/>
            <a:pathLst>
              <a:path w="398" h="840">
                <a:moveTo>
                  <a:pt x="0" y="839"/>
                </a:moveTo>
                <a:lnTo>
                  <a:pt x="0" y="0"/>
                </a:lnTo>
                <a:lnTo>
                  <a:pt x="397" y="0"/>
                </a:lnTo>
                <a:lnTo>
                  <a:pt x="397" y="839"/>
                </a:lnTo>
                <a:lnTo>
                  <a:pt x="0" y="8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9136063" y="4337051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63"/>
          <p:cNvSpPr>
            <a:spLocks noChangeArrowheads="1"/>
          </p:cNvSpPr>
          <p:nvPr/>
        </p:nvSpPr>
        <p:spPr bwMode="auto">
          <a:xfrm>
            <a:off x="9136063" y="4662488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4"/>
          <p:cNvSpPr>
            <a:spLocks noChangeArrowheads="1"/>
          </p:cNvSpPr>
          <p:nvPr/>
        </p:nvSpPr>
        <p:spPr bwMode="auto">
          <a:xfrm>
            <a:off x="9136063" y="4987925"/>
            <a:ext cx="614362" cy="3175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65"/>
          <p:cNvSpPr>
            <a:spLocks/>
          </p:cNvSpPr>
          <p:nvPr/>
        </p:nvSpPr>
        <p:spPr bwMode="auto">
          <a:xfrm>
            <a:off x="6618288" y="3968751"/>
            <a:ext cx="317500" cy="333375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0" y="0"/>
              </a:cxn>
              <a:cxn ang="0">
                <a:pos x="199" y="0"/>
              </a:cxn>
              <a:cxn ang="0">
                <a:pos x="199" y="209"/>
              </a:cxn>
              <a:cxn ang="0">
                <a:pos x="0" y="209"/>
              </a:cxn>
            </a:cxnLst>
            <a:rect l="0" t="0" r="r" b="b"/>
            <a:pathLst>
              <a:path w="200" h="210">
                <a:moveTo>
                  <a:pt x="0" y="209"/>
                </a:moveTo>
                <a:lnTo>
                  <a:pt x="0" y="0"/>
                </a:lnTo>
                <a:lnTo>
                  <a:pt x="199" y="0"/>
                </a:lnTo>
                <a:lnTo>
                  <a:pt x="199" y="209"/>
                </a:lnTo>
                <a:lnTo>
                  <a:pt x="0" y="20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66"/>
          <p:cNvSpPr>
            <a:spLocks noChangeArrowheads="1"/>
          </p:cNvSpPr>
          <p:nvPr/>
        </p:nvSpPr>
        <p:spPr bwMode="auto">
          <a:xfrm>
            <a:off x="6426200" y="43259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</a:t>
            </a:r>
          </a:p>
        </p:txBody>
      </p:sp>
      <p:sp>
        <p:nvSpPr>
          <p:cNvPr id="59" name="Rectangle 67"/>
          <p:cNvSpPr>
            <a:spLocks noChangeArrowheads="1"/>
          </p:cNvSpPr>
          <p:nvPr/>
        </p:nvSpPr>
        <p:spPr bwMode="auto">
          <a:xfrm>
            <a:off x="6426200" y="46958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6611938" y="39766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</a:t>
            </a:r>
          </a:p>
        </p:txBody>
      </p:sp>
      <p:sp>
        <p:nvSpPr>
          <p:cNvPr id="61" name="Rectangle 69"/>
          <p:cNvSpPr>
            <a:spLocks noChangeArrowheads="1"/>
          </p:cNvSpPr>
          <p:nvPr/>
        </p:nvSpPr>
        <p:spPr bwMode="auto">
          <a:xfrm>
            <a:off x="6621463" y="4302126"/>
            <a:ext cx="614362" cy="3159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70"/>
          <p:cNvSpPr>
            <a:spLocks noChangeArrowheads="1"/>
          </p:cNvSpPr>
          <p:nvPr/>
        </p:nvSpPr>
        <p:spPr bwMode="auto">
          <a:xfrm>
            <a:off x="6621463" y="4627563"/>
            <a:ext cx="614362" cy="31591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71"/>
          <p:cNvSpPr>
            <a:spLocks noChangeArrowheads="1"/>
          </p:cNvSpPr>
          <p:nvPr/>
        </p:nvSpPr>
        <p:spPr bwMode="auto">
          <a:xfrm>
            <a:off x="6688138" y="4603751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64" name="Rectangle 72"/>
          <p:cNvSpPr>
            <a:spLocks noChangeArrowheads="1"/>
          </p:cNvSpPr>
          <p:nvPr/>
        </p:nvSpPr>
        <p:spPr bwMode="auto">
          <a:xfrm>
            <a:off x="7983538" y="4832351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65" name="Rectangle 73"/>
          <p:cNvSpPr>
            <a:spLocks noChangeArrowheads="1"/>
          </p:cNvSpPr>
          <p:nvPr/>
        </p:nvSpPr>
        <p:spPr bwMode="auto">
          <a:xfrm>
            <a:off x="9202738" y="4984751"/>
            <a:ext cx="41037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6*</a:t>
            </a:r>
          </a:p>
        </p:txBody>
      </p:sp>
      <p:sp>
        <p:nvSpPr>
          <p:cNvPr id="66" name="Rectangle 74"/>
          <p:cNvSpPr>
            <a:spLocks noChangeArrowheads="1"/>
          </p:cNvSpPr>
          <p:nvPr/>
        </p:nvSpPr>
        <p:spPr bwMode="auto">
          <a:xfrm>
            <a:off x="6461125" y="2652714"/>
            <a:ext cx="89928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6 = 110</a:t>
            </a:r>
          </a:p>
        </p:txBody>
      </p:sp>
      <p:sp>
        <p:nvSpPr>
          <p:cNvPr id="67" name="Rectangle 75"/>
          <p:cNvSpPr>
            <a:spLocks noChangeArrowheads="1"/>
          </p:cNvSpPr>
          <p:nvPr/>
        </p:nvSpPr>
        <p:spPr bwMode="auto">
          <a:xfrm>
            <a:off x="8712200" y="30289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8712200" y="3398838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69" name="Rectangle 77"/>
          <p:cNvSpPr>
            <a:spLocks noChangeArrowheads="1"/>
          </p:cNvSpPr>
          <p:nvPr/>
        </p:nvSpPr>
        <p:spPr bwMode="auto">
          <a:xfrm>
            <a:off x="8712200" y="37147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70" name="Rectangle 78"/>
          <p:cNvSpPr>
            <a:spLocks noChangeArrowheads="1"/>
          </p:cNvSpPr>
          <p:nvPr/>
        </p:nvSpPr>
        <p:spPr bwMode="auto">
          <a:xfrm>
            <a:off x="8712201" y="4057650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0</a:t>
            </a:r>
          </a:p>
        </p:txBody>
      </p:sp>
      <p:sp>
        <p:nvSpPr>
          <p:cNvPr id="71" name="Rectangle 79"/>
          <p:cNvSpPr>
            <a:spLocks noChangeArrowheads="1"/>
          </p:cNvSpPr>
          <p:nvPr/>
        </p:nvSpPr>
        <p:spPr bwMode="auto">
          <a:xfrm>
            <a:off x="8712200" y="4400550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72" name="Rectangle 80"/>
          <p:cNvSpPr>
            <a:spLocks noChangeArrowheads="1"/>
          </p:cNvSpPr>
          <p:nvPr/>
        </p:nvSpPr>
        <p:spPr bwMode="auto">
          <a:xfrm>
            <a:off x="8712200" y="4770438"/>
            <a:ext cx="48090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73" name="Rectangle 81"/>
          <p:cNvSpPr>
            <a:spLocks noChangeArrowheads="1"/>
          </p:cNvSpPr>
          <p:nvPr/>
        </p:nvSpPr>
        <p:spPr bwMode="auto">
          <a:xfrm>
            <a:off x="8712201" y="5086350"/>
            <a:ext cx="47102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01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74" name="Rectangle 82"/>
          <p:cNvSpPr>
            <a:spLocks noChangeArrowheads="1"/>
          </p:cNvSpPr>
          <p:nvPr/>
        </p:nvSpPr>
        <p:spPr bwMode="auto">
          <a:xfrm>
            <a:off x="8712201" y="5429250"/>
            <a:ext cx="46115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11</a:t>
            </a:r>
            <a:r>
              <a:rPr lang="en-US" sz="1400" b="1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75" name="Rectangle 83"/>
          <p:cNvSpPr>
            <a:spLocks noChangeArrowheads="1"/>
          </p:cNvSpPr>
          <p:nvPr/>
        </p:nvSpPr>
        <p:spPr bwMode="auto">
          <a:xfrm>
            <a:off x="1890713" y="6007101"/>
            <a:ext cx="187230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Least Significant</a:t>
            </a:r>
          </a:p>
        </p:txBody>
      </p:sp>
      <p:sp>
        <p:nvSpPr>
          <p:cNvPr id="76" name="Rectangle 84"/>
          <p:cNvSpPr>
            <a:spLocks noChangeArrowheads="1"/>
          </p:cNvSpPr>
          <p:nvPr/>
        </p:nvSpPr>
        <p:spPr bwMode="auto">
          <a:xfrm>
            <a:off x="7375525" y="6007101"/>
            <a:ext cx="184986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Most Significant</a:t>
            </a:r>
          </a:p>
        </p:txBody>
      </p:sp>
      <p:grpSp>
        <p:nvGrpSpPr>
          <p:cNvPr id="77" name="Group 93"/>
          <p:cNvGrpSpPr>
            <a:grpSpLocks/>
          </p:cNvGrpSpPr>
          <p:nvPr/>
        </p:nvGrpSpPr>
        <p:grpSpPr bwMode="auto">
          <a:xfrm>
            <a:off x="3178176" y="3917951"/>
            <a:ext cx="614363" cy="1285875"/>
            <a:chOff x="1042" y="2468"/>
            <a:chExt cx="387" cy="810"/>
          </a:xfrm>
        </p:grpSpPr>
        <p:grpSp>
          <p:nvGrpSpPr>
            <p:cNvPr id="78" name="Group 87"/>
            <p:cNvGrpSpPr>
              <a:grpSpLocks/>
            </p:cNvGrpSpPr>
            <p:nvPr/>
          </p:nvGrpSpPr>
          <p:grpSpPr bwMode="auto">
            <a:xfrm>
              <a:off x="1042" y="2468"/>
              <a:ext cx="387" cy="404"/>
              <a:chOff x="235" y="2710"/>
              <a:chExt cx="387" cy="404"/>
            </a:xfrm>
          </p:grpSpPr>
          <p:sp>
            <p:nvSpPr>
              <p:cNvPr id="82" name="Rectangle 88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Rectangle 89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90"/>
            <p:cNvGrpSpPr>
              <a:grpSpLocks/>
            </p:cNvGrpSpPr>
            <p:nvPr/>
          </p:nvGrpSpPr>
          <p:grpSpPr bwMode="auto">
            <a:xfrm>
              <a:off x="1042" y="2874"/>
              <a:ext cx="387" cy="404"/>
              <a:chOff x="235" y="2710"/>
              <a:chExt cx="387" cy="404"/>
            </a:xfrm>
          </p:grpSpPr>
          <p:sp>
            <p:nvSpPr>
              <p:cNvPr id="80" name="Rectangle 91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" name="Group 94"/>
          <p:cNvGrpSpPr>
            <a:grpSpLocks/>
          </p:cNvGrpSpPr>
          <p:nvPr/>
        </p:nvGrpSpPr>
        <p:grpSpPr bwMode="auto">
          <a:xfrm>
            <a:off x="4410076" y="3014664"/>
            <a:ext cx="614363" cy="1285875"/>
            <a:chOff x="1042" y="2468"/>
            <a:chExt cx="387" cy="810"/>
          </a:xfrm>
        </p:grpSpPr>
        <p:grpSp>
          <p:nvGrpSpPr>
            <p:cNvPr id="85" name="Group 95"/>
            <p:cNvGrpSpPr>
              <a:grpSpLocks/>
            </p:cNvGrpSpPr>
            <p:nvPr/>
          </p:nvGrpSpPr>
          <p:grpSpPr bwMode="auto">
            <a:xfrm>
              <a:off x="1042" y="2468"/>
              <a:ext cx="387" cy="404"/>
              <a:chOff x="235" y="2710"/>
              <a:chExt cx="387" cy="404"/>
            </a:xfrm>
          </p:grpSpPr>
          <p:sp>
            <p:nvSpPr>
              <p:cNvPr id="89" name="Rectangle 96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97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" name="Group 98"/>
            <p:cNvGrpSpPr>
              <a:grpSpLocks/>
            </p:cNvGrpSpPr>
            <p:nvPr/>
          </p:nvGrpSpPr>
          <p:grpSpPr bwMode="auto">
            <a:xfrm>
              <a:off x="1042" y="2874"/>
              <a:ext cx="387" cy="404"/>
              <a:chOff x="235" y="2710"/>
              <a:chExt cx="387" cy="404"/>
            </a:xfrm>
          </p:grpSpPr>
          <p:sp>
            <p:nvSpPr>
              <p:cNvPr id="87" name="Rectangle 99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100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1" name="Group 101"/>
          <p:cNvGrpSpPr>
            <a:grpSpLocks/>
          </p:cNvGrpSpPr>
          <p:nvPr/>
        </p:nvGrpSpPr>
        <p:grpSpPr bwMode="auto">
          <a:xfrm>
            <a:off x="4408488" y="4308476"/>
            <a:ext cx="614362" cy="1285875"/>
            <a:chOff x="1042" y="2468"/>
            <a:chExt cx="387" cy="810"/>
          </a:xfrm>
        </p:grpSpPr>
        <p:grpSp>
          <p:nvGrpSpPr>
            <p:cNvPr id="92" name="Group 102"/>
            <p:cNvGrpSpPr>
              <a:grpSpLocks/>
            </p:cNvGrpSpPr>
            <p:nvPr/>
          </p:nvGrpSpPr>
          <p:grpSpPr bwMode="auto">
            <a:xfrm>
              <a:off x="1042" y="2468"/>
              <a:ext cx="387" cy="404"/>
              <a:chOff x="235" y="2710"/>
              <a:chExt cx="387" cy="404"/>
            </a:xfrm>
          </p:grpSpPr>
          <p:sp>
            <p:nvSpPr>
              <p:cNvPr id="96" name="Rectangle 103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104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" name="Group 105"/>
            <p:cNvGrpSpPr>
              <a:grpSpLocks/>
            </p:cNvGrpSpPr>
            <p:nvPr/>
          </p:nvGrpSpPr>
          <p:grpSpPr bwMode="auto">
            <a:xfrm>
              <a:off x="1042" y="2874"/>
              <a:ext cx="387" cy="404"/>
              <a:chOff x="235" y="2710"/>
              <a:chExt cx="387" cy="404"/>
            </a:xfrm>
          </p:grpSpPr>
          <p:sp>
            <p:nvSpPr>
              <p:cNvPr id="94" name="Rectangle 106"/>
              <p:cNvSpPr>
                <a:spLocks noChangeArrowheads="1"/>
              </p:cNvSpPr>
              <p:nvPr/>
            </p:nvSpPr>
            <p:spPr bwMode="auto">
              <a:xfrm>
                <a:off x="235" y="2710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107"/>
              <p:cNvSpPr>
                <a:spLocks noChangeArrowheads="1"/>
              </p:cNvSpPr>
              <p:nvPr/>
            </p:nvSpPr>
            <p:spPr bwMode="auto">
              <a:xfrm>
                <a:off x="235" y="2915"/>
                <a:ext cx="387" cy="199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43866"/>
            <a:ext cx="10363200" cy="67710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Comments on Extendible Hashing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00201"/>
            <a:ext cx="11963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directory fits in memory, equality search answered with one disk access; else two.</a:t>
            </a:r>
          </a:p>
          <a:p>
            <a:pPr lvl="1">
              <a:buSzPct val="75000"/>
            </a:pPr>
            <a:r>
              <a:rPr lang="en-US" sz="2400" dirty="0"/>
              <a:t>100MB file, 100 bytes/</a:t>
            </a:r>
            <a:r>
              <a:rPr lang="en-US" sz="2400" dirty="0" err="1"/>
              <a:t>rec</a:t>
            </a:r>
            <a:r>
              <a:rPr lang="en-US" sz="2400" dirty="0"/>
              <a:t>, 4K pages contains 1,000,000 records (as data entries) and 25,000 directory elements; chances are high that directory will fit in memory.</a:t>
            </a:r>
          </a:p>
          <a:p>
            <a:pPr lvl="1">
              <a:buSzPct val="75000"/>
            </a:pPr>
            <a:r>
              <a:rPr lang="en-US" sz="2400" dirty="0"/>
              <a:t>Directory grows in spurts, and, if the distribution </a:t>
            </a:r>
            <a:r>
              <a:rPr lang="en-US" sz="2400" i="1" dirty="0"/>
              <a:t>of hash values </a:t>
            </a:r>
            <a:r>
              <a:rPr lang="en-US" sz="2400" dirty="0"/>
              <a:t>is skewed, directory can grow large.</a:t>
            </a:r>
          </a:p>
          <a:p>
            <a:r>
              <a:rPr lang="en-US" sz="2800" b="1" u="sng" dirty="0">
                <a:solidFill>
                  <a:srgbClr val="FC0128"/>
                </a:solidFill>
              </a:rPr>
              <a:t>Delete</a:t>
            </a:r>
            <a:r>
              <a:rPr lang="en-US" sz="2800" dirty="0">
                <a:solidFill>
                  <a:srgbClr val="FC0128"/>
                </a:solidFill>
              </a:rPr>
              <a:t>:  </a:t>
            </a:r>
            <a:r>
              <a:rPr lang="en-US" sz="2800" dirty="0"/>
              <a:t>If removal of data entry makes bucket empty, can be merged with `split image’.  If each directory element points to same bucket as its split image, we can halve directory (this is rare in practice).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43865"/>
            <a:ext cx="9801098" cy="67710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Extendable Hashing Pros &amp; Con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11811000" cy="446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Benefits of extendable hashing: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Hash performance does not degrade with growth of file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Minimal space overhead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Disadvantages of extendable hashing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Extra level of indirection to find desired record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Bucket address table may itself become very big (larger than memory)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Need a tree structure to locate desired record in the structure!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Changing size of bucket address table is an expensive operation</a:t>
            </a:r>
          </a:p>
          <a:p>
            <a:pPr lvl="1">
              <a:lnSpc>
                <a:spcPct val="90000"/>
              </a:lnSpc>
            </a:pPr>
            <a:br>
              <a:rPr lang="en-US" sz="2400" b="1" dirty="0">
                <a:solidFill>
                  <a:schemeClr val="tx2"/>
                </a:solidFill>
              </a:rPr>
            </a:br>
            <a:endParaRPr lang="en-US" sz="2400" b="1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Linear hashing </a:t>
            </a:r>
            <a:r>
              <a:rPr lang="en-US" sz="2400" dirty="0"/>
              <a:t>is an alternative mechanism which avoids these disadvantages at the possible cost of more bucket overflows</a:t>
            </a:r>
            <a:endParaRPr lang="en-US" sz="24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43865"/>
            <a:ext cx="9801098" cy="69723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Review of Searching Techniques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52600" y="1600201"/>
            <a:ext cx="8686800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endParaRPr lang="en-US" sz="2800" b="1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endParaRPr lang="en-US" sz="3200" b="1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en-US" sz="3200" b="1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	</a:t>
            </a:r>
          </a:p>
          <a:p>
            <a:pPr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endParaRPr lang="en-US" sz="3200" kern="0" dirty="0">
              <a:solidFill>
                <a:srgbClr val="775F54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8" name="Rectangle 102"/>
          <p:cNvSpPr txBox="1">
            <a:spLocks noChangeArrowheads="1"/>
          </p:cNvSpPr>
          <p:nvPr/>
        </p:nvSpPr>
        <p:spPr>
          <a:xfrm>
            <a:off x="228600" y="1676401"/>
            <a:ext cx="11811000" cy="5181599"/>
          </a:xfrm>
          <a:prstGeom prst="rect">
            <a:avLst/>
          </a:prstGeom>
          <a:noFill/>
          <a:ln/>
        </p:spPr>
        <p:txBody>
          <a:bodyPr/>
          <a:lstStyle/>
          <a:p>
            <a:pPr marL="381000" indent="-381000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The efficiency of these search strategies depends on  the number of items in the container being searched.</a:t>
            </a:r>
          </a:p>
          <a:p>
            <a:pPr marL="381000" indent="-381000"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Search methods with efficiency independent on data size would be better.</a:t>
            </a:r>
          </a:p>
          <a:p>
            <a:pPr marL="381000" indent="-381000"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Consider the following Java class that describes a student  record:</a:t>
            </a:r>
            <a:endParaRPr lang="en-US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endParaRPr lang="en-US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1295400" lvl="2" indent="-381000" algn="just">
              <a:defRPr/>
            </a:pPr>
            <a:endParaRPr lang="en-US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1295400" lvl="2" indent="-381000" algn="just">
              <a:defRPr/>
            </a:pPr>
            <a:endParaRPr lang="en-US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1295400" lvl="2" indent="-381000" algn="just">
              <a:defRPr/>
            </a:pPr>
            <a:endParaRPr lang="en-US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1295400" lvl="2" indent="-381000" algn="just">
              <a:defRPr/>
            </a:pPr>
            <a:endParaRPr lang="en-US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1295400" lvl="2" indent="-381000" algn="just">
              <a:defRPr/>
            </a:pPr>
            <a:endParaRPr lang="en-US" b="1" kern="0" dirty="0">
              <a:solidFill>
                <a:sysClr val="windowText" lastClr="000000"/>
              </a:solidFill>
              <a:latin typeface="Courier New" pitchFamily="49" charset="0"/>
            </a:endParaRPr>
          </a:p>
          <a:p>
            <a:pPr marL="381000" indent="-38100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</a:p>
          <a:p>
            <a:pPr marL="381000" indent="-381000"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 marL="381000" indent="-381000"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The </a:t>
            </a:r>
            <a:r>
              <a:rPr lang="en-US" sz="2000" kern="0" dirty="0">
                <a:solidFill>
                  <a:sysClr val="windowText" lastClr="000000"/>
                </a:solidFill>
                <a:latin typeface="Courier New" pitchFamily="49" charset="0"/>
              </a:rPr>
              <a:t>id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field in this class can be used as a </a:t>
            </a:r>
            <a:r>
              <a:rPr lang="en-US" sz="2000" i="1" kern="0" dirty="0">
                <a:solidFill>
                  <a:sysClr val="windowText" lastClr="000000"/>
                </a:solidFill>
                <a:latin typeface="Times New Roman" pitchFamily="18" charset="0"/>
              </a:rPr>
              <a:t>search key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 for  records in the container.</a:t>
            </a:r>
            <a:endParaRPr lang="en-US" kern="0" dirty="0">
              <a:solidFill>
                <a:sysClr val="windowText" lastClr="000000"/>
              </a:solidFill>
            </a:endParaRPr>
          </a:p>
          <a:p>
            <a:pPr marL="381000" indent="-381000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Times New Roman" pitchFamily="18" charset="0"/>
              </a:rPr>
              <a:t>		</a:t>
            </a:r>
          </a:p>
        </p:txBody>
      </p:sp>
      <p:sp>
        <p:nvSpPr>
          <p:cNvPr id="9" name="Text Box 103"/>
          <p:cNvSpPr txBox="1">
            <a:spLocks noChangeArrowheads="1"/>
          </p:cNvSpPr>
          <p:nvPr/>
        </p:nvSpPr>
        <p:spPr bwMode="auto">
          <a:xfrm>
            <a:off x="3124201" y="3733800"/>
            <a:ext cx="5235575" cy="1477328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StudentRecord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 String name;    // Student name 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 double height;  // Student height 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   long id;        // Unique id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1" y="343865"/>
            <a:ext cx="9915398" cy="69723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Linear Hashing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" y="1600200"/>
            <a:ext cx="11963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is another dynamic hashing scheme, an alternative to Extendible Hashing.</a:t>
            </a:r>
          </a:p>
          <a:p>
            <a:r>
              <a:rPr lang="en-US" sz="2800" dirty="0"/>
              <a:t>LH handles the problem of long overflow chains without using a directory.</a:t>
            </a:r>
          </a:p>
          <a:p>
            <a:r>
              <a:rPr lang="en-US" sz="2800" dirty="0"/>
              <a:t> </a:t>
            </a:r>
            <a:r>
              <a:rPr lang="en-US" sz="2800" i="1" u="sng" dirty="0"/>
              <a:t>Idea</a:t>
            </a:r>
            <a:r>
              <a:rPr lang="en-US" sz="2800" dirty="0"/>
              <a:t>:  Use a family of hash functions </a:t>
            </a:r>
            <a:r>
              <a:rPr lang="en-US" sz="2800" b="1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, </a:t>
            </a:r>
            <a:r>
              <a:rPr lang="en-US" sz="2800" b="1" dirty="0"/>
              <a:t>h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h</a:t>
            </a:r>
            <a:r>
              <a:rPr lang="en-US" sz="2800" baseline="-25000" dirty="0"/>
              <a:t>2</a:t>
            </a:r>
            <a:r>
              <a:rPr lang="en-US" sz="2800" dirty="0"/>
              <a:t>, ...</a:t>
            </a:r>
          </a:p>
          <a:p>
            <a:pPr lvl="1">
              <a:buSzPct val="75000"/>
            </a:pPr>
            <a:r>
              <a:rPr lang="en-US" sz="2400" b="1" dirty="0">
                <a:solidFill>
                  <a:schemeClr val="accent2"/>
                </a:solidFill>
              </a:rPr>
              <a:t>h</a:t>
            </a:r>
            <a:r>
              <a:rPr lang="en-US" sz="2400" baseline="-25000" dirty="0">
                <a:solidFill>
                  <a:schemeClr val="accent2"/>
                </a:solidFill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i="1" dirty="0">
                <a:solidFill>
                  <a:schemeClr val="accent2"/>
                </a:solidFill>
              </a:rPr>
              <a:t>key</a:t>
            </a:r>
            <a:r>
              <a:rPr lang="en-US" sz="2400" dirty="0">
                <a:solidFill>
                  <a:schemeClr val="accent2"/>
                </a:solidFill>
              </a:rPr>
              <a:t>) = </a:t>
            </a:r>
            <a:r>
              <a:rPr lang="en-US" sz="2400" b="1" dirty="0">
                <a:solidFill>
                  <a:schemeClr val="accent2"/>
                </a:solidFill>
              </a:rPr>
              <a:t>h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i="1" dirty="0">
                <a:solidFill>
                  <a:schemeClr val="accent2"/>
                </a:solidFill>
              </a:rPr>
              <a:t>key</a:t>
            </a:r>
            <a:r>
              <a:rPr lang="en-US" sz="2400" dirty="0">
                <a:solidFill>
                  <a:schemeClr val="accent2"/>
                </a:solidFill>
              </a:rPr>
              <a:t>) mod(2</a:t>
            </a:r>
            <a:r>
              <a:rPr lang="en-US" sz="2400" baseline="30000" dirty="0">
                <a:solidFill>
                  <a:schemeClr val="accent2"/>
                </a:solidFill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N)</a:t>
            </a:r>
            <a:r>
              <a:rPr lang="en-US" sz="2400" dirty="0"/>
              <a:t>;  N = initial # buckets</a:t>
            </a:r>
          </a:p>
          <a:p>
            <a:pPr lvl="1">
              <a:buSzPct val="75000"/>
            </a:pPr>
            <a:r>
              <a:rPr lang="en-US" sz="2400" b="1" dirty="0"/>
              <a:t>h </a:t>
            </a:r>
            <a:r>
              <a:rPr lang="en-US" sz="2400" dirty="0"/>
              <a:t>is some hash function (range is </a:t>
            </a:r>
            <a:r>
              <a:rPr lang="en-US" sz="2400" i="1" dirty="0"/>
              <a:t>not</a:t>
            </a:r>
            <a:r>
              <a:rPr lang="en-US" sz="2400" dirty="0"/>
              <a:t> 0 to N-1)</a:t>
            </a:r>
          </a:p>
          <a:p>
            <a:pPr lvl="1">
              <a:buSzPct val="75000"/>
            </a:pPr>
            <a:r>
              <a:rPr lang="en-US" sz="2400" dirty="0"/>
              <a:t>If N = 2</a:t>
            </a:r>
            <a:r>
              <a:rPr lang="en-US" sz="2400" i="1" baseline="30000" dirty="0"/>
              <a:t>d0</a:t>
            </a:r>
            <a:r>
              <a:rPr lang="en-US" sz="2400" dirty="0"/>
              <a:t>, for some </a:t>
            </a:r>
            <a:r>
              <a:rPr lang="en-US" sz="2400" i="1" dirty="0"/>
              <a:t>d0</a:t>
            </a:r>
            <a:r>
              <a:rPr lang="en-US" sz="2400" dirty="0"/>
              <a:t>, </a:t>
            </a:r>
            <a:r>
              <a:rPr lang="en-US" sz="2400" b="1" dirty="0"/>
              <a:t>h</a:t>
            </a:r>
            <a:r>
              <a:rPr lang="en-US" sz="2400" baseline="-25000" dirty="0"/>
              <a:t>i</a:t>
            </a:r>
            <a:r>
              <a:rPr lang="en-US" sz="2400" dirty="0"/>
              <a:t> consists of applying </a:t>
            </a:r>
            <a:r>
              <a:rPr lang="en-US" sz="2400" b="1" dirty="0"/>
              <a:t>h </a:t>
            </a:r>
            <a:r>
              <a:rPr lang="en-US" sz="2400" dirty="0"/>
              <a:t>and looking at the last </a:t>
            </a:r>
            <a:r>
              <a:rPr lang="en-US" sz="2400" i="1" dirty="0" err="1"/>
              <a:t>di</a:t>
            </a:r>
            <a:r>
              <a:rPr lang="en-US" sz="2400" dirty="0"/>
              <a:t> bits, where </a:t>
            </a:r>
            <a:r>
              <a:rPr lang="en-US" sz="2400" i="1" dirty="0" err="1"/>
              <a:t>di</a:t>
            </a:r>
            <a:r>
              <a:rPr lang="en-US" sz="2400" dirty="0"/>
              <a:t> = </a:t>
            </a:r>
            <a:r>
              <a:rPr lang="en-US" sz="2400" i="1" dirty="0"/>
              <a:t>d0</a:t>
            </a:r>
            <a:r>
              <a:rPr lang="en-US" sz="2400" dirty="0"/>
              <a:t> + </a:t>
            </a:r>
            <a:r>
              <a:rPr lang="en-US" sz="2400" i="1" dirty="0" err="1"/>
              <a:t>i</a:t>
            </a:r>
            <a:r>
              <a:rPr lang="en-US" sz="2400" dirty="0"/>
              <a:t>.</a:t>
            </a:r>
          </a:p>
          <a:p>
            <a:pPr lvl="1">
              <a:buSzPct val="75000"/>
            </a:pPr>
            <a:r>
              <a:rPr lang="en-US" sz="2400" b="1" dirty="0"/>
              <a:t>h</a:t>
            </a:r>
            <a:r>
              <a:rPr lang="en-US" sz="2400" baseline="-25000" dirty="0"/>
              <a:t>i+1 </a:t>
            </a:r>
            <a:r>
              <a:rPr lang="en-US" sz="2400" dirty="0"/>
              <a:t>doubles the range of </a:t>
            </a:r>
            <a:r>
              <a:rPr lang="en-US" sz="2400" b="1" dirty="0"/>
              <a:t>h</a:t>
            </a:r>
            <a:r>
              <a:rPr lang="en-US" sz="2400" baseline="-25000" dirty="0"/>
              <a:t>i </a:t>
            </a:r>
            <a:r>
              <a:rPr lang="en-US" sz="2400" dirty="0"/>
              <a:t>(similar to directory doubling)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Linear Hashing (Contd.)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752600"/>
            <a:ext cx="11887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Directory avoided in LH by using overflow pages and choosing bucket to split round-robin.</a:t>
            </a:r>
          </a:p>
          <a:p>
            <a:pPr lvl="1">
              <a:buSzPct val="75000"/>
            </a:pPr>
            <a:r>
              <a:rPr lang="en-US" sz="2800" dirty="0">
                <a:solidFill>
                  <a:schemeClr val="accent2"/>
                </a:solidFill>
              </a:rPr>
              <a:t>Splitting proceeds in `</a:t>
            </a:r>
            <a:r>
              <a:rPr lang="en-US" sz="2800" u="sng" dirty="0">
                <a:solidFill>
                  <a:schemeClr val="accent2"/>
                </a:solidFill>
              </a:rPr>
              <a:t>rounds</a:t>
            </a:r>
            <a:r>
              <a:rPr lang="en-US" sz="2800" dirty="0">
                <a:solidFill>
                  <a:schemeClr val="accent2"/>
                </a:solidFill>
              </a:rPr>
              <a:t>’.  </a:t>
            </a:r>
            <a:r>
              <a:rPr lang="en-US" sz="2800" dirty="0"/>
              <a:t>Round ends when all </a:t>
            </a:r>
            <a:r>
              <a:rPr lang="en-US" sz="2800" i="1" dirty="0"/>
              <a:t>N</a:t>
            </a:r>
            <a:r>
              <a:rPr lang="en-US" sz="2800" i="1" baseline="-25000" dirty="0"/>
              <a:t>R</a:t>
            </a:r>
            <a:r>
              <a:rPr lang="en-US" sz="2800" baseline="-25000" dirty="0"/>
              <a:t> </a:t>
            </a:r>
            <a:r>
              <a:rPr lang="en-US" sz="2800" dirty="0"/>
              <a:t>initial (for round </a:t>
            </a:r>
            <a:r>
              <a:rPr lang="en-US" sz="2800" i="1" dirty="0"/>
              <a:t>R</a:t>
            </a:r>
            <a:r>
              <a:rPr lang="en-US" sz="2800" dirty="0"/>
              <a:t>) buckets are split.  Buckets 0 to </a:t>
            </a:r>
            <a:r>
              <a:rPr lang="en-US" sz="2800" i="1" dirty="0">
                <a:solidFill>
                  <a:srgbClr val="FC0128"/>
                </a:solidFill>
              </a:rPr>
              <a:t>Next-1 </a:t>
            </a:r>
            <a:r>
              <a:rPr lang="en-US" sz="2800" dirty="0"/>
              <a:t>have been split;  </a:t>
            </a:r>
            <a:r>
              <a:rPr lang="en-US" sz="2800" i="1" dirty="0"/>
              <a:t>Next</a:t>
            </a:r>
            <a:r>
              <a:rPr lang="en-US" sz="2800" dirty="0"/>
              <a:t> to </a:t>
            </a:r>
            <a:r>
              <a:rPr lang="en-US" sz="2800" i="1" dirty="0"/>
              <a:t>N</a:t>
            </a:r>
            <a:r>
              <a:rPr lang="en-US" sz="2800" i="1" baseline="-25000" dirty="0"/>
              <a:t>R</a:t>
            </a:r>
            <a:r>
              <a:rPr lang="en-US" sz="2800" dirty="0"/>
              <a:t> yet to be split.</a:t>
            </a:r>
          </a:p>
          <a:p>
            <a:pPr lvl="1">
              <a:buSzPct val="75000"/>
            </a:pPr>
            <a:r>
              <a:rPr lang="en-US" sz="2800" dirty="0">
                <a:solidFill>
                  <a:schemeClr val="accent2"/>
                </a:solidFill>
              </a:rPr>
              <a:t>Current round number is </a:t>
            </a:r>
            <a:r>
              <a:rPr lang="en-US" sz="2800" i="1" dirty="0">
                <a:solidFill>
                  <a:schemeClr val="accent2"/>
                </a:solidFill>
              </a:rPr>
              <a:t>Level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endParaRPr lang="en-US" sz="2800" dirty="0"/>
          </a:p>
          <a:p>
            <a:pPr lvl="1">
              <a:buSzPct val="75000"/>
            </a:pPr>
            <a:r>
              <a:rPr lang="en-US" sz="2800" b="1" u="sng" dirty="0">
                <a:solidFill>
                  <a:srgbClr val="FC0128"/>
                </a:solidFill>
              </a:rPr>
              <a:t>Search:</a:t>
            </a:r>
            <a:r>
              <a:rPr lang="en-US" sz="2800" b="1" dirty="0">
                <a:solidFill>
                  <a:srgbClr val="FC0128"/>
                </a:solidFill>
              </a:rPr>
              <a:t> </a:t>
            </a:r>
            <a:r>
              <a:rPr lang="en-US" sz="2800" dirty="0"/>
              <a:t>To find bucket for data entry </a:t>
            </a:r>
            <a:r>
              <a:rPr lang="en-US" sz="2800" i="1" dirty="0"/>
              <a:t>r, </a:t>
            </a:r>
            <a:r>
              <a:rPr lang="en-US" sz="2800" dirty="0"/>
              <a:t>find</a:t>
            </a:r>
            <a:r>
              <a:rPr lang="en-US" sz="2800" i="1" dirty="0"/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h</a:t>
            </a:r>
            <a:r>
              <a:rPr lang="en-US" sz="2800" i="1" baseline="-25000" dirty="0" err="1">
                <a:solidFill>
                  <a:schemeClr val="accent2"/>
                </a:solidFill>
              </a:rPr>
              <a:t>Level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i="1" dirty="0">
                <a:solidFill>
                  <a:schemeClr val="accent2"/>
                </a:solidFill>
              </a:rPr>
              <a:t>r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i="1" dirty="0"/>
              <a:t>:</a:t>
            </a:r>
          </a:p>
          <a:p>
            <a:pPr lvl="2"/>
            <a:r>
              <a:rPr lang="en-US" sz="2000" dirty="0"/>
              <a:t>If </a:t>
            </a:r>
            <a:r>
              <a:rPr lang="en-US" sz="2000" b="1" dirty="0" err="1"/>
              <a:t>h</a:t>
            </a:r>
            <a:r>
              <a:rPr lang="en-US" sz="2000" i="1" baseline="-25000" dirty="0" err="1"/>
              <a:t>Level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dirty="0"/>
              <a:t>) in range `</a:t>
            </a:r>
            <a:r>
              <a:rPr lang="en-US" sz="2000" i="1" dirty="0"/>
              <a:t>Next</a:t>
            </a:r>
            <a:r>
              <a:rPr lang="en-US" sz="2000" dirty="0"/>
              <a:t> to </a:t>
            </a:r>
            <a:r>
              <a:rPr lang="en-US" sz="2000" i="1" dirty="0"/>
              <a:t>N</a:t>
            </a:r>
            <a:r>
              <a:rPr lang="en-US" sz="2000" i="1" baseline="-25000" dirty="0"/>
              <a:t>R</a:t>
            </a:r>
            <a:r>
              <a:rPr lang="en-US" sz="2000" i="1" dirty="0"/>
              <a:t>’</a:t>
            </a:r>
            <a:r>
              <a:rPr lang="en-US" sz="2000" i="1" baseline="-25000" dirty="0"/>
              <a:t> </a:t>
            </a:r>
            <a:r>
              <a:rPr lang="en-US" sz="2000" dirty="0"/>
              <a:t>, </a:t>
            </a:r>
            <a:r>
              <a:rPr lang="en-US" sz="2000" i="1" dirty="0"/>
              <a:t>r </a:t>
            </a:r>
            <a:r>
              <a:rPr lang="en-US" sz="2000" dirty="0"/>
              <a:t>belongs here.</a:t>
            </a:r>
          </a:p>
          <a:p>
            <a:pPr lvl="2"/>
            <a:r>
              <a:rPr lang="en-US" sz="2000" dirty="0"/>
              <a:t>Else, r could belong to bucket </a:t>
            </a:r>
            <a:r>
              <a:rPr lang="en-US" sz="2000" b="1" dirty="0" err="1"/>
              <a:t>h</a:t>
            </a:r>
            <a:r>
              <a:rPr lang="en-US" sz="2000" i="1" baseline="-25000" dirty="0" err="1"/>
              <a:t>Level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dirty="0"/>
              <a:t>) or bucket </a:t>
            </a:r>
            <a:r>
              <a:rPr lang="en-US" sz="2000" b="1" dirty="0" err="1"/>
              <a:t>h</a:t>
            </a:r>
            <a:r>
              <a:rPr lang="en-US" sz="2000" i="1" baseline="-25000" dirty="0" err="1"/>
              <a:t>Level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dirty="0"/>
              <a:t>) + </a:t>
            </a:r>
            <a:r>
              <a:rPr lang="en-US" sz="2000" i="1" dirty="0"/>
              <a:t>N</a:t>
            </a:r>
            <a:r>
              <a:rPr lang="en-US" sz="2000" i="1" baseline="-25000" dirty="0"/>
              <a:t>R</a:t>
            </a:r>
            <a:r>
              <a:rPr lang="en-US" sz="2000" i="1" dirty="0"/>
              <a:t>; </a:t>
            </a:r>
            <a:r>
              <a:rPr lang="en-US" sz="2000" dirty="0"/>
              <a:t>must apply </a:t>
            </a:r>
            <a:r>
              <a:rPr lang="en-US" sz="2000" b="1" dirty="0"/>
              <a:t>h</a:t>
            </a:r>
            <a:r>
              <a:rPr lang="en-US" sz="2000" i="1" baseline="-25000" dirty="0"/>
              <a:t>Level</a:t>
            </a:r>
            <a:r>
              <a:rPr lang="en-US" sz="2000" baseline="-25000" dirty="0"/>
              <a:t>+1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dirty="0"/>
              <a:t>) to find out.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1" y="343865"/>
            <a:ext cx="8353297" cy="69723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Linear Hashing (background)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524000" y="1268413"/>
            <a:ext cx="9144000" cy="23558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5307014" y="1798639"/>
            <a:ext cx="1474788" cy="701675"/>
            <a:chOff x="1460" y="1465"/>
            <a:chExt cx="929" cy="442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464" y="1686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8575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464" y="1465"/>
              <a:ext cx="222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221" y="0"/>
                </a:cxn>
                <a:cxn ang="0">
                  <a:pos x="221" y="221"/>
                </a:cxn>
                <a:cxn ang="0">
                  <a:pos x="0" y="221"/>
                </a:cxn>
              </a:cxnLst>
              <a:rect l="0" t="0" r="r" b="b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490" y="150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460" y="1701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4*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663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12*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902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32*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04" y="169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16*</a:t>
              </a:r>
            </a:p>
          </p:txBody>
        </p:sp>
      </p:grpSp>
      <p:sp>
        <p:nvSpPr>
          <p:cNvPr id="17" name="Freeform 15"/>
          <p:cNvSpPr>
            <a:spLocks/>
          </p:cNvSpPr>
          <p:nvPr/>
        </p:nvSpPr>
        <p:spPr bwMode="auto">
          <a:xfrm>
            <a:off x="8753475" y="263207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8753476" y="2281239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8794750" y="233838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8747125" y="26558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9069388" y="26558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9448800" y="26558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8750300" y="171291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8750301" y="1362076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8791575" y="141922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8770938" y="17287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9117013" y="17399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728789" y="1539876"/>
            <a:ext cx="3413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We have seen what it means to split a bucket…</a:t>
            </a:r>
          </a:p>
        </p:txBody>
      </p: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4422776" y="4495801"/>
            <a:ext cx="1474788" cy="701675"/>
            <a:chOff x="1460" y="1465"/>
            <a:chExt cx="929" cy="442"/>
          </a:xfrm>
        </p:grpSpPr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1464" y="1686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8575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1464" y="1465"/>
              <a:ext cx="222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221" y="0"/>
                </a:cxn>
                <a:cxn ang="0">
                  <a:pos x="221" y="221"/>
                </a:cxn>
                <a:cxn ang="0">
                  <a:pos x="0" y="221"/>
                </a:cxn>
              </a:cxnLst>
              <a:rect l="0" t="0" r="r" b="b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1490" y="150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1460" y="1701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4*</a:t>
              </a:r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1663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12*</a:t>
              </a:r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1902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32*</a:t>
              </a:r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2104" y="169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16*</a:t>
              </a:r>
            </a:p>
          </p:txBody>
        </p:sp>
      </p:grpSp>
      <p:sp>
        <p:nvSpPr>
          <p:cNvPr id="37" name="AutoShape 40"/>
          <p:cNvSpPr>
            <a:spLocks noChangeArrowheads="1"/>
          </p:cNvSpPr>
          <p:nvPr/>
        </p:nvSpPr>
        <p:spPr bwMode="auto">
          <a:xfrm>
            <a:off x="7085013" y="1928813"/>
            <a:ext cx="939800" cy="609600"/>
          </a:xfrm>
          <a:prstGeom prst="rightArrow">
            <a:avLst>
              <a:gd name="adj1" fmla="val 50000"/>
              <a:gd name="adj2" fmla="val 38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7270751" y="4475164"/>
            <a:ext cx="1474788" cy="701675"/>
            <a:chOff x="1460" y="1465"/>
            <a:chExt cx="929" cy="442"/>
          </a:xfrm>
        </p:grpSpPr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1464" y="1686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8575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1464" y="1465"/>
              <a:ext cx="222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221" y="0"/>
                </a:cxn>
                <a:cxn ang="0">
                  <a:pos x="221" y="221"/>
                </a:cxn>
                <a:cxn ang="0">
                  <a:pos x="0" y="221"/>
                </a:cxn>
              </a:cxnLst>
              <a:rect l="0" t="0" r="r" b="b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1490" y="150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1460" y="1701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4*</a:t>
              </a:r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1663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12*</a:t>
              </a:r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1902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32*</a:t>
              </a: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2104" y="169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16*</a:t>
              </a:r>
            </a:p>
          </p:txBody>
        </p:sp>
      </p:grpSp>
      <p:sp>
        <p:nvSpPr>
          <p:cNvPr id="46" name="Freeform 50"/>
          <p:cNvSpPr>
            <a:spLocks/>
          </p:cNvSpPr>
          <p:nvPr/>
        </p:nvSpPr>
        <p:spPr bwMode="auto">
          <a:xfrm>
            <a:off x="9005888" y="4826000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Freeform 51"/>
          <p:cNvSpPr>
            <a:spLocks/>
          </p:cNvSpPr>
          <p:nvPr/>
        </p:nvSpPr>
        <p:spPr bwMode="auto">
          <a:xfrm>
            <a:off x="9005889" y="4475164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9047163" y="4532313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8999538" y="48498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>
            <a:off x="8691564" y="4926014"/>
            <a:ext cx="312737" cy="90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AutoShape 58"/>
          <p:cNvSpPr>
            <a:spLocks noChangeArrowheads="1"/>
          </p:cNvSpPr>
          <p:nvPr/>
        </p:nvSpPr>
        <p:spPr bwMode="auto">
          <a:xfrm>
            <a:off x="6116638" y="4691063"/>
            <a:ext cx="939800" cy="609600"/>
          </a:xfrm>
          <a:prstGeom prst="rightArrow">
            <a:avLst>
              <a:gd name="adj1" fmla="val 50000"/>
              <a:gd name="adj2" fmla="val 38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1639888" y="3816351"/>
            <a:ext cx="21193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We have seen what it means to add an overflow page to a bucket…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9134476" y="592138"/>
            <a:ext cx="1013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Insert 20</a:t>
            </a:r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5494338" y="3195638"/>
            <a:ext cx="81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Before</a:t>
            </a:r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8883650" y="3167063"/>
            <a:ext cx="672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After</a:t>
            </a:r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4591050" y="5505450"/>
            <a:ext cx="81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Before</a:t>
            </a:r>
          </a:p>
        </p:txBody>
      </p:sp>
      <p:sp>
        <p:nvSpPr>
          <p:cNvPr id="57" name="Text Box 64"/>
          <p:cNvSpPr txBox="1">
            <a:spLocks noChangeArrowheads="1"/>
          </p:cNvSpPr>
          <p:nvPr/>
        </p:nvSpPr>
        <p:spPr bwMode="auto">
          <a:xfrm>
            <a:off x="8599488" y="5576888"/>
            <a:ext cx="672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After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524000" y="1"/>
            <a:ext cx="7772400" cy="766877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775F5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Linear Hashing (background)</a:t>
            </a:r>
          </a:p>
        </p:txBody>
      </p:sp>
      <p:sp>
        <p:nvSpPr>
          <p:cNvPr id="8" name="Freeform 14"/>
          <p:cNvSpPr>
            <a:spLocks/>
          </p:cNvSpPr>
          <p:nvPr/>
        </p:nvSpPr>
        <p:spPr bwMode="auto">
          <a:xfrm>
            <a:off x="7615238" y="545782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reeform 15"/>
          <p:cNvSpPr>
            <a:spLocks/>
          </p:cNvSpPr>
          <p:nvPr/>
        </p:nvSpPr>
        <p:spPr bwMode="auto">
          <a:xfrm>
            <a:off x="7615239" y="5106989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7656513" y="51641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7608888" y="548163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7931150" y="54816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8310563" y="54816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7612063" y="453866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7612064" y="4187826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7653338" y="4244975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7632700" y="45545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7978775" y="45656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16*</a:t>
            </a:r>
          </a:p>
        </p:txBody>
      </p: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7007226" y="1665289"/>
            <a:ext cx="1474788" cy="701675"/>
            <a:chOff x="1460" y="1465"/>
            <a:chExt cx="929" cy="442"/>
          </a:xfrm>
        </p:grpSpPr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1464" y="1686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8575" cap="rnd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1464" y="1465"/>
              <a:ext cx="222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221" y="0"/>
                </a:cxn>
                <a:cxn ang="0">
                  <a:pos x="221" y="221"/>
                </a:cxn>
                <a:cxn ang="0">
                  <a:pos x="0" y="221"/>
                </a:cxn>
              </a:cxnLst>
              <a:rect l="0" t="0" r="r" b="b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pattFill prst="pct20">
              <a:fgClr>
                <a:schemeClr val="tx2"/>
              </a:fgClr>
              <a:bgClr>
                <a:schemeClr val="bg1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1490" y="150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2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1460" y="1701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4*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1663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12*</a:t>
              </a: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1902" y="1701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32*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2104" y="169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16*</a:t>
              </a:r>
            </a:p>
          </p:txBody>
        </p:sp>
      </p:grpSp>
      <p:sp>
        <p:nvSpPr>
          <p:cNvPr id="27" name="Freeform 43"/>
          <p:cNvSpPr>
            <a:spLocks/>
          </p:cNvSpPr>
          <p:nvPr/>
        </p:nvSpPr>
        <p:spPr bwMode="auto">
          <a:xfrm>
            <a:off x="8742363" y="201612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Freeform 44"/>
          <p:cNvSpPr>
            <a:spLocks/>
          </p:cNvSpPr>
          <p:nvPr/>
        </p:nvSpPr>
        <p:spPr bwMode="auto">
          <a:xfrm>
            <a:off x="8742364" y="1665289"/>
            <a:ext cx="352425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221" y="0"/>
              </a:cxn>
              <a:cxn ang="0">
                <a:pos x="221" y="221"/>
              </a:cxn>
              <a:cxn ang="0">
                <a:pos x="0" y="221"/>
              </a:cxn>
            </a:cxnLst>
            <a:rect l="0" t="0" r="r" b="b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8783638" y="1722438"/>
            <a:ext cx="2821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</a:t>
            </a: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8736013" y="20399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20*</a:t>
            </a:r>
          </a:p>
        </p:txBody>
      </p:sp>
      <p:sp>
        <p:nvSpPr>
          <p:cNvPr id="31" name="Line 47"/>
          <p:cNvSpPr>
            <a:spLocks noChangeShapeType="1"/>
          </p:cNvSpPr>
          <p:nvPr/>
        </p:nvSpPr>
        <p:spPr bwMode="auto">
          <a:xfrm>
            <a:off x="8428039" y="2116139"/>
            <a:ext cx="312737" cy="904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1697038" y="1516064"/>
            <a:ext cx="2728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It </a:t>
            </a:r>
            <a:r>
              <a:rPr lang="en-US" i="1"/>
              <a:t>is</a:t>
            </a:r>
            <a:r>
              <a:rPr lang="en-US"/>
              <a:t> meaningful to split a bucket with its overflow…</a:t>
            </a:r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9134476" y="592138"/>
            <a:ext cx="1013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Insert 20</a:t>
            </a:r>
          </a:p>
        </p:txBody>
      </p:sp>
      <p:sp>
        <p:nvSpPr>
          <p:cNvPr id="34" name="Text Box 52"/>
          <p:cNvSpPr txBox="1">
            <a:spLocks noChangeArrowheads="1"/>
          </p:cNvSpPr>
          <p:nvPr/>
        </p:nvSpPr>
        <p:spPr bwMode="auto">
          <a:xfrm>
            <a:off x="5302250" y="4732339"/>
            <a:ext cx="10533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After</a:t>
            </a:r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5200651" y="1824039"/>
            <a:ext cx="1336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</a:rPr>
              <a:t>Before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1735138" y="4271963"/>
            <a:ext cx="27289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Note that as before, the number of bits pointing to the bucket must increase…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343865"/>
            <a:ext cx="8277097" cy="69723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Linear Hashing (background)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1524001" y="2520950"/>
            <a:ext cx="3451225" cy="43370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>
            <a:off x="3489325" y="3565526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Freeform 3"/>
          <p:cNvSpPr>
            <a:spLocks/>
          </p:cNvSpPr>
          <p:nvPr/>
        </p:nvSpPr>
        <p:spPr bwMode="auto">
          <a:xfrm>
            <a:off x="3489325" y="3924300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3489325" y="428307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3489325" y="320198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10088" y="35941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3471863" y="39354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3486150" y="35941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4154488" y="35941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3482975" y="32258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3805238" y="32258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4184650" y="32258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3471863" y="42941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3862388" y="42941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4156075" y="42941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3860800" y="359251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3838575" y="39401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6*</a:t>
            </a: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4110038" y="394811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2*</a:t>
            </a:r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416425" y="394811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14*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1758950" y="3028951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524001" y="2641601"/>
            <a:ext cx="217046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 flipH="1">
            <a:off x="2457450" y="3187700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 flipH="1">
            <a:off x="2444750" y="4618038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1668463" y="4151313"/>
            <a:ext cx="10525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Stop when you get here </a:t>
            </a:r>
          </a:p>
        </p:txBody>
      </p:sp>
      <p:sp>
        <p:nvSpPr>
          <p:cNvPr id="29" name="Freeform 40"/>
          <p:cNvSpPr>
            <a:spLocks/>
          </p:cNvSpPr>
          <p:nvPr/>
        </p:nvSpPr>
        <p:spPr bwMode="auto">
          <a:xfrm>
            <a:off x="7088188" y="3190876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Freeform 41"/>
          <p:cNvSpPr>
            <a:spLocks/>
          </p:cNvSpPr>
          <p:nvPr/>
        </p:nvSpPr>
        <p:spPr bwMode="auto">
          <a:xfrm>
            <a:off x="7088188" y="3549650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Freeform 42"/>
          <p:cNvSpPr>
            <a:spLocks/>
          </p:cNvSpPr>
          <p:nvPr/>
        </p:nvSpPr>
        <p:spPr bwMode="auto">
          <a:xfrm>
            <a:off x="7088188" y="390842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Freeform 43"/>
          <p:cNvSpPr>
            <a:spLocks/>
          </p:cNvSpPr>
          <p:nvPr/>
        </p:nvSpPr>
        <p:spPr bwMode="auto">
          <a:xfrm>
            <a:off x="7088188" y="282733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8108950" y="32194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34" name="Rectangle 46"/>
          <p:cNvSpPr>
            <a:spLocks noChangeArrowheads="1"/>
          </p:cNvSpPr>
          <p:nvPr/>
        </p:nvSpPr>
        <p:spPr bwMode="auto">
          <a:xfrm>
            <a:off x="7085013" y="321945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7753350" y="32194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7783513" y="285115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7070725" y="39195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461250" y="391953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7754938" y="39195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7459663" y="321786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7437438" y="356552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6*</a:t>
            </a:r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8015288" y="3573463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14*</a:t>
            </a:r>
          </a:p>
        </p:txBody>
      </p:sp>
      <p:sp>
        <p:nvSpPr>
          <p:cNvPr id="43" name="Rectangle 58"/>
          <p:cNvSpPr>
            <a:spLocks noChangeArrowheads="1"/>
          </p:cNvSpPr>
          <p:nvPr/>
        </p:nvSpPr>
        <p:spPr bwMode="auto">
          <a:xfrm>
            <a:off x="5357813" y="3032126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44" name="Rectangle 59"/>
          <p:cNvSpPr>
            <a:spLocks noChangeArrowheads="1"/>
          </p:cNvSpPr>
          <p:nvPr/>
        </p:nvSpPr>
        <p:spPr bwMode="auto">
          <a:xfrm>
            <a:off x="4991101" y="2652714"/>
            <a:ext cx="217046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45" name="Line 60"/>
          <p:cNvSpPr>
            <a:spLocks noChangeShapeType="1"/>
          </p:cNvSpPr>
          <p:nvPr/>
        </p:nvSpPr>
        <p:spPr bwMode="auto">
          <a:xfrm flipH="1">
            <a:off x="6056313" y="3190875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61"/>
          <p:cNvSpPr>
            <a:spLocks noChangeShapeType="1"/>
          </p:cNvSpPr>
          <p:nvPr/>
        </p:nvSpPr>
        <p:spPr bwMode="auto">
          <a:xfrm flipH="1">
            <a:off x="6043613" y="4243388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5176838" y="3776663"/>
            <a:ext cx="1225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Stop when you get here </a:t>
            </a:r>
          </a:p>
        </p:txBody>
      </p:sp>
      <p:sp>
        <p:nvSpPr>
          <p:cNvPr id="48" name="Freeform 63"/>
          <p:cNvSpPr>
            <a:spLocks/>
          </p:cNvSpPr>
          <p:nvPr/>
        </p:nvSpPr>
        <p:spPr bwMode="auto">
          <a:xfrm>
            <a:off x="8837613" y="357346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Rectangle 64"/>
          <p:cNvSpPr>
            <a:spLocks noChangeArrowheads="1"/>
          </p:cNvSpPr>
          <p:nvPr/>
        </p:nvSpPr>
        <p:spPr bwMode="auto">
          <a:xfrm>
            <a:off x="8820150" y="35845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10*</a:t>
            </a:r>
          </a:p>
        </p:txBody>
      </p:sp>
      <p:sp>
        <p:nvSpPr>
          <p:cNvPr id="50" name="Rectangle 66"/>
          <p:cNvSpPr>
            <a:spLocks noChangeArrowheads="1"/>
          </p:cNvSpPr>
          <p:nvPr/>
        </p:nvSpPr>
        <p:spPr bwMode="auto">
          <a:xfrm>
            <a:off x="9458325" y="35972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2*</a:t>
            </a:r>
          </a:p>
        </p:txBody>
      </p:sp>
      <p:sp>
        <p:nvSpPr>
          <p:cNvPr id="51" name="Line 68"/>
          <p:cNvSpPr>
            <a:spLocks noChangeShapeType="1"/>
          </p:cNvSpPr>
          <p:nvPr/>
        </p:nvSpPr>
        <p:spPr bwMode="auto">
          <a:xfrm>
            <a:off x="8510589" y="3714750"/>
            <a:ext cx="312737" cy="90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Text Box 69"/>
          <p:cNvSpPr txBox="1">
            <a:spLocks noChangeArrowheads="1"/>
          </p:cNvSpPr>
          <p:nvPr/>
        </p:nvSpPr>
        <p:spPr bwMode="auto">
          <a:xfrm>
            <a:off x="5945189" y="5862638"/>
            <a:ext cx="3667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Because {6 and 14}, and {10 and 2} differ in the 3</a:t>
            </a:r>
            <a:r>
              <a:rPr lang="en-US" baseline="30000"/>
              <a:t>rd</a:t>
            </a:r>
            <a:r>
              <a:rPr lang="en-US"/>
              <a:t> bit.</a:t>
            </a:r>
          </a:p>
        </p:txBody>
      </p:sp>
      <p:sp>
        <p:nvSpPr>
          <p:cNvPr id="53" name="Text Box 70"/>
          <p:cNvSpPr txBox="1">
            <a:spLocks noChangeArrowheads="1"/>
          </p:cNvSpPr>
          <p:nvPr/>
        </p:nvSpPr>
        <p:spPr bwMode="auto">
          <a:xfrm>
            <a:off x="6400801" y="1676400"/>
            <a:ext cx="3667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Why split the first bucket, and overflow the {10, 6, 2, 14} bucket?</a:t>
            </a:r>
          </a:p>
        </p:txBody>
      </p:sp>
      <p:sp>
        <p:nvSpPr>
          <p:cNvPr id="54" name="Freeform 71"/>
          <p:cNvSpPr>
            <a:spLocks/>
          </p:cNvSpPr>
          <p:nvPr/>
        </p:nvSpPr>
        <p:spPr bwMode="auto">
          <a:xfrm>
            <a:off x="7085013" y="425608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Rectangle 72"/>
          <p:cNvSpPr>
            <a:spLocks noChangeArrowheads="1"/>
          </p:cNvSpPr>
          <p:nvPr/>
        </p:nvSpPr>
        <p:spPr bwMode="auto">
          <a:xfrm>
            <a:off x="7078663" y="42799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56" name="Rectangle 73"/>
          <p:cNvSpPr>
            <a:spLocks noChangeArrowheads="1"/>
          </p:cNvSpPr>
          <p:nvPr/>
        </p:nvSpPr>
        <p:spPr bwMode="auto">
          <a:xfrm>
            <a:off x="7400925" y="42799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57" name="Text Box 75"/>
          <p:cNvSpPr txBox="1">
            <a:spLocks noChangeArrowheads="1"/>
          </p:cNvSpPr>
          <p:nvPr/>
        </p:nvSpPr>
        <p:spPr bwMode="auto">
          <a:xfrm>
            <a:off x="2133600" y="1524000"/>
            <a:ext cx="2291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100010101010010101</a:t>
            </a:r>
          </a:p>
        </p:txBody>
      </p:sp>
      <p:sp>
        <p:nvSpPr>
          <p:cNvPr id="58" name="Text Box 76"/>
          <p:cNvSpPr txBox="1">
            <a:spLocks noChangeArrowheads="1"/>
          </p:cNvSpPr>
          <p:nvPr/>
        </p:nvSpPr>
        <p:spPr bwMode="auto">
          <a:xfrm>
            <a:off x="1735138" y="6278564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 new “round” begins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AutoShape 101"/>
          <p:cNvSpPr>
            <a:spLocks noChangeArrowheads="1"/>
          </p:cNvSpPr>
          <p:nvPr/>
        </p:nvSpPr>
        <p:spPr bwMode="auto">
          <a:xfrm rot="16200000" flipH="1" flipV="1">
            <a:off x="3119438" y="-1595437"/>
            <a:ext cx="5510213" cy="8701088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1671638" y="158751"/>
            <a:ext cx="5224462" cy="2506663"/>
            <a:chOff x="0" y="1755"/>
            <a:chExt cx="3291" cy="1579"/>
          </a:xfrm>
        </p:grpSpPr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1321" y="1984"/>
              <a:ext cx="884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1"/>
                </a:cxn>
                <a:cxn ang="0">
                  <a:pos x="0" y="221"/>
                </a:cxn>
              </a:cxnLst>
              <a:rect l="0" t="0" r="r" b="b"/>
              <a:pathLst>
                <a:path w="884" h="222">
                  <a:moveTo>
                    <a:pt x="0" y="221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7"/>
            <p:cNvSpPr>
              <a:spLocks/>
            </p:cNvSpPr>
            <p:nvPr/>
          </p:nvSpPr>
          <p:spPr bwMode="auto">
            <a:xfrm>
              <a:off x="1321" y="2210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8"/>
            <p:cNvSpPr>
              <a:spLocks/>
            </p:cNvSpPr>
            <p:nvPr/>
          </p:nvSpPr>
          <p:spPr bwMode="auto">
            <a:xfrm>
              <a:off x="1321" y="2436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>
              <a:off x="1321" y="1755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1964" y="2002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Helvetica" charset="0"/>
                </a:rPr>
                <a:t>13*</a:t>
              </a: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1319" y="2002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1*</a:t>
              </a: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1740" y="2002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21*</a:t>
              </a: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1759" y="1770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32*</a:t>
              </a: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1310" y="244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15*</a:t>
              </a: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1556" y="2443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7*</a:t>
              </a: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1741" y="2443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19*</a:t>
              </a: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1555" y="2001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5*</a:t>
              </a:r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1541" y="2220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6*</a:t>
              </a:r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1905" y="2225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14*</a:t>
              </a: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231" y="2320"/>
              <a:ext cx="4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C0128"/>
                  </a:solidFill>
                  <a:latin typeface="Arial" pitchFamily="34" charset="0"/>
                </a:rPr>
                <a:t>Next</a:t>
              </a: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0" y="2102"/>
              <a:ext cx="13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Bucket to be split </a:t>
              </a:r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 flipH="1">
              <a:off x="671" y="2420"/>
              <a:ext cx="624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 flipH="1">
              <a:off x="663" y="2647"/>
              <a:ext cx="62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4"/>
            <p:cNvSpPr>
              <a:spLocks noChangeArrowheads="1"/>
            </p:cNvSpPr>
            <p:nvPr/>
          </p:nvSpPr>
          <p:spPr bwMode="auto">
            <a:xfrm>
              <a:off x="0" y="2586"/>
              <a:ext cx="860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b="1">
                  <a:latin typeface="Arial" pitchFamily="34" charset="0"/>
                </a:rPr>
                <a:t>Stop when you get here </a:t>
              </a:r>
            </a:p>
          </p:txBody>
        </p:sp>
        <p:sp>
          <p:nvSpPr>
            <p:cNvPr id="26" name="Freeform 45"/>
            <p:cNvSpPr>
              <a:spLocks/>
            </p:cNvSpPr>
            <p:nvPr/>
          </p:nvSpPr>
          <p:spPr bwMode="auto">
            <a:xfrm>
              <a:off x="2407" y="2443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2396" y="2450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xx*</a:t>
              </a:r>
            </a:p>
          </p:txBody>
        </p:sp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2798" y="2458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x*</a:t>
              </a: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2201" y="2532"/>
              <a:ext cx="197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51"/>
            <p:cNvSpPr>
              <a:spLocks/>
            </p:cNvSpPr>
            <p:nvPr/>
          </p:nvSpPr>
          <p:spPr bwMode="auto">
            <a:xfrm>
              <a:off x="1319" y="2655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52"/>
            <p:cNvSpPr>
              <a:spLocks noChangeArrowheads="1"/>
            </p:cNvSpPr>
            <p:nvPr/>
          </p:nvSpPr>
          <p:spPr bwMode="auto">
            <a:xfrm>
              <a:off x="1315" y="2670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4*</a:t>
              </a:r>
            </a:p>
          </p:txBody>
        </p:sp>
        <p:sp>
          <p:nvSpPr>
            <p:cNvPr id="32" name="Rectangle 53"/>
            <p:cNvSpPr>
              <a:spLocks noChangeArrowheads="1"/>
            </p:cNvSpPr>
            <p:nvPr/>
          </p:nvSpPr>
          <p:spPr bwMode="auto">
            <a:xfrm>
              <a:off x="1518" y="2670"/>
              <a:ext cx="28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12*</a:t>
              </a:r>
            </a:p>
          </p:txBody>
        </p:sp>
        <p:sp>
          <p:nvSpPr>
            <p:cNvPr id="33" name="Freeform 55"/>
            <p:cNvSpPr>
              <a:spLocks/>
            </p:cNvSpPr>
            <p:nvPr/>
          </p:nvSpPr>
          <p:spPr bwMode="auto">
            <a:xfrm>
              <a:off x="1318" y="3112"/>
              <a:ext cx="884" cy="222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1"/>
                </a:cxn>
                <a:cxn ang="0">
                  <a:pos x="0" y="221"/>
                </a:cxn>
              </a:cxnLst>
              <a:rect l="0" t="0" r="r" b="b"/>
              <a:pathLst>
                <a:path w="884" h="222">
                  <a:moveTo>
                    <a:pt x="0" y="221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1"/>
                  </a:lnTo>
                  <a:lnTo>
                    <a:pt x="0" y="221"/>
                  </a:lnTo>
                </a:path>
              </a:pathLst>
            </a:custGeom>
            <a:noFill/>
            <a:ln w="222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>
              <a:off x="1318" y="2883"/>
              <a:ext cx="884" cy="221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883" y="0"/>
                </a:cxn>
                <a:cxn ang="0">
                  <a:pos x="883" y="220"/>
                </a:cxn>
                <a:cxn ang="0">
                  <a:pos x="0" y="220"/>
                </a:cxn>
              </a:cxnLst>
              <a:rect l="0" t="0" r="r" b="b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222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1961" y="3130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Helvetica" charset="0"/>
                </a:rPr>
                <a:t>g*</a:t>
              </a:r>
            </a:p>
          </p:txBody>
        </p:sp>
        <p:sp>
          <p:nvSpPr>
            <p:cNvPr id="36" name="Rectangle 58"/>
            <p:cNvSpPr>
              <a:spLocks noChangeArrowheads="1"/>
            </p:cNvSpPr>
            <p:nvPr/>
          </p:nvSpPr>
          <p:spPr bwMode="auto">
            <a:xfrm>
              <a:off x="1316" y="3130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h*</a:t>
              </a:r>
            </a:p>
          </p:txBody>
        </p:sp>
        <p:sp>
          <p:nvSpPr>
            <p:cNvPr id="37" name="Rectangle 60"/>
            <p:cNvSpPr>
              <a:spLocks noChangeArrowheads="1"/>
            </p:cNvSpPr>
            <p:nvPr/>
          </p:nvSpPr>
          <p:spPr bwMode="auto">
            <a:xfrm>
              <a:off x="1756" y="2898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f*</a:t>
              </a:r>
            </a:p>
          </p:txBody>
        </p:sp>
        <p:sp>
          <p:nvSpPr>
            <p:cNvPr id="38" name="Rectangle 61"/>
            <p:cNvSpPr>
              <a:spLocks noChangeArrowheads="1"/>
            </p:cNvSpPr>
            <p:nvPr/>
          </p:nvSpPr>
          <p:spPr bwMode="auto">
            <a:xfrm>
              <a:off x="1552" y="3129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Helvetica" charset="0"/>
                </a:rPr>
                <a:t>q*</a:t>
              </a:r>
            </a:p>
          </p:txBody>
        </p:sp>
      </p:grpSp>
      <p:sp>
        <p:nvSpPr>
          <p:cNvPr id="39" name="Freeform 62"/>
          <p:cNvSpPr>
            <a:spLocks/>
          </p:cNvSpPr>
          <p:nvPr/>
        </p:nvSpPr>
        <p:spPr bwMode="auto">
          <a:xfrm>
            <a:off x="7431088" y="3960814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Freeform 63"/>
          <p:cNvSpPr>
            <a:spLocks/>
          </p:cNvSpPr>
          <p:nvPr/>
        </p:nvSpPr>
        <p:spPr bwMode="auto">
          <a:xfrm>
            <a:off x="7431088" y="4319589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7431088" y="467836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7431088" y="359727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Rectangle 66"/>
          <p:cNvSpPr>
            <a:spLocks noChangeArrowheads="1"/>
          </p:cNvSpPr>
          <p:nvPr/>
        </p:nvSpPr>
        <p:spPr bwMode="auto">
          <a:xfrm>
            <a:off x="8451850" y="39893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13*</a:t>
            </a:r>
          </a:p>
        </p:txBody>
      </p:sp>
      <p:sp>
        <p:nvSpPr>
          <p:cNvPr id="44" name="Rectangle 67"/>
          <p:cNvSpPr>
            <a:spLocks noChangeArrowheads="1"/>
          </p:cNvSpPr>
          <p:nvPr/>
        </p:nvSpPr>
        <p:spPr bwMode="auto">
          <a:xfrm>
            <a:off x="7427913" y="398938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1*</a:t>
            </a:r>
          </a:p>
        </p:txBody>
      </p: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8096250" y="39893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21*</a:t>
            </a:r>
          </a:p>
        </p:txBody>
      </p:sp>
      <p:sp>
        <p:nvSpPr>
          <p:cNvPr id="46" name="Rectangle 69"/>
          <p:cNvSpPr>
            <a:spLocks noChangeArrowheads="1"/>
          </p:cNvSpPr>
          <p:nvPr/>
        </p:nvSpPr>
        <p:spPr bwMode="auto">
          <a:xfrm>
            <a:off x="8126413" y="362108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32*</a:t>
            </a:r>
          </a:p>
        </p:txBody>
      </p: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7413625" y="46894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15*</a:t>
            </a:r>
          </a:p>
        </p:txBody>
      </p:sp>
      <p:sp>
        <p:nvSpPr>
          <p:cNvPr id="48" name="Rectangle 71"/>
          <p:cNvSpPr>
            <a:spLocks noChangeArrowheads="1"/>
          </p:cNvSpPr>
          <p:nvPr/>
        </p:nvSpPr>
        <p:spPr bwMode="auto">
          <a:xfrm>
            <a:off x="7804150" y="4689475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7*</a:t>
            </a:r>
          </a:p>
        </p:txBody>
      </p:sp>
      <p:sp>
        <p:nvSpPr>
          <p:cNvPr id="49" name="Rectangle 72"/>
          <p:cNvSpPr>
            <a:spLocks noChangeArrowheads="1"/>
          </p:cNvSpPr>
          <p:nvPr/>
        </p:nvSpPr>
        <p:spPr bwMode="auto">
          <a:xfrm>
            <a:off x="8097838" y="4689475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19*</a:t>
            </a:r>
          </a:p>
        </p:txBody>
      </p:sp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7802563" y="3987800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5*</a:t>
            </a:r>
          </a:p>
        </p:txBody>
      </p:sp>
      <p:sp>
        <p:nvSpPr>
          <p:cNvPr id="51" name="Rectangle 74"/>
          <p:cNvSpPr>
            <a:spLocks noChangeArrowheads="1"/>
          </p:cNvSpPr>
          <p:nvPr/>
        </p:nvSpPr>
        <p:spPr bwMode="auto">
          <a:xfrm>
            <a:off x="7780338" y="4335463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6*</a:t>
            </a:r>
          </a:p>
        </p:txBody>
      </p:sp>
      <p:sp>
        <p:nvSpPr>
          <p:cNvPr id="52" name="Rectangle 75"/>
          <p:cNvSpPr>
            <a:spLocks noChangeArrowheads="1"/>
          </p:cNvSpPr>
          <p:nvPr/>
        </p:nvSpPr>
        <p:spPr bwMode="auto">
          <a:xfrm>
            <a:off x="8358188" y="4343400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14*</a:t>
            </a: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5608638" y="3373439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54" name="Rectangle 77"/>
          <p:cNvSpPr>
            <a:spLocks noChangeArrowheads="1"/>
          </p:cNvSpPr>
          <p:nvPr/>
        </p:nvSpPr>
        <p:spPr bwMode="auto">
          <a:xfrm>
            <a:off x="5349876" y="3094039"/>
            <a:ext cx="217046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55" name="Line 78"/>
          <p:cNvSpPr>
            <a:spLocks noChangeShapeType="1"/>
          </p:cNvSpPr>
          <p:nvPr/>
        </p:nvSpPr>
        <p:spPr bwMode="auto">
          <a:xfrm flipH="1">
            <a:off x="6399213" y="3590925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79"/>
          <p:cNvSpPr>
            <a:spLocks noChangeShapeType="1"/>
          </p:cNvSpPr>
          <p:nvPr/>
        </p:nvSpPr>
        <p:spPr bwMode="auto">
          <a:xfrm flipH="1">
            <a:off x="6376988" y="6443663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80"/>
          <p:cNvSpPr>
            <a:spLocks noChangeArrowheads="1"/>
          </p:cNvSpPr>
          <p:nvPr/>
        </p:nvSpPr>
        <p:spPr bwMode="auto">
          <a:xfrm>
            <a:off x="5259388" y="5945188"/>
            <a:ext cx="1365250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Stop when you get here </a:t>
            </a:r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9164638" y="4030664"/>
            <a:ext cx="1403350" cy="350837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82"/>
          <p:cNvSpPr>
            <a:spLocks noChangeArrowheads="1"/>
          </p:cNvSpPr>
          <p:nvPr/>
        </p:nvSpPr>
        <p:spPr bwMode="auto">
          <a:xfrm>
            <a:off x="9318625" y="4057650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h*</a:t>
            </a:r>
          </a:p>
        </p:txBody>
      </p:sp>
      <p:sp>
        <p:nvSpPr>
          <p:cNvPr id="60" name="Rectangle 83"/>
          <p:cNvSpPr>
            <a:spLocks noChangeArrowheads="1"/>
          </p:cNvSpPr>
          <p:nvPr/>
        </p:nvSpPr>
        <p:spPr bwMode="auto">
          <a:xfrm>
            <a:off x="9956800" y="4070350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d*</a:t>
            </a:r>
          </a:p>
        </p:txBody>
      </p:sp>
      <p:sp>
        <p:nvSpPr>
          <p:cNvPr id="61" name="Line 84"/>
          <p:cNvSpPr>
            <a:spLocks noChangeShapeType="1"/>
          </p:cNvSpPr>
          <p:nvPr/>
        </p:nvSpPr>
        <p:spPr bwMode="auto">
          <a:xfrm>
            <a:off x="8837614" y="4171950"/>
            <a:ext cx="312737" cy="90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85"/>
          <p:cNvSpPr>
            <a:spLocks/>
          </p:cNvSpPr>
          <p:nvPr/>
        </p:nvSpPr>
        <p:spPr bwMode="auto">
          <a:xfrm>
            <a:off x="7427913" y="502602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86"/>
          <p:cNvSpPr>
            <a:spLocks noChangeArrowheads="1"/>
          </p:cNvSpPr>
          <p:nvPr/>
        </p:nvSpPr>
        <p:spPr bwMode="auto">
          <a:xfrm>
            <a:off x="7421563" y="5049838"/>
            <a:ext cx="3526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4*</a:t>
            </a:r>
          </a:p>
        </p:txBody>
      </p:sp>
      <p:sp>
        <p:nvSpPr>
          <p:cNvPr id="64" name="Rectangle 87"/>
          <p:cNvSpPr>
            <a:spLocks noChangeArrowheads="1"/>
          </p:cNvSpPr>
          <p:nvPr/>
        </p:nvSpPr>
        <p:spPr bwMode="auto">
          <a:xfrm>
            <a:off x="7743825" y="5049838"/>
            <a:ext cx="45204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12*</a:t>
            </a:r>
          </a:p>
        </p:txBody>
      </p:sp>
      <p:sp>
        <p:nvSpPr>
          <p:cNvPr id="65" name="Freeform 88"/>
          <p:cNvSpPr>
            <a:spLocks/>
          </p:cNvSpPr>
          <p:nvPr/>
        </p:nvSpPr>
        <p:spPr bwMode="auto">
          <a:xfrm>
            <a:off x="7426325" y="5751514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Freeform 89"/>
          <p:cNvSpPr>
            <a:spLocks/>
          </p:cNvSpPr>
          <p:nvPr/>
        </p:nvSpPr>
        <p:spPr bwMode="auto">
          <a:xfrm>
            <a:off x="7426325" y="5387975"/>
            <a:ext cx="1403350" cy="350838"/>
          </a:xfrm>
          <a:custGeom>
            <a:avLst/>
            <a:gdLst/>
            <a:ahLst/>
            <a:cxnLst>
              <a:cxn ang="0">
                <a:pos x="0" y="220"/>
              </a:cxn>
              <a:cxn ang="0">
                <a:pos x="0" y="0"/>
              </a:cxn>
              <a:cxn ang="0">
                <a:pos x="883" y="0"/>
              </a:cxn>
              <a:cxn ang="0">
                <a:pos x="883" y="220"/>
              </a:cxn>
              <a:cxn ang="0">
                <a:pos x="0" y="220"/>
              </a:cxn>
            </a:cxnLst>
            <a:rect l="0" t="0" r="r" b="b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90"/>
          <p:cNvSpPr>
            <a:spLocks noChangeArrowheads="1"/>
          </p:cNvSpPr>
          <p:nvPr/>
        </p:nvSpPr>
        <p:spPr bwMode="auto">
          <a:xfrm>
            <a:off x="8447088" y="5780088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g*</a:t>
            </a:r>
          </a:p>
        </p:txBody>
      </p:sp>
      <p:sp>
        <p:nvSpPr>
          <p:cNvPr id="68" name="Rectangle 91"/>
          <p:cNvSpPr>
            <a:spLocks noChangeArrowheads="1"/>
          </p:cNvSpPr>
          <p:nvPr/>
        </p:nvSpPr>
        <p:spPr bwMode="auto">
          <a:xfrm>
            <a:off x="7423150" y="5780088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h*</a:t>
            </a: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8121651" y="5411788"/>
            <a:ext cx="3125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f*</a:t>
            </a:r>
          </a:p>
        </p:txBody>
      </p:sp>
      <p:sp>
        <p:nvSpPr>
          <p:cNvPr id="70" name="Rectangle 94"/>
          <p:cNvSpPr>
            <a:spLocks noChangeArrowheads="1"/>
          </p:cNvSpPr>
          <p:nvPr/>
        </p:nvSpPr>
        <p:spPr bwMode="auto">
          <a:xfrm>
            <a:off x="7797800" y="5778500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q*</a:t>
            </a:r>
          </a:p>
        </p:txBody>
      </p:sp>
      <p:sp>
        <p:nvSpPr>
          <p:cNvPr id="71" name="Freeform 95"/>
          <p:cNvSpPr>
            <a:spLocks/>
          </p:cNvSpPr>
          <p:nvPr/>
        </p:nvSpPr>
        <p:spPr bwMode="auto">
          <a:xfrm>
            <a:off x="7431088" y="6092826"/>
            <a:ext cx="1403350" cy="352425"/>
          </a:xfrm>
          <a:custGeom>
            <a:avLst/>
            <a:gdLst/>
            <a:ahLst/>
            <a:cxnLst>
              <a:cxn ang="0">
                <a:pos x="0" y="221"/>
              </a:cxn>
              <a:cxn ang="0">
                <a:pos x="0" y="0"/>
              </a:cxn>
              <a:cxn ang="0">
                <a:pos x="883" y="0"/>
              </a:cxn>
              <a:cxn ang="0">
                <a:pos x="883" y="221"/>
              </a:cxn>
              <a:cxn ang="0">
                <a:pos x="0" y="221"/>
              </a:cxn>
            </a:cxnLst>
            <a:rect l="0" t="0" r="r" b="b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222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8443913" y="6121400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Helvetica" charset="0"/>
              </a:rPr>
              <a:t>p*</a:t>
            </a:r>
          </a:p>
        </p:txBody>
      </p:sp>
      <p:sp>
        <p:nvSpPr>
          <p:cNvPr id="73" name="Rectangle 97"/>
          <p:cNvSpPr>
            <a:spLocks noChangeArrowheads="1"/>
          </p:cNvSpPr>
          <p:nvPr/>
        </p:nvSpPr>
        <p:spPr bwMode="auto">
          <a:xfrm>
            <a:off x="7419976" y="6121400"/>
            <a:ext cx="3125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t*</a:t>
            </a:r>
          </a:p>
        </p:txBody>
      </p:sp>
      <p:sp>
        <p:nvSpPr>
          <p:cNvPr id="74" name="Rectangle 99"/>
          <p:cNvSpPr>
            <a:spLocks noChangeArrowheads="1"/>
          </p:cNvSpPr>
          <p:nvPr/>
        </p:nvSpPr>
        <p:spPr bwMode="auto">
          <a:xfrm>
            <a:off x="7794625" y="6119813"/>
            <a:ext cx="36228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Helvetica" charset="0"/>
              </a:rPr>
              <a:t>g*</a:t>
            </a:r>
          </a:p>
        </p:txBody>
      </p:sp>
      <p:sp>
        <p:nvSpPr>
          <p:cNvPr id="75" name="Text Box 102"/>
          <p:cNvSpPr txBox="1">
            <a:spLocks noChangeArrowheads="1"/>
          </p:cNvSpPr>
          <p:nvPr/>
        </p:nvSpPr>
        <p:spPr bwMode="auto">
          <a:xfrm>
            <a:off x="1524001" y="3243263"/>
            <a:ext cx="28518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 “round” is about to end</a:t>
            </a:r>
          </a:p>
        </p:txBody>
      </p:sp>
      <p:sp>
        <p:nvSpPr>
          <p:cNvPr id="76" name="Text Box 103"/>
          <p:cNvSpPr txBox="1">
            <a:spLocks noChangeArrowheads="1"/>
          </p:cNvSpPr>
          <p:nvPr/>
        </p:nvSpPr>
        <p:spPr bwMode="auto">
          <a:xfrm>
            <a:off x="1890713" y="6345239"/>
            <a:ext cx="2462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 new “round” begins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438400" y="266701"/>
            <a:ext cx="7772400" cy="766877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775F5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Overview of LH File</a:t>
            </a:r>
            <a:r>
              <a:rPr lang="en-US" sz="4400" kern="0" dirty="0">
                <a:solidFill>
                  <a:srgbClr val="775F54"/>
                </a:solidFill>
                <a:latin typeface="Arial"/>
                <a:ea typeface="+mj-ea"/>
                <a:cs typeface="Arial"/>
              </a:rPr>
              <a:t> 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2057400" y="1600200"/>
            <a:ext cx="8382000" cy="990600"/>
          </a:xfrm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pPr>
              <a:defRPr/>
            </a:pPr>
            <a:r>
              <a:rPr lang="en-US" kern="0">
                <a:solidFill>
                  <a:sysClr val="windowText" lastClr="000000"/>
                </a:solidFill>
              </a:rPr>
              <a:t>In the middle of a round.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98925" y="4460876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14775" y="4332289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68476" y="3414714"/>
            <a:ext cx="30781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Buckets that existed at the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73275" y="3727451"/>
            <a:ext cx="290143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beginning of this round: 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606676" y="4017964"/>
            <a:ext cx="223458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this is the range of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102100" y="2889251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770189" y="2584451"/>
            <a:ext cx="217046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942139" y="5562601"/>
            <a:ext cx="3516989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3365FB"/>
                </a:solidFill>
                <a:latin typeface="Arial" pitchFamily="34" charset="0"/>
              </a:rPr>
              <a:t>of other buckets) in this round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264400" y="2686051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080250" y="2632076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8105776" y="2632075"/>
            <a:ext cx="20748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search key value 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993314" y="2632075"/>
            <a:ext cx="2698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997826" y="2630489"/>
            <a:ext cx="25968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(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8051801" y="3211514"/>
            <a:ext cx="207486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search key value 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9939339" y="3211514"/>
            <a:ext cx="25968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942264" y="3211514"/>
            <a:ext cx="25968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(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865939" y="2341564"/>
            <a:ext cx="315791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Buckets split in this round: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864350" y="2630489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If 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864350" y="2921001"/>
            <a:ext cx="2952732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is in this range, must use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865938" y="3211514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050089" y="3267076"/>
            <a:ext cx="103554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Level+1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864351" y="3825876"/>
            <a:ext cx="239168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618FFD"/>
                </a:solidFill>
                <a:latin typeface="Arial" pitchFamily="34" charset="0"/>
              </a:rPr>
              <a:t>`split image' </a:t>
            </a:r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bucket.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864350" y="3532189"/>
            <a:ext cx="261930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to decide if entry is in 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942138" y="5267326"/>
            <a:ext cx="29783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3365FB"/>
                </a:solidFill>
                <a:latin typeface="Arial" pitchFamily="34" charset="0"/>
              </a:rPr>
              <a:t>created (through splitting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940550" y="4975225"/>
            <a:ext cx="250983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3365FB"/>
                </a:solidFill>
                <a:latin typeface="Arial" pitchFamily="34" charset="0"/>
              </a:rPr>
              <a:t>`split image' buckets:</a:t>
            </a:r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5784851" y="2498726"/>
            <a:ext cx="430213" cy="3211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2022"/>
              </a:cxn>
              <a:cxn ang="0">
                <a:pos x="0" y="2022"/>
              </a:cxn>
              <a:cxn ang="0">
                <a:pos x="0" y="0"/>
              </a:cxn>
            </a:cxnLst>
            <a:rect l="0" t="0" r="r" b="b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5784851" y="48529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5784851" y="49609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5784851" y="50673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5784851" y="51736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5784851" y="5173664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5784851" y="56022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5784851" y="54943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5784851" y="53879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>
            <a:off x="5784851" y="52816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5784851" y="2498726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5784851" y="26050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Freeform 43"/>
          <p:cNvSpPr>
            <a:spLocks/>
          </p:cNvSpPr>
          <p:nvPr/>
        </p:nvSpPr>
        <p:spPr bwMode="auto">
          <a:xfrm>
            <a:off x="5784851" y="27130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Freeform 44"/>
          <p:cNvSpPr>
            <a:spLocks/>
          </p:cNvSpPr>
          <p:nvPr/>
        </p:nvSpPr>
        <p:spPr bwMode="auto">
          <a:xfrm>
            <a:off x="5784851" y="28194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Freeform 45"/>
          <p:cNvSpPr>
            <a:spLocks/>
          </p:cNvSpPr>
          <p:nvPr/>
        </p:nvSpPr>
        <p:spPr bwMode="auto">
          <a:xfrm>
            <a:off x="5784851" y="292735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Freeform 46"/>
          <p:cNvSpPr>
            <a:spLocks/>
          </p:cNvSpPr>
          <p:nvPr/>
        </p:nvSpPr>
        <p:spPr bwMode="auto">
          <a:xfrm>
            <a:off x="5784851" y="30337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Freeform 47"/>
          <p:cNvSpPr>
            <a:spLocks/>
          </p:cNvSpPr>
          <p:nvPr/>
        </p:nvSpPr>
        <p:spPr bwMode="auto">
          <a:xfrm>
            <a:off x="5784851" y="31416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>
            <a:off x="5784851" y="32480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5784851" y="33543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3" name="Group 50"/>
          <p:cNvGrpSpPr>
            <a:grpSpLocks/>
          </p:cNvGrpSpPr>
          <p:nvPr/>
        </p:nvGrpSpPr>
        <p:grpSpPr bwMode="auto">
          <a:xfrm>
            <a:off x="6248400" y="2514600"/>
            <a:ext cx="381000" cy="457200"/>
            <a:chOff x="2976" y="1584"/>
            <a:chExt cx="240" cy="288"/>
          </a:xfrm>
        </p:grpSpPr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6248400" y="5181600"/>
            <a:ext cx="381000" cy="457200"/>
            <a:chOff x="2976" y="3264"/>
            <a:chExt cx="240" cy="288"/>
          </a:xfrm>
        </p:grpSpPr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2976" y="3552"/>
              <a:ext cx="240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Line 58"/>
          <p:cNvSpPr>
            <a:spLocks noChangeShapeType="1"/>
          </p:cNvSpPr>
          <p:nvPr/>
        </p:nvSpPr>
        <p:spPr bwMode="auto">
          <a:xfrm flipH="1">
            <a:off x="4800600" y="3048000"/>
            <a:ext cx="990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 flipH="1">
            <a:off x="5334000" y="25146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5334000" y="2514600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flipH="1">
            <a:off x="5334000" y="5181600"/>
            <a:ext cx="152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Arc 62"/>
          <p:cNvSpPr>
            <a:spLocks/>
          </p:cNvSpPr>
          <p:nvPr/>
        </p:nvSpPr>
        <p:spPr bwMode="auto">
          <a:xfrm>
            <a:off x="4876800" y="3889375"/>
            <a:ext cx="4572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ectangle 122"/>
          <p:cNvSpPr>
            <a:spLocks noChangeArrowheads="1"/>
          </p:cNvSpPr>
          <p:nvPr/>
        </p:nvSpPr>
        <p:spPr bwMode="auto">
          <a:xfrm>
            <a:off x="4316414" y="0"/>
            <a:ext cx="3451225" cy="6858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73238" y="3957639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89088" y="3829051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701800" y="2378076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524000" y="1768476"/>
            <a:ext cx="122713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11" name="Freeform 31"/>
          <p:cNvSpPr>
            <a:spLocks/>
          </p:cNvSpPr>
          <p:nvPr/>
        </p:nvSpPr>
        <p:spPr bwMode="auto">
          <a:xfrm>
            <a:off x="3195638" y="1987551"/>
            <a:ext cx="430212" cy="3211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2022"/>
              </a:cxn>
              <a:cxn ang="0">
                <a:pos x="0" y="2022"/>
              </a:cxn>
              <a:cxn ang="0">
                <a:pos x="0" y="0"/>
              </a:cxn>
            </a:cxnLst>
            <a:rect l="0" t="0" r="r" b="b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Freeform 32"/>
          <p:cNvSpPr>
            <a:spLocks/>
          </p:cNvSpPr>
          <p:nvPr/>
        </p:nvSpPr>
        <p:spPr bwMode="auto">
          <a:xfrm>
            <a:off x="3195638" y="434181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33"/>
          <p:cNvSpPr>
            <a:spLocks/>
          </p:cNvSpPr>
          <p:nvPr/>
        </p:nvSpPr>
        <p:spPr bwMode="auto">
          <a:xfrm>
            <a:off x="3195638" y="444976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34"/>
          <p:cNvSpPr>
            <a:spLocks/>
          </p:cNvSpPr>
          <p:nvPr/>
        </p:nvSpPr>
        <p:spPr bwMode="auto">
          <a:xfrm>
            <a:off x="3195638" y="4556125"/>
            <a:ext cx="4302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35"/>
          <p:cNvSpPr>
            <a:spLocks/>
          </p:cNvSpPr>
          <p:nvPr/>
        </p:nvSpPr>
        <p:spPr bwMode="auto">
          <a:xfrm>
            <a:off x="3195638" y="4662489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36"/>
          <p:cNvSpPr>
            <a:spLocks/>
          </p:cNvSpPr>
          <p:nvPr/>
        </p:nvSpPr>
        <p:spPr bwMode="auto">
          <a:xfrm>
            <a:off x="3195638" y="4662489"/>
            <a:ext cx="430212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37"/>
          <p:cNvSpPr>
            <a:spLocks/>
          </p:cNvSpPr>
          <p:nvPr/>
        </p:nvSpPr>
        <p:spPr bwMode="auto">
          <a:xfrm>
            <a:off x="3195638" y="509111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38"/>
          <p:cNvSpPr>
            <a:spLocks/>
          </p:cNvSpPr>
          <p:nvPr/>
        </p:nvSpPr>
        <p:spPr bwMode="auto">
          <a:xfrm>
            <a:off x="3195638" y="498316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Freeform 39"/>
          <p:cNvSpPr>
            <a:spLocks/>
          </p:cNvSpPr>
          <p:nvPr/>
        </p:nvSpPr>
        <p:spPr bwMode="auto">
          <a:xfrm>
            <a:off x="3195638" y="4876800"/>
            <a:ext cx="4302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Freeform 40"/>
          <p:cNvSpPr>
            <a:spLocks/>
          </p:cNvSpPr>
          <p:nvPr/>
        </p:nvSpPr>
        <p:spPr bwMode="auto">
          <a:xfrm>
            <a:off x="3195638" y="4770439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Freeform 41"/>
          <p:cNvSpPr>
            <a:spLocks/>
          </p:cNvSpPr>
          <p:nvPr/>
        </p:nvSpPr>
        <p:spPr bwMode="auto">
          <a:xfrm>
            <a:off x="3195638" y="1987551"/>
            <a:ext cx="430212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Freeform 42"/>
          <p:cNvSpPr>
            <a:spLocks/>
          </p:cNvSpPr>
          <p:nvPr/>
        </p:nvSpPr>
        <p:spPr bwMode="auto">
          <a:xfrm>
            <a:off x="3195638" y="209391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Freeform 43"/>
          <p:cNvSpPr>
            <a:spLocks/>
          </p:cNvSpPr>
          <p:nvPr/>
        </p:nvSpPr>
        <p:spPr bwMode="auto">
          <a:xfrm>
            <a:off x="3195638" y="220186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Freeform 44"/>
          <p:cNvSpPr>
            <a:spLocks/>
          </p:cNvSpPr>
          <p:nvPr/>
        </p:nvSpPr>
        <p:spPr bwMode="auto">
          <a:xfrm>
            <a:off x="3195638" y="2308225"/>
            <a:ext cx="4302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Freeform 45"/>
          <p:cNvSpPr>
            <a:spLocks/>
          </p:cNvSpPr>
          <p:nvPr/>
        </p:nvSpPr>
        <p:spPr bwMode="auto">
          <a:xfrm>
            <a:off x="3195638" y="2416175"/>
            <a:ext cx="4302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Freeform 46"/>
          <p:cNvSpPr>
            <a:spLocks/>
          </p:cNvSpPr>
          <p:nvPr/>
        </p:nvSpPr>
        <p:spPr bwMode="auto">
          <a:xfrm>
            <a:off x="3195638" y="2522539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Freeform 47"/>
          <p:cNvSpPr>
            <a:spLocks/>
          </p:cNvSpPr>
          <p:nvPr/>
        </p:nvSpPr>
        <p:spPr bwMode="auto">
          <a:xfrm>
            <a:off x="3195638" y="2630489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Freeform 48"/>
          <p:cNvSpPr>
            <a:spLocks/>
          </p:cNvSpPr>
          <p:nvPr/>
        </p:nvSpPr>
        <p:spPr bwMode="auto">
          <a:xfrm>
            <a:off x="3195638" y="2736850"/>
            <a:ext cx="4302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Freeform 49"/>
          <p:cNvSpPr>
            <a:spLocks/>
          </p:cNvSpPr>
          <p:nvPr/>
        </p:nvSpPr>
        <p:spPr bwMode="auto">
          <a:xfrm>
            <a:off x="3195638" y="2843214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" name="Group 50"/>
          <p:cNvGrpSpPr>
            <a:grpSpLocks/>
          </p:cNvGrpSpPr>
          <p:nvPr/>
        </p:nvGrpSpPr>
        <p:grpSpPr bwMode="auto">
          <a:xfrm>
            <a:off x="3659188" y="2003425"/>
            <a:ext cx="381000" cy="457200"/>
            <a:chOff x="2976" y="1584"/>
            <a:chExt cx="240" cy="288"/>
          </a:xfrm>
        </p:grpSpPr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54"/>
          <p:cNvGrpSpPr>
            <a:grpSpLocks/>
          </p:cNvGrpSpPr>
          <p:nvPr/>
        </p:nvGrpSpPr>
        <p:grpSpPr bwMode="auto">
          <a:xfrm>
            <a:off x="3659188" y="4670425"/>
            <a:ext cx="381000" cy="457200"/>
            <a:chOff x="2976" y="3264"/>
            <a:chExt cx="240" cy="288"/>
          </a:xfrm>
        </p:grpSpPr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7"/>
            <p:cNvSpPr>
              <a:spLocks noChangeShapeType="1"/>
            </p:cNvSpPr>
            <p:nvPr/>
          </p:nvSpPr>
          <p:spPr bwMode="auto">
            <a:xfrm>
              <a:off x="2976" y="3552"/>
              <a:ext cx="240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Line 58"/>
          <p:cNvSpPr>
            <a:spLocks noChangeShapeType="1"/>
          </p:cNvSpPr>
          <p:nvPr/>
        </p:nvSpPr>
        <p:spPr bwMode="auto">
          <a:xfrm flipH="1">
            <a:off x="2524126" y="2536825"/>
            <a:ext cx="67786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175"/>
          <p:cNvGrpSpPr>
            <a:grpSpLocks/>
          </p:cNvGrpSpPr>
          <p:nvPr/>
        </p:nvGrpSpPr>
        <p:grpSpPr bwMode="auto">
          <a:xfrm>
            <a:off x="2287588" y="2003425"/>
            <a:ext cx="609600" cy="2667000"/>
            <a:chOff x="481" y="1262"/>
            <a:chExt cx="384" cy="1680"/>
          </a:xfrm>
        </p:grpSpPr>
        <p:sp>
          <p:nvSpPr>
            <p:cNvPr id="40" name="Line 59"/>
            <p:cNvSpPr>
              <a:spLocks noChangeShapeType="1"/>
            </p:cNvSpPr>
            <p:nvPr/>
          </p:nvSpPr>
          <p:spPr bwMode="auto">
            <a:xfrm flipH="1">
              <a:off x="769" y="1262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>
              <a:off x="769" y="1262"/>
              <a:ext cx="0" cy="16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61"/>
            <p:cNvSpPr>
              <a:spLocks noChangeShapeType="1"/>
            </p:cNvSpPr>
            <p:nvPr/>
          </p:nvSpPr>
          <p:spPr bwMode="auto">
            <a:xfrm flipH="1">
              <a:off x="769" y="2942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rc 62"/>
            <p:cNvSpPr>
              <a:spLocks/>
            </p:cNvSpPr>
            <p:nvPr/>
          </p:nvSpPr>
          <p:spPr bwMode="auto">
            <a:xfrm>
              <a:off x="481" y="2128"/>
              <a:ext cx="28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4706938" y="3830639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4530725" y="3654426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46" name="Rectangle 67"/>
          <p:cNvSpPr>
            <a:spLocks noChangeArrowheads="1"/>
          </p:cNvSpPr>
          <p:nvPr/>
        </p:nvSpPr>
        <p:spPr bwMode="auto">
          <a:xfrm>
            <a:off x="4651375" y="3436939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4473575" y="2827339"/>
            <a:ext cx="122713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48" name="Freeform 69"/>
          <p:cNvSpPr>
            <a:spLocks/>
          </p:cNvSpPr>
          <p:nvPr/>
        </p:nvSpPr>
        <p:spPr bwMode="auto">
          <a:xfrm>
            <a:off x="6194426" y="1325563"/>
            <a:ext cx="430213" cy="3211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2022"/>
              </a:cxn>
              <a:cxn ang="0">
                <a:pos x="0" y="2022"/>
              </a:cxn>
              <a:cxn ang="0">
                <a:pos x="0" y="0"/>
              </a:cxn>
            </a:cxnLst>
            <a:rect l="0" t="0" r="r" b="b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Freeform 70"/>
          <p:cNvSpPr>
            <a:spLocks/>
          </p:cNvSpPr>
          <p:nvPr/>
        </p:nvSpPr>
        <p:spPr bwMode="auto">
          <a:xfrm>
            <a:off x="6194426" y="36798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Freeform 71"/>
          <p:cNvSpPr>
            <a:spLocks/>
          </p:cNvSpPr>
          <p:nvPr/>
        </p:nvSpPr>
        <p:spPr bwMode="auto">
          <a:xfrm>
            <a:off x="6194426" y="37877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Freeform 72"/>
          <p:cNvSpPr>
            <a:spLocks/>
          </p:cNvSpPr>
          <p:nvPr/>
        </p:nvSpPr>
        <p:spPr bwMode="auto">
          <a:xfrm>
            <a:off x="6194426" y="38941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Freeform 73"/>
          <p:cNvSpPr>
            <a:spLocks/>
          </p:cNvSpPr>
          <p:nvPr/>
        </p:nvSpPr>
        <p:spPr bwMode="auto">
          <a:xfrm>
            <a:off x="6194426" y="40005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Freeform 74"/>
          <p:cNvSpPr>
            <a:spLocks/>
          </p:cNvSpPr>
          <p:nvPr/>
        </p:nvSpPr>
        <p:spPr bwMode="auto">
          <a:xfrm>
            <a:off x="6194426" y="4000501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Freeform 75"/>
          <p:cNvSpPr>
            <a:spLocks/>
          </p:cNvSpPr>
          <p:nvPr/>
        </p:nvSpPr>
        <p:spPr bwMode="auto">
          <a:xfrm>
            <a:off x="6194426" y="44291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Freeform 76"/>
          <p:cNvSpPr>
            <a:spLocks/>
          </p:cNvSpPr>
          <p:nvPr/>
        </p:nvSpPr>
        <p:spPr bwMode="auto">
          <a:xfrm>
            <a:off x="6194426" y="43211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Freeform 77"/>
          <p:cNvSpPr>
            <a:spLocks/>
          </p:cNvSpPr>
          <p:nvPr/>
        </p:nvSpPr>
        <p:spPr bwMode="auto">
          <a:xfrm>
            <a:off x="6194426" y="42148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Freeform 78"/>
          <p:cNvSpPr>
            <a:spLocks/>
          </p:cNvSpPr>
          <p:nvPr/>
        </p:nvSpPr>
        <p:spPr bwMode="auto">
          <a:xfrm>
            <a:off x="6194426" y="410845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Freeform 79"/>
          <p:cNvSpPr>
            <a:spLocks/>
          </p:cNvSpPr>
          <p:nvPr/>
        </p:nvSpPr>
        <p:spPr bwMode="auto">
          <a:xfrm>
            <a:off x="6194426" y="1325564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80"/>
          <p:cNvSpPr>
            <a:spLocks/>
          </p:cNvSpPr>
          <p:nvPr/>
        </p:nvSpPr>
        <p:spPr bwMode="auto">
          <a:xfrm>
            <a:off x="6194426" y="14319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reeform 81"/>
          <p:cNvSpPr>
            <a:spLocks/>
          </p:cNvSpPr>
          <p:nvPr/>
        </p:nvSpPr>
        <p:spPr bwMode="auto">
          <a:xfrm>
            <a:off x="6194426" y="15398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82"/>
          <p:cNvSpPr>
            <a:spLocks/>
          </p:cNvSpPr>
          <p:nvPr/>
        </p:nvSpPr>
        <p:spPr bwMode="auto">
          <a:xfrm>
            <a:off x="6194426" y="16462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Freeform 83"/>
          <p:cNvSpPr>
            <a:spLocks/>
          </p:cNvSpPr>
          <p:nvPr/>
        </p:nvSpPr>
        <p:spPr bwMode="auto">
          <a:xfrm>
            <a:off x="6194426" y="17541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C0128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3" name="Group 88"/>
          <p:cNvGrpSpPr>
            <a:grpSpLocks/>
          </p:cNvGrpSpPr>
          <p:nvPr/>
        </p:nvGrpSpPr>
        <p:grpSpPr bwMode="auto">
          <a:xfrm>
            <a:off x="6657975" y="1341438"/>
            <a:ext cx="381000" cy="2647950"/>
            <a:chOff x="2976" y="1584"/>
            <a:chExt cx="240" cy="288"/>
          </a:xfrm>
        </p:grpSpPr>
        <p:sp>
          <p:nvSpPr>
            <p:cNvPr id="64" name="Line 89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0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91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92"/>
          <p:cNvGrpSpPr>
            <a:grpSpLocks/>
          </p:cNvGrpSpPr>
          <p:nvPr/>
        </p:nvGrpSpPr>
        <p:grpSpPr bwMode="auto">
          <a:xfrm>
            <a:off x="6657975" y="4008439"/>
            <a:ext cx="381000" cy="2136775"/>
            <a:chOff x="2976" y="3264"/>
            <a:chExt cx="240" cy="288"/>
          </a:xfrm>
        </p:grpSpPr>
        <p:sp>
          <p:nvSpPr>
            <p:cNvPr id="68" name="Line 93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2976" y="3552"/>
              <a:ext cx="240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Line 96"/>
          <p:cNvSpPr>
            <a:spLocks noChangeShapeType="1"/>
          </p:cNvSpPr>
          <p:nvPr/>
        </p:nvSpPr>
        <p:spPr bwMode="auto">
          <a:xfrm flipH="1">
            <a:off x="5638801" y="3998913"/>
            <a:ext cx="50482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Freeform 102"/>
          <p:cNvSpPr>
            <a:spLocks/>
          </p:cNvSpPr>
          <p:nvPr/>
        </p:nvSpPr>
        <p:spPr bwMode="auto">
          <a:xfrm>
            <a:off x="6194426" y="45307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Freeform 103"/>
          <p:cNvSpPr>
            <a:spLocks/>
          </p:cNvSpPr>
          <p:nvPr/>
        </p:nvSpPr>
        <p:spPr bwMode="auto">
          <a:xfrm>
            <a:off x="6194426" y="4530726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Freeform 104"/>
          <p:cNvSpPr>
            <a:spLocks/>
          </p:cNvSpPr>
          <p:nvPr/>
        </p:nvSpPr>
        <p:spPr bwMode="auto">
          <a:xfrm>
            <a:off x="6194426" y="495935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Freeform 105"/>
          <p:cNvSpPr>
            <a:spLocks/>
          </p:cNvSpPr>
          <p:nvPr/>
        </p:nvSpPr>
        <p:spPr bwMode="auto">
          <a:xfrm>
            <a:off x="6194426" y="48514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Freeform 106"/>
          <p:cNvSpPr>
            <a:spLocks/>
          </p:cNvSpPr>
          <p:nvPr/>
        </p:nvSpPr>
        <p:spPr bwMode="auto">
          <a:xfrm>
            <a:off x="6194426" y="47450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Freeform 107"/>
          <p:cNvSpPr>
            <a:spLocks/>
          </p:cNvSpPr>
          <p:nvPr/>
        </p:nvSpPr>
        <p:spPr bwMode="auto">
          <a:xfrm>
            <a:off x="6194426" y="46386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Freeform 109"/>
          <p:cNvSpPr>
            <a:spLocks/>
          </p:cNvSpPr>
          <p:nvPr/>
        </p:nvSpPr>
        <p:spPr bwMode="auto">
          <a:xfrm>
            <a:off x="6194426" y="50593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Freeform 110"/>
          <p:cNvSpPr>
            <a:spLocks/>
          </p:cNvSpPr>
          <p:nvPr/>
        </p:nvSpPr>
        <p:spPr bwMode="auto">
          <a:xfrm>
            <a:off x="6194426" y="5059364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Freeform 111"/>
          <p:cNvSpPr>
            <a:spLocks/>
          </p:cNvSpPr>
          <p:nvPr/>
        </p:nvSpPr>
        <p:spPr bwMode="auto">
          <a:xfrm>
            <a:off x="6194426" y="54879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Freeform 112"/>
          <p:cNvSpPr>
            <a:spLocks/>
          </p:cNvSpPr>
          <p:nvPr/>
        </p:nvSpPr>
        <p:spPr bwMode="auto">
          <a:xfrm>
            <a:off x="6194426" y="53800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Freeform 113"/>
          <p:cNvSpPr>
            <a:spLocks/>
          </p:cNvSpPr>
          <p:nvPr/>
        </p:nvSpPr>
        <p:spPr bwMode="auto">
          <a:xfrm>
            <a:off x="6194426" y="52736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Freeform 114"/>
          <p:cNvSpPr>
            <a:spLocks/>
          </p:cNvSpPr>
          <p:nvPr/>
        </p:nvSpPr>
        <p:spPr bwMode="auto">
          <a:xfrm>
            <a:off x="6194426" y="51673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Freeform 116"/>
          <p:cNvSpPr>
            <a:spLocks/>
          </p:cNvSpPr>
          <p:nvPr/>
        </p:nvSpPr>
        <p:spPr bwMode="auto">
          <a:xfrm>
            <a:off x="6194426" y="56038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Freeform 117"/>
          <p:cNvSpPr>
            <a:spLocks/>
          </p:cNvSpPr>
          <p:nvPr/>
        </p:nvSpPr>
        <p:spPr bwMode="auto">
          <a:xfrm>
            <a:off x="6194426" y="5603876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Freeform 118"/>
          <p:cNvSpPr>
            <a:spLocks/>
          </p:cNvSpPr>
          <p:nvPr/>
        </p:nvSpPr>
        <p:spPr bwMode="auto">
          <a:xfrm>
            <a:off x="6194426" y="60325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Freeform 119"/>
          <p:cNvSpPr>
            <a:spLocks/>
          </p:cNvSpPr>
          <p:nvPr/>
        </p:nvSpPr>
        <p:spPr bwMode="auto">
          <a:xfrm>
            <a:off x="6194426" y="592455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Freeform 120"/>
          <p:cNvSpPr>
            <a:spLocks/>
          </p:cNvSpPr>
          <p:nvPr/>
        </p:nvSpPr>
        <p:spPr bwMode="auto">
          <a:xfrm>
            <a:off x="6194426" y="58181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Freeform 121"/>
          <p:cNvSpPr>
            <a:spLocks/>
          </p:cNvSpPr>
          <p:nvPr/>
        </p:nvSpPr>
        <p:spPr bwMode="auto">
          <a:xfrm>
            <a:off x="6194426" y="57118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Rectangle 124"/>
          <p:cNvSpPr>
            <a:spLocks noChangeArrowheads="1"/>
          </p:cNvSpPr>
          <p:nvPr/>
        </p:nvSpPr>
        <p:spPr bwMode="auto">
          <a:xfrm>
            <a:off x="8037513" y="1092201"/>
            <a:ext cx="77264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Level</a:t>
            </a:r>
          </a:p>
        </p:txBody>
      </p:sp>
      <p:sp>
        <p:nvSpPr>
          <p:cNvPr id="91" name="Rectangle 125"/>
          <p:cNvSpPr>
            <a:spLocks noChangeArrowheads="1"/>
          </p:cNvSpPr>
          <p:nvPr/>
        </p:nvSpPr>
        <p:spPr bwMode="auto">
          <a:xfrm>
            <a:off x="7861300" y="915989"/>
            <a:ext cx="38792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accent1"/>
                </a:solidFill>
                <a:latin typeface="Arial" pitchFamily="34" charset="0"/>
              </a:rPr>
              <a:t>h </a:t>
            </a:r>
          </a:p>
        </p:txBody>
      </p:sp>
      <p:sp>
        <p:nvSpPr>
          <p:cNvPr id="92" name="Rectangle 126"/>
          <p:cNvSpPr>
            <a:spLocks noChangeArrowheads="1"/>
          </p:cNvSpPr>
          <p:nvPr/>
        </p:nvSpPr>
        <p:spPr bwMode="auto">
          <a:xfrm>
            <a:off x="7981950" y="698501"/>
            <a:ext cx="68288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FC0128"/>
                </a:solidFill>
                <a:latin typeface="Arial" pitchFamily="34" charset="0"/>
              </a:rPr>
              <a:t>Next</a:t>
            </a:r>
          </a:p>
        </p:txBody>
      </p:sp>
      <p:sp>
        <p:nvSpPr>
          <p:cNvPr id="93" name="Rectangle 127"/>
          <p:cNvSpPr>
            <a:spLocks noChangeArrowheads="1"/>
          </p:cNvSpPr>
          <p:nvPr/>
        </p:nvSpPr>
        <p:spPr bwMode="auto">
          <a:xfrm>
            <a:off x="7829550" y="130176"/>
            <a:ext cx="122713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Arial" pitchFamily="34" charset="0"/>
              </a:rPr>
              <a:t>Bucket to be split </a:t>
            </a:r>
          </a:p>
        </p:txBody>
      </p:sp>
      <p:sp>
        <p:nvSpPr>
          <p:cNvPr id="94" name="Freeform 128"/>
          <p:cNvSpPr>
            <a:spLocks/>
          </p:cNvSpPr>
          <p:nvPr/>
        </p:nvSpPr>
        <p:spPr bwMode="auto">
          <a:xfrm>
            <a:off x="9509126" y="1149351"/>
            <a:ext cx="430213" cy="3211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2022"/>
              </a:cxn>
              <a:cxn ang="0">
                <a:pos x="0" y="2022"/>
              </a:cxn>
              <a:cxn ang="0">
                <a:pos x="0" y="0"/>
              </a:cxn>
            </a:cxnLst>
            <a:rect l="0" t="0" r="r" b="b"/>
            <a:pathLst>
              <a:path w="271" h="2023">
                <a:moveTo>
                  <a:pt x="0" y="0"/>
                </a:moveTo>
                <a:lnTo>
                  <a:pt x="270" y="0"/>
                </a:lnTo>
                <a:lnTo>
                  <a:pt x="270" y="2022"/>
                </a:lnTo>
                <a:lnTo>
                  <a:pt x="0" y="2022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Freeform 129"/>
          <p:cNvSpPr>
            <a:spLocks/>
          </p:cNvSpPr>
          <p:nvPr/>
        </p:nvSpPr>
        <p:spPr bwMode="auto">
          <a:xfrm>
            <a:off x="9509126" y="35036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Freeform 130"/>
          <p:cNvSpPr>
            <a:spLocks/>
          </p:cNvSpPr>
          <p:nvPr/>
        </p:nvSpPr>
        <p:spPr bwMode="auto">
          <a:xfrm>
            <a:off x="9509126" y="36115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Freeform 131"/>
          <p:cNvSpPr>
            <a:spLocks/>
          </p:cNvSpPr>
          <p:nvPr/>
        </p:nvSpPr>
        <p:spPr bwMode="auto">
          <a:xfrm>
            <a:off x="9509126" y="37179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" name="Freeform 132"/>
          <p:cNvSpPr>
            <a:spLocks/>
          </p:cNvSpPr>
          <p:nvPr/>
        </p:nvSpPr>
        <p:spPr bwMode="auto">
          <a:xfrm>
            <a:off x="9509126" y="38242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Freeform 133"/>
          <p:cNvSpPr>
            <a:spLocks/>
          </p:cNvSpPr>
          <p:nvPr/>
        </p:nvSpPr>
        <p:spPr bwMode="auto">
          <a:xfrm>
            <a:off x="9509126" y="3824289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" name="Freeform 134"/>
          <p:cNvSpPr>
            <a:spLocks/>
          </p:cNvSpPr>
          <p:nvPr/>
        </p:nvSpPr>
        <p:spPr bwMode="auto">
          <a:xfrm>
            <a:off x="9509126" y="42529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Freeform 135"/>
          <p:cNvSpPr>
            <a:spLocks/>
          </p:cNvSpPr>
          <p:nvPr/>
        </p:nvSpPr>
        <p:spPr bwMode="auto">
          <a:xfrm>
            <a:off x="9509126" y="41449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Freeform 136"/>
          <p:cNvSpPr>
            <a:spLocks/>
          </p:cNvSpPr>
          <p:nvPr/>
        </p:nvSpPr>
        <p:spPr bwMode="auto">
          <a:xfrm>
            <a:off x="9509126" y="40386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Freeform 137"/>
          <p:cNvSpPr>
            <a:spLocks/>
          </p:cNvSpPr>
          <p:nvPr/>
        </p:nvSpPr>
        <p:spPr bwMode="auto">
          <a:xfrm>
            <a:off x="9509126" y="39322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Freeform 138"/>
          <p:cNvSpPr>
            <a:spLocks/>
          </p:cNvSpPr>
          <p:nvPr/>
        </p:nvSpPr>
        <p:spPr bwMode="auto">
          <a:xfrm>
            <a:off x="9509126" y="1149351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Freeform 139"/>
          <p:cNvSpPr>
            <a:spLocks/>
          </p:cNvSpPr>
          <p:nvPr/>
        </p:nvSpPr>
        <p:spPr bwMode="auto">
          <a:xfrm>
            <a:off x="9509126" y="12557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Freeform 140"/>
          <p:cNvSpPr>
            <a:spLocks/>
          </p:cNvSpPr>
          <p:nvPr/>
        </p:nvSpPr>
        <p:spPr bwMode="auto">
          <a:xfrm>
            <a:off x="9509126" y="13636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Freeform 141"/>
          <p:cNvSpPr>
            <a:spLocks/>
          </p:cNvSpPr>
          <p:nvPr/>
        </p:nvSpPr>
        <p:spPr bwMode="auto">
          <a:xfrm>
            <a:off x="9509126" y="14700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Freeform 142"/>
          <p:cNvSpPr>
            <a:spLocks/>
          </p:cNvSpPr>
          <p:nvPr/>
        </p:nvSpPr>
        <p:spPr bwMode="auto">
          <a:xfrm>
            <a:off x="9509126" y="15779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9" name="Group 143"/>
          <p:cNvGrpSpPr>
            <a:grpSpLocks/>
          </p:cNvGrpSpPr>
          <p:nvPr/>
        </p:nvGrpSpPr>
        <p:grpSpPr bwMode="auto">
          <a:xfrm>
            <a:off x="9972675" y="1165225"/>
            <a:ext cx="381000" cy="120650"/>
            <a:chOff x="2976" y="1584"/>
            <a:chExt cx="240" cy="288"/>
          </a:xfrm>
        </p:grpSpPr>
        <p:sp>
          <p:nvSpPr>
            <p:cNvPr id="110" name="Line 144"/>
            <p:cNvSpPr>
              <a:spLocks noChangeShapeType="1"/>
            </p:cNvSpPr>
            <p:nvPr/>
          </p:nvSpPr>
          <p:spPr bwMode="auto">
            <a:xfrm>
              <a:off x="3120" y="1584"/>
              <a:ext cx="9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45"/>
            <p:cNvSpPr>
              <a:spLocks noChangeShapeType="1"/>
            </p:cNvSpPr>
            <p:nvPr/>
          </p:nvSpPr>
          <p:spPr bwMode="auto">
            <a:xfrm>
              <a:off x="3216" y="1584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46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147"/>
          <p:cNvGrpSpPr>
            <a:grpSpLocks/>
          </p:cNvGrpSpPr>
          <p:nvPr/>
        </p:nvGrpSpPr>
        <p:grpSpPr bwMode="auto">
          <a:xfrm>
            <a:off x="9972675" y="5981700"/>
            <a:ext cx="381000" cy="109538"/>
            <a:chOff x="2976" y="3264"/>
            <a:chExt cx="240" cy="288"/>
          </a:xfrm>
        </p:grpSpPr>
        <p:sp>
          <p:nvSpPr>
            <p:cNvPr id="114" name="Line 148"/>
            <p:cNvSpPr>
              <a:spLocks noChangeShapeType="1"/>
            </p:cNvSpPr>
            <p:nvPr/>
          </p:nvSpPr>
          <p:spPr bwMode="auto">
            <a:xfrm>
              <a:off x="3120" y="3264"/>
              <a:ext cx="96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49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50"/>
            <p:cNvSpPr>
              <a:spLocks noChangeShapeType="1"/>
            </p:cNvSpPr>
            <p:nvPr/>
          </p:nvSpPr>
          <p:spPr bwMode="auto">
            <a:xfrm>
              <a:off x="2976" y="3552"/>
              <a:ext cx="240" cy="0"/>
            </a:xfrm>
            <a:prstGeom prst="line">
              <a:avLst/>
            </a:prstGeom>
            <a:noFill/>
            <a:ln w="50800">
              <a:solidFill>
                <a:srgbClr val="3365FB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Line 151"/>
          <p:cNvSpPr>
            <a:spLocks noChangeShapeType="1"/>
          </p:cNvSpPr>
          <p:nvPr/>
        </p:nvSpPr>
        <p:spPr bwMode="auto">
          <a:xfrm flipH="1">
            <a:off x="8969376" y="1260475"/>
            <a:ext cx="50482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stealth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" name="Freeform 152"/>
          <p:cNvSpPr>
            <a:spLocks/>
          </p:cNvSpPr>
          <p:nvPr/>
        </p:nvSpPr>
        <p:spPr bwMode="auto">
          <a:xfrm>
            <a:off x="9509126" y="43545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" name="Freeform 153"/>
          <p:cNvSpPr>
            <a:spLocks/>
          </p:cNvSpPr>
          <p:nvPr/>
        </p:nvSpPr>
        <p:spPr bwMode="auto">
          <a:xfrm>
            <a:off x="9509126" y="4354514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" name="Freeform 154"/>
          <p:cNvSpPr>
            <a:spLocks/>
          </p:cNvSpPr>
          <p:nvPr/>
        </p:nvSpPr>
        <p:spPr bwMode="auto">
          <a:xfrm>
            <a:off x="9509126" y="47831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" name="Freeform 155"/>
          <p:cNvSpPr>
            <a:spLocks/>
          </p:cNvSpPr>
          <p:nvPr/>
        </p:nvSpPr>
        <p:spPr bwMode="auto">
          <a:xfrm>
            <a:off x="9509126" y="46751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" name="Freeform 156"/>
          <p:cNvSpPr>
            <a:spLocks/>
          </p:cNvSpPr>
          <p:nvPr/>
        </p:nvSpPr>
        <p:spPr bwMode="auto">
          <a:xfrm>
            <a:off x="9509126" y="45688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" name="Freeform 157"/>
          <p:cNvSpPr>
            <a:spLocks/>
          </p:cNvSpPr>
          <p:nvPr/>
        </p:nvSpPr>
        <p:spPr bwMode="auto">
          <a:xfrm>
            <a:off x="9509126" y="44624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" name="Freeform 158"/>
          <p:cNvSpPr>
            <a:spLocks/>
          </p:cNvSpPr>
          <p:nvPr/>
        </p:nvSpPr>
        <p:spPr bwMode="auto">
          <a:xfrm>
            <a:off x="9509126" y="488315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" name="Freeform 159"/>
          <p:cNvSpPr>
            <a:spLocks/>
          </p:cNvSpPr>
          <p:nvPr/>
        </p:nvSpPr>
        <p:spPr bwMode="auto">
          <a:xfrm>
            <a:off x="9509126" y="4883151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" name="Freeform 160"/>
          <p:cNvSpPr>
            <a:spLocks/>
          </p:cNvSpPr>
          <p:nvPr/>
        </p:nvSpPr>
        <p:spPr bwMode="auto">
          <a:xfrm>
            <a:off x="9509126" y="53117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Freeform 161"/>
          <p:cNvSpPr>
            <a:spLocks/>
          </p:cNvSpPr>
          <p:nvPr/>
        </p:nvSpPr>
        <p:spPr bwMode="auto">
          <a:xfrm>
            <a:off x="9509126" y="520382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Freeform 162"/>
          <p:cNvSpPr>
            <a:spLocks/>
          </p:cNvSpPr>
          <p:nvPr/>
        </p:nvSpPr>
        <p:spPr bwMode="auto">
          <a:xfrm>
            <a:off x="9509126" y="50974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" name="Freeform 163"/>
          <p:cNvSpPr>
            <a:spLocks/>
          </p:cNvSpPr>
          <p:nvPr/>
        </p:nvSpPr>
        <p:spPr bwMode="auto">
          <a:xfrm>
            <a:off x="9509126" y="4991100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" name="Freeform 164"/>
          <p:cNvSpPr>
            <a:spLocks/>
          </p:cNvSpPr>
          <p:nvPr/>
        </p:nvSpPr>
        <p:spPr bwMode="auto">
          <a:xfrm>
            <a:off x="9509126" y="542766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" name="Freeform 165"/>
          <p:cNvSpPr>
            <a:spLocks/>
          </p:cNvSpPr>
          <p:nvPr/>
        </p:nvSpPr>
        <p:spPr bwMode="auto">
          <a:xfrm>
            <a:off x="9509126" y="5427664"/>
            <a:ext cx="430213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270" y="337"/>
              </a:cxn>
              <a:cxn ang="0">
                <a:pos x="0" y="337"/>
              </a:cxn>
              <a:cxn ang="0">
                <a:pos x="0" y="0"/>
              </a:cxn>
            </a:cxnLst>
            <a:rect l="0" t="0" r="r" b="b"/>
            <a:pathLst>
              <a:path w="271" h="338">
                <a:moveTo>
                  <a:pt x="0" y="0"/>
                </a:moveTo>
                <a:lnTo>
                  <a:pt x="270" y="0"/>
                </a:lnTo>
                <a:lnTo>
                  <a:pt x="270" y="337"/>
                </a:lnTo>
                <a:lnTo>
                  <a:pt x="0" y="337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" name="Freeform 166"/>
          <p:cNvSpPr>
            <a:spLocks/>
          </p:cNvSpPr>
          <p:nvPr/>
        </p:nvSpPr>
        <p:spPr bwMode="auto">
          <a:xfrm>
            <a:off x="9509126" y="585628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" name="Freeform 167"/>
          <p:cNvSpPr>
            <a:spLocks/>
          </p:cNvSpPr>
          <p:nvPr/>
        </p:nvSpPr>
        <p:spPr bwMode="auto">
          <a:xfrm>
            <a:off x="9509126" y="5748339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" name="Freeform 168"/>
          <p:cNvSpPr>
            <a:spLocks/>
          </p:cNvSpPr>
          <p:nvPr/>
        </p:nvSpPr>
        <p:spPr bwMode="auto">
          <a:xfrm>
            <a:off x="9509126" y="5641975"/>
            <a:ext cx="4302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" name="Freeform 169"/>
          <p:cNvSpPr>
            <a:spLocks/>
          </p:cNvSpPr>
          <p:nvPr/>
        </p:nvSpPr>
        <p:spPr bwMode="auto">
          <a:xfrm>
            <a:off x="9509126" y="5535614"/>
            <a:ext cx="4302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" name="Freeform 170"/>
          <p:cNvSpPr>
            <a:spLocks/>
          </p:cNvSpPr>
          <p:nvPr/>
        </p:nvSpPr>
        <p:spPr bwMode="auto">
          <a:xfrm>
            <a:off x="9507538" y="1150939"/>
            <a:ext cx="4302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" name="Freeform 171"/>
          <p:cNvSpPr>
            <a:spLocks/>
          </p:cNvSpPr>
          <p:nvPr/>
        </p:nvSpPr>
        <p:spPr bwMode="auto">
          <a:xfrm rot="5400000" flipH="1" flipV="1">
            <a:off x="9488488" y="1171575"/>
            <a:ext cx="825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8" name="Freeform 172"/>
          <p:cNvSpPr>
            <a:spLocks/>
          </p:cNvSpPr>
          <p:nvPr/>
        </p:nvSpPr>
        <p:spPr bwMode="auto">
          <a:xfrm rot="5400000" flipH="1" flipV="1">
            <a:off x="9918700" y="1176338"/>
            <a:ext cx="82550" cy="4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0" y="0"/>
              </a:cxn>
              <a:cxn ang="0">
                <a:pos x="0" y="0"/>
              </a:cxn>
            </a:cxnLst>
            <a:rect l="0" t="0" r="r" b="b"/>
            <a:pathLst>
              <a:path w="271" h="1">
                <a:moveTo>
                  <a:pt x="0" y="0"/>
                </a:moveTo>
                <a:lnTo>
                  <a:pt x="27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39" name="Group 176"/>
          <p:cNvGrpSpPr>
            <a:grpSpLocks/>
          </p:cNvGrpSpPr>
          <p:nvPr/>
        </p:nvGrpSpPr>
        <p:grpSpPr bwMode="auto">
          <a:xfrm>
            <a:off x="8612188" y="1139825"/>
            <a:ext cx="609600" cy="4838700"/>
            <a:chOff x="481" y="1262"/>
            <a:chExt cx="384" cy="1680"/>
          </a:xfrm>
        </p:grpSpPr>
        <p:sp>
          <p:nvSpPr>
            <p:cNvPr id="140" name="Line 177"/>
            <p:cNvSpPr>
              <a:spLocks noChangeShapeType="1"/>
            </p:cNvSpPr>
            <p:nvPr/>
          </p:nvSpPr>
          <p:spPr bwMode="auto">
            <a:xfrm flipH="1">
              <a:off x="769" y="1262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78"/>
            <p:cNvSpPr>
              <a:spLocks noChangeShapeType="1"/>
            </p:cNvSpPr>
            <p:nvPr/>
          </p:nvSpPr>
          <p:spPr bwMode="auto">
            <a:xfrm>
              <a:off x="769" y="1262"/>
              <a:ext cx="0" cy="16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79"/>
            <p:cNvSpPr>
              <a:spLocks noChangeShapeType="1"/>
            </p:cNvSpPr>
            <p:nvPr/>
          </p:nvSpPr>
          <p:spPr bwMode="auto">
            <a:xfrm flipH="1">
              <a:off x="769" y="2942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Arc 180"/>
            <p:cNvSpPr>
              <a:spLocks/>
            </p:cNvSpPr>
            <p:nvPr/>
          </p:nvSpPr>
          <p:spPr bwMode="auto">
            <a:xfrm>
              <a:off x="481" y="2128"/>
              <a:ext cx="28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/>
              <a:t>Linear Hashing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28507"/>
            <a:ext cx="1196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Insert</a:t>
            </a:r>
            <a:r>
              <a:rPr lang="en-US" sz="2800" dirty="0">
                <a:solidFill>
                  <a:schemeClr val="accent2"/>
                </a:solidFill>
              </a:rPr>
              <a:t>:  </a:t>
            </a:r>
            <a:r>
              <a:rPr lang="en-US" sz="2800" dirty="0"/>
              <a:t>Find bucket by applying </a:t>
            </a:r>
            <a:r>
              <a:rPr lang="en-US" sz="2800" b="1" dirty="0" err="1"/>
              <a:t>h</a:t>
            </a:r>
            <a:r>
              <a:rPr lang="en-US" sz="2800" i="1" baseline="-25000" dirty="0" err="1"/>
              <a:t>Level</a:t>
            </a:r>
            <a:r>
              <a:rPr lang="en-US" sz="2800" dirty="0"/>
              <a:t> / </a:t>
            </a:r>
            <a:r>
              <a:rPr lang="en-US" sz="2800" b="1" dirty="0"/>
              <a:t>h</a:t>
            </a:r>
            <a:r>
              <a:rPr lang="en-US" sz="2800" i="1" baseline="-25000" dirty="0"/>
              <a:t>Level+1</a:t>
            </a:r>
            <a:r>
              <a:rPr lang="en-US" sz="2800" i="1" dirty="0"/>
              <a:t>:</a:t>
            </a:r>
            <a:r>
              <a:rPr lang="en-US" sz="2800" dirty="0"/>
              <a:t> </a:t>
            </a:r>
          </a:p>
          <a:p>
            <a:pPr lvl="1">
              <a:buSzPct val="75000"/>
            </a:pPr>
            <a:r>
              <a:rPr lang="en-US" sz="2400" dirty="0"/>
              <a:t>If bucket to insert into is full:</a:t>
            </a:r>
          </a:p>
          <a:p>
            <a:pPr lvl="2"/>
            <a:r>
              <a:rPr lang="en-US" dirty="0"/>
              <a:t>Add overflow page and insert data entry.</a:t>
            </a:r>
          </a:p>
          <a:p>
            <a:pPr lvl="2"/>
            <a:r>
              <a:rPr lang="en-US" dirty="0"/>
              <a:t>(</a:t>
            </a:r>
            <a:r>
              <a:rPr lang="en-US" i="1" dirty="0"/>
              <a:t>Maybe</a:t>
            </a:r>
            <a:r>
              <a:rPr lang="en-US" dirty="0"/>
              <a:t>) Split </a:t>
            </a:r>
            <a:r>
              <a:rPr lang="en-US" i="1" dirty="0"/>
              <a:t>Next </a:t>
            </a:r>
            <a:r>
              <a:rPr lang="en-US" dirty="0"/>
              <a:t>bucket and increment </a:t>
            </a:r>
            <a:r>
              <a:rPr lang="en-US" i="1" dirty="0"/>
              <a:t>Next</a:t>
            </a:r>
            <a:r>
              <a:rPr lang="en-US" dirty="0"/>
              <a:t>.</a:t>
            </a:r>
          </a:p>
          <a:p>
            <a:r>
              <a:rPr lang="en-US" sz="2800" dirty="0"/>
              <a:t>Can choose any criterion to `trigger’ split.</a:t>
            </a:r>
            <a:r>
              <a:rPr lang="en-US" dirty="0"/>
              <a:t> </a:t>
            </a:r>
            <a:endParaRPr lang="en-US" sz="2800" dirty="0"/>
          </a:p>
          <a:p>
            <a:r>
              <a:rPr lang="en-US" sz="2800" dirty="0"/>
              <a:t>Since buckets are split round-robin, long overflow chains don’t develop!</a:t>
            </a:r>
          </a:p>
          <a:p>
            <a:r>
              <a:rPr lang="en-US" sz="2800" dirty="0"/>
              <a:t>Doubling of directory in Extendible Hashing is similar; switching of hash functions is </a:t>
            </a:r>
            <a:r>
              <a:rPr lang="en-US" sz="2800" i="1" dirty="0"/>
              <a:t>implicit</a:t>
            </a:r>
            <a:r>
              <a:rPr lang="en-US" sz="2800" dirty="0"/>
              <a:t> in how the # of bits examined is increased.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42874" y="1"/>
            <a:ext cx="11896725" cy="766877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775F5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Example of Linear Hashing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600200" y="1676400"/>
            <a:ext cx="4191000" cy="1066800"/>
          </a:xfrm>
          <a:prstGeom prst="rect">
            <a:avLst/>
          </a:prstGeom>
          <a:noFill/>
          <a:ln/>
        </p:spPr>
        <p:txBody>
          <a:bodyPr lIns="90488" tIns="44450" rIns="90488" bIns="44450"/>
          <a:lstStyle/>
          <a:p>
            <a:pPr>
              <a:defRPr/>
            </a:pPr>
            <a:r>
              <a:rPr lang="en-US" sz="2800" kern="0">
                <a:solidFill>
                  <a:sysClr val="windowText" lastClr="000000"/>
                </a:solidFill>
              </a:rPr>
              <a:t>On </a:t>
            </a:r>
            <a:r>
              <a:rPr lang="en-US" sz="2800" kern="0">
                <a:solidFill>
                  <a:schemeClr val="accent2"/>
                </a:solidFill>
              </a:rPr>
              <a:t>split</a:t>
            </a:r>
            <a:r>
              <a:rPr lang="en-US" sz="2800" kern="0">
                <a:solidFill>
                  <a:sysClr val="windowText" lastClr="000000"/>
                </a:solidFill>
              </a:rPr>
              <a:t>, </a:t>
            </a:r>
            <a:r>
              <a:rPr lang="en-US" sz="2800" b="1" kern="0">
                <a:solidFill>
                  <a:schemeClr val="accent2"/>
                </a:solidFill>
              </a:rPr>
              <a:t>h</a:t>
            </a:r>
            <a:r>
              <a:rPr lang="en-US" sz="2800" kern="0" baseline="-25000">
                <a:solidFill>
                  <a:schemeClr val="accent2"/>
                </a:solidFill>
              </a:rPr>
              <a:t>Level+1 </a:t>
            </a:r>
            <a:r>
              <a:rPr lang="en-US" sz="2800" kern="0">
                <a:solidFill>
                  <a:sysClr val="windowText" lastClr="000000"/>
                </a:solidFill>
              </a:rPr>
              <a:t>is used to </a:t>
            </a:r>
            <a:r>
              <a:rPr lang="en-US" sz="2800" kern="0">
                <a:solidFill>
                  <a:schemeClr val="accent2"/>
                </a:solidFill>
              </a:rPr>
              <a:t>re-distribute</a:t>
            </a:r>
            <a:r>
              <a:rPr lang="en-US" sz="2800" kern="0">
                <a:solidFill>
                  <a:sysClr val="windowText" lastClr="000000"/>
                </a:solidFill>
              </a:rPr>
              <a:t> entries.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535613" y="3419476"/>
            <a:ext cx="444500" cy="500063"/>
          </a:xfrm>
          <a:prstGeom prst="rightArrow">
            <a:avLst>
              <a:gd name="adj1" fmla="val 37778"/>
              <a:gd name="adj2" fmla="val 4821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35239" y="3298825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20938" y="3109913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835150" y="3097213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189289" y="3751264"/>
            <a:ext cx="1146175" cy="2873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3189289" y="4322764"/>
            <a:ext cx="1146175" cy="2873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3189289" y="4905375"/>
            <a:ext cx="1146175" cy="287338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3189289" y="5465764"/>
            <a:ext cx="1146175" cy="2873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954214" y="3300413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525589" y="5837239"/>
            <a:ext cx="1403975" cy="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i="1">
                <a:latin typeface="Helvetica" charset="0"/>
              </a:rPr>
              <a:t>(</a:t>
            </a:r>
            <a:r>
              <a:rPr lang="en-US" sz="1400" b="1" i="1"/>
              <a:t>This info</a:t>
            </a:r>
          </a:p>
          <a:p>
            <a:pPr eaLnBrk="0" hangingPunct="0"/>
            <a:r>
              <a:rPr lang="en-US" sz="1400" b="1" i="1"/>
              <a:t>is for illustration</a:t>
            </a:r>
          </a:p>
          <a:p>
            <a:pPr eaLnBrk="0" hangingPunct="0"/>
            <a:r>
              <a:rPr lang="en-US" sz="1400" b="1" i="1"/>
              <a:t>only!)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887663" y="2689225"/>
            <a:ext cx="1132362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Level=0, N=4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466975" y="383857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466975" y="4370388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443163" y="496887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454275" y="556260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812926" y="383857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800226" y="4368800"/>
            <a:ext cx="48577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812926" y="4979988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825626" y="554037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125788" y="5845176"/>
            <a:ext cx="1689374" cy="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 i="1"/>
              <a:t>(The actual contents</a:t>
            </a:r>
          </a:p>
          <a:p>
            <a:pPr eaLnBrk="0" hangingPunct="0"/>
            <a:r>
              <a:rPr lang="en-US" sz="1400" b="1" i="1"/>
              <a:t>of the linear hashed</a:t>
            </a:r>
          </a:p>
          <a:p>
            <a:pPr eaLnBrk="0" hangingPunct="0"/>
            <a:r>
              <a:rPr lang="en-US" sz="1400" b="1" i="1"/>
              <a:t>file)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38451" y="3348038"/>
            <a:ext cx="73977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71850" y="3081338"/>
            <a:ext cx="8847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PRIMARY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463926" y="3297238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389438" y="4187825"/>
            <a:ext cx="147155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ourier New" pitchFamily="49" charset="0"/>
              </a:rPr>
              <a:t>Data entry 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389439" y="4335463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ourier New" pitchFamily="49" charset="0"/>
              </a:rPr>
              <a:t>with h(r)=5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465639" y="4962525"/>
            <a:ext cx="104195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ourier New" pitchFamily="49" charset="0"/>
              </a:rPr>
              <a:t>Primary 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4465639" y="5151438"/>
            <a:ext cx="13641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ourier New" pitchFamily="49" charset="0"/>
              </a:rPr>
              <a:t>bucket page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427413" y="37211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49675" y="37353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3173413" y="3719513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446463" y="42941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3187701" y="4292600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3756026" y="4292600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3162300" y="48783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3460750" y="48783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3733800" y="48768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4011613" y="487362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3163888" y="54229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3448050" y="54229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3994150" y="542607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3746501" y="5422900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2862263" y="3148013"/>
            <a:ext cx="0" cy="2667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2328863" y="3148013"/>
            <a:ext cx="0" cy="266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3000375" y="3595688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3498850" y="37512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794125" y="3760789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3473450" y="4332288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03650" y="43180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4098925" y="375602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4048125" y="4325938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3497263" y="49196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3792538" y="49053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4076700" y="49022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3490913" y="547052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3786188" y="54784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4033838" y="54768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Freeform 62"/>
          <p:cNvSpPr>
            <a:spLocks/>
          </p:cNvSpPr>
          <p:nvPr/>
        </p:nvSpPr>
        <p:spPr bwMode="auto">
          <a:xfrm>
            <a:off x="3951289" y="4537076"/>
            <a:ext cx="681037" cy="168275"/>
          </a:xfrm>
          <a:custGeom>
            <a:avLst/>
            <a:gdLst/>
            <a:ahLst/>
            <a:cxnLst>
              <a:cxn ang="0">
                <a:pos x="428" y="15"/>
              </a:cxn>
              <a:cxn ang="0">
                <a:pos x="413" y="45"/>
              </a:cxn>
              <a:cxn ang="0">
                <a:pos x="390" y="52"/>
              </a:cxn>
              <a:cxn ang="0">
                <a:pos x="368" y="67"/>
              </a:cxn>
              <a:cxn ang="0">
                <a:pos x="345" y="75"/>
              </a:cxn>
              <a:cxn ang="0">
                <a:pos x="323" y="82"/>
              </a:cxn>
              <a:cxn ang="0">
                <a:pos x="300" y="90"/>
              </a:cxn>
              <a:cxn ang="0">
                <a:pos x="278" y="97"/>
              </a:cxn>
              <a:cxn ang="0">
                <a:pos x="255" y="105"/>
              </a:cxn>
              <a:cxn ang="0">
                <a:pos x="233" y="105"/>
              </a:cxn>
              <a:cxn ang="0">
                <a:pos x="210" y="105"/>
              </a:cxn>
              <a:cxn ang="0">
                <a:pos x="188" y="105"/>
              </a:cxn>
              <a:cxn ang="0">
                <a:pos x="165" y="105"/>
              </a:cxn>
              <a:cxn ang="0">
                <a:pos x="143" y="97"/>
              </a:cxn>
              <a:cxn ang="0">
                <a:pos x="120" y="90"/>
              </a:cxn>
              <a:cxn ang="0">
                <a:pos x="98" y="82"/>
              </a:cxn>
              <a:cxn ang="0">
                <a:pos x="75" y="75"/>
              </a:cxn>
              <a:cxn ang="0">
                <a:pos x="53" y="60"/>
              </a:cxn>
              <a:cxn ang="0">
                <a:pos x="30" y="37"/>
              </a:cxn>
              <a:cxn ang="0">
                <a:pos x="15" y="15"/>
              </a:cxn>
              <a:cxn ang="0">
                <a:pos x="0" y="0"/>
              </a:cxn>
            </a:cxnLst>
            <a:rect l="0" t="0" r="r" b="b"/>
            <a:pathLst>
              <a:path w="429" h="106">
                <a:moveTo>
                  <a:pt x="428" y="15"/>
                </a:moveTo>
                <a:lnTo>
                  <a:pt x="413" y="45"/>
                </a:lnTo>
                <a:lnTo>
                  <a:pt x="390" y="52"/>
                </a:lnTo>
                <a:lnTo>
                  <a:pt x="368" y="67"/>
                </a:lnTo>
                <a:lnTo>
                  <a:pt x="345" y="75"/>
                </a:lnTo>
                <a:lnTo>
                  <a:pt x="323" y="82"/>
                </a:lnTo>
                <a:lnTo>
                  <a:pt x="300" y="90"/>
                </a:lnTo>
                <a:lnTo>
                  <a:pt x="278" y="97"/>
                </a:lnTo>
                <a:lnTo>
                  <a:pt x="255" y="105"/>
                </a:lnTo>
                <a:lnTo>
                  <a:pt x="233" y="105"/>
                </a:lnTo>
                <a:lnTo>
                  <a:pt x="210" y="105"/>
                </a:lnTo>
                <a:lnTo>
                  <a:pt x="188" y="105"/>
                </a:lnTo>
                <a:lnTo>
                  <a:pt x="165" y="105"/>
                </a:lnTo>
                <a:lnTo>
                  <a:pt x="143" y="97"/>
                </a:lnTo>
                <a:lnTo>
                  <a:pt x="120" y="90"/>
                </a:lnTo>
                <a:lnTo>
                  <a:pt x="98" y="82"/>
                </a:lnTo>
                <a:lnTo>
                  <a:pt x="75" y="75"/>
                </a:lnTo>
                <a:lnTo>
                  <a:pt x="53" y="60"/>
                </a:lnTo>
                <a:lnTo>
                  <a:pt x="30" y="37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 flipH="1" flipV="1">
            <a:off x="4344989" y="5060950"/>
            <a:ext cx="142875" cy="95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6854826" y="3298825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6740525" y="3109913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6154738" y="3097213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0" name="Freeform 67"/>
          <p:cNvSpPr>
            <a:spLocks/>
          </p:cNvSpPr>
          <p:nvPr/>
        </p:nvSpPr>
        <p:spPr bwMode="auto">
          <a:xfrm>
            <a:off x="7508876" y="3751264"/>
            <a:ext cx="1146175" cy="2873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Freeform 68"/>
          <p:cNvSpPr>
            <a:spLocks/>
          </p:cNvSpPr>
          <p:nvPr/>
        </p:nvSpPr>
        <p:spPr bwMode="auto">
          <a:xfrm>
            <a:off x="7508876" y="4905375"/>
            <a:ext cx="1146175" cy="287338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Freeform 69"/>
          <p:cNvSpPr>
            <a:spLocks/>
          </p:cNvSpPr>
          <p:nvPr/>
        </p:nvSpPr>
        <p:spPr bwMode="auto">
          <a:xfrm>
            <a:off x="7508876" y="5465764"/>
            <a:ext cx="1146175" cy="287337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721" y="0"/>
              </a:cxn>
              <a:cxn ang="0">
                <a:pos x="721" y="180"/>
              </a:cxn>
              <a:cxn ang="0">
                <a:pos x="0" y="180"/>
              </a:cxn>
            </a:cxnLst>
            <a:rect l="0" t="0" r="r" b="b"/>
            <a:pathLst>
              <a:path w="722" h="181">
                <a:moveTo>
                  <a:pt x="0" y="180"/>
                </a:moveTo>
                <a:lnTo>
                  <a:pt x="0" y="0"/>
                </a:lnTo>
                <a:lnTo>
                  <a:pt x="721" y="0"/>
                </a:lnTo>
                <a:lnTo>
                  <a:pt x="721" y="180"/>
                </a:lnTo>
                <a:lnTo>
                  <a:pt x="0" y="18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6273801" y="3300413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7208839" y="2689225"/>
            <a:ext cx="746039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Level=0</a:t>
            </a: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6786563" y="383857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6786563" y="4370388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6762750" y="496887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6773863" y="556260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6132514" y="383857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6119814" y="4368800"/>
            <a:ext cx="48577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6132514" y="4979988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6145214" y="554037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7108826" y="4038600"/>
            <a:ext cx="73977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Next=1</a:t>
            </a: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7654925" y="3119438"/>
            <a:ext cx="8847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PRIMARY</a:t>
            </a:r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7747001" y="3335338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7450138" y="60071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7759700" y="60086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7493000" y="3719513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7766050" y="42941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7507289" y="4292600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8075614" y="4292600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7481888" y="48783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7780338" y="48783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8053388" y="48768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8331200" y="487362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7483475" y="54229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7767638" y="54229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8313738" y="542607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8066089" y="5422900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100" name="Line 97"/>
          <p:cNvSpPr>
            <a:spLocks noChangeShapeType="1"/>
          </p:cNvSpPr>
          <p:nvPr/>
        </p:nvSpPr>
        <p:spPr bwMode="auto">
          <a:xfrm>
            <a:off x="7181850" y="3148013"/>
            <a:ext cx="0" cy="316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Line 98"/>
          <p:cNvSpPr>
            <a:spLocks noChangeShapeType="1"/>
          </p:cNvSpPr>
          <p:nvPr/>
        </p:nvSpPr>
        <p:spPr bwMode="auto">
          <a:xfrm>
            <a:off x="6648450" y="3148014"/>
            <a:ext cx="0" cy="3151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99"/>
          <p:cNvSpPr>
            <a:spLocks noChangeShapeType="1"/>
          </p:cNvSpPr>
          <p:nvPr/>
        </p:nvSpPr>
        <p:spPr bwMode="auto">
          <a:xfrm>
            <a:off x="7296150" y="4238625"/>
            <a:ext cx="184150" cy="203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Line 100"/>
          <p:cNvSpPr>
            <a:spLocks noChangeShapeType="1"/>
          </p:cNvSpPr>
          <p:nvPr/>
        </p:nvSpPr>
        <p:spPr bwMode="auto">
          <a:xfrm>
            <a:off x="7818438" y="37512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101"/>
          <p:cNvSpPr>
            <a:spLocks noChangeShapeType="1"/>
          </p:cNvSpPr>
          <p:nvPr/>
        </p:nvSpPr>
        <p:spPr bwMode="auto">
          <a:xfrm>
            <a:off x="8113713" y="3760789"/>
            <a:ext cx="0" cy="2762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102"/>
          <p:cNvSpPr>
            <a:spLocks noChangeShapeType="1"/>
          </p:cNvSpPr>
          <p:nvPr/>
        </p:nvSpPr>
        <p:spPr bwMode="auto">
          <a:xfrm>
            <a:off x="8418513" y="375602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6" name="Group 103"/>
          <p:cNvGrpSpPr>
            <a:grpSpLocks/>
          </p:cNvGrpSpPr>
          <p:nvPr/>
        </p:nvGrpSpPr>
        <p:grpSpPr bwMode="auto">
          <a:xfrm>
            <a:off x="7508876" y="4318000"/>
            <a:ext cx="1146175" cy="300038"/>
            <a:chOff x="3770" y="2720"/>
            <a:chExt cx="722" cy="189"/>
          </a:xfrm>
        </p:grpSpPr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770" y="2723"/>
              <a:ext cx="722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721" y="0"/>
                </a:cxn>
                <a:cxn ang="0">
                  <a:pos x="721" y="180"/>
                </a:cxn>
                <a:cxn ang="0">
                  <a:pos x="0" y="180"/>
                </a:cxn>
              </a:cxnLst>
              <a:rect l="0" t="0" r="r" b="b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5"/>
            <p:cNvSpPr>
              <a:spLocks noChangeShapeType="1"/>
            </p:cNvSpPr>
            <p:nvPr/>
          </p:nvSpPr>
          <p:spPr bwMode="auto">
            <a:xfrm>
              <a:off x="3949" y="2729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6"/>
            <p:cNvSpPr>
              <a:spLocks noChangeShapeType="1"/>
            </p:cNvSpPr>
            <p:nvPr/>
          </p:nvSpPr>
          <p:spPr bwMode="auto">
            <a:xfrm>
              <a:off x="4157" y="2720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7"/>
            <p:cNvSpPr>
              <a:spLocks noChangeShapeType="1"/>
            </p:cNvSpPr>
            <p:nvPr/>
          </p:nvSpPr>
          <p:spPr bwMode="auto">
            <a:xfrm>
              <a:off x="4311" y="2725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Line 108"/>
          <p:cNvSpPr>
            <a:spLocks noChangeShapeType="1"/>
          </p:cNvSpPr>
          <p:nvPr/>
        </p:nvSpPr>
        <p:spPr bwMode="auto">
          <a:xfrm>
            <a:off x="7816850" y="49196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Line 109"/>
          <p:cNvSpPr>
            <a:spLocks noChangeShapeType="1"/>
          </p:cNvSpPr>
          <p:nvPr/>
        </p:nvSpPr>
        <p:spPr bwMode="auto">
          <a:xfrm>
            <a:off x="8112125" y="49053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Line 110"/>
          <p:cNvSpPr>
            <a:spLocks noChangeShapeType="1"/>
          </p:cNvSpPr>
          <p:nvPr/>
        </p:nvSpPr>
        <p:spPr bwMode="auto">
          <a:xfrm>
            <a:off x="8396288" y="4902200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Line 111"/>
          <p:cNvSpPr>
            <a:spLocks noChangeShapeType="1"/>
          </p:cNvSpPr>
          <p:nvPr/>
        </p:nvSpPr>
        <p:spPr bwMode="auto">
          <a:xfrm>
            <a:off x="7810500" y="547052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Line 112"/>
          <p:cNvSpPr>
            <a:spLocks noChangeShapeType="1"/>
          </p:cNvSpPr>
          <p:nvPr/>
        </p:nvSpPr>
        <p:spPr bwMode="auto">
          <a:xfrm>
            <a:off x="8105775" y="5478463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" name="Line 113"/>
          <p:cNvSpPr>
            <a:spLocks noChangeShapeType="1"/>
          </p:cNvSpPr>
          <p:nvPr/>
        </p:nvSpPr>
        <p:spPr bwMode="auto">
          <a:xfrm>
            <a:off x="8353425" y="5476875"/>
            <a:ext cx="0" cy="285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7" name="Group 114"/>
          <p:cNvGrpSpPr>
            <a:grpSpLocks/>
          </p:cNvGrpSpPr>
          <p:nvPr/>
        </p:nvGrpSpPr>
        <p:grpSpPr bwMode="auto">
          <a:xfrm>
            <a:off x="9232901" y="5434014"/>
            <a:ext cx="1146175" cy="300037"/>
            <a:chOff x="4856" y="3423"/>
            <a:chExt cx="722" cy="189"/>
          </a:xfrm>
        </p:grpSpPr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4856" y="3426"/>
              <a:ext cx="722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721" y="0"/>
                </a:cxn>
                <a:cxn ang="0">
                  <a:pos x="721" y="180"/>
                </a:cxn>
                <a:cxn ang="0">
                  <a:pos x="0" y="180"/>
                </a:cxn>
              </a:cxnLst>
              <a:rect l="0" t="0" r="r" b="b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16"/>
            <p:cNvSpPr>
              <a:spLocks noChangeShapeType="1"/>
            </p:cNvSpPr>
            <p:nvPr/>
          </p:nvSpPr>
          <p:spPr bwMode="auto">
            <a:xfrm>
              <a:off x="5035" y="343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7"/>
            <p:cNvSpPr>
              <a:spLocks noChangeShapeType="1"/>
            </p:cNvSpPr>
            <p:nvPr/>
          </p:nvSpPr>
          <p:spPr bwMode="auto">
            <a:xfrm>
              <a:off x="5243" y="3423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18"/>
            <p:cNvSpPr>
              <a:spLocks noChangeShapeType="1"/>
            </p:cNvSpPr>
            <p:nvPr/>
          </p:nvSpPr>
          <p:spPr bwMode="auto">
            <a:xfrm>
              <a:off x="5397" y="3428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" name="Rectangle 119"/>
          <p:cNvSpPr>
            <a:spLocks noChangeArrowheads="1"/>
          </p:cNvSpPr>
          <p:nvPr/>
        </p:nvSpPr>
        <p:spPr bwMode="auto">
          <a:xfrm>
            <a:off x="9093200" y="3106738"/>
            <a:ext cx="10335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OVERFLOW</a:t>
            </a:r>
          </a:p>
        </p:txBody>
      </p:sp>
      <p:sp>
        <p:nvSpPr>
          <p:cNvPr id="123" name="Rectangle 120"/>
          <p:cNvSpPr>
            <a:spLocks noChangeArrowheads="1"/>
          </p:cNvSpPr>
          <p:nvPr/>
        </p:nvSpPr>
        <p:spPr bwMode="auto">
          <a:xfrm>
            <a:off x="9339264" y="3321050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124" name="Line 121"/>
          <p:cNvSpPr>
            <a:spLocks noChangeShapeType="1"/>
          </p:cNvSpPr>
          <p:nvPr/>
        </p:nvSpPr>
        <p:spPr bwMode="auto">
          <a:xfrm>
            <a:off x="8645525" y="5751513"/>
            <a:ext cx="5349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25" name="Group 122"/>
          <p:cNvGrpSpPr>
            <a:grpSpLocks/>
          </p:cNvGrpSpPr>
          <p:nvPr/>
        </p:nvGrpSpPr>
        <p:grpSpPr bwMode="auto">
          <a:xfrm>
            <a:off x="7504114" y="6003925"/>
            <a:ext cx="1146175" cy="300038"/>
            <a:chOff x="3767" y="3782"/>
            <a:chExt cx="722" cy="189"/>
          </a:xfrm>
        </p:grpSpPr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3767" y="3785"/>
              <a:ext cx="722" cy="181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721" y="0"/>
                </a:cxn>
                <a:cxn ang="0">
                  <a:pos x="721" y="180"/>
                </a:cxn>
                <a:cxn ang="0">
                  <a:pos x="0" y="180"/>
                </a:cxn>
              </a:cxnLst>
              <a:rect l="0" t="0" r="r" b="b"/>
              <a:pathLst>
                <a:path w="722" h="181">
                  <a:moveTo>
                    <a:pt x="0" y="180"/>
                  </a:moveTo>
                  <a:lnTo>
                    <a:pt x="0" y="0"/>
                  </a:lnTo>
                  <a:lnTo>
                    <a:pt x="721" y="0"/>
                  </a:lnTo>
                  <a:lnTo>
                    <a:pt x="721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24"/>
            <p:cNvSpPr>
              <a:spLocks noChangeShapeType="1"/>
            </p:cNvSpPr>
            <p:nvPr/>
          </p:nvSpPr>
          <p:spPr bwMode="auto">
            <a:xfrm>
              <a:off x="3946" y="3791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25"/>
            <p:cNvSpPr>
              <a:spLocks noChangeShapeType="1"/>
            </p:cNvSpPr>
            <p:nvPr/>
          </p:nvSpPr>
          <p:spPr bwMode="auto">
            <a:xfrm>
              <a:off x="4154" y="3782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6"/>
            <p:cNvSpPr>
              <a:spLocks noChangeShapeType="1"/>
            </p:cNvSpPr>
            <p:nvPr/>
          </p:nvSpPr>
          <p:spPr bwMode="auto">
            <a:xfrm>
              <a:off x="4308" y="3787"/>
              <a:ext cx="0" cy="1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" name="Rectangle 127"/>
          <p:cNvSpPr>
            <a:spLocks noChangeArrowheads="1"/>
          </p:cNvSpPr>
          <p:nvPr/>
        </p:nvSpPr>
        <p:spPr bwMode="auto">
          <a:xfrm>
            <a:off x="9174163" y="544512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131" name="Rectangle 128"/>
          <p:cNvSpPr>
            <a:spLocks noChangeArrowheads="1"/>
          </p:cNvSpPr>
          <p:nvPr/>
        </p:nvSpPr>
        <p:spPr bwMode="auto">
          <a:xfrm>
            <a:off x="6783388" y="601345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32" name="Rectangle 129"/>
          <p:cNvSpPr>
            <a:spLocks noChangeArrowheads="1"/>
          </p:cNvSpPr>
          <p:nvPr/>
        </p:nvSpPr>
        <p:spPr bwMode="auto">
          <a:xfrm>
            <a:off x="6154739" y="599122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grpSp>
        <p:nvGrpSpPr>
          <p:cNvPr id="133" name="Group 130"/>
          <p:cNvGrpSpPr>
            <a:grpSpLocks/>
          </p:cNvGrpSpPr>
          <p:nvPr/>
        </p:nvGrpSpPr>
        <p:grpSpPr bwMode="auto">
          <a:xfrm>
            <a:off x="4257676" y="3951289"/>
            <a:ext cx="142875" cy="166687"/>
            <a:chOff x="1722" y="2489"/>
            <a:chExt cx="90" cy="105"/>
          </a:xfrm>
        </p:grpSpPr>
        <p:sp>
          <p:nvSpPr>
            <p:cNvPr id="134" name="Line 131"/>
            <p:cNvSpPr>
              <a:spLocks noChangeShapeType="1"/>
            </p:cNvSpPr>
            <p:nvPr/>
          </p:nvSpPr>
          <p:spPr bwMode="auto">
            <a:xfrm>
              <a:off x="1767" y="248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32"/>
            <p:cNvSpPr>
              <a:spLocks noChangeShapeType="1"/>
            </p:cNvSpPr>
            <p:nvPr/>
          </p:nvSpPr>
          <p:spPr bwMode="auto">
            <a:xfrm>
              <a:off x="1722" y="259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133"/>
          <p:cNvGrpSpPr>
            <a:grpSpLocks/>
          </p:cNvGrpSpPr>
          <p:nvPr/>
        </p:nvGrpSpPr>
        <p:grpSpPr bwMode="auto">
          <a:xfrm>
            <a:off x="4267201" y="4532314"/>
            <a:ext cx="142875" cy="166687"/>
            <a:chOff x="1728" y="2855"/>
            <a:chExt cx="90" cy="105"/>
          </a:xfrm>
        </p:grpSpPr>
        <p:sp>
          <p:nvSpPr>
            <p:cNvPr id="137" name="Line 134"/>
            <p:cNvSpPr>
              <a:spLocks noChangeShapeType="1"/>
            </p:cNvSpPr>
            <p:nvPr/>
          </p:nvSpPr>
          <p:spPr bwMode="auto">
            <a:xfrm>
              <a:off x="1773" y="285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5"/>
            <p:cNvSpPr>
              <a:spLocks noChangeShapeType="1"/>
            </p:cNvSpPr>
            <p:nvPr/>
          </p:nvSpPr>
          <p:spPr bwMode="auto">
            <a:xfrm>
              <a:off x="1728" y="296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136"/>
          <p:cNvGrpSpPr>
            <a:grpSpLocks/>
          </p:cNvGrpSpPr>
          <p:nvPr/>
        </p:nvGrpSpPr>
        <p:grpSpPr bwMode="auto">
          <a:xfrm>
            <a:off x="4264026" y="5113339"/>
            <a:ext cx="142875" cy="166687"/>
            <a:chOff x="1726" y="3221"/>
            <a:chExt cx="90" cy="105"/>
          </a:xfrm>
        </p:grpSpPr>
        <p:sp>
          <p:nvSpPr>
            <p:cNvPr id="140" name="Line 137"/>
            <p:cNvSpPr>
              <a:spLocks noChangeShapeType="1"/>
            </p:cNvSpPr>
            <p:nvPr/>
          </p:nvSpPr>
          <p:spPr bwMode="auto">
            <a:xfrm>
              <a:off x="1771" y="32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38"/>
            <p:cNvSpPr>
              <a:spLocks noChangeShapeType="1"/>
            </p:cNvSpPr>
            <p:nvPr/>
          </p:nvSpPr>
          <p:spPr bwMode="auto">
            <a:xfrm>
              <a:off x="1726" y="33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139"/>
          <p:cNvGrpSpPr>
            <a:grpSpLocks/>
          </p:cNvGrpSpPr>
          <p:nvPr/>
        </p:nvGrpSpPr>
        <p:grpSpPr bwMode="auto">
          <a:xfrm>
            <a:off x="4262439" y="5683250"/>
            <a:ext cx="142875" cy="166688"/>
            <a:chOff x="1725" y="3580"/>
            <a:chExt cx="90" cy="105"/>
          </a:xfrm>
        </p:grpSpPr>
        <p:sp>
          <p:nvSpPr>
            <p:cNvPr id="143" name="Line 140"/>
            <p:cNvSpPr>
              <a:spLocks noChangeShapeType="1"/>
            </p:cNvSpPr>
            <p:nvPr/>
          </p:nvSpPr>
          <p:spPr bwMode="auto">
            <a:xfrm>
              <a:off x="1770" y="358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41"/>
            <p:cNvSpPr>
              <a:spLocks noChangeShapeType="1"/>
            </p:cNvSpPr>
            <p:nvPr/>
          </p:nvSpPr>
          <p:spPr bwMode="auto">
            <a:xfrm>
              <a:off x="1725" y="368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2"/>
          <p:cNvGrpSpPr>
            <a:grpSpLocks/>
          </p:cNvGrpSpPr>
          <p:nvPr/>
        </p:nvGrpSpPr>
        <p:grpSpPr bwMode="auto">
          <a:xfrm>
            <a:off x="8583614" y="3967164"/>
            <a:ext cx="142875" cy="166687"/>
            <a:chOff x="4447" y="2499"/>
            <a:chExt cx="90" cy="105"/>
          </a:xfrm>
        </p:grpSpPr>
        <p:sp>
          <p:nvSpPr>
            <p:cNvPr id="146" name="Line 143"/>
            <p:cNvSpPr>
              <a:spLocks noChangeShapeType="1"/>
            </p:cNvSpPr>
            <p:nvPr/>
          </p:nvSpPr>
          <p:spPr bwMode="auto">
            <a:xfrm>
              <a:off x="4492" y="2499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44"/>
            <p:cNvSpPr>
              <a:spLocks noChangeShapeType="1"/>
            </p:cNvSpPr>
            <p:nvPr/>
          </p:nvSpPr>
          <p:spPr bwMode="auto">
            <a:xfrm>
              <a:off x="4447" y="2604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145"/>
          <p:cNvGrpSpPr>
            <a:grpSpLocks/>
          </p:cNvGrpSpPr>
          <p:nvPr/>
        </p:nvGrpSpPr>
        <p:grpSpPr bwMode="auto">
          <a:xfrm>
            <a:off x="8582026" y="4537075"/>
            <a:ext cx="142875" cy="166688"/>
            <a:chOff x="4446" y="2858"/>
            <a:chExt cx="90" cy="105"/>
          </a:xfrm>
        </p:grpSpPr>
        <p:sp>
          <p:nvSpPr>
            <p:cNvPr id="149" name="Line 146"/>
            <p:cNvSpPr>
              <a:spLocks noChangeShapeType="1"/>
            </p:cNvSpPr>
            <p:nvPr/>
          </p:nvSpPr>
          <p:spPr bwMode="auto">
            <a:xfrm>
              <a:off x="4491" y="2858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47"/>
            <p:cNvSpPr>
              <a:spLocks noChangeShapeType="1"/>
            </p:cNvSpPr>
            <p:nvPr/>
          </p:nvSpPr>
          <p:spPr bwMode="auto">
            <a:xfrm>
              <a:off x="4446" y="2963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148"/>
          <p:cNvGrpSpPr>
            <a:grpSpLocks/>
          </p:cNvGrpSpPr>
          <p:nvPr/>
        </p:nvGrpSpPr>
        <p:grpSpPr bwMode="auto">
          <a:xfrm>
            <a:off x="8580439" y="5129214"/>
            <a:ext cx="142875" cy="166687"/>
            <a:chOff x="4445" y="3231"/>
            <a:chExt cx="90" cy="105"/>
          </a:xfrm>
        </p:grpSpPr>
        <p:sp>
          <p:nvSpPr>
            <p:cNvPr id="152" name="Line 149"/>
            <p:cNvSpPr>
              <a:spLocks noChangeShapeType="1"/>
            </p:cNvSpPr>
            <p:nvPr/>
          </p:nvSpPr>
          <p:spPr bwMode="auto">
            <a:xfrm>
              <a:off x="4490" y="323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50"/>
            <p:cNvSpPr>
              <a:spLocks noChangeShapeType="1"/>
            </p:cNvSpPr>
            <p:nvPr/>
          </p:nvSpPr>
          <p:spPr bwMode="auto">
            <a:xfrm>
              <a:off x="4445" y="333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151"/>
          <p:cNvGrpSpPr>
            <a:grpSpLocks/>
          </p:cNvGrpSpPr>
          <p:nvPr/>
        </p:nvGrpSpPr>
        <p:grpSpPr bwMode="auto">
          <a:xfrm>
            <a:off x="8567739" y="6210300"/>
            <a:ext cx="142875" cy="166688"/>
            <a:chOff x="4437" y="3912"/>
            <a:chExt cx="90" cy="105"/>
          </a:xfrm>
        </p:grpSpPr>
        <p:sp>
          <p:nvSpPr>
            <p:cNvPr id="155" name="Line 152"/>
            <p:cNvSpPr>
              <a:spLocks noChangeShapeType="1"/>
            </p:cNvSpPr>
            <p:nvPr/>
          </p:nvSpPr>
          <p:spPr bwMode="auto">
            <a:xfrm>
              <a:off x="4482" y="391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53"/>
            <p:cNvSpPr>
              <a:spLocks noChangeShapeType="1"/>
            </p:cNvSpPr>
            <p:nvPr/>
          </p:nvSpPr>
          <p:spPr bwMode="auto">
            <a:xfrm>
              <a:off x="4437" y="401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154"/>
          <p:cNvGrpSpPr>
            <a:grpSpLocks/>
          </p:cNvGrpSpPr>
          <p:nvPr/>
        </p:nvGrpSpPr>
        <p:grpSpPr bwMode="auto">
          <a:xfrm>
            <a:off x="10315576" y="5635625"/>
            <a:ext cx="142875" cy="166688"/>
            <a:chOff x="5538" y="3550"/>
            <a:chExt cx="90" cy="105"/>
          </a:xfrm>
        </p:grpSpPr>
        <p:sp>
          <p:nvSpPr>
            <p:cNvPr id="158" name="Line 155"/>
            <p:cNvSpPr>
              <a:spLocks noChangeShapeType="1"/>
            </p:cNvSpPr>
            <p:nvPr/>
          </p:nvSpPr>
          <p:spPr bwMode="auto">
            <a:xfrm>
              <a:off x="5583" y="355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56"/>
            <p:cNvSpPr>
              <a:spLocks noChangeShapeType="1"/>
            </p:cNvSpPr>
            <p:nvPr/>
          </p:nvSpPr>
          <p:spPr bwMode="auto">
            <a:xfrm>
              <a:off x="5538" y="365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Review of Searching Techniques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600202"/>
            <a:ext cx="11963400" cy="47273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Suppose that we want to store 10,000 students' records (each with a 5-digit ID) in each container. 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A linked list implementation would take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O(n)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time.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A height balanced tree would give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O(log n)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access time.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Using an array of size 100,000 would give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O(1)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access time but will lead to a lot of space wastage.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Is there some way that we could get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b="1" kern="0" dirty="0">
                <a:solidFill>
                  <a:srgbClr val="0000FF"/>
                </a:solidFill>
                <a:latin typeface="Courier New" pitchFamily="49" charset="0"/>
              </a:rPr>
              <a:t>O(1)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itchFamily="18" charset="0"/>
              </a:rPr>
              <a:t>access without wasting a lot of space?</a:t>
            </a:r>
          </a:p>
          <a:p>
            <a:pPr>
              <a:defRPr/>
            </a:pPr>
            <a:endParaRPr 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400" kern="0" dirty="0">
                <a:solidFill>
                  <a:schemeClr val="tx2"/>
                </a:solidFill>
                <a:latin typeface="Times New Roman" pitchFamily="18" charset="0"/>
              </a:rPr>
              <a:t>The answer is</a:t>
            </a:r>
            <a:r>
              <a:rPr lang="en-US" sz="2400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lang="en-US" sz="2400" kern="0" dirty="0">
                <a:solidFill>
                  <a:srgbClr val="0000FF"/>
                </a:solidFill>
                <a:latin typeface="Times New Roman" pitchFamily="18" charset="0"/>
              </a:rPr>
              <a:t>hashing.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28"/>
          <p:cNvSpPr txBox="1">
            <a:spLocks noChangeArrowheads="1"/>
          </p:cNvSpPr>
          <p:nvPr/>
        </p:nvSpPr>
        <p:spPr>
          <a:xfrm>
            <a:off x="0" y="1"/>
            <a:ext cx="9883775" cy="766877"/>
          </a:xfrm>
          <a:prstGeom prst="rect">
            <a:avLst/>
          </a:prstGeom>
          <a:noFill/>
          <a:ln/>
        </p:spPr>
        <p:txBody>
          <a:bodyPr wrap="square" lIns="90488" tIns="44450" rIns="90488" bIns="44450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775F5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Arial"/>
              </a:rPr>
              <a:t>Example:  End of a Round</a:t>
            </a:r>
          </a:p>
        </p:txBody>
      </p:sp>
      <p:sp>
        <p:nvSpPr>
          <p:cNvPr id="8" name="AutoShape 1029"/>
          <p:cNvSpPr>
            <a:spLocks noChangeArrowheads="1"/>
          </p:cNvSpPr>
          <p:nvPr/>
        </p:nvSpPr>
        <p:spPr bwMode="auto">
          <a:xfrm>
            <a:off x="5949950" y="2444750"/>
            <a:ext cx="444500" cy="901700"/>
          </a:xfrm>
          <a:prstGeom prst="rightArrow">
            <a:avLst>
              <a:gd name="adj1" fmla="val 75009"/>
              <a:gd name="adj2" fmla="val 5003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30"/>
          <p:cNvSpPr>
            <a:spLocks noChangeArrowheads="1"/>
          </p:cNvSpPr>
          <p:nvPr/>
        </p:nvSpPr>
        <p:spPr bwMode="auto">
          <a:xfrm>
            <a:off x="2452689" y="2606675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" name="Rectangle 1031"/>
          <p:cNvSpPr>
            <a:spLocks noChangeArrowheads="1"/>
          </p:cNvSpPr>
          <p:nvPr/>
        </p:nvSpPr>
        <p:spPr bwMode="auto">
          <a:xfrm>
            <a:off x="2355850" y="2566988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1" name="Rectangle 1032"/>
          <p:cNvSpPr>
            <a:spLocks noChangeArrowheads="1"/>
          </p:cNvSpPr>
          <p:nvPr/>
        </p:nvSpPr>
        <p:spPr bwMode="auto">
          <a:xfrm>
            <a:off x="1863725" y="2557463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" name="Freeform 1033"/>
          <p:cNvSpPr>
            <a:spLocks/>
          </p:cNvSpPr>
          <p:nvPr/>
        </p:nvSpPr>
        <p:spPr bwMode="auto">
          <a:xfrm>
            <a:off x="3268664" y="3490914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reeform 1034"/>
          <p:cNvSpPr>
            <a:spLocks/>
          </p:cNvSpPr>
          <p:nvPr/>
        </p:nvSpPr>
        <p:spPr bwMode="auto">
          <a:xfrm>
            <a:off x="3268664" y="3981451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Freeform 1035"/>
          <p:cNvSpPr>
            <a:spLocks/>
          </p:cNvSpPr>
          <p:nvPr/>
        </p:nvSpPr>
        <p:spPr bwMode="auto">
          <a:xfrm>
            <a:off x="3268664" y="4451351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Freeform 1036"/>
          <p:cNvSpPr>
            <a:spLocks/>
          </p:cNvSpPr>
          <p:nvPr/>
        </p:nvSpPr>
        <p:spPr bwMode="auto">
          <a:xfrm>
            <a:off x="3259139" y="4930776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Freeform 1037"/>
          <p:cNvSpPr>
            <a:spLocks/>
          </p:cNvSpPr>
          <p:nvPr/>
        </p:nvSpPr>
        <p:spPr bwMode="auto">
          <a:xfrm>
            <a:off x="4678364" y="4465638"/>
            <a:ext cx="1216025" cy="239712"/>
          </a:xfrm>
          <a:custGeom>
            <a:avLst/>
            <a:gdLst/>
            <a:ahLst/>
            <a:cxnLst>
              <a:cxn ang="0">
                <a:pos x="0" y="150"/>
              </a:cxn>
              <a:cxn ang="0">
                <a:pos x="0" y="0"/>
              </a:cxn>
              <a:cxn ang="0">
                <a:pos x="765" y="0"/>
              </a:cxn>
              <a:cxn ang="0">
                <a:pos x="765" y="150"/>
              </a:cxn>
              <a:cxn ang="0">
                <a:pos x="0" y="150"/>
              </a:cxn>
            </a:cxnLst>
            <a:rect l="0" t="0" r="r" b="b"/>
            <a:pathLst>
              <a:path w="766" h="151">
                <a:moveTo>
                  <a:pt x="0" y="150"/>
                </a:moveTo>
                <a:lnTo>
                  <a:pt x="0" y="0"/>
                </a:lnTo>
                <a:lnTo>
                  <a:pt x="765" y="0"/>
                </a:lnTo>
                <a:lnTo>
                  <a:pt x="765" y="150"/>
                </a:lnTo>
                <a:lnTo>
                  <a:pt x="0" y="1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Freeform 1038"/>
          <p:cNvSpPr>
            <a:spLocks/>
          </p:cNvSpPr>
          <p:nvPr/>
        </p:nvSpPr>
        <p:spPr bwMode="auto">
          <a:xfrm>
            <a:off x="3268664" y="5410201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1039"/>
          <p:cNvSpPr>
            <a:spLocks noChangeArrowheads="1"/>
          </p:cNvSpPr>
          <p:nvPr/>
        </p:nvSpPr>
        <p:spPr bwMode="auto">
          <a:xfrm>
            <a:off x="1963739" y="2606675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9" name="Freeform 1040"/>
          <p:cNvSpPr>
            <a:spLocks/>
          </p:cNvSpPr>
          <p:nvPr/>
        </p:nvSpPr>
        <p:spPr bwMode="auto">
          <a:xfrm>
            <a:off x="3268664" y="5889626"/>
            <a:ext cx="1209675" cy="246063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0" y="0"/>
              </a:cxn>
              <a:cxn ang="0">
                <a:pos x="761" y="0"/>
              </a:cxn>
              <a:cxn ang="0">
                <a:pos x="761" y="154"/>
              </a:cxn>
              <a:cxn ang="0">
                <a:pos x="0" y="154"/>
              </a:cxn>
            </a:cxnLst>
            <a:rect l="0" t="0" r="r" b="b"/>
            <a:pathLst>
              <a:path w="762" h="155">
                <a:moveTo>
                  <a:pt x="0" y="154"/>
                </a:moveTo>
                <a:lnTo>
                  <a:pt x="0" y="0"/>
                </a:lnTo>
                <a:lnTo>
                  <a:pt x="761" y="0"/>
                </a:lnTo>
                <a:lnTo>
                  <a:pt x="761" y="154"/>
                </a:lnTo>
                <a:lnTo>
                  <a:pt x="0" y="1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ectangle 1041"/>
          <p:cNvSpPr>
            <a:spLocks noChangeArrowheads="1"/>
          </p:cNvSpPr>
          <p:nvPr/>
        </p:nvSpPr>
        <p:spPr bwMode="auto">
          <a:xfrm>
            <a:off x="3713164" y="586740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22*</a:t>
            </a:r>
          </a:p>
        </p:txBody>
      </p:sp>
      <p:sp>
        <p:nvSpPr>
          <p:cNvPr id="21" name="Rectangle 1042"/>
          <p:cNvSpPr>
            <a:spLocks noChangeArrowheads="1"/>
          </p:cNvSpPr>
          <p:nvPr/>
        </p:nvSpPr>
        <p:spPr bwMode="auto">
          <a:xfrm>
            <a:off x="2390775" y="301625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2" name="Rectangle 1043"/>
          <p:cNvSpPr>
            <a:spLocks noChangeArrowheads="1"/>
          </p:cNvSpPr>
          <p:nvPr/>
        </p:nvSpPr>
        <p:spPr bwMode="auto">
          <a:xfrm>
            <a:off x="2392363" y="351472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3" name="Rectangle 1044"/>
          <p:cNvSpPr>
            <a:spLocks noChangeArrowheads="1"/>
          </p:cNvSpPr>
          <p:nvPr/>
        </p:nvSpPr>
        <p:spPr bwMode="auto">
          <a:xfrm>
            <a:off x="2373313" y="396557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4" name="Rectangle 1045"/>
          <p:cNvSpPr>
            <a:spLocks noChangeArrowheads="1"/>
          </p:cNvSpPr>
          <p:nvPr/>
        </p:nvSpPr>
        <p:spPr bwMode="auto">
          <a:xfrm>
            <a:off x="2381250" y="446405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5" name="Rectangle 1046"/>
          <p:cNvSpPr>
            <a:spLocks noChangeArrowheads="1"/>
          </p:cNvSpPr>
          <p:nvPr/>
        </p:nvSpPr>
        <p:spPr bwMode="auto">
          <a:xfrm>
            <a:off x="1843089" y="3016250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6" name="Rectangle 1047"/>
          <p:cNvSpPr>
            <a:spLocks noChangeArrowheads="1"/>
          </p:cNvSpPr>
          <p:nvPr/>
        </p:nvSpPr>
        <p:spPr bwMode="auto">
          <a:xfrm>
            <a:off x="1835151" y="349567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7" name="Rectangle 1048"/>
          <p:cNvSpPr>
            <a:spLocks noChangeArrowheads="1"/>
          </p:cNvSpPr>
          <p:nvPr/>
        </p:nvSpPr>
        <p:spPr bwMode="auto">
          <a:xfrm>
            <a:off x="1844676" y="3975100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8" name="Rectangle 1049"/>
          <p:cNvSpPr>
            <a:spLocks noChangeArrowheads="1"/>
          </p:cNvSpPr>
          <p:nvPr/>
        </p:nvSpPr>
        <p:spPr bwMode="auto">
          <a:xfrm>
            <a:off x="1863726" y="445452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9" name="Rectangle 1050"/>
          <p:cNvSpPr>
            <a:spLocks noChangeArrowheads="1"/>
          </p:cNvSpPr>
          <p:nvPr/>
        </p:nvSpPr>
        <p:spPr bwMode="auto">
          <a:xfrm>
            <a:off x="2381250" y="4945063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30" name="Rectangle 1051"/>
          <p:cNvSpPr>
            <a:spLocks noChangeArrowheads="1"/>
          </p:cNvSpPr>
          <p:nvPr/>
        </p:nvSpPr>
        <p:spPr bwMode="auto">
          <a:xfrm>
            <a:off x="1844676" y="492601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31" name="Rectangle 1052"/>
          <p:cNvSpPr>
            <a:spLocks noChangeArrowheads="1"/>
          </p:cNvSpPr>
          <p:nvPr/>
        </p:nvSpPr>
        <p:spPr bwMode="auto">
          <a:xfrm>
            <a:off x="2776539" y="4179888"/>
            <a:ext cx="71372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Next=3</a:t>
            </a:r>
          </a:p>
        </p:txBody>
      </p:sp>
      <p:sp>
        <p:nvSpPr>
          <p:cNvPr id="32" name="Rectangle 1053"/>
          <p:cNvSpPr>
            <a:spLocks noChangeArrowheads="1"/>
          </p:cNvSpPr>
          <p:nvPr/>
        </p:nvSpPr>
        <p:spPr bwMode="auto">
          <a:xfrm>
            <a:off x="2381250" y="543560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33" name="Rectangle 1054"/>
          <p:cNvSpPr>
            <a:spLocks noChangeArrowheads="1"/>
          </p:cNvSpPr>
          <p:nvPr/>
        </p:nvSpPr>
        <p:spPr bwMode="auto">
          <a:xfrm>
            <a:off x="2392363" y="5942013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4" name="Rectangle 1055"/>
          <p:cNvSpPr>
            <a:spLocks noChangeArrowheads="1"/>
          </p:cNvSpPr>
          <p:nvPr/>
        </p:nvSpPr>
        <p:spPr bwMode="auto">
          <a:xfrm>
            <a:off x="1844676" y="541496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35" name="Rectangle 1056"/>
          <p:cNvSpPr>
            <a:spLocks noChangeArrowheads="1"/>
          </p:cNvSpPr>
          <p:nvPr/>
        </p:nvSpPr>
        <p:spPr bwMode="auto">
          <a:xfrm>
            <a:off x="1844676" y="593407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36" name="Rectangle 1057"/>
          <p:cNvSpPr>
            <a:spLocks noChangeArrowheads="1"/>
          </p:cNvSpPr>
          <p:nvPr/>
        </p:nvSpPr>
        <p:spPr bwMode="auto">
          <a:xfrm>
            <a:off x="2709864" y="2109788"/>
            <a:ext cx="746039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Level=0</a:t>
            </a:r>
          </a:p>
        </p:txBody>
      </p:sp>
      <p:sp>
        <p:nvSpPr>
          <p:cNvPr id="37" name="Rectangle 1058"/>
          <p:cNvSpPr>
            <a:spLocks noChangeArrowheads="1"/>
          </p:cNvSpPr>
          <p:nvPr/>
        </p:nvSpPr>
        <p:spPr bwMode="auto">
          <a:xfrm>
            <a:off x="3333750" y="2339975"/>
            <a:ext cx="8847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PRIMARY</a:t>
            </a:r>
          </a:p>
        </p:txBody>
      </p:sp>
      <p:sp>
        <p:nvSpPr>
          <p:cNvPr id="38" name="Rectangle 1059"/>
          <p:cNvSpPr>
            <a:spLocks noChangeArrowheads="1"/>
          </p:cNvSpPr>
          <p:nvPr/>
        </p:nvSpPr>
        <p:spPr bwMode="auto">
          <a:xfrm>
            <a:off x="3400426" y="2532063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39" name="Rectangle 1060"/>
          <p:cNvSpPr>
            <a:spLocks noChangeArrowheads="1"/>
          </p:cNvSpPr>
          <p:nvPr/>
        </p:nvSpPr>
        <p:spPr bwMode="auto">
          <a:xfrm>
            <a:off x="4598988" y="2359025"/>
            <a:ext cx="10335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OVERFLOW</a:t>
            </a:r>
          </a:p>
        </p:txBody>
      </p:sp>
      <p:sp>
        <p:nvSpPr>
          <p:cNvPr id="40" name="Rectangle 1061"/>
          <p:cNvSpPr>
            <a:spLocks noChangeArrowheads="1"/>
          </p:cNvSpPr>
          <p:nvPr/>
        </p:nvSpPr>
        <p:spPr bwMode="auto">
          <a:xfrm>
            <a:off x="4752976" y="2560638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41" name="Rectangle 1062"/>
          <p:cNvSpPr>
            <a:spLocks noChangeArrowheads="1"/>
          </p:cNvSpPr>
          <p:nvPr/>
        </p:nvSpPr>
        <p:spPr bwMode="auto">
          <a:xfrm>
            <a:off x="3232151" y="299878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42" name="Rectangle 1063"/>
          <p:cNvSpPr>
            <a:spLocks noChangeArrowheads="1"/>
          </p:cNvSpPr>
          <p:nvPr/>
        </p:nvSpPr>
        <p:spPr bwMode="auto">
          <a:xfrm>
            <a:off x="3255964" y="3479800"/>
            <a:ext cx="4333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43" name="Rectangle 1064"/>
          <p:cNvSpPr>
            <a:spLocks noChangeArrowheads="1"/>
          </p:cNvSpPr>
          <p:nvPr/>
        </p:nvSpPr>
        <p:spPr bwMode="auto">
          <a:xfrm>
            <a:off x="3249614" y="5389563"/>
            <a:ext cx="43338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44" name="Rectangle 1065"/>
          <p:cNvSpPr>
            <a:spLocks noChangeArrowheads="1"/>
          </p:cNvSpPr>
          <p:nvPr/>
        </p:nvSpPr>
        <p:spPr bwMode="auto">
          <a:xfrm>
            <a:off x="3233739" y="586740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45" name="Rectangle 1066"/>
          <p:cNvSpPr>
            <a:spLocks noChangeArrowheads="1"/>
          </p:cNvSpPr>
          <p:nvPr/>
        </p:nvSpPr>
        <p:spPr bwMode="auto">
          <a:xfrm>
            <a:off x="3473451" y="347980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46" name="Rectangle 1067"/>
          <p:cNvSpPr>
            <a:spLocks noChangeArrowheads="1"/>
          </p:cNvSpPr>
          <p:nvPr/>
        </p:nvSpPr>
        <p:spPr bwMode="auto">
          <a:xfrm>
            <a:off x="3230564" y="396398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47" name="Rectangle 1068"/>
          <p:cNvSpPr>
            <a:spLocks noChangeArrowheads="1"/>
          </p:cNvSpPr>
          <p:nvPr/>
        </p:nvSpPr>
        <p:spPr bwMode="auto">
          <a:xfrm>
            <a:off x="3775076" y="397033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48" name="Rectangle 1069"/>
          <p:cNvSpPr>
            <a:spLocks noChangeArrowheads="1"/>
          </p:cNvSpPr>
          <p:nvPr/>
        </p:nvSpPr>
        <p:spPr bwMode="auto">
          <a:xfrm>
            <a:off x="3498851" y="396875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49" name="Rectangle 1070"/>
          <p:cNvSpPr>
            <a:spLocks noChangeArrowheads="1"/>
          </p:cNvSpPr>
          <p:nvPr/>
        </p:nvSpPr>
        <p:spPr bwMode="auto">
          <a:xfrm>
            <a:off x="4106864" y="397033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50" name="Rectangle 1071"/>
          <p:cNvSpPr>
            <a:spLocks noChangeArrowheads="1"/>
          </p:cNvSpPr>
          <p:nvPr/>
        </p:nvSpPr>
        <p:spPr bwMode="auto">
          <a:xfrm>
            <a:off x="3484564" y="4430713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51" name="Rectangle 1072"/>
          <p:cNvSpPr>
            <a:spLocks noChangeArrowheads="1"/>
          </p:cNvSpPr>
          <p:nvPr/>
        </p:nvSpPr>
        <p:spPr bwMode="auto">
          <a:xfrm>
            <a:off x="3246439" y="4430713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52" name="Rectangle 1073"/>
          <p:cNvSpPr>
            <a:spLocks noChangeArrowheads="1"/>
          </p:cNvSpPr>
          <p:nvPr/>
        </p:nvSpPr>
        <p:spPr bwMode="auto">
          <a:xfrm>
            <a:off x="3806825" y="4429125"/>
            <a:ext cx="433388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53" name="Rectangle 1074"/>
          <p:cNvSpPr>
            <a:spLocks noChangeArrowheads="1"/>
          </p:cNvSpPr>
          <p:nvPr/>
        </p:nvSpPr>
        <p:spPr bwMode="auto">
          <a:xfrm>
            <a:off x="4108451" y="442595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54" name="Rectangle 1075"/>
          <p:cNvSpPr>
            <a:spLocks noChangeArrowheads="1"/>
          </p:cNvSpPr>
          <p:nvPr/>
        </p:nvSpPr>
        <p:spPr bwMode="auto">
          <a:xfrm>
            <a:off x="4637088" y="441642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55" name="Rectangle 1076"/>
          <p:cNvSpPr>
            <a:spLocks noChangeArrowheads="1"/>
          </p:cNvSpPr>
          <p:nvPr/>
        </p:nvSpPr>
        <p:spPr bwMode="auto">
          <a:xfrm>
            <a:off x="3225801" y="490855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56" name="Rectangle 1077"/>
          <p:cNvSpPr>
            <a:spLocks noChangeArrowheads="1"/>
          </p:cNvSpPr>
          <p:nvPr/>
        </p:nvSpPr>
        <p:spPr bwMode="auto">
          <a:xfrm>
            <a:off x="3463926" y="490855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57" name="Rectangle 1078"/>
          <p:cNvSpPr>
            <a:spLocks noChangeArrowheads="1"/>
          </p:cNvSpPr>
          <p:nvPr/>
        </p:nvSpPr>
        <p:spPr bwMode="auto">
          <a:xfrm>
            <a:off x="3498851" y="539908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58" name="Rectangle 1079"/>
          <p:cNvSpPr>
            <a:spLocks noChangeArrowheads="1"/>
          </p:cNvSpPr>
          <p:nvPr/>
        </p:nvSpPr>
        <p:spPr bwMode="auto">
          <a:xfrm>
            <a:off x="3760789" y="5399088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59" name="Rectangle 1080"/>
          <p:cNvSpPr>
            <a:spLocks noChangeArrowheads="1"/>
          </p:cNvSpPr>
          <p:nvPr/>
        </p:nvSpPr>
        <p:spPr bwMode="auto">
          <a:xfrm>
            <a:off x="3484564" y="5867400"/>
            <a:ext cx="53022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60" name="Freeform 1081"/>
          <p:cNvSpPr>
            <a:spLocks/>
          </p:cNvSpPr>
          <p:nvPr/>
        </p:nvSpPr>
        <p:spPr bwMode="auto">
          <a:xfrm>
            <a:off x="3268664" y="3011489"/>
            <a:ext cx="1209675" cy="244475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0" y="0"/>
              </a:cxn>
              <a:cxn ang="0">
                <a:pos x="761" y="0"/>
              </a:cxn>
              <a:cxn ang="0">
                <a:pos x="761" y="153"/>
              </a:cxn>
              <a:cxn ang="0">
                <a:pos x="0" y="153"/>
              </a:cxn>
            </a:cxnLst>
            <a:rect l="0" t="0" r="r" b="b"/>
            <a:pathLst>
              <a:path w="762" h="154">
                <a:moveTo>
                  <a:pt x="0" y="153"/>
                </a:moveTo>
                <a:lnTo>
                  <a:pt x="0" y="0"/>
                </a:lnTo>
                <a:lnTo>
                  <a:pt x="761" y="0"/>
                </a:lnTo>
                <a:lnTo>
                  <a:pt x="761" y="153"/>
                </a:lnTo>
                <a:lnTo>
                  <a:pt x="0" y="1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1082"/>
          <p:cNvSpPr>
            <a:spLocks noChangeShapeType="1"/>
          </p:cNvSpPr>
          <p:nvPr/>
        </p:nvSpPr>
        <p:spPr bwMode="auto">
          <a:xfrm>
            <a:off x="2714625" y="2667000"/>
            <a:ext cx="0" cy="35369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1083"/>
          <p:cNvSpPr>
            <a:spLocks noChangeShapeType="1"/>
          </p:cNvSpPr>
          <p:nvPr/>
        </p:nvSpPr>
        <p:spPr bwMode="auto">
          <a:xfrm>
            <a:off x="2295525" y="2663825"/>
            <a:ext cx="0" cy="3536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3" name="Group 1084"/>
          <p:cNvGrpSpPr>
            <a:grpSpLocks/>
          </p:cNvGrpSpPr>
          <p:nvPr/>
        </p:nvGrpSpPr>
        <p:grpSpPr bwMode="auto">
          <a:xfrm>
            <a:off x="4405314" y="3190875"/>
            <a:ext cx="142875" cy="166688"/>
            <a:chOff x="1815" y="2010"/>
            <a:chExt cx="90" cy="105"/>
          </a:xfrm>
        </p:grpSpPr>
        <p:sp>
          <p:nvSpPr>
            <p:cNvPr id="64" name="Line 1085"/>
            <p:cNvSpPr>
              <a:spLocks noChangeShapeType="1"/>
            </p:cNvSpPr>
            <p:nvPr/>
          </p:nvSpPr>
          <p:spPr bwMode="auto">
            <a:xfrm>
              <a:off x="1860" y="201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86"/>
            <p:cNvSpPr>
              <a:spLocks noChangeShapeType="1"/>
            </p:cNvSpPr>
            <p:nvPr/>
          </p:nvSpPr>
          <p:spPr bwMode="auto">
            <a:xfrm>
              <a:off x="1815" y="211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1087"/>
          <p:cNvGrpSpPr>
            <a:grpSpLocks/>
          </p:cNvGrpSpPr>
          <p:nvPr/>
        </p:nvGrpSpPr>
        <p:grpSpPr bwMode="auto">
          <a:xfrm>
            <a:off x="4403726" y="3678239"/>
            <a:ext cx="142875" cy="166687"/>
            <a:chOff x="1814" y="2317"/>
            <a:chExt cx="90" cy="105"/>
          </a:xfrm>
        </p:grpSpPr>
        <p:sp>
          <p:nvSpPr>
            <p:cNvPr id="67" name="Line 1088"/>
            <p:cNvSpPr>
              <a:spLocks noChangeShapeType="1"/>
            </p:cNvSpPr>
            <p:nvPr/>
          </p:nvSpPr>
          <p:spPr bwMode="auto">
            <a:xfrm>
              <a:off x="1859" y="231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89"/>
            <p:cNvSpPr>
              <a:spLocks noChangeShapeType="1"/>
            </p:cNvSpPr>
            <p:nvPr/>
          </p:nvSpPr>
          <p:spPr bwMode="auto">
            <a:xfrm>
              <a:off x="1814" y="242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1090"/>
          <p:cNvGrpSpPr>
            <a:grpSpLocks/>
          </p:cNvGrpSpPr>
          <p:nvPr/>
        </p:nvGrpSpPr>
        <p:grpSpPr bwMode="auto">
          <a:xfrm>
            <a:off x="4400551" y="4152900"/>
            <a:ext cx="142875" cy="166688"/>
            <a:chOff x="1812" y="2616"/>
            <a:chExt cx="90" cy="105"/>
          </a:xfrm>
        </p:grpSpPr>
        <p:sp>
          <p:nvSpPr>
            <p:cNvPr id="70" name="Line 1091"/>
            <p:cNvSpPr>
              <a:spLocks noChangeShapeType="1"/>
            </p:cNvSpPr>
            <p:nvPr/>
          </p:nvSpPr>
          <p:spPr bwMode="auto">
            <a:xfrm>
              <a:off x="1857" y="261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092"/>
            <p:cNvSpPr>
              <a:spLocks noChangeShapeType="1"/>
            </p:cNvSpPr>
            <p:nvPr/>
          </p:nvSpPr>
          <p:spPr bwMode="auto">
            <a:xfrm>
              <a:off x="1812" y="272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1093"/>
          <p:cNvGrpSpPr>
            <a:grpSpLocks/>
          </p:cNvGrpSpPr>
          <p:nvPr/>
        </p:nvGrpSpPr>
        <p:grpSpPr bwMode="auto">
          <a:xfrm>
            <a:off x="4397376" y="5103814"/>
            <a:ext cx="142875" cy="166687"/>
            <a:chOff x="1810" y="3215"/>
            <a:chExt cx="90" cy="105"/>
          </a:xfrm>
        </p:grpSpPr>
        <p:sp>
          <p:nvSpPr>
            <p:cNvPr id="73" name="Line 1094"/>
            <p:cNvSpPr>
              <a:spLocks noChangeShapeType="1"/>
            </p:cNvSpPr>
            <p:nvPr/>
          </p:nvSpPr>
          <p:spPr bwMode="auto">
            <a:xfrm>
              <a:off x="1855" y="3215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95"/>
            <p:cNvSpPr>
              <a:spLocks noChangeShapeType="1"/>
            </p:cNvSpPr>
            <p:nvPr/>
          </p:nvSpPr>
          <p:spPr bwMode="auto">
            <a:xfrm>
              <a:off x="1810" y="3320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1096"/>
          <p:cNvGrpSpPr>
            <a:grpSpLocks/>
          </p:cNvGrpSpPr>
          <p:nvPr/>
        </p:nvGrpSpPr>
        <p:grpSpPr bwMode="auto">
          <a:xfrm>
            <a:off x="4406901" y="5589589"/>
            <a:ext cx="142875" cy="166687"/>
            <a:chOff x="1816" y="3521"/>
            <a:chExt cx="90" cy="105"/>
          </a:xfrm>
        </p:grpSpPr>
        <p:sp>
          <p:nvSpPr>
            <p:cNvPr id="76" name="Line 1097"/>
            <p:cNvSpPr>
              <a:spLocks noChangeShapeType="1"/>
            </p:cNvSpPr>
            <p:nvPr/>
          </p:nvSpPr>
          <p:spPr bwMode="auto">
            <a:xfrm>
              <a:off x="1861" y="3521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98"/>
            <p:cNvSpPr>
              <a:spLocks noChangeShapeType="1"/>
            </p:cNvSpPr>
            <p:nvPr/>
          </p:nvSpPr>
          <p:spPr bwMode="auto">
            <a:xfrm>
              <a:off x="1816" y="3626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1099"/>
          <p:cNvGrpSpPr>
            <a:grpSpLocks/>
          </p:cNvGrpSpPr>
          <p:nvPr/>
        </p:nvGrpSpPr>
        <p:grpSpPr bwMode="auto">
          <a:xfrm>
            <a:off x="4403726" y="6075364"/>
            <a:ext cx="142875" cy="166687"/>
            <a:chOff x="1814" y="3827"/>
            <a:chExt cx="90" cy="105"/>
          </a:xfrm>
        </p:grpSpPr>
        <p:sp>
          <p:nvSpPr>
            <p:cNvPr id="79" name="Line 1100"/>
            <p:cNvSpPr>
              <a:spLocks noChangeShapeType="1"/>
            </p:cNvSpPr>
            <p:nvPr/>
          </p:nvSpPr>
          <p:spPr bwMode="auto">
            <a:xfrm>
              <a:off x="1859" y="382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101"/>
            <p:cNvSpPr>
              <a:spLocks noChangeShapeType="1"/>
            </p:cNvSpPr>
            <p:nvPr/>
          </p:nvSpPr>
          <p:spPr bwMode="auto">
            <a:xfrm>
              <a:off x="1814" y="393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" name="Line 1102"/>
          <p:cNvSpPr>
            <a:spLocks noChangeShapeType="1"/>
          </p:cNvSpPr>
          <p:nvPr/>
        </p:nvSpPr>
        <p:spPr bwMode="auto">
          <a:xfrm>
            <a:off x="4452939" y="4691063"/>
            <a:ext cx="2254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2" name="Group 1103"/>
          <p:cNvGrpSpPr>
            <a:grpSpLocks/>
          </p:cNvGrpSpPr>
          <p:nvPr/>
        </p:nvGrpSpPr>
        <p:grpSpPr bwMode="auto">
          <a:xfrm>
            <a:off x="5827714" y="4591050"/>
            <a:ext cx="142875" cy="166688"/>
            <a:chOff x="2711" y="2892"/>
            <a:chExt cx="90" cy="105"/>
          </a:xfrm>
        </p:grpSpPr>
        <p:sp>
          <p:nvSpPr>
            <p:cNvPr id="83" name="Line 1104"/>
            <p:cNvSpPr>
              <a:spLocks noChangeShapeType="1"/>
            </p:cNvSpPr>
            <p:nvPr/>
          </p:nvSpPr>
          <p:spPr bwMode="auto">
            <a:xfrm>
              <a:off x="2756" y="289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105"/>
            <p:cNvSpPr>
              <a:spLocks noChangeShapeType="1"/>
            </p:cNvSpPr>
            <p:nvPr/>
          </p:nvSpPr>
          <p:spPr bwMode="auto">
            <a:xfrm>
              <a:off x="2711" y="299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Rectangle 1106"/>
          <p:cNvSpPr>
            <a:spLocks noChangeArrowheads="1"/>
          </p:cNvSpPr>
          <p:nvPr/>
        </p:nvSpPr>
        <p:spPr bwMode="auto">
          <a:xfrm>
            <a:off x="7124701" y="1700213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tangle 1107"/>
          <p:cNvSpPr>
            <a:spLocks noChangeArrowheads="1"/>
          </p:cNvSpPr>
          <p:nvPr/>
        </p:nvSpPr>
        <p:spPr bwMode="auto">
          <a:xfrm>
            <a:off x="7019925" y="1657350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7" name="Rectangle 1108"/>
          <p:cNvSpPr>
            <a:spLocks noChangeArrowheads="1"/>
          </p:cNvSpPr>
          <p:nvPr/>
        </p:nvSpPr>
        <p:spPr bwMode="auto">
          <a:xfrm>
            <a:off x="6473825" y="1649413"/>
            <a:ext cx="27892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88" name="Freeform 1109"/>
          <p:cNvSpPr>
            <a:spLocks/>
          </p:cNvSpPr>
          <p:nvPr/>
        </p:nvSpPr>
        <p:spPr bwMode="auto">
          <a:xfrm>
            <a:off x="8032750" y="2198688"/>
            <a:ext cx="1316038" cy="2667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0" y="0"/>
              </a:cxn>
              <a:cxn ang="0">
                <a:pos x="828" y="0"/>
              </a:cxn>
              <a:cxn ang="0">
                <a:pos x="828" y="167"/>
              </a:cxn>
              <a:cxn ang="0">
                <a:pos x="0" y="167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Freeform 1110"/>
          <p:cNvSpPr>
            <a:spLocks/>
          </p:cNvSpPr>
          <p:nvPr/>
        </p:nvSpPr>
        <p:spPr bwMode="auto">
          <a:xfrm>
            <a:off x="8032750" y="2730500"/>
            <a:ext cx="1316038" cy="2667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0" y="0"/>
              </a:cxn>
              <a:cxn ang="0">
                <a:pos x="828" y="0"/>
              </a:cxn>
              <a:cxn ang="0">
                <a:pos x="828" y="167"/>
              </a:cxn>
              <a:cxn ang="0">
                <a:pos x="0" y="167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Freeform 1111"/>
          <p:cNvSpPr>
            <a:spLocks/>
          </p:cNvSpPr>
          <p:nvPr/>
        </p:nvSpPr>
        <p:spPr bwMode="auto">
          <a:xfrm>
            <a:off x="8032750" y="3271839"/>
            <a:ext cx="1316038" cy="268287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0" y="0"/>
              </a:cxn>
              <a:cxn ang="0">
                <a:pos x="828" y="0"/>
              </a:cxn>
              <a:cxn ang="0">
                <a:pos x="828" y="168"/>
              </a:cxn>
              <a:cxn ang="0">
                <a:pos x="0" y="168"/>
              </a:cxn>
            </a:cxnLst>
            <a:rect l="0" t="0" r="r" b="b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Freeform 1112"/>
          <p:cNvSpPr>
            <a:spLocks/>
          </p:cNvSpPr>
          <p:nvPr/>
        </p:nvSpPr>
        <p:spPr bwMode="auto">
          <a:xfrm>
            <a:off x="8032750" y="3792539"/>
            <a:ext cx="1316038" cy="268287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0" y="0"/>
              </a:cxn>
              <a:cxn ang="0">
                <a:pos x="828" y="0"/>
              </a:cxn>
              <a:cxn ang="0">
                <a:pos x="828" y="168"/>
              </a:cxn>
              <a:cxn ang="0">
                <a:pos x="0" y="168"/>
              </a:cxn>
            </a:cxnLst>
            <a:rect l="0" t="0" r="r" b="b"/>
            <a:pathLst>
              <a:path w="829" h="169">
                <a:moveTo>
                  <a:pt x="0" y="168"/>
                </a:moveTo>
                <a:lnTo>
                  <a:pt x="0" y="0"/>
                </a:lnTo>
                <a:lnTo>
                  <a:pt x="828" y="0"/>
                </a:lnTo>
                <a:lnTo>
                  <a:pt x="828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Freeform 1113"/>
          <p:cNvSpPr>
            <a:spLocks/>
          </p:cNvSpPr>
          <p:nvPr/>
        </p:nvSpPr>
        <p:spPr bwMode="auto">
          <a:xfrm>
            <a:off x="8021639" y="4324350"/>
            <a:ext cx="1317625" cy="2667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0" y="0"/>
              </a:cxn>
              <a:cxn ang="0">
                <a:pos x="829" y="0"/>
              </a:cxn>
              <a:cxn ang="0">
                <a:pos x="829" y="167"/>
              </a:cxn>
              <a:cxn ang="0">
                <a:pos x="0" y="167"/>
              </a:cxn>
            </a:cxnLst>
            <a:rect l="0" t="0" r="r" b="b"/>
            <a:pathLst>
              <a:path w="830" h="168">
                <a:moveTo>
                  <a:pt x="0" y="167"/>
                </a:moveTo>
                <a:lnTo>
                  <a:pt x="0" y="0"/>
                </a:lnTo>
                <a:lnTo>
                  <a:pt x="829" y="0"/>
                </a:lnTo>
                <a:lnTo>
                  <a:pt x="829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Freeform 1114"/>
          <p:cNvSpPr>
            <a:spLocks/>
          </p:cNvSpPr>
          <p:nvPr/>
        </p:nvSpPr>
        <p:spPr bwMode="auto">
          <a:xfrm>
            <a:off x="8021639" y="5927725"/>
            <a:ext cx="1317625" cy="268288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0" y="0"/>
              </a:cxn>
              <a:cxn ang="0">
                <a:pos x="829" y="0"/>
              </a:cxn>
              <a:cxn ang="0">
                <a:pos x="829" y="168"/>
              </a:cxn>
              <a:cxn ang="0">
                <a:pos x="0" y="168"/>
              </a:cxn>
            </a:cxnLst>
            <a:rect l="0" t="0" r="r" b="b"/>
            <a:pathLst>
              <a:path w="830" h="169">
                <a:moveTo>
                  <a:pt x="0" y="168"/>
                </a:moveTo>
                <a:lnTo>
                  <a:pt x="0" y="0"/>
                </a:lnTo>
                <a:lnTo>
                  <a:pt x="829" y="0"/>
                </a:lnTo>
                <a:lnTo>
                  <a:pt x="829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Freeform 1115"/>
          <p:cNvSpPr>
            <a:spLocks/>
          </p:cNvSpPr>
          <p:nvPr/>
        </p:nvSpPr>
        <p:spPr bwMode="auto">
          <a:xfrm>
            <a:off x="8032750" y="4856163"/>
            <a:ext cx="1316038" cy="2667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0" y="0"/>
              </a:cxn>
              <a:cxn ang="0">
                <a:pos x="828" y="0"/>
              </a:cxn>
              <a:cxn ang="0">
                <a:pos x="828" y="167"/>
              </a:cxn>
              <a:cxn ang="0">
                <a:pos x="0" y="167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Freeform 1116"/>
          <p:cNvSpPr>
            <a:spLocks/>
          </p:cNvSpPr>
          <p:nvPr/>
        </p:nvSpPr>
        <p:spPr bwMode="auto">
          <a:xfrm>
            <a:off x="8032750" y="5386388"/>
            <a:ext cx="1316038" cy="2667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0" y="0"/>
              </a:cxn>
              <a:cxn ang="0">
                <a:pos x="828" y="0"/>
              </a:cxn>
              <a:cxn ang="0">
                <a:pos x="828" y="167"/>
              </a:cxn>
              <a:cxn ang="0">
                <a:pos x="0" y="167"/>
              </a:cxn>
            </a:cxnLst>
            <a:rect l="0" t="0" r="r" b="b"/>
            <a:pathLst>
              <a:path w="829" h="168">
                <a:moveTo>
                  <a:pt x="0" y="167"/>
                </a:moveTo>
                <a:lnTo>
                  <a:pt x="0" y="0"/>
                </a:lnTo>
                <a:lnTo>
                  <a:pt x="828" y="0"/>
                </a:lnTo>
                <a:lnTo>
                  <a:pt x="828" y="167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Rectangle 1117"/>
          <p:cNvSpPr>
            <a:spLocks noChangeArrowheads="1"/>
          </p:cNvSpPr>
          <p:nvPr/>
        </p:nvSpPr>
        <p:spPr bwMode="auto">
          <a:xfrm>
            <a:off x="6584951" y="1701800"/>
            <a:ext cx="274115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7" name="Rectangle 1118"/>
          <p:cNvSpPr>
            <a:spLocks noChangeArrowheads="1"/>
          </p:cNvSpPr>
          <p:nvPr/>
        </p:nvSpPr>
        <p:spPr bwMode="auto">
          <a:xfrm>
            <a:off x="8329613" y="483393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37*</a:t>
            </a:r>
          </a:p>
        </p:txBody>
      </p:sp>
      <p:sp>
        <p:nvSpPr>
          <p:cNvPr id="98" name="Freeform 1119"/>
          <p:cNvSpPr>
            <a:spLocks/>
          </p:cNvSpPr>
          <p:nvPr/>
        </p:nvSpPr>
        <p:spPr bwMode="auto">
          <a:xfrm>
            <a:off x="9604376" y="3260725"/>
            <a:ext cx="993775" cy="268288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0" y="0"/>
              </a:cxn>
              <a:cxn ang="0">
                <a:pos x="625" y="0"/>
              </a:cxn>
              <a:cxn ang="0">
                <a:pos x="625" y="168"/>
              </a:cxn>
              <a:cxn ang="0">
                <a:pos x="0" y="168"/>
              </a:cxn>
            </a:cxnLst>
            <a:rect l="0" t="0" r="r" b="b"/>
            <a:pathLst>
              <a:path w="626" h="169">
                <a:moveTo>
                  <a:pt x="0" y="168"/>
                </a:moveTo>
                <a:lnTo>
                  <a:pt x="0" y="0"/>
                </a:lnTo>
                <a:lnTo>
                  <a:pt x="625" y="0"/>
                </a:lnTo>
                <a:lnTo>
                  <a:pt x="625" y="168"/>
                </a:lnTo>
                <a:lnTo>
                  <a:pt x="0" y="16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Rectangle 1120"/>
          <p:cNvSpPr>
            <a:spLocks noChangeArrowheads="1"/>
          </p:cNvSpPr>
          <p:nvPr/>
        </p:nvSpPr>
        <p:spPr bwMode="auto">
          <a:xfrm>
            <a:off x="7058025" y="213042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00" name="Rectangle 1121"/>
          <p:cNvSpPr>
            <a:spLocks noChangeArrowheads="1"/>
          </p:cNvSpPr>
          <p:nvPr/>
        </p:nvSpPr>
        <p:spPr bwMode="auto">
          <a:xfrm>
            <a:off x="7058025" y="268287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101" name="Rectangle 1122"/>
          <p:cNvSpPr>
            <a:spLocks noChangeArrowheads="1"/>
          </p:cNvSpPr>
          <p:nvPr/>
        </p:nvSpPr>
        <p:spPr bwMode="auto">
          <a:xfrm>
            <a:off x="7035800" y="3182938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02" name="Rectangle 1123"/>
          <p:cNvSpPr>
            <a:spLocks noChangeArrowheads="1"/>
          </p:cNvSpPr>
          <p:nvPr/>
        </p:nvSpPr>
        <p:spPr bwMode="auto">
          <a:xfrm>
            <a:off x="7046913" y="3733800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03" name="Rectangle 1124"/>
          <p:cNvSpPr>
            <a:spLocks noChangeArrowheads="1"/>
          </p:cNvSpPr>
          <p:nvPr/>
        </p:nvSpPr>
        <p:spPr bwMode="auto">
          <a:xfrm>
            <a:off x="6451601" y="213201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104" name="Rectangle 1125"/>
          <p:cNvSpPr>
            <a:spLocks noChangeArrowheads="1"/>
          </p:cNvSpPr>
          <p:nvPr/>
        </p:nvSpPr>
        <p:spPr bwMode="auto">
          <a:xfrm>
            <a:off x="6440489" y="2662238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105" name="Rectangle 1126"/>
          <p:cNvSpPr>
            <a:spLocks noChangeArrowheads="1"/>
          </p:cNvSpPr>
          <p:nvPr/>
        </p:nvSpPr>
        <p:spPr bwMode="auto">
          <a:xfrm>
            <a:off x="6451601" y="3194050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106" name="Rectangle 1127"/>
          <p:cNvSpPr>
            <a:spLocks noChangeArrowheads="1"/>
          </p:cNvSpPr>
          <p:nvPr/>
        </p:nvSpPr>
        <p:spPr bwMode="auto">
          <a:xfrm>
            <a:off x="6473826" y="372586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107" name="Rectangle 1128"/>
          <p:cNvSpPr>
            <a:spLocks noChangeArrowheads="1"/>
          </p:cNvSpPr>
          <p:nvPr/>
        </p:nvSpPr>
        <p:spPr bwMode="auto">
          <a:xfrm>
            <a:off x="7046913" y="4265613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108" name="Rectangle 1129"/>
          <p:cNvSpPr>
            <a:spLocks noChangeArrowheads="1"/>
          </p:cNvSpPr>
          <p:nvPr/>
        </p:nvSpPr>
        <p:spPr bwMode="auto">
          <a:xfrm>
            <a:off x="6453189" y="424656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109" name="Rectangle 1130"/>
          <p:cNvSpPr>
            <a:spLocks noChangeArrowheads="1"/>
          </p:cNvSpPr>
          <p:nvPr/>
        </p:nvSpPr>
        <p:spPr bwMode="auto">
          <a:xfrm>
            <a:off x="7059613" y="5370513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0" name="Rectangle 1131"/>
          <p:cNvSpPr>
            <a:spLocks noChangeArrowheads="1"/>
          </p:cNvSpPr>
          <p:nvPr/>
        </p:nvSpPr>
        <p:spPr bwMode="auto">
          <a:xfrm>
            <a:off x="6453189" y="4787900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111" name="Rectangle 1132"/>
          <p:cNvSpPr>
            <a:spLocks noChangeArrowheads="1"/>
          </p:cNvSpPr>
          <p:nvPr/>
        </p:nvSpPr>
        <p:spPr bwMode="auto">
          <a:xfrm>
            <a:off x="6453189" y="5362575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112" name="Rectangle 1133"/>
          <p:cNvSpPr>
            <a:spLocks noChangeArrowheads="1"/>
          </p:cNvSpPr>
          <p:nvPr/>
        </p:nvSpPr>
        <p:spPr bwMode="auto">
          <a:xfrm>
            <a:off x="7470776" y="1865313"/>
            <a:ext cx="71372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Next=0</a:t>
            </a:r>
          </a:p>
        </p:txBody>
      </p:sp>
      <p:sp>
        <p:nvSpPr>
          <p:cNvPr id="113" name="Rectangle 1134"/>
          <p:cNvSpPr>
            <a:spLocks noChangeArrowheads="1"/>
          </p:cNvSpPr>
          <p:nvPr/>
        </p:nvSpPr>
        <p:spPr bwMode="auto">
          <a:xfrm>
            <a:off x="7405689" y="1214438"/>
            <a:ext cx="746039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FC0128"/>
                </a:solidFill>
              </a:rPr>
              <a:t>Level=1</a:t>
            </a:r>
          </a:p>
        </p:txBody>
      </p:sp>
      <p:sp>
        <p:nvSpPr>
          <p:cNvPr id="114" name="Rectangle 1135"/>
          <p:cNvSpPr>
            <a:spLocks noChangeArrowheads="1"/>
          </p:cNvSpPr>
          <p:nvPr/>
        </p:nvSpPr>
        <p:spPr bwMode="auto">
          <a:xfrm>
            <a:off x="6464301" y="5891213"/>
            <a:ext cx="456857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115" name="Rectangle 1136"/>
          <p:cNvSpPr>
            <a:spLocks noChangeArrowheads="1"/>
          </p:cNvSpPr>
          <p:nvPr/>
        </p:nvSpPr>
        <p:spPr bwMode="auto">
          <a:xfrm>
            <a:off x="7046913" y="4808538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" name="Rectangle 1137"/>
          <p:cNvSpPr>
            <a:spLocks noChangeArrowheads="1"/>
          </p:cNvSpPr>
          <p:nvPr/>
        </p:nvSpPr>
        <p:spPr bwMode="auto">
          <a:xfrm>
            <a:off x="8097838" y="1460500"/>
            <a:ext cx="884730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PRIMARY</a:t>
            </a:r>
          </a:p>
        </p:txBody>
      </p:sp>
      <p:sp>
        <p:nvSpPr>
          <p:cNvPr id="117" name="Rectangle 1138"/>
          <p:cNvSpPr>
            <a:spLocks noChangeArrowheads="1"/>
          </p:cNvSpPr>
          <p:nvPr/>
        </p:nvSpPr>
        <p:spPr bwMode="auto">
          <a:xfrm>
            <a:off x="8172451" y="1673225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118" name="Rectangle 1139"/>
          <p:cNvSpPr>
            <a:spLocks noChangeArrowheads="1"/>
          </p:cNvSpPr>
          <p:nvPr/>
        </p:nvSpPr>
        <p:spPr bwMode="auto">
          <a:xfrm>
            <a:off x="9499600" y="1482725"/>
            <a:ext cx="10335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OVERFLOW</a:t>
            </a:r>
          </a:p>
        </p:txBody>
      </p:sp>
      <p:sp>
        <p:nvSpPr>
          <p:cNvPr id="119" name="Rectangle 1140"/>
          <p:cNvSpPr>
            <a:spLocks noChangeArrowheads="1"/>
          </p:cNvSpPr>
          <p:nvPr/>
        </p:nvSpPr>
        <p:spPr bwMode="auto">
          <a:xfrm>
            <a:off x="9669464" y="1704975"/>
            <a:ext cx="658771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/>
              <a:t>PAGES</a:t>
            </a:r>
          </a:p>
        </p:txBody>
      </p:sp>
      <p:sp>
        <p:nvSpPr>
          <p:cNvPr id="120" name="Rectangle 1141"/>
          <p:cNvSpPr>
            <a:spLocks noChangeArrowheads="1"/>
          </p:cNvSpPr>
          <p:nvPr/>
        </p:nvSpPr>
        <p:spPr bwMode="auto">
          <a:xfrm>
            <a:off x="7064375" y="5889625"/>
            <a:ext cx="36548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21" name="Rectangle 1142"/>
          <p:cNvSpPr>
            <a:spLocks noChangeArrowheads="1"/>
          </p:cNvSpPr>
          <p:nvPr/>
        </p:nvSpPr>
        <p:spPr bwMode="auto">
          <a:xfrm>
            <a:off x="7988300" y="216693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32*</a:t>
            </a:r>
          </a:p>
        </p:txBody>
      </p:sp>
      <p:sp>
        <p:nvSpPr>
          <p:cNvPr id="122" name="Rectangle 1143"/>
          <p:cNvSpPr>
            <a:spLocks noChangeArrowheads="1"/>
          </p:cNvSpPr>
          <p:nvPr/>
        </p:nvSpPr>
        <p:spPr bwMode="auto">
          <a:xfrm>
            <a:off x="8024814" y="2698750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9*</a:t>
            </a:r>
          </a:p>
        </p:txBody>
      </p:sp>
      <p:sp>
        <p:nvSpPr>
          <p:cNvPr id="123" name="Rectangle 1144"/>
          <p:cNvSpPr>
            <a:spLocks noChangeArrowheads="1"/>
          </p:cNvSpPr>
          <p:nvPr/>
        </p:nvSpPr>
        <p:spPr bwMode="auto">
          <a:xfrm>
            <a:off x="8242300" y="269875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25*</a:t>
            </a:r>
          </a:p>
        </p:txBody>
      </p:sp>
      <p:sp>
        <p:nvSpPr>
          <p:cNvPr id="124" name="Rectangle 1145"/>
          <p:cNvSpPr>
            <a:spLocks noChangeArrowheads="1"/>
          </p:cNvSpPr>
          <p:nvPr/>
        </p:nvSpPr>
        <p:spPr bwMode="auto">
          <a:xfrm>
            <a:off x="7981950" y="32400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66*</a:t>
            </a:r>
          </a:p>
        </p:txBody>
      </p:sp>
      <p:sp>
        <p:nvSpPr>
          <p:cNvPr id="125" name="Rectangle 1146"/>
          <p:cNvSpPr>
            <a:spLocks noChangeArrowheads="1"/>
          </p:cNvSpPr>
          <p:nvPr/>
        </p:nvSpPr>
        <p:spPr bwMode="auto">
          <a:xfrm>
            <a:off x="8315325" y="32385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18*</a:t>
            </a:r>
          </a:p>
        </p:txBody>
      </p:sp>
      <p:sp>
        <p:nvSpPr>
          <p:cNvPr id="126" name="Rectangle 1147"/>
          <p:cNvSpPr>
            <a:spLocks noChangeArrowheads="1"/>
          </p:cNvSpPr>
          <p:nvPr/>
        </p:nvSpPr>
        <p:spPr bwMode="auto">
          <a:xfrm>
            <a:off x="8624888" y="3236913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10*</a:t>
            </a:r>
          </a:p>
        </p:txBody>
      </p:sp>
      <p:sp>
        <p:nvSpPr>
          <p:cNvPr id="127" name="Rectangle 1148"/>
          <p:cNvSpPr>
            <a:spLocks noChangeArrowheads="1"/>
          </p:cNvSpPr>
          <p:nvPr/>
        </p:nvSpPr>
        <p:spPr bwMode="auto">
          <a:xfrm>
            <a:off x="8926513" y="324167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34*</a:t>
            </a:r>
          </a:p>
        </p:txBody>
      </p:sp>
      <p:sp>
        <p:nvSpPr>
          <p:cNvPr id="128" name="Rectangle 1149"/>
          <p:cNvSpPr>
            <a:spLocks noChangeArrowheads="1"/>
          </p:cNvSpPr>
          <p:nvPr/>
        </p:nvSpPr>
        <p:spPr bwMode="auto">
          <a:xfrm>
            <a:off x="8316913" y="37480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35*</a:t>
            </a:r>
          </a:p>
        </p:txBody>
      </p:sp>
      <p:sp>
        <p:nvSpPr>
          <p:cNvPr id="129" name="Rectangle 1150"/>
          <p:cNvSpPr>
            <a:spLocks noChangeArrowheads="1"/>
          </p:cNvSpPr>
          <p:nvPr/>
        </p:nvSpPr>
        <p:spPr bwMode="auto">
          <a:xfrm>
            <a:off x="8704263" y="374967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11*</a:t>
            </a:r>
          </a:p>
        </p:txBody>
      </p:sp>
      <p:sp>
        <p:nvSpPr>
          <p:cNvPr id="130" name="Rectangle 1151"/>
          <p:cNvSpPr>
            <a:spLocks noChangeArrowheads="1"/>
          </p:cNvSpPr>
          <p:nvPr/>
        </p:nvSpPr>
        <p:spPr bwMode="auto">
          <a:xfrm>
            <a:off x="7970838" y="428148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44*</a:t>
            </a:r>
          </a:p>
        </p:txBody>
      </p:sp>
      <p:sp>
        <p:nvSpPr>
          <p:cNvPr id="131" name="Rectangle 1152"/>
          <p:cNvSpPr>
            <a:spLocks noChangeArrowheads="1"/>
          </p:cNvSpPr>
          <p:nvPr/>
        </p:nvSpPr>
        <p:spPr bwMode="auto">
          <a:xfrm>
            <a:off x="8351838" y="42926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36*</a:t>
            </a:r>
          </a:p>
        </p:txBody>
      </p:sp>
      <p:sp>
        <p:nvSpPr>
          <p:cNvPr id="132" name="Rectangle 1153"/>
          <p:cNvSpPr>
            <a:spLocks noChangeArrowheads="1"/>
          </p:cNvSpPr>
          <p:nvPr/>
        </p:nvSpPr>
        <p:spPr bwMode="auto">
          <a:xfrm>
            <a:off x="8021639" y="4814888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5*</a:t>
            </a:r>
          </a:p>
        </p:txBody>
      </p:sp>
      <p:sp>
        <p:nvSpPr>
          <p:cNvPr id="133" name="Rectangle 1154"/>
          <p:cNvSpPr>
            <a:spLocks noChangeArrowheads="1"/>
          </p:cNvSpPr>
          <p:nvPr/>
        </p:nvSpPr>
        <p:spPr bwMode="auto">
          <a:xfrm>
            <a:off x="8675688" y="4824413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29*</a:t>
            </a:r>
          </a:p>
        </p:txBody>
      </p:sp>
      <p:sp>
        <p:nvSpPr>
          <p:cNvPr id="134" name="Rectangle 1155"/>
          <p:cNvSpPr>
            <a:spLocks noChangeArrowheads="1"/>
          </p:cNvSpPr>
          <p:nvPr/>
        </p:nvSpPr>
        <p:spPr bwMode="auto">
          <a:xfrm>
            <a:off x="7989888" y="375920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43*</a:t>
            </a:r>
          </a:p>
        </p:txBody>
      </p:sp>
      <p:sp>
        <p:nvSpPr>
          <p:cNvPr id="135" name="Rectangle 1156"/>
          <p:cNvSpPr>
            <a:spLocks noChangeArrowheads="1"/>
          </p:cNvSpPr>
          <p:nvPr/>
        </p:nvSpPr>
        <p:spPr bwMode="auto">
          <a:xfrm>
            <a:off x="8002588" y="5343525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14*</a:t>
            </a:r>
          </a:p>
        </p:txBody>
      </p:sp>
      <p:sp>
        <p:nvSpPr>
          <p:cNvPr id="136" name="Rectangle 1157"/>
          <p:cNvSpPr>
            <a:spLocks noChangeArrowheads="1"/>
          </p:cNvSpPr>
          <p:nvPr/>
        </p:nvSpPr>
        <p:spPr bwMode="auto">
          <a:xfrm>
            <a:off x="8362950" y="5354638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30*</a:t>
            </a:r>
          </a:p>
        </p:txBody>
      </p:sp>
      <p:sp>
        <p:nvSpPr>
          <p:cNvPr id="137" name="Rectangle 1158"/>
          <p:cNvSpPr>
            <a:spLocks noChangeArrowheads="1"/>
          </p:cNvSpPr>
          <p:nvPr/>
        </p:nvSpPr>
        <p:spPr bwMode="auto">
          <a:xfrm>
            <a:off x="8675688" y="535305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22*</a:t>
            </a:r>
          </a:p>
        </p:txBody>
      </p:sp>
      <p:sp>
        <p:nvSpPr>
          <p:cNvPr id="138" name="Rectangle 1159"/>
          <p:cNvSpPr>
            <a:spLocks noChangeArrowheads="1"/>
          </p:cNvSpPr>
          <p:nvPr/>
        </p:nvSpPr>
        <p:spPr bwMode="auto">
          <a:xfrm>
            <a:off x="7991475" y="5873750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31*</a:t>
            </a:r>
          </a:p>
        </p:txBody>
      </p:sp>
      <p:sp>
        <p:nvSpPr>
          <p:cNvPr id="139" name="Rectangle 1160"/>
          <p:cNvSpPr>
            <a:spLocks noChangeArrowheads="1"/>
          </p:cNvSpPr>
          <p:nvPr/>
        </p:nvSpPr>
        <p:spPr bwMode="auto">
          <a:xfrm>
            <a:off x="8277226" y="5873750"/>
            <a:ext cx="363883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7*</a:t>
            </a:r>
          </a:p>
        </p:txBody>
      </p:sp>
      <p:sp>
        <p:nvSpPr>
          <p:cNvPr id="140" name="Rectangle 1161"/>
          <p:cNvSpPr>
            <a:spLocks noChangeArrowheads="1"/>
          </p:cNvSpPr>
          <p:nvPr/>
        </p:nvSpPr>
        <p:spPr bwMode="auto">
          <a:xfrm>
            <a:off x="9561513" y="3230563"/>
            <a:ext cx="455254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50*</a:t>
            </a:r>
          </a:p>
        </p:txBody>
      </p:sp>
      <p:sp>
        <p:nvSpPr>
          <p:cNvPr id="141" name="Line 1162"/>
          <p:cNvSpPr>
            <a:spLocks noChangeShapeType="1"/>
          </p:cNvSpPr>
          <p:nvPr/>
        </p:nvSpPr>
        <p:spPr bwMode="auto">
          <a:xfrm>
            <a:off x="3024189" y="4441826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" name="Line 1163"/>
          <p:cNvSpPr>
            <a:spLocks noChangeShapeType="1"/>
          </p:cNvSpPr>
          <p:nvPr/>
        </p:nvSpPr>
        <p:spPr bwMode="auto">
          <a:xfrm>
            <a:off x="7773989" y="2174876"/>
            <a:ext cx="238125" cy="13017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" name="Line 1164"/>
          <p:cNvSpPr>
            <a:spLocks noChangeShapeType="1"/>
          </p:cNvSpPr>
          <p:nvPr/>
        </p:nvSpPr>
        <p:spPr bwMode="auto">
          <a:xfrm>
            <a:off x="7380288" y="1724025"/>
            <a:ext cx="0" cy="44323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" name="Line 1165"/>
          <p:cNvSpPr>
            <a:spLocks noChangeShapeType="1"/>
          </p:cNvSpPr>
          <p:nvPr/>
        </p:nvSpPr>
        <p:spPr bwMode="auto">
          <a:xfrm>
            <a:off x="6961188" y="1720850"/>
            <a:ext cx="0" cy="44592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5" name="Group 1166"/>
          <p:cNvGrpSpPr>
            <a:grpSpLocks/>
          </p:cNvGrpSpPr>
          <p:nvPr/>
        </p:nvGrpSpPr>
        <p:grpSpPr bwMode="auto">
          <a:xfrm>
            <a:off x="9274176" y="2378075"/>
            <a:ext cx="142875" cy="166688"/>
            <a:chOff x="4882" y="1498"/>
            <a:chExt cx="90" cy="105"/>
          </a:xfrm>
        </p:grpSpPr>
        <p:sp>
          <p:nvSpPr>
            <p:cNvPr id="146" name="Line 1167"/>
            <p:cNvSpPr>
              <a:spLocks noChangeShapeType="1"/>
            </p:cNvSpPr>
            <p:nvPr/>
          </p:nvSpPr>
          <p:spPr bwMode="auto">
            <a:xfrm>
              <a:off x="4927" y="1498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168"/>
            <p:cNvSpPr>
              <a:spLocks noChangeShapeType="1"/>
            </p:cNvSpPr>
            <p:nvPr/>
          </p:nvSpPr>
          <p:spPr bwMode="auto">
            <a:xfrm>
              <a:off x="4882" y="1603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1169"/>
          <p:cNvGrpSpPr>
            <a:grpSpLocks/>
          </p:cNvGrpSpPr>
          <p:nvPr/>
        </p:nvGrpSpPr>
        <p:grpSpPr bwMode="auto">
          <a:xfrm>
            <a:off x="9272589" y="2898775"/>
            <a:ext cx="142875" cy="166688"/>
            <a:chOff x="4881" y="1826"/>
            <a:chExt cx="90" cy="105"/>
          </a:xfrm>
        </p:grpSpPr>
        <p:sp>
          <p:nvSpPr>
            <p:cNvPr id="149" name="Line 1170"/>
            <p:cNvSpPr>
              <a:spLocks noChangeShapeType="1"/>
            </p:cNvSpPr>
            <p:nvPr/>
          </p:nvSpPr>
          <p:spPr bwMode="auto">
            <a:xfrm>
              <a:off x="4926" y="1826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171"/>
            <p:cNvSpPr>
              <a:spLocks noChangeShapeType="1"/>
            </p:cNvSpPr>
            <p:nvPr/>
          </p:nvSpPr>
          <p:spPr bwMode="auto">
            <a:xfrm>
              <a:off x="4881" y="1931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1172"/>
          <p:cNvGrpSpPr>
            <a:grpSpLocks/>
          </p:cNvGrpSpPr>
          <p:nvPr/>
        </p:nvGrpSpPr>
        <p:grpSpPr bwMode="auto">
          <a:xfrm>
            <a:off x="10523539" y="3492500"/>
            <a:ext cx="142875" cy="166688"/>
            <a:chOff x="5669" y="2200"/>
            <a:chExt cx="90" cy="105"/>
          </a:xfrm>
        </p:grpSpPr>
        <p:sp>
          <p:nvSpPr>
            <p:cNvPr id="152" name="Line 1173"/>
            <p:cNvSpPr>
              <a:spLocks noChangeShapeType="1"/>
            </p:cNvSpPr>
            <p:nvPr/>
          </p:nvSpPr>
          <p:spPr bwMode="auto">
            <a:xfrm>
              <a:off x="5714" y="22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174"/>
            <p:cNvSpPr>
              <a:spLocks noChangeShapeType="1"/>
            </p:cNvSpPr>
            <p:nvPr/>
          </p:nvSpPr>
          <p:spPr bwMode="auto">
            <a:xfrm>
              <a:off x="5669" y="23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1175"/>
          <p:cNvGrpSpPr>
            <a:grpSpLocks/>
          </p:cNvGrpSpPr>
          <p:nvPr/>
        </p:nvGrpSpPr>
        <p:grpSpPr bwMode="auto">
          <a:xfrm>
            <a:off x="9269414" y="3979864"/>
            <a:ext cx="142875" cy="166687"/>
            <a:chOff x="4879" y="2507"/>
            <a:chExt cx="90" cy="105"/>
          </a:xfrm>
        </p:grpSpPr>
        <p:sp>
          <p:nvSpPr>
            <p:cNvPr id="155" name="Line 1176"/>
            <p:cNvSpPr>
              <a:spLocks noChangeShapeType="1"/>
            </p:cNvSpPr>
            <p:nvPr/>
          </p:nvSpPr>
          <p:spPr bwMode="auto">
            <a:xfrm>
              <a:off x="4924" y="2507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177"/>
            <p:cNvSpPr>
              <a:spLocks noChangeShapeType="1"/>
            </p:cNvSpPr>
            <p:nvPr/>
          </p:nvSpPr>
          <p:spPr bwMode="auto">
            <a:xfrm>
              <a:off x="4879" y="2612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1178"/>
          <p:cNvGrpSpPr>
            <a:grpSpLocks/>
          </p:cNvGrpSpPr>
          <p:nvPr/>
        </p:nvGrpSpPr>
        <p:grpSpPr bwMode="auto">
          <a:xfrm>
            <a:off x="9267826" y="4513264"/>
            <a:ext cx="142875" cy="166687"/>
            <a:chOff x="4878" y="2843"/>
            <a:chExt cx="90" cy="105"/>
          </a:xfrm>
        </p:grpSpPr>
        <p:sp>
          <p:nvSpPr>
            <p:cNvPr id="158" name="Line 1179"/>
            <p:cNvSpPr>
              <a:spLocks noChangeShapeType="1"/>
            </p:cNvSpPr>
            <p:nvPr/>
          </p:nvSpPr>
          <p:spPr bwMode="auto">
            <a:xfrm>
              <a:off x="4923" y="2843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180"/>
            <p:cNvSpPr>
              <a:spLocks noChangeShapeType="1"/>
            </p:cNvSpPr>
            <p:nvPr/>
          </p:nvSpPr>
          <p:spPr bwMode="auto">
            <a:xfrm>
              <a:off x="4878" y="2948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" name="Group 1181"/>
          <p:cNvGrpSpPr>
            <a:grpSpLocks/>
          </p:cNvGrpSpPr>
          <p:nvPr/>
        </p:nvGrpSpPr>
        <p:grpSpPr bwMode="auto">
          <a:xfrm>
            <a:off x="9277351" y="5035550"/>
            <a:ext cx="142875" cy="166688"/>
            <a:chOff x="4884" y="3172"/>
            <a:chExt cx="90" cy="105"/>
          </a:xfrm>
        </p:grpSpPr>
        <p:sp>
          <p:nvSpPr>
            <p:cNvPr id="161" name="Line 1182"/>
            <p:cNvSpPr>
              <a:spLocks noChangeShapeType="1"/>
            </p:cNvSpPr>
            <p:nvPr/>
          </p:nvSpPr>
          <p:spPr bwMode="auto">
            <a:xfrm>
              <a:off x="4929" y="3172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183"/>
            <p:cNvSpPr>
              <a:spLocks noChangeShapeType="1"/>
            </p:cNvSpPr>
            <p:nvPr/>
          </p:nvSpPr>
          <p:spPr bwMode="auto">
            <a:xfrm>
              <a:off x="4884" y="3277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" name="Group 1184"/>
          <p:cNvGrpSpPr>
            <a:grpSpLocks/>
          </p:cNvGrpSpPr>
          <p:nvPr/>
        </p:nvGrpSpPr>
        <p:grpSpPr bwMode="auto">
          <a:xfrm>
            <a:off x="9274176" y="5556250"/>
            <a:ext cx="142875" cy="166688"/>
            <a:chOff x="4882" y="3500"/>
            <a:chExt cx="90" cy="105"/>
          </a:xfrm>
        </p:grpSpPr>
        <p:sp>
          <p:nvSpPr>
            <p:cNvPr id="164" name="Line 1185"/>
            <p:cNvSpPr>
              <a:spLocks noChangeShapeType="1"/>
            </p:cNvSpPr>
            <p:nvPr/>
          </p:nvSpPr>
          <p:spPr bwMode="auto">
            <a:xfrm>
              <a:off x="4927" y="3500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186"/>
            <p:cNvSpPr>
              <a:spLocks noChangeShapeType="1"/>
            </p:cNvSpPr>
            <p:nvPr/>
          </p:nvSpPr>
          <p:spPr bwMode="auto">
            <a:xfrm>
              <a:off x="4882" y="3605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" name="Group 1187"/>
          <p:cNvGrpSpPr>
            <a:grpSpLocks/>
          </p:cNvGrpSpPr>
          <p:nvPr/>
        </p:nvGrpSpPr>
        <p:grpSpPr bwMode="auto">
          <a:xfrm>
            <a:off x="9248776" y="6102350"/>
            <a:ext cx="142875" cy="166688"/>
            <a:chOff x="4866" y="3844"/>
            <a:chExt cx="90" cy="105"/>
          </a:xfrm>
        </p:grpSpPr>
        <p:sp>
          <p:nvSpPr>
            <p:cNvPr id="167" name="Line 1188"/>
            <p:cNvSpPr>
              <a:spLocks noChangeShapeType="1"/>
            </p:cNvSpPr>
            <p:nvPr/>
          </p:nvSpPr>
          <p:spPr bwMode="auto">
            <a:xfrm>
              <a:off x="4911" y="3844"/>
              <a:ext cx="0" cy="10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189"/>
            <p:cNvSpPr>
              <a:spLocks noChangeShapeType="1"/>
            </p:cNvSpPr>
            <p:nvPr/>
          </p:nvSpPr>
          <p:spPr bwMode="auto">
            <a:xfrm>
              <a:off x="4866" y="3949"/>
              <a:ext cx="9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9" name="Line 1190"/>
          <p:cNvSpPr>
            <a:spLocks noChangeShapeType="1"/>
          </p:cNvSpPr>
          <p:nvPr/>
        </p:nvSpPr>
        <p:spPr bwMode="auto">
          <a:xfrm>
            <a:off x="9347200" y="3536950"/>
            <a:ext cx="2619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43866"/>
            <a:ext cx="10591800" cy="677108"/>
          </a:xfrm>
        </p:spPr>
        <p:txBody>
          <a:bodyPr/>
          <a:lstStyle/>
          <a:p>
            <a:r>
              <a:rPr lang="en-US" dirty="0"/>
              <a:t>Some Applications of Hash Tables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97" y="1756216"/>
            <a:ext cx="1196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</a:rPr>
              <a:t>Database systems</a:t>
            </a:r>
            <a:r>
              <a:rPr lang="en-US" sz="2000" dirty="0">
                <a:latin typeface="Times New Roman" pitchFamily="18" charset="0"/>
              </a:rPr>
              <a:t>: Specifically, those that require efficient random access. Generally, database systems try to optimize between two types of access methods: sequential and random. Hash tables are an important part of efficient random access because they provide a way to locate data in a constant amount of time.</a:t>
            </a:r>
          </a:p>
          <a:p>
            <a:r>
              <a:rPr lang="en-US" sz="2000" b="1" dirty="0">
                <a:latin typeface="Times New Roman" pitchFamily="18" charset="0"/>
              </a:rPr>
              <a:t>Symbol tables</a:t>
            </a:r>
            <a:r>
              <a:rPr lang="en-US" sz="2000" dirty="0">
                <a:latin typeface="Times New Roman" pitchFamily="18" charset="0"/>
              </a:rPr>
              <a:t>: The tables used by compilers to maintain information about symbols from a program. Compilers access information about symbols frequently. Therefore, it is important that symbol tables be implemented very efficiently.</a:t>
            </a:r>
          </a:p>
          <a:p>
            <a:r>
              <a:rPr lang="en-US" sz="2000" b="1" dirty="0">
                <a:latin typeface="Times New Roman" pitchFamily="18" charset="0"/>
              </a:rPr>
              <a:t>Data dictionaries</a:t>
            </a:r>
            <a:r>
              <a:rPr lang="en-US" sz="2000" dirty="0">
                <a:latin typeface="Times New Roman" pitchFamily="18" charset="0"/>
              </a:rPr>
              <a:t>: Data structures that support adding, deleting, and searching for data. Although the operations of a hash table and a data dictionary are similar, other data structures may be used to implement data dictionaries. Using a hash table is particularly efficient.</a:t>
            </a:r>
          </a:p>
          <a:p>
            <a:r>
              <a:rPr lang="en-US" sz="2000" b="1" dirty="0">
                <a:latin typeface="Times New Roman" pitchFamily="18" charset="0"/>
              </a:rPr>
              <a:t>Network processing algorithms</a:t>
            </a:r>
            <a:r>
              <a:rPr lang="en-US" sz="2000" dirty="0">
                <a:latin typeface="Times New Roman" pitchFamily="18" charset="0"/>
              </a:rPr>
              <a:t>: Hash tables are fundamental components of several network processing algorithms and applications, including route lookup, packet classification, and network monitoring. </a:t>
            </a:r>
          </a:p>
          <a:p>
            <a:r>
              <a:rPr lang="en-US" sz="2000" b="1" dirty="0">
                <a:latin typeface="Times New Roman" pitchFamily="18" charset="0"/>
              </a:rPr>
              <a:t>Browser Cashes</a:t>
            </a:r>
            <a:r>
              <a:rPr lang="en-US" sz="2000" dirty="0">
                <a:latin typeface="Times New Roman" pitchFamily="18" charset="0"/>
              </a:rPr>
              <a:t>: Hash tables are used to implement browser cashes.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1811000" cy="1107996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Problems for Which Hash Tables are not Suitable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676400"/>
            <a:ext cx="11963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</a:pPr>
            <a:r>
              <a:rPr lang="en-US" b="1" dirty="0"/>
              <a:t>1.Problems for which data ordering is required.</a:t>
            </a:r>
          </a:p>
          <a:p>
            <a:pPr marL="342900" indent="-342900" algn="just"/>
            <a:r>
              <a:rPr lang="en-US" dirty="0"/>
              <a:t>     </a:t>
            </a:r>
            <a:r>
              <a:rPr lang="en-US" sz="1600" dirty="0"/>
              <a:t>Because a hash table is an unordered data structure, certain operations are difficult and</a:t>
            </a:r>
          </a:p>
          <a:p>
            <a:pPr marL="342900" indent="-342900" algn="just"/>
            <a:r>
              <a:rPr lang="en-US" sz="1600" dirty="0"/>
              <a:t>     expensive. Range queries, proximity queries, selection, and sorted traversals are possible</a:t>
            </a:r>
          </a:p>
          <a:p>
            <a:pPr marL="342900" indent="-342900" algn="just"/>
            <a:r>
              <a:rPr lang="en-US" sz="1600" dirty="0"/>
              <a:t>    only if  the keys are copied into a sorted data structure. There are hash table implementations</a:t>
            </a:r>
          </a:p>
          <a:p>
            <a:pPr marL="342900" indent="-342900" algn="just"/>
            <a:r>
              <a:rPr lang="en-US" sz="1600" dirty="0"/>
              <a:t>     that keep the keys in order, but they are far from efficient</a:t>
            </a:r>
            <a:r>
              <a:rPr lang="en-US" dirty="0"/>
              <a:t>.</a:t>
            </a:r>
          </a:p>
          <a:p>
            <a:pPr marL="342900" indent="-342900" algn="just"/>
            <a:r>
              <a:rPr lang="en-US" dirty="0"/>
              <a:t>2. Problems having </a:t>
            </a:r>
            <a:r>
              <a:rPr lang="en-US" b="1" dirty="0"/>
              <a:t>multidimensional data</a:t>
            </a:r>
            <a:r>
              <a:rPr lang="en-US" dirty="0"/>
              <a:t>.</a:t>
            </a:r>
          </a:p>
          <a:p>
            <a:pPr marL="342900" indent="-342900" algn="just"/>
            <a:r>
              <a:rPr lang="en-US" dirty="0"/>
              <a:t>3. </a:t>
            </a:r>
            <a:r>
              <a:rPr lang="en-US" b="1" dirty="0"/>
              <a:t>Prefix searching</a:t>
            </a:r>
            <a:r>
              <a:rPr lang="en-US" dirty="0"/>
              <a:t> especially if the keys are long and of variable-lengths.</a:t>
            </a:r>
          </a:p>
          <a:p>
            <a:pPr marL="342900" indent="-342900" algn="just"/>
            <a:r>
              <a:rPr lang="en-US" dirty="0"/>
              <a:t>4. </a:t>
            </a:r>
            <a:r>
              <a:rPr lang="en-US" b="1" dirty="0"/>
              <a:t>Problems that have dynamic data</a:t>
            </a:r>
            <a:r>
              <a:rPr lang="en-US" dirty="0"/>
              <a:t>:</a:t>
            </a:r>
          </a:p>
          <a:p>
            <a:pPr marL="342900" indent="-342900" algn="just"/>
            <a:r>
              <a:rPr lang="en-US" dirty="0"/>
              <a:t>    Open-addressed hash tables are based on 1D-arrays, which are difficult to resize</a:t>
            </a:r>
          </a:p>
          <a:p>
            <a:pPr marL="342900" indent="-342900" algn="just"/>
            <a:r>
              <a:rPr lang="en-US" dirty="0"/>
              <a:t>    once they have been allocated. Unless you want to implement the table as a </a:t>
            </a:r>
          </a:p>
          <a:p>
            <a:pPr marL="342900" indent="-342900" algn="just"/>
            <a:r>
              <a:rPr lang="en-US" dirty="0"/>
              <a:t>    dynamic array and rehash all the keys whenever the size changes. This is an</a:t>
            </a:r>
          </a:p>
          <a:p>
            <a:pPr marL="342900" indent="-342900" algn="just"/>
            <a:r>
              <a:rPr lang="en-US" dirty="0"/>
              <a:t>    incredibly expensive operation. An alternative is using a separate-chained hash tables or dynamic hashing.</a:t>
            </a:r>
          </a:p>
          <a:p>
            <a:pPr marL="342900" indent="-342900" algn="just"/>
            <a:r>
              <a:rPr lang="en-US" dirty="0"/>
              <a:t>5. </a:t>
            </a:r>
            <a:r>
              <a:rPr lang="en-US" b="1" dirty="0"/>
              <a:t>Problems in which the data does not have unique keys.</a:t>
            </a:r>
          </a:p>
          <a:p>
            <a:pPr marL="342900" indent="-342900" algn="just"/>
            <a:r>
              <a:rPr lang="en-US" dirty="0"/>
              <a:t>    Open-addressed hash tables cannot be used if the data does not have unique keys. An alternative is use separate-chained hash tables.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11887200" cy="1107996"/>
          </a:xfrm>
        </p:spPr>
        <p:txBody>
          <a:bodyPr/>
          <a:lstStyle/>
          <a:p>
            <a:r>
              <a:rPr lang="en-US" altLang="en-US" sz="3600" dirty="0"/>
              <a:t>Performance Comparison of Arrays and Trees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43534"/>
              </p:ext>
            </p:extLst>
          </p:nvPr>
        </p:nvGraphicFramePr>
        <p:xfrm>
          <a:off x="304800" y="1752600"/>
          <a:ext cx="11429999" cy="3497570"/>
        </p:xfrm>
        <a:graphic>
          <a:graphicData uri="http://schemas.openxmlformats.org/drawingml/2006/table">
            <a:tbl>
              <a:tblPr/>
              <a:tblGrid>
                <a:gridCol w="228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4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Array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Tree</a:t>
                      </a: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Sorted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Not Sorted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Unbalanced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Balanced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Insertion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O(1)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h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O(log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Searching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O(log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h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O(log 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Deletion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O(1)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</a:t>
                      </a:r>
                      <a:r>
                        <a:rPr kumimoji="1" lang="en-US" altLang="zh-TW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h</a:t>
                      </a: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O(log </a:t>
                      </a:r>
                      <a:r>
                        <a:rPr kumimoji="1" lang="en-US" altLang="zh-TW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n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DFKai-SB" pitchFamily="65" charset="-120"/>
                        </a:rPr>
                        <a:t>)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DFKai-SB" pitchFamily="65" charset="-12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5486401"/>
            <a:ext cx="982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en-US" altLang="zh-TW" sz="2400" dirty="0">
                <a:solidFill>
                  <a:srgbClr val="3333FF"/>
                </a:solidFill>
              </a:rPr>
              <a:t>Is it possible to perform these operations</a:t>
            </a:r>
            <a:r>
              <a:rPr lang="zh-TW" altLang="en-US" sz="2400" dirty="0">
                <a:solidFill>
                  <a:srgbClr val="3333FF"/>
                </a:solidFill>
              </a:rPr>
              <a:t> </a:t>
            </a:r>
            <a:r>
              <a:rPr lang="en-US" altLang="zh-TW" sz="2400" dirty="0">
                <a:solidFill>
                  <a:srgbClr val="3333FF"/>
                </a:solidFill>
              </a:rPr>
              <a:t>in O(1) 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43865"/>
            <a:ext cx="9877298" cy="697230"/>
          </a:xfrm>
        </p:spPr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580"/>
              </a:lnSpc>
            </a:pPr>
            <a:fld id="{5A5628B3-439E-4722-9EA4-22579EE48D1A}" type="datetime4">
              <a:rPr lang="en-US" spc="-5"/>
              <a:pPr marL="12700">
                <a:lnSpc>
                  <a:spcPts val="1580"/>
                </a:lnSpc>
              </a:pPr>
              <a:t>January 3, 2023</a:t>
            </a:fld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82340"/>
            <a:ext cx="1188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We’ll discuss the </a:t>
            </a:r>
            <a:r>
              <a:rPr lang="en-US" sz="2400" i="1" dirty="0"/>
              <a:t>hash table</a:t>
            </a:r>
            <a:r>
              <a:rPr lang="en-US" sz="2400" dirty="0"/>
              <a:t> ADT which supports only a subset of the operations allowed by binary search trees.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implementation of hash tables is called </a:t>
            </a:r>
            <a:r>
              <a:rPr lang="en-US" sz="2400" b="1" dirty="0"/>
              <a:t>hashing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Hashing is a technique used for performing insertions, deletions and finds in constant average time (i.e. O(1))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data structure, however, is not efficient in operations that require any ordering information among the elements, such as </a:t>
            </a:r>
            <a:r>
              <a:rPr lang="en-US" sz="2400" dirty="0" err="1"/>
              <a:t>findMin</a:t>
            </a:r>
            <a:r>
              <a:rPr lang="en-US" sz="2400" dirty="0"/>
              <a:t>, </a:t>
            </a:r>
            <a:r>
              <a:rPr lang="en-US" sz="2400" dirty="0" err="1"/>
              <a:t>findMax</a:t>
            </a:r>
            <a:r>
              <a:rPr lang="en-US" sz="2400" dirty="0"/>
              <a:t> and printing the entire table in sorted order.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12700" rIns="0" bIns="0" rtlCol="0">
        <a:spAutoFit/>
      </a:bodyPr>
      <a:lstStyle>
        <a:defPPr marL="12700">
          <a:lnSpc>
            <a:spcPct val="100000"/>
          </a:lnSpc>
          <a:spcBef>
            <a:spcPts val="100"/>
          </a:spcBef>
          <a:defRPr sz="1200" b="1" spc="-70" dirty="0">
            <a:solidFill>
              <a:srgbClr val="FFFFFF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6458</Words>
  <Application>Microsoft Office PowerPoint</Application>
  <PresentationFormat>Widescreen</PresentationFormat>
  <Paragraphs>1485</Paragraphs>
  <Slides>72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Arial</vt:lpstr>
      <vt:lpstr>Book Antiqua</vt:lpstr>
      <vt:lpstr>Calibri</vt:lpstr>
      <vt:lpstr>Century Gothic</vt:lpstr>
      <vt:lpstr>Courier New</vt:lpstr>
      <vt:lpstr>Helvetica</vt:lpstr>
      <vt:lpstr>Monotype Corsiva</vt:lpstr>
      <vt:lpstr>Times New Roman</vt:lpstr>
      <vt:lpstr>ZapfDingbats</vt:lpstr>
      <vt:lpstr>Office Theme</vt:lpstr>
      <vt:lpstr>210252- DATA STRUCTURES &amp; ALGORITHMS</vt:lpstr>
      <vt:lpstr>               Hope Foundation’s International Institute of Information  Technology, Pune      Department of Computer Engineering Data Structures &amp; Algorithms (210252) SE SEM-II(2022-23, 2019 Pattern) </vt:lpstr>
      <vt:lpstr>210252- DATA STRUCTURES &amp; ALGORITHMS</vt:lpstr>
      <vt:lpstr>Unit-I: Outlines…</vt:lpstr>
      <vt:lpstr>Review of Searching Techniques</vt:lpstr>
      <vt:lpstr>Review of Searching Techniques</vt:lpstr>
      <vt:lpstr>Review of Searching Techniques</vt:lpstr>
      <vt:lpstr>Performance Comparison of Arrays and Trees</vt:lpstr>
      <vt:lpstr>Hash Table</vt:lpstr>
      <vt:lpstr>The General Idea</vt:lpstr>
      <vt:lpstr>Example</vt:lpstr>
      <vt:lpstr>What is a Hash Table ?</vt:lpstr>
      <vt:lpstr>What is a Hash Table ?</vt:lpstr>
      <vt:lpstr>What is a Hash Table ?</vt:lpstr>
      <vt:lpstr>What is a Hash Table ?</vt:lpstr>
      <vt:lpstr>Inserting a new Record</vt:lpstr>
      <vt:lpstr>Inserting a new Record</vt:lpstr>
      <vt:lpstr>Inserting a new Record</vt:lpstr>
      <vt:lpstr>Inserting a new Record</vt:lpstr>
      <vt:lpstr>Collisions</vt:lpstr>
      <vt:lpstr>Collisions</vt:lpstr>
      <vt:lpstr>Collisions</vt:lpstr>
      <vt:lpstr>Collisions</vt:lpstr>
      <vt:lpstr>Collisions</vt:lpstr>
      <vt:lpstr>Searching for a Key</vt:lpstr>
      <vt:lpstr>Searching for a Key</vt:lpstr>
      <vt:lpstr>Searching for a Key</vt:lpstr>
      <vt:lpstr>Searching for a Key</vt:lpstr>
      <vt:lpstr>Searching for a Key</vt:lpstr>
      <vt:lpstr>Searching for a Key</vt:lpstr>
      <vt:lpstr>Deleting a Record</vt:lpstr>
      <vt:lpstr>Deleting a Record</vt:lpstr>
      <vt:lpstr>Deleting a Record</vt:lpstr>
      <vt:lpstr>What is Hash Indices?</vt:lpstr>
      <vt:lpstr>Example</vt:lpstr>
      <vt:lpstr>Types of Hash Table</vt:lpstr>
      <vt:lpstr>Hashing Types</vt:lpstr>
      <vt:lpstr>Hash Functions</vt:lpstr>
      <vt:lpstr>Hash Functions Contd…</vt:lpstr>
      <vt:lpstr>Common Hash Functions</vt:lpstr>
      <vt:lpstr>Common Hash Functions</vt:lpstr>
      <vt:lpstr>Common Hash Functions</vt:lpstr>
      <vt:lpstr>Common Hash Functions</vt:lpstr>
      <vt:lpstr>Common Hash Functions</vt:lpstr>
      <vt:lpstr>Common Hash Functions</vt:lpstr>
      <vt:lpstr>Dynamic Hashing(Open Hashing)</vt:lpstr>
      <vt:lpstr>Extendable Hashing (Formal)</vt:lpstr>
      <vt:lpstr>Use of Extendable Hash Structure (Formal)</vt:lpstr>
      <vt:lpstr>Updates in Extendable Hash Structure (Formal)</vt:lpstr>
      <vt:lpstr>Updates in Extendable Hash Structure (Cont.) (Formal)</vt:lpstr>
      <vt:lpstr>Extendible Hashing (Intuition)</vt:lpstr>
      <vt:lpstr>Example</vt:lpstr>
      <vt:lpstr>Insertions</vt:lpstr>
      <vt:lpstr>PowerPoint Presentation</vt:lpstr>
      <vt:lpstr>PowerPoint Presentation</vt:lpstr>
      <vt:lpstr>Points to be Noted</vt:lpstr>
      <vt:lpstr>Directory Doubling</vt:lpstr>
      <vt:lpstr>Comments on Extendible Hashing</vt:lpstr>
      <vt:lpstr>Extendable Hashing Pros &amp; Con</vt:lpstr>
      <vt:lpstr>Linear Hashing</vt:lpstr>
      <vt:lpstr>Linear Hashing (Contd.)</vt:lpstr>
      <vt:lpstr>Linear Hashing (background)</vt:lpstr>
      <vt:lpstr>PowerPoint Presentation</vt:lpstr>
      <vt:lpstr>Linear Hashing (background)</vt:lpstr>
      <vt:lpstr>PowerPoint Presentation</vt:lpstr>
      <vt:lpstr>PowerPoint Presentation</vt:lpstr>
      <vt:lpstr>PowerPoint Presentation</vt:lpstr>
      <vt:lpstr>Linear Hashing Contd…</vt:lpstr>
      <vt:lpstr>PowerPoint Presentation</vt:lpstr>
      <vt:lpstr>PowerPoint Presentation</vt:lpstr>
      <vt:lpstr>Some Applications of Hash Tables</vt:lpstr>
      <vt:lpstr> Problems for Which Hash Tables are not Suitable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ADS_UNIT-II</dc:title>
  <dc:creator>Mr. Aryan</dc:creator>
  <dc:description/>
  <cp:lastModifiedBy>Chandrapal Singh  Arya</cp:lastModifiedBy>
  <cp:revision>543</cp:revision>
  <dcterms:created xsi:type="dcterms:W3CDTF">2019-01-16T03:45:15Z</dcterms:created>
  <dcterms:modified xsi:type="dcterms:W3CDTF">2023-01-03T09:35:05Z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2019-01-16T00:00:00Z</vt:filetime>
  </property>
  <property fmtid="{D5CDD505-2E9C-101B-9397-08002B2CF9AE}" pid="5" name="Presentation">
    <vt:lpwstr>ADS_UNIT-II</vt:lpwstr>
  </property>
  <property fmtid="{D5CDD505-2E9C-101B-9397-08002B2CF9AE}" pid="6" name="SlideDescription">
    <vt:lpwstr/>
  </property>
</Properties>
</file>