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slides/slide169.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176.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3"/>
  </p:notesMasterIdLst>
  <p:sldIdLst>
    <p:sldId id="256" r:id="rId2"/>
    <p:sldId id="425" r:id="rId3"/>
    <p:sldId id="257" r:id="rId4"/>
    <p:sldId id="410" r:id="rId5"/>
    <p:sldId id="413" r:id="rId6"/>
    <p:sldId id="412" r:id="rId7"/>
    <p:sldId id="411" r:id="rId8"/>
    <p:sldId id="414" r:id="rId9"/>
    <p:sldId id="258" r:id="rId10"/>
    <p:sldId id="409" r:id="rId11"/>
    <p:sldId id="427" r:id="rId12"/>
    <p:sldId id="426"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460" r:id="rId34"/>
    <p:sldId id="280" r:id="rId35"/>
    <p:sldId id="281" r:id="rId36"/>
    <p:sldId id="282" r:id="rId37"/>
    <p:sldId id="283" r:id="rId38"/>
    <p:sldId id="284" r:id="rId39"/>
    <p:sldId id="285" r:id="rId40"/>
    <p:sldId id="286" r:id="rId41"/>
    <p:sldId id="287" r:id="rId42"/>
    <p:sldId id="429" r:id="rId43"/>
    <p:sldId id="430" r:id="rId44"/>
    <p:sldId id="431" r:id="rId45"/>
    <p:sldId id="288" r:id="rId46"/>
    <p:sldId id="432" r:id="rId47"/>
    <p:sldId id="441" r:id="rId48"/>
    <p:sldId id="433" r:id="rId49"/>
    <p:sldId id="434" r:id="rId50"/>
    <p:sldId id="435" r:id="rId51"/>
    <p:sldId id="289" r:id="rId52"/>
    <p:sldId id="290" r:id="rId53"/>
    <p:sldId id="442" r:id="rId54"/>
    <p:sldId id="474" r:id="rId55"/>
    <p:sldId id="475" r:id="rId56"/>
    <p:sldId id="476" r:id="rId57"/>
    <p:sldId id="291" r:id="rId58"/>
    <p:sldId id="443" r:id="rId59"/>
    <p:sldId id="439" r:id="rId60"/>
    <p:sldId id="436" r:id="rId61"/>
    <p:sldId id="477" r:id="rId62"/>
    <p:sldId id="438" r:id="rId63"/>
    <p:sldId id="437" r:id="rId64"/>
    <p:sldId id="440" r:id="rId65"/>
    <p:sldId id="478" r:id="rId66"/>
    <p:sldId id="444" r:id="rId67"/>
    <p:sldId id="445" r:id="rId68"/>
    <p:sldId id="446" r:id="rId69"/>
    <p:sldId id="299" r:id="rId70"/>
    <p:sldId id="428" r:id="rId71"/>
    <p:sldId id="447" r:id="rId72"/>
    <p:sldId id="454" r:id="rId73"/>
    <p:sldId id="455" r:id="rId74"/>
    <p:sldId id="456" r:id="rId75"/>
    <p:sldId id="457" r:id="rId76"/>
    <p:sldId id="458" r:id="rId77"/>
    <p:sldId id="459" r:id="rId78"/>
    <p:sldId id="464" r:id="rId79"/>
    <p:sldId id="463" r:id="rId80"/>
    <p:sldId id="461" r:id="rId81"/>
    <p:sldId id="462" r:id="rId82"/>
    <p:sldId id="465" r:id="rId83"/>
    <p:sldId id="466" r:id="rId84"/>
    <p:sldId id="467" r:id="rId85"/>
    <p:sldId id="468" r:id="rId86"/>
    <p:sldId id="469" r:id="rId87"/>
    <p:sldId id="470" r:id="rId88"/>
    <p:sldId id="471" r:id="rId89"/>
    <p:sldId id="448" r:id="rId90"/>
    <p:sldId id="449" r:id="rId91"/>
    <p:sldId id="450" r:id="rId92"/>
    <p:sldId id="451" r:id="rId93"/>
    <p:sldId id="452" r:id="rId94"/>
    <p:sldId id="453" r:id="rId95"/>
    <p:sldId id="300" r:id="rId96"/>
    <p:sldId id="301" r:id="rId97"/>
    <p:sldId id="302" r:id="rId98"/>
    <p:sldId id="303" r:id="rId99"/>
    <p:sldId id="368" r:id="rId100"/>
    <p:sldId id="369" r:id="rId101"/>
    <p:sldId id="370" r:id="rId102"/>
    <p:sldId id="371" r:id="rId103"/>
    <p:sldId id="372" r:id="rId104"/>
    <p:sldId id="373" r:id="rId105"/>
    <p:sldId id="374" r:id="rId106"/>
    <p:sldId id="375" r:id="rId107"/>
    <p:sldId id="376" r:id="rId108"/>
    <p:sldId id="377" r:id="rId109"/>
    <p:sldId id="378" r:id="rId110"/>
    <p:sldId id="379" r:id="rId111"/>
    <p:sldId id="380" r:id="rId112"/>
    <p:sldId id="381" r:id="rId113"/>
    <p:sldId id="382" r:id="rId114"/>
    <p:sldId id="383" r:id="rId115"/>
    <p:sldId id="384" r:id="rId116"/>
    <p:sldId id="385" r:id="rId117"/>
    <p:sldId id="386" r:id="rId118"/>
    <p:sldId id="387" r:id="rId119"/>
    <p:sldId id="388" r:id="rId120"/>
    <p:sldId id="389" r:id="rId121"/>
    <p:sldId id="390" r:id="rId122"/>
    <p:sldId id="391" r:id="rId123"/>
    <p:sldId id="392" r:id="rId124"/>
    <p:sldId id="393" r:id="rId125"/>
    <p:sldId id="394" r:id="rId126"/>
    <p:sldId id="395" r:id="rId127"/>
    <p:sldId id="396" r:id="rId128"/>
    <p:sldId id="397" r:id="rId129"/>
    <p:sldId id="398" r:id="rId130"/>
    <p:sldId id="399" r:id="rId131"/>
    <p:sldId id="400" r:id="rId132"/>
    <p:sldId id="401" r:id="rId133"/>
    <p:sldId id="402" r:id="rId134"/>
    <p:sldId id="403" r:id="rId135"/>
    <p:sldId id="404" r:id="rId136"/>
    <p:sldId id="405" r:id="rId137"/>
    <p:sldId id="406" r:id="rId138"/>
    <p:sldId id="407" r:id="rId139"/>
    <p:sldId id="415" r:id="rId140"/>
    <p:sldId id="417" r:id="rId141"/>
    <p:sldId id="418" r:id="rId142"/>
    <p:sldId id="416" r:id="rId143"/>
    <p:sldId id="479" r:id="rId144"/>
    <p:sldId id="480" r:id="rId145"/>
    <p:sldId id="408" r:id="rId146"/>
    <p:sldId id="424" r:id="rId147"/>
    <p:sldId id="423" r:id="rId148"/>
    <p:sldId id="422" r:id="rId149"/>
    <p:sldId id="421" r:id="rId150"/>
    <p:sldId id="420" r:id="rId151"/>
    <p:sldId id="419" r:id="rId152"/>
    <p:sldId id="481" r:id="rId153"/>
    <p:sldId id="482" r:id="rId154"/>
    <p:sldId id="483" r:id="rId155"/>
    <p:sldId id="484" r:id="rId156"/>
    <p:sldId id="485" r:id="rId157"/>
    <p:sldId id="486" r:id="rId158"/>
    <p:sldId id="487" r:id="rId159"/>
    <p:sldId id="488" r:id="rId160"/>
    <p:sldId id="489" r:id="rId161"/>
    <p:sldId id="490" r:id="rId162"/>
    <p:sldId id="492" r:id="rId163"/>
    <p:sldId id="493" r:id="rId164"/>
    <p:sldId id="494" r:id="rId165"/>
    <p:sldId id="495" r:id="rId166"/>
    <p:sldId id="496" r:id="rId167"/>
    <p:sldId id="497" r:id="rId168"/>
    <p:sldId id="498" r:id="rId169"/>
    <p:sldId id="499" r:id="rId170"/>
    <p:sldId id="505" r:id="rId171"/>
    <p:sldId id="506" r:id="rId172"/>
    <p:sldId id="507" r:id="rId173"/>
    <p:sldId id="508" r:id="rId174"/>
    <p:sldId id="509" r:id="rId175"/>
    <p:sldId id="510" r:id="rId176"/>
    <p:sldId id="511" r:id="rId177"/>
    <p:sldId id="512" r:id="rId178"/>
    <p:sldId id="501" r:id="rId179"/>
    <p:sldId id="502" r:id="rId180"/>
    <p:sldId id="503" r:id="rId181"/>
    <p:sldId id="504" r:id="rId18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C4996C54-96EC-424A-ABB4-4BB15D6B5D2B}" type="datetimeFigureOut">
              <a:rPr lang="en-US" smtClean="0"/>
              <a:pPr/>
              <a:t>1/1/2020</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D52F1F65-1127-48B4-A565-2E6567157A6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52F1F65-1127-48B4-A565-2E6567157A6D}"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775F54"/>
                </a:solidFill>
                <a:latin typeface="Arial"/>
                <a:cs typeface="Arial"/>
              </a:defRPr>
            </a:lvl1pPr>
          </a:lstStyle>
          <a:p>
            <a:pPr marL="12700">
              <a:lnSpc>
                <a:spcPts val="1580"/>
              </a:lnSpc>
            </a:pPr>
            <a:r>
              <a:rPr lang="en-US" spc="-5" smtClean="0"/>
              <a:t>                               18 Jan, 2019</a:t>
            </a:r>
            <a:endParaRPr spc="-5" dirty="0"/>
          </a:p>
        </p:txBody>
      </p:sp>
      <p:sp>
        <p:nvSpPr>
          <p:cNvPr id="5" name="Holder 5"/>
          <p:cNvSpPr>
            <a:spLocks noGrp="1"/>
          </p:cNvSpPr>
          <p:nvPr>
            <p:ph type="dt" sz="half" idx="6"/>
          </p:nvPr>
        </p:nvSpPr>
        <p:spPr/>
        <p:txBody>
          <a:bodyPr lIns="0" tIns="0" rIns="0" bIns="0"/>
          <a:lstStyle>
            <a:lvl1pPr>
              <a:defRPr sz="1400" b="0" i="0">
                <a:solidFill>
                  <a:srgbClr val="775F54"/>
                </a:solidFill>
                <a:latin typeface="Arial"/>
                <a:cs typeface="Arial"/>
              </a:defRPr>
            </a:lvl1pPr>
          </a:lstStyle>
          <a:p>
            <a:pPr marL="12700">
              <a:lnSpc>
                <a:spcPts val="1580"/>
              </a:lnSpc>
            </a:pPr>
            <a:fld id="{47E6AF17-44A5-4650-9668-B1437519577A}" type="datetime4">
              <a:rPr lang="en-US" spc="-5" smtClean="0"/>
              <a:pPr marL="12700">
                <a:lnSpc>
                  <a:spcPts val="1580"/>
                </a:lnSpc>
              </a:pPr>
              <a:t>January 1, 2020</a:t>
            </a:fld>
            <a:endParaRPr spc="-5"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775F54"/>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9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775F54"/>
                </a:solidFill>
                <a:latin typeface="Arial"/>
                <a:cs typeface="Arial"/>
              </a:defRPr>
            </a:lvl1pPr>
          </a:lstStyle>
          <a:p>
            <a:pPr marL="12700">
              <a:lnSpc>
                <a:spcPts val="1580"/>
              </a:lnSpc>
            </a:pPr>
            <a:r>
              <a:rPr lang="en-US" spc="-5" smtClean="0"/>
              <a:t>                               18 Jan, 2019</a:t>
            </a:r>
            <a:endParaRPr spc="-5" dirty="0"/>
          </a:p>
        </p:txBody>
      </p:sp>
      <p:sp>
        <p:nvSpPr>
          <p:cNvPr id="5" name="Holder 5"/>
          <p:cNvSpPr>
            <a:spLocks noGrp="1"/>
          </p:cNvSpPr>
          <p:nvPr>
            <p:ph type="dt" sz="half" idx="6"/>
          </p:nvPr>
        </p:nvSpPr>
        <p:spPr/>
        <p:txBody>
          <a:bodyPr lIns="0" tIns="0" rIns="0" bIns="0"/>
          <a:lstStyle>
            <a:lvl1pPr>
              <a:defRPr sz="1400" b="0" i="0">
                <a:solidFill>
                  <a:srgbClr val="775F54"/>
                </a:solidFill>
                <a:latin typeface="Arial"/>
                <a:cs typeface="Arial"/>
              </a:defRPr>
            </a:lvl1pPr>
          </a:lstStyle>
          <a:p>
            <a:pPr marL="12700">
              <a:lnSpc>
                <a:spcPts val="1580"/>
              </a:lnSpc>
            </a:pPr>
            <a:fld id="{28889D01-04B7-4D3D-8A4A-AC03C3E2E058}" type="datetime4">
              <a:rPr lang="en-US" spc="-5" smtClean="0"/>
              <a:pPr marL="12700">
                <a:lnSpc>
                  <a:spcPts val="1580"/>
                </a:lnSpc>
              </a:pPr>
              <a:t>January 1, 2020</a:t>
            </a:fld>
            <a:endParaRPr spc="-5"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775F54"/>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rgbClr val="775F54"/>
                </a:solidFill>
                <a:latin typeface="Arial"/>
                <a:cs typeface="Arial"/>
              </a:defRPr>
            </a:lvl1pPr>
          </a:lstStyle>
          <a:p>
            <a:pPr marL="12700">
              <a:lnSpc>
                <a:spcPts val="1580"/>
              </a:lnSpc>
            </a:pPr>
            <a:r>
              <a:rPr lang="en-US" spc="-5" smtClean="0"/>
              <a:t>                               18 Jan, 2019</a:t>
            </a:r>
            <a:endParaRPr spc="-5" dirty="0"/>
          </a:p>
        </p:txBody>
      </p:sp>
      <p:sp>
        <p:nvSpPr>
          <p:cNvPr id="6" name="Holder 6"/>
          <p:cNvSpPr>
            <a:spLocks noGrp="1"/>
          </p:cNvSpPr>
          <p:nvPr>
            <p:ph type="dt" sz="half" idx="6"/>
          </p:nvPr>
        </p:nvSpPr>
        <p:spPr/>
        <p:txBody>
          <a:bodyPr lIns="0" tIns="0" rIns="0" bIns="0"/>
          <a:lstStyle>
            <a:lvl1pPr>
              <a:defRPr sz="1400" b="0" i="0">
                <a:solidFill>
                  <a:srgbClr val="775F54"/>
                </a:solidFill>
                <a:latin typeface="Arial"/>
                <a:cs typeface="Arial"/>
              </a:defRPr>
            </a:lvl1pPr>
          </a:lstStyle>
          <a:p>
            <a:pPr marL="12700">
              <a:lnSpc>
                <a:spcPts val="1580"/>
              </a:lnSpc>
            </a:pPr>
            <a:fld id="{F0EB3590-E978-49CA-9053-071E2F8568C7}" type="datetime4">
              <a:rPr lang="en-US" spc="-5" smtClean="0"/>
              <a:pPr marL="12700">
                <a:lnSpc>
                  <a:spcPts val="1580"/>
                </a:lnSpc>
              </a:pPr>
              <a:t>January 1, 2020</a:t>
            </a:fld>
            <a:endParaRPr spc="-5"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775F54"/>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0" i="0">
                <a:solidFill>
                  <a:srgbClr val="775F54"/>
                </a:solidFill>
                <a:latin typeface="Arial"/>
                <a:cs typeface="Arial"/>
              </a:defRPr>
            </a:lvl1pPr>
          </a:lstStyle>
          <a:p>
            <a:pPr marL="12700">
              <a:lnSpc>
                <a:spcPts val="1580"/>
              </a:lnSpc>
            </a:pPr>
            <a:r>
              <a:rPr lang="en-US" spc="-5" smtClean="0"/>
              <a:t>                               18 Jan, 2019</a:t>
            </a:r>
            <a:endParaRPr spc="-5" dirty="0"/>
          </a:p>
        </p:txBody>
      </p:sp>
      <p:sp>
        <p:nvSpPr>
          <p:cNvPr id="4" name="Holder 4"/>
          <p:cNvSpPr>
            <a:spLocks noGrp="1"/>
          </p:cNvSpPr>
          <p:nvPr>
            <p:ph type="dt" sz="half" idx="6"/>
          </p:nvPr>
        </p:nvSpPr>
        <p:spPr/>
        <p:txBody>
          <a:bodyPr lIns="0" tIns="0" rIns="0" bIns="0"/>
          <a:lstStyle>
            <a:lvl1pPr>
              <a:defRPr sz="1400" b="0" i="0">
                <a:solidFill>
                  <a:srgbClr val="775F54"/>
                </a:solidFill>
                <a:latin typeface="Arial"/>
                <a:cs typeface="Arial"/>
              </a:defRPr>
            </a:lvl1pPr>
          </a:lstStyle>
          <a:p>
            <a:pPr marL="12700">
              <a:lnSpc>
                <a:spcPts val="1580"/>
              </a:lnSpc>
            </a:pPr>
            <a:fld id="{5A5628B3-439E-4722-9EA4-22579EE48D1A}" type="datetime4">
              <a:rPr lang="en-US" spc="-5" smtClean="0"/>
              <a:pPr marL="12700">
                <a:lnSpc>
                  <a:spcPts val="1580"/>
                </a:lnSpc>
              </a:pPr>
              <a:t>January 1, 2020</a:t>
            </a:fld>
            <a:endParaRPr spc="-5"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rgbClr val="775F54"/>
                </a:solidFill>
                <a:latin typeface="Arial"/>
                <a:cs typeface="Arial"/>
              </a:defRPr>
            </a:lvl1pPr>
          </a:lstStyle>
          <a:p>
            <a:pPr marL="12700">
              <a:lnSpc>
                <a:spcPts val="1580"/>
              </a:lnSpc>
            </a:pPr>
            <a:r>
              <a:rPr lang="en-US" spc="-5" smtClean="0"/>
              <a:t>                               18 Jan, 2019</a:t>
            </a:r>
            <a:endParaRPr spc="-5" dirty="0"/>
          </a:p>
        </p:txBody>
      </p:sp>
      <p:sp>
        <p:nvSpPr>
          <p:cNvPr id="3" name="Holder 3"/>
          <p:cNvSpPr>
            <a:spLocks noGrp="1"/>
          </p:cNvSpPr>
          <p:nvPr>
            <p:ph type="dt" sz="half" idx="6"/>
          </p:nvPr>
        </p:nvSpPr>
        <p:spPr/>
        <p:txBody>
          <a:bodyPr lIns="0" tIns="0" rIns="0" bIns="0"/>
          <a:lstStyle>
            <a:lvl1pPr>
              <a:defRPr sz="1400" b="0" i="0">
                <a:solidFill>
                  <a:srgbClr val="775F54"/>
                </a:solidFill>
                <a:latin typeface="Arial"/>
                <a:cs typeface="Arial"/>
              </a:defRPr>
            </a:lvl1pPr>
          </a:lstStyle>
          <a:p>
            <a:pPr marL="12700">
              <a:lnSpc>
                <a:spcPts val="1580"/>
              </a:lnSpc>
            </a:pPr>
            <a:fld id="{73085D86-D3F7-41B1-962F-A4CE846D2C34}" type="datetime4">
              <a:rPr lang="en-US" spc="-5" smtClean="0"/>
              <a:pPr marL="12700">
                <a:lnSpc>
                  <a:spcPts val="1580"/>
                </a:lnSpc>
              </a:pPr>
              <a:t>January 1, 2020</a:t>
            </a:fld>
            <a:endParaRPr spc="-5"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DD8046"/>
          </a:solidFill>
        </p:spPr>
        <p:txBody>
          <a:bodyPr wrap="square" lIns="0" tIns="0" rIns="0" bIns="0" rtlCol="0"/>
          <a:lstStyle/>
          <a:p>
            <a:endParaRPr/>
          </a:p>
        </p:txBody>
      </p:sp>
      <p:sp>
        <p:nvSpPr>
          <p:cNvPr id="17" name="bk object 17"/>
          <p:cNvSpPr/>
          <p:nvPr/>
        </p:nvSpPr>
        <p:spPr>
          <a:xfrm>
            <a:off x="590550" y="1280160"/>
            <a:ext cx="8553450" cy="228600"/>
          </a:xfrm>
          <a:custGeom>
            <a:avLst/>
            <a:gdLst/>
            <a:ahLst/>
            <a:cxnLst/>
            <a:rect l="l" t="t" r="r" b="b"/>
            <a:pathLst>
              <a:path w="8553450" h="228600">
                <a:moveTo>
                  <a:pt x="0" y="228600"/>
                </a:moveTo>
                <a:lnTo>
                  <a:pt x="8553450" y="228600"/>
                </a:lnTo>
                <a:lnTo>
                  <a:pt x="8553450" y="0"/>
                </a:lnTo>
                <a:lnTo>
                  <a:pt x="0" y="0"/>
                </a:lnTo>
                <a:lnTo>
                  <a:pt x="0" y="228600"/>
                </a:lnTo>
                <a:close/>
              </a:path>
            </a:pathLst>
          </a:custGeom>
          <a:solidFill>
            <a:srgbClr val="93B6D2"/>
          </a:solidFill>
        </p:spPr>
        <p:txBody>
          <a:bodyPr wrap="square" lIns="0" tIns="0" rIns="0" bIns="0" rtlCol="0"/>
          <a:lstStyle/>
          <a:p>
            <a:endParaRPr/>
          </a:p>
        </p:txBody>
      </p:sp>
      <p:sp>
        <p:nvSpPr>
          <p:cNvPr id="2" name="Holder 2"/>
          <p:cNvSpPr>
            <a:spLocks noGrp="1"/>
          </p:cNvSpPr>
          <p:nvPr>
            <p:ph type="title"/>
          </p:nvPr>
        </p:nvSpPr>
        <p:spPr>
          <a:xfrm>
            <a:off x="638302" y="343865"/>
            <a:ext cx="7867395" cy="697230"/>
          </a:xfrm>
          <a:prstGeom prst="rect">
            <a:avLst/>
          </a:prstGeom>
        </p:spPr>
        <p:txBody>
          <a:bodyPr wrap="square" lIns="0" tIns="0" rIns="0" bIns="0">
            <a:spAutoFit/>
          </a:bodyPr>
          <a:lstStyle>
            <a:lvl1pPr>
              <a:defRPr sz="4400" b="0" i="0">
                <a:solidFill>
                  <a:srgbClr val="775F54"/>
                </a:solidFill>
                <a:latin typeface="Arial"/>
                <a:cs typeface="Arial"/>
              </a:defRPr>
            </a:lvl1pPr>
          </a:lstStyle>
          <a:p>
            <a:endParaRPr/>
          </a:p>
        </p:txBody>
      </p:sp>
      <p:sp>
        <p:nvSpPr>
          <p:cNvPr id="3" name="Holder 3"/>
          <p:cNvSpPr>
            <a:spLocks noGrp="1"/>
          </p:cNvSpPr>
          <p:nvPr>
            <p:ph type="body" idx="1"/>
          </p:nvPr>
        </p:nvSpPr>
        <p:spPr>
          <a:xfrm>
            <a:off x="307340" y="1459738"/>
            <a:ext cx="8530590" cy="3651250"/>
          </a:xfrm>
          <a:prstGeom prst="rect">
            <a:avLst/>
          </a:prstGeom>
        </p:spPr>
        <p:txBody>
          <a:bodyPr wrap="square" lIns="0" tIns="0" rIns="0" bIns="0">
            <a:spAutoFit/>
          </a:bodyPr>
          <a:lstStyle>
            <a:lvl1pPr>
              <a:defRPr sz="29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6175628" y="6327830"/>
            <a:ext cx="1027429" cy="219709"/>
          </a:xfrm>
          <a:prstGeom prst="rect">
            <a:avLst/>
          </a:prstGeom>
        </p:spPr>
        <p:txBody>
          <a:bodyPr wrap="square" lIns="0" tIns="0" rIns="0" bIns="0">
            <a:spAutoFit/>
          </a:bodyPr>
          <a:lstStyle>
            <a:lvl1pPr>
              <a:defRPr sz="1400" b="0" i="0">
                <a:solidFill>
                  <a:srgbClr val="775F54"/>
                </a:solidFill>
                <a:latin typeface="Arial"/>
                <a:cs typeface="Arial"/>
              </a:defRPr>
            </a:lvl1pPr>
          </a:lstStyle>
          <a:p>
            <a:pPr marL="12700">
              <a:lnSpc>
                <a:spcPts val="1580"/>
              </a:lnSpc>
            </a:pPr>
            <a:r>
              <a:rPr lang="en-US" spc="-5" smtClean="0"/>
              <a:t>                               18 Jan, 2019</a:t>
            </a:r>
            <a:endParaRPr spc="-5" dirty="0"/>
          </a:p>
        </p:txBody>
      </p:sp>
      <p:sp>
        <p:nvSpPr>
          <p:cNvPr id="5" name="Holder 5"/>
          <p:cNvSpPr>
            <a:spLocks noGrp="1"/>
          </p:cNvSpPr>
          <p:nvPr>
            <p:ph type="dt" sz="half" idx="6"/>
          </p:nvPr>
        </p:nvSpPr>
        <p:spPr>
          <a:xfrm>
            <a:off x="3826890" y="6327525"/>
            <a:ext cx="2124710" cy="219709"/>
          </a:xfrm>
          <a:prstGeom prst="rect">
            <a:avLst/>
          </a:prstGeom>
        </p:spPr>
        <p:txBody>
          <a:bodyPr wrap="square" lIns="0" tIns="0" rIns="0" bIns="0">
            <a:spAutoFit/>
          </a:bodyPr>
          <a:lstStyle>
            <a:lvl1pPr>
              <a:defRPr sz="1400" b="0" i="0">
                <a:solidFill>
                  <a:srgbClr val="775F54"/>
                </a:solidFill>
                <a:latin typeface="Arial"/>
                <a:cs typeface="Arial"/>
              </a:defRPr>
            </a:lvl1pPr>
          </a:lstStyle>
          <a:p>
            <a:pPr marL="12700">
              <a:lnSpc>
                <a:spcPts val="1580"/>
              </a:lnSpc>
            </a:pPr>
            <a:fld id="{CDA40FDD-AE13-417B-89DF-C8F4B8C490F7}" type="datetime4">
              <a:rPr lang="en-US" spc="-5" smtClean="0"/>
              <a:pPr marL="12700">
                <a:lnSpc>
                  <a:spcPts val="1580"/>
                </a:lnSpc>
              </a:pPr>
              <a:t>January 1, 2020</a:t>
            </a:fld>
            <a:endParaRPr spc="-5" dirty="0"/>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3" Type="http://schemas.openxmlformats.org/officeDocument/2006/relationships/hyperlink" Target="http://algorithms.tutorialhorizon.com/double-threaded-binary-tree-complete-implementation/" TargetMode="External"/><Relationship Id="rId2" Type="http://schemas.openxmlformats.org/officeDocument/2006/relationships/hyperlink" Target="http://algorithms.tutorialhorizon.com/single-threaded-binary-tree-complete-implementation/" TargetMode="Externa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hyperlink" Target="https://www.geeksforgeeks.org/inorder-successor-in-binary-search-tree/"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261569"/>
            <a:ext cx="7856220" cy="566822"/>
          </a:xfrm>
          <a:prstGeom prst="rect">
            <a:avLst/>
          </a:prstGeom>
        </p:spPr>
        <p:txBody>
          <a:bodyPr vert="horz" wrap="square" lIns="0" tIns="12700" rIns="0" bIns="0" rtlCol="0">
            <a:spAutoFit/>
          </a:bodyPr>
          <a:lstStyle/>
          <a:p>
            <a:pPr marL="12700">
              <a:lnSpc>
                <a:spcPct val="100000"/>
              </a:lnSpc>
              <a:spcBef>
                <a:spcPts val="100"/>
              </a:spcBef>
            </a:pPr>
            <a:r>
              <a:rPr lang="en-US" sz="3600" b="1" spc="-280" smtClean="0">
                <a:solidFill>
                  <a:srgbClr val="006FC0"/>
                </a:solidFill>
                <a:latin typeface="Trebuchet MS"/>
                <a:cs typeface="Trebuchet MS"/>
              </a:rPr>
              <a:t> 210252</a:t>
            </a:r>
            <a:r>
              <a:rPr sz="3600" b="1" spc="-280" smtClean="0">
                <a:solidFill>
                  <a:srgbClr val="006FC0"/>
                </a:solidFill>
                <a:latin typeface="Trebuchet MS"/>
                <a:cs typeface="Trebuchet MS"/>
              </a:rPr>
              <a:t>-</a:t>
            </a:r>
            <a:r>
              <a:rPr lang="en-US" sz="3600" b="1" spc="-280" smtClean="0">
                <a:solidFill>
                  <a:srgbClr val="006FC0"/>
                </a:solidFill>
                <a:latin typeface="Trebuchet MS"/>
                <a:cs typeface="Trebuchet MS"/>
              </a:rPr>
              <a:t>  ADVANCED </a:t>
            </a:r>
            <a:r>
              <a:rPr sz="3600" b="1" spc="-280" smtClean="0">
                <a:solidFill>
                  <a:srgbClr val="006FC0"/>
                </a:solidFill>
                <a:latin typeface="Trebuchet MS"/>
                <a:cs typeface="Trebuchet MS"/>
              </a:rPr>
              <a:t>DATA</a:t>
            </a:r>
            <a:r>
              <a:rPr sz="3600" b="1" spc="-305" smtClean="0">
                <a:solidFill>
                  <a:srgbClr val="006FC0"/>
                </a:solidFill>
                <a:latin typeface="Trebuchet MS"/>
                <a:cs typeface="Trebuchet MS"/>
              </a:rPr>
              <a:t> </a:t>
            </a:r>
            <a:r>
              <a:rPr sz="3600" b="1" spc="-345" smtClean="0">
                <a:solidFill>
                  <a:srgbClr val="006FC0"/>
                </a:solidFill>
                <a:latin typeface="Trebuchet MS"/>
                <a:cs typeface="Trebuchet MS"/>
              </a:rPr>
              <a:t>STRUCTURES</a:t>
            </a:r>
            <a:endParaRPr sz="3600">
              <a:latin typeface="Trebuchet MS"/>
              <a:cs typeface="Trebuchet MS"/>
            </a:endParaRPr>
          </a:p>
        </p:txBody>
      </p:sp>
      <p:sp>
        <p:nvSpPr>
          <p:cNvPr id="3" name="object 3"/>
          <p:cNvSpPr txBox="1"/>
          <p:nvPr/>
        </p:nvSpPr>
        <p:spPr>
          <a:xfrm>
            <a:off x="381000" y="2133600"/>
            <a:ext cx="8458200" cy="3742691"/>
          </a:xfrm>
          <a:prstGeom prst="rect">
            <a:avLst/>
          </a:prstGeom>
          <a:solidFill>
            <a:schemeClr val="bg1"/>
          </a:solidFill>
        </p:spPr>
        <p:txBody>
          <a:bodyPr vert="horz" wrap="square" lIns="0" tIns="13335" rIns="0" bIns="0" rtlCol="0">
            <a:spAutoFit/>
          </a:bodyPr>
          <a:lstStyle/>
          <a:p>
            <a:pPr algn="ctr">
              <a:lnSpc>
                <a:spcPct val="100000"/>
              </a:lnSpc>
            </a:pPr>
            <a:r>
              <a:rPr lang="en-US" sz="3600" dirty="0" smtClean="0">
                <a:solidFill>
                  <a:schemeClr val="accent1">
                    <a:lumMod val="75000"/>
                  </a:schemeClr>
                </a:solidFill>
                <a:latin typeface="Times New Roman"/>
                <a:cs typeface="Times New Roman"/>
              </a:rPr>
              <a:t>Advanced Data Structures</a:t>
            </a:r>
          </a:p>
          <a:p>
            <a:pPr algn="ctr">
              <a:lnSpc>
                <a:spcPct val="100000"/>
              </a:lnSpc>
            </a:pPr>
            <a:r>
              <a:rPr lang="en-US" sz="3100" dirty="0" smtClean="0">
                <a:solidFill>
                  <a:schemeClr val="accent5">
                    <a:lumMod val="75000"/>
                  </a:schemeClr>
                </a:solidFill>
                <a:latin typeface="Times New Roman"/>
                <a:cs typeface="Times New Roman"/>
              </a:rPr>
              <a:t>SE, Computer Engineering (2015 Pattern)</a:t>
            </a:r>
          </a:p>
          <a:p>
            <a:pPr algn="ctr">
              <a:lnSpc>
                <a:spcPct val="100000"/>
              </a:lnSpc>
            </a:pPr>
            <a:r>
              <a:rPr lang="en-US" sz="3100" dirty="0" smtClean="0">
                <a:solidFill>
                  <a:schemeClr val="accent5">
                    <a:lumMod val="75000"/>
                  </a:schemeClr>
                </a:solidFill>
                <a:latin typeface="Times New Roman"/>
                <a:cs typeface="Times New Roman"/>
              </a:rPr>
              <a:t>(50 Marks Online, 50 Marks offline)</a:t>
            </a:r>
            <a:endParaRPr sz="3100">
              <a:solidFill>
                <a:schemeClr val="accent5">
                  <a:lumMod val="75000"/>
                </a:schemeClr>
              </a:solidFill>
              <a:latin typeface="Times New Roman"/>
              <a:cs typeface="Times New Roman"/>
            </a:endParaRPr>
          </a:p>
          <a:p>
            <a:pPr marL="12700" algn="ctr">
              <a:lnSpc>
                <a:spcPct val="100000"/>
              </a:lnSpc>
              <a:spcBef>
                <a:spcPts val="1930"/>
              </a:spcBef>
            </a:pPr>
            <a:r>
              <a:rPr lang="en-US" sz="29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a:cs typeface="Arial"/>
              </a:rPr>
              <a:t>Prof. C. S. </a:t>
            </a:r>
            <a:r>
              <a:rPr lang="en-US" sz="29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a:cs typeface="Arial"/>
              </a:rPr>
              <a:t>Arya</a:t>
            </a:r>
            <a:endParaRPr sz="29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a:cs typeface="Arial"/>
            </a:endParaRPr>
          </a:p>
          <a:p>
            <a:pPr marL="12700" algn="ctr">
              <a:lnSpc>
                <a:spcPct val="100000"/>
              </a:lnSpc>
              <a:spcBef>
                <a:spcPts val="695"/>
              </a:spcBef>
            </a:pP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Assistant Professor, Department of Computer Engineering</a:t>
            </a:r>
          </a:p>
          <a:p>
            <a:pPr marL="12700" algn="ctr">
              <a:lnSpc>
                <a:spcPct val="100000"/>
              </a:lnSpc>
              <a:spcBef>
                <a:spcPts val="695"/>
              </a:spcBef>
            </a:pPr>
            <a:r>
              <a:rPr lang="en-US" sz="29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Jaihind</a:t>
            </a:r>
            <a:r>
              <a:rPr lang="en-US" sz="29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College of Engineering, </a:t>
            </a:r>
            <a:r>
              <a:rPr lang="en-US" sz="29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Kuran</a:t>
            </a:r>
            <a:endParaRPr lang="en-US" sz="29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marL="12700" algn="ctr">
              <a:lnSpc>
                <a:spcPct val="100000"/>
              </a:lnSpc>
              <a:spcBef>
                <a:spcPts val="695"/>
              </a:spcBef>
            </a:pPr>
            <a:r>
              <a:rPr lang="en-US" sz="29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(Affiliated to </a:t>
            </a:r>
            <a:r>
              <a:rPr lang="en-US" sz="29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Savitribai</a:t>
            </a:r>
            <a:r>
              <a:rPr lang="en-US" sz="29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29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Phule</a:t>
            </a:r>
            <a:r>
              <a:rPr lang="en-US" sz="29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29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Pune</a:t>
            </a:r>
            <a:r>
              <a:rPr lang="en-US" sz="29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University, </a:t>
            </a:r>
            <a:r>
              <a:rPr lang="en-US" sz="29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Pune</a:t>
            </a:r>
            <a:r>
              <a:rPr lang="en-US" sz="29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t>
            </a:r>
            <a:endParaRPr sz="29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4" name="Date Placeholder 3"/>
          <p:cNvSpPr>
            <a:spLocks noGrp="1"/>
          </p:cNvSpPr>
          <p:nvPr>
            <p:ph type="dt" sz="half" idx="6"/>
          </p:nvPr>
        </p:nvSpPr>
        <p:spPr>
          <a:xfrm>
            <a:off x="304800" y="6324600"/>
            <a:ext cx="2124710" cy="219709"/>
          </a:xfrm>
        </p:spPr>
        <p:txBody>
          <a:bodyPr/>
          <a:lstStyle/>
          <a:p>
            <a:pPr marL="12700">
              <a:lnSpc>
                <a:spcPts val="1580"/>
              </a:lnSpc>
            </a:pPr>
            <a:fld id="{2DE5D6F5-88ED-4E49-AC98-730BCD64E25F}" type="datetime4">
              <a:rPr lang="en-US" spc="-5" smtClean="0"/>
              <a:pPr marL="12700">
                <a:lnSpc>
                  <a:spcPts val="1580"/>
                </a:lnSpc>
              </a:pPr>
              <a:t>January 1, 2020</a:t>
            </a:fld>
            <a:endParaRPr lang="en-US" spc="-5" dirty="0"/>
          </a:p>
        </p:txBody>
      </p:sp>
      <p:sp>
        <p:nvSpPr>
          <p:cNvPr id="6" name="Slide Number Placeholder 5"/>
          <p:cNvSpPr>
            <a:spLocks noGrp="1"/>
          </p:cNvSpPr>
          <p:nvPr>
            <p:ph type="sldNum" sz="quarter" idx="7"/>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UNIT-I Topics Continue…</a:t>
            </a:r>
            <a:endParaRPr lang="en-US" dirty="0"/>
          </a:p>
        </p:txBody>
      </p:sp>
      <p:sp>
        <p:nvSpPr>
          <p:cNvPr id="3" name="Text Placeholder 2"/>
          <p:cNvSpPr>
            <a:spLocks noGrp="1"/>
          </p:cNvSpPr>
          <p:nvPr>
            <p:ph type="body" idx="1"/>
          </p:nvPr>
        </p:nvSpPr>
        <p:spPr>
          <a:xfrm>
            <a:off x="307340" y="1459738"/>
            <a:ext cx="8530590" cy="4062651"/>
          </a:xfrm>
        </p:spPr>
        <p:txBody>
          <a:bodyPr/>
          <a:lstStyle/>
          <a:p>
            <a:pPr>
              <a:buFont typeface="Wingdings" pitchFamily="2" charset="2"/>
              <a:buChar char="q"/>
            </a:pPr>
            <a:r>
              <a:rPr lang="en-US" sz="2400" dirty="0" smtClean="0"/>
              <a:t>Binary Search Tree</a:t>
            </a:r>
          </a:p>
          <a:p>
            <a:r>
              <a:rPr lang="en-US" sz="2400" dirty="0" smtClean="0"/>
              <a:t>	Representation</a:t>
            </a:r>
          </a:p>
          <a:p>
            <a:r>
              <a:rPr lang="en-US" sz="2400" dirty="0" smtClean="0"/>
              <a:t>	Operations on BST</a:t>
            </a:r>
          </a:p>
          <a:p>
            <a:r>
              <a:rPr lang="en-US" sz="2400" dirty="0" smtClean="0"/>
              <a:t>	BST Traversals</a:t>
            </a:r>
          </a:p>
          <a:p>
            <a:r>
              <a:rPr lang="en-US" sz="2400" dirty="0" smtClean="0"/>
              <a:t>	Performance</a:t>
            </a:r>
          </a:p>
          <a:p>
            <a:pPr>
              <a:buFont typeface="Wingdings" pitchFamily="2" charset="2"/>
              <a:buChar char="q"/>
            </a:pPr>
            <a:r>
              <a:rPr lang="en-US" sz="2400" dirty="0" smtClean="0"/>
              <a:t>Threaded Binary Tree</a:t>
            </a:r>
          </a:p>
          <a:p>
            <a:r>
              <a:rPr lang="en-US" sz="2400" dirty="0" smtClean="0"/>
              <a:t>	Representation</a:t>
            </a:r>
          </a:p>
          <a:p>
            <a:r>
              <a:rPr lang="en-US" sz="2400" dirty="0" smtClean="0"/>
              <a:t>	Operations</a:t>
            </a:r>
          </a:p>
          <a:p>
            <a:r>
              <a:rPr lang="en-US" sz="2400" dirty="0" smtClean="0"/>
              <a:t>	Performance</a:t>
            </a:r>
          </a:p>
          <a:p>
            <a:pPr>
              <a:buFont typeface="Wingdings" pitchFamily="2" charset="2"/>
              <a:buChar char="q"/>
            </a:pPr>
            <a:r>
              <a:rPr lang="en-US" sz="2400" dirty="0" smtClean="0"/>
              <a:t>Expression Tree and Huffman’s Coding</a:t>
            </a:r>
          </a:p>
          <a:p>
            <a:r>
              <a:rPr lang="en-US" sz="2400" dirty="0" smtClean="0"/>
              <a:t> </a:t>
            </a:r>
            <a:endParaRPr lang="en-US" sz="2400" dirty="0"/>
          </a:p>
        </p:txBody>
      </p:sp>
      <p:sp>
        <p:nvSpPr>
          <p:cNvPr id="4" name="Date Placeholder 3"/>
          <p:cNvSpPr>
            <a:spLocks noGrp="1"/>
          </p:cNvSpPr>
          <p:nvPr>
            <p:ph type="dt" sz="half" idx="6"/>
          </p:nvPr>
        </p:nvSpPr>
        <p:spPr>
          <a:xfrm>
            <a:off x="0" y="6638291"/>
            <a:ext cx="2124710" cy="219709"/>
          </a:xfrm>
        </p:spPr>
        <p:txBody>
          <a:bodyPr/>
          <a:lstStyle/>
          <a:p>
            <a:pPr marL="12700">
              <a:lnSpc>
                <a:spcPts val="1580"/>
              </a:lnSpc>
            </a:pPr>
            <a:fld id="{4709A085-4E3C-483D-B82F-EEB23C41E097}" type="datetime4">
              <a:rPr lang="en-US" spc="-5" smtClean="0"/>
              <a:pPr marL="12700">
                <a:lnSpc>
                  <a:spcPts val="1580"/>
                </a:lnSpc>
              </a:pPr>
              <a:t>January 1, 2020</a:t>
            </a:fld>
            <a:endParaRPr lang="en-US" spc="-5" dirty="0"/>
          </a:p>
        </p:txBody>
      </p:sp>
      <p:sp>
        <p:nvSpPr>
          <p:cNvPr id="6" name="Slide Number Placeholder 5"/>
          <p:cNvSpPr>
            <a:spLocks noGrp="1"/>
          </p:cNvSpPr>
          <p:nvPr>
            <p:ph type="sldNum" sz="quarter" idx="7"/>
          </p:nvPr>
        </p:nvSpPr>
        <p:spPr>
          <a:xfrm>
            <a:off x="6583680" y="6553200"/>
            <a:ext cx="2103120" cy="304800"/>
          </a:xfrm>
        </p:spPr>
        <p:txBody>
          <a:bodyPr/>
          <a:lstStyle/>
          <a:p>
            <a:fld id="{B6F15528-21DE-4FAA-801E-634DDDAF4B2B}" type="slidenum">
              <a:rPr lang="en-US" smtClean="0"/>
              <a:pPr/>
              <a:t>10</a:t>
            </a:fld>
            <a:endParaRPr lang="en-US" dirty="0"/>
          </a:p>
        </p:txBody>
      </p:sp>
      <p:sp>
        <p:nvSpPr>
          <p:cNvPr id="7" name="object 4"/>
          <p:cNvSpPr txBox="1"/>
          <p:nvPr/>
        </p:nvSpPr>
        <p:spPr>
          <a:xfrm>
            <a:off x="213461" y="1266191"/>
            <a:ext cx="91339" cy="197490"/>
          </a:xfrm>
          <a:prstGeom prst="rect">
            <a:avLst/>
          </a:prstGeom>
        </p:spPr>
        <p:txBody>
          <a:bodyPr vert="horz" wrap="square" lIns="0" tIns="12700" rIns="0" bIns="0" rtlCol="0">
            <a:spAutoFit/>
          </a:bodyPr>
          <a:lstStyle/>
          <a:p>
            <a:pPr marL="12700">
              <a:lnSpc>
                <a:spcPct val="100000"/>
              </a:lnSpc>
              <a:spcBef>
                <a:spcPts val="100"/>
              </a:spcBef>
            </a:pPr>
            <a:r>
              <a:rPr sz="1200" b="1" spc="-70" dirty="0">
                <a:solidFill>
                  <a:srgbClr val="FFFFFF"/>
                </a:solidFill>
                <a:latin typeface="Trebuchet MS"/>
                <a:cs typeface="Trebuchet MS"/>
              </a:rPr>
              <a:t>2</a:t>
            </a:r>
            <a:endParaRPr sz="1200">
              <a:latin typeface="Trebuchet MS"/>
              <a:cs typeface="Trebuchet MS"/>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114</a:t>
            </a:r>
            <a:endParaRPr sz="1200">
              <a:latin typeface="Trebuchet MS"/>
              <a:cs typeface="Trebuchet MS"/>
            </a:endParaRPr>
          </a:p>
        </p:txBody>
      </p:sp>
      <p:sp>
        <p:nvSpPr>
          <p:cNvPr id="5" name="object 5"/>
          <p:cNvSpPr txBox="1">
            <a:spLocks noGrp="1"/>
          </p:cNvSpPr>
          <p:nvPr>
            <p:ph type="dt" sz="half" idx="6"/>
          </p:nvPr>
        </p:nvSpPr>
        <p:spPr>
          <a:xfrm>
            <a:off x="228600" y="6324600"/>
            <a:ext cx="2124710" cy="219709"/>
          </a:xfrm>
          <a:prstGeom prst="rect">
            <a:avLst/>
          </a:prstGeom>
        </p:spPr>
        <p:txBody>
          <a:bodyPr vert="horz" wrap="square" lIns="0" tIns="0" rIns="0" bIns="0" rtlCol="0">
            <a:spAutoFit/>
          </a:bodyPr>
          <a:lstStyle/>
          <a:p>
            <a:pPr marL="12700">
              <a:lnSpc>
                <a:spcPts val="1580"/>
              </a:lnSpc>
            </a:pPr>
            <a:fld id="{FBEE19CE-08CA-495C-8015-2E14F7328EFF}"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7870825" cy="697230"/>
          </a:xfrm>
          <a:prstGeom prst="rect">
            <a:avLst/>
          </a:prstGeom>
        </p:spPr>
        <p:txBody>
          <a:bodyPr vert="horz" wrap="square" lIns="0" tIns="13335" rIns="0" bIns="0" rtlCol="0">
            <a:spAutoFit/>
          </a:bodyPr>
          <a:lstStyle/>
          <a:p>
            <a:pPr marL="12700">
              <a:lnSpc>
                <a:spcPct val="100000"/>
              </a:lnSpc>
              <a:spcBef>
                <a:spcPts val="105"/>
              </a:spcBef>
            </a:pPr>
            <a:r>
              <a:rPr spc="-150" dirty="0"/>
              <a:t>Algebraic </a:t>
            </a:r>
            <a:r>
              <a:rPr spc="-385" dirty="0"/>
              <a:t>Expressions </a:t>
            </a:r>
            <a:r>
              <a:rPr dirty="0"/>
              <a:t>-</a:t>
            </a:r>
            <a:r>
              <a:rPr spc="-459" dirty="0"/>
              <a:t> </a:t>
            </a:r>
            <a:r>
              <a:rPr spc="-254" dirty="0"/>
              <a:t>Introduction</a:t>
            </a:r>
          </a:p>
        </p:txBody>
      </p:sp>
      <p:sp>
        <p:nvSpPr>
          <p:cNvPr id="4" name="object 4"/>
          <p:cNvSpPr txBox="1"/>
          <p:nvPr/>
        </p:nvSpPr>
        <p:spPr>
          <a:xfrm>
            <a:off x="307340" y="1491741"/>
            <a:ext cx="8529955" cy="4215257"/>
          </a:xfrm>
          <a:prstGeom prst="rect">
            <a:avLst/>
          </a:prstGeom>
        </p:spPr>
        <p:txBody>
          <a:bodyPr vert="horz" wrap="square" lIns="0" tIns="57150" rIns="0" bIns="0" rtlCol="0">
            <a:spAutoFit/>
          </a:bodyPr>
          <a:lstStyle/>
          <a:p>
            <a:pPr marL="332740" marR="5080" indent="-320040" algn="just">
              <a:spcBef>
                <a:spcPts val="450"/>
              </a:spcBef>
              <a:buClr>
                <a:srgbClr val="DD8046"/>
              </a:buClr>
              <a:buSzPct val="60344"/>
              <a:buFont typeface="Wingdings"/>
              <a:buChar char=""/>
              <a:tabLst>
                <a:tab pos="332740" algn="l"/>
              </a:tabLst>
            </a:pPr>
            <a:r>
              <a:rPr lang="en-US" sz="2800" dirty="0" smtClean="0">
                <a:latin typeface="Arial"/>
                <a:cs typeface="Arial"/>
              </a:rPr>
              <a:t>An algebraic expression is a legal combination of  operands and operators. Operand is the quantity (unit  of data) on which a mathematical operation is  performed.</a:t>
            </a:r>
          </a:p>
          <a:p>
            <a:pPr marL="332740" marR="5080" indent="-320040" algn="just">
              <a:spcBef>
                <a:spcPts val="695"/>
              </a:spcBef>
              <a:buClr>
                <a:srgbClr val="DD8046"/>
              </a:buClr>
              <a:buSzPct val="60344"/>
              <a:buFont typeface="Wingdings"/>
              <a:buChar char=""/>
              <a:tabLst>
                <a:tab pos="332740" algn="l"/>
              </a:tabLst>
            </a:pPr>
            <a:r>
              <a:rPr lang="en-US" sz="2800" dirty="0" smtClean="0">
                <a:latin typeface="Arial"/>
                <a:cs typeface="Arial"/>
              </a:rPr>
              <a:t>Operand may be a variable like x, y, z or a constant  like 5, 4,0,9,1 etc. Operator is a symbol which signifies  a mathematical or  logical operation between the  operands.</a:t>
            </a:r>
          </a:p>
          <a:p>
            <a:pPr marL="332740" indent="-320040" algn="just">
              <a:spcBef>
                <a:spcPts val="360"/>
              </a:spcBef>
              <a:buClr>
                <a:srgbClr val="DD8046"/>
              </a:buClr>
              <a:buSzPct val="60344"/>
              <a:buFont typeface="Wingdings"/>
              <a:buChar char=""/>
              <a:tabLst>
                <a:tab pos="332740" algn="l"/>
              </a:tabLst>
            </a:pPr>
            <a:r>
              <a:rPr lang="en-US" sz="2800" dirty="0" smtClean="0">
                <a:latin typeface="Arial"/>
                <a:cs typeface="Arial"/>
              </a:rPr>
              <a:t>We can write an example of expression as </a:t>
            </a:r>
            <a:r>
              <a:rPr lang="en-US" sz="2800" dirty="0" err="1" smtClean="0">
                <a:latin typeface="Arial"/>
                <a:cs typeface="Arial"/>
              </a:rPr>
              <a:t>x+y</a:t>
            </a:r>
            <a:r>
              <a:rPr lang="en-US" sz="2800" dirty="0" smtClean="0">
                <a:latin typeface="Arial"/>
                <a:cs typeface="Arial"/>
              </a:rPr>
              <a:t>*z.</a:t>
            </a:r>
            <a:endParaRPr lang="en-US" sz="2800" dirty="0">
              <a:latin typeface="Arial"/>
              <a:cs typeface="Arial"/>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115</a:t>
            </a:r>
            <a:endParaRPr sz="1200">
              <a:latin typeface="Trebuchet MS"/>
              <a:cs typeface="Trebuchet MS"/>
            </a:endParaRPr>
          </a:p>
        </p:txBody>
      </p:sp>
      <p:sp>
        <p:nvSpPr>
          <p:cNvPr id="5" name="object 5"/>
          <p:cNvSpPr txBox="1">
            <a:spLocks noGrp="1"/>
          </p:cNvSpPr>
          <p:nvPr>
            <p:ph type="dt" sz="half" idx="6"/>
          </p:nvPr>
        </p:nvSpPr>
        <p:spPr>
          <a:xfrm>
            <a:off x="228600" y="6324600"/>
            <a:ext cx="2124710" cy="219709"/>
          </a:xfrm>
          <a:prstGeom prst="rect">
            <a:avLst/>
          </a:prstGeom>
        </p:spPr>
        <p:txBody>
          <a:bodyPr vert="horz" wrap="square" lIns="0" tIns="0" rIns="0" bIns="0" rtlCol="0">
            <a:spAutoFit/>
          </a:bodyPr>
          <a:lstStyle/>
          <a:p>
            <a:pPr marL="12700">
              <a:lnSpc>
                <a:spcPts val="1580"/>
              </a:lnSpc>
            </a:pPr>
            <a:fld id="{6EB768CA-4DB5-4B04-BCA0-ADEA69157070}"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4843145" cy="697230"/>
          </a:xfrm>
          <a:prstGeom prst="rect">
            <a:avLst/>
          </a:prstGeom>
        </p:spPr>
        <p:txBody>
          <a:bodyPr vert="horz" wrap="square" lIns="0" tIns="13335" rIns="0" bIns="0" rtlCol="0">
            <a:spAutoFit/>
          </a:bodyPr>
          <a:lstStyle/>
          <a:p>
            <a:pPr marL="12700">
              <a:lnSpc>
                <a:spcPct val="100000"/>
              </a:lnSpc>
              <a:spcBef>
                <a:spcPts val="105"/>
              </a:spcBef>
            </a:pPr>
            <a:r>
              <a:rPr spc="-150" dirty="0"/>
              <a:t>Algebraic</a:t>
            </a:r>
            <a:r>
              <a:rPr spc="-130" dirty="0"/>
              <a:t> </a:t>
            </a:r>
            <a:r>
              <a:rPr spc="-385" dirty="0"/>
              <a:t>Expressions</a:t>
            </a:r>
          </a:p>
        </p:txBody>
      </p:sp>
      <p:sp>
        <p:nvSpPr>
          <p:cNvPr id="4" name="object 4"/>
          <p:cNvSpPr txBox="1"/>
          <p:nvPr/>
        </p:nvSpPr>
        <p:spPr>
          <a:xfrm>
            <a:off x="307340" y="1535938"/>
            <a:ext cx="8531225" cy="4104329"/>
          </a:xfrm>
          <a:prstGeom prst="rect">
            <a:avLst/>
          </a:prstGeom>
        </p:spPr>
        <p:txBody>
          <a:bodyPr vert="horz" wrap="square" lIns="0" tIns="13335" rIns="0" bIns="0" rtlCol="0">
            <a:spAutoFit/>
          </a:bodyPr>
          <a:lstStyle/>
          <a:p>
            <a:pPr marL="332740" marR="5080" indent="-320040" algn="just">
              <a:lnSpc>
                <a:spcPct val="100000"/>
              </a:lnSpc>
              <a:spcBef>
                <a:spcPts val="105"/>
              </a:spcBef>
              <a:buClr>
                <a:srgbClr val="DD8046"/>
              </a:buClr>
              <a:buSzPct val="60344"/>
              <a:buFont typeface="Wingdings"/>
              <a:buChar char=""/>
              <a:tabLst>
                <a:tab pos="332740" algn="l"/>
              </a:tabLst>
            </a:pPr>
            <a:r>
              <a:rPr lang="en-US" sz="2800" dirty="0" smtClean="0">
                <a:latin typeface="Arial"/>
                <a:cs typeface="Arial"/>
              </a:rPr>
              <a:t>Note the phrase "LEGAL combination" in the definition  of an Algebraic Expression, in aforementioned example  of expression </a:t>
            </a:r>
            <a:r>
              <a:rPr lang="en-US" sz="2800" dirty="0" err="1" smtClean="0">
                <a:latin typeface="Arial"/>
                <a:cs typeface="Arial"/>
              </a:rPr>
              <a:t>x+y</a:t>
            </a:r>
            <a:r>
              <a:rPr lang="en-US" sz="2800" dirty="0" smtClean="0">
                <a:latin typeface="Arial"/>
                <a:cs typeface="Arial"/>
              </a:rPr>
              <a:t>*z, the operands x , y, z and the  operators +,* form some legal combination.</a:t>
            </a:r>
          </a:p>
          <a:p>
            <a:pPr marL="332740" marR="5080" indent="-320040" algn="just">
              <a:lnSpc>
                <a:spcPct val="100000"/>
              </a:lnSpc>
              <a:spcBef>
                <a:spcPts val="695"/>
              </a:spcBef>
              <a:buClr>
                <a:srgbClr val="DD8046"/>
              </a:buClr>
              <a:buSzPct val="60344"/>
              <a:buFont typeface="Wingdings"/>
              <a:buChar char=""/>
              <a:tabLst>
                <a:tab pos="332740" algn="l"/>
              </a:tabLst>
            </a:pPr>
            <a:r>
              <a:rPr lang="en-US" sz="2800" dirty="0" smtClean="0">
                <a:latin typeface="Arial"/>
                <a:cs typeface="Arial"/>
              </a:rPr>
              <a:t>Take another example +xyz*, in this expression  operators and operands do not make any LEGAL  combination; this expression is not a valid algebraic  expression.</a:t>
            </a:r>
            <a:endParaRPr lang="en-US" sz="2800" dirty="0">
              <a:latin typeface="Arial"/>
              <a:cs typeface="Arial"/>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116</a:t>
            </a:r>
            <a:endParaRPr sz="1200">
              <a:latin typeface="Trebuchet MS"/>
              <a:cs typeface="Trebuchet MS"/>
            </a:endParaRPr>
          </a:p>
        </p:txBody>
      </p:sp>
      <p:sp>
        <p:nvSpPr>
          <p:cNvPr id="5" name="object 5"/>
          <p:cNvSpPr txBox="1">
            <a:spLocks noGrp="1"/>
          </p:cNvSpPr>
          <p:nvPr>
            <p:ph type="dt" sz="half" idx="6"/>
          </p:nvPr>
        </p:nvSpPr>
        <p:spPr>
          <a:xfrm>
            <a:off x="228600" y="6400800"/>
            <a:ext cx="2124710" cy="219709"/>
          </a:xfrm>
          <a:prstGeom prst="rect">
            <a:avLst/>
          </a:prstGeom>
        </p:spPr>
        <p:txBody>
          <a:bodyPr vert="horz" wrap="square" lIns="0" tIns="0" rIns="0" bIns="0" rtlCol="0">
            <a:spAutoFit/>
          </a:bodyPr>
          <a:lstStyle/>
          <a:p>
            <a:pPr marL="12700">
              <a:lnSpc>
                <a:spcPts val="1580"/>
              </a:lnSpc>
            </a:pPr>
            <a:fld id="{494F8D5C-9162-49DA-ABD5-093E6786EDCF}"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5601970" cy="697230"/>
          </a:xfrm>
          <a:prstGeom prst="rect">
            <a:avLst/>
          </a:prstGeom>
        </p:spPr>
        <p:txBody>
          <a:bodyPr vert="horz" wrap="square" lIns="0" tIns="13335" rIns="0" bIns="0" rtlCol="0">
            <a:spAutoFit/>
          </a:bodyPr>
          <a:lstStyle/>
          <a:p>
            <a:pPr marL="12700">
              <a:lnSpc>
                <a:spcPct val="100000"/>
              </a:lnSpc>
              <a:spcBef>
                <a:spcPts val="105"/>
              </a:spcBef>
            </a:pPr>
            <a:r>
              <a:rPr spc="-150" dirty="0"/>
              <a:t>Algebraic </a:t>
            </a:r>
            <a:r>
              <a:rPr spc="-385" dirty="0"/>
              <a:t>Expressions</a:t>
            </a:r>
            <a:r>
              <a:rPr spc="-25" dirty="0"/>
              <a:t> </a:t>
            </a:r>
            <a:r>
              <a:rPr spc="-195" dirty="0"/>
              <a:t>(2)</a:t>
            </a:r>
          </a:p>
        </p:txBody>
      </p:sp>
      <p:sp>
        <p:nvSpPr>
          <p:cNvPr id="4" name="object 4"/>
          <p:cNvSpPr txBox="1"/>
          <p:nvPr/>
        </p:nvSpPr>
        <p:spPr>
          <a:xfrm>
            <a:off x="307340" y="1697863"/>
            <a:ext cx="8531225" cy="4286430"/>
          </a:xfrm>
          <a:prstGeom prst="rect">
            <a:avLst/>
          </a:prstGeom>
        </p:spPr>
        <p:txBody>
          <a:bodyPr vert="horz" wrap="square" lIns="0" tIns="53975" rIns="0" bIns="0" rtlCol="0">
            <a:spAutoFit/>
          </a:bodyPr>
          <a:lstStyle/>
          <a:p>
            <a:pPr marL="332740" marR="5080" indent="-320040" algn="just">
              <a:spcBef>
                <a:spcPts val="425"/>
              </a:spcBef>
              <a:buClr>
                <a:srgbClr val="DD8046"/>
              </a:buClr>
              <a:buSzPct val="60344"/>
              <a:buFont typeface="Wingdings"/>
              <a:buChar char=""/>
              <a:tabLst>
                <a:tab pos="332740" algn="l"/>
              </a:tabLst>
            </a:pPr>
            <a:r>
              <a:rPr lang="en-US" sz="2000" dirty="0" smtClean="0">
                <a:latin typeface="Arial"/>
                <a:cs typeface="Arial"/>
              </a:rPr>
              <a:t>An Algebraic Expression can be represented using three different  notations:</a:t>
            </a:r>
          </a:p>
          <a:p>
            <a:pPr marL="332740" marR="5080" lvl="1" indent="-320040" algn="just">
              <a:spcBef>
                <a:spcPts val="580"/>
              </a:spcBef>
              <a:buClr>
                <a:srgbClr val="DD8046"/>
              </a:buClr>
              <a:buSzPct val="60344"/>
              <a:buFont typeface="Wingdings"/>
              <a:buChar char=""/>
              <a:tabLst>
                <a:tab pos="332740" algn="l"/>
              </a:tabLst>
            </a:pPr>
            <a:r>
              <a:rPr lang="en-US" sz="2000" dirty="0" smtClean="0">
                <a:latin typeface="Arial"/>
                <a:cs typeface="Arial"/>
              </a:rPr>
              <a:t>INFIX: From our school times we have been familiar with the expressions in  which operands surround the operator, e.g. </a:t>
            </a:r>
            <a:r>
              <a:rPr lang="en-US" sz="2000" dirty="0" err="1" smtClean="0">
                <a:latin typeface="Arial"/>
                <a:cs typeface="Arial"/>
              </a:rPr>
              <a:t>x+y</a:t>
            </a:r>
            <a:r>
              <a:rPr lang="en-US" sz="2000" dirty="0" smtClean="0">
                <a:latin typeface="Arial"/>
                <a:cs typeface="Arial"/>
              </a:rPr>
              <a:t>, 6*3 etc this way of writing  the Expressions is called infix notation.</a:t>
            </a:r>
          </a:p>
          <a:p>
            <a:pPr marL="332740" marR="5080" lvl="1" indent="-320040" algn="just">
              <a:spcBef>
                <a:spcPts val="635"/>
              </a:spcBef>
              <a:buClr>
                <a:srgbClr val="DD8046"/>
              </a:buClr>
              <a:buSzPct val="60344"/>
              <a:buFont typeface="Wingdings"/>
              <a:buChar char=""/>
              <a:tabLst>
                <a:tab pos="332740" algn="l"/>
              </a:tabLst>
            </a:pPr>
            <a:r>
              <a:rPr lang="en-US" sz="2000" dirty="0" smtClean="0">
                <a:latin typeface="Arial"/>
                <a:cs typeface="Arial"/>
              </a:rPr>
              <a:t>PREFIX: Prefix notation also Known as Polish notation, is a symbolic logic  invented by Polish mathematician in 1920's. In the prefix notation, as the  name only suggests, operator comes before the operands, e.g. +</a:t>
            </a:r>
            <a:r>
              <a:rPr lang="en-US" sz="2000" dirty="0" err="1" smtClean="0">
                <a:latin typeface="Arial"/>
                <a:cs typeface="Arial"/>
              </a:rPr>
              <a:t>xy</a:t>
            </a:r>
            <a:r>
              <a:rPr lang="en-US" sz="2000" dirty="0" smtClean="0">
                <a:latin typeface="Arial"/>
                <a:cs typeface="Arial"/>
              </a:rPr>
              <a:t>, *+xyz  etc.</a:t>
            </a:r>
          </a:p>
          <a:p>
            <a:pPr marL="332740" marR="5080" lvl="1" indent="-320040" algn="just">
              <a:spcBef>
                <a:spcPts val="565"/>
              </a:spcBef>
              <a:buClr>
                <a:srgbClr val="DD8046"/>
              </a:buClr>
              <a:buSzPct val="60344"/>
              <a:buFont typeface="Wingdings"/>
              <a:buChar char=""/>
              <a:tabLst>
                <a:tab pos="332740" algn="l"/>
              </a:tabLst>
            </a:pPr>
            <a:r>
              <a:rPr lang="en-US" sz="2000" dirty="0" smtClean="0">
                <a:latin typeface="Arial"/>
                <a:cs typeface="Arial"/>
              </a:rPr>
              <a:t>POSTFIX: Postfix notation is also Known as Reverse Polish notation. They are  different from the infix and prefix notations in the sense that in the postfix  notation, the operator comes after the operands, e.g. </a:t>
            </a:r>
            <a:r>
              <a:rPr lang="en-US" sz="2000" dirty="0" err="1" smtClean="0">
                <a:latin typeface="Arial"/>
                <a:cs typeface="Arial"/>
              </a:rPr>
              <a:t>xy</a:t>
            </a:r>
            <a:r>
              <a:rPr lang="en-US" sz="2000" dirty="0" smtClean="0">
                <a:latin typeface="Arial"/>
                <a:cs typeface="Arial"/>
              </a:rPr>
              <a:t>+, xyz+* etc.</a:t>
            </a:r>
            <a:endParaRPr lang="en-US" sz="2000" dirty="0">
              <a:latin typeface="Arial"/>
              <a:cs typeface="Arial"/>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117</a:t>
            </a:r>
            <a:endParaRPr sz="1200">
              <a:latin typeface="Trebuchet MS"/>
              <a:cs typeface="Trebuchet MS"/>
            </a:endParaRPr>
          </a:p>
        </p:txBody>
      </p:sp>
      <p:sp>
        <p:nvSpPr>
          <p:cNvPr id="6" name="object 6"/>
          <p:cNvSpPr txBox="1">
            <a:spLocks noGrp="1"/>
          </p:cNvSpPr>
          <p:nvPr>
            <p:ph type="dt" sz="half" idx="6"/>
          </p:nvPr>
        </p:nvSpPr>
        <p:spPr>
          <a:xfrm>
            <a:off x="228600" y="6400800"/>
            <a:ext cx="2124710" cy="219709"/>
          </a:xfrm>
          <a:prstGeom prst="rect">
            <a:avLst/>
          </a:prstGeom>
        </p:spPr>
        <p:txBody>
          <a:bodyPr vert="horz" wrap="square" lIns="0" tIns="0" rIns="0" bIns="0" rtlCol="0">
            <a:spAutoFit/>
          </a:bodyPr>
          <a:lstStyle/>
          <a:p>
            <a:pPr marL="12700">
              <a:lnSpc>
                <a:spcPts val="1580"/>
              </a:lnSpc>
            </a:pPr>
            <a:fld id="{8AA1F678-E07D-474E-84D0-0EFD63393945}"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5601970" cy="697230"/>
          </a:xfrm>
          <a:prstGeom prst="rect">
            <a:avLst/>
          </a:prstGeom>
        </p:spPr>
        <p:txBody>
          <a:bodyPr vert="horz" wrap="square" lIns="0" tIns="13335" rIns="0" bIns="0" rtlCol="0">
            <a:spAutoFit/>
          </a:bodyPr>
          <a:lstStyle/>
          <a:p>
            <a:pPr marL="12700">
              <a:lnSpc>
                <a:spcPct val="100000"/>
              </a:lnSpc>
              <a:spcBef>
                <a:spcPts val="105"/>
              </a:spcBef>
            </a:pPr>
            <a:r>
              <a:rPr spc="-150" dirty="0"/>
              <a:t>Algebraic </a:t>
            </a:r>
            <a:r>
              <a:rPr spc="-385" dirty="0"/>
              <a:t>Expressions</a:t>
            </a:r>
            <a:r>
              <a:rPr spc="-25" dirty="0"/>
              <a:t> </a:t>
            </a:r>
            <a:r>
              <a:rPr spc="-195" dirty="0"/>
              <a:t>(3)</a:t>
            </a:r>
          </a:p>
        </p:txBody>
      </p:sp>
      <p:graphicFrame>
        <p:nvGraphicFramePr>
          <p:cNvPr id="4" name="object 4"/>
          <p:cNvGraphicFramePr>
            <a:graphicFrameLocks noGrp="1"/>
          </p:cNvGraphicFramePr>
          <p:nvPr/>
        </p:nvGraphicFramePr>
        <p:xfrm>
          <a:off x="288290" y="1830362"/>
          <a:ext cx="8565514" cy="1600200"/>
        </p:xfrm>
        <a:graphic>
          <a:graphicData uri="http://schemas.openxmlformats.org/drawingml/2006/table">
            <a:tbl>
              <a:tblPr firstRow="1" bandRow="1">
                <a:tableStyleId>{2D5ABB26-0587-4C30-8999-92F81FD0307C}</a:tableStyleId>
              </a:tblPr>
              <a:tblGrid>
                <a:gridCol w="1153160"/>
                <a:gridCol w="656590"/>
                <a:gridCol w="3361054"/>
                <a:gridCol w="3394710"/>
              </a:tblGrid>
              <a:tr h="421640">
                <a:tc>
                  <a:txBody>
                    <a:bodyPr/>
                    <a:lstStyle/>
                    <a:p>
                      <a:pPr marL="351790" marR="81915" indent="-320040" algn="r">
                        <a:lnSpc>
                          <a:spcPts val="3065"/>
                        </a:lnSpc>
                        <a:buClr>
                          <a:srgbClr val="DD8046"/>
                        </a:buClr>
                        <a:buSzPct val="60344"/>
                        <a:buFont typeface="Wingdings"/>
                        <a:buChar char=""/>
                        <a:tabLst>
                          <a:tab pos="351790" algn="l"/>
                        </a:tabLst>
                      </a:pPr>
                      <a:r>
                        <a:rPr sz="2900" dirty="0">
                          <a:latin typeface="Arial"/>
                          <a:cs typeface="Arial"/>
                        </a:rPr>
                        <a:t>N</a:t>
                      </a:r>
                      <a:r>
                        <a:rPr sz="2900" spc="-90" dirty="0">
                          <a:latin typeface="Arial"/>
                          <a:cs typeface="Arial"/>
                        </a:rPr>
                        <a:t>o</a:t>
                      </a:r>
                      <a:r>
                        <a:rPr sz="2900" spc="-270" dirty="0">
                          <a:latin typeface="Arial"/>
                          <a:cs typeface="Arial"/>
                        </a:rPr>
                        <a:t>w</a:t>
                      </a:r>
                      <a:r>
                        <a:rPr sz="2900" dirty="0">
                          <a:latin typeface="Arial"/>
                          <a:cs typeface="Arial"/>
                        </a:rPr>
                        <a:t>,</a:t>
                      </a:r>
                      <a:endParaRPr sz="2900">
                        <a:latin typeface="Arial"/>
                        <a:cs typeface="Arial"/>
                      </a:endParaRPr>
                    </a:p>
                  </a:txBody>
                  <a:tcPr marL="0" marR="0" marT="0" marB="0"/>
                </a:tc>
                <a:tc>
                  <a:txBody>
                    <a:bodyPr/>
                    <a:lstStyle/>
                    <a:p>
                      <a:pPr marL="90170">
                        <a:lnSpc>
                          <a:spcPts val="3065"/>
                        </a:lnSpc>
                      </a:pPr>
                      <a:r>
                        <a:rPr sz="2900" spc="-175" dirty="0">
                          <a:latin typeface="Arial"/>
                          <a:cs typeface="Arial"/>
                        </a:rPr>
                        <a:t>the</a:t>
                      </a:r>
                      <a:endParaRPr sz="2900">
                        <a:latin typeface="Arial"/>
                        <a:cs typeface="Arial"/>
                      </a:endParaRPr>
                    </a:p>
                  </a:txBody>
                  <a:tcPr marL="0" marR="0" marT="0" marB="0"/>
                </a:tc>
                <a:tc>
                  <a:txBody>
                    <a:bodyPr/>
                    <a:lstStyle/>
                    <a:p>
                      <a:pPr marR="80645" algn="r">
                        <a:lnSpc>
                          <a:spcPts val="3065"/>
                        </a:lnSpc>
                        <a:tabLst>
                          <a:tab pos="1271270" algn="l"/>
                          <a:tab pos="2648585" algn="l"/>
                        </a:tabLst>
                      </a:pPr>
                      <a:r>
                        <a:rPr sz="2900" dirty="0">
                          <a:latin typeface="Arial"/>
                          <a:cs typeface="Arial"/>
                        </a:rPr>
                        <a:t>o</a:t>
                      </a:r>
                      <a:r>
                        <a:rPr sz="2900" spc="-60" dirty="0">
                          <a:latin typeface="Arial"/>
                          <a:cs typeface="Arial"/>
                        </a:rPr>
                        <a:t>b</a:t>
                      </a:r>
                      <a:r>
                        <a:rPr sz="2900" dirty="0">
                          <a:latin typeface="Arial"/>
                          <a:cs typeface="Arial"/>
                        </a:rPr>
                        <a:t>vious	question	that</a:t>
                      </a:r>
                      <a:endParaRPr sz="2900">
                        <a:latin typeface="Arial"/>
                        <a:cs typeface="Arial"/>
                      </a:endParaRPr>
                    </a:p>
                  </a:txBody>
                  <a:tcPr marL="0" marR="0" marT="0" marB="0"/>
                </a:tc>
                <a:tc>
                  <a:txBody>
                    <a:bodyPr/>
                    <a:lstStyle/>
                    <a:p>
                      <a:pPr marR="22225" algn="r">
                        <a:lnSpc>
                          <a:spcPts val="3065"/>
                        </a:lnSpc>
                        <a:tabLst>
                          <a:tab pos="1056005" algn="l"/>
                          <a:tab pos="1477645" algn="l"/>
                          <a:tab pos="2125980" algn="l"/>
                          <a:tab pos="2997835" algn="l"/>
                        </a:tabLst>
                      </a:pPr>
                      <a:r>
                        <a:rPr sz="2900" dirty="0">
                          <a:latin typeface="Arial"/>
                          <a:cs typeface="Arial"/>
                        </a:rPr>
                        <a:t>com</a:t>
                      </a:r>
                      <a:r>
                        <a:rPr sz="2900" spc="-20" dirty="0">
                          <a:latin typeface="Arial"/>
                          <a:cs typeface="Arial"/>
                        </a:rPr>
                        <a:t>e</a:t>
                      </a:r>
                      <a:r>
                        <a:rPr sz="2900" dirty="0">
                          <a:latin typeface="Arial"/>
                          <a:cs typeface="Arial"/>
                        </a:rPr>
                        <a:t>s	</a:t>
                      </a:r>
                      <a:r>
                        <a:rPr sz="2900" spc="-5" dirty="0">
                          <a:latin typeface="Arial"/>
                          <a:cs typeface="Arial"/>
                        </a:rPr>
                        <a:t>i</a:t>
                      </a:r>
                      <a:r>
                        <a:rPr sz="2900" dirty="0">
                          <a:latin typeface="Arial"/>
                          <a:cs typeface="Arial"/>
                        </a:rPr>
                        <a:t>n	our	mind	</a:t>
                      </a:r>
                      <a:r>
                        <a:rPr sz="2900" spc="-15" dirty="0">
                          <a:latin typeface="Arial"/>
                          <a:cs typeface="Arial"/>
                        </a:rPr>
                        <a:t>i</a:t>
                      </a:r>
                      <a:r>
                        <a:rPr sz="2900" spc="-60" dirty="0">
                          <a:latin typeface="Arial"/>
                          <a:cs typeface="Arial"/>
                        </a:rPr>
                        <a:t>s</a:t>
                      </a:r>
                      <a:r>
                        <a:rPr sz="2900" dirty="0">
                          <a:latin typeface="Arial"/>
                          <a:cs typeface="Arial"/>
                        </a:rPr>
                        <a:t>,</a:t>
                      </a:r>
                      <a:endParaRPr sz="2900">
                        <a:latin typeface="Arial"/>
                        <a:cs typeface="Arial"/>
                      </a:endParaRPr>
                    </a:p>
                  </a:txBody>
                  <a:tcPr marL="0" marR="0" marT="0" marB="0"/>
                </a:tc>
              </a:tr>
              <a:tr h="421640">
                <a:tc>
                  <a:txBody>
                    <a:bodyPr/>
                    <a:lstStyle/>
                    <a:p>
                      <a:pPr marR="86360" algn="r">
                        <a:lnSpc>
                          <a:spcPts val="3225"/>
                        </a:lnSpc>
                      </a:pPr>
                      <a:r>
                        <a:rPr sz="2900" dirty="0">
                          <a:latin typeface="Arial"/>
                          <a:cs typeface="Arial"/>
                        </a:rPr>
                        <a:t>W</a:t>
                      </a:r>
                      <a:r>
                        <a:rPr sz="2900" spc="-65" dirty="0">
                          <a:latin typeface="Arial"/>
                          <a:cs typeface="Arial"/>
                        </a:rPr>
                        <a:t>h</a:t>
                      </a:r>
                      <a:r>
                        <a:rPr sz="2900" dirty="0">
                          <a:latin typeface="Arial"/>
                          <a:cs typeface="Arial"/>
                        </a:rPr>
                        <a:t>y</a:t>
                      </a:r>
                      <a:endParaRPr sz="2900">
                        <a:latin typeface="Arial"/>
                        <a:cs typeface="Arial"/>
                      </a:endParaRPr>
                    </a:p>
                  </a:txBody>
                  <a:tcPr marL="0" marR="0" marT="0" marB="0"/>
                </a:tc>
                <a:tc>
                  <a:txBody>
                    <a:bodyPr/>
                    <a:lstStyle/>
                    <a:p>
                      <a:pPr marL="129539">
                        <a:lnSpc>
                          <a:spcPts val="3225"/>
                        </a:lnSpc>
                      </a:pPr>
                      <a:r>
                        <a:rPr sz="2900" spc="-330" dirty="0">
                          <a:latin typeface="Arial"/>
                          <a:cs typeface="Arial"/>
                        </a:rPr>
                        <a:t>use</a:t>
                      </a:r>
                      <a:endParaRPr sz="2900">
                        <a:latin typeface="Arial"/>
                        <a:cs typeface="Arial"/>
                      </a:endParaRPr>
                    </a:p>
                  </a:txBody>
                  <a:tcPr marL="0" marR="0" marT="0" marB="0"/>
                </a:tc>
                <a:tc>
                  <a:txBody>
                    <a:bodyPr/>
                    <a:lstStyle/>
                    <a:p>
                      <a:pPr marR="103505" algn="r">
                        <a:lnSpc>
                          <a:spcPts val="3225"/>
                        </a:lnSpc>
                        <a:tabLst>
                          <a:tab pos="976630" algn="l"/>
                          <a:tab pos="2028189" algn="l"/>
                        </a:tabLst>
                      </a:pPr>
                      <a:r>
                        <a:rPr sz="2900" dirty="0">
                          <a:latin typeface="Arial"/>
                          <a:cs typeface="Arial"/>
                        </a:rPr>
                        <a:t>th</a:t>
                      </a:r>
                      <a:r>
                        <a:rPr sz="2900" spc="-10" dirty="0">
                          <a:latin typeface="Arial"/>
                          <a:cs typeface="Arial"/>
                        </a:rPr>
                        <a:t>e</a:t>
                      </a:r>
                      <a:r>
                        <a:rPr sz="2900" dirty="0">
                          <a:latin typeface="Arial"/>
                          <a:cs typeface="Arial"/>
                        </a:rPr>
                        <a:t>se	</a:t>
                      </a:r>
                      <a:r>
                        <a:rPr sz="2900" spc="-80" dirty="0">
                          <a:latin typeface="Arial"/>
                          <a:cs typeface="Arial"/>
                        </a:rPr>
                        <a:t>w</a:t>
                      </a:r>
                      <a:r>
                        <a:rPr sz="2900" dirty="0">
                          <a:latin typeface="Arial"/>
                          <a:cs typeface="Arial"/>
                        </a:rPr>
                        <a:t>ei</a:t>
                      </a:r>
                      <a:r>
                        <a:rPr sz="2900" spc="-10" dirty="0">
                          <a:latin typeface="Arial"/>
                          <a:cs typeface="Arial"/>
                        </a:rPr>
                        <a:t>r</a:t>
                      </a:r>
                      <a:r>
                        <a:rPr sz="2900" dirty="0">
                          <a:latin typeface="Arial"/>
                          <a:cs typeface="Arial"/>
                        </a:rPr>
                        <a:t>d	</a:t>
                      </a:r>
                      <a:r>
                        <a:rPr sz="2900" spc="-5" dirty="0">
                          <a:latin typeface="Arial"/>
                          <a:cs typeface="Arial"/>
                        </a:rPr>
                        <a:t>look</a:t>
                      </a:r>
                      <a:r>
                        <a:rPr sz="2900" spc="-20" dirty="0">
                          <a:latin typeface="Arial"/>
                          <a:cs typeface="Arial"/>
                        </a:rPr>
                        <a:t>i</a:t>
                      </a:r>
                      <a:r>
                        <a:rPr sz="2900" dirty="0">
                          <a:latin typeface="Arial"/>
                          <a:cs typeface="Arial"/>
                        </a:rPr>
                        <a:t>ng</a:t>
                      </a:r>
                      <a:endParaRPr sz="2900">
                        <a:latin typeface="Arial"/>
                        <a:cs typeface="Arial"/>
                      </a:endParaRPr>
                    </a:p>
                  </a:txBody>
                  <a:tcPr marL="0" marR="0" marT="0" marB="0"/>
                </a:tc>
                <a:tc>
                  <a:txBody>
                    <a:bodyPr/>
                    <a:lstStyle/>
                    <a:p>
                      <a:pPr marR="22860" algn="r">
                        <a:lnSpc>
                          <a:spcPts val="3225"/>
                        </a:lnSpc>
                        <a:tabLst>
                          <a:tab pos="1197610" algn="l"/>
                          <a:tab pos="1990089" algn="l"/>
                        </a:tabLst>
                      </a:pPr>
                      <a:r>
                        <a:rPr sz="2900" dirty="0">
                          <a:latin typeface="Arial"/>
                          <a:cs typeface="Arial"/>
                        </a:rPr>
                        <a:t>PREF</a:t>
                      </a:r>
                      <a:r>
                        <a:rPr sz="2900" spc="-20" dirty="0">
                          <a:latin typeface="Arial"/>
                          <a:cs typeface="Arial"/>
                        </a:rPr>
                        <a:t>I</a:t>
                      </a:r>
                      <a:r>
                        <a:rPr sz="2900" dirty="0">
                          <a:latin typeface="Arial"/>
                          <a:cs typeface="Arial"/>
                        </a:rPr>
                        <a:t>X	and	</a:t>
                      </a:r>
                      <a:r>
                        <a:rPr sz="2900" spc="-15" dirty="0">
                          <a:latin typeface="Arial"/>
                          <a:cs typeface="Arial"/>
                        </a:rPr>
                        <a:t>P</a:t>
                      </a:r>
                      <a:r>
                        <a:rPr sz="2900" dirty="0">
                          <a:latin typeface="Arial"/>
                          <a:cs typeface="Arial"/>
                        </a:rPr>
                        <a:t>OSTFIX</a:t>
                      </a:r>
                      <a:endParaRPr sz="2900">
                        <a:latin typeface="Arial"/>
                        <a:cs typeface="Arial"/>
                      </a:endParaRPr>
                    </a:p>
                  </a:txBody>
                  <a:tcPr marL="0" marR="0" marT="0" marB="0"/>
                </a:tc>
              </a:tr>
            </a:tbl>
          </a:graphicData>
        </a:graphic>
      </p:graphicFrame>
      <p:sp>
        <p:nvSpPr>
          <p:cNvPr id="5" name="object 5"/>
          <p:cNvSpPr txBox="1"/>
          <p:nvPr/>
        </p:nvSpPr>
        <p:spPr>
          <a:xfrm>
            <a:off x="307340" y="2648838"/>
            <a:ext cx="8531860" cy="2766695"/>
          </a:xfrm>
          <a:prstGeom prst="rect">
            <a:avLst/>
          </a:prstGeom>
        </p:spPr>
        <p:txBody>
          <a:bodyPr vert="horz" wrap="square" lIns="0" tIns="13335" rIns="0" bIns="0" rtlCol="0">
            <a:spAutoFit/>
          </a:bodyPr>
          <a:lstStyle/>
          <a:p>
            <a:pPr marL="332740" marR="7620">
              <a:lnSpc>
                <a:spcPct val="100000"/>
              </a:lnSpc>
              <a:spcBef>
                <a:spcPts val="105"/>
              </a:spcBef>
              <a:tabLst>
                <a:tab pos="1845945" algn="l"/>
                <a:tab pos="2813685" algn="l"/>
                <a:tab pos="3452495" algn="l"/>
                <a:tab pos="4371340" algn="l"/>
                <a:tab pos="4787900" algn="l"/>
                <a:tab pos="5828665" algn="l"/>
                <a:tab pos="6610350" algn="l"/>
                <a:tab pos="7743190" algn="l"/>
              </a:tabLst>
            </a:pPr>
            <a:r>
              <a:rPr sz="2900" spc="-130" dirty="0">
                <a:latin typeface="Arial"/>
                <a:cs typeface="Arial"/>
              </a:rPr>
              <a:t>not</a:t>
            </a:r>
            <a:r>
              <a:rPr sz="2900" spc="-150" dirty="0">
                <a:latin typeface="Arial"/>
                <a:cs typeface="Arial"/>
              </a:rPr>
              <a:t>a</a:t>
            </a:r>
            <a:r>
              <a:rPr sz="2900" spc="-204" dirty="0">
                <a:latin typeface="Arial"/>
                <a:cs typeface="Arial"/>
              </a:rPr>
              <a:t>tions</a:t>
            </a:r>
            <a:r>
              <a:rPr sz="2900" dirty="0">
                <a:latin typeface="Arial"/>
                <a:cs typeface="Arial"/>
              </a:rPr>
              <a:t>	</a:t>
            </a:r>
            <a:r>
              <a:rPr sz="2900" spc="-250" dirty="0">
                <a:latin typeface="Arial"/>
                <a:cs typeface="Arial"/>
              </a:rPr>
              <a:t>when</a:t>
            </a:r>
            <a:r>
              <a:rPr sz="2900" dirty="0">
                <a:latin typeface="Arial"/>
                <a:cs typeface="Arial"/>
              </a:rPr>
              <a:t>	</a:t>
            </a:r>
            <a:r>
              <a:rPr sz="2900" spc="-245" dirty="0">
                <a:latin typeface="Arial"/>
                <a:cs typeface="Arial"/>
              </a:rPr>
              <a:t>w</a:t>
            </a:r>
            <a:r>
              <a:rPr sz="2900" spc="-140" dirty="0">
                <a:latin typeface="Arial"/>
                <a:cs typeface="Arial"/>
              </a:rPr>
              <a:t>e</a:t>
            </a:r>
            <a:r>
              <a:rPr sz="2900" dirty="0">
                <a:latin typeface="Arial"/>
                <a:cs typeface="Arial"/>
              </a:rPr>
              <a:t>	</a:t>
            </a:r>
            <a:r>
              <a:rPr sz="2900" spc="-185" dirty="0">
                <a:latin typeface="Arial"/>
                <a:cs typeface="Arial"/>
              </a:rPr>
              <a:t>ha</a:t>
            </a:r>
            <a:r>
              <a:rPr sz="2900" spc="-225" dirty="0">
                <a:latin typeface="Arial"/>
                <a:cs typeface="Arial"/>
              </a:rPr>
              <a:t>v</a:t>
            </a:r>
            <a:r>
              <a:rPr sz="2900" spc="-165" dirty="0">
                <a:latin typeface="Arial"/>
                <a:cs typeface="Arial"/>
              </a:rPr>
              <a:t>e</a:t>
            </a:r>
            <a:r>
              <a:rPr sz="2900" dirty="0">
                <a:latin typeface="Arial"/>
                <a:cs typeface="Arial"/>
              </a:rPr>
              <a:t>	</a:t>
            </a:r>
            <a:r>
              <a:rPr sz="2900" spc="-15" dirty="0">
                <a:latin typeface="Arial"/>
                <a:cs typeface="Arial"/>
              </a:rPr>
              <a:t>a</a:t>
            </a:r>
            <a:r>
              <a:rPr sz="2900" dirty="0">
                <a:latin typeface="Arial"/>
                <a:cs typeface="Arial"/>
              </a:rPr>
              <a:t>	</a:t>
            </a:r>
            <a:r>
              <a:rPr sz="2900" spc="-509" dirty="0">
                <a:latin typeface="Arial"/>
                <a:cs typeface="Arial"/>
              </a:rPr>
              <a:t>s</a:t>
            </a:r>
            <a:r>
              <a:rPr sz="2900" spc="-225" dirty="0">
                <a:latin typeface="Arial"/>
                <a:cs typeface="Arial"/>
              </a:rPr>
              <a:t>w</a:t>
            </a:r>
            <a:r>
              <a:rPr sz="2900" spc="-114" dirty="0">
                <a:latin typeface="Arial"/>
                <a:cs typeface="Arial"/>
              </a:rPr>
              <a:t>eet</a:t>
            </a:r>
            <a:r>
              <a:rPr sz="2900" dirty="0">
                <a:latin typeface="Arial"/>
                <a:cs typeface="Arial"/>
              </a:rPr>
              <a:t>	</a:t>
            </a:r>
            <a:r>
              <a:rPr sz="2900" spc="-125" dirty="0">
                <a:latin typeface="Arial"/>
                <a:cs typeface="Arial"/>
              </a:rPr>
              <a:t>and</a:t>
            </a:r>
            <a:r>
              <a:rPr sz="2900" dirty="0">
                <a:latin typeface="Arial"/>
                <a:cs typeface="Arial"/>
              </a:rPr>
              <a:t>	</a:t>
            </a:r>
            <a:r>
              <a:rPr sz="2900" spc="-195" dirty="0">
                <a:latin typeface="Arial"/>
                <a:cs typeface="Arial"/>
              </a:rPr>
              <a:t>simple</a:t>
            </a:r>
            <a:r>
              <a:rPr sz="2900" dirty="0">
                <a:latin typeface="Arial"/>
                <a:cs typeface="Arial"/>
              </a:rPr>
              <a:t>	</a:t>
            </a:r>
            <a:r>
              <a:rPr sz="2900" spc="-240" dirty="0">
                <a:latin typeface="Arial"/>
                <a:cs typeface="Arial"/>
              </a:rPr>
              <a:t>INFIX  </a:t>
            </a:r>
            <a:r>
              <a:rPr sz="2900" spc="-175" dirty="0">
                <a:latin typeface="Arial"/>
                <a:cs typeface="Arial"/>
              </a:rPr>
              <a:t>notation?</a:t>
            </a:r>
            <a:endParaRPr sz="2900">
              <a:latin typeface="Arial"/>
              <a:cs typeface="Arial"/>
            </a:endParaRPr>
          </a:p>
          <a:p>
            <a:pPr marL="332740" marR="5080" indent="-320040" algn="just">
              <a:lnSpc>
                <a:spcPct val="100000"/>
              </a:lnSpc>
              <a:spcBef>
                <a:spcPts val="695"/>
              </a:spcBef>
              <a:buClr>
                <a:srgbClr val="DD8046"/>
              </a:buClr>
              <a:buSzPct val="60344"/>
              <a:buFont typeface="Wingdings"/>
              <a:buChar char=""/>
              <a:tabLst>
                <a:tab pos="332740" algn="l"/>
              </a:tabLst>
            </a:pPr>
            <a:r>
              <a:rPr sz="2900" spc="-445" dirty="0">
                <a:latin typeface="Arial"/>
                <a:cs typeface="Arial"/>
              </a:rPr>
              <a:t>To </a:t>
            </a:r>
            <a:r>
              <a:rPr sz="2900" spc="-170" dirty="0">
                <a:latin typeface="Arial"/>
                <a:cs typeface="Arial"/>
              </a:rPr>
              <a:t>our </a:t>
            </a:r>
            <a:r>
              <a:rPr sz="2900" spc="-190" dirty="0">
                <a:latin typeface="Arial"/>
                <a:cs typeface="Arial"/>
              </a:rPr>
              <a:t>surprise </a:t>
            </a:r>
            <a:r>
              <a:rPr sz="2900" spc="-270" dirty="0">
                <a:latin typeface="Arial"/>
                <a:cs typeface="Arial"/>
              </a:rPr>
              <a:t>INFIX </a:t>
            </a:r>
            <a:r>
              <a:rPr sz="2900" spc="-175" dirty="0">
                <a:latin typeface="Arial"/>
                <a:cs typeface="Arial"/>
              </a:rPr>
              <a:t>notations </a:t>
            </a:r>
            <a:r>
              <a:rPr sz="2900" spc="-60" dirty="0">
                <a:latin typeface="Arial"/>
                <a:cs typeface="Arial"/>
              </a:rPr>
              <a:t>are </a:t>
            </a:r>
            <a:r>
              <a:rPr sz="2900" spc="-180" dirty="0">
                <a:latin typeface="Arial"/>
                <a:cs typeface="Arial"/>
              </a:rPr>
              <a:t>not </a:t>
            </a:r>
            <a:r>
              <a:rPr sz="2900" spc="-250" dirty="0">
                <a:latin typeface="Arial"/>
                <a:cs typeface="Arial"/>
              </a:rPr>
              <a:t>as </a:t>
            </a:r>
            <a:r>
              <a:rPr sz="2900" spc="-195" dirty="0">
                <a:latin typeface="Arial"/>
                <a:cs typeface="Arial"/>
              </a:rPr>
              <a:t>simple </a:t>
            </a:r>
            <a:r>
              <a:rPr sz="2900" spc="-250" dirty="0">
                <a:latin typeface="Arial"/>
                <a:cs typeface="Arial"/>
              </a:rPr>
              <a:t>as </a:t>
            </a:r>
            <a:r>
              <a:rPr sz="2900" spc="-160" dirty="0">
                <a:latin typeface="Arial"/>
                <a:cs typeface="Arial"/>
              </a:rPr>
              <a:t>they  </a:t>
            </a:r>
            <a:r>
              <a:rPr sz="2900" spc="-325" dirty="0">
                <a:latin typeface="Arial"/>
                <a:cs typeface="Arial"/>
              </a:rPr>
              <a:t>seem </a:t>
            </a:r>
            <a:r>
              <a:rPr sz="2900" spc="-120" dirty="0">
                <a:latin typeface="Arial"/>
                <a:cs typeface="Arial"/>
              </a:rPr>
              <a:t>specially </a:t>
            </a:r>
            <a:r>
              <a:rPr sz="2900" spc="-135" dirty="0">
                <a:latin typeface="Arial"/>
                <a:cs typeface="Arial"/>
              </a:rPr>
              <a:t>while </a:t>
            </a:r>
            <a:r>
              <a:rPr sz="2900" spc="-114" dirty="0">
                <a:latin typeface="Arial"/>
                <a:cs typeface="Arial"/>
              </a:rPr>
              <a:t>evaluating </a:t>
            </a:r>
            <a:r>
              <a:rPr sz="2900" spc="-235" dirty="0">
                <a:latin typeface="Arial"/>
                <a:cs typeface="Arial"/>
              </a:rPr>
              <a:t>them. </a:t>
            </a:r>
            <a:r>
              <a:rPr sz="2900" spc="-455" dirty="0">
                <a:latin typeface="Arial"/>
                <a:cs typeface="Arial"/>
              </a:rPr>
              <a:t>To </a:t>
            </a:r>
            <a:r>
              <a:rPr sz="2900" spc="-120" dirty="0">
                <a:latin typeface="Arial"/>
                <a:cs typeface="Arial"/>
              </a:rPr>
              <a:t>evaluate </a:t>
            </a:r>
            <a:r>
              <a:rPr sz="2900" spc="-175" dirty="0">
                <a:latin typeface="Arial"/>
                <a:cs typeface="Arial"/>
              </a:rPr>
              <a:t>an  </a:t>
            </a:r>
            <a:r>
              <a:rPr sz="2900" spc="-45" dirty="0">
                <a:latin typeface="Arial"/>
                <a:cs typeface="Arial"/>
              </a:rPr>
              <a:t>infix </a:t>
            </a:r>
            <a:r>
              <a:rPr sz="2900" spc="-195" dirty="0">
                <a:latin typeface="Arial"/>
                <a:cs typeface="Arial"/>
              </a:rPr>
              <a:t>expression we </a:t>
            </a:r>
            <a:r>
              <a:rPr sz="2900" spc="-170" dirty="0">
                <a:latin typeface="Arial"/>
                <a:cs typeface="Arial"/>
              </a:rPr>
              <a:t>need </a:t>
            </a:r>
            <a:r>
              <a:rPr sz="2900" spc="-95" dirty="0">
                <a:latin typeface="Arial"/>
                <a:cs typeface="Arial"/>
              </a:rPr>
              <a:t>to </a:t>
            </a:r>
            <a:r>
              <a:rPr sz="2900" spc="-190" dirty="0">
                <a:latin typeface="Arial"/>
                <a:cs typeface="Arial"/>
              </a:rPr>
              <a:t>consider </a:t>
            </a:r>
            <a:r>
              <a:rPr sz="2900" spc="-95" dirty="0">
                <a:latin typeface="Arial"/>
                <a:cs typeface="Arial"/>
              </a:rPr>
              <a:t>Operators' </a:t>
            </a:r>
            <a:r>
              <a:rPr sz="2900" spc="-90" dirty="0">
                <a:latin typeface="Arial"/>
                <a:cs typeface="Arial"/>
              </a:rPr>
              <a:t>Priority  </a:t>
            </a:r>
            <a:r>
              <a:rPr sz="2900" spc="-125" dirty="0">
                <a:latin typeface="Arial"/>
                <a:cs typeface="Arial"/>
              </a:rPr>
              <a:t>and</a:t>
            </a:r>
            <a:r>
              <a:rPr sz="2900" spc="-20" dirty="0">
                <a:latin typeface="Arial"/>
                <a:cs typeface="Arial"/>
              </a:rPr>
              <a:t> </a:t>
            </a:r>
            <a:r>
              <a:rPr sz="2900" spc="-160" dirty="0">
                <a:latin typeface="Arial"/>
                <a:cs typeface="Arial"/>
              </a:rPr>
              <a:t>Associativity.</a:t>
            </a:r>
            <a:endParaRPr sz="2900">
              <a:latin typeface="Arial"/>
              <a:cs typeface="Arial"/>
            </a:endParaRPr>
          </a:p>
        </p:txBody>
      </p:sp>
      <p:sp>
        <p:nvSpPr>
          <p:cNvPr id="8" name="Slide Number Placeholder 7"/>
          <p:cNvSpPr>
            <a:spLocks noGrp="1"/>
          </p:cNvSpPr>
          <p:nvPr>
            <p:ph type="sldNum" sz="quarter" idx="7"/>
          </p:nvPr>
        </p:nvSpPr>
        <p:spPr/>
        <p:txBody>
          <a:bodyPr/>
          <a:lstStyle/>
          <a:p>
            <a:fld id="{B6F15528-21DE-4FAA-801E-634DDDAF4B2B}" type="slidenum">
              <a:rPr lang="en-US" smtClean="0"/>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118</a:t>
            </a:r>
            <a:endParaRPr sz="1200">
              <a:latin typeface="Trebuchet MS"/>
              <a:cs typeface="Trebuchet MS"/>
            </a:endParaRPr>
          </a:p>
        </p:txBody>
      </p:sp>
      <p:sp>
        <p:nvSpPr>
          <p:cNvPr id="5" name="object 5"/>
          <p:cNvSpPr txBox="1">
            <a:spLocks noGrp="1"/>
          </p:cNvSpPr>
          <p:nvPr>
            <p:ph type="dt" sz="half" idx="6"/>
          </p:nvPr>
        </p:nvSpPr>
        <p:spPr>
          <a:xfrm>
            <a:off x="228600" y="6400800"/>
            <a:ext cx="2124710" cy="219709"/>
          </a:xfrm>
          <a:prstGeom prst="rect">
            <a:avLst/>
          </a:prstGeom>
        </p:spPr>
        <p:txBody>
          <a:bodyPr vert="horz" wrap="square" lIns="0" tIns="0" rIns="0" bIns="0" rtlCol="0">
            <a:spAutoFit/>
          </a:bodyPr>
          <a:lstStyle/>
          <a:p>
            <a:pPr marL="12700">
              <a:lnSpc>
                <a:spcPts val="1580"/>
              </a:lnSpc>
            </a:pPr>
            <a:fld id="{E5B52BAC-9C9C-4CA9-833A-6D4B6F951179}"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5601970" cy="697230"/>
          </a:xfrm>
          <a:prstGeom prst="rect">
            <a:avLst/>
          </a:prstGeom>
        </p:spPr>
        <p:txBody>
          <a:bodyPr vert="horz" wrap="square" lIns="0" tIns="13335" rIns="0" bIns="0" rtlCol="0">
            <a:spAutoFit/>
          </a:bodyPr>
          <a:lstStyle/>
          <a:p>
            <a:pPr marL="12700">
              <a:lnSpc>
                <a:spcPct val="100000"/>
              </a:lnSpc>
              <a:spcBef>
                <a:spcPts val="105"/>
              </a:spcBef>
            </a:pPr>
            <a:r>
              <a:rPr spc="-150" dirty="0"/>
              <a:t>Algebraic </a:t>
            </a:r>
            <a:r>
              <a:rPr spc="-385" dirty="0"/>
              <a:t>Expressions</a:t>
            </a:r>
            <a:r>
              <a:rPr spc="-25" dirty="0"/>
              <a:t> </a:t>
            </a:r>
            <a:r>
              <a:rPr spc="-195" dirty="0"/>
              <a:t>(3)</a:t>
            </a:r>
          </a:p>
        </p:txBody>
      </p:sp>
      <p:sp>
        <p:nvSpPr>
          <p:cNvPr id="4" name="object 4"/>
          <p:cNvSpPr txBox="1"/>
          <p:nvPr/>
        </p:nvSpPr>
        <p:spPr>
          <a:xfrm>
            <a:off x="307340" y="1845309"/>
            <a:ext cx="8530590" cy="3426579"/>
          </a:xfrm>
          <a:prstGeom prst="rect">
            <a:avLst/>
          </a:prstGeom>
        </p:spPr>
        <p:txBody>
          <a:bodyPr vert="horz" wrap="square" lIns="0" tIns="12700" rIns="0" bIns="0" rtlCol="0">
            <a:spAutoFit/>
          </a:bodyPr>
          <a:lstStyle/>
          <a:p>
            <a:pPr marL="332740" marR="5080" indent="-320040" algn="just">
              <a:spcBef>
                <a:spcPts val="100"/>
              </a:spcBef>
              <a:buClr>
                <a:srgbClr val="DD8046"/>
              </a:buClr>
              <a:buSzPct val="60344"/>
              <a:buFont typeface="Wingdings"/>
              <a:buChar char=""/>
              <a:tabLst>
                <a:tab pos="332740" algn="l"/>
              </a:tabLst>
            </a:pPr>
            <a:r>
              <a:rPr lang="en-US" sz="2400" dirty="0" smtClean="0">
                <a:latin typeface="Arial"/>
                <a:cs typeface="Arial"/>
              </a:rPr>
              <a:t>Due to the above mentioned problem of considering operators'  Priority and </a:t>
            </a:r>
            <a:r>
              <a:rPr lang="en-US" sz="2400" dirty="0" err="1" smtClean="0">
                <a:latin typeface="Arial"/>
                <a:cs typeface="Arial"/>
              </a:rPr>
              <a:t>Associativity</a:t>
            </a:r>
            <a:r>
              <a:rPr lang="en-US" sz="2400" dirty="0" smtClean="0">
                <a:latin typeface="Arial"/>
                <a:cs typeface="Arial"/>
              </a:rPr>
              <a:t> while evaluating an expression using infix  notation, we use prefix and postfix notations.</a:t>
            </a:r>
          </a:p>
          <a:p>
            <a:pPr marL="332740" marR="5080" indent="-320040" algn="just">
              <a:spcBef>
                <a:spcPts val="700"/>
              </a:spcBef>
              <a:buClr>
                <a:srgbClr val="DD8046"/>
              </a:buClr>
              <a:buSzPct val="60344"/>
              <a:buFont typeface="Wingdings"/>
              <a:buChar char=""/>
              <a:tabLst>
                <a:tab pos="332740" algn="l"/>
              </a:tabLst>
            </a:pPr>
            <a:r>
              <a:rPr lang="en-US" sz="2400" dirty="0" smtClean="0">
                <a:latin typeface="Arial"/>
                <a:cs typeface="Arial"/>
              </a:rPr>
              <a:t>Both prefix and postfix notations have an advantage over infix  that while evaluating an expression in prefix or postfix form we  need not consider the Priority and </a:t>
            </a:r>
            <a:r>
              <a:rPr lang="en-US" sz="2400" dirty="0" err="1" smtClean="0">
                <a:latin typeface="Arial"/>
                <a:cs typeface="Arial"/>
              </a:rPr>
              <a:t>Associativity</a:t>
            </a:r>
            <a:r>
              <a:rPr lang="en-US" sz="2400" dirty="0" smtClean="0">
                <a:latin typeface="Arial"/>
                <a:cs typeface="Arial"/>
              </a:rPr>
              <a:t> of the operators.  Both prefix and postfix notations make Expression Evaluation a lot  easier.</a:t>
            </a:r>
            <a:endParaRPr lang="en-US" sz="2400" dirty="0">
              <a:latin typeface="Arial"/>
              <a:cs typeface="Arial"/>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119</a:t>
            </a:r>
            <a:endParaRPr sz="1200">
              <a:latin typeface="Trebuchet MS"/>
              <a:cs typeface="Trebuchet MS"/>
            </a:endParaRPr>
          </a:p>
        </p:txBody>
      </p:sp>
      <p:sp>
        <p:nvSpPr>
          <p:cNvPr id="5" name="object 5"/>
          <p:cNvSpPr txBox="1">
            <a:spLocks noGrp="1"/>
          </p:cNvSpPr>
          <p:nvPr>
            <p:ph type="dt" sz="half" idx="6"/>
          </p:nvPr>
        </p:nvSpPr>
        <p:spPr>
          <a:xfrm>
            <a:off x="228600" y="6400800"/>
            <a:ext cx="2124710" cy="219709"/>
          </a:xfrm>
          <a:prstGeom prst="rect">
            <a:avLst/>
          </a:prstGeom>
        </p:spPr>
        <p:txBody>
          <a:bodyPr vert="horz" wrap="square" lIns="0" tIns="0" rIns="0" bIns="0" rtlCol="0">
            <a:spAutoFit/>
          </a:bodyPr>
          <a:lstStyle/>
          <a:p>
            <a:pPr marL="12700">
              <a:lnSpc>
                <a:spcPts val="1580"/>
              </a:lnSpc>
            </a:pPr>
            <a:fld id="{47C185FB-0A7B-4A7F-9366-67A6274061F1}"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4281170" cy="697230"/>
          </a:xfrm>
          <a:prstGeom prst="rect">
            <a:avLst/>
          </a:prstGeom>
        </p:spPr>
        <p:txBody>
          <a:bodyPr vert="horz" wrap="square" lIns="0" tIns="13335" rIns="0" bIns="0" rtlCol="0">
            <a:spAutoFit/>
          </a:bodyPr>
          <a:lstStyle/>
          <a:p>
            <a:pPr marL="12700">
              <a:lnSpc>
                <a:spcPct val="100000"/>
              </a:lnSpc>
              <a:spcBef>
                <a:spcPts val="105"/>
              </a:spcBef>
            </a:pPr>
            <a:r>
              <a:rPr spc="-375"/>
              <a:t>How </a:t>
            </a:r>
            <a:r>
              <a:rPr lang="en-US" spc="-375" dirty="0" smtClean="0"/>
              <a:t> </a:t>
            </a:r>
            <a:r>
              <a:rPr spc="-140" smtClean="0"/>
              <a:t>to </a:t>
            </a:r>
            <a:r>
              <a:rPr spc="-350" dirty="0"/>
              <a:t>Represent</a:t>
            </a:r>
            <a:r>
              <a:rPr spc="-515" dirty="0"/>
              <a:t> </a:t>
            </a:r>
            <a:r>
              <a:rPr spc="-755" dirty="0"/>
              <a:t>?</a:t>
            </a:r>
          </a:p>
        </p:txBody>
      </p:sp>
      <p:sp>
        <p:nvSpPr>
          <p:cNvPr id="4" name="object 4"/>
          <p:cNvSpPr txBox="1"/>
          <p:nvPr/>
        </p:nvSpPr>
        <p:spPr>
          <a:xfrm>
            <a:off x="307340" y="1567941"/>
            <a:ext cx="8531225" cy="3139064"/>
          </a:xfrm>
          <a:prstGeom prst="rect">
            <a:avLst/>
          </a:prstGeom>
        </p:spPr>
        <p:txBody>
          <a:bodyPr vert="horz" wrap="square" lIns="0" tIns="57150" rIns="0" bIns="0" rtlCol="0">
            <a:spAutoFit/>
          </a:bodyPr>
          <a:lstStyle/>
          <a:p>
            <a:pPr marL="332740" marR="5080" indent="-320040" algn="just">
              <a:lnSpc>
                <a:spcPct val="90000"/>
              </a:lnSpc>
              <a:spcBef>
                <a:spcPts val="450"/>
              </a:spcBef>
              <a:buClr>
                <a:srgbClr val="DD8046"/>
              </a:buClr>
              <a:buSzPct val="60344"/>
              <a:buFont typeface="Wingdings"/>
              <a:buChar char=""/>
              <a:tabLst>
                <a:tab pos="332740" algn="l"/>
              </a:tabLst>
            </a:pPr>
            <a:r>
              <a:rPr lang="en-US" sz="2400" dirty="0" smtClean="0">
                <a:latin typeface="Arial"/>
                <a:cs typeface="Arial"/>
              </a:rPr>
              <a:t>Arithmetic expressions can be represented by labeled  trees, and it is often quite helpful to  visualize  expressions as trees.</a:t>
            </a:r>
          </a:p>
          <a:p>
            <a:pPr marL="332740" marR="5080" indent="-320040" algn="just">
              <a:lnSpc>
                <a:spcPct val="90000"/>
              </a:lnSpc>
              <a:spcBef>
                <a:spcPts val="695"/>
              </a:spcBef>
              <a:buClr>
                <a:srgbClr val="DD8046"/>
              </a:buClr>
              <a:buSzPct val="60344"/>
              <a:buFont typeface="Wingdings"/>
              <a:buChar char=""/>
              <a:tabLst>
                <a:tab pos="332740" algn="l"/>
              </a:tabLst>
            </a:pPr>
            <a:r>
              <a:rPr lang="en-US" sz="2400" dirty="0" smtClean="0">
                <a:latin typeface="Arial"/>
                <a:cs typeface="Arial"/>
              </a:rPr>
              <a:t>In fact, expression trees, as they are sometimes called,  specify the association of an expression’s operands and  its operators in a uniform way, regardless of whether  the association is required by the placement of  parentheses in the expression or by the precedence  and </a:t>
            </a:r>
            <a:r>
              <a:rPr lang="en-US" sz="2400" dirty="0" err="1" smtClean="0">
                <a:latin typeface="Arial"/>
                <a:cs typeface="Arial"/>
              </a:rPr>
              <a:t>associativity</a:t>
            </a:r>
            <a:r>
              <a:rPr lang="en-US" sz="2400" dirty="0" smtClean="0">
                <a:latin typeface="Arial"/>
                <a:cs typeface="Arial"/>
              </a:rPr>
              <a:t> rules for the operators involved.</a:t>
            </a:r>
            <a:endParaRPr lang="en-US" sz="2400" dirty="0">
              <a:latin typeface="Arial"/>
              <a:cs typeface="Arial"/>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120</a:t>
            </a:r>
            <a:endParaRPr sz="1200">
              <a:latin typeface="Trebuchet MS"/>
              <a:cs typeface="Trebuchet MS"/>
            </a:endParaRPr>
          </a:p>
        </p:txBody>
      </p:sp>
      <p:sp>
        <p:nvSpPr>
          <p:cNvPr id="7" name="object 7"/>
          <p:cNvSpPr txBox="1">
            <a:spLocks noGrp="1"/>
          </p:cNvSpPr>
          <p:nvPr>
            <p:ph type="dt" sz="half" idx="6"/>
          </p:nvPr>
        </p:nvSpPr>
        <p:spPr>
          <a:xfrm>
            <a:off x="228600" y="6324600"/>
            <a:ext cx="2124710" cy="219709"/>
          </a:xfrm>
          <a:prstGeom prst="rect">
            <a:avLst/>
          </a:prstGeom>
        </p:spPr>
        <p:txBody>
          <a:bodyPr vert="horz" wrap="square" lIns="0" tIns="0" rIns="0" bIns="0" rtlCol="0">
            <a:spAutoFit/>
          </a:bodyPr>
          <a:lstStyle/>
          <a:p>
            <a:pPr marL="12700">
              <a:lnSpc>
                <a:spcPts val="1580"/>
              </a:lnSpc>
            </a:pPr>
            <a:fld id="{2EBABC07-AC38-43DB-9A83-E0E8EAF4494C}"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3041015" cy="697230"/>
          </a:xfrm>
          <a:prstGeom prst="rect">
            <a:avLst/>
          </a:prstGeom>
        </p:spPr>
        <p:txBody>
          <a:bodyPr vert="horz" wrap="square" lIns="0" tIns="13335" rIns="0" bIns="0" rtlCol="0">
            <a:spAutoFit/>
          </a:bodyPr>
          <a:lstStyle/>
          <a:p>
            <a:pPr marL="12700">
              <a:lnSpc>
                <a:spcPct val="100000"/>
              </a:lnSpc>
              <a:spcBef>
                <a:spcPts val="105"/>
              </a:spcBef>
            </a:pPr>
            <a:r>
              <a:rPr spc="-160" dirty="0"/>
              <a:t>General</a:t>
            </a:r>
            <a:r>
              <a:rPr spc="-125" dirty="0"/>
              <a:t> </a:t>
            </a:r>
            <a:r>
              <a:rPr spc="-140" dirty="0"/>
              <a:t>Idea</a:t>
            </a:r>
          </a:p>
        </p:txBody>
      </p:sp>
      <p:sp>
        <p:nvSpPr>
          <p:cNvPr id="4" name="object 4"/>
          <p:cNvSpPr txBox="1"/>
          <p:nvPr/>
        </p:nvSpPr>
        <p:spPr>
          <a:xfrm>
            <a:off x="307340" y="2069414"/>
            <a:ext cx="8530590" cy="468630"/>
          </a:xfrm>
          <a:prstGeom prst="rect">
            <a:avLst/>
          </a:prstGeom>
        </p:spPr>
        <p:txBody>
          <a:bodyPr vert="horz" wrap="square" lIns="0" tIns="13335" rIns="0" bIns="0" rtlCol="0">
            <a:spAutoFit/>
          </a:bodyPr>
          <a:lstStyle/>
          <a:p>
            <a:pPr marL="332740" indent="-320040">
              <a:lnSpc>
                <a:spcPct val="100000"/>
              </a:lnSpc>
              <a:spcBef>
                <a:spcPts val="105"/>
              </a:spcBef>
              <a:buClr>
                <a:srgbClr val="DD8046"/>
              </a:buClr>
              <a:buSzPct val="60344"/>
              <a:buFont typeface="Wingdings"/>
              <a:buChar char=""/>
              <a:tabLst>
                <a:tab pos="332740" algn="l"/>
                <a:tab pos="998855" algn="l"/>
                <a:tab pos="2286635" algn="l"/>
                <a:tab pos="3115945" algn="l"/>
                <a:tab pos="3477260" algn="l"/>
                <a:tab pos="4201160" algn="l"/>
                <a:tab pos="5063490" algn="l"/>
                <a:tab pos="5833110" algn="l"/>
                <a:tab pos="6414135" algn="l"/>
                <a:tab pos="7246620" algn="l"/>
                <a:tab pos="7609205" algn="l"/>
              </a:tabLst>
            </a:pPr>
            <a:r>
              <a:rPr sz="2900" spc="-340" dirty="0">
                <a:latin typeface="Arial"/>
                <a:cs typeface="Arial"/>
              </a:rPr>
              <a:t>The	</a:t>
            </a:r>
            <a:r>
              <a:rPr sz="2900" spc="-114" dirty="0">
                <a:latin typeface="Arial"/>
                <a:cs typeface="Arial"/>
              </a:rPr>
              <a:t>general	</a:t>
            </a:r>
            <a:r>
              <a:rPr sz="2900" spc="-50" dirty="0">
                <a:latin typeface="Arial"/>
                <a:cs typeface="Arial"/>
              </a:rPr>
              <a:t>idea	</a:t>
            </a:r>
            <a:r>
              <a:rPr sz="2900" spc="-250" dirty="0">
                <a:latin typeface="Arial"/>
                <a:cs typeface="Arial"/>
              </a:rPr>
              <a:t>is	</a:t>
            </a:r>
            <a:r>
              <a:rPr sz="2900" spc="-100" dirty="0">
                <a:latin typeface="Arial"/>
                <a:cs typeface="Arial"/>
              </a:rPr>
              <a:t>that	</a:t>
            </a:r>
            <a:r>
              <a:rPr sz="2900" spc="-190" dirty="0">
                <a:latin typeface="Arial"/>
                <a:cs typeface="Arial"/>
              </a:rPr>
              <a:t>each	</a:t>
            </a:r>
            <a:r>
              <a:rPr sz="2900" spc="-170" dirty="0">
                <a:latin typeface="Arial"/>
                <a:cs typeface="Arial"/>
              </a:rPr>
              <a:t>time	</a:t>
            </a:r>
            <a:r>
              <a:rPr sz="2900" spc="-195" dirty="0">
                <a:latin typeface="Arial"/>
                <a:cs typeface="Arial"/>
              </a:rPr>
              <a:t>we	</a:t>
            </a:r>
            <a:r>
              <a:rPr sz="2900" spc="-125" dirty="0">
                <a:latin typeface="Arial"/>
                <a:cs typeface="Arial"/>
              </a:rPr>
              <a:t>form	</a:t>
            </a:r>
            <a:r>
              <a:rPr sz="2900" spc="-10" dirty="0">
                <a:latin typeface="Arial"/>
                <a:cs typeface="Arial"/>
              </a:rPr>
              <a:t>a	</a:t>
            </a:r>
            <a:r>
              <a:rPr sz="2900" spc="-50" dirty="0">
                <a:latin typeface="Arial"/>
                <a:cs typeface="Arial"/>
              </a:rPr>
              <a:t>larger</a:t>
            </a:r>
            <a:endParaRPr sz="2900">
              <a:latin typeface="Arial"/>
              <a:cs typeface="Arial"/>
            </a:endParaRPr>
          </a:p>
        </p:txBody>
      </p:sp>
      <p:graphicFrame>
        <p:nvGraphicFramePr>
          <p:cNvPr id="5" name="object 5"/>
          <p:cNvGraphicFramePr>
            <a:graphicFrameLocks noGrp="1"/>
          </p:cNvGraphicFramePr>
          <p:nvPr/>
        </p:nvGraphicFramePr>
        <p:xfrm>
          <a:off x="608330" y="2577503"/>
          <a:ext cx="8250554" cy="1656080"/>
        </p:xfrm>
        <a:graphic>
          <a:graphicData uri="http://schemas.openxmlformats.org/drawingml/2006/table">
            <a:tbl>
              <a:tblPr firstRow="1" bandRow="1">
                <a:tableStyleId>{2D5ABB26-0587-4C30-8999-92F81FD0307C}</a:tableStyleId>
              </a:tblPr>
              <a:tblGrid>
                <a:gridCol w="1831975"/>
                <a:gridCol w="620394"/>
                <a:gridCol w="1528445"/>
                <a:gridCol w="736600"/>
                <a:gridCol w="2298700"/>
                <a:gridCol w="1234440"/>
              </a:tblGrid>
              <a:tr h="421640">
                <a:tc>
                  <a:txBody>
                    <a:bodyPr/>
                    <a:lstStyle/>
                    <a:p>
                      <a:pPr marL="31750">
                        <a:lnSpc>
                          <a:spcPts val="3065"/>
                        </a:lnSpc>
                      </a:pPr>
                      <a:r>
                        <a:rPr sz="2900" spc="-195" dirty="0">
                          <a:latin typeface="Arial"/>
                          <a:cs typeface="Arial"/>
                        </a:rPr>
                        <a:t>expression</a:t>
                      </a:r>
                      <a:endParaRPr sz="2900">
                        <a:latin typeface="Arial"/>
                        <a:cs typeface="Arial"/>
                      </a:endParaRPr>
                    </a:p>
                  </a:txBody>
                  <a:tcPr marL="0" marR="0" marT="0" marB="0"/>
                </a:tc>
                <a:tc>
                  <a:txBody>
                    <a:bodyPr/>
                    <a:lstStyle/>
                    <a:p>
                      <a:pPr marL="65405">
                        <a:lnSpc>
                          <a:spcPts val="3065"/>
                        </a:lnSpc>
                      </a:pPr>
                      <a:r>
                        <a:rPr sz="2900" spc="-145" dirty="0">
                          <a:latin typeface="Arial"/>
                          <a:cs typeface="Arial"/>
                        </a:rPr>
                        <a:t>by</a:t>
                      </a:r>
                      <a:endParaRPr sz="2900">
                        <a:latin typeface="Arial"/>
                        <a:cs typeface="Arial"/>
                      </a:endParaRPr>
                    </a:p>
                  </a:txBody>
                  <a:tcPr marL="0" marR="0" marT="0" marB="0"/>
                </a:tc>
                <a:tc>
                  <a:txBody>
                    <a:bodyPr/>
                    <a:lstStyle/>
                    <a:p>
                      <a:pPr marL="141605">
                        <a:lnSpc>
                          <a:spcPts val="3065"/>
                        </a:lnSpc>
                      </a:pPr>
                      <a:r>
                        <a:rPr sz="2900" spc="-50" dirty="0">
                          <a:latin typeface="Arial"/>
                          <a:cs typeface="Arial"/>
                        </a:rPr>
                        <a:t>applying</a:t>
                      </a:r>
                      <a:endParaRPr sz="2900">
                        <a:latin typeface="Arial"/>
                        <a:cs typeface="Arial"/>
                      </a:endParaRPr>
                    </a:p>
                  </a:txBody>
                  <a:tcPr marL="0" marR="0" marT="0" marB="0"/>
                </a:tc>
                <a:tc>
                  <a:txBody>
                    <a:bodyPr/>
                    <a:lstStyle/>
                    <a:p>
                      <a:pPr marR="102870" algn="r">
                        <a:lnSpc>
                          <a:spcPts val="3065"/>
                        </a:lnSpc>
                      </a:pPr>
                      <a:r>
                        <a:rPr sz="2900" spc="-10" dirty="0">
                          <a:latin typeface="Arial"/>
                          <a:cs typeface="Arial"/>
                        </a:rPr>
                        <a:t>an</a:t>
                      </a:r>
                      <a:endParaRPr sz="2900">
                        <a:latin typeface="Arial"/>
                        <a:cs typeface="Arial"/>
                      </a:endParaRPr>
                    </a:p>
                  </a:txBody>
                  <a:tcPr marL="0" marR="0" marT="0" marB="0"/>
                </a:tc>
                <a:tc>
                  <a:txBody>
                    <a:bodyPr/>
                    <a:lstStyle/>
                    <a:p>
                      <a:pPr marL="48895" algn="ctr">
                        <a:lnSpc>
                          <a:spcPts val="3065"/>
                        </a:lnSpc>
                        <a:tabLst>
                          <a:tab pos="1677670" algn="l"/>
                        </a:tabLst>
                      </a:pPr>
                      <a:r>
                        <a:rPr sz="2900" spc="-70" dirty="0">
                          <a:latin typeface="Arial"/>
                          <a:cs typeface="Arial"/>
                        </a:rPr>
                        <a:t>operator	</a:t>
                      </a:r>
                      <a:r>
                        <a:rPr sz="2900" spc="-100" dirty="0">
                          <a:latin typeface="Arial"/>
                          <a:cs typeface="Arial"/>
                        </a:rPr>
                        <a:t>to</a:t>
                      </a:r>
                      <a:endParaRPr sz="2900">
                        <a:latin typeface="Arial"/>
                        <a:cs typeface="Arial"/>
                      </a:endParaRPr>
                    </a:p>
                  </a:txBody>
                  <a:tcPr marL="0" marR="0" marT="0" marB="0"/>
                </a:tc>
                <a:tc>
                  <a:txBody>
                    <a:bodyPr/>
                    <a:lstStyle/>
                    <a:p>
                      <a:pPr marR="26670" algn="r">
                        <a:lnSpc>
                          <a:spcPts val="3065"/>
                        </a:lnSpc>
                      </a:pPr>
                      <a:r>
                        <a:rPr sz="2900" dirty="0">
                          <a:latin typeface="Arial"/>
                          <a:cs typeface="Arial"/>
                        </a:rPr>
                        <a:t>s</a:t>
                      </a:r>
                      <a:r>
                        <a:rPr sz="2900" spc="-15" dirty="0">
                          <a:latin typeface="Arial"/>
                          <a:cs typeface="Arial"/>
                        </a:rPr>
                        <a:t>m</a:t>
                      </a:r>
                      <a:r>
                        <a:rPr sz="2900" dirty="0">
                          <a:latin typeface="Arial"/>
                          <a:cs typeface="Arial"/>
                        </a:rPr>
                        <a:t>aller</a:t>
                      </a:r>
                      <a:endParaRPr sz="2900">
                        <a:latin typeface="Arial"/>
                        <a:cs typeface="Arial"/>
                      </a:endParaRPr>
                    </a:p>
                  </a:txBody>
                  <a:tcPr marL="0" marR="0" marT="0" marB="0"/>
                </a:tc>
              </a:tr>
              <a:tr h="441325">
                <a:tc>
                  <a:txBody>
                    <a:bodyPr/>
                    <a:lstStyle/>
                    <a:p>
                      <a:pPr marL="31750">
                        <a:lnSpc>
                          <a:spcPts val="3225"/>
                        </a:lnSpc>
                      </a:pPr>
                      <a:r>
                        <a:rPr sz="2900" spc="-220" dirty="0">
                          <a:latin typeface="Arial"/>
                          <a:cs typeface="Arial"/>
                        </a:rPr>
                        <a:t>expressions,</a:t>
                      </a:r>
                      <a:endParaRPr sz="2900">
                        <a:latin typeface="Arial"/>
                        <a:cs typeface="Arial"/>
                      </a:endParaRPr>
                    </a:p>
                  </a:txBody>
                  <a:tcPr marL="0" marR="0" marT="0" marB="0"/>
                </a:tc>
                <a:tc>
                  <a:txBody>
                    <a:bodyPr/>
                    <a:lstStyle/>
                    <a:p>
                      <a:pPr marL="112395">
                        <a:lnSpc>
                          <a:spcPts val="3225"/>
                        </a:lnSpc>
                      </a:pPr>
                      <a:r>
                        <a:rPr sz="2900" spc="-225" dirty="0">
                          <a:latin typeface="Arial"/>
                          <a:cs typeface="Arial"/>
                        </a:rPr>
                        <a:t>we</a:t>
                      </a:r>
                      <a:endParaRPr sz="2900">
                        <a:latin typeface="Arial"/>
                        <a:cs typeface="Arial"/>
                      </a:endParaRPr>
                    </a:p>
                  </a:txBody>
                  <a:tcPr marL="0" marR="0" marT="0" marB="0"/>
                </a:tc>
                <a:tc>
                  <a:txBody>
                    <a:bodyPr/>
                    <a:lstStyle/>
                    <a:p>
                      <a:pPr marL="92710">
                        <a:lnSpc>
                          <a:spcPts val="3225"/>
                        </a:lnSpc>
                        <a:tabLst>
                          <a:tab pos="1206500" algn="l"/>
                        </a:tabLst>
                      </a:pPr>
                      <a:r>
                        <a:rPr sz="2900" spc="-114" dirty="0">
                          <a:latin typeface="Arial"/>
                          <a:cs typeface="Arial"/>
                        </a:rPr>
                        <a:t>create	</a:t>
                      </a:r>
                      <a:r>
                        <a:rPr sz="2900" spc="-15" dirty="0">
                          <a:latin typeface="Arial"/>
                          <a:cs typeface="Arial"/>
                        </a:rPr>
                        <a:t>a</a:t>
                      </a:r>
                      <a:endParaRPr sz="2900">
                        <a:latin typeface="Arial"/>
                        <a:cs typeface="Arial"/>
                      </a:endParaRPr>
                    </a:p>
                  </a:txBody>
                  <a:tcPr marL="0" marR="0" marT="0" marB="0"/>
                </a:tc>
                <a:tc>
                  <a:txBody>
                    <a:bodyPr/>
                    <a:lstStyle/>
                    <a:p>
                      <a:pPr marR="83185" algn="r">
                        <a:lnSpc>
                          <a:spcPts val="3225"/>
                        </a:lnSpc>
                      </a:pPr>
                      <a:r>
                        <a:rPr sz="2900" dirty="0">
                          <a:latin typeface="Arial"/>
                          <a:cs typeface="Arial"/>
                        </a:rPr>
                        <a:t>n</a:t>
                      </a:r>
                      <a:r>
                        <a:rPr sz="2900" spc="-75" dirty="0">
                          <a:latin typeface="Arial"/>
                          <a:cs typeface="Arial"/>
                        </a:rPr>
                        <a:t>e</a:t>
                      </a:r>
                      <a:r>
                        <a:rPr sz="2900" dirty="0">
                          <a:latin typeface="Arial"/>
                          <a:cs typeface="Arial"/>
                        </a:rPr>
                        <a:t>w</a:t>
                      </a:r>
                      <a:endParaRPr sz="2900">
                        <a:latin typeface="Arial"/>
                        <a:cs typeface="Arial"/>
                      </a:endParaRPr>
                    </a:p>
                  </a:txBody>
                  <a:tcPr marL="0" marR="0" marT="0" marB="0"/>
                </a:tc>
                <a:tc>
                  <a:txBody>
                    <a:bodyPr/>
                    <a:lstStyle/>
                    <a:p>
                      <a:pPr algn="ctr">
                        <a:lnSpc>
                          <a:spcPts val="3225"/>
                        </a:lnSpc>
                        <a:tabLst>
                          <a:tab pos="979805" algn="l"/>
                        </a:tabLst>
                      </a:pPr>
                      <a:r>
                        <a:rPr sz="2900" spc="-195" dirty="0">
                          <a:latin typeface="Arial"/>
                          <a:cs typeface="Arial"/>
                        </a:rPr>
                        <a:t>node,	</a:t>
                      </a:r>
                      <a:r>
                        <a:rPr sz="2900" spc="-55" dirty="0">
                          <a:latin typeface="Arial"/>
                          <a:cs typeface="Arial"/>
                        </a:rPr>
                        <a:t>labeled</a:t>
                      </a:r>
                      <a:endParaRPr sz="2900">
                        <a:latin typeface="Arial"/>
                        <a:cs typeface="Arial"/>
                      </a:endParaRPr>
                    </a:p>
                  </a:txBody>
                  <a:tcPr marL="0" marR="0" marT="0" marB="0"/>
                </a:tc>
                <a:tc>
                  <a:txBody>
                    <a:bodyPr/>
                    <a:lstStyle/>
                    <a:p>
                      <a:pPr marR="26034" algn="r">
                        <a:lnSpc>
                          <a:spcPts val="3225"/>
                        </a:lnSpc>
                        <a:tabLst>
                          <a:tab pos="548005" algn="l"/>
                        </a:tabLst>
                      </a:pPr>
                      <a:r>
                        <a:rPr sz="2900" spc="-155" dirty="0">
                          <a:latin typeface="Arial"/>
                          <a:cs typeface="Arial"/>
                        </a:rPr>
                        <a:t>b</a:t>
                      </a:r>
                      <a:r>
                        <a:rPr sz="2900" dirty="0">
                          <a:latin typeface="Arial"/>
                          <a:cs typeface="Arial"/>
                        </a:rPr>
                        <a:t>y	that</a:t>
                      </a:r>
                      <a:endParaRPr sz="2900">
                        <a:latin typeface="Arial"/>
                        <a:cs typeface="Arial"/>
                      </a:endParaRPr>
                    </a:p>
                  </a:txBody>
                  <a:tcPr marL="0" marR="0" marT="0" marB="0"/>
                </a:tc>
              </a:tr>
              <a:tr h="421640">
                <a:tc>
                  <a:txBody>
                    <a:bodyPr/>
                    <a:lstStyle/>
                    <a:p>
                      <a:pPr marL="31750">
                        <a:lnSpc>
                          <a:spcPts val="3220"/>
                        </a:lnSpc>
                      </a:pPr>
                      <a:r>
                        <a:rPr sz="2900" spc="-105" dirty="0">
                          <a:latin typeface="Arial"/>
                          <a:cs typeface="Arial"/>
                        </a:rPr>
                        <a:t>operator.</a:t>
                      </a:r>
                      <a:endParaRPr sz="2900">
                        <a:latin typeface="Arial"/>
                        <a:cs typeface="Arial"/>
                      </a:endParaRPr>
                    </a:p>
                  </a:txBody>
                  <a:tcPr marL="0" marR="0" marT="0" marB="0"/>
                </a:tc>
                <a:tc>
                  <a:txBody>
                    <a:bodyPr/>
                    <a:lstStyle/>
                    <a:p>
                      <a:pPr>
                        <a:lnSpc>
                          <a:spcPct val="100000"/>
                        </a:lnSpc>
                      </a:pPr>
                      <a:endParaRPr sz="2700">
                        <a:latin typeface="Times New Roman"/>
                        <a:cs typeface="Times New Roman"/>
                      </a:endParaRPr>
                    </a:p>
                  </a:txBody>
                  <a:tcPr marL="0" marR="0" marT="0" marB="0"/>
                </a:tc>
                <a:tc>
                  <a:txBody>
                    <a:bodyPr/>
                    <a:lstStyle/>
                    <a:p>
                      <a:pPr>
                        <a:lnSpc>
                          <a:spcPct val="100000"/>
                        </a:lnSpc>
                      </a:pPr>
                      <a:endParaRPr sz="2700">
                        <a:latin typeface="Times New Roman"/>
                        <a:cs typeface="Times New Roman"/>
                      </a:endParaRPr>
                    </a:p>
                  </a:txBody>
                  <a:tcPr marL="0" marR="0" marT="0" marB="0"/>
                </a:tc>
                <a:tc>
                  <a:txBody>
                    <a:bodyPr/>
                    <a:lstStyle/>
                    <a:p>
                      <a:pPr>
                        <a:lnSpc>
                          <a:spcPct val="100000"/>
                        </a:lnSpc>
                      </a:pPr>
                      <a:endParaRPr sz="2700">
                        <a:latin typeface="Times New Roman"/>
                        <a:cs typeface="Times New Roman"/>
                      </a:endParaRPr>
                    </a:p>
                  </a:txBody>
                  <a:tcPr marL="0" marR="0" marT="0" marB="0"/>
                </a:tc>
                <a:tc>
                  <a:txBody>
                    <a:bodyPr/>
                    <a:lstStyle/>
                    <a:p>
                      <a:pPr>
                        <a:lnSpc>
                          <a:spcPct val="100000"/>
                        </a:lnSpc>
                      </a:pPr>
                      <a:endParaRPr sz="2700">
                        <a:latin typeface="Times New Roman"/>
                        <a:cs typeface="Times New Roman"/>
                      </a:endParaRPr>
                    </a:p>
                  </a:txBody>
                  <a:tcPr marL="0" marR="0" marT="0" marB="0"/>
                </a:tc>
                <a:tc>
                  <a:txBody>
                    <a:bodyPr/>
                    <a:lstStyle/>
                    <a:p>
                      <a:pPr>
                        <a:lnSpc>
                          <a:spcPct val="100000"/>
                        </a:lnSpc>
                      </a:pPr>
                      <a:endParaRPr sz="2700">
                        <a:latin typeface="Times New Roman"/>
                        <a:cs typeface="Times New Roman"/>
                      </a:endParaRPr>
                    </a:p>
                  </a:txBody>
                  <a:tcPr marL="0" marR="0" marT="0" marB="0"/>
                </a:tc>
              </a:tr>
            </a:tbl>
          </a:graphicData>
        </a:graphic>
      </p:graphicFrame>
      <p:sp>
        <p:nvSpPr>
          <p:cNvPr id="6" name="object 6"/>
          <p:cNvSpPr txBox="1"/>
          <p:nvPr/>
        </p:nvSpPr>
        <p:spPr>
          <a:xfrm>
            <a:off x="307340" y="3926204"/>
            <a:ext cx="8531860" cy="1351915"/>
          </a:xfrm>
          <a:prstGeom prst="rect">
            <a:avLst/>
          </a:prstGeom>
        </p:spPr>
        <p:txBody>
          <a:bodyPr vert="horz" wrap="square" lIns="0" tIns="12700" rIns="0" bIns="0" rtlCol="0">
            <a:spAutoFit/>
          </a:bodyPr>
          <a:lstStyle/>
          <a:p>
            <a:pPr marL="332740" marR="5080" indent="-320040" algn="just">
              <a:lnSpc>
                <a:spcPct val="100000"/>
              </a:lnSpc>
              <a:spcBef>
                <a:spcPts val="100"/>
              </a:spcBef>
              <a:buClr>
                <a:srgbClr val="DD8046"/>
              </a:buClr>
              <a:buSzPct val="60344"/>
              <a:buFont typeface="Wingdings"/>
              <a:buChar char=""/>
              <a:tabLst>
                <a:tab pos="332740" algn="l"/>
              </a:tabLst>
            </a:pPr>
            <a:r>
              <a:rPr sz="2900" spc="-335" dirty="0">
                <a:latin typeface="Arial"/>
                <a:cs typeface="Arial"/>
              </a:rPr>
              <a:t>The </a:t>
            </a:r>
            <a:r>
              <a:rPr sz="2900" spc="-245" dirty="0">
                <a:latin typeface="Arial"/>
                <a:cs typeface="Arial"/>
              </a:rPr>
              <a:t>new </a:t>
            </a:r>
            <a:r>
              <a:rPr sz="2900" spc="-170" dirty="0">
                <a:latin typeface="Arial"/>
                <a:cs typeface="Arial"/>
              </a:rPr>
              <a:t>node </a:t>
            </a:r>
            <a:r>
              <a:rPr sz="2900" spc="-260" dirty="0">
                <a:latin typeface="Arial"/>
                <a:cs typeface="Arial"/>
              </a:rPr>
              <a:t>becomes </a:t>
            </a:r>
            <a:r>
              <a:rPr sz="2900" spc="-175" dirty="0">
                <a:latin typeface="Arial"/>
                <a:cs typeface="Arial"/>
              </a:rPr>
              <a:t>the </a:t>
            </a:r>
            <a:r>
              <a:rPr sz="2900" spc="-100" dirty="0">
                <a:latin typeface="Arial"/>
                <a:cs typeface="Arial"/>
              </a:rPr>
              <a:t>root </a:t>
            </a:r>
            <a:r>
              <a:rPr sz="2900" dirty="0">
                <a:latin typeface="Arial"/>
                <a:cs typeface="Arial"/>
              </a:rPr>
              <a:t>of </a:t>
            </a:r>
            <a:r>
              <a:rPr sz="2900" spc="-175" dirty="0">
                <a:latin typeface="Arial"/>
                <a:cs typeface="Arial"/>
              </a:rPr>
              <a:t>the </a:t>
            </a:r>
            <a:r>
              <a:rPr sz="2900" spc="-85" dirty="0">
                <a:latin typeface="Arial"/>
                <a:cs typeface="Arial"/>
              </a:rPr>
              <a:t>tree </a:t>
            </a:r>
            <a:r>
              <a:rPr sz="2900" spc="-25" dirty="0">
                <a:latin typeface="Arial"/>
                <a:cs typeface="Arial"/>
              </a:rPr>
              <a:t>for </a:t>
            </a:r>
            <a:r>
              <a:rPr sz="2900" spc="-175" dirty="0">
                <a:latin typeface="Arial"/>
                <a:cs typeface="Arial"/>
              </a:rPr>
              <a:t>the  </a:t>
            </a:r>
            <a:r>
              <a:rPr sz="2900" spc="-55" dirty="0">
                <a:latin typeface="Arial"/>
                <a:cs typeface="Arial"/>
              </a:rPr>
              <a:t>large </a:t>
            </a:r>
            <a:r>
              <a:rPr sz="2900" spc="-190" dirty="0">
                <a:latin typeface="Arial"/>
                <a:cs typeface="Arial"/>
              </a:rPr>
              <a:t>expression, </a:t>
            </a:r>
            <a:r>
              <a:rPr sz="2900" spc="-125" dirty="0">
                <a:latin typeface="Arial"/>
                <a:cs typeface="Arial"/>
              </a:rPr>
              <a:t>and </a:t>
            </a:r>
            <a:r>
              <a:rPr sz="2900" spc="-175" dirty="0">
                <a:latin typeface="Arial"/>
                <a:cs typeface="Arial"/>
              </a:rPr>
              <a:t>its </a:t>
            </a:r>
            <a:r>
              <a:rPr sz="2900" spc="-140" dirty="0">
                <a:latin typeface="Arial"/>
                <a:cs typeface="Arial"/>
              </a:rPr>
              <a:t>children </a:t>
            </a:r>
            <a:r>
              <a:rPr sz="2900" spc="-60" dirty="0">
                <a:latin typeface="Arial"/>
                <a:cs typeface="Arial"/>
              </a:rPr>
              <a:t>are </a:t>
            </a:r>
            <a:r>
              <a:rPr sz="2900" spc="-175" dirty="0">
                <a:latin typeface="Arial"/>
                <a:cs typeface="Arial"/>
              </a:rPr>
              <a:t>the </a:t>
            </a:r>
            <a:r>
              <a:rPr sz="2900" spc="-180" dirty="0">
                <a:latin typeface="Arial"/>
                <a:cs typeface="Arial"/>
              </a:rPr>
              <a:t>roots </a:t>
            </a:r>
            <a:r>
              <a:rPr sz="2900" dirty="0">
                <a:latin typeface="Arial"/>
                <a:cs typeface="Arial"/>
              </a:rPr>
              <a:t>of </a:t>
            </a:r>
            <a:r>
              <a:rPr sz="2900" spc="-175" dirty="0">
                <a:latin typeface="Arial"/>
                <a:cs typeface="Arial"/>
              </a:rPr>
              <a:t>the  </a:t>
            </a:r>
            <a:r>
              <a:rPr sz="2900" spc="-165" dirty="0">
                <a:latin typeface="Arial"/>
                <a:cs typeface="Arial"/>
              </a:rPr>
              <a:t>trees </a:t>
            </a:r>
            <a:r>
              <a:rPr sz="2900" spc="-20" dirty="0">
                <a:latin typeface="Arial"/>
                <a:cs typeface="Arial"/>
              </a:rPr>
              <a:t>for </a:t>
            </a:r>
            <a:r>
              <a:rPr sz="2900" spc="-175" dirty="0">
                <a:latin typeface="Arial"/>
                <a:cs typeface="Arial"/>
              </a:rPr>
              <a:t>the </a:t>
            </a:r>
            <a:r>
              <a:rPr sz="2900" spc="-165" dirty="0">
                <a:latin typeface="Arial"/>
                <a:cs typeface="Arial"/>
              </a:rPr>
              <a:t>smaller</a:t>
            </a:r>
            <a:r>
              <a:rPr sz="2900" spc="270" dirty="0">
                <a:latin typeface="Arial"/>
                <a:cs typeface="Arial"/>
              </a:rPr>
              <a:t> </a:t>
            </a:r>
            <a:r>
              <a:rPr sz="2900" spc="-215" dirty="0">
                <a:latin typeface="Arial"/>
                <a:cs typeface="Arial"/>
              </a:rPr>
              <a:t>expressions.</a:t>
            </a:r>
            <a:endParaRPr sz="2900">
              <a:latin typeface="Arial"/>
              <a:cs typeface="Arial"/>
            </a:endParaRPr>
          </a:p>
        </p:txBody>
      </p:sp>
      <p:sp>
        <p:nvSpPr>
          <p:cNvPr id="9" name="Slide Number Placeholder 8"/>
          <p:cNvSpPr>
            <a:spLocks noGrp="1"/>
          </p:cNvSpPr>
          <p:nvPr>
            <p:ph type="sldNum" sz="quarter" idx="7"/>
          </p:nvPr>
        </p:nvSpPr>
        <p:spPr/>
        <p:txBody>
          <a:bodyPr/>
          <a:lstStyle/>
          <a:p>
            <a:fld id="{B6F15528-21DE-4FAA-801E-634DDDAF4B2B}" type="slidenum">
              <a:rPr lang="en-US" smtClean="0"/>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121</a:t>
            </a:r>
            <a:endParaRPr sz="1200">
              <a:latin typeface="Trebuchet MS"/>
              <a:cs typeface="Trebuchet MS"/>
            </a:endParaRPr>
          </a:p>
        </p:txBody>
      </p:sp>
      <p:sp>
        <p:nvSpPr>
          <p:cNvPr id="7" name="object 7"/>
          <p:cNvSpPr txBox="1">
            <a:spLocks noGrp="1"/>
          </p:cNvSpPr>
          <p:nvPr>
            <p:ph type="dt" sz="half" idx="6"/>
          </p:nvPr>
        </p:nvSpPr>
        <p:spPr>
          <a:xfrm>
            <a:off x="152400" y="6400800"/>
            <a:ext cx="2124710" cy="219709"/>
          </a:xfrm>
          <a:prstGeom prst="rect">
            <a:avLst/>
          </a:prstGeom>
        </p:spPr>
        <p:txBody>
          <a:bodyPr vert="horz" wrap="square" lIns="0" tIns="0" rIns="0" bIns="0" rtlCol="0">
            <a:spAutoFit/>
          </a:bodyPr>
          <a:lstStyle/>
          <a:p>
            <a:pPr marL="12700">
              <a:lnSpc>
                <a:spcPts val="1580"/>
              </a:lnSpc>
            </a:pPr>
            <a:fld id="{CE50D8F8-B659-4C32-BFA6-BEECA91160AF}"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1873885" cy="697230"/>
          </a:xfrm>
          <a:prstGeom prst="rect">
            <a:avLst/>
          </a:prstGeom>
        </p:spPr>
        <p:txBody>
          <a:bodyPr vert="horz" wrap="square" lIns="0" tIns="13335" rIns="0" bIns="0" rtlCol="0">
            <a:spAutoFit/>
          </a:bodyPr>
          <a:lstStyle/>
          <a:p>
            <a:pPr marL="12700">
              <a:lnSpc>
                <a:spcPct val="100000"/>
              </a:lnSpc>
              <a:spcBef>
                <a:spcPts val="105"/>
              </a:spcBef>
            </a:pPr>
            <a:r>
              <a:rPr spc="-509" dirty="0"/>
              <a:t>The</a:t>
            </a:r>
            <a:r>
              <a:rPr spc="-110" dirty="0"/>
              <a:t> </a:t>
            </a:r>
            <a:r>
              <a:rPr spc="-440" dirty="0"/>
              <a:t>Rule</a:t>
            </a:r>
          </a:p>
        </p:txBody>
      </p:sp>
      <p:sp>
        <p:nvSpPr>
          <p:cNvPr id="4" name="object 4"/>
          <p:cNvSpPr txBox="1"/>
          <p:nvPr/>
        </p:nvSpPr>
        <p:spPr>
          <a:xfrm>
            <a:off x="307340" y="1491741"/>
            <a:ext cx="2924175" cy="467995"/>
          </a:xfrm>
          <a:prstGeom prst="rect">
            <a:avLst/>
          </a:prstGeom>
        </p:spPr>
        <p:txBody>
          <a:bodyPr vert="horz" wrap="square" lIns="0" tIns="13335" rIns="0" bIns="0" rtlCol="0">
            <a:spAutoFit/>
          </a:bodyPr>
          <a:lstStyle/>
          <a:p>
            <a:pPr marL="332740" indent="-320040">
              <a:lnSpc>
                <a:spcPct val="100000"/>
              </a:lnSpc>
              <a:spcBef>
                <a:spcPts val="105"/>
              </a:spcBef>
              <a:buClr>
                <a:srgbClr val="DD8046"/>
              </a:buClr>
              <a:buSzPct val="60344"/>
              <a:buFont typeface="Wingdings"/>
              <a:buChar char=""/>
              <a:tabLst>
                <a:tab pos="332740" algn="l"/>
                <a:tab pos="1038225" algn="l"/>
                <a:tab pos="2496820" algn="l"/>
              </a:tabLst>
            </a:pPr>
            <a:r>
              <a:rPr sz="2900" spc="-525" dirty="0">
                <a:latin typeface="Arial"/>
                <a:cs typeface="Arial"/>
              </a:rPr>
              <a:t>F</a:t>
            </a:r>
            <a:r>
              <a:rPr sz="2900" spc="-80" smtClean="0">
                <a:latin typeface="Arial"/>
                <a:cs typeface="Arial"/>
              </a:rPr>
              <a:t>or</a:t>
            </a:r>
            <a:r>
              <a:rPr sz="2900" dirty="0">
                <a:latin typeface="Arial"/>
                <a:cs typeface="Arial"/>
              </a:rPr>
              <a:t>	</a:t>
            </a:r>
            <a:r>
              <a:rPr sz="2900" spc="-105" smtClean="0">
                <a:latin typeface="Arial"/>
                <a:cs typeface="Arial"/>
              </a:rPr>
              <a:t>i</a:t>
            </a:r>
            <a:r>
              <a:rPr sz="2900" spc="-265" smtClean="0">
                <a:latin typeface="Arial"/>
                <a:cs typeface="Arial"/>
              </a:rPr>
              <a:t>n</a:t>
            </a:r>
            <a:r>
              <a:rPr sz="2900" spc="-204" smtClean="0">
                <a:latin typeface="Arial"/>
                <a:cs typeface="Arial"/>
              </a:rPr>
              <a:t>sta</a:t>
            </a:r>
            <a:r>
              <a:rPr sz="2900" spc="-265" smtClean="0">
                <a:latin typeface="Arial"/>
                <a:cs typeface="Arial"/>
              </a:rPr>
              <a:t>n</a:t>
            </a:r>
            <a:r>
              <a:rPr sz="2900" spc="-335" smtClean="0">
                <a:latin typeface="Arial"/>
                <a:cs typeface="Arial"/>
              </a:rPr>
              <a:t>c</a:t>
            </a:r>
            <a:r>
              <a:rPr sz="2900" spc="-290" smtClean="0">
                <a:latin typeface="Arial"/>
                <a:cs typeface="Arial"/>
              </a:rPr>
              <a:t>e</a:t>
            </a:r>
            <a:r>
              <a:rPr sz="2900" spc="-170" smtClean="0">
                <a:latin typeface="Arial"/>
                <a:cs typeface="Arial"/>
              </a:rPr>
              <a:t>,</a:t>
            </a:r>
            <a:r>
              <a:rPr sz="2900" dirty="0">
                <a:latin typeface="Arial"/>
                <a:cs typeface="Arial"/>
              </a:rPr>
              <a:t>	</a:t>
            </a:r>
            <a:r>
              <a:rPr sz="2900" spc="-225" smtClean="0">
                <a:latin typeface="Arial"/>
                <a:cs typeface="Arial"/>
              </a:rPr>
              <a:t>we</a:t>
            </a:r>
            <a:endParaRPr sz="2900">
              <a:latin typeface="Arial"/>
              <a:cs typeface="Arial"/>
            </a:endParaRPr>
          </a:p>
        </p:txBody>
      </p:sp>
      <p:sp>
        <p:nvSpPr>
          <p:cNvPr id="5" name="object 5"/>
          <p:cNvSpPr txBox="1"/>
          <p:nvPr/>
        </p:nvSpPr>
        <p:spPr>
          <a:xfrm>
            <a:off x="3453510" y="1491741"/>
            <a:ext cx="5382895" cy="467995"/>
          </a:xfrm>
          <a:prstGeom prst="rect">
            <a:avLst/>
          </a:prstGeom>
        </p:spPr>
        <p:txBody>
          <a:bodyPr vert="horz" wrap="square" lIns="0" tIns="13335" rIns="0" bIns="0" rtlCol="0">
            <a:spAutoFit/>
          </a:bodyPr>
          <a:lstStyle/>
          <a:p>
            <a:pPr marL="12700">
              <a:lnSpc>
                <a:spcPct val="100000"/>
              </a:lnSpc>
              <a:spcBef>
                <a:spcPts val="105"/>
              </a:spcBef>
              <a:tabLst>
                <a:tab pos="757555" algn="l"/>
                <a:tab pos="1932939" algn="l"/>
                <a:tab pos="2618740" algn="l"/>
                <a:tab pos="3996690" algn="l"/>
                <a:tab pos="4947920" algn="l"/>
              </a:tabLst>
            </a:pPr>
            <a:r>
              <a:rPr sz="2900" spc="-350" dirty="0">
                <a:latin typeface="Arial"/>
                <a:cs typeface="Arial"/>
              </a:rPr>
              <a:t>c</a:t>
            </a:r>
            <a:r>
              <a:rPr sz="2900" spc="-180" dirty="0">
                <a:latin typeface="Arial"/>
                <a:cs typeface="Arial"/>
              </a:rPr>
              <a:t>an</a:t>
            </a:r>
            <a:r>
              <a:rPr sz="2900" dirty="0">
                <a:latin typeface="Arial"/>
                <a:cs typeface="Arial"/>
              </a:rPr>
              <a:t>	</a:t>
            </a:r>
            <a:r>
              <a:rPr sz="2900" spc="-90" dirty="0">
                <a:latin typeface="Arial"/>
                <a:cs typeface="Arial"/>
              </a:rPr>
              <a:t>define</a:t>
            </a:r>
            <a:r>
              <a:rPr sz="2900" dirty="0">
                <a:latin typeface="Arial"/>
                <a:cs typeface="Arial"/>
              </a:rPr>
              <a:t>	</a:t>
            </a:r>
            <a:r>
              <a:rPr sz="2900" spc="-175" dirty="0">
                <a:latin typeface="Arial"/>
                <a:cs typeface="Arial"/>
              </a:rPr>
              <a:t>the</a:t>
            </a:r>
            <a:r>
              <a:rPr sz="2900" dirty="0">
                <a:latin typeface="Arial"/>
                <a:cs typeface="Arial"/>
              </a:rPr>
              <a:t>	</a:t>
            </a:r>
            <a:r>
              <a:rPr sz="2900" spc="-25" dirty="0">
                <a:latin typeface="Arial"/>
                <a:cs typeface="Arial"/>
              </a:rPr>
              <a:t>l</a:t>
            </a:r>
            <a:r>
              <a:rPr sz="2900" spc="-65" dirty="0">
                <a:latin typeface="Arial"/>
                <a:cs typeface="Arial"/>
              </a:rPr>
              <a:t>abeled</a:t>
            </a:r>
            <a:r>
              <a:rPr sz="2900" dirty="0">
                <a:latin typeface="Arial"/>
                <a:cs typeface="Arial"/>
              </a:rPr>
              <a:t>	</a:t>
            </a:r>
            <a:r>
              <a:rPr sz="2900" spc="-80" dirty="0">
                <a:latin typeface="Arial"/>
                <a:cs typeface="Arial"/>
              </a:rPr>
              <a:t>tre</a:t>
            </a:r>
            <a:r>
              <a:rPr sz="2900" spc="-125" dirty="0">
                <a:latin typeface="Arial"/>
                <a:cs typeface="Arial"/>
              </a:rPr>
              <a:t>e</a:t>
            </a:r>
            <a:r>
              <a:rPr sz="2900" spc="-484" dirty="0">
                <a:latin typeface="Arial"/>
                <a:cs typeface="Arial"/>
              </a:rPr>
              <a:t>s</a:t>
            </a:r>
            <a:r>
              <a:rPr sz="2900" dirty="0">
                <a:latin typeface="Arial"/>
                <a:cs typeface="Arial"/>
              </a:rPr>
              <a:t>	</a:t>
            </a:r>
            <a:r>
              <a:rPr sz="2900" spc="100" dirty="0">
                <a:latin typeface="Arial"/>
                <a:cs typeface="Arial"/>
              </a:rPr>
              <a:t>f</a:t>
            </a:r>
            <a:r>
              <a:rPr sz="2900" spc="-180" dirty="0">
                <a:latin typeface="Arial"/>
                <a:cs typeface="Arial"/>
              </a:rPr>
              <a:t>o</a:t>
            </a:r>
            <a:r>
              <a:rPr sz="2900" dirty="0">
                <a:latin typeface="Arial"/>
                <a:cs typeface="Arial"/>
              </a:rPr>
              <a:t>r</a:t>
            </a:r>
            <a:endParaRPr sz="2900">
              <a:latin typeface="Arial"/>
              <a:cs typeface="Arial"/>
            </a:endParaRPr>
          </a:p>
        </p:txBody>
      </p:sp>
      <p:sp>
        <p:nvSpPr>
          <p:cNvPr id="6" name="object 6"/>
          <p:cNvSpPr txBox="1"/>
          <p:nvPr/>
        </p:nvSpPr>
        <p:spPr>
          <a:xfrm>
            <a:off x="627380" y="1847271"/>
            <a:ext cx="8209915" cy="3517900"/>
          </a:xfrm>
          <a:prstGeom prst="rect">
            <a:avLst/>
          </a:prstGeom>
        </p:spPr>
        <p:txBody>
          <a:bodyPr vert="horz" wrap="square" lIns="0" tIns="55244" rIns="0" bIns="0" rtlCol="0">
            <a:spAutoFit/>
          </a:bodyPr>
          <a:lstStyle/>
          <a:p>
            <a:pPr marL="12700">
              <a:lnSpc>
                <a:spcPct val="100000"/>
              </a:lnSpc>
              <a:spcBef>
                <a:spcPts val="434"/>
              </a:spcBef>
            </a:pPr>
            <a:r>
              <a:rPr sz="2900" spc="-145" dirty="0">
                <a:latin typeface="Arial"/>
                <a:cs typeface="Arial"/>
              </a:rPr>
              <a:t>arithmetic </a:t>
            </a:r>
            <a:r>
              <a:rPr sz="2900" spc="-220" dirty="0">
                <a:latin typeface="Arial"/>
                <a:cs typeface="Arial"/>
              </a:rPr>
              <a:t>expressions </a:t>
            </a:r>
            <a:r>
              <a:rPr sz="2900" spc="-135" dirty="0">
                <a:latin typeface="Arial"/>
                <a:cs typeface="Arial"/>
              </a:rPr>
              <a:t>with </a:t>
            </a:r>
            <a:r>
              <a:rPr sz="2900" spc="-175" dirty="0">
                <a:latin typeface="Arial"/>
                <a:cs typeface="Arial"/>
              </a:rPr>
              <a:t>the </a:t>
            </a:r>
            <a:r>
              <a:rPr sz="2900" spc="-65" dirty="0">
                <a:latin typeface="Arial"/>
                <a:cs typeface="Arial"/>
              </a:rPr>
              <a:t>binary</a:t>
            </a:r>
            <a:r>
              <a:rPr sz="2900" spc="10" dirty="0">
                <a:latin typeface="Arial"/>
                <a:cs typeface="Arial"/>
              </a:rPr>
              <a:t> </a:t>
            </a:r>
            <a:r>
              <a:rPr sz="2900" spc="-120" dirty="0">
                <a:latin typeface="Arial"/>
                <a:cs typeface="Arial"/>
              </a:rPr>
              <a:t>operators:</a:t>
            </a:r>
            <a:endParaRPr sz="2900">
              <a:latin typeface="Arial"/>
              <a:cs typeface="Arial"/>
            </a:endParaRPr>
          </a:p>
          <a:p>
            <a:pPr marL="332740" marR="5080" indent="-274320" algn="just">
              <a:lnSpc>
                <a:spcPts val="2810"/>
              </a:lnSpc>
              <a:spcBef>
                <a:spcPts val="655"/>
              </a:spcBef>
              <a:buClr>
                <a:srgbClr val="93B6D2"/>
              </a:buClr>
              <a:buSzPct val="69230"/>
              <a:buChar char=""/>
              <a:tabLst>
                <a:tab pos="332740" algn="l"/>
              </a:tabLst>
            </a:pPr>
            <a:r>
              <a:rPr sz="2600" u="heavy" spc="-315" dirty="0">
                <a:uFill>
                  <a:solidFill>
                    <a:srgbClr val="000000"/>
                  </a:solidFill>
                </a:uFill>
                <a:latin typeface="Arial"/>
                <a:cs typeface="Arial"/>
              </a:rPr>
              <a:t>BASIS.</a:t>
            </a:r>
            <a:r>
              <a:rPr sz="2600" spc="-315" dirty="0">
                <a:latin typeface="Arial"/>
                <a:cs typeface="Arial"/>
              </a:rPr>
              <a:t> </a:t>
            </a:r>
            <a:r>
              <a:rPr sz="2600" spc="-165" dirty="0">
                <a:latin typeface="Arial"/>
                <a:cs typeface="Arial"/>
              </a:rPr>
              <a:t>A</a:t>
            </a:r>
            <a:r>
              <a:rPr sz="2600" spc="390" dirty="0">
                <a:latin typeface="Arial"/>
                <a:cs typeface="Arial"/>
              </a:rPr>
              <a:t> </a:t>
            </a:r>
            <a:r>
              <a:rPr sz="2600" spc="-150" dirty="0">
                <a:latin typeface="Arial"/>
                <a:cs typeface="Arial"/>
              </a:rPr>
              <a:t>single </a:t>
            </a:r>
            <a:r>
              <a:rPr sz="2600" spc="-155" dirty="0">
                <a:latin typeface="Arial"/>
                <a:cs typeface="Arial"/>
              </a:rPr>
              <a:t>atomic </a:t>
            </a:r>
            <a:r>
              <a:rPr sz="2600" spc="-95" dirty="0">
                <a:latin typeface="Arial"/>
                <a:cs typeface="Arial"/>
              </a:rPr>
              <a:t>operand </a:t>
            </a:r>
            <a:r>
              <a:rPr sz="2600" spc="-145" dirty="0">
                <a:latin typeface="Arial"/>
                <a:cs typeface="Arial"/>
              </a:rPr>
              <a:t>(e.g., </a:t>
            </a:r>
            <a:r>
              <a:rPr sz="2600" spc="-10" dirty="0">
                <a:latin typeface="Arial"/>
                <a:cs typeface="Arial"/>
              </a:rPr>
              <a:t>a </a:t>
            </a:r>
            <a:r>
              <a:rPr sz="2600" spc="-75" dirty="0">
                <a:latin typeface="Arial"/>
                <a:cs typeface="Arial"/>
              </a:rPr>
              <a:t>variable, </a:t>
            </a:r>
            <a:r>
              <a:rPr sz="2600" spc="-695" dirty="0">
                <a:latin typeface="Arial"/>
                <a:cs typeface="Arial"/>
              </a:rPr>
              <a:t>an  </a:t>
            </a:r>
            <a:r>
              <a:rPr sz="2600" spc="-130" dirty="0">
                <a:latin typeface="Arial"/>
                <a:cs typeface="Arial"/>
              </a:rPr>
              <a:t>integer, </a:t>
            </a:r>
            <a:r>
              <a:rPr sz="2600" spc="-70" dirty="0">
                <a:latin typeface="Arial"/>
                <a:cs typeface="Arial"/>
              </a:rPr>
              <a:t>or </a:t>
            </a:r>
            <a:r>
              <a:rPr sz="2600" spc="-10" dirty="0">
                <a:latin typeface="Arial"/>
                <a:cs typeface="Arial"/>
              </a:rPr>
              <a:t>a </a:t>
            </a:r>
            <a:r>
              <a:rPr sz="2600" spc="-70" dirty="0">
                <a:latin typeface="Arial"/>
                <a:cs typeface="Arial"/>
              </a:rPr>
              <a:t>real) </a:t>
            </a:r>
            <a:r>
              <a:rPr sz="2600" spc="-220" dirty="0">
                <a:latin typeface="Arial"/>
                <a:cs typeface="Arial"/>
              </a:rPr>
              <a:t>is </a:t>
            </a:r>
            <a:r>
              <a:rPr sz="2600" spc="-165" dirty="0">
                <a:latin typeface="Arial"/>
                <a:cs typeface="Arial"/>
              </a:rPr>
              <a:t>an </a:t>
            </a:r>
            <a:r>
              <a:rPr sz="2600" spc="-175" dirty="0">
                <a:latin typeface="Arial"/>
                <a:cs typeface="Arial"/>
              </a:rPr>
              <a:t>expression, </a:t>
            </a:r>
            <a:r>
              <a:rPr sz="2600" spc="-114" dirty="0">
                <a:latin typeface="Arial"/>
                <a:cs typeface="Arial"/>
              </a:rPr>
              <a:t>and </a:t>
            </a:r>
            <a:r>
              <a:rPr sz="2600" spc="-155" dirty="0">
                <a:latin typeface="Arial"/>
                <a:cs typeface="Arial"/>
              </a:rPr>
              <a:t>its </a:t>
            </a:r>
            <a:r>
              <a:rPr sz="2600" spc="-80" dirty="0">
                <a:latin typeface="Arial"/>
                <a:cs typeface="Arial"/>
              </a:rPr>
              <a:t>tree </a:t>
            </a:r>
            <a:r>
              <a:rPr sz="2600" spc="-220" dirty="0">
                <a:latin typeface="Arial"/>
                <a:cs typeface="Arial"/>
              </a:rPr>
              <a:t>is </a:t>
            </a:r>
            <a:r>
              <a:rPr sz="2600" spc="-10" dirty="0">
                <a:latin typeface="Arial"/>
                <a:cs typeface="Arial"/>
              </a:rPr>
              <a:t>a </a:t>
            </a:r>
            <a:r>
              <a:rPr sz="2600" spc="-155" dirty="0">
                <a:latin typeface="Arial"/>
                <a:cs typeface="Arial"/>
              </a:rPr>
              <a:t>single  </a:t>
            </a:r>
            <a:r>
              <a:rPr sz="2600" spc="-175" dirty="0">
                <a:latin typeface="Arial"/>
                <a:cs typeface="Arial"/>
              </a:rPr>
              <a:t>node, </a:t>
            </a:r>
            <a:r>
              <a:rPr sz="2600" spc="-50" dirty="0">
                <a:latin typeface="Arial"/>
                <a:cs typeface="Arial"/>
              </a:rPr>
              <a:t>labeled </a:t>
            </a:r>
            <a:r>
              <a:rPr sz="2600" spc="-70" dirty="0">
                <a:latin typeface="Arial"/>
                <a:cs typeface="Arial"/>
              </a:rPr>
              <a:t>by </a:t>
            </a:r>
            <a:r>
              <a:rPr sz="2600" spc="-90" dirty="0">
                <a:latin typeface="Arial"/>
                <a:cs typeface="Arial"/>
              </a:rPr>
              <a:t>that</a:t>
            </a:r>
            <a:r>
              <a:rPr sz="2600" spc="185" dirty="0">
                <a:latin typeface="Arial"/>
                <a:cs typeface="Arial"/>
              </a:rPr>
              <a:t> </a:t>
            </a:r>
            <a:r>
              <a:rPr sz="2600" spc="-100" dirty="0">
                <a:latin typeface="Arial"/>
                <a:cs typeface="Arial"/>
              </a:rPr>
              <a:t>operand.</a:t>
            </a:r>
            <a:endParaRPr sz="2600">
              <a:latin typeface="Arial"/>
              <a:cs typeface="Arial"/>
            </a:endParaRPr>
          </a:p>
          <a:p>
            <a:pPr marL="332740" marR="5080" indent="-274320" algn="just">
              <a:lnSpc>
                <a:spcPct val="90000"/>
              </a:lnSpc>
              <a:spcBef>
                <a:spcPts val="555"/>
              </a:spcBef>
              <a:buClr>
                <a:srgbClr val="93B6D2"/>
              </a:buClr>
              <a:buSzPct val="69230"/>
              <a:buChar char=""/>
              <a:tabLst>
                <a:tab pos="332740" algn="l"/>
              </a:tabLst>
            </a:pPr>
            <a:r>
              <a:rPr sz="2600" u="heavy" spc="-215" dirty="0">
                <a:uFill>
                  <a:solidFill>
                    <a:srgbClr val="000000"/>
                  </a:solidFill>
                </a:uFill>
                <a:latin typeface="Arial"/>
                <a:cs typeface="Arial"/>
              </a:rPr>
              <a:t>INDUCTION.</a:t>
            </a:r>
            <a:r>
              <a:rPr sz="2600" spc="-215" smtClean="0">
                <a:latin typeface="Arial"/>
                <a:cs typeface="Arial"/>
              </a:rPr>
              <a:t> </a:t>
            </a:r>
            <a:r>
              <a:rPr sz="2600" spc="-5" smtClean="0">
                <a:latin typeface="Arial"/>
                <a:cs typeface="Arial"/>
              </a:rPr>
              <a:t>If </a:t>
            </a:r>
            <a:r>
              <a:rPr sz="2600" spc="-305" smtClean="0">
                <a:latin typeface="Arial"/>
                <a:cs typeface="Arial"/>
              </a:rPr>
              <a:t>E1 </a:t>
            </a:r>
            <a:r>
              <a:rPr sz="2600" spc="-114" smtClean="0">
                <a:latin typeface="Arial"/>
                <a:cs typeface="Arial"/>
              </a:rPr>
              <a:t>and </a:t>
            </a:r>
            <a:r>
              <a:rPr sz="2600" spc="-305" smtClean="0">
                <a:latin typeface="Arial"/>
                <a:cs typeface="Arial"/>
              </a:rPr>
              <a:t>E2 </a:t>
            </a:r>
            <a:r>
              <a:rPr sz="2600" spc="-55" smtClean="0">
                <a:latin typeface="Arial"/>
                <a:cs typeface="Arial"/>
              </a:rPr>
              <a:t>are </a:t>
            </a:r>
            <a:r>
              <a:rPr sz="2600" spc="-195" smtClean="0">
                <a:latin typeface="Arial"/>
                <a:cs typeface="Arial"/>
              </a:rPr>
              <a:t>expressions </a:t>
            </a:r>
            <a:r>
              <a:rPr sz="2600" spc="-130" smtClean="0">
                <a:latin typeface="Arial"/>
                <a:cs typeface="Arial"/>
              </a:rPr>
              <a:t>represented </a:t>
            </a:r>
            <a:r>
              <a:rPr sz="2600" spc="-509" smtClean="0">
                <a:latin typeface="Arial"/>
                <a:cs typeface="Arial"/>
              </a:rPr>
              <a:t>by  </a:t>
            </a:r>
            <a:r>
              <a:rPr sz="2600" spc="-150" smtClean="0">
                <a:latin typeface="Arial"/>
                <a:cs typeface="Arial"/>
              </a:rPr>
              <a:t>trees </a:t>
            </a:r>
            <a:r>
              <a:rPr sz="2600" spc="-235" smtClean="0">
                <a:latin typeface="Arial"/>
                <a:cs typeface="Arial"/>
              </a:rPr>
              <a:t>T1 </a:t>
            </a:r>
            <a:r>
              <a:rPr sz="2600" spc="-120" smtClean="0">
                <a:latin typeface="Arial"/>
                <a:cs typeface="Arial"/>
              </a:rPr>
              <a:t>and </a:t>
            </a:r>
            <a:r>
              <a:rPr sz="2600" spc="-204" smtClean="0">
                <a:latin typeface="Arial"/>
                <a:cs typeface="Arial"/>
              </a:rPr>
              <a:t>T2, </a:t>
            </a:r>
            <a:r>
              <a:rPr sz="2600" spc="-140" smtClean="0">
                <a:latin typeface="Arial"/>
                <a:cs typeface="Arial"/>
              </a:rPr>
              <a:t>respectively, </a:t>
            </a:r>
            <a:r>
              <a:rPr sz="2600" spc="-200" smtClean="0">
                <a:latin typeface="Arial"/>
                <a:cs typeface="Arial"/>
              </a:rPr>
              <a:t>then </a:t>
            </a:r>
            <a:r>
              <a:rPr sz="2600" spc="-165" smtClean="0">
                <a:latin typeface="Arial"/>
                <a:cs typeface="Arial"/>
              </a:rPr>
              <a:t>the </a:t>
            </a:r>
            <a:r>
              <a:rPr sz="2600" spc="-175" smtClean="0">
                <a:latin typeface="Arial"/>
                <a:cs typeface="Arial"/>
              </a:rPr>
              <a:t>expression </a:t>
            </a:r>
            <a:r>
              <a:rPr sz="2600" spc="-260" smtClean="0">
                <a:latin typeface="Arial"/>
                <a:cs typeface="Arial"/>
              </a:rPr>
              <a:t>(E1 </a:t>
            </a:r>
            <a:r>
              <a:rPr sz="2600" spc="215" smtClean="0">
                <a:latin typeface="Arial"/>
                <a:cs typeface="Arial"/>
              </a:rPr>
              <a:t>+ </a:t>
            </a:r>
            <a:r>
              <a:rPr sz="2600" spc="-260" smtClean="0">
                <a:latin typeface="Arial"/>
                <a:cs typeface="Arial"/>
              </a:rPr>
              <a:t>E2)  </a:t>
            </a:r>
            <a:r>
              <a:rPr sz="2600" spc="-220" smtClean="0">
                <a:latin typeface="Arial"/>
                <a:cs typeface="Arial"/>
              </a:rPr>
              <a:t>is </a:t>
            </a:r>
            <a:r>
              <a:rPr sz="2600" spc="-130" smtClean="0">
                <a:latin typeface="Arial"/>
                <a:cs typeface="Arial"/>
              </a:rPr>
              <a:t>represented </a:t>
            </a:r>
            <a:r>
              <a:rPr sz="2600" spc="-80" smtClean="0">
                <a:latin typeface="Arial"/>
                <a:cs typeface="Arial"/>
              </a:rPr>
              <a:t>by </a:t>
            </a:r>
            <a:r>
              <a:rPr sz="2600" spc="-165" smtClean="0">
                <a:latin typeface="Arial"/>
                <a:cs typeface="Arial"/>
              </a:rPr>
              <a:t>the </a:t>
            </a:r>
            <a:r>
              <a:rPr sz="2600" spc="-80" smtClean="0">
                <a:latin typeface="Arial"/>
                <a:cs typeface="Arial"/>
              </a:rPr>
              <a:t>tree </a:t>
            </a:r>
            <a:r>
              <a:rPr sz="2600" smtClean="0">
                <a:latin typeface="Arial"/>
                <a:cs typeface="Arial"/>
              </a:rPr>
              <a:t>of </a:t>
            </a:r>
            <a:r>
              <a:rPr sz="2600" spc="-240" smtClean="0">
                <a:latin typeface="Arial"/>
                <a:cs typeface="Arial"/>
              </a:rPr>
              <a:t>whose </a:t>
            </a:r>
            <a:r>
              <a:rPr sz="2600" spc="-95" smtClean="0">
                <a:latin typeface="Arial"/>
                <a:cs typeface="Arial"/>
              </a:rPr>
              <a:t>root </a:t>
            </a:r>
            <a:r>
              <a:rPr sz="2600" spc="-220" smtClean="0">
                <a:latin typeface="Arial"/>
                <a:cs typeface="Arial"/>
              </a:rPr>
              <a:t>is </a:t>
            </a:r>
            <a:r>
              <a:rPr sz="2600" spc="-55" smtClean="0">
                <a:latin typeface="Arial"/>
                <a:cs typeface="Arial"/>
              </a:rPr>
              <a:t>labeled </a:t>
            </a:r>
            <a:r>
              <a:rPr sz="2600" spc="30" smtClean="0">
                <a:latin typeface="Arial"/>
                <a:cs typeface="Arial"/>
              </a:rPr>
              <a:t>+. </a:t>
            </a:r>
            <a:r>
              <a:rPr sz="2600" spc="-300" smtClean="0">
                <a:latin typeface="Arial"/>
                <a:cs typeface="Arial"/>
              </a:rPr>
              <a:t>This  </a:t>
            </a:r>
            <a:r>
              <a:rPr sz="2600" spc="-90" smtClean="0">
                <a:latin typeface="Arial"/>
                <a:cs typeface="Arial"/>
              </a:rPr>
              <a:t>root </a:t>
            </a:r>
            <a:r>
              <a:rPr sz="2600" spc="-254" smtClean="0">
                <a:latin typeface="Arial"/>
                <a:cs typeface="Arial"/>
              </a:rPr>
              <a:t>has </a:t>
            </a:r>
            <a:r>
              <a:rPr sz="2600" spc="-120" smtClean="0">
                <a:latin typeface="Arial"/>
                <a:cs typeface="Arial"/>
              </a:rPr>
              <a:t>two </a:t>
            </a:r>
            <a:r>
              <a:rPr sz="2600" spc="-130" smtClean="0">
                <a:latin typeface="Arial"/>
                <a:cs typeface="Arial"/>
              </a:rPr>
              <a:t>children, </a:t>
            </a:r>
            <a:r>
              <a:rPr sz="2600" spc="-195" smtClean="0">
                <a:latin typeface="Arial"/>
                <a:cs typeface="Arial"/>
              </a:rPr>
              <a:t>which </a:t>
            </a:r>
            <a:r>
              <a:rPr sz="2600" spc="-60" smtClean="0">
                <a:latin typeface="Arial"/>
                <a:cs typeface="Arial"/>
              </a:rPr>
              <a:t>are </a:t>
            </a:r>
            <a:r>
              <a:rPr sz="2600" spc="-165" smtClean="0">
                <a:latin typeface="Arial"/>
                <a:cs typeface="Arial"/>
              </a:rPr>
              <a:t>the roots </a:t>
            </a:r>
            <a:r>
              <a:rPr sz="2600" smtClean="0">
                <a:latin typeface="Arial"/>
                <a:cs typeface="Arial"/>
              </a:rPr>
              <a:t>of </a:t>
            </a:r>
            <a:r>
              <a:rPr sz="2600" spc="-235" smtClean="0">
                <a:latin typeface="Arial"/>
                <a:cs typeface="Arial"/>
              </a:rPr>
              <a:t>T1 </a:t>
            </a:r>
            <a:r>
              <a:rPr sz="2600" spc="-114" smtClean="0">
                <a:latin typeface="Arial"/>
                <a:cs typeface="Arial"/>
              </a:rPr>
              <a:t>and </a:t>
            </a:r>
            <a:r>
              <a:rPr sz="2600" spc="-204" smtClean="0">
                <a:latin typeface="Arial"/>
                <a:cs typeface="Arial"/>
              </a:rPr>
              <a:t>T2,  </a:t>
            </a:r>
            <a:r>
              <a:rPr sz="2600" spc="-135" smtClean="0">
                <a:latin typeface="Arial"/>
                <a:cs typeface="Arial"/>
              </a:rPr>
              <a:t>respectively, </a:t>
            </a:r>
            <a:r>
              <a:rPr sz="2600" spc="-155" smtClean="0">
                <a:latin typeface="Arial"/>
                <a:cs typeface="Arial"/>
              </a:rPr>
              <a:t>in </a:t>
            </a:r>
            <a:r>
              <a:rPr sz="2600" spc="-90" smtClean="0">
                <a:latin typeface="Arial"/>
                <a:cs typeface="Arial"/>
              </a:rPr>
              <a:t>that</a:t>
            </a:r>
            <a:r>
              <a:rPr sz="2600" spc="195" smtClean="0">
                <a:latin typeface="Arial"/>
                <a:cs typeface="Arial"/>
              </a:rPr>
              <a:t> </a:t>
            </a:r>
            <a:r>
              <a:rPr sz="2600" spc="-105" smtClean="0">
                <a:latin typeface="Arial"/>
                <a:cs typeface="Arial"/>
              </a:rPr>
              <a:t>order.</a:t>
            </a:r>
            <a:endParaRPr sz="2600">
              <a:latin typeface="Arial"/>
              <a:cs typeface="Arial"/>
            </a:endParaRPr>
          </a:p>
        </p:txBody>
      </p:sp>
      <p:sp>
        <p:nvSpPr>
          <p:cNvPr id="9" name="Slide Number Placeholder 8"/>
          <p:cNvSpPr>
            <a:spLocks noGrp="1"/>
          </p:cNvSpPr>
          <p:nvPr>
            <p:ph type="sldNum" sz="quarter" idx="7"/>
          </p:nvPr>
        </p:nvSpPr>
        <p:spPr/>
        <p:txBody>
          <a:bodyPr/>
          <a:lstStyle/>
          <a:p>
            <a:fld id="{B6F15528-21DE-4FAA-801E-634DDDAF4B2B}" type="slidenum">
              <a:rPr lang="en-US" smtClean="0"/>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122</a:t>
            </a:r>
            <a:endParaRPr sz="1200">
              <a:latin typeface="Trebuchet MS"/>
              <a:cs typeface="Trebuchet MS"/>
            </a:endParaRPr>
          </a:p>
        </p:txBody>
      </p:sp>
      <p:sp>
        <p:nvSpPr>
          <p:cNvPr id="3" name="object 3"/>
          <p:cNvSpPr txBox="1">
            <a:spLocks noGrp="1"/>
          </p:cNvSpPr>
          <p:nvPr>
            <p:ph type="title"/>
          </p:nvPr>
        </p:nvSpPr>
        <p:spPr>
          <a:xfrm>
            <a:off x="691387" y="343865"/>
            <a:ext cx="3288665" cy="697230"/>
          </a:xfrm>
          <a:prstGeom prst="rect">
            <a:avLst/>
          </a:prstGeom>
        </p:spPr>
        <p:txBody>
          <a:bodyPr vert="horz" wrap="square" lIns="0" tIns="13335" rIns="0" bIns="0" rtlCol="0">
            <a:spAutoFit/>
          </a:bodyPr>
          <a:lstStyle/>
          <a:p>
            <a:pPr marL="12700">
              <a:lnSpc>
                <a:spcPct val="100000"/>
              </a:lnSpc>
              <a:spcBef>
                <a:spcPts val="105"/>
              </a:spcBef>
            </a:pPr>
            <a:r>
              <a:rPr spc="-70" dirty="0"/>
              <a:t>Apply </a:t>
            </a:r>
            <a:r>
              <a:rPr spc="-265" dirty="0"/>
              <a:t>the</a:t>
            </a:r>
            <a:r>
              <a:rPr spc="-60" dirty="0"/>
              <a:t> </a:t>
            </a:r>
            <a:r>
              <a:rPr spc="-440" dirty="0"/>
              <a:t>Rule</a:t>
            </a:r>
          </a:p>
        </p:txBody>
      </p:sp>
      <p:sp>
        <p:nvSpPr>
          <p:cNvPr id="4" name="object 4"/>
          <p:cNvSpPr/>
          <p:nvPr/>
        </p:nvSpPr>
        <p:spPr>
          <a:xfrm>
            <a:off x="1419474" y="2224267"/>
            <a:ext cx="6246006" cy="3287203"/>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xfrm>
            <a:off x="228600" y="6400800"/>
            <a:ext cx="2124710" cy="219709"/>
          </a:xfrm>
          <a:prstGeom prst="rect">
            <a:avLst/>
          </a:prstGeom>
        </p:spPr>
        <p:txBody>
          <a:bodyPr vert="horz" wrap="square" lIns="0" tIns="0" rIns="0" bIns="0" rtlCol="0">
            <a:spAutoFit/>
          </a:bodyPr>
          <a:lstStyle/>
          <a:p>
            <a:pPr marL="12700">
              <a:lnSpc>
                <a:spcPts val="1580"/>
              </a:lnSpc>
            </a:pPr>
            <a:fld id="{A8038133-7F20-4DC7-8E99-3CFFF4F1F063}" type="datetime4">
              <a:rPr lang="en-US" spc="-5" smtClean="0"/>
              <a:pPr marL="12700">
                <a:lnSpc>
                  <a:spcPts val="1580"/>
                </a:lnSpc>
              </a:pPr>
              <a:t>January 1, 2020</a:t>
            </a:fld>
            <a:endParaRPr spc="-5"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108</a:t>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123</a:t>
            </a:r>
            <a:endParaRPr sz="1200">
              <a:latin typeface="Trebuchet MS"/>
              <a:cs typeface="Trebuchet MS"/>
            </a:endParaRPr>
          </a:p>
        </p:txBody>
      </p:sp>
      <p:sp>
        <p:nvSpPr>
          <p:cNvPr id="3" name="object 3"/>
          <p:cNvSpPr txBox="1">
            <a:spLocks noGrp="1"/>
          </p:cNvSpPr>
          <p:nvPr>
            <p:ph type="title"/>
          </p:nvPr>
        </p:nvSpPr>
        <p:spPr>
          <a:xfrm>
            <a:off x="307340" y="266191"/>
            <a:ext cx="2129155" cy="696595"/>
          </a:xfrm>
          <a:prstGeom prst="rect">
            <a:avLst/>
          </a:prstGeom>
        </p:spPr>
        <p:txBody>
          <a:bodyPr vert="horz" wrap="square" lIns="0" tIns="12700" rIns="0" bIns="0" rtlCol="0">
            <a:spAutoFit/>
          </a:bodyPr>
          <a:lstStyle/>
          <a:p>
            <a:pPr marL="12700">
              <a:lnSpc>
                <a:spcPct val="100000"/>
              </a:lnSpc>
              <a:spcBef>
                <a:spcPts val="100"/>
              </a:spcBef>
            </a:pPr>
            <a:r>
              <a:rPr spc="-345" dirty="0"/>
              <a:t>Examples</a:t>
            </a:r>
          </a:p>
        </p:txBody>
      </p:sp>
      <p:sp>
        <p:nvSpPr>
          <p:cNvPr id="4" name="object 4"/>
          <p:cNvSpPr/>
          <p:nvPr/>
        </p:nvSpPr>
        <p:spPr>
          <a:xfrm>
            <a:off x="990600" y="1143000"/>
            <a:ext cx="7162800" cy="50927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xfrm>
            <a:off x="228600" y="6324600"/>
            <a:ext cx="2124710" cy="219709"/>
          </a:xfrm>
          <a:prstGeom prst="rect">
            <a:avLst/>
          </a:prstGeom>
        </p:spPr>
        <p:txBody>
          <a:bodyPr vert="horz" wrap="square" lIns="0" tIns="0" rIns="0" bIns="0" rtlCol="0">
            <a:spAutoFit/>
          </a:bodyPr>
          <a:lstStyle/>
          <a:p>
            <a:pPr marL="12700">
              <a:lnSpc>
                <a:spcPts val="1580"/>
              </a:lnSpc>
            </a:pPr>
            <a:fld id="{AB0C0EC2-4560-459F-88F5-1DA102EA5FD9}" type="datetime4">
              <a:rPr lang="en-US" spc="-5" smtClean="0"/>
              <a:pPr marL="12700">
                <a:lnSpc>
                  <a:spcPts val="1580"/>
                </a:lnSpc>
              </a:pPr>
              <a:t>January 1, 2020</a:t>
            </a:fld>
            <a:endParaRPr spc="-5"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Books</a:t>
            </a:r>
            <a:endParaRPr lang="en-US" dirty="0"/>
          </a:p>
        </p:txBody>
      </p:sp>
      <p:sp>
        <p:nvSpPr>
          <p:cNvPr id="3" name="Text Placeholder 2"/>
          <p:cNvSpPr>
            <a:spLocks noGrp="1"/>
          </p:cNvSpPr>
          <p:nvPr>
            <p:ph type="body" idx="1"/>
          </p:nvPr>
        </p:nvSpPr>
        <p:spPr>
          <a:xfrm>
            <a:off x="307340" y="1459739"/>
            <a:ext cx="8530590" cy="4636262"/>
          </a:xfrm>
        </p:spPr>
        <p:txBody>
          <a:bodyPr/>
          <a:lstStyle/>
          <a:p>
            <a:pPr marL="342900" indent="-342900" algn="l">
              <a:buFont typeface="Arial" panose="020B0604020202020204" pitchFamily="34" charset="0"/>
              <a:buChar char="•"/>
              <a:defRPr/>
            </a:pPr>
            <a:endParaRPr lang="en-US" sz="1800" dirty="0" smtClean="0"/>
          </a:p>
          <a:p>
            <a:pPr marL="342900" indent="-342900" algn="just">
              <a:buFont typeface="+mj-lt"/>
              <a:buAutoNum type="arabicParenR"/>
            </a:pPr>
            <a:r>
              <a:rPr lang="en-US" sz="2000" dirty="0" smtClean="0"/>
              <a:t>Data Structures using C, </a:t>
            </a:r>
            <a:r>
              <a:rPr lang="en-US" sz="2000" dirty="0" err="1" smtClean="0"/>
              <a:t>Reema</a:t>
            </a:r>
            <a:r>
              <a:rPr lang="en-US" sz="2000" dirty="0" smtClean="0"/>
              <a:t> </a:t>
            </a:r>
            <a:r>
              <a:rPr lang="en-US" sz="2000" dirty="0" err="1" smtClean="0"/>
              <a:t>Thareja</a:t>
            </a:r>
            <a:r>
              <a:rPr lang="en-US" sz="2000" dirty="0" smtClean="0"/>
              <a:t>, Oxford University Press.</a:t>
            </a:r>
          </a:p>
          <a:p>
            <a:pPr marL="342900" indent="-342900" algn="just">
              <a:buFont typeface="+mj-lt"/>
              <a:buAutoNum type="arabicParenR"/>
            </a:pPr>
            <a:r>
              <a:rPr lang="en-US" sz="2000" dirty="0" smtClean="0"/>
              <a:t>Data Structures using C++, </a:t>
            </a:r>
            <a:r>
              <a:rPr lang="en-US" sz="2000" dirty="0" err="1" smtClean="0"/>
              <a:t>Varsha</a:t>
            </a:r>
            <a:r>
              <a:rPr lang="en-US" sz="2000" dirty="0" smtClean="0"/>
              <a:t> </a:t>
            </a:r>
            <a:r>
              <a:rPr lang="en-US" sz="2000" dirty="0" err="1" smtClean="0"/>
              <a:t>Patil</a:t>
            </a:r>
            <a:r>
              <a:rPr lang="en-US" sz="2000" dirty="0" smtClean="0"/>
              <a:t>, Oxford University Press.</a:t>
            </a:r>
          </a:p>
          <a:p>
            <a:pPr marL="342900" indent="-342900" algn="just">
              <a:buFont typeface="+mj-lt"/>
              <a:buAutoNum type="arabicParenR"/>
            </a:pPr>
            <a:r>
              <a:rPr lang="en-US" sz="2000" dirty="0" err="1" smtClean="0"/>
              <a:t>Schaum's</a:t>
            </a:r>
            <a:r>
              <a:rPr lang="en-US" sz="2000" dirty="0" smtClean="0"/>
              <a:t> Outline Series, Theory and problems of Data Structures by </a:t>
            </a:r>
            <a:r>
              <a:rPr lang="en-US" sz="2000" i="1" dirty="0" smtClean="0"/>
              <a:t>Seymour </a:t>
            </a:r>
            <a:r>
              <a:rPr lang="en-US" sz="2000" i="1" dirty="0" err="1" smtClean="0"/>
              <a:t>Lipschutz</a:t>
            </a:r>
            <a:endParaRPr lang="en-US" sz="2000" dirty="0" smtClean="0"/>
          </a:p>
          <a:p>
            <a:pPr marL="342900" indent="-342900" algn="just">
              <a:buFont typeface="+mj-lt"/>
              <a:buAutoNum type="arabicParenR"/>
            </a:pPr>
            <a:r>
              <a:rPr lang="en-US" sz="2000" dirty="0" smtClean="0"/>
              <a:t>Data Structures using C and C++,2</a:t>
            </a:r>
            <a:r>
              <a:rPr lang="en-US" sz="2000" baseline="30000" dirty="0" smtClean="0"/>
              <a:t>nd</a:t>
            </a:r>
            <a:r>
              <a:rPr lang="en-US" sz="2000" dirty="0" smtClean="0"/>
              <a:t> edition by </a:t>
            </a:r>
            <a:r>
              <a:rPr lang="en-US" sz="2000" dirty="0" err="1" smtClean="0"/>
              <a:t>A.Tenenbaum</a:t>
            </a:r>
            <a:r>
              <a:rPr lang="en-US" sz="2000" dirty="0" smtClean="0"/>
              <a:t>, </a:t>
            </a:r>
            <a:r>
              <a:rPr lang="en-US" sz="2000" dirty="0" err="1" smtClean="0"/>
              <a:t>Augenstein</a:t>
            </a:r>
            <a:r>
              <a:rPr lang="en-US" sz="2000" dirty="0" smtClean="0"/>
              <a:t>, and </a:t>
            </a:r>
            <a:r>
              <a:rPr lang="en-US" sz="2000" dirty="0" err="1" smtClean="0"/>
              <a:t>Langsam</a:t>
            </a:r>
            <a:endParaRPr lang="en-US" sz="2000" dirty="0" smtClean="0"/>
          </a:p>
          <a:p>
            <a:pPr marL="342900" indent="-342900" algn="just">
              <a:buFont typeface="+mj-lt"/>
              <a:buAutoNum type="arabicParenR"/>
            </a:pPr>
            <a:r>
              <a:rPr lang="en-US" sz="2000" dirty="0" smtClean="0"/>
              <a:t>Principles Of Data Structures Using C And C++ by </a:t>
            </a:r>
            <a:r>
              <a:rPr lang="en-US" sz="2000" dirty="0" err="1" smtClean="0"/>
              <a:t>Vinu</a:t>
            </a:r>
            <a:r>
              <a:rPr lang="en-US" sz="2000" dirty="0" smtClean="0"/>
              <a:t> V Das </a:t>
            </a:r>
            <a:r>
              <a:rPr lang="en-US" sz="2000" dirty="0" err="1" smtClean="0"/>
              <a:t>Sams</a:t>
            </a:r>
            <a:r>
              <a:rPr lang="en-US" sz="2000" dirty="0" smtClean="0"/>
              <a:t> Teach Yourself Data Structures and Algorithms in 24 Hours, </a:t>
            </a:r>
            <a:r>
              <a:rPr lang="en-US" sz="2000" dirty="0" err="1" smtClean="0"/>
              <a:t>Lafore</a:t>
            </a:r>
            <a:r>
              <a:rPr lang="en-US" sz="2000" dirty="0" smtClean="0"/>
              <a:t> Robert</a:t>
            </a:r>
          </a:p>
          <a:p>
            <a:pPr marL="342900" indent="-342900" algn="just">
              <a:buFont typeface="+mj-lt"/>
              <a:buAutoNum type="arabicParenR"/>
            </a:pPr>
            <a:r>
              <a:rPr lang="en-US" sz="2000" dirty="0" smtClean="0"/>
              <a:t>Data structures and algorithms, Alfred V. </a:t>
            </a:r>
            <a:r>
              <a:rPr lang="en-US" sz="2000" dirty="0" err="1" smtClean="0"/>
              <a:t>Aho</a:t>
            </a:r>
            <a:r>
              <a:rPr lang="en-US" sz="2000" dirty="0" smtClean="0"/>
              <a:t>, John E. </a:t>
            </a:r>
            <a:r>
              <a:rPr lang="en-US" sz="2000" dirty="0" err="1" smtClean="0"/>
              <a:t>Hopcroft</a:t>
            </a:r>
            <a:r>
              <a:rPr lang="en-US" sz="2000" dirty="0" smtClean="0"/>
              <a:t>.</a:t>
            </a:r>
          </a:p>
          <a:p>
            <a:pPr marL="342900" indent="-342900" algn="just">
              <a:buFont typeface="+mj-lt"/>
              <a:buAutoNum type="arabicParenR"/>
            </a:pPr>
            <a:r>
              <a:rPr lang="en-US" sz="2000" dirty="0" smtClean="0"/>
              <a:t>Standish, Thomas A., Data Structures, Algorithms and Software Principles in C, Addison-Wesley 1995, ISBN: 0-201-59118-9</a:t>
            </a:r>
          </a:p>
          <a:p>
            <a:pPr marL="342900" indent="-342900" algn="just">
              <a:buFont typeface="+mj-lt"/>
              <a:buAutoNum type="arabicParenR"/>
            </a:pPr>
            <a:r>
              <a:rPr lang="en-US" sz="2000" dirty="0" smtClean="0"/>
              <a:t>Data Structures &amp; Algorithm Analysis in C++, Weiss Mark Allen</a:t>
            </a:r>
          </a:p>
          <a:p>
            <a:pPr marL="342900" indent="-342900" algn="l">
              <a:defRPr/>
            </a:pPr>
            <a:r>
              <a:rPr lang="en-US" sz="2800" dirty="0" smtClean="0"/>
              <a:t/>
            </a:r>
            <a:br>
              <a:rPr lang="en-US" sz="2800" dirty="0" smtClean="0"/>
            </a:br>
            <a:r>
              <a:rPr lang="en-US" sz="2800" dirty="0" smtClean="0"/>
              <a:t>	</a:t>
            </a:r>
            <a:endParaRPr lang="en-US" sz="2400" dirty="0"/>
          </a:p>
        </p:txBody>
      </p:sp>
      <p:sp>
        <p:nvSpPr>
          <p:cNvPr id="4" name="Date Placeholder 3"/>
          <p:cNvSpPr>
            <a:spLocks noGrp="1"/>
          </p:cNvSpPr>
          <p:nvPr>
            <p:ph type="dt" sz="half" idx="6"/>
          </p:nvPr>
        </p:nvSpPr>
        <p:spPr>
          <a:xfrm>
            <a:off x="228600" y="6324600"/>
            <a:ext cx="2124710" cy="219709"/>
          </a:xfrm>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124</a:t>
            </a:r>
            <a:endParaRPr sz="1200">
              <a:latin typeface="Trebuchet MS"/>
              <a:cs typeface="Trebuchet MS"/>
            </a:endParaRPr>
          </a:p>
        </p:txBody>
      </p:sp>
      <p:sp>
        <p:nvSpPr>
          <p:cNvPr id="5" name="object 5"/>
          <p:cNvSpPr txBox="1">
            <a:spLocks noGrp="1"/>
          </p:cNvSpPr>
          <p:nvPr>
            <p:ph type="dt" sz="half" idx="6"/>
          </p:nvPr>
        </p:nvSpPr>
        <p:spPr>
          <a:xfrm>
            <a:off x="304800" y="6400800"/>
            <a:ext cx="2124710" cy="219709"/>
          </a:xfrm>
          <a:prstGeom prst="rect">
            <a:avLst/>
          </a:prstGeom>
        </p:spPr>
        <p:txBody>
          <a:bodyPr vert="horz" wrap="square" lIns="0" tIns="0" rIns="0" bIns="0" rtlCol="0">
            <a:spAutoFit/>
          </a:bodyPr>
          <a:lstStyle/>
          <a:p>
            <a:pPr marL="12700">
              <a:lnSpc>
                <a:spcPts val="1580"/>
              </a:lnSpc>
            </a:pPr>
            <a:fld id="{FE2DBE99-4F2C-4B6D-B23C-3540C7F33447}"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3456940" cy="697230"/>
          </a:xfrm>
          <a:prstGeom prst="rect">
            <a:avLst/>
          </a:prstGeom>
        </p:spPr>
        <p:txBody>
          <a:bodyPr vert="horz" wrap="square" lIns="0" tIns="13335" rIns="0" bIns="0" rtlCol="0">
            <a:spAutoFit/>
          </a:bodyPr>
          <a:lstStyle/>
          <a:p>
            <a:pPr marL="12700">
              <a:lnSpc>
                <a:spcPct val="100000"/>
              </a:lnSpc>
              <a:spcBef>
                <a:spcPts val="105"/>
              </a:spcBef>
            </a:pPr>
            <a:r>
              <a:rPr spc="-350" dirty="0"/>
              <a:t>Expression</a:t>
            </a:r>
            <a:r>
              <a:rPr spc="-140" dirty="0"/>
              <a:t> </a:t>
            </a:r>
            <a:r>
              <a:rPr spc="-370" dirty="0"/>
              <a:t>Tree</a:t>
            </a:r>
          </a:p>
        </p:txBody>
      </p:sp>
      <p:sp>
        <p:nvSpPr>
          <p:cNvPr id="4" name="object 4"/>
          <p:cNvSpPr txBox="1"/>
          <p:nvPr/>
        </p:nvSpPr>
        <p:spPr>
          <a:xfrm>
            <a:off x="307340" y="1840738"/>
            <a:ext cx="8530590" cy="2499274"/>
          </a:xfrm>
          <a:prstGeom prst="rect">
            <a:avLst/>
          </a:prstGeom>
        </p:spPr>
        <p:txBody>
          <a:bodyPr vert="horz" wrap="square" lIns="0" tIns="13335" rIns="0" bIns="0" rtlCol="0">
            <a:spAutoFit/>
          </a:bodyPr>
          <a:lstStyle/>
          <a:p>
            <a:pPr marL="332740" marR="5080" indent="-320040" algn="just">
              <a:lnSpc>
                <a:spcPct val="90000"/>
              </a:lnSpc>
              <a:spcBef>
                <a:spcPts val="105"/>
              </a:spcBef>
              <a:buClr>
                <a:srgbClr val="DD8046"/>
              </a:buClr>
              <a:buSzPct val="60344"/>
              <a:buFont typeface="Wingdings"/>
              <a:buChar char=""/>
              <a:tabLst>
                <a:tab pos="332740" algn="l"/>
              </a:tabLst>
            </a:pPr>
            <a:r>
              <a:rPr lang="en-US" sz="2400" dirty="0" smtClean="0">
                <a:latin typeface="Arial"/>
                <a:cs typeface="Arial"/>
              </a:rPr>
              <a:t>Consider the expression 2*3/(2-1)+5*(4-1). This  expression is made up of two </a:t>
            </a:r>
            <a:r>
              <a:rPr lang="en-US" sz="2400" dirty="0" err="1" smtClean="0">
                <a:latin typeface="Arial"/>
                <a:cs typeface="Arial"/>
              </a:rPr>
              <a:t>subexpressions</a:t>
            </a:r>
            <a:r>
              <a:rPr lang="en-US" sz="2400" dirty="0" smtClean="0">
                <a:latin typeface="Arial"/>
                <a:cs typeface="Arial"/>
              </a:rPr>
              <a:t>, 2*3/(2-</a:t>
            </a:r>
          </a:p>
          <a:p>
            <a:pPr marL="332740" marR="5080" lvl="1" indent="-320040" algn="just">
              <a:lnSpc>
                <a:spcPct val="90000"/>
              </a:lnSpc>
              <a:buClr>
                <a:srgbClr val="DD8046"/>
              </a:buClr>
              <a:buSzPct val="60344"/>
              <a:buFont typeface="Wingdings"/>
              <a:buChar char=""/>
              <a:tabLst>
                <a:tab pos="332740" algn="l"/>
              </a:tabLst>
            </a:pPr>
            <a:r>
              <a:rPr lang="en-US" sz="2400" dirty="0" smtClean="0">
                <a:latin typeface="Arial"/>
                <a:cs typeface="Arial"/>
              </a:rPr>
              <a:t>and 5*(4-1), combined with the operator "+".</a:t>
            </a:r>
          </a:p>
          <a:p>
            <a:pPr marL="332740" marR="5080" indent="-320040" algn="just">
              <a:lnSpc>
                <a:spcPct val="90000"/>
              </a:lnSpc>
              <a:spcBef>
                <a:spcPts val="695"/>
              </a:spcBef>
              <a:buClr>
                <a:srgbClr val="DD8046"/>
              </a:buClr>
              <a:buSzPct val="60344"/>
              <a:buFont typeface="Wingdings"/>
              <a:buChar char=""/>
              <a:tabLst>
                <a:tab pos="332740" algn="l"/>
              </a:tabLst>
            </a:pPr>
            <a:r>
              <a:rPr lang="en-US" sz="2400" dirty="0" smtClean="0">
                <a:latin typeface="Arial"/>
                <a:cs typeface="Arial"/>
              </a:rPr>
              <a:t>When the expression is represented as a binary tree,  the root node holds the operator +, while the </a:t>
            </a:r>
            <a:r>
              <a:rPr lang="en-US" sz="2400" dirty="0" err="1" smtClean="0">
                <a:latin typeface="Arial"/>
                <a:cs typeface="Arial"/>
              </a:rPr>
              <a:t>subtrees</a:t>
            </a:r>
            <a:r>
              <a:rPr lang="en-US" sz="2400" dirty="0" smtClean="0">
                <a:latin typeface="Arial"/>
                <a:cs typeface="Arial"/>
              </a:rPr>
              <a:t>  of the root node represent the </a:t>
            </a:r>
            <a:r>
              <a:rPr lang="en-US" sz="2400" dirty="0" err="1" smtClean="0">
                <a:latin typeface="Arial"/>
                <a:cs typeface="Arial"/>
              </a:rPr>
              <a:t>subexpressions</a:t>
            </a:r>
            <a:r>
              <a:rPr lang="en-US" sz="2400" dirty="0" smtClean="0">
                <a:latin typeface="Arial"/>
                <a:cs typeface="Arial"/>
              </a:rPr>
              <a:t> 2*3/(2-  1) and 5*(4-1).</a:t>
            </a:r>
            <a:endParaRPr lang="en-US" sz="2400" dirty="0">
              <a:latin typeface="Arial"/>
              <a:cs typeface="Arial"/>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125</a:t>
            </a:r>
            <a:endParaRPr sz="1200">
              <a:latin typeface="Trebuchet MS"/>
              <a:cs typeface="Trebuchet MS"/>
            </a:endParaRPr>
          </a:p>
        </p:txBody>
      </p:sp>
      <p:sp>
        <p:nvSpPr>
          <p:cNvPr id="9" name="object 9"/>
          <p:cNvSpPr txBox="1">
            <a:spLocks noGrp="1"/>
          </p:cNvSpPr>
          <p:nvPr>
            <p:ph type="dt" sz="half" idx="6"/>
          </p:nvPr>
        </p:nvSpPr>
        <p:spPr>
          <a:xfrm>
            <a:off x="304800" y="6400800"/>
            <a:ext cx="2124710" cy="219709"/>
          </a:xfrm>
          <a:prstGeom prst="rect">
            <a:avLst/>
          </a:prstGeom>
        </p:spPr>
        <p:txBody>
          <a:bodyPr vert="horz" wrap="square" lIns="0" tIns="0" rIns="0" bIns="0" rtlCol="0">
            <a:spAutoFit/>
          </a:bodyPr>
          <a:lstStyle/>
          <a:p>
            <a:pPr marL="12700">
              <a:lnSpc>
                <a:spcPts val="1580"/>
              </a:lnSpc>
            </a:pPr>
            <a:fld id="{3CBD86DC-EBD9-4C68-A80E-95D44B473AB5}"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4218940" cy="697230"/>
          </a:xfrm>
          <a:prstGeom prst="rect">
            <a:avLst/>
          </a:prstGeom>
        </p:spPr>
        <p:txBody>
          <a:bodyPr vert="horz" wrap="square" lIns="0" tIns="13335" rIns="0" bIns="0" rtlCol="0">
            <a:spAutoFit/>
          </a:bodyPr>
          <a:lstStyle/>
          <a:p>
            <a:pPr marL="12700">
              <a:lnSpc>
                <a:spcPct val="100000"/>
              </a:lnSpc>
              <a:spcBef>
                <a:spcPts val="105"/>
              </a:spcBef>
            </a:pPr>
            <a:r>
              <a:rPr spc="-350" dirty="0"/>
              <a:t>Expression </a:t>
            </a:r>
            <a:r>
              <a:rPr spc="-370" dirty="0"/>
              <a:t>Tree</a:t>
            </a:r>
            <a:r>
              <a:rPr spc="180" dirty="0"/>
              <a:t> </a:t>
            </a:r>
            <a:r>
              <a:rPr spc="-195" dirty="0"/>
              <a:t>(2)</a:t>
            </a:r>
          </a:p>
        </p:txBody>
      </p:sp>
      <p:sp>
        <p:nvSpPr>
          <p:cNvPr id="4" name="object 4"/>
          <p:cNvSpPr txBox="1"/>
          <p:nvPr/>
        </p:nvSpPr>
        <p:spPr>
          <a:xfrm>
            <a:off x="307340" y="2221814"/>
            <a:ext cx="8529955" cy="678263"/>
          </a:xfrm>
          <a:prstGeom prst="rect">
            <a:avLst/>
          </a:prstGeom>
        </p:spPr>
        <p:txBody>
          <a:bodyPr vert="horz" wrap="square" lIns="0" tIns="13335" rIns="0" bIns="0" rtlCol="0">
            <a:spAutoFit/>
          </a:bodyPr>
          <a:lstStyle/>
          <a:p>
            <a:pPr marL="332740" marR="5080" indent="-320040" algn="just">
              <a:lnSpc>
                <a:spcPct val="90000"/>
              </a:lnSpc>
              <a:spcBef>
                <a:spcPts val="105"/>
              </a:spcBef>
              <a:buClr>
                <a:srgbClr val="DD8046"/>
              </a:buClr>
              <a:buSzPct val="60344"/>
              <a:buFont typeface="Wingdings"/>
              <a:buChar char=""/>
              <a:tabLst>
                <a:tab pos="332740" algn="l"/>
              </a:tabLst>
            </a:pPr>
            <a:r>
              <a:rPr lang="en-US" sz="2400" dirty="0" smtClean="0">
                <a:latin typeface="Arial"/>
                <a:cs typeface="Arial"/>
              </a:rPr>
              <a:t>Every node in the tree holds either a number or an  operator. A node that holds a number is a leaf node of  the tree.</a:t>
            </a:r>
            <a:endParaRPr lang="en-US" sz="2400" dirty="0">
              <a:latin typeface="Arial"/>
              <a:cs typeface="Arial"/>
            </a:endParaRPr>
          </a:p>
        </p:txBody>
      </p:sp>
      <p:sp>
        <p:nvSpPr>
          <p:cNvPr id="5" name="object 5"/>
          <p:cNvSpPr txBox="1"/>
          <p:nvPr/>
        </p:nvSpPr>
        <p:spPr>
          <a:xfrm>
            <a:off x="307340" y="3636340"/>
            <a:ext cx="6298565" cy="468630"/>
          </a:xfrm>
          <a:prstGeom prst="rect">
            <a:avLst/>
          </a:prstGeom>
        </p:spPr>
        <p:txBody>
          <a:bodyPr vert="horz" wrap="square" lIns="0" tIns="13335" rIns="0" bIns="0" rtlCol="0">
            <a:spAutoFit/>
          </a:bodyPr>
          <a:lstStyle/>
          <a:p>
            <a:pPr marL="332740" indent="-320040">
              <a:lnSpc>
                <a:spcPct val="100000"/>
              </a:lnSpc>
              <a:spcBef>
                <a:spcPts val="105"/>
              </a:spcBef>
              <a:buClr>
                <a:srgbClr val="DD8046"/>
              </a:buClr>
              <a:buSzPct val="60344"/>
              <a:buFont typeface="Wingdings"/>
              <a:buChar char=""/>
              <a:tabLst>
                <a:tab pos="332740" algn="l"/>
                <a:tab pos="809625" algn="l"/>
                <a:tab pos="1797050" algn="l"/>
                <a:tab pos="2618740" algn="l"/>
                <a:tab pos="3623310" algn="l"/>
                <a:tab pos="4243705" algn="l"/>
                <a:tab pos="5798185" algn="l"/>
              </a:tabLst>
            </a:pPr>
            <a:r>
              <a:rPr sz="2900" spc="-180" dirty="0">
                <a:latin typeface="Arial"/>
                <a:cs typeface="Arial"/>
              </a:rPr>
              <a:t>A	</a:t>
            </a:r>
            <a:r>
              <a:rPr sz="2900" spc="-170" dirty="0">
                <a:latin typeface="Arial"/>
                <a:cs typeface="Arial"/>
              </a:rPr>
              <a:t>node	</a:t>
            </a:r>
            <a:r>
              <a:rPr sz="2900" spc="-100" dirty="0">
                <a:latin typeface="Arial"/>
                <a:cs typeface="Arial"/>
              </a:rPr>
              <a:t>that	</a:t>
            </a:r>
            <a:r>
              <a:rPr sz="2900" spc="-215" dirty="0">
                <a:latin typeface="Arial"/>
                <a:cs typeface="Arial"/>
              </a:rPr>
              <a:t>ho</a:t>
            </a:r>
            <a:r>
              <a:rPr sz="2900" spc="-100" dirty="0">
                <a:latin typeface="Arial"/>
                <a:cs typeface="Arial"/>
              </a:rPr>
              <a:t>l</a:t>
            </a:r>
            <a:r>
              <a:rPr sz="2900" spc="-250" dirty="0">
                <a:latin typeface="Arial"/>
                <a:cs typeface="Arial"/>
              </a:rPr>
              <a:t>ds</a:t>
            </a:r>
            <a:r>
              <a:rPr sz="2900" dirty="0">
                <a:latin typeface="Arial"/>
                <a:cs typeface="Arial"/>
              </a:rPr>
              <a:t>	</a:t>
            </a:r>
            <a:r>
              <a:rPr sz="2900" spc="-175" dirty="0">
                <a:latin typeface="Arial"/>
                <a:cs typeface="Arial"/>
              </a:rPr>
              <a:t>an</a:t>
            </a:r>
            <a:r>
              <a:rPr sz="2900" dirty="0">
                <a:latin typeface="Arial"/>
                <a:cs typeface="Arial"/>
              </a:rPr>
              <a:t>	</a:t>
            </a:r>
            <a:r>
              <a:rPr sz="2900" spc="-85" dirty="0">
                <a:latin typeface="Arial"/>
                <a:cs typeface="Arial"/>
              </a:rPr>
              <a:t>o</a:t>
            </a:r>
            <a:r>
              <a:rPr sz="2900" spc="-95" dirty="0">
                <a:latin typeface="Arial"/>
                <a:cs typeface="Arial"/>
              </a:rPr>
              <a:t>p</a:t>
            </a:r>
            <a:r>
              <a:rPr sz="2900" spc="-100" dirty="0">
                <a:latin typeface="Arial"/>
                <a:cs typeface="Arial"/>
              </a:rPr>
              <a:t>e</a:t>
            </a:r>
            <a:r>
              <a:rPr sz="2900" spc="-95" dirty="0">
                <a:latin typeface="Arial"/>
                <a:cs typeface="Arial"/>
              </a:rPr>
              <a:t>r</a:t>
            </a:r>
            <a:r>
              <a:rPr sz="2900" spc="-50" dirty="0">
                <a:latin typeface="Arial"/>
                <a:cs typeface="Arial"/>
              </a:rPr>
              <a:t>ator</a:t>
            </a:r>
            <a:r>
              <a:rPr sz="2900" dirty="0">
                <a:latin typeface="Arial"/>
                <a:cs typeface="Arial"/>
              </a:rPr>
              <a:t>	</a:t>
            </a:r>
            <a:r>
              <a:rPr sz="2900" spc="-175" dirty="0">
                <a:latin typeface="Arial"/>
                <a:cs typeface="Arial"/>
              </a:rPr>
              <a:t>h</a:t>
            </a:r>
            <a:r>
              <a:rPr sz="2900" spc="-185" dirty="0">
                <a:latin typeface="Arial"/>
                <a:cs typeface="Arial"/>
              </a:rPr>
              <a:t>a</a:t>
            </a:r>
            <a:r>
              <a:rPr sz="2900" spc="-484" dirty="0">
                <a:latin typeface="Arial"/>
                <a:cs typeface="Arial"/>
              </a:rPr>
              <a:t>s</a:t>
            </a:r>
            <a:endParaRPr sz="2900">
              <a:latin typeface="Arial"/>
              <a:cs typeface="Arial"/>
            </a:endParaRPr>
          </a:p>
        </p:txBody>
      </p:sp>
      <p:sp>
        <p:nvSpPr>
          <p:cNvPr id="6" name="object 6"/>
          <p:cNvSpPr txBox="1"/>
          <p:nvPr/>
        </p:nvSpPr>
        <p:spPr>
          <a:xfrm>
            <a:off x="627380" y="4078604"/>
            <a:ext cx="5899785" cy="467995"/>
          </a:xfrm>
          <a:prstGeom prst="rect">
            <a:avLst/>
          </a:prstGeom>
        </p:spPr>
        <p:txBody>
          <a:bodyPr vert="horz" wrap="square" lIns="0" tIns="12700" rIns="0" bIns="0" rtlCol="0">
            <a:spAutoFit/>
          </a:bodyPr>
          <a:lstStyle/>
          <a:p>
            <a:pPr marL="12700">
              <a:lnSpc>
                <a:spcPct val="100000"/>
              </a:lnSpc>
              <a:spcBef>
                <a:spcPts val="100"/>
              </a:spcBef>
              <a:tabLst>
                <a:tab pos="2124710" algn="l"/>
                <a:tab pos="2852420" algn="l"/>
                <a:tab pos="4513580" algn="l"/>
                <a:tab pos="5080635" algn="l"/>
              </a:tabLst>
            </a:pPr>
            <a:r>
              <a:rPr sz="2900" spc="-50" dirty="0">
                <a:latin typeface="Arial"/>
                <a:cs typeface="Arial"/>
              </a:rPr>
              <a:t>rep</a:t>
            </a:r>
            <a:r>
              <a:rPr sz="2900" spc="-45" dirty="0">
                <a:latin typeface="Arial"/>
                <a:cs typeface="Arial"/>
              </a:rPr>
              <a:t>r</a:t>
            </a:r>
            <a:r>
              <a:rPr sz="2900" spc="-215" dirty="0">
                <a:latin typeface="Arial"/>
                <a:cs typeface="Arial"/>
              </a:rPr>
              <a:t>esent</a:t>
            </a:r>
            <a:r>
              <a:rPr sz="2900" spc="-114" dirty="0">
                <a:latin typeface="Arial"/>
                <a:cs typeface="Arial"/>
              </a:rPr>
              <a:t>i</a:t>
            </a:r>
            <a:r>
              <a:rPr sz="2900" spc="-180" dirty="0">
                <a:latin typeface="Arial"/>
                <a:cs typeface="Arial"/>
              </a:rPr>
              <a:t>ng</a:t>
            </a:r>
            <a:r>
              <a:rPr sz="2900" dirty="0">
                <a:latin typeface="Arial"/>
                <a:cs typeface="Arial"/>
              </a:rPr>
              <a:t>	</a:t>
            </a:r>
            <a:r>
              <a:rPr sz="2900" spc="-175" dirty="0">
                <a:latin typeface="Arial"/>
                <a:cs typeface="Arial"/>
              </a:rPr>
              <a:t>the</a:t>
            </a:r>
            <a:r>
              <a:rPr sz="2900" dirty="0">
                <a:latin typeface="Arial"/>
                <a:cs typeface="Arial"/>
              </a:rPr>
              <a:t>	</a:t>
            </a:r>
            <a:r>
              <a:rPr sz="2900" spc="-180" dirty="0">
                <a:latin typeface="Arial"/>
                <a:cs typeface="Arial"/>
              </a:rPr>
              <a:t>o</a:t>
            </a:r>
            <a:r>
              <a:rPr sz="2900" spc="-70" dirty="0">
                <a:latin typeface="Arial"/>
                <a:cs typeface="Arial"/>
              </a:rPr>
              <a:t>pe</a:t>
            </a:r>
            <a:r>
              <a:rPr sz="2900" spc="-80" dirty="0">
                <a:latin typeface="Arial"/>
                <a:cs typeface="Arial"/>
              </a:rPr>
              <a:t>r</a:t>
            </a:r>
            <a:r>
              <a:rPr sz="2900" spc="-215" dirty="0">
                <a:latin typeface="Arial"/>
                <a:cs typeface="Arial"/>
              </a:rPr>
              <a:t>ands</a:t>
            </a:r>
            <a:r>
              <a:rPr sz="2900" dirty="0">
                <a:latin typeface="Arial"/>
                <a:cs typeface="Arial"/>
              </a:rPr>
              <a:t>	</a:t>
            </a:r>
            <a:r>
              <a:rPr sz="2900" spc="-55" dirty="0">
                <a:latin typeface="Arial"/>
                <a:cs typeface="Arial"/>
              </a:rPr>
              <a:t>t</a:t>
            </a:r>
            <a:r>
              <a:rPr sz="2900" spc="-120" dirty="0">
                <a:latin typeface="Arial"/>
                <a:cs typeface="Arial"/>
              </a:rPr>
              <a:t>o</a:t>
            </a:r>
            <a:r>
              <a:rPr sz="2900" dirty="0">
                <a:latin typeface="Arial"/>
                <a:cs typeface="Arial"/>
              </a:rPr>
              <a:t>	</a:t>
            </a:r>
            <a:r>
              <a:rPr sz="2900" spc="-210" dirty="0">
                <a:latin typeface="Arial"/>
                <a:cs typeface="Arial"/>
              </a:rPr>
              <a:t>whi</a:t>
            </a:r>
            <a:r>
              <a:rPr sz="2900" spc="-100" dirty="0">
                <a:latin typeface="Arial"/>
                <a:cs typeface="Arial"/>
              </a:rPr>
              <a:t>c</a:t>
            </a:r>
            <a:r>
              <a:rPr sz="2900" spc="-345" dirty="0">
                <a:latin typeface="Arial"/>
                <a:cs typeface="Arial"/>
              </a:rPr>
              <a:t>h</a:t>
            </a:r>
            <a:endParaRPr sz="2900">
              <a:latin typeface="Arial"/>
              <a:cs typeface="Arial"/>
            </a:endParaRPr>
          </a:p>
        </p:txBody>
      </p:sp>
      <p:sp>
        <p:nvSpPr>
          <p:cNvPr id="7" name="object 7"/>
          <p:cNvSpPr txBox="1"/>
          <p:nvPr/>
        </p:nvSpPr>
        <p:spPr>
          <a:xfrm>
            <a:off x="6783705" y="3636340"/>
            <a:ext cx="2054860" cy="910590"/>
          </a:xfrm>
          <a:prstGeom prst="rect">
            <a:avLst/>
          </a:prstGeom>
        </p:spPr>
        <p:txBody>
          <a:bodyPr vert="horz" wrap="square" lIns="0" tIns="13335" rIns="0" bIns="0" rtlCol="0">
            <a:spAutoFit/>
          </a:bodyPr>
          <a:lstStyle/>
          <a:p>
            <a:pPr marL="12700" marR="5080" indent="51435">
              <a:lnSpc>
                <a:spcPct val="100000"/>
              </a:lnSpc>
              <a:spcBef>
                <a:spcPts val="105"/>
              </a:spcBef>
              <a:tabLst>
                <a:tab pos="741045" algn="l"/>
                <a:tab pos="840105" algn="l"/>
              </a:tabLst>
            </a:pPr>
            <a:r>
              <a:rPr sz="2900" spc="-50" dirty="0">
                <a:latin typeface="Arial"/>
                <a:cs typeface="Arial"/>
              </a:rPr>
              <a:t>t</a:t>
            </a:r>
            <a:r>
              <a:rPr sz="2900" spc="-195" dirty="0">
                <a:latin typeface="Arial"/>
                <a:cs typeface="Arial"/>
              </a:rPr>
              <a:t>w</a:t>
            </a:r>
            <a:r>
              <a:rPr sz="2900" spc="-160" dirty="0">
                <a:latin typeface="Arial"/>
                <a:cs typeface="Arial"/>
              </a:rPr>
              <a:t>o</a:t>
            </a:r>
            <a:r>
              <a:rPr sz="2900" dirty="0">
                <a:latin typeface="Arial"/>
                <a:cs typeface="Arial"/>
              </a:rPr>
              <a:t>		</a:t>
            </a:r>
            <a:r>
              <a:rPr sz="2900" spc="-390" dirty="0">
                <a:latin typeface="Arial"/>
                <a:cs typeface="Arial"/>
              </a:rPr>
              <a:t>s</a:t>
            </a:r>
            <a:r>
              <a:rPr sz="2900" spc="-445" dirty="0">
                <a:latin typeface="Arial"/>
                <a:cs typeface="Arial"/>
              </a:rPr>
              <a:t>u</a:t>
            </a:r>
            <a:r>
              <a:rPr sz="2900" spc="-70" dirty="0">
                <a:latin typeface="Arial"/>
                <a:cs typeface="Arial"/>
              </a:rPr>
              <a:t>btre</a:t>
            </a:r>
            <a:r>
              <a:rPr sz="2900" spc="-100" dirty="0">
                <a:latin typeface="Arial"/>
                <a:cs typeface="Arial"/>
              </a:rPr>
              <a:t>e</a:t>
            </a:r>
            <a:r>
              <a:rPr sz="2900" spc="-340" dirty="0">
                <a:latin typeface="Arial"/>
                <a:cs typeface="Arial"/>
              </a:rPr>
              <a:t>s  </a:t>
            </a:r>
            <a:r>
              <a:rPr sz="2900" spc="-175" dirty="0">
                <a:latin typeface="Arial"/>
                <a:cs typeface="Arial"/>
              </a:rPr>
              <a:t>the</a:t>
            </a:r>
            <a:r>
              <a:rPr sz="2900" dirty="0">
                <a:latin typeface="Arial"/>
                <a:cs typeface="Arial"/>
              </a:rPr>
              <a:t>	</a:t>
            </a:r>
            <a:r>
              <a:rPr sz="2900" spc="-180" dirty="0">
                <a:latin typeface="Arial"/>
                <a:cs typeface="Arial"/>
              </a:rPr>
              <a:t>o</a:t>
            </a:r>
            <a:r>
              <a:rPr sz="2900" spc="-70" dirty="0">
                <a:latin typeface="Arial"/>
                <a:cs typeface="Arial"/>
              </a:rPr>
              <a:t>pe</a:t>
            </a:r>
            <a:r>
              <a:rPr sz="2900" spc="-80" dirty="0">
                <a:latin typeface="Arial"/>
                <a:cs typeface="Arial"/>
              </a:rPr>
              <a:t>r</a:t>
            </a:r>
            <a:r>
              <a:rPr sz="2900" spc="-50" dirty="0">
                <a:latin typeface="Arial"/>
                <a:cs typeface="Arial"/>
              </a:rPr>
              <a:t>ator</a:t>
            </a:r>
            <a:endParaRPr sz="2900">
              <a:latin typeface="Arial"/>
              <a:cs typeface="Arial"/>
            </a:endParaRPr>
          </a:p>
        </p:txBody>
      </p:sp>
      <p:sp>
        <p:nvSpPr>
          <p:cNvPr id="8" name="object 8"/>
          <p:cNvSpPr txBox="1"/>
          <p:nvPr/>
        </p:nvSpPr>
        <p:spPr>
          <a:xfrm>
            <a:off x="627380" y="4520565"/>
            <a:ext cx="6281420" cy="467995"/>
          </a:xfrm>
          <a:prstGeom prst="rect">
            <a:avLst/>
          </a:prstGeom>
        </p:spPr>
        <p:txBody>
          <a:bodyPr vert="horz" wrap="square" lIns="0" tIns="12700" rIns="0" bIns="0" rtlCol="0">
            <a:spAutoFit/>
          </a:bodyPr>
          <a:lstStyle/>
          <a:p>
            <a:pPr marL="12700">
              <a:lnSpc>
                <a:spcPct val="100000"/>
              </a:lnSpc>
              <a:spcBef>
                <a:spcPts val="100"/>
              </a:spcBef>
            </a:pPr>
            <a:r>
              <a:rPr sz="2900" spc="-110" dirty="0">
                <a:latin typeface="Arial"/>
                <a:cs typeface="Arial"/>
              </a:rPr>
              <a:t>applies. </a:t>
            </a:r>
            <a:r>
              <a:rPr sz="2900" spc="-335" dirty="0">
                <a:latin typeface="Arial"/>
                <a:cs typeface="Arial"/>
              </a:rPr>
              <a:t>The </a:t>
            </a:r>
            <a:r>
              <a:rPr sz="2900" spc="-85" dirty="0">
                <a:latin typeface="Arial"/>
                <a:cs typeface="Arial"/>
              </a:rPr>
              <a:t>tree </a:t>
            </a:r>
            <a:r>
              <a:rPr sz="2900" spc="-250" dirty="0">
                <a:latin typeface="Arial"/>
                <a:cs typeface="Arial"/>
              </a:rPr>
              <a:t>is </a:t>
            </a:r>
            <a:r>
              <a:rPr sz="2900" spc="-315" dirty="0">
                <a:latin typeface="Arial"/>
                <a:cs typeface="Arial"/>
              </a:rPr>
              <a:t>shown </a:t>
            </a:r>
            <a:r>
              <a:rPr sz="2900" spc="-180" dirty="0">
                <a:latin typeface="Arial"/>
                <a:cs typeface="Arial"/>
              </a:rPr>
              <a:t>in </a:t>
            </a:r>
            <a:r>
              <a:rPr sz="2900" spc="-175" dirty="0">
                <a:latin typeface="Arial"/>
                <a:cs typeface="Arial"/>
              </a:rPr>
              <a:t>the </a:t>
            </a:r>
            <a:r>
              <a:rPr sz="2900" spc="-155" dirty="0">
                <a:latin typeface="Arial"/>
                <a:cs typeface="Arial"/>
              </a:rPr>
              <a:t>next</a:t>
            </a:r>
            <a:r>
              <a:rPr sz="2900" spc="-215" dirty="0">
                <a:latin typeface="Arial"/>
                <a:cs typeface="Arial"/>
              </a:rPr>
              <a:t> </a:t>
            </a:r>
            <a:r>
              <a:rPr sz="2900" spc="-145" dirty="0">
                <a:latin typeface="Arial"/>
                <a:cs typeface="Arial"/>
              </a:rPr>
              <a:t>Slide.</a:t>
            </a:r>
            <a:endParaRPr sz="2900">
              <a:latin typeface="Arial"/>
              <a:cs typeface="Arial"/>
            </a:endParaRPr>
          </a:p>
        </p:txBody>
      </p:sp>
      <p:sp>
        <p:nvSpPr>
          <p:cNvPr id="11" name="Slide Number Placeholder 10"/>
          <p:cNvSpPr>
            <a:spLocks noGrp="1"/>
          </p:cNvSpPr>
          <p:nvPr>
            <p:ph type="sldNum" sz="quarter" idx="7"/>
          </p:nvPr>
        </p:nvSpPr>
        <p:spPr/>
        <p:txBody>
          <a:bodyPr/>
          <a:lstStyle/>
          <a:p>
            <a:fld id="{B6F15528-21DE-4FAA-801E-634DDDAF4B2B}" type="slidenum">
              <a:rPr lang="en-US" smtClean="0"/>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126</a:t>
            </a:r>
            <a:endParaRPr sz="1200">
              <a:latin typeface="Trebuchet MS"/>
              <a:cs typeface="Trebuchet MS"/>
            </a:endParaRPr>
          </a:p>
        </p:txBody>
      </p:sp>
      <p:sp>
        <p:nvSpPr>
          <p:cNvPr id="3" name="object 3"/>
          <p:cNvSpPr txBox="1">
            <a:spLocks noGrp="1"/>
          </p:cNvSpPr>
          <p:nvPr>
            <p:ph type="title"/>
          </p:nvPr>
        </p:nvSpPr>
        <p:spPr>
          <a:xfrm>
            <a:off x="691387" y="343865"/>
            <a:ext cx="4218940" cy="697230"/>
          </a:xfrm>
          <a:prstGeom prst="rect">
            <a:avLst/>
          </a:prstGeom>
        </p:spPr>
        <p:txBody>
          <a:bodyPr vert="horz" wrap="square" lIns="0" tIns="13335" rIns="0" bIns="0" rtlCol="0">
            <a:spAutoFit/>
          </a:bodyPr>
          <a:lstStyle/>
          <a:p>
            <a:pPr marL="12700">
              <a:lnSpc>
                <a:spcPct val="100000"/>
              </a:lnSpc>
              <a:spcBef>
                <a:spcPts val="105"/>
              </a:spcBef>
            </a:pPr>
            <a:r>
              <a:rPr spc="-350" dirty="0"/>
              <a:t>Expression </a:t>
            </a:r>
            <a:r>
              <a:rPr spc="-370" dirty="0"/>
              <a:t>Tree</a:t>
            </a:r>
            <a:r>
              <a:rPr spc="180" dirty="0"/>
              <a:t> </a:t>
            </a:r>
            <a:r>
              <a:rPr spc="-195" dirty="0"/>
              <a:t>(3)</a:t>
            </a:r>
          </a:p>
        </p:txBody>
      </p:sp>
      <p:sp>
        <p:nvSpPr>
          <p:cNvPr id="4" name="object 4"/>
          <p:cNvSpPr/>
          <p:nvPr/>
        </p:nvSpPr>
        <p:spPr>
          <a:xfrm>
            <a:off x="2161239" y="2058616"/>
            <a:ext cx="4843018" cy="3440523"/>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xfrm>
            <a:off x="228600" y="6400800"/>
            <a:ext cx="2124710" cy="219709"/>
          </a:xfrm>
          <a:prstGeom prst="rect">
            <a:avLst/>
          </a:prstGeom>
        </p:spPr>
        <p:txBody>
          <a:bodyPr vert="horz" wrap="square" lIns="0" tIns="0" rIns="0" bIns="0" rtlCol="0">
            <a:spAutoFit/>
          </a:bodyPr>
          <a:lstStyle/>
          <a:p>
            <a:pPr marL="12700">
              <a:lnSpc>
                <a:spcPts val="1580"/>
              </a:lnSpc>
            </a:pPr>
            <a:fld id="{E4558FDF-F403-4ACB-A72E-0476BC8858D7}" type="datetime4">
              <a:rPr lang="en-US" spc="-5" smtClean="0"/>
              <a:pPr marL="12700">
                <a:lnSpc>
                  <a:spcPts val="1580"/>
                </a:lnSpc>
              </a:pPr>
              <a:t>January 1, 2020</a:t>
            </a:fld>
            <a:endParaRPr spc="-5"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112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127</a:t>
            </a:r>
            <a:endParaRPr sz="1200">
              <a:latin typeface="Trebuchet MS"/>
              <a:cs typeface="Trebuchet MS"/>
            </a:endParaRPr>
          </a:p>
        </p:txBody>
      </p:sp>
      <p:sp>
        <p:nvSpPr>
          <p:cNvPr id="6" name="object 6"/>
          <p:cNvSpPr txBox="1">
            <a:spLocks noGrp="1"/>
          </p:cNvSpPr>
          <p:nvPr>
            <p:ph type="dt" sz="half" idx="6"/>
          </p:nvPr>
        </p:nvSpPr>
        <p:spPr>
          <a:xfrm>
            <a:off x="304800" y="6400800"/>
            <a:ext cx="2124710" cy="219709"/>
          </a:xfrm>
          <a:prstGeom prst="rect">
            <a:avLst/>
          </a:prstGeom>
        </p:spPr>
        <p:txBody>
          <a:bodyPr vert="horz" wrap="square" lIns="0" tIns="0" rIns="0" bIns="0" rtlCol="0">
            <a:spAutoFit/>
          </a:bodyPr>
          <a:lstStyle/>
          <a:p>
            <a:pPr marL="12700">
              <a:lnSpc>
                <a:spcPts val="1580"/>
              </a:lnSpc>
            </a:pPr>
            <a:fld id="{748CE57B-E460-498F-8BE3-187C9EBCA620}"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6208395" cy="697230"/>
          </a:xfrm>
          <a:prstGeom prst="rect">
            <a:avLst/>
          </a:prstGeom>
        </p:spPr>
        <p:txBody>
          <a:bodyPr vert="horz" wrap="square" lIns="0" tIns="13335" rIns="0" bIns="0" rtlCol="0">
            <a:spAutoFit/>
          </a:bodyPr>
          <a:lstStyle/>
          <a:p>
            <a:pPr marL="12700">
              <a:lnSpc>
                <a:spcPct val="100000"/>
              </a:lnSpc>
              <a:spcBef>
                <a:spcPts val="105"/>
              </a:spcBef>
            </a:pPr>
            <a:r>
              <a:rPr spc="-350" dirty="0"/>
              <a:t>Expression </a:t>
            </a:r>
            <a:r>
              <a:rPr spc="-370" dirty="0"/>
              <a:t>Tree </a:t>
            </a:r>
            <a:r>
              <a:rPr dirty="0"/>
              <a:t>-</a:t>
            </a:r>
            <a:r>
              <a:rPr spc="-295" dirty="0"/>
              <a:t> </a:t>
            </a:r>
            <a:r>
              <a:rPr spc="-280" dirty="0"/>
              <a:t>Evaluation</a:t>
            </a:r>
          </a:p>
        </p:txBody>
      </p:sp>
      <p:sp>
        <p:nvSpPr>
          <p:cNvPr id="4" name="object 4"/>
          <p:cNvSpPr txBox="1"/>
          <p:nvPr/>
        </p:nvSpPr>
        <p:spPr>
          <a:xfrm>
            <a:off x="691387" y="1612138"/>
            <a:ext cx="7998459" cy="2020681"/>
          </a:xfrm>
          <a:prstGeom prst="rect">
            <a:avLst/>
          </a:prstGeom>
        </p:spPr>
        <p:txBody>
          <a:bodyPr vert="horz" wrap="square" lIns="0" tIns="13335" rIns="0" bIns="0" rtlCol="0">
            <a:spAutoFit/>
          </a:bodyPr>
          <a:lstStyle/>
          <a:p>
            <a:pPr marL="332740" marR="5080" indent="-320040" algn="just">
              <a:lnSpc>
                <a:spcPct val="90000"/>
              </a:lnSpc>
              <a:spcBef>
                <a:spcPts val="105"/>
              </a:spcBef>
              <a:buClr>
                <a:srgbClr val="DD8046"/>
              </a:buClr>
              <a:buSzPct val="60344"/>
              <a:buFont typeface="Wingdings"/>
              <a:buChar char=""/>
              <a:tabLst>
                <a:tab pos="332740" algn="l"/>
              </a:tabLst>
            </a:pPr>
            <a:r>
              <a:rPr lang="en-US" sz="2400" dirty="0" smtClean="0">
                <a:latin typeface="Arial"/>
                <a:cs typeface="Arial"/>
              </a:rPr>
              <a:t>Given an expression tree, it's easy to find the value  of the expression that it represents. Each node in  the tree has an associated value.</a:t>
            </a:r>
          </a:p>
          <a:p>
            <a:pPr marL="332740" marR="5080" indent="-320040" algn="just">
              <a:lnSpc>
                <a:spcPct val="90000"/>
              </a:lnSpc>
              <a:spcBef>
                <a:spcPts val="105"/>
              </a:spcBef>
              <a:buClr>
                <a:srgbClr val="DD8046"/>
              </a:buClr>
              <a:buSzPct val="60344"/>
              <a:buFont typeface="Wingdings"/>
              <a:buChar char=""/>
              <a:tabLst>
                <a:tab pos="332740" algn="l"/>
              </a:tabLst>
            </a:pPr>
            <a:r>
              <a:rPr lang="en-US" sz="2400" dirty="0" smtClean="0">
                <a:latin typeface="Arial"/>
                <a:cs typeface="Arial"/>
              </a:rPr>
              <a:t>If the node is a leaf node, then its value is simply  the number that the node contains. If the node  contains an operator, then the associated value is</a:t>
            </a:r>
            <a:endParaRPr lang="en-US" sz="2400" dirty="0">
              <a:latin typeface="Arial"/>
              <a:cs typeface="Arial"/>
            </a:endParaRPr>
          </a:p>
        </p:txBody>
      </p:sp>
      <p:sp>
        <p:nvSpPr>
          <p:cNvPr id="8" name="Slide Number Placeholder 7"/>
          <p:cNvSpPr>
            <a:spLocks noGrp="1"/>
          </p:cNvSpPr>
          <p:nvPr>
            <p:ph type="sldNum" sz="quarter" idx="7"/>
          </p:nvPr>
        </p:nvSpPr>
        <p:spPr/>
        <p:txBody>
          <a:bodyPr/>
          <a:lstStyle/>
          <a:p>
            <a:fld id="{B6F15528-21DE-4FAA-801E-634DDDAF4B2B}" type="slidenum">
              <a:rPr lang="en-US" smtClean="0"/>
              <a:pPr/>
              <a:t>113</a:t>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128</a:t>
            </a:r>
            <a:endParaRPr sz="1200">
              <a:latin typeface="Trebuchet MS"/>
              <a:cs typeface="Trebuchet MS"/>
            </a:endParaRPr>
          </a:p>
        </p:txBody>
      </p:sp>
      <p:sp>
        <p:nvSpPr>
          <p:cNvPr id="5" name="object 5"/>
          <p:cNvSpPr txBox="1">
            <a:spLocks noGrp="1"/>
          </p:cNvSpPr>
          <p:nvPr>
            <p:ph type="dt" sz="half" idx="6"/>
          </p:nvPr>
        </p:nvSpPr>
        <p:spPr>
          <a:xfrm>
            <a:off x="228600" y="6400800"/>
            <a:ext cx="2124710" cy="219709"/>
          </a:xfrm>
          <a:prstGeom prst="rect">
            <a:avLst/>
          </a:prstGeom>
        </p:spPr>
        <p:txBody>
          <a:bodyPr vert="horz" wrap="square" lIns="0" tIns="0" rIns="0" bIns="0" rtlCol="0">
            <a:spAutoFit/>
          </a:bodyPr>
          <a:lstStyle/>
          <a:p>
            <a:pPr marL="12700">
              <a:lnSpc>
                <a:spcPts val="1580"/>
              </a:lnSpc>
            </a:pPr>
            <a:fld id="{B5F29073-6664-4901-BDBF-0C6514E357FB}"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7063740" cy="697230"/>
          </a:xfrm>
          <a:prstGeom prst="rect">
            <a:avLst/>
          </a:prstGeom>
        </p:spPr>
        <p:txBody>
          <a:bodyPr vert="horz" wrap="square" lIns="0" tIns="13335" rIns="0" bIns="0" rtlCol="0">
            <a:spAutoFit/>
          </a:bodyPr>
          <a:lstStyle/>
          <a:p>
            <a:pPr marL="12700">
              <a:lnSpc>
                <a:spcPct val="100000"/>
              </a:lnSpc>
              <a:spcBef>
                <a:spcPts val="105"/>
              </a:spcBef>
            </a:pPr>
            <a:r>
              <a:rPr spc="-350" dirty="0"/>
              <a:t>Expression </a:t>
            </a:r>
            <a:r>
              <a:rPr spc="-370" dirty="0"/>
              <a:t>Tree </a:t>
            </a:r>
            <a:r>
              <a:rPr spc="-245" dirty="0"/>
              <a:t>– </a:t>
            </a:r>
            <a:r>
              <a:rPr spc="-280" dirty="0"/>
              <a:t>Evaluation</a:t>
            </a:r>
            <a:r>
              <a:rPr spc="-70" dirty="0"/>
              <a:t> </a:t>
            </a:r>
            <a:r>
              <a:rPr spc="-195" dirty="0"/>
              <a:t>(2)</a:t>
            </a:r>
          </a:p>
        </p:txBody>
      </p:sp>
      <p:sp>
        <p:nvSpPr>
          <p:cNvPr id="4" name="object 4"/>
          <p:cNvSpPr txBox="1"/>
          <p:nvPr/>
        </p:nvSpPr>
        <p:spPr>
          <a:xfrm>
            <a:off x="307340" y="2221814"/>
            <a:ext cx="8529320" cy="1675459"/>
          </a:xfrm>
          <a:prstGeom prst="rect">
            <a:avLst/>
          </a:prstGeom>
        </p:spPr>
        <p:txBody>
          <a:bodyPr vert="horz" wrap="square" lIns="0" tIns="13335" rIns="0" bIns="0" rtlCol="0">
            <a:spAutoFit/>
          </a:bodyPr>
          <a:lstStyle/>
          <a:p>
            <a:pPr marL="332740" marR="5080" indent="-320040" algn="just">
              <a:lnSpc>
                <a:spcPct val="90000"/>
              </a:lnSpc>
              <a:spcBef>
                <a:spcPts val="105"/>
              </a:spcBef>
              <a:buClr>
                <a:srgbClr val="DD8046"/>
              </a:buClr>
              <a:buSzPct val="60344"/>
              <a:buFont typeface="Wingdings"/>
              <a:buChar char=""/>
              <a:tabLst>
                <a:tab pos="332740" algn="l"/>
              </a:tabLst>
            </a:pPr>
            <a:r>
              <a:rPr lang="en-US" sz="2400" dirty="0" smtClean="0">
                <a:latin typeface="Arial"/>
                <a:cs typeface="Arial"/>
              </a:rPr>
              <a:t>The process is shown by the upward-directed arrows in  the illustration. The value computed for the root node is  the value of the expression as a whole. There are other  uses for expression trees. For example, a </a:t>
            </a:r>
            <a:r>
              <a:rPr lang="en-US" sz="2400" dirty="0" err="1" smtClean="0">
                <a:latin typeface="Arial"/>
                <a:cs typeface="Arial"/>
              </a:rPr>
              <a:t>postorder</a:t>
            </a:r>
            <a:r>
              <a:rPr lang="en-US" sz="2400" dirty="0" smtClean="0">
                <a:latin typeface="Arial"/>
                <a:cs typeface="Arial"/>
              </a:rPr>
              <a:t>  traversal of the tree will output the postfix form of the  expression.</a:t>
            </a:r>
            <a:endParaRPr lang="en-US" sz="2400" dirty="0">
              <a:latin typeface="Arial"/>
              <a:cs typeface="Arial"/>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114</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129</a:t>
            </a:r>
            <a:endParaRPr sz="1200">
              <a:latin typeface="Trebuchet MS"/>
              <a:cs typeface="Trebuchet MS"/>
            </a:endParaRPr>
          </a:p>
        </p:txBody>
      </p:sp>
      <p:sp>
        <p:nvSpPr>
          <p:cNvPr id="3" name="object 3"/>
          <p:cNvSpPr txBox="1">
            <a:spLocks noGrp="1"/>
          </p:cNvSpPr>
          <p:nvPr>
            <p:ph type="title"/>
          </p:nvPr>
        </p:nvSpPr>
        <p:spPr>
          <a:xfrm>
            <a:off x="691387" y="343865"/>
            <a:ext cx="6971030" cy="697230"/>
          </a:xfrm>
          <a:prstGeom prst="rect">
            <a:avLst/>
          </a:prstGeom>
        </p:spPr>
        <p:txBody>
          <a:bodyPr vert="horz" wrap="square" lIns="0" tIns="13335" rIns="0" bIns="0" rtlCol="0">
            <a:spAutoFit/>
          </a:bodyPr>
          <a:lstStyle/>
          <a:p>
            <a:pPr marL="12700">
              <a:lnSpc>
                <a:spcPct val="100000"/>
              </a:lnSpc>
              <a:spcBef>
                <a:spcPts val="105"/>
              </a:spcBef>
            </a:pPr>
            <a:r>
              <a:rPr spc="-350" dirty="0"/>
              <a:t>Expression </a:t>
            </a:r>
            <a:r>
              <a:rPr spc="-370" dirty="0"/>
              <a:t>Tree </a:t>
            </a:r>
            <a:r>
              <a:rPr dirty="0"/>
              <a:t>- </a:t>
            </a:r>
            <a:r>
              <a:rPr spc="-280" dirty="0"/>
              <a:t>Evaluation</a:t>
            </a:r>
            <a:r>
              <a:rPr spc="-310" dirty="0"/>
              <a:t> </a:t>
            </a:r>
            <a:r>
              <a:rPr spc="-195" dirty="0"/>
              <a:t>(3)</a:t>
            </a:r>
          </a:p>
        </p:txBody>
      </p:sp>
      <p:sp>
        <p:nvSpPr>
          <p:cNvPr id="4" name="object 4"/>
          <p:cNvSpPr/>
          <p:nvPr/>
        </p:nvSpPr>
        <p:spPr>
          <a:xfrm>
            <a:off x="1981200" y="1371536"/>
            <a:ext cx="5472176" cy="4738751"/>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xfrm>
            <a:off x="304800" y="6400800"/>
            <a:ext cx="2124710" cy="219709"/>
          </a:xfrm>
          <a:prstGeom prst="rect">
            <a:avLst/>
          </a:prstGeom>
        </p:spPr>
        <p:txBody>
          <a:bodyPr vert="horz" wrap="square" lIns="0" tIns="0" rIns="0" bIns="0" rtlCol="0">
            <a:spAutoFit/>
          </a:bodyPr>
          <a:lstStyle/>
          <a:p>
            <a:pPr marL="12700">
              <a:lnSpc>
                <a:spcPts val="1580"/>
              </a:lnSpc>
            </a:pPr>
            <a:fld id="{C6E3D23F-1B7F-433B-8A6E-1FB57D904615}" type="datetime4">
              <a:rPr lang="en-US" spc="-5" smtClean="0"/>
              <a:pPr marL="12700">
                <a:lnSpc>
                  <a:spcPts val="1580"/>
                </a:lnSpc>
              </a:pPr>
              <a:t>January 1, 2020</a:t>
            </a:fld>
            <a:endParaRPr spc="-5"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130</a:t>
            </a:r>
            <a:endParaRPr sz="1200">
              <a:latin typeface="Trebuchet MS"/>
              <a:cs typeface="Trebuchet MS"/>
            </a:endParaRPr>
          </a:p>
        </p:txBody>
      </p:sp>
      <p:sp>
        <p:nvSpPr>
          <p:cNvPr id="5" name="object 5"/>
          <p:cNvSpPr txBox="1">
            <a:spLocks noGrp="1"/>
          </p:cNvSpPr>
          <p:nvPr>
            <p:ph type="dt" sz="half" idx="6"/>
          </p:nvPr>
        </p:nvSpPr>
        <p:spPr>
          <a:xfrm>
            <a:off x="304800" y="6400800"/>
            <a:ext cx="2124710" cy="219709"/>
          </a:xfrm>
          <a:prstGeom prst="rect">
            <a:avLst/>
          </a:prstGeom>
        </p:spPr>
        <p:txBody>
          <a:bodyPr vert="horz" wrap="square" lIns="0" tIns="0" rIns="0" bIns="0" rtlCol="0">
            <a:spAutoFit/>
          </a:bodyPr>
          <a:lstStyle/>
          <a:p>
            <a:pPr marL="12700">
              <a:lnSpc>
                <a:spcPts val="1580"/>
              </a:lnSpc>
            </a:pPr>
            <a:fld id="{CD7A2B12-E08F-4BCA-912C-1F6E821059B7}"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4434840" cy="697230"/>
          </a:xfrm>
          <a:prstGeom prst="rect">
            <a:avLst/>
          </a:prstGeom>
        </p:spPr>
        <p:txBody>
          <a:bodyPr vert="horz" wrap="square" lIns="0" tIns="13335" rIns="0" bIns="0" rtlCol="0">
            <a:spAutoFit/>
          </a:bodyPr>
          <a:lstStyle/>
          <a:p>
            <a:pPr marL="12700">
              <a:lnSpc>
                <a:spcPct val="100000"/>
              </a:lnSpc>
              <a:spcBef>
                <a:spcPts val="105"/>
              </a:spcBef>
            </a:pPr>
            <a:r>
              <a:rPr spc="-215" dirty="0"/>
              <a:t>Binary </a:t>
            </a:r>
            <a:r>
              <a:rPr spc="-310" dirty="0"/>
              <a:t>Search</a:t>
            </a:r>
            <a:r>
              <a:rPr spc="65" dirty="0"/>
              <a:t> </a:t>
            </a:r>
            <a:r>
              <a:rPr spc="-440" dirty="0"/>
              <a:t>Trees</a:t>
            </a:r>
          </a:p>
        </p:txBody>
      </p:sp>
      <p:sp>
        <p:nvSpPr>
          <p:cNvPr id="4" name="object 4"/>
          <p:cNvSpPr txBox="1"/>
          <p:nvPr/>
        </p:nvSpPr>
        <p:spPr>
          <a:xfrm>
            <a:off x="307340" y="1644142"/>
            <a:ext cx="8531225" cy="2742546"/>
          </a:xfrm>
          <a:prstGeom prst="rect">
            <a:avLst/>
          </a:prstGeom>
        </p:spPr>
        <p:txBody>
          <a:bodyPr vert="horz" wrap="square" lIns="0" tIns="57150" rIns="0" bIns="0" rtlCol="0">
            <a:spAutoFit/>
          </a:bodyPr>
          <a:lstStyle/>
          <a:p>
            <a:pPr marL="332740" marR="5080" indent="-320040" algn="just">
              <a:lnSpc>
                <a:spcPct val="90000"/>
              </a:lnSpc>
              <a:spcBef>
                <a:spcPts val="105"/>
              </a:spcBef>
              <a:buClr>
                <a:srgbClr val="DD8046"/>
              </a:buClr>
              <a:buSzPct val="60344"/>
              <a:buFont typeface="Wingdings"/>
              <a:buChar char=""/>
              <a:tabLst>
                <a:tab pos="332740" algn="l"/>
              </a:tabLst>
            </a:pPr>
            <a:r>
              <a:rPr lang="en-US" sz="2400" dirty="0" smtClean="0">
                <a:latin typeface="Arial"/>
                <a:cs typeface="Arial"/>
              </a:rPr>
              <a:t>Search trees are data structures  that support many  dynamic-set operations, including SEARCH, MINIMUM,  MAXIMUM, PREDECESSOR, SUCCESSOR, INSERT, and  DELETE.</a:t>
            </a:r>
          </a:p>
          <a:p>
            <a:pPr marL="332740" marR="5080" indent="-320040" algn="just">
              <a:lnSpc>
                <a:spcPct val="90000"/>
              </a:lnSpc>
              <a:spcBef>
                <a:spcPts val="105"/>
              </a:spcBef>
              <a:buClr>
                <a:srgbClr val="DD8046"/>
              </a:buClr>
              <a:buSzPct val="60344"/>
              <a:buFont typeface="Wingdings"/>
              <a:buChar char=""/>
              <a:tabLst>
                <a:tab pos="332740" algn="l"/>
              </a:tabLst>
            </a:pPr>
            <a:r>
              <a:rPr lang="en-US" sz="2400" dirty="0" smtClean="0">
                <a:latin typeface="Arial"/>
                <a:cs typeface="Arial"/>
              </a:rPr>
              <a:t>Thus, a search tree can be used both as a dictionary  and as a priority queue.</a:t>
            </a:r>
          </a:p>
          <a:p>
            <a:pPr marL="332740" marR="5080" indent="-320040" algn="just">
              <a:lnSpc>
                <a:spcPct val="90000"/>
              </a:lnSpc>
              <a:spcBef>
                <a:spcPts val="105"/>
              </a:spcBef>
              <a:buClr>
                <a:srgbClr val="DD8046"/>
              </a:buClr>
              <a:buSzPct val="60344"/>
              <a:buFont typeface="Wingdings"/>
              <a:buChar char=""/>
              <a:tabLst>
                <a:tab pos="332740" algn="l"/>
              </a:tabLst>
            </a:pPr>
            <a:r>
              <a:rPr lang="en-US" sz="2400" dirty="0" smtClean="0">
                <a:latin typeface="Arial"/>
                <a:cs typeface="Arial"/>
              </a:rPr>
              <a:t>One good way to implement a dictionary is with a  binary search tree, which is a kind of labeled binary  tree.</a:t>
            </a:r>
            <a:endParaRPr lang="en-US" sz="2400" dirty="0">
              <a:latin typeface="Arial"/>
              <a:cs typeface="Arial"/>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131</a:t>
            </a:r>
            <a:endParaRPr sz="1200">
              <a:latin typeface="Trebuchet MS"/>
              <a:cs typeface="Trebuchet MS"/>
            </a:endParaRPr>
          </a:p>
        </p:txBody>
      </p:sp>
      <p:sp>
        <p:nvSpPr>
          <p:cNvPr id="5" name="object 5"/>
          <p:cNvSpPr txBox="1">
            <a:spLocks noGrp="1"/>
          </p:cNvSpPr>
          <p:nvPr>
            <p:ph type="dt" sz="half" idx="6"/>
          </p:nvPr>
        </p:nvSpPr>
        <p:spPr>
          <a:xfrm>
            <a:off x="228600" y="6400800"/>
            <a:ext cx="2124710" cy="219709"/>
          </a:xfrm>
          <a:prstGeom prst="rect">
            <a:avLst/>
          </a:prstGeom>
        </p:spPr>
        <p:txBody>
          <a:bodyPr vert="horz" wrap="square" lIns="0" tIns="0" rIns="0" bIns="0" rtlCol="0">
            <a:spAutoFit/>
          </a:bodyPr>
          <a:lstStyle/>
          <a:p>
            <a:pPr marL="12700">
              <a:lnSpc>
                <a:spcPts val="1580"/>
              </a:lnSpc>
            </a:pPr>
            <a:fld id="{57BE3D26-B114-4AD4-B9BE-E8F5A29B4A5D}"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6350000" cy="697230"/>
          </a:xfrm>
          <a:prstGeom prst="rect">
            <a:avLst/>
          </a:prstGeom>
        </p:spPr>
        <p:txBody>
          <a:bodyPr vert="horz" wrap="square" lIns="0" tIns="13335" rIns="0" bIns="0" rtlCol="0">
            <a:spAutoFit/>
          </a:bodyPr>
          <a:lstStyle/>
          <a:p>
            <a:pPr marL="12700">
              <a:lnSpc>
                <a:spcPct val="100000"/>
              </a:lnSpc>
              <a:spcBef>
                <a:spcPts val="105"/>
              </a:spcBef>
            </a:pPr>
            <a:r>
              <a:rPr spc="-215" dirty="0"/>
              <a:t>Binary </a:t>
            </a:r>
            <a:r>
              <a:rPr spc="-310" dirty="0"/>
              <a:t>Search </a:t>
            </a:r>
            <a:r>
              <a:rPr spc="-370" dirty="0"/>
              <a:t>Tree</a:t>
            </a:r>
            <a:r>
              <a:rPr spc="345" dirty="0"/>
              <a:t> </a:t>
            </a:r>
            <a:r>
              <a:rPr spc="-160" dirty="0"/>
              <a:t>Property</a:t>
            </a:r>
          </a:p>
        </p:txBody>
      </p:sp>
      <p:sp>
        <p:nvSpPr>
          <p:cNvPr id="4" name="object 4"/>
          <p:cNvSpPr txBox="1"/>
          <p:nvPr/>
        </p:nvSpPr>
        <p:spPr>
          <a:xfrm>
            <a:off x="307340" y="2069414"/>
            <a:ext cx="8530590" cy="2365904"/>
          </a:xfrm>
          <a:prstGeom prst="rect">
            <a:avLst/>
          </a:prstGeom>
        </p:spPr>
        <p:txBody>
          <a:bodyPr vert="horz" wrap="square" lIns="0" tIns="13335" rIns="0" bIns="0" rtlCol="0">
            <a:spAutoFit/>
          </a:bodyPr>
          <a:lstStyle/>
          <a:p>
            <a:pPr marL="332740" marR="5080" indent="-320040" algn="just">
              <a:lnSpc>
                <a:spcPct val="90000"/>
              </a:lnSpc>
              <a:spcBef>
                <a:spcPts val="105"/>
              </a:spcBef>
              <a:buClr>
                <a:srgbClr val="DD8046"/>
              </a:buClr>
              <a:buSzPct val="60344"/>
              <a:buFont typeface="Wingdings"/>
              <a:buChar char=""/>
              <a:tabLst>
                <a:tab pos="332740" algn="l"/>
              </a:tabLst>
            </a:pPr>
            <a:r>
              <a:rPr lang="en-US" sz="2400" dirty="0" smtClean="0">
                <a:latin typeface="Arial"/>
                <a:cs typeface="Arial"/>
              </a:rPr>
              <a:t>A binary search tree (BST) is a labeled binary tree in  which the following property holds at every node x in  the tree:</a:t>
            </a:r>
          </a:p>
          <a:p>
            <a:pPr marL="332740" marR="5080" indent="-320040" algn="just">
              <a:lnSpc>
                <a:spcPct val="90000"/>
              </a:lnSpc>
              <a:spcBef>
                <a:spcPts val="105"/>
              </a:spcBef>
              <a:buClr>
                <a:srgbClr val="DD8046"/>
              </a:buClr>
              <a:buSzPct val="60344"/>
              <a:buFont typeface="Wingdings"/>
              <a:buChar char=""/>
              <a:tabLst>
                <a:tab pos="332740" algn="l"/>
              </a:tabLst>
            </a:pPr>
            <a:endParaRPr lang="en-US" sz="2400" dirty="0" smtClean="0">
              <a:latin typeface="Arial"/>
              <a:cs typeface="Arial"/>
            </a:endParaRPr>
          </a:p>
          <a:p>
            <a:pPr marL="332740" marR="5080" indent="-320040" algn="just">
              <a:lnSpc>
                <a:spcPct val="90000"/>
              </a:lnSpc>
              <a:spcBef>
                <a:spcPts val="105"/>
              </a:spcBef>
              <a:buClr>
                <a:srgbClr val="DD8046"/>
              </a:buClr>
              <a:buSzPct val="60344"/>
              <a:buFont typeface="Wingdings"/>
              <a:buChar char=""/>
              <a:tabLst>
                <a:tab pos="332740" algn="l"/>
              </a:tabLst>
            </a:pPr>
            <a:r>
              <a:rPr lang="en-US" sz="2400" dirty="0" smtClean="0">
                <a:latin typeface="Arial"/>
                <a:cs typeface="Arial"/>
              </a:rPr>
              <a:t>All nodes in the left </a:t>
            </a:r>
            <a:r>
              <a:rPr lang="en-US" sz="2400" dirty="0" err="1" smtClean="0">
                <a:latin typeface="Arial"/>
                <a:cs typeface="Arial"/>
              </a:rPr>
              <a:t>subtree</a:t>
            </a:r>
            <a:r>
              <a:rPr lang="en-US" sz="2400" dirty="0" smtClean="0">
                <a:latin typeface="Arial"/>
                <a:cs typeface="Arial"/>
              </a:rPr>
              <a:t> of x have labels less than  the label of x, and all nodes in the right </a:t>
            </a:r>
            <a:r>
              <a:rPr lang="en-US" sz="2400" dirty="0" err="1" smtClean="0">
                <a:latin typeface="Arial"/>
                <a:cs typeface="Arial"/>
              </a:rPr>
              <a:t>subtree</a:t>
            </a:r>
            <a:r>
              <a:rPr lang="en-US" sz="2400" dirty="0" smtClean="0">
                <a:latin typeface="Arial"/>
                <a:cs typeface="Arial"/>
              </a:rPr>
              <a:t> have  labels greater than the  label of x. This property is  called the binary search tree property.</a:t>
            </a:r>
            <a:endParaRPr lang="en-US" sz="2400" dirty="0">
              <a:latin typeface="Arial"/>
              <a:cs typeface="Arial"/>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132</a:t>
            </a:r>
            <a:endParaRPr sz="1200">
              <a:latin typeface="Trebuchet MS"/>
              <a:cs typeface="Trebuchet MS"/>
            </a:endParaRPr>
          </a:p>
        </p:txBody>
      </p:sp>
      <p:sp>
        <p:nvSpPr>
          <p:cNvPr id="3" name="object 3"/>
          <p:cNvSpPr txBox="1">
            <a:spLocks noGrp="1"/>
          </p:cNvSpPr>
          <p:nvPr>
            <p:ph type="title"/>
          </p:nvPr>
        </p:nvSpPr>
        <p:spPr>
          <a:xfrm>
            <a:off x="691387" y="343865"/>
            <a:ext cx="2677160" cy="697230"/>
          </a:xfrm>
          <a:prstGeom prst="rect">
            <a:avLst/>
          </a:prstGeom>
        </p:spPr>
        <p:txBody>
          <a:bodyPr vert="horz" wrap="square" lIns="0" tIns="13335" rIns="0" bIns="0" rtlCol="0">
            <a:spAutoFit/>
          </a:bodyPr>
          <a:lstStyle/>
          <a:p>
            <a:pPr marL="12700">
              <a:lnSpc>
                <a:spcPct val="100000"/>
              </a:lnSpc>
              <a:spcBef>
                <a:spcPts val="105"/>
              </a:spcBef>
            </a:pPr>
            <a:r>
              <a:rPr spc="-400" dirty="0"/>
              <a:t>An</a:t>
            </a:r>
            <a:r>
              <a:rPr spc="-114" dirty="0"/>
              <a:t> </a:t>
            </a:r>
            <a:r>
              <a:rPr spc="-290" dirty="0"/>
              <a:t>Example</a:t>
            </a:r>
          </a:p>
        </p:txBody>
      </p:sp>
      <p:sp>
        <p:nvSpPr>
          <p:cNvPr id="4" name="object 4"/>
          <p:cNvSpPr/>
          <p:nvPr/>
        </p:nvSpPr>
        <p:spPr>
          <a:xfrm>
            <a:off x="1600200" y="1371663"/>
            <a:ext cx="6172200" cy="469417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xfrm>
            <a:off x="228600" y="6400800"/>
            <a:ext cx="2124710" cy="219709"/>
          </a:xfrm>
          <a:prstGeom prst="rect">
            <a:avLst/>
          </a:prstGeom>
        </p:spPr>
        <p:txBody>
          <a:bodyPr vert="horz" wrap="square" lIns="0" tIns="0" rIns="0" bIns="0" rtlCol="0">
            <a:spAutoFit/>
          </a:bodyPr>
          <a:lstStyle/>
          <a:p>
            <a:pPr marL="12700">
              <a:lnSpc>
                <a:spcPts val="1580"/>
              </a:lnSpc>
            </a:pPr>
            <a:fld id="{EA0D2003-2C03-4AF2-BDF5-F20914E2239D}" type="datetime4">
              <a:rPr lang="en-US" spc="-5" smtClean="0"/>
              <a:pPr marL="12700">
                <a:lnSpc>
                  <a:spcPts val="1580"/>
                </a:lnSpc>
              </a:pPr>
              <a:t>January 1, 2020</a:t>
            </a:fld>
            <a:endParaRPr spc="-5"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118</a:t>
            </a:fld>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133</a:t>
            </a:r>
            <a:endParaRPr sz="1200">
              <a:latin typeface="Trebuchet MS"/>
              <a:cs typeface="Trebuchet MS"/>
            </a:endParaRPr>
          </a:p>
        </p:txBody>
      </p:sp>
      <p:sp>
        <p:nvSpPr>
          <p:cNvPr id="3" name="object 3"/>
          <p:cNvSpPr txBox="1">
            <a:spLocks noGrp="1"/>
          </p:cNvSpPr>
          <p:nvPr>
            <p:ph type="title"/>
          </p:nvPr>
        </p:nvSpPr>
        <p:spPr>
          <a:xfrm>
            <a:off x="307340" y="342391"/>
            <a:ext cx="4820920" cy="696595"/>
          </a:xfrm>
          <a:prstGeom prst="rect">
            <a:avLst/>
          </a:prstGeom>
        </p:spPr>
        <p:txBody>
          <a:bodyPr vert="horz" wrap="square" lIns="0" tIns="12700" rIns="0" bIns="0" rtlCol="0">
            <a:spAutoFit/>
          </a:bodyPr>
          <a:lstStyle/>
          <a:p>
            <a:pPr marL="12700">
              <a:lnSpc>
                <a:spcPct val="100000"/>
              </a:lnSpc>
              <a:spcBef>
                <a:spcPts val="100"/>
              </a:spcBef>
            </a:pPr>
            <a:r>
              <a:rPr spc="-490" dirty="0"/>
              <a:t>Some </a:t>
            </a:r>
            <a:r>
              <a:rPr spc="-190" dirty="0"/>
              <a:t>More</a:t>
            </a:r>
            <a:r>
              <a:rPr spc="-390" dirty="0"/>
              <a:t> </a:t>
            </a:r>
            <a:r>
              <a:rPr spc="-345" dirty="0"/>
              <a:t>Examples</a:t>
            </a:r>
          </a:p>
        </p:txBody>
      </p:sp>
      <p:sp>
        <p:nvSpPr>
          <p:cNvPr id="4" name="object 4"/>
          <p:cNvSpPr/>
          <p:nvPr/>
        </p:nvSpPr>
        <p:spPr>
          <a:xfrm>
            <a:off x="762000" y="1600200"/>
            <a:ext cx="7696200" cy="45593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xfrm>
            <a:off x="304800" y="6400800"/>
            <a:ext cx="2124710" cy="219709"/>
          </a:xfrm>
          <a:prstGeom prst="rect">
            <a:avLst/>
          </a:prstGeom>
        </p:spPr>
        <p:txBody>
          <a:bodyPr vert="horz" wrap="square" lIns="0" tIns="0" rIns="0" bIns="0" rtlCol="0">
            <a:spAutoFit/>
          </a:bodyPr>
          <a:lstStyle/>
          <a:p>
            <a:pPr marL="12700">
              <a:lnSpc>
                <a:spcPts val="1580"/>
              </a:lnSpc>
            </a:pPr>
            <a:fld id="{829D3E67-24C8-46E6-A6F4-79498C6804F7}" type="datetime4">
              <a:rPr lang="en-US" spc="-5" smtClean="0"/>
              <a:pPr marL="12700">
                <a:lnSpc>
                  <a:spcPts val="1580"/>
                </a:lnSpc>
              </a:pPr>
              <a:t>January 1, 2020</a:t>
            </a:fld>
            <a:endParaRPr spc="-5"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1169551"/>
          </a:xfrm>
        </p:spPr>
        <p:txBody>
          <a:bodyPr/>
          <a:lstStyle/>
          <a:p>
            <a:r>
              <a:rPr lang="en-US" sz="3200" dirty="0" smtClean="0"/>
              <a:t>Good Programming Practices</a:t>
            </a:r>
            <a:r>
              <a:rPr lang="en-US" dirty="0" smtClean="0"/>
              <a:t/>
            </a:r>
            <a:br>
              <a:rPr lang="en-US" dirty="0" smtClean="0"/>
            </a:br>
            <a:endParaRPr lang="en-US" dirty="0"/>
          </a:p>
        </p:txBody>
      </p:sp>
      <p:sp>
        <p:nvSpPr>
          <p:cNvPr id="3" name="Text Placeholder 2"/>
          <p:cNvSpPr>
            <a:spLocks noGrp="1"/>
          </p:cNvSpPr>
          <p:nvPr>
            <p:ph type="body" idx="1"/>
          </p:nvPr>
        </p:nvSpPr>
        <p:spPr>
          <a:xfrm>
            <a:off x="307340" y="1459738"/>
            <a:ext cx="8530590" cy="2231380"/>
          </a:xfrm>
        </p:spPr>
        <p:txBody>
          <a:bodyPr/>
          <a:lstStyle/>
          <a:p>
            <a:r>
              <a:rPr lang="en-US" dirty="0" smtClean="0"/>
              <a:t>No hard-coding</a:t>
            </a:r>
          </a:p>
          <a:p>
            <a:r>
              <a:rPr lang="en-US" dirty="0" smtClean="0"/>
              <a:t>Program without warning</a:t>
            </a:r>
          </a:p>
          <a:p>
            <a:r>
              <a:rPr lang="en-US" dirty="0" smtClean="0"/>
              <a:t>As much as possible, write optimized code </a:t>
            </a:r>
          </a:p>
          <a:p>
            <a:endParaRPr lang="en-US" dirty="0" smtClean="0"/>
          </a:p>
          <a:p>
            <a:endParaRPr lang="en-US" dirty="0"/>
          </a:p>
        </p:txBody>
      </p:sp>
      <p:sp>
        <p:nvSpPr>
          <p:cNvPr id="4" name="Date Placeholder 3"/>
          <p:cNvSpPr>
            <a:spLocks noGrp="1"/>
          </p:cNvSpPr>
          <p:nvPr>
            <p:ph type="dt" sz="half" idx="6"/>
          </p:nvPr>
        </p:nvSpPr>
        <p:spPr>
          <a:xfrm>
            <a:off x="228600" y="6400800"/>
            <a:ext cx="2124710" cy="219709"/>
          </a:xfrm>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12</a:t>
            </a:fld>
            <a:endParaRPr lang="en-US"/>
          </a:p>
        </p:txBody>
      </p:sp>
      <p:pic>
        <p:nvPicPr>
          <p:cNvPr id="1026" name="Picture 2"/>
          <p:cNvPicPr>
            <a:picLocks noChangeAspect="1" noChangeArrowheads="1"/>
          </p:cNvPicPr>
          <p:nvPr/>
        </p:nvPicPr>
        <p:blipFill>
          <a:blip r:embed="rId2"/>
          <a:srcRect/>
          <a:stretch>
            <a:fillRect/>
          </a:stretch>
        </p:blipFill>
        <p:spPr bwMode="auto">
          <a:xfrm>
            <a:off x="762000" y="3276600"/>
            <a:ext cx="2790825" cy="2895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257800" y="3276600"/>
            <a:ext cx="2728913"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134</a:t>
            </a:r>
            <a:endParaRPr sz="1200">
              <a:latin typeface="Trebuchet MS"/>
              <a:cs typeface="Trebuchet MS"/>
            </a:endParaRPr>
          </a:p>
        </p:txBody>
      </p:sp>
      <p:sp>
        <p:nvSpPr>
          <p:cNvPr id="5" name="object 5"/>
          <p:cNvSpPr txBox="1">
            <a:spLocks noGrp="1"/>
          </p:cNvSpPr>
          <p:nvPr>
            <p:ph type="dt" sz="half" idx="6"/>
          </p:nvPr>
        </p:nvSpPr>
        <p:spPr>
          <a:xfrm>
            <a:off x="304800" y="6324600"/>
            <a:ext cx="2124710" cy="219709"/>
          </a:xfrm>
          <a:prstGeom prst="rect">
            <a:avLst/>
          </a:prstGeom>
        </p:spPr>
        <p:txBody>
          <a:bodyPr vert="horz" wrap="square" lIns="0" tIns="0" rIns="0" bIns="0" rtlCol="0">
            <a:spAutoFit/>
          </a:bodyPr>
          <a:lstStyle/>
          <a:p>
            <a:pPr marL="12700">
              <a:lnSpc>
                <a:spcPts val="1580"/>
              </a:lnSpc>
            </a:pPr>
            <a:fld id="{E90F06B6-CC3D-41B5-88DE-64E85490EEF0}"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5076190" cy="697230"/>
          </a:xfrm>
          <a:prstGeom prst="rect">
            <a:avLst/>
          </a:prstGeom>
        </p:spPr>
        <p:txBody>
          <a:bodyPr vert="horz" wrap="square" lIns="0" tIns="13335" rIns="0" bIns="0" rtlCol="0">
            <a:spAutoFit/>
          </a:bodyPr>
          <a:lstStyle/>
          <a:p>
            <a:pPr marL="12700">
              <a:lnSpc>
                <a:spcPct val="100000"/>
              </a:lnSpc>
              <a:spcBef>
                <a:spcPts val="105"/>
              </a:spcBef>
            </a:pPr>
            <a:r>
              <a:rPr spc="-295" dirty="0"/>
              <a:t>Looking </a:t>
            </a:r>
            <a:r>
              <a:rPr spc="-270" dirty="0"/>
              <a:t>Up </a:t>
            </a:r>
            <a:r>
              <a:rPr spc="-280" dirty="0"/>
              <a:t>an</a:t>
            </a:r>
            <a:r>
              <a:rPr spc="430" dirty="0"/>
              <a:t> </a:t>
            </a:r>
            <a:r>
              <a:rPr spc="-400" dirty="0"/>
              <a:t>Element</a:t>
            </a:r>
          </a:p>
        </p:txBody>
      </p:sp>
      <p:sp>
        <p:nvSpPr>
          <p:cNvPr id="4" name="object 4"/>
          <p:cNvSpPr txBox="1"/>
          <p:nvPr/>
        </p:nvSpPr>
        <p:spPr>
          <a:xfrm>
            <a:off x="307340" y="1616709"/>
            <a:ext cx="8530590" cy="3694858"/>
          </a:xfrm>
          <a:prstGeom prst="rect">
            <a:avLst/>
          </a:prstGeom>
        </p:spPr>
        <p:txBody>
          <a:bodyPr vert="horz" wrap="square" lIns="0" tIns="12700" rIns="0" bIns="0" rtlCol="0">
            <a:spAutoFit/>
          </a:bodyPr>
          <a:lstStyle/>
          <a:p>
            <a:pPr marL="332740" marR="5080" indent="-320040" algn="just">
              <a:lnSpc>
                <a:spcPct val="90000"/>
              </a:lnSpc>
              <a:spcBef>
                <a:spcPts val="105"/>
              </a:spcBef>
              <a:buClr>
                <a:srgbClr val="DD8046"/>
              </a:buClr>
              <a:buSzPct val="60344"/>
              <a:buFont typeface="Wingdings"/>
              <a:buChar char=""/>
              <a:tabLst>
                <a:tab pos="332740" algn="l"/>
              </a:tabLst>
            </a:pPr>
            <a:r>
              <a:rPr lang="en-US" sz="2400" dirty="0" smtClean="0">
                <a:latin typeface="Arial"/>
                <a:cs typeface="Arial"/>
              </a:rPr>
              <a:t>Suppose we want to look for an element x that may be in a  dictionary represented by a binary search tree T . If we compare x  with the element at the root of T , we can take advantage of the  BST property to locate x quickly or determine that x is not present.</a:t>
            </a:r>
          </a:p>
          <a:p>
            <a:pPr marL="332740" marR="5080" indent="-320040" algn="just">
              <a:lnSpc>
                <a:spcPct val="90000"/>
              </a:lnSpc>
              <a:spcBef>
                <a:spcPts val="105"/>
              </a:spcBef>
              <a:buClr>
                <a:srgbClr val="DD8046"/>
              </a:buClr>
              <a:buSzPct val="60344"/>
              <a:buFont typeface="Wingdings"/>
              <a:buChar char=""/>
              <a:tabLst>
                <a:tab pos="332740" algn="l"/>
              </a:tabLst>
            </a:pPr>
            <a:endParaRPr lang="en-US" sz="2400" dirty="0" smtClean="0">
              <a:latin typeface="Arial"/>
              <a:cs typeface="Arial"/>
            </a:endParaRPr>
          </a:p>
          <a:p>
            <a:pPr marL="332740" marR="5080" indent="-320040" algn="just">
              <a:lnSpc>
                <a:spcPct val="90000"/>
              </a:lnSpc>
              <a:spcBef>
                <a:spcPts val="105"/>
              </a:spcBef>
              <a:buClr>
                <a:srgbClr val="DD8046"/>
              </a:buClr>
              <a:buSzPct val="60344"/>
              <a:buFont typeface="Wingdings"/>
              <a:buChar char=""/>
              <a:tabLst>
                <a:tab pos="332740" algn="l"/>
              </a:tabLst>
            </a:pPr>
            <a:r>
              <a:rPr lang="en-US" sz="2400" dirty="0" smtClean="0">
                <a:latin typeface="Arial"/>
                <a:cs typeface="Arial"/>
              </a:rPr>
              <a:t>If x is at the root, we are done. Otherwise, if x is less than the  element at the root, x could be found only in the left </a:t>
            </a:r>
            <a:r>
              <a:rPr lang="en-US" sz="2400" dirty="0" err="1" smtClean="0">
                <a:latin typeface="Arial"/>
                <a:cs typeface="Arial"/>
              </a:rPr>
              <a:t>subtree</a:t>
            </a:r>
            <a:r>
              <a:rPr lang="en-US" sz="2400" dirty="0" smtClean="0">
                <a:latin typeface="Arial"/>
                <a:cs typeface="Arial"/>
              </a:rPr>
              <a:t> (by  the BST property); and if x is greater, then it could be only in the  right </a:t>
            </a:r>
            <a:r>
              <a:rPr lang="en-US" sz="2400" dirty="0" err="1" smtClean="0">
                <a:latin typeface="Arial"/>
                <a:cs typeface="Arial"/>
              </a:rPr>
              <a:t>subtree</a:t>
            </a:r>
            <a:r>
              <a:rPr lang="en-US" sz="2400" dirty="0" smtClean="0">
                <a:latin typeface="Arial"/>
                <a:cs typeface="Arial"/>
              </a:rPr>
              <a:t> (again, because of the BST property).</a:t>
            </a:r>
            <a:endParaRPr lang="en-US" sz="2400" dirty="0">
              <a:latin typeface="Arial"/>
              <a:cs typeface="Arial"/>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120</a:t>
            </a:fld>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135</a:t>
            </a:r>
            <a:endParaRPr sz="1200">
              <a:latin typeface="Trebuchet MS"/>
              <a:cs typeface="Trebuchet MS"/>
            </a:endParaRPr>
          </a:p>
        </p:txBody>
      </p:sp>
      <p:sp>
        <p:nvSpPr>
          <p:cNvPr id="5" name="object 5"/>
          <p:cNvSpPr txBox="1">
            <a:spLocks noGrp="1"/>
          </p:cNvSpPr>
          <p:nvPr>
            <p:ph type="dt" sz="half" idx="6"/>
          </p:nvPr>
        </p:nvSpPr>
        <p:spPr>
          <a:xfrm>
            <a:off x="304800" y="6400800"/>
            <a:ext cx="2124710" cy="219709"/>
          </a:xfrm>
          <a:prstGeom prst="rect">
            <a:avLst/>
          </a:prstGeom>
        </p:spPr>
        <p:txBody>
          <a:bodyPr vert="horz" wrap="square" lIns="0" tIns="0" rIns="0" bIns="0" rtlCol="0">
            <a:spAutoFit/>
          </a:bodyPr>
          <a:lstStyle/>
          <a:p>
            <a:pPr marL="12700">
              <a:lnSpc>
                <a:spcPts val="1580"/>
              </a:lnSpc>
            </a:pPr>
            <a:fld id="{0E8E32BF-8554-47DE-8394-6B0AC0682F84}"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4803775" cy="697230"/>
          </a:xfrm>
          <a:prstGeom prst="rect">
            <a:avLst/>
          </a:prstGeom>
        </p:spPr>
        <p:txBody>
          <a:bodyPr vert="horz" wrap="square" lIns="0" tIns="13335" rIns="0" bIns="0" rtlCol="0">
            <a:spAutoFit/>
          </a:bodyPr>
          <a:lstStyle/>
          <a:p>
            <a:pPr marL="12700">
              <a:lnSpc>
                <a:spcPct val="100000"/>
              </a:lnSpc>
              <a:spcBef>
                <a:spcPts val="105"/>
              </a:spcBef>
            </a:pPr>
            <a:r>
              <a:rPr spc="-275" dirty="0"/>
              <a:t>A </a:t>
            </a:r>
            <a:r>
              <a:rPr spc="-415" dirty="0"/>
              <a:t>Recursive</a:t>
            </a:r>
            <a:r>
              <a:rPr spc="120" dirty="0"/>
              <a:t> </a:t>
            </a:r>
            <a:r>
              <a:rPr spc="-204" dirty="0"/>
              <a:t>Algorithm</a:t>
            </a:r>
          </a:p>
        </p:txBody>
      </p:sp>
      <p:sp>
        <p:nvSpPr>
          <p:cNvPr id="4" name="object 4"/>
          <p:cNvSpPr txBox="1"/>
          <p:nvPr/>
        </p:nvSpPr>
        <p:spPr>
          <a:xfrm>
            <a:off x="691387" y="1612138"/>
            <a:ext cx="7998459" cy="3375924"/>
          </a:xfrm>
          <a:prstGeom prst="rect">
            <a:avLst/>
          </a:prstGeom>
        </p:spPr>
        <p:txBody>
          <a:bodyPr vert="horz" wrap="square" lIns="0" tIns="13335" rIns="0" bIns="0" rtlCol="0">
            <a:spAutoFit/>
          </a:bodyPr>
          <a:lstStyle/>
          <a:p>
            <a:pPr marL="332740" marR="5080" indent="-320040" algn="just">
              <a:lnSpc>
                <a:spcPct val="90000"/>
              </a:lnSpc>
              <a:spcBef>
                <a:spcPts val="105"/>
              </a:spcBef>
              <a:buClr>
                <a:srgbClr val="DD8046"/>
              </a:buClr>
              <a:buSzPct val="60344"/>
              <a:buFont typeface="Wingdings"/>
              <a:buChar char=""/>
              <a:tabLst>
                <a:tab pos="332740" algn="l"/>
              </a:tabLst>
            </a:pPr>
            <a:r>
              <a:rPr lang="en-US" sz="2400" dirty="0" smtClean="0">
                <a:latin typeface="Arial"/>
                <a:cs typeface="Arial"/>
              </a:rPr>
              <a:t>We	can express the lookup operation	by the following recursive algorithm.</a:t>
            </a:r>
          </a:p>
          <a:p>
            <a:pPr marL="332740" marR="5080" lvl="1" indent="-320040" algn="just">
              <a:lnSpc>
                <a:spcPct val="90000"/>
              </a:lnSpc>
              <a:spcBef>
                <a:spcPts val="105"/>
              </a:spcBef>
              <a:buClr>
                <a:srgbClr val="DD8046"/>
              </a:buClr>
              <a:buSzPct val="60344"/>
              <a:buFont typeface="Wingdings"/>
              <a:buChar char=""/>
              <a:tabLst>
                <a:tab pos="332740" algn="l"/>
              </a:tabLst>
            </a:pPr>
            <a:r>
              <a:rPr lang="en-US" sz="2400" dirty="0" smtClean="0">
                <a:latin typeface="Arial"/>
                <a:cs typeface="Arial"/>
              </a:rPr>
              <a:t>BASIS. If the tree T is empty, then x is not present. If T is  not empty, and x appears at the root, then x is present.</a:t>
            </a:r>
          </a:p>
          <a:p>
            <a:pPr marL="332740" marR="5080" lvl="1" indent="-320040" algn="just">
              <a:lnSpc>
                <a:spcPct val="90000"/>
              </a:lnSpc>
              <a:spcBef>
                <a:spcPts val="105"/>
              </a:spcBef>
              <a:buClr>
                <a:srgbClr val="DD8046"/>
              </a:buClr>
              <a:buSzPct val="60344"/>
              <a:tabLst>
                <a:tab pos="332740" algn="l"/>
              </a:tabLst>
            </a:pPr>
            <a:endParaRPr lang="en-US" sz="2400" dirty="0" smtClean="0">
              <a:latin typeface="Arial"/>
              <a:cs typeface="Arial"/>
            </a:endParaRPr>
          </a:p>
          <a:p>
            <a:pPr marL="332740" marR="5080" lvl="1" indent="-320040" algn="just">
              <a:lnSpc>
                <a:spcPct val="90000"/>
              </a:lnSpc>
              <a:spcBef>
                <a:spcPts val="105"/>
              </a:spcBef>
              <a:buClr>
                <a:srgbClr val="DD8046"/>
              </a:buClr>
              <a:buSzPct val="60344"/>
              <a:buFont typeface="Wingdings"/>
              <a:buChar char=""/>
              <a:tabLst>
                <a:tab pos="332740" algn="l"/>
              </a:tabLst>
            </a:pPr>
            <a:r>
              <a:rPr lang="en-US" sz="2400" dirty="0" smtClean="0">
                <a:latin typeface="Arial"/>
                <a:cs typeface="Arial"/>
              </a:rPr>
              <a:t>INDUCTION. If T is not empty but x is not at the root,  let y be the element at the root of T . If x &lt; y look up x  only in the left </a:t>
            </a:r>
            <a:r>
              <a:rPr lang="en-US" sz="2400" dirty="0" err="1" smtClean="0">
                <a:latin typeface="Arial"/>
                <a:cs typeface="Arial"/>
              </a:rPr>
              <a:t>subtree</a:t>
            </a:r>
            <a:r>
              <a:rPr lang="en-US" sz="2400" dirty="0" smtClean="0">
                <a:latin typeface="Arial"/>
                <a:cs typeface="Arial"/>
              </a:rPr>
              <a:t> of the root, and if x &gt; y look up  x only in the right </a:t>
            </a:r>
            <a:r>
              <a:rPr lang="en-US" sz="2400" dirty="0" err="1" smtClean="0">
                <a:latin typeface="Arial"/>
                <a:cs typeface="Arial"/>
              </a:rPr>
              <a:t>subtree</a:t>
            </a:r>
            <a:r>
              <a:rPr lang="en-US" sz="2400" dirty="0" smtClean="0">
                <a:latin typeface="Arial"/>
                <a:cs typeface="Arial"/>
              </a:rPr>
              <a:t> of y. The BST property  guarantees that x cannot be in the </a:t>
            </a:r>
            <a:r>
              <a:rPr lang="en-US" sz="2400" dirty="0" err="1" smtClean="0">
                <a:latin typeface="Arial"/>
                <a:cs typeface="Arial"/>
              </a:rPr>
              <a:t>subtree</a:t>
            </a:r>
            <a:r>
              <a:rPr lang="en-US" sz="2400" dirty="0" smtClean="0">
                <a:latin typeface="Arial"/>
                <a:cs typeface="Arial"/>
              </a:rPr>
              <a:t> we do not  search.</a:t>
            </a:r>
            <a:endParaRPr lang="en-US" sz="2400" dirty="0">
              <a:latin typeface="Arial"/>
              <a:cs typeface="Arial"/>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121</a:t>
            </a:fld>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136</a:t>
            </a:r>
            <a:endParaRPr sz="1200">
              <a:latin typeface="Trebuchet MS"/>
              <a:cs typeface="Trebuchet MS"/>
            </a:endParaRPr>
          </a:p>
        </p:txBody>
      </p:sp>
      <p:sp>
        <p:nvSpPr>
          <p:cNvPr id="7" name="object 7"/>
          <p:cNvSpPr txBox="1">
            <a:spLocks noGrp="1"/>
          </p:cNvSpPr>
          <p:nvPr>
            <p:ph type="dt" sz="half" idx="6"/>
          </p:nvPr>
        </p:nvSpPr>
        <p:spPr>
          <a:xfrm>
            <a:off x="228600" y="6400800"/>
            <a:ext cx="2124710" cy="219709"/>
          </a:xfrm>
          <a:prstGeom prst="rect">
            <a:avLst/>
          </a:prstGeom>
        </p:spPr>
        <p:txBody>
          <a:bodyPr vert="horz" wrap="square" lIns="0" tIns="0" rIns="0" bIns="0" rtlCol="0">
            <a:spAutoFit/>
          </a:bodyPr>
          <a:lstStyle/>
          <a:p>
            <a:pPr marL="12700">
              <a:lnSpc>
                <a:spcPts val="1580"/>
              </a:lnSpc>
            </a:pPr>
            <a:fld id="{6C65ECCC-F9B5-4FB2-9BBE-198B8648FF9B}"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4435475" cy="697230"/>
          </a:xfrm>
          <a:prstGeom prst="rect">
            <a:avLst/>
          </a:prstGeom>
        </p:spPr>
        <p:txBody>
          <a:bodyPr vert="horz" wrap="square" lIns="0" tIns="13335" rIns="0" bIns="0" rtlCol="0">
            <a:spAutoFit/>
          </a:bodyPr>
          <a:lstStyle/>
          <a:p>
            <a:pPr marL="12700">
              <a:lnSpc>
                <a:spcPct val="100000"/>
              </a:lnSpc>
              <a:spcBef>
                <a:spcPts val="105"/>
              </a:spcBef>
            </a:pPr>
            <a:r>
              <a:rPr spc="-415" dirty="0"/>
              <a:t>Recursive</a:t>
            </a:r>
            <a:r>
              <a:rPr spc="-120" dirty="0"/>
              <a:t> </a:t>
            </a:r>
            <a:r>
              <a:rPr spc="-290" dirty="0"/>
              <a:t>Procedure</a:t>
            </a:r>
          </a:p>
        </p:txBody>
      </p:sp>
      <p:sp>
        <p:nvSpPr>
          <p:cNvPr id="4" name="object 4"/>
          <p:cNvSpPr txBox="1"/>
          <p:nvPr/>
        </p:nvSpPr>
        <p:spPr>
          <a:xfrm>
            <a:off x="612140" y="2202002"/>
            <a:ext cx="5139055" cy="2269490"/>
          </a:xfrm>
          <a:prstGeom prst="rect">
            <a:avLst/>
          </a:prstGeom>
        </p:spPr>
        <p:txBody>
          <a:bodyPr vert="horz" wrap="square" lIns="0" tIns="12700" rIns="0" bIns="0" rtlCol="0">
            <a:spAutoFit/>
          </a:bodyPr>
          <a:lstStyle/>
          <a:p>
            <a:pPr marL="332740" indent="-320040">
              <a:lnSpc>
                <a:spcPct val="100000"/>
              </a:lnSpc>
              <a:spcBef>
                <a:spcPts val="100"/>
              </a:spcBef>
              <a:buClr>
                <a:srgbClr val="DD8046"/>
              </a:buClr>
              <a:buSzPct val="59259"/>
              <a:buFont typeface="Wingdings"/>
              <a:buChar char=""/>
              <a:tabLst>
                <a:tab pos="332105" algn="l"/>
                <a:tab pos="332740" algn="l"/>
              </a:tabLst>
            </a:pPr>
            <a:r>
              <a:rPr sz="2700" b="1" spc="-5" dirty="0">
                <a:latin typeface="Courier New"/>
                <a:cs typeface="Courier New"/>
              </a:rPr>
              <a:t>TREE-SEARCH(</a:t>
            </a:r>
            <a:r>
              <a:rPr sz="2700" b="1" i="1" spc="-5" dirty="0">
                <a:latin typeface="Courier New"/>
                <a:cs typeface="Courier New"/>
              </a:rPr>
              <a:t>x,</a:t>
            </a:r>
            <a:r>
              <a:rPr sz="2700" b="1" i="1" spc="30" dirty="0">
                <a:latin typeface="Courier New"/>
                <a:cs typeface="Courier New"/>
              </a:rPr>
              <a:t> </a:t>
            </a:r>
            <a:r>
              <a:rPr sz="2700" b="1" i="1" dirty="0">
                <a:latin typeface="Courier New"/>
                <a:cs typeface="Courier New"/>
              </a:rPr>
              <a:t>k</a:t>
            </a:r>
            <a:r>
              <a:rPr sz="2700" b="1" dirty="0">
                <a:latin typeface="Courier New"/>
                <a:cs typeface="Courier New"/>
              </a:rPr>
              <a:t>)</a:t>
            </a:r>
            <a:endParaRPr sz="2700">
              <a:latin typeface="Courier New"/>
              <a:cs typeface="Courier New"/>
            </a:endParaRPr>
          </a:p>
          <a:p>
            <a:pPr>
              <a:lnSpc>
                <a:spcPct val="100000"/>
              </a:lnSpc>
              <a:spcBef>
                <a:spcPts val="40"/>
              </a:spcBef>
              <a:buClr>
                <a:srgbClr val="DD8046"/>
              </a:buClr>
              <a:buFont typeface="Wingdings"/>
              <a:buChar char=""/>
            </a:pPr>
            <a:endParaRPr sz="3950">
              <a:latin typeface="Times New Roman"/>
              <a:cs typeface="Times New Roman"/>
            </a:endParaRPr>
          </a:p>
          <a:p>
            <a:pPr marL="742315" lvl="1" indent="-363855">
              <a:lnSpc>
                <a:spcPct val="100000"/>
              </a:lnSpc>
              <a:spcBef>
                <a:spcPts val="5"/>
              </a:spcBef>
              <a:buAutoNum type="arabicPlain"/>
              <a:tabLst>
                <a:tab pos="742950" algn="l"/>
              </a:tabLst>
            </a:pPr>
            <a:r>
              <a:rPr sz="2400" b="1" spc="-5" dirty="0">
                <a:latin typeface="Courier New"/>
                <a:cs typeface="Courier New"/>
              </a:rPr>
              <a:t>if </a:t>
            </a:r>
            <a:r>
              <a:rPr sz="2400" b="1" i="1" dirty="0">
                <a:latin typeface="Courier New"/>
                <a:cs typeface="Courier New"/>
              </a:rPr>
              <a:t>x = </a:t>
            </a:r>
            <a:r>
              <a:rPr sz="2400" b="1" spc="-5" dirty="0">
                <a:latin typeface="Courier New"/>
                <a:cs typeface="Courier New"/>
              </a:rPr>
              <a:t>NIL or </a:t>
            </a:r>
            <a:r>
              <a:rPr sz="2400" b="1" i="1" dirty="0">
                <a:latin typeface="Courier New"/>
                <a:cs typeface="Courier New"/>
              </a:rPr>
              <a:t>k =</a:t>
            </a:r>
            <a:r>
              <a:rPr sz="2400" b="1" i="1" spc="-135" dirty="0">
                <a:latin typeface="Courier New"/>
                <a:cs typeface="Courier New"/>
              </a:rPr>
              <a:t> </a:t>
            </a:r>
            <a:r>
              <a:rPr sz="2400" b="1" i="1" spc="-5" dirty="0">
                <a:latin typeface="Courier New"/>
                <a:cs typeface="Courier New"/>
              </a:rPr>
              <a:t>key[x]</a:t>
            </a:r>
            <a:endParaRPr sz="2400">
              <a:latin typeface="Courier New"/>
              <a:cs typeface="Courier New"/>
            </a:endParaRPr>
          </a:p>
          <a:p>
            <a:pPr marL="1291590" lvl="1" indent="-913130">
              <a:lnSpc>
                <a:spcPct val="100000"/>
              </a:lnSpc>
              <a:spcBef>
                <a:spcPts val="600"/>
              </a:spcBef>
              <a:buAutoNum type="arabicPlain"/>
              <a:tabLst>
                <a:tab pos="1290955" algn="l"/>
                <a:tab pos="1291590" algn="l"/>
              </a:tabLst>
            </a:pPr>
            <a:r>
              <a:rPr sz="2400" b="1" spc="-5" dirty="0">
                <a:latin typeface="Courier New"/>
                <a:cs typeface="Courier New"/>
              </a:rPr>
              <a:t>then return</a:t>
            </a:r>
            <a:r>
              <a:rPr sz="2400" b="1" spc="-60" dirty="0">
                <a:latin typeface="Courier New"/>
                <a:cs typeface="Courier New"/>
              </a:rPr>
              <a:t> </a:t>
            </a:r>
            <a:r>
              <a:rPr sz="2400" b="1" i="1" dirty="0">
                <a:latin typeface="Courier New"/>
                <a:cs typeface="Courier New"/>
              </a:rPr>
              <a:t>x</a:t>
            </a:r>
            <a:endParaRPr sz="2400">
              <a:latin typeface="Courier New"/>
              <a:cs typeface="Courier New"/>
            </a:endParaRPr>
          </a:p>
          <a:p>
            <a:pPr marL="742315" lvl="1" indent="-363855">
              <a:lnSpc>
                <a:spcPct val="100000"/>
              </a:lnSpc>
              <a:spcBef>
                <a:spcPts val="600"/>
              </a:spcBef>
              <a:buAutoNum type="arabicPlain"/>
              <a:tabLst>
                <a:tab pos="742950" algn="l"/>
              </a:tabLst>
            </a:pPr>
            <a:r>
              <a:rPr sz="2400" b="1" spc="-5" dirty="0">
                <a:latin typeface="Courier New"/>
                <a:cs typeface="Courier New"/>
              </a:rPr>
              <a:t>if </a:t>
            </a:r>
            <a:r>
              <a:rPr sz="2400" b="1" i="1" dirty="0">
                <a:latin typeface="Courier New"/>
                <a:cs typeface="Courier New"/>
              </a:rPr>
              <a:t>k &lt;</a:t>
            </a:r>
            <a:r>
              <a:rPr sz="2400" b="1" i="1" spc="-50" dirty="0">
                <a:latin typeface="Courier New"/>
                <a:cs typeface="Courier New"/>
              </a:rPr>
              <a:t> </a:t>
            </a:r>
            <a:r>
              <a:rPr sz="2400" b="1" i="1" spc="-5" dirty="0">
                <a:latin typeface="Courier New"/>
                <a:cs typeface="Courier New"/>
              </a:rPr>
              <a:t>key[x]</a:t>
            </a:r>
            <a:endParaRPr sz="2400">
              <a:latin typeface="Courier New"/>
              <a:cs typeface="Courier New"/>
            </a:endParaRPr>
          </a:p>
        </p:txBody>
      </p:sp>
      <p:sp>
        <p:nvSpPr>
          <p:cNvPr id="5" name="object 5"/>
          <p:cNvSpPr txBox="1"/>
          <p:nvPr/>
        </p:nvSpPr>
        <p:spPr>
          <a:xfrm>
            <a:off x="977900" y="4441317"/>
            <a:ext cx="208915" cy="918844"/>
          </a:xfrm>
          <a:prstGeom prst="rect">
            <a:avLst/>
          </a:prstGeom>
        </p:spPr>
        <p:txBody>
          <a:bodyPr vert="horz" wrap="square" lIns="0" tIns="93345" rIns="0" bIns="0" rtlCol="0">
            <a:spAutoFit/>
          </a:bodyPr>
          <a:lstStyle/>
          <a:p>
            <a:pPr marL="12700">
              <a:lnSpc>
                <a:spcPct val="100000"/>
              </a:lnSpc>
              <a:spcBef>
                <a:spcPts val="735"/>
              </a:spcBef>
            </a:pPr>
            <a:r>
              <a:rPr sz="2400" b="1" dirty="0">
                <a:latin typeface="Courier New"/>
                <a:cs typeface="Courier New"/>
              </a:rPr>
              <a:t>4</a:t>
            </a:r>
            <a:endParaRPr sz="2400">
              <a:latin typeface="Courier New"/>
              <a:cs typeface="Courier New"/>
            </a:endParaRPr>
          </a:p>
          <a:p>
            <a:pPr marL="12700">
              <a:lnSpc>
                <a:spcPct val="100000"/>
              </a:lnSpc>
              <a:spcBef>
                <a:spcPts val="635"/>
              </a:spcBef>
            </a:pPr>
            <a:r>
              <a:rPr sz="2400" b="1" dirty="0">
                <a:latin typeface="Courier New"/>
                <a:cs typeface="Courier New"/>
              </a:rPr>
              <a:t>5</a:t>
            </a:r>
            <a:endParaRPr sz="2400">
              <a:latin typeface="Courier New"/>
              <a:cs typeface="Courier New"/>
            </a:endParaRPr>
          </a:p>
        </p:txBody>
      </p:sp>
      <p:sp>
        <p:nvSpPr>
          <p:cNvPr id="6" name="object 6"/>
          <p:cNvSpPr txBox="1"/>
          <p:nvPr/>
        </p:nvSpPr>
        <p:spPr>
          <a:xfrm>
            <a:off x="1891029" y="4441317"/>
            <a:ext cx="6499225" cy="918844"/>
          </a:xfrm>
          <a:prstGeom prst="rect">
            <a:avLst/>
          </a:prstGeom>
        </p:spPr>
        <p:txBody>
          <a:bodyPr vert="horz" wrap="square" lIns="0" tIns="12700" rIns="0" bIns="0" rtlCol="0">
            <a:spAutoFit/>
          </a:bodyPr>
          <a:lstStyle/>
          <a:p>
            <a:pPr marL="12700" marR="5080">
              <a:lnSpc>
                <a:spcPct val="122100"/>
              </a:lnSpc>
              <a:spcBef>
                <a:spcPts val="100"/>
              </a:spcBef>
            </a:pPr>
            <a:r>
              <a:rPr sz="2400" b="1" spc="-5" dirty="0">
                <a:latin typeface="Courier New"/>
                <a:cs typeface="Courier New"/>
              </a:rPr>
              <a:t>then return TREE-SEARCH(</a:t>
            </a:r>
            <a:r>
              <a:rPr sz="2400" b="1" i="1" spc="-5" dirty="0">
                <a:latin typeface="Courier New"/>
                <a:cs typeface="Courier New"/>
              </a:rPr>
              <a:t>left[x], </a:t>
            </a:r>
            <a:r>
              <a:rPr sz="2400" b="1" i="1" dirty="0">
                <a:latin typeface="Courier New"/>
                <a:cs typeface="Courier New"/>
              </a:rPr>
              <a:t>k</a:t>
            </a:r>
            <a:r>
              <a:rPr sz="2400" b="1" dirty="0">
                <a:latin typeface="Courier New"/>
                <a:cs typeface="Courier New"/>
              </a:rPr>
              <a:t>)  </a:t>
            </a:r>
            <a:r>
              <a:rPr sz="2400" b="1" spc="-5" dirty="0">
                <a:latin typeface="Courier New"/>
                <a:cs typeface="Courier New"/>
              </a:rPr>
              <a:t>else return TREE-SEARCH(</a:t>
            </a:r>
            <a:r>
              <a:rPr sz="2400" b="1" i="1" spc="-5" dirty="0">
                <a:latin typeface="Courier New"/>
                <a:cs typeface="Courier New"/>
              </a:rPr>
              <a:t>right[x],</a:t>
            </a:r>
            <a:r>
              <a:rPr sz="2400" b="1" i="1" spc="-150" dirty="0">
                <a:latin typeface="Courier New"/>
                <a:cs typeface="Courier New"/>
              </a:rPr>
              <a:t> </a:t>
            </a:r>
            <a:r>
              <a:rPr sz="2400" b="1" i="1" spc="-75" dirty="0">
                <a:latin typeface="Courier New"/>
                <a:cs typeface="Courier New"/>
              </a:rPr>
              <a:t>k</a:t>
            </a:r>
            <a:r>
              <a:rPr sz="2400" spc="-75" dirty="0">
                <a:latin typeface="Arial"/>
                <a:cs typeface="Arial"/>
              </a:rPr>
              <a:t>)</a:t>
            </a:r>
            <a:endParaRPr sz="2400">
              <a:latin typeface="Arial"/>
              <a:cs typeface="Arial"/>
            </a:endParaRPr>
          </a:p>
        </p:txBody>
      </p:sp>
      <p:sp>
        <p:nvSpPr>
          <p:cNvPr id="9" name="Slide Number Placeholder 8"/>
          <p:cNvSpPr>
            <a:spLocks noGrp="1"/>
          </p:cNvSpPr>
          <p:nvPr>
            <p:ph type="sldNum" sz="quarter" idx="7"/>
          </p:nvPr>
        </p:nvSpPr>
        <p:spPr/>
        <p:txBody>
          <a:bodyPr/>
          <a:lstStyle/>
          <a:p>
            <a:fld id="{B6F15528-21DE-4FAA-801E-634DDDAF4B2B}" type="slidenum">
              <a:rPr lang="en-US" smtClean="0"/>
              <a:pPr/>
              <a:t>122</a:t>
            </a:fld>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137</a:t>
            </a:r>
            <a:endParaRPr sz="1200">
              <a:latin typeface="Trebuchet MS"/>
              <a:cs typeface="Trebuchet MS"/>
            </a:endParaRPr>
          </a:p>
        </p:txBody>
      </p:sp>
      <p:sp>
        <p:nvSpPr>
          <p:cNvPr id="8" name="object 8"/>
          <p:cNvSpPr txBox="1">
            <a:spLocks noGrp="1"/>
          </p:cNvSpPr>
          <p:nvPr>
            <p:ph type="dt" sz="half" idx="6"/>
          </p:nvPr>
        </p:nvSpPr>
        <p:spPr>
          <a:xfrm>
            <a:off x="228600" y="6400800"/>
            <a:ext cx="2124710" cy="219709"/>
          </a:xfrm>
          <a:prstGeom prst="rect">
            <a:avLst/>
          </a:prstGeom>
        </p:spPr>
        <p:txBody>
          <a:bodyPr vert="horz" wrap="square" lIns="0" tIns="0" rIns="0" bIns="0" rtlCol="0">
            <a:spAutoFit/>
          </a:bodyPr>
          <a:lstStyle/>
          <a:p>
            <a:pPr marL="12700">
              <a:lnSpc>
                <a:spcPts val="1580"/>
              </a:lnSpc>
            </a:pPr>
            <a:fld id="{AA49EE0B-458C-4D85-8CBD-0C2F9F165E0E}"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4255770" cy="697230"/>
          </a:xfrm>
          <a:prstGeom prst="rect">
            <a:avLst/>
          </a:prstGeom>
        </p:spPr>
        <p:txBody>
          <a:bodyPr vert="horz" wrap="square" lIns="0" tIns="13335" rIns="0" bIns="0" rtlCol="0">
            <a:spAutoFit/>
          </a:bodyPr>
          <a:lstStyle/>
          <a:p>
            <a:pPr marL="12700">
              <a:lnSpc>
                <a:spcPct val="100000"/>
              </a:lnSpc>
              <a:spcBef>
                <a:spcPts val="105"/>
              </a:spcBef>
            </a:pPr>
            <a:r>
              <a:rPr spc="-145" dirty="0"/>
              <a:t>Iterative</a:t>
            </a:r>
            <a:r>
              <a:rPr spc="-75" dirty="0"/>
              <a:t> </a:t>
            </a:r>
            <a:r>
              <a:rPr spc="-290" dirty="0"/>
              <a:t>Procedure</a:t>
            </a:r>
          </a:p>
        </p:txBody>
      </p:sp>
      <p:sp>
        <p:nvSpPr>
          <p:cNvPr id="4" name="object 4"/>
          <p:cNvSpPr txBox="1"/>
          <p:nvPr/>
        </p:nvSpPr>
        <p:spPr>
          <a:xfrm>
            <a:off x="535940" y="1644142"/>
            <a:ext cx="7965440" cy="2059153"/>
          </a:xfrm>
          <a:prstGeom prst="rect">
            <a:avLst/>
          </a:prstGeom>
        </p:spPr>
        <p:txBody>
          <a:bodyPr vert="horz" wrap="square" lIns="0" tIns="13335" rIns="0" bIns="0" rtlCol="0">
            <a:spAutoFit/>
          </a:bodyPr>
          <a:lstStyle/>
          <a:p>
            <a:pPr marL="332740" marR="5080" indent="-320040" algn="just">
              <a:lnSpc>
                <a:spcPct val="90000"/>
              </a:lnSpc>
              <a:spcBef>
                <a:spcPts val="105"/>
              </a:spcBef>
              <a:buClr>
                <a:srgbClr val="DD8046"/>
              </a:buClr>
              <a:buSzPct val="60344"/>
              <a:buFont typeface="Wingdings"/>
              <a:buChar char=""/>
              <a:tabLst>
                <a:tab pos="332740" algn="l"/>
              </a:tabLst>
            </a:pPr>
            <a:r>
              <a:rPr lang="en-US" sz="2400" dirty="0" smtClean="0">
                <a:latin typeface="Arial"/>
                <a:cs typeface="Arial"/>
              </a:rPr>
              <a:t>The same procedure can be written iteratively by</a:t>
            </a:r>
          </a:p>
          <a:p>
            <a:pPr marL="332740" marR="5080" indent="-320040" algn="just">
              <a:lnSpc>
                <a:spcPct val="90000"/>
              </a:lnSpc>
              <a:spcBef>
                <a:spcPts val="105"/>
              </a:spcBef>
              <a:buClr>
                <a:srgbClr val="DD8046"/>
              </a:buClr>
              <a:buSzPct val="60344"/>
              <a:buFont typeface="Wingdings"/>
              <a:buChar char=""/>
              <a:tabLst>
                <a:tab pos="332740" algn="l"/>
              </a:tabLst>
            </a:pPr>
            <a:r>
              <a:rPr lang="en-US" sz="2400" dirty="0" smtClean="0">
                <a:latin typeface="Arial"/>
                <a:cs typeface="Arial"/>
              </a:rPr>
              <a:t>“unrolling” the recursion with while loop. [Efficient on  most computers]</a:t>
            </a:r>
          </a:p>
          <a:p>
            <a:pPr marL="332740" marR="5080" indent="-320040" algn="just">
              <a:lnSpc>
                <a:spcPct val="90000"/>
              </a:lnSpc>
              <a:spcBef>
                <a:spcPts val="105"/>
              </a:spcBef>
              <a:buClr>
                <a:srgbClr val="DD8046"/>
              </a:buClr>
              <a:buSzPct val="60344"/>
              <a:buFont typeface="Wingdings"/>
              <a:buChar char=""/>
              <a:tabLst>
                <a:tab pos="332740" algn="l"/>
              </a:tabLst>
            </a:pPr>
            <a:r>
              <a:rPr lang="en-US" sz="2400" dirty="0" smtClean="0">
                <a:latin typeface="Arial"/>
                <a:cs typeface="Arial"/>
              </a:rPr>
              <a:t>ITERATIVE-TREE-SEARCH(x, k)</a:t>
            </a:r>
          </a:p>
          <a:p>
            <a:pPr marL="332740" marR="5080" indent="-320040" algn="just">
              <a:lnSpc>
                <a:spcPct val="90000"/>
              </a:lnSpc>
              <a:spcBef>
                <a:spcPts val="105"/>
              </a:spcBef>
              <a:buClr>
                <a:srgbClr val="DD8046"/>
              </a:buClr>
              <a:buSzPct val="60344"/>
              <a:buFont typeface="Wingdings"/>
              <a:buChar char=""/>
              <a:tabLst>
                <a:tab pos="332740" algn="l"/>
              </a:tabLst>
            </a:pPr>
            <a:endParaRPr lang="en-US" sz="2400" dirty="0" smtClean="0">
              <a:latin typeface="Arial"/>
              <a:cs typeface="Arial"/>
            </a:endParaRPr>
          </a:p>
          <a:p>
            <a:pPr marL="332740" marR="5080" indent="-320040" algn="just">
              <a:lnSpc>
                <a:spcPct val="90000"/>
              </a:lnSpc>
              <a:spcBef>
                <a:spcPts val="105"/>
              </a:spcBef>
              <a:buClr>
                <a:srgbClr val="DD8046"/>
              </a:buClr>
              <a:buSzPct val="60344"/>
              <a:buFont typeface="Wingdings"/>
              <a:buChar char=""/>
              <a:tabLst>
                <a:tab pos="332740" algn="l"/>
              </a:tabLst>
            </a:pPr>
            <a:r>
              <a:rPr lang="en-US" sz="2400" dirty="0" smtClean="0">
                <a:latin typeface="Arial"/>
                <a:cs typeface="Arial"/>
              </a:rPr>
              <a:t>1 while x ≠ NIL and k ≠ key[x]</a:t>
            </a:r>
            <a:endParaRPr lang="en-US" sz="2400" dirty="0">
              <a:latin typeface="Arial"/>
              <a:cs typeface="Arial"/>
            </a:endParaRPr>
          </a:p>
        </p:txBody>
      </p:sp>
      <p:sp>
        <p:nvSpPr>
          <p:cNvPr id="5" name="object 5"/>
          <p:cNvSpPr txBox="1"/>
          <p:nvPr/>
        </p:nvSpPr>
        <p:spPr>
          <a:xfrm>
            <a:off x="1222044" y="4237100"/>
            <a:ext cx="208915" cy="1212850"/>
          </a:xfrm>
          <a:prstGeom prst="rect">
            <a:avLst/>
          </a:prstGeom>
        </p:spPr>
        <p:txBody>
          <a:bodyPr vert="horz" wrap="square" lIns="0" tIns="44450" rIns="0" bIns="0" rtlCol="0">
            <a:spAutoFit/>
          </a:bodyPr>
          <a:lstStyle/>
          <a:p>
            <a:pPr marL="12700">
              <a:lnSpc>
                <a:spcPct val="100000"/>
              </a:lnSpc>
              <a:spcBef>
                <a:spcPts val="350"/>
              </a:spcBef>
            </a:pPr>
            <a:r>
              <a:rPr sz="2400" b="1" dirty="0">
                <a:latin typeface="Courier New"/>
                <a:cs typeface="Courier New"/>
              </a:rPr>
              <a:t>2</a:t>
            </a:r>
            <a:endParaRPr sz="2400">
              <a:latin typeface="Courier New"/>
              <a:cs typeface="Courier New"/>
            </a:endParaRPr>
          </a:p>
          <a:p>
            <a:pPr marL="12700">
              <a:lnSpc>
                <a:spcPct val="100000"/>
              </a:lnSpc>
              <a:spcBef>
                <a:spcPts val="254"/>
              </a:spcBef>
            </a:pPr>
            <a:r>
              <a:rPr sz="2400" b="1" dirty="0">
                <a:latin typeface="Courier New"/>
                <a:cs typeface="Courier New"/>
              </a:rPr>
              <a:t>3</a:t>
            </a:r>
            <a:endParaRPr sz="2400">
              <a:latin typeface="Courier New"/>
              <a:cs typeface="Courier New"/>
            </a:endParaRPr>
          </a:p>
          <a:p>
            <a:pPr marL="12700">
              <a:lnSpc>
                <a:spcPct val="100000"/>
              </a:lnSpc>
              <a:spcBef>
                <a:spcPts val="200"/>
              </a:spcBef>
            </a:pPr>
            <a:r>
              <a:rPr sz="2400" b="1" dirty="0">
                <a:latin typeface="Courier New"/>
                <a:cs typeface="Courier New"/>
              </a:rPr>
              <a:t>4</a:t>
            </a:r>
            <a:endParaRPr sz="2400">
              <a:latin typeface="Courier New"/>
              <a:cs typeface="Courier New"/>
            </a:endParaRPr>
          </a:p>
        </p:txBody>
      </p:sp>
      <p:sp>
        <p:nvSpPr>
          <p:cNvPr id="6" name="object 6"/>
          <p:cNvSpPr txBox="1"/>
          <p:nvPr/>
        </p:nvSpPr>
        <p:spPr>
          <a:xfrm>
            <a:off x="2316246" y="4237100"/>
            <a:ext cx="3971925" cy="1212850"/>
          </a:xfrm>
          <a:prstGeom prst="rect">
            <a:avLst/>
          </a:prstGeom>
        </p:spPr>
        <p:txBody>
          <a:bodyPr vert="horz" wrap="square" lIns="0" tIns="44450" rIns="0" bIns="0" rtlCol="0">
            <a:spAutoFit/>
          </a:bodyPr>
          <a:lstStyle/>
          <a:p>
            <a:pPr marL="12700">
              <a:lnSpc>
                <a:spcPct val="100000"/>
              </a:lnSpc>
              <a:spcBef>
                <a:spcPts val="350"/>
              </a:spcBef>
            </a:pPr>
            <a:r>
              <a:rPr sz="2400" b="1" spc="-5" dirty="0">
                <a:latin typeface="Courier New"/>
                <a:cs typeface="Courier New"/>
              </a:rPr>
              <a:t>do if </a:t>
            </a:r>
            <a:r>
              <a:rPr sz="2400" b="1" i="1" dirty="0">
                <a:latin typeface="Courier New"/>
                <a:cs typeface="Courier New"/>
              </a:rPr>
              <a:t>k &lt;</a:t>
            </a:r>
            <a:r>
              <a:rPr sz="2400" b="1" i="1" spc="-65" dirty="0">
                <a:latin typeface="Courier New"/>
                <a:cs typeface="Courier New"/>
              </a:rPr>
              <a:t> </a:t>
            </a:r>
            <a:r>
              <a:rPr sz="2400" b="1" i="1" spc="-5" dirty="0">
                <a:latin typeface="Courier New"/>
                <a:cs typeface="Courier New"/>
              </a:rPr>
              <a:t>key[x]</a:t>
            </a:r>
            <a:endParaRPr sz="2400">
              <a:latin typeface="Courier New"/>
              <a:cs typeface="Courier New"/>
            </a:endParaRPr>
          </a:p>
          <a:p>
            <a:pPr marL="742315">
              <a:lnSpc>
                <a:spcPct val="100000"/>
              </a:lnSpc>
              <a:spcBef>
                <a:spcPts val="254"/>
              </a:spcBef>
              <a:tabLst>
                <a:tab pos="2495550" algn="l"/>
              </a:tabLst>
            </a:pPr>
            <a:r>
              <a:rPr sz="2400" b="1" spc="-5" dirty="0">
                <a:latin typeface="Courier New"/>
                <a:cs typeface="Courier New"/>
              </a:rPr>
              <a:t>then</a:t>
            </a:r>
            <a:r>
              <a:rPr sz="2400" b="1" spc="-10" dirty="0">
                <a:latin typeface="Courier New"/>
                <a:cs typeface="Courier New"/>
              </a:rPr>
              <a:t> </a:t>
            </a:r>
            <a:r>
              <a:rPr sz="2400" b="1" i="1" dirty="0">
                <a:latin typeface="Courier New"/>
                <a:cs typeface="Courier New"/>
              </a:rPr>
              <a:t>x</a:t>
            </a:r>
            <a:r>
              <a:rPr sz="2400" b="1" i="1" spc="-10" dirty="0">
                <a:latin typeface="Courier New"/>
                <a:cs typeface="Courier New"/>
              </a:rPr>
              <a:t> </a:t>
            </a:r>
            <a:r>
              <a:rPr sz="2300" b="1" i="1" dirty="0">
                <a:latin typeface="Arial"/>
                <a:cs typeface="Arial"/>
              </a:rPr>
              <a:t>←	</a:t>
            </a:r>
            <a:r>
              <a:rPr sz="2400" b="1" i="1" spc="-5" dirty="0">
                <a:latin typeface="Courier New"/>
                <a:cs typeface="Courier New"/>
              </a:rPr>
              <a:t>left[x]</a:t>
            </a:r>
            <a:endParaRPr sz="2400">
              <a:latin typeface="Courier New"/>
              <a:cs typeface="Courier New"/>
            </a:endParaRPr>
          </a:p>
          <a:p>
            <a:pPr marL="742315">
              <a:lnSpc>
                <a:spcPct val="100000"/>
              </a:lnSpc>
              <a:spcBef>
                <a:spcPts val="200"/>
              </a:spcBef>
              <a:tabLst>
                <a:tab pos="2495550" algn="l"/>
              </a:tabLst>
            </a:pPr>
            <a:r>
              <a:rPr sz="2400" b="1" spc="-5" dirty="0">
                <a:latin typeface="Courier New"/>
                <a:cs typeface="Courier New"/>
              </a:rPr>
              <a:t>els</a:t>
            </a:r>
            <a:r>
              <a:rPr sz="2400" b="1" dirty="0">
                <a:latin typeface="Courier New"/>
                <a:cs typeface="Courier New"/>
              </a:rPr>
              <a:t>e</a:t>
            </a:r>
            <a:r>
              <a:rPr sz="2400" b="1" spc="-10" dirty="0">
                <a:latin typeface="Courier New"/>
                <a:cs typeface="Courier New"/>
              </a:rPr>
              <a:t> </a:t>
            </a:r>
            <a:r>
              <a:rPr sz="2400" b="1" i="1" dirty="0">
                <a:latin typeface="Courier New"/>
                <a:cs typeface="Courier New"/>
              </a:rPr>
              <a:t>x</a:t>
            </a:r>
            <a:r>
              <a:rPr sz="2400" b="1" i="1" spc="-15" dirty="0">
                <a:latin typeface="Courier New"/>
                <a:cs typeface="Courier New"/>
              </a:rPr>
              <a:t> </a:t>
            </a:r>
            <a:r>
              <a:rPr sz="2300" b="1" i="1" dirty="0">
                <a:latin typeface="Arial"/>
                <a:cs typeface="Arial"/>
              </a:rPr>
              <a:t>←	</a:t>
            </a:r>
            <a:r>
              <a:rPr sz="2400" b="1" i="1" spc="-5" dirty="0">
                <a:latin typeface="Courier New"/>
                <a:cs typeface="Courier New"/>
              </a:rPr>
              <a:t>right[x]</a:t>
            </a:r>
            <a:endParaRPr sz="2400">
              <a:latin typeface="Courier New"/>
              <a:cs typeface="Courier New"/>
            </a:endParaRPr>
          </a:p>
        </p:txBody>
      </p:sp>
      <p:sp>
        <p:nvSpPr>
          <p:cNvPr id="7" name="object 7"/>
          <p:cNvSpPr txBox="1"/>
          <p:nvPr/>
        </p:nvSpPr>
        <p:spPr>
          <a:xfrm>
            <a:off x="1222044" y="5447487"/>
            <a:ext cx="184975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ourier New"/>
                <a:cs typeface="Courier New"/>
              </a:rPr>
              <a:t>5 </a:t>
            </a:r>
            <a:r>
              <a:rPr sz="2400" b="1" spc="-5" dirty="0">
                <a:latin typeface="Courier New"/>
                <a:cs typeface="Courier New"/>
              </a:rPr>
              <a:t>return</a:t>
            </a:r>
            <a:r>
              <a:rPr sz="2400" b="1" spc="-135" dirty="0">
                <a:latin typeface="Courier New"/>
                <a:cs typeface="Courier New"/>
              </a:rPr>
              <a:t> </a:t>
            </a:r>
            <a:r>
              <a:rPr sz="2400" b="1" i="1" dirty="0">
                <a:latin typeface="Courier New"/>
                <a:cs typeface="Courier New"/>
              </a:rPr>
              <a:t>x</a:t>
            </a:r>
            <a:endParaRPr sz="2400">
              <a:latin typeface="Courier New"/>
              <a:cs typeface="Courier New"/>
            </a:endParaRPr>
          </a:p>
        </p:txBody>
      </p:sp>
      <p:sp>
        <p:nvSpPr>
          <p:cNvPr id="10" name="Slide Number Placeholder 9"/>
          <p:cNvSpPr>
            <a:spLocks noGrp="1"/>
          </p:cNvSpPr>
          <p:nvPr>
            <p:ph type="sldNum" sz="quarter" idx="7"/>
          </p:nvPr>
        </p:nvSpPr>
        <p:spPr/>
        <p:txBody>
          <a:bodyPr/>
          <a:lstStyle/>
          <a:p>
            <a:fld id="{B6F15528-21DE-4FAA-801E-634DDDAF4B2B}" type="slidenum">
              <a:rPr lang="en-US" smtClean="0"/>
              <a:pPr/>
              <a:t>123</a:t>
            </a:fld>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138</a:t>
            </a:r>
            <a:endParaRPr sz="1200">
              <a:latin typeface="Trebuchet MS"/>
              <a:cs typeface="Trebuchet MS"/>
            </a:endParaRPr>
          </a:p>
        </p:txBody>
      </p:sp>
      <p:sp>
        <p:nvSpPr>
          <p:cNvPr id="5" name="object 5"/>
          <p:cNvSpPr txBox="1">
            <a:spLocks noGrp="1"/>
          </p:cNvSpPr>
          <p:nvPr>
            <p:ph type="dt" sz="half" idx="6"/>
          </p:nvPr>
        </p:nvSpPr>
        <p:spPr>
          <a:xfrm>
            <a:off x="228600" y="6400800"/>
            <a:ext cx="2124710" cy="219709"/>
          </a:xfrm>
          <a:prstGeom prst="rect">
            <a:avLst/>
          </a:prstGeom>
        </p:spPr>
        <p:txBody>
          <a:bodyPr vert="horz" wrap="square" lIns="0" tIns="0" rIns="0" bIns="0" rtlCol="0">
            <a:spAutoFit/>
          </a:bodyPr>
          <a:lstStyle/>
          <a:p>
            <a:pPr marL="12700">
              <a:lnSpc>
                <a:spcPts val="1580"/>
              </a:lnSpc>
            </a:pPr>
            <a:fld id="{FF32111C-1701-4785-BA2C-786190B34C09}"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1948814" cy="697230"/>
          </a:xfrm>
          <a:prstGeom prst="rect">
            <a:avLst/>
          </a:prstGeom>
        </p:spPr>
        <p:txBody>
          <a:bodyPr vert="horz" wrap="square" lIns="0" tIns="13335" rIns="0" bIns="0" rtlCol="0">
            <a:spAutoFit/>
          </a:bodyPr>
          <a:lstStyle/>
          <a:p>
            <a:pPr marL="12700">
              <a:lnSpc>
                <a:spcPct val="100000"/>
              </a:lnSpc>
              <a:spcBef>
                <a:spcPts val="105"/>
              </a:spcBef>
            </a:pPr>
            <a:r>
              <a:rPr spc="-265" dirty="0"/>
              <a:t>Mini</a:t>
            </a:r>
            <a:r>
              <a:rPr spc="-409" dirty="0"/>
              <a:t>m</a:t>
            </a:r>
            <a:r>
              <a:rPr spc="-625" dirty="0"/>
              <a:t>um</a:t>
            </a:r>
          </a:p>
        </p:txBody>
      </p:sp>
      <p:sp>
        <p:nvSpPr>
          <p:cNvPr id="4" name="object 4"/>
          <p:cNvSpPr txBox="1"/>
          <p:nvPr/>
        </p:nvSpPr>
        <p:spPr>
          <a:xfrm>
            <a:off x="612140" y="1688338"/>
            <a:ext cx="7997190" cy="3686810"/>
          </a:xfrm>
          <a:prstGeom prst="rect">
            <a:avLst/>
          </a:prstGeom>
        </p:spPr>
        <p:txBody>
          <a:bodyPr vert="horz" wrap="square" lIns="0" tIns="13335" rIns="0" bIns="0" rtlCol="0">
            <a:spAutoFit/>
          </a:bodyPr>
          <a:lstStyle/>
          <a:p>
            <a:pPr marL="332740" marR="5080" indent="-320040" algn="just">
              <a:lnSpc>
                <a:spcPct val="100000"/>
              </a:lnSpc>
              <a:spcBef>
                <a:spcPts val="105"/>
              </a:spcBef>
              <a:buClr>
                <a:srgbClr val="DD8046"/>
              </a:buClr>
              <a:buSzPct val="60344"/>
              <a:buFont typeface="Wingdings"/>
              <a:buChar char=""/>
              <a:tabLst>
                <a:tab pos="332740" algn="l"/>
              </a:tabLst>
            </a:pPr>
            <a:r>
              <a:rPr sz="2900" spc="-265" dirty="0">
                <a:latin typeface="Arial"/>
                <a:cs typeface="Arial"/>
              </a:rPr>
              <a:t>An </a:t>
            </a:r>
            <a:r>
              <a:rPr sz="2900" spc="-190" dirty="0">
                <a:latin typeface="Arial"/>
                <a:cs typeface="Arial"/>
              </a:rPr>
              <a:t>element </a:t>
            </a:r>
            <a:r>
              <a:rPr sz="2900" spc="-180" dirty="0">
                <a:latin typeface="Arial"/>
                <a:cs typeface="Arial"/>
              </a:rPr>
              <a:t>in </a:t>
            </a:r>
            <a:r>
              <a:rPr sz="2900" spc="-15" dirty="0">
                <a:latin typeface="Arial"/>
                <a:cs typeface="Arial"/>
              </a:rPr>
              <a:t>a </a:t>
            </a:r>
            <a:r>
              <a:rPr sz="2900" spc="-65" dirty="0">
                <a:latin typeface="Arial"/>
                <a:cs typeface="Arial"/>
              </a:rPr>
              <a:t>binary </a:t>
            </a:r>
            <a:r>
              <a:rPr sz="2900" spc="-210" dirty="0">
                <a:latin typeface="Arial"/>
                <a:cs typeface="Arial"/>
              </a:rPr>
              <a:t>search </a:t>
            </a:r>
            <a:r>
              <a:rPr sz="2900" spc="-85" dirty="0">
                <a:latin typeface="Arial"/>
                <a:cs typeface="Arial"/>
              </a:rPr>
              <a:t>tree </a:t>
            </a:r>
            <a:r>
              <a:rPr sz="2900" spc="-265" dirty="0">
                <a:latin typeface="Arial"/>
                <a:cs typeface="Arial"/>
              </a:rPr>
              <a:t>whose </a:t>
            </a:r>
            <a:r>
              <a:rPr sz="2900" spc="-175" dirty="0">
                <a:latin typeface="Arial"/>
                <a:cs typeface="Arial"/>
              </a:rPr>
              <a:t>key </a:t>
            </a:r>
            <a:r>
              <a:rPr sz="2900" spc="-254" dirty="0">
                <a:latin typeface="Arial"/>
                <a:cs typeface="Arial"/>
              </a:rPr>
              <a:t>is </a:t>
            </a:r>
            <a:r>
              <a:rPr sz="2900" spc="-15" dirty="0">
                <a:latin typeface="Arial"/>
                <a:cs typeface="Arial"/>
              </a:rPr>
              <a:t>a  </a:t>
            </a:r>
            <a:r>
              <a:rPr sz="2900" spc="-300" dirty="0">
                <a:latin typeface="Arial"/>
                <a:cs typeface="Arial"/>
              </a:rPr>
              <a:t>minimum </a:t>
            </a:r>
            <a:r>
              <a:rPr sz="2900" spc="-229" dirty="0">
                <a:latin typeface="Arial"/>
                <a:cs typeface="Arial"/>
              </a:rPr>
              <a:t>can </a:t>
            </a:r>
            <a:r>
              <a:rPr sz="2900" spc="-145" dirty="0">
                <a:latin typeface="Arial"/>
                <a:cs typeface="Arial"/>
              </a:rPr>
              <a:t>always </a:t>
            </a:r>
            <a:r>
              <a:rPr sz="2900" spc="-85" dirty="0">
                <a:latin typeface="Arial"/>
                <a:cs typeface="Arial"/>
              </a:rPr>
              <a:t>be </a:t>
            </a:r>
            <a:r>
              <a:rPr sz="2900" spc="-150" dirty="0">
                <a:latin typeface="Arial"/>
                <a:cs typeface="Arial"/>
              </a:rPr>
              <a:t>found </a:t>
            </a:r>
            <a:r>
              <a:rPr sz="2900" spc="-75" dirty="0">
                <a:latin typeface="Arial"/>
                <a:cs typeface="Arial"/>
              </a:rPr>
              <a:t>by </a:t>
            </a:r>
            <a:r>
              <a:rPr sz="2900" spc="-95" dirty="0">
                <a:latin typeface="Arial"/>
                <a:cs typeface="Arial"/>
              </a:rPr>
              <a:t>following </a:t>
            </a:r>
            <a:r>
              <a:rPr sz="2900" spc="-15" dirty="0">
                <a:latin typeface="Arial"/>
                <a:cs typeface="Arial"/>
              </a:rPr>
              <a:t>left </a:t>
            </a:r>
            <a:r>
              <a:rPr sz="2900" spc="-120" dirty="0">
                <a:latin typeface="Arial"/>
                <a:cs typeface="Arial"/>
              </a:rPr>
              <a:t>child  </a:t>
            </a:r>
            <a:r>
              <a:rPr sz="2900" spc="-150" dirty="0">
                <a:latin typeface="Arial"/>
                <a:cs typeface="Arial"/>
              </a:rPr>
              <a:t>pointers </a:t>
            </a:r>
            <a:r>
              <a:rPr sz="2900" spc="-135" dirty="0">
                <a:latin typeface="Arial"/>
                <a:cs typeface="Arial"/>
              </a:rPr>
              <a:t>from </a:t>
            </a:r>
            <a:r>
              <a:rPr sz="2900" spc="-175" dirty="0">
                <a:latin typeface="Arial"/>
                <a:cs typeface="Arial"/>
              </a:rPr>
              <a:t>the </a:t>
            </a:r>
            <a:r>
              <a:rPr sz="2900" spc="-100" dirty="0">
                <a:latin typeface="Arial"/>
                <a:cs typeface="Arial"/>
              </a:rPr>
              <a:t>root </a:t>
            </a:r>
            <a:r>
              <a:rPr sz="2900" spc="-145" dirty="0">
                <a:latin typeface="Arial"/>
                <a:cs typeface="Arial"/>
              </a:rPr>
              <a:t>until </a:t>
            </a:r>
            <a:r>
              <a:rPr sz="2900" spc="-15" dirty="0">
                <a:latin typeface="Arial"/>
                <a:cs typeface="Arial"/>
              </a:rPr>
              <a:t>a </a:t>
            </a:r>
            <a:r>
              <a:rPr sz="2900" spc="-275" dirty="0">
                <a:latin typeface="Arial"/>
                <a:cs typeface="Arial"/>
              </a:rPr>
              <a:t>NIL </a:t>
            </a:r>
            <a:r>
              <a:rPr sz="2900" spc="-250" dirty="0">
                <a:latin typeface="Arial"/>
                <a:cs typeface="Arial"/>
              </a:rPr>
              <a:t>is</a:t>
            </a:r>
            <a:r>
              <a:rPr sz="2900" spc="-235" dirty="0">
                <a:latin typeface="Arial"/>
                <a:cs typeface="Arial"/>
              </a:rPr>
              <a:t> </a:t>
            </a:r>
            <a:r>
              <a:rPr sz="2900" spc="-185" dirty="0">
                <a:latin typeface="Arial"/>
                <a:cs typeface="Arial"/>
              </a:rPr>
              <a:t>encountered</a:t>
            </a:r>
            <a:endParaRPr sz="2900">
              <a:latin typeface="Arial"/>
              <a:cs typeface="Arial"/>
            </a:endParaRPr>
          </a:p>
          <a:p>
            <a:pPr marL="332740" indent="-320040">
              <a:lnSpc>
                <a:spcPct val="100000"/>
              </a:lnSpc>
              <a:spcBef>
                <a:spcPts val="515"/>
              </a:spcBef>
              <a:buClr>
                <a:srgbClr val="DD8046"/>
              </a:buClr>
              <a:buSzPct val="60344"/>
              <a:buFont typeface="Wingdings"/>
              <a:buChar char=""/>
              <a:tabLst>
                <a:tab pos="332740" algn="l"/>
              </a:tabLst>
            </a:pPr>
            <a:r>
              <a:rPr sz="2900" b="1" spc="-5" dirty="0">
                <a:latin typeface="Courier New"/>
                <a:cs typeface="Courier New"/>
              </a:rPr>
              <a:t>TREE-MINIMUM(</a:t>
            </a:r>
            <a:r>
              <a:rPr sz="2900" b="1" i="1" spc="-5" dirty="0">
                <a:latin typeface="Courier New"/>
                <a:cs typeface="Courier New"/>
              </a:rPr>
              <a:t>x</a:t>
            </a:r>
            <a:r>
              <a:rPr sz="2900" b="1" spc="-5" dirty="0">
                <a:latin typeface="Courier New"/>
                <a:cs typeface="Courier New"/>
              </a:rPr>
              <a:t>)</a:t>
            </a:r>
            <a:endParaRPr sz="2900">
              <a:latin typeface="Courier New"/>
              <a:cs typeface="Courier New"/>
            </a:endParaRPr>
          </a:p>
          <a:p>
            <a:pPr>
              <a:lnSpc>
                <a:spcPct val="100000"/>
              </a:lnSpc>
              <a:spcBef>
                <a:spcPts val="35"/>
              </a:spcBef>
              <a:buClr>
                <a:srgbClr val="DD8046"/>
              </a:buClr>
              <a:buFont typeface="Wingdings"/>
              <a:buChar char=""/>
            </a:pPr>
            <a:endParaRPr sz="4100">
              <a:latin typeface="Times New Roman"/>
              <a:cs typeface="Times New Roman"/>
            </a:endParaRPr>
          </a:p>
          <a:p>
            <a:pPr marL="1062990" lvl="1" indent="-364490">
              <a:lnSpc>
                <a:spcPct val="100000"/>
              </a:lnSpc>
              <a:buAutoNum type="arabicPlain"/>
              <a:tabLst>
                <a:tab pos="1062990" algn="l"/>
              </a:tabLst>
            </a:pPr>
            <a:r>
              <a:rPr sz="2400" b="1" spc="-5" dirty="0">
                <a:latin typeface="Courier New"/>
                <a:cs typeface="Courier New"/>
              </a:rPr>
              <a:t>while </a:t>
            </a:r>
            <a:r>
              <a:rPr sz="2400" b="1" i="1" spc="-5" dirty="0">
                <a:latin typeface="Courier New"/>
                <a:cs typeface="Courier New"/>
              </a:rPr>
              <a:t>left[x] </a:t>
            </a:r>
            <a:r>
              <a:rPr sz="2400" b="1" i="1" dirty="0">
                <a:latin typeface="Courier New"/>
                <a:cs typeface="Courier New"/>
              </a:rPr>
              <a:t>≠</a:t>
            </a:r>
            <a:r>
              <a:rPr sz="2400" b="1" i="1" spc="-55" dirty="0">
                <a:latin typeface="Courier New"/>
                <a:cs typeface="Courier New"/>
              </a:rPr>
              <a:t> </a:t>
            </a:r>
            <a:r>
              <a:rPr sz="2400" b="1" spc="-5" dirty="0">
                <a:latin typeface="Courier New"/>
                <a:cs typeface="Courier New"/>
              </a:rPr>
              <a:t>NIL</a:t>
            </a:r>
            <a:endParaRPr sz="2400">
              <a:latin typeface="Courier New"/>
              <a:cs typeface="Courier New"/>
            </a:endParaRPr>
          </a:p>
          <a:p>
            <a:pPr marL="1792605" lvl="1" indent="-1094105">
              <a:lnSpc>
                <a:spcPct val="100000"/>
              </a:lnSpc>
              <a:spcBef>
                <a:spcPts val="530"/>
              </a:spcBef>
              <a:buAutoNum type="arabicPlain"/>
              <a:tabLst>
                <a:tab pos="1792605" algn="l"/>
                <a:tab pos="1793239" algn="l"/>
                <a:tab pos="3180080" algn="l"/>
              </a:tabLst>
            </a:pPr>
            <a:r>
              <a:rPr sz="2400" b="1" spc="-5" dirty="0">
                <a:latin typeface="Courier New"/>
                <a:cs typeface="Courier New"/>
              </a:rPr>
              <a:t>do</a:t>
            </a:r>
            <a:r>
              <a:rPr sz="2400" b="1" spc="-15" dirty="0">
                <a:latin typeface="Courier New"/>
                <a:cs typeface="Courier New"/>
              </a:rPr>
              <a:t> </a:t>
            </a:r>
            <a:r>
              <a:rPr sz="2400" b="1" dirty="0">
                <a:latin typeface="Courier New"/>
                <a:cs typeface="Courier New"/>
              </a:rPr>
              <a:t>x</a:t>
            </a:r>
            <a:r>
              <a:rPr sz="2400" b="1" spc="5" dirty="0">
                <a:latin typeface="Courier New"/>
                <a:cs typeface="Courier New"/>
              </a:rPr>
              <a:t> </a:t>
            </a:r>
            <a:r>
              <a:rPr sz="2300" b="1" dirty="0">
                <a:latin typeface="Arial"/>
                <a:cs typeface="Arial"/>
              </a:rPr>
              <a:t>←	</a:t>
            </a:r>
            <a:r>
              <a:rPr sz="2400" b="1" spc="-5" dirty="0">
                <a:latin typeface="Courier New"/>
                <a:cs typeface="Courier New"/>
              </a:rPr>
              <a:t>left[x]</a:t>
            </a:r>
            <a:endParaRPr sz="2400">
              <a:latin typeface="Courier New"/>
              <a:cs typeface="Courier New"/>
            </a:endParaRPr>
          </a:p>
          <a:p>
            <a:pPr marL="1062990" lvl="1" indent="-364490">
              <a:lnSpc>
                <a:spcPct val="100000"/>
              </a:lnSpc>
              <a:spcBef>
                <a:spcPts val="470"/>
              </a:spcBef>
              <a:buAutoNum type="arabicPlain"/>
              <a:tabLst>
                <a:tab pos="1062990" algn="l"/>
              </a:tabLst>
            </a:pPr>
            <a:r>
              <a:rPr sz="2400" b="1" spc="-5" dirty="0">
                <a:latin typeface="Courier New"/>
                <a:cs typeface="Courier New"/>
              </a:rPr>
              <a:t>return</a:t>
            </a:r>
            <a:r>
              <a:rPr sz="2400" b="1" spc="-30" dirty="0">
                <a:latin typeface="Courier New"/>
                <a:cs typeface="Courier New"/>
              </a:rPr>
              <a:t> </a:t>
            </a:r>
            <a:r>
              <a:rPr sz="2400" b="1" dirty="0">
                <a:latin typeface="Courier New"/>
                <a:cs typeface="Courier New"/>
              </a:rPr>
              <a:t>x</a:t>
            </a:r>
            <a:endParaRPr sz="2400">
              <a:latin typeface="Courier New"/>
              <a:cs typeface="Courier New"/>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124</a:t>
            </a:fld>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139</a:t>
            </a:r>
            <a:endParaRPr sz="1200">
              <a:latin typeface="Trebuchet MS"/>
              <a:cs typeface="Trebuchet MS"/>
            </a:endParaRPr>
          </a:p>
        </p:txBody>
      </p:sp>
      <p:sp>
        <p:nvSpPr>
          <p:cNvPr id="5" name="object 5"/>
          <p:cNvSpPr txBox="1">
            <a:spLocks noGrp="1"/>
          </p:cNvSpPr>
          <p:nvPr>
            <p:ph type="dt" sz="half" idx="6"/>
          </p:nvPr>
        </p:nvSpPr>
        <p:spPr>
          <a:xfrm>
            <a:off x="228600" y="6400800"/>
            <a:ext cx="2124710" cy="219709"/>
          </a:xfrm>
          <a:prstGeom prst="rect">
            <a:avLst/>
          </a:prstGeom>
        </p:spPr>
        <p:txBody>
          <a:bodyPr vert="horz" wrap="square" lIns="0" tIns="0" rIns="0" bIns="0" rtlCol="0">
            <a:spAutoFit/>
          </a:bodyPr>
          <a:lstStyle/>
          <a:p>
            <a:pPr marL="12700">
              <a:lnSpc>
                <a:spcPts val="1580"/>
              </a:lnSpc>
            </a:pPr>
            <a:fld id="{A5A2DB97-D880-4B4B-841C-6EF13346F916}"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2169795" cy="697230"/>
          </a:xfrm>
          <a:prstGeom prst="rect">
            <a:avLst/>
          </a:prstGeom>
        </p:spPr>
        <p:txBody>
          <a:bodyPr vert="horz" wrap="square" lIns="0" tIns="13335" rIns="0" bIns="0" rtlCol="0">
            <a:spAutoFit/>
          </a:bodyPr>
          <a:lstStyle/>
          <a:p>
            <a:pPr marL="12700">
              <a:lnSpc>
                <a:spcPct val="100000"/>
              </a:lnSpc>
              <a:spcBef>
                <a:spcPts val="105"/>
              </a:spcBef>
            </a:pPr>
            <a:r>
              <a:rPr spc="-185" dirty="0"/>
              <a:t>Maxi</a:t>
            </a:r>
            <a:r>
              <a:rPr spc="-220" dirty="0"/>
              <a:t>m</a:t>
            </a:r>
            <a:r>
              <a:rPr spc="-625" dirty="0"/>
              <a:t>um</a:t>
            </a:r>
          </a:p>
        </p:txBody>
      </p:sp>
      <p:sp>
        <p:nvSpPr>
          <p:cNvPr id="4" name="object 4"/>
          <p:cNvSpPr txBox="1"/>
          <p:nvPr/>
        </p:nvSpPr>
        <p:spPr>
          <a:xfrm>
            <a:off x="1145844" y="1872742"/>
            <a:ext cx="6027420" cy="3507740"/>
          </a:xfrm>
          <a:prstGeom prst="rect">
            <a:avLst/>
          </a:prstGeom>
        </p:spPr>
        <p:txBody>
          <a:bodyPr vert="horz" wrap="square" lIns="0" tIns="62230" rIns="0" bIns="0" rtlCol="0">
            <a:spAutoFit/>
          </a:bodyPr>
          <a:lstStyle/>
          <a:p>
            <a:pPr marL="332105" marR="5080" indent="-319405">
              <a:lnSpc>
                <a:spcPts val="3140"/>
              </a:lnSpc>
              <a:spcBef>
                <a:spcPts val="490"/>
              </a:spcBef>
              <a:buClr>
                <a:srgbClr val="DD8046"/>
              </a:buClr>
              <a:buSzPct val="60344"/>
              <a:buFont typeface="Wingdings"/>
              <a:buChar char=""/>
              <a:tabLst>
                <a:tab pos="332740" algn="l"/>
              </a:tabLst>
            </a:pPr>
            <a:r>
              <a:rPr sz="2900" spc="-335" dirty="0">
                <a:latin typeface="Arial"/>
                <a:cs typeface="Arial"/>
              </a:rPr>
              <a:t>The </a:t>
            </a:r>
            <a:r>
              <a:rPr sz="2900" spc="-185" dirty="0">
                <a:latin typeface="Arial"/>
                <a:cs typeface="Arial"/>
              </a:rPr>
              <a:t>pseudocode </a:t>
            </a:r>
            <a:r>
              <a:rPr sz="2900" spc="-20" dirty="0">
                <a:latin typeface="Arial"/>
                <a:cs typeface="Arial"/>
              </a:rPr>
              <a:t>for </a:t>
            </a:r>
            <a:r>
              <a:rPr sz="2900" spc="-335" dirty="0">
                <a:latin typeface="Arial"/>
                <a:cs typeface="Arial"/>
              </a:rPr>
              <a:t>TREE-MAXIMUM </a:t>
            </a:r>
            <a:r>
              <a:rPr sz="2900" spc="-254" dirty="0">
                <a:latin typeface="Arial"/>
                <a:cs typeface="Arial"/>
              </a:rPr>
              <a:t>is  </a:t>
            </a:r>
            <a:r>
              <a:rPr sz="2900" spc="-215" dirty="0">
                <a:latin typeface="Arial"/>
                <a:cs typeface="Arial"/>
              </a:rPr>
              <a:t>symmetric.</a:t>
            </a:r>
            <a:endParaRPr sz="2900">
              <a:latin typeface="Arial"/>
              <a:cs typeface="Arial"/>
            </a:endParaRPr>
          </a:p>
          <a:p>
            <a:pPr>
              <a:lnSpc>
                <a:spcPct val="100000"/>
              </a:lnSpc>
              <a:spcBef>
                <a:spcPts val="5"/>
              </a:spcBef>
              <a:buChar char=""/>
            </a:pPr>
            <a:endParaRPr sz="3600">
              <a:latin typeface="Times New Roman"/>
              <a:cs typeface="Times New Roman"/>
            </a:endParaRPr>
          </a:p>
          <a:p>
            <a:pPr marL="332105" indent="-319405">
              <a:lnSpc>
                <a:spcPct val="100000"/>
              </a:lnSpc>
              <a:buClr>
                <a:srgbClr val="DD8046"/>
              </a:buClr>
              <a:buSzPct val="60416"/>
              <a:buFont typeface="Wingdings"/>
              <a:buChar char=""/>
              <a:tabLst>
                <a:tab pos="332105" algn="l"/>
                <a:tab pos="332740" algn="l"/>
              </a:tabLst>
            </a:pPr>
            <a:r>
              <a:rPr sz="2400" b="1" spc="-5" dirty="0">
                <a:latin typeface="Courier New"/>
                <a:cs typeface="Courier New"/>
              </a:rPr>
              <a:t>TREE-MAXIMUM(</a:t>
            </a:r>
            <a:r>
              <a:rPr sz="2400" b="1" i="1" spc="-5" dirty="0">
                <a:latin typeface="Courier New"/>
                <a:cs typeface="Courier New"/>
              </a:rPr>
              <a:t>x</a:t>
            </a:r>
            <a:r>
              <a:rPr sz="2400" b="1" spc="-5" dirty="0">
                <a:latin typeface="Courier New"/>
                <a:cs typeface="Courier New"/>
              </a:rPr>
              <a:t>)</a:t>
            </a:r>
            <a:endParaRPr sz="2400">
              <a:latin typeface="Courier New"/>
              <a:cs typeface="Courier New"/>
            </a:endParaRPr>
          </a:p>
          <a:p>
            <a:pPr>
              <a:lnSpc>
                <a:spcPct val="100000"/>
              </a:lnSpc>
              <a:spcBef>
                <a:spcPts val="15"/>
              </a:spcBef>
              <a:buChar char=""/>
            </a:pPr>
            <a:endParaRPr sz="3050">
              <a:latin typeface="Times New Roman"/>
              <a:cs typeface="Times New Roman"/>
            </a:endParaRPr>
          </a:p>
          <a:p>
            <a:pPr marL="772795" lvl="1" indent="-394970">
              <a:lnSpc>
                <a:spcPct val="100000"/>
              </a:lnSpc>
              <a:spcBef>
                <a:spcPts val="5"/>
              </a:spcBef>
              <a:buAutoNum type="arabicPlain"/>
              <a:tabLst>
                <a:tab pos="773430" algn="l"/>
              </a:tabLst>
            </a:pPr>
            <a:r>
              <a:rPr sz="2600" b="1" spc="-5" dirty="0">
                <a:latin typeface="Courier New"/>
                <a:cs typeface="Courier New"/>
              </a:rPr>
              <a:t>while </a:t>
            </a:r>
            <a:r>
              <a:rPr sz="2600" b="1" i="1" spc="-5" dirty="0">
                <a:latin typeface="Courier New"/>
                <a:cs typeface="Courier New"/>
              </a:rPr>
              <a:t>right[x] </a:t>
            </a:r>
            <a:r>
              <a:rPr sz="2800" b="1" i="1" spc="-5" dirty="0">
                <a:latin typeface="Courier New"/>
                <a:cs typeface="Courier New"/>
              </a:rPr>
              <a:t>≠</a:t>
            </a:r>
            <a:r>
              <a:rPr sz="2800" b="1" i="1" spc="-100" dirty="0">
                <a:latin typeface="Courier New"/>
                <a:cs typeface="Courier New"/>
              </a:rPr>
              <a:t> </a:t>
            </a:r>
            <a:r>
              <a:rPr sz="2600" b="1" spc="-5" dirty="0">
                <a:latin typeface="Courier New"/>
                <a:cs typeface="Courier New"/>
              </a:rPr>
              <a:t>NIL</a:t>
            </a:r>
            <a:endParaRPr sz="2600">
              <a:latin typeface="Courier New"/>
              <a:cs typeface="Courier New"/>
            </a:endParaRPr>
          </a:p>
          <a:p>
            <a:pPr marL="772795" lvl="1" indent="-394970">
              <a:lnSpc>
                <a:spcPct val="100000"/>
              </a:lnSpc>
              <a:spcBef>
                <a:spcPts val="305"/>
              </a:spcBef>
              <a:buAutoNum type="arabicPlain"/>
              <a:tabLst>
                <a:tab pos="773430" algn="l"/>
              </a:tabLst>
            </a:pPr>
            <a:r>
              <a:rPr sz="2600" b="1" spc="-5" dirty="0">
                <a:latin typeface="Courier New"/>
                <a:cs typeface="Courier New"/>
              </a:rPr>
              <a:t>do </a:t>
            </a:r>
            <a:r>
              <a:rPr sz="2600" b="1" i="1" dirty="0">
                <a:latin typeface="Courier New"/>
                <a:cs typeface="Courier New"/>
              </a:rPr>
              <a:t>x ←</a:t>
            </a:r>
            <a:r>
              <a:rPr sz="2600" b="1" i="1" spc="-10" dirty="0">
                <a:latin typeface="Courier New"/>
                <a:cs typeface="Courier New"/>
              </a:rPr>
              <a:t> </a:t>
            </a:r>
            <a:r>
              <a:rPr sz="2600" b="1" i="1" spc="-5" dirty="0">
                <a:latin typeface="Courier New"/>
                <a:cs typeface="Courier New"/>
              </a:rPr>
              <a:t>right[x]</a:t>
            </a:r>
            <a:endParaRPr sz="2600">
              <a:latin typeface="Courier New"/>
              <a:cs typeface="Courier New"/>
            </a:endParaRPr>
          </a:p>
          <a:p>
            <a:pPr marL="772795" lvl="1" indent="-394970">
              <a:lnSpc>
                <a:spcPct val="100000"/>
              </a:lnSpc>
              <a:spcBef>
                <a:spcPts val="290"/>
              </a:spcBef>
              <a:buAutoNum type="arabicPlain"/>
              <a:tabLst>
                <a:tab pos="773430" algn="l"/>
              </a:tabLst>
            </a:pPr>
            <a:r>
              <a:rPr sz="2600" b="1" spc="-5" dirty="0">
                <a:latin typeface="Courier New"/>
                <a:cs typeface="Courier New"/>
              </a:rPr>
              <a:t>return</a:t>
            </a:r>
            <a:r>
              <a:rPr sz="2600" b="1" spc="15" dirty="0">
                <a:latin typeface="Courier New"/>
                <a:cs typeface="Courier New"/>
              </a:rPr>
              <a:t> </a:t>
            </a:r>
            <a:r>
              <a:rPr sz="2600" b="1" i="1" dirty="0">
                <a:latin typeface="Courier New"/>
                <a:cs typeface="Courier New"/>
              </a:rPr>
              <a:t>x</a:t>
            </a:r>
            <a:endParaRPr sz="2600">
              <a:latin typeface="Courier New"/>
              <a:cs typeface="Courier New"/>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125</a:t>
            </a:fld>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140</a:t>
            </a:r>
            <a:endParaRPr sz="1200">
              <a:latin typeface="Trebuchet MS"/>
              <a:cs typeface="Trebuchet MS"/>
            </a:endParaRPr>
          </a:p>
        </p:txBody>
      </p:sp>
      <p:sp>
        <p:nvSpPr>
          <p:cNvPr id="5" name="object 5"/>
          <p:cNvSpPr txBox="1">
            <a:spLocks noGrp="1"/>
          </p:cNvSpPr>
          <p:nvPr>
            <p:ph type="dt" sz="half" idx="6"/>
          </p:nvPr>
        </p:nvSpPr>
        <p:spPr>
          <a:xfrm>
            <a:off x="228600" y="6400800"/>
            <a:ext cx="2124710" cy="219709"/>
          </a:xfrm>
          <a:prstGeom prst="rect">
            <a:avLst/>
          </a:prstGeom>
        </p:spPr>
        <p:txBody>
          <a:bodyPr vert="horz" wrap="square" lIns="0" tIns="0" rIns="0" bIns="0" rtlCol="0">
            <a:spAutoFit/>
          </a:bodyPr>
          <a:lstStyle/>
          <a:p>
            <a:pPr marL="12700">
              <a:lnSpc>
                <a:spcPts val="1580"/>
              </a:lnSpc>
            </a:pPr>
            <a:fld id="{1006397D-1CCC-4D98-82CC-1E66EFE5F3EB}"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5957570" cy="697230"/>
          </a:xfrm>
          <a:prstGeom prst="rect">
            <a:avLst/>
          </a:prstGeom>
        </p:spPr>
        <p:txBody>
          <a:bodyPr vert="horz" wrap="square" lIns="0" tIns="13335" rIns="0" bIns="0" rtlCol="0">
            <a:spAutoFit/>
          </a:bodyPr>
          <a:lstStyle/>
          <a:p>
            <a:pPr marL="12700">
              <a:lnSpc>
                <a:spcPct val="100000"/>
              </a:lnSpc>
              <a:spcBef>
                <a:spcPts val="105"/>
              </a:spcBef>
            </a:pPr>
            <a:r>
              <a:rPr spc="-470" dirty="0"/>
              <a:t>Successor </a:t>
            </a:r>
            <a:r>
              <a:rPr spc="-185" dirty="0"/>
              <a:t>and</a:t>
            </a:r>
            <a:r>
              <a:rPr spc="-420" dirty="0"/>
              <a:t> </a:t>
            </a:r>
            <a:r>
              <a:rPr spc="-275" dirty="0"/>
              <a:t>predecessor</a:t>
            </a:r>
          </a:p>
        </p:txBody>
      </p:sp>
      <p:sp>
        <p:nvSpPr>
          <p:cNvPr id="4" name="object 4"/>
          <p:cNvSpPr txBox="1"/>
          <p:nvPr/>
        </p:nvSpPr>
        <p:spPr>
          <a:xfrm>
            <a:off x="307340" y="1720342"/>
            <a:ext cx="8530590" cy="2837443"/>
          </a:xfrm>
          <a:prstGeom prst="rect">
            <a:avLst/>
          </a:prstGeom>
        </p:spPr>
        <p:txBody>
          <a:bodyPr vert="horz" wrap="square" lIns="0" tIns="57150" rIns="0" bIns="0" rtlCol="0">
            <a:spAutoFit/>
          </a:bodyPr>
          <a:lstStyle/>
          <a:p>
            <a:pPr marL="332740" marR="5080" indent="-320040" algn="just">
              <a:lnSpc>
                <a:spcPct val="90000"/>
              </a:lnSpc>
              <a:spcBef>
                <a:spcPts val="450"/>
              </a:spcBef>
              <a:buClr>
                <a:srgbClr val="DD8046"/>
              </a:buClr>
              <a:buSzPct val="60344"/>
              <a:buFont typeface="Wingdings"/>
              <a:buChar char=""/>
              <a:tabLst>
                <a:tab pos="332740" algn="l"/>
              </a:tabLst>
            </a:pPr>
            <a:r>
              <a:rPr lang="en-US" sz="2400" dirty="0" smtClean="0">
                <a:latin typeface="Arial"/>
                <a:cs typeface="Arial"/>
              </a:rPr>
              <a:t>Given a node in a binary search tree, it is sometimes  important to be able to find its successor in the sorted  order determined by an </a:t>
            </a:r>
            <a:r>
              <a:rPr lang="en-US" sz="2400" dirty="0" err="1" smtClean="0">
                <a:latin typeface="Arial"/>
                <a:cs typeface="Arial"/>
              </a:rPr>
              <a:t>inorder</a:t>
            </a:r>
            <a:r>
              <a:rPr lang="en-US" sz="2400" dirty="0" smtClean="0">
                <a:latin typeface="Arial"/>
                <a:cs typeface="Arial"/>
              </a:rPr>
              <a:t> tree walk.</a:t>
            </a:r>
          </a:p>
          <a:p>
            <a:pPr marL="332740" marR="5080" indent="-320040" algn="just">
              <a:lnSpc>
                <a:spcPts val="3130"/>
              </a:lnSpc>
              <a:spcBef>
                <a:spcPts val="695"/>
              </a:spcBef>
              <a:buClr>
                <a:srgbClr val="DD8046"/>
              </a:buClr>
              <a:buSzPct val="60344"/>
              <a:buFont typeface="Wingdings"/>
              <a:buChar char=""/>
              <a:tabLst>
                <a:tab pos="332740" algn="l"/>
              </a:tabLst>
            </a:pPr>
            <a:r>
              <a:rPr lang="en-US" sz="2400" dirty="0" smtClean="0">
                <a:latin typeface="Arial"/>
                <a:cs typeface="Arial"/>
              </a:rPr>
              <a:t>If all keys are distinct, the successor of a node x is the  node with the smallest key greater than key[x].</a:t>
            </a:r>
          </a:p>
          <a:p>
            <a:pPr marL="332740" marR="5080" indent="-320040" algn="just">
              <a:lnSpc>
                <a:spcPts val="3130"/>
              </a:lnSpc>
              <a:spcBef>
                <a:spcPts val="765"/>
              </a:spcBef>
              <a:buClr>
                <a:srgbClr val="DD8046"/>
              </a:buClr>
              <a:buSzPct val="60344"/>
              <a:buFont typeface="Wingdings"/>
              <a:buChar char=""/>
              <a:tabLst>
                <a:tab pos="332740" algn="l"/>
              </a:tabLst>
            </a:pPr>
            <a:r>
              <a:rPr lang="en-US" sz="2400" dirty="0" smtClean="0">
                <a:latin typeface="Arial"/>
                <a:cs typeface="Arial"/>
              </a:rPr>
              <a:t>The structure of a binary search tree allows us to  determine the successor of a node without ever  comparing keys.</a:t>
            </a:r>
            <a:endParaRPr lang="en-US" sz="2400" dirty="0">
              <a:latin typeface="Arial"/>
              <a:cs typeface="Arial"/>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126</a:t>
            </a:fld>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141</a:t>
            </a:r>
            <a:endParaRPr sz="1200">
              <a:latin typeface="Trebuchet MS"/>
              <a:cs typeface="Trebuchet MS"/>
            </a:endParaRPr>
          </a:p>
        </p:txBody>
      </p:sp>
      <p:sp>
        <p:nvSpPr>
          <p:cNvPr id="8" name="object 8"/>
          <p:cNvSpPr txBox="1">
            <a:spLocks noGrp="1"/>
          </p:cNvSpPr>
          <p:nvPr>
            <p:ph type="dt" sz="half" idx="6"/>
          </p:nvPr>
        </p:nvSpPr>
        <p:spPr>
          <a:xfrm>
            <a:off x="228600" y="6324600"/>
            <a:ext cx="2124710" cy="219709"/>
          </a:xfrm>
          <a:prstGeom prst="rect">
            <a:avLst/>
          </a:prstGeom>
        </p:spPr>
        <p:txBody>
          <a:bodyPr vert="horz" wrap="square" lIns="0" tIns="0" rIns="0" bIns="0" rtlCol="0">
            <a:spAutoFit/>
          </a:bodyPr>
          <a:lstStyle/>
          <a:p>
            <a:pPr marL="12700">
              <a:lnSpc>
                <a:spcPts val="1580"/>
              </a:lnSpc>
            </a:pPr>
            <a:fld id="{3CD5BF9F-E903-4139-8A06-252D92636FE2}"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3213735" cy="697230"/>
          </a:xfrm>
          <a:prstGeom prst="rect">
            <a:avLst/>
          </a:prstGeom>
        </p:spPr>
        <p:txBody>
          <a:bodyPr vert="horz" wrap="square" lIns="0" tIns="13335" rIns="0" bIns="0" rtlCol="0">
            <a:spAutoFit/>
          </a:bodyPr>
          <a:lstStyle/>
          <a:p>
            <a:pPr marL="12700">
              <a:lnSpc>
                <a:spcPct val="100000"/>
              </a:lnSpc>
              <a:spcBef>
                <a:spcPts val="105"/>
              </a:spcBef>
            </a:pPr>
            <a:r>
              <a:rPr spc="-370" dirty="0"/>
              <a:t>Tree</a:t>
            </a:r>
            <a:r>
              <a:rPr spc="-114" dirty="0"/>
              <a:t> </a:t>
            </a:r>
            <a:r>
              <a:rPr spc="-470" dirty="0"/>
              <a:t>Successor</a:t>
            </a:r>
          </a:p>
        </p:txBody>
      </p:sp>
      <p:sp>
        <p:nvSpPr>
          <p:cNvPr id="4" name="object 4"/>
          <p:cNvSpPr txBox="1"/>
          <p:nvPr/>
        </p:nvSpPr>
        <p:spPr>
          <a:xfrm>
            <a:off x="916939" y="1820926"/>
            <a:ext cx="7520305" cy="2711450"/>
          </a:xfrm>
          <a:prstGeom prst="rect">
            <a:avLst/>
          </a:prstGeom>
        </p:spPr>
        <p:txBody>
          <a:bodyPr vert="horz" wrap="square" lIns="0" tIns="12700" rIns="0" bIns="0" rtlCol="0">
            <a:spAutoFit/>
          </a:bodyPr>
          <a:lstStyle/>
          <a:p>
            <a:pPr marL="332740" indent="-320040">
              <a:lnSpc>
                <a:spcPct val="100000"/>
              </a:lnSpc>
              <a:spcBef>
                <a:spcPts val="100"/>
              </a:spcBef>
              <a:buClr>
                <a:srgbClr val="DD8046"/>
              </a:buClr>
              <a:buSzPct val="59259"/>
              <a:buFont typeface="Wingdings"/>
              <a:buChar char=""/>
              <a:tabLst>
                <a:tab pos="332740" algn="l"/>
                <a:tab pos="333375" algn="l"/>
              </a:tabLst>
            </a:pPr>
            <a:r>
              <a:rPr sz="2700" b="1" spc="-5" dirty="0">
                <a:latin typeface="Courier New"/>
                <a:cs typeface="Courier New"/>
              </a:rPr>
              <a:t>TREE-SUCCESSOR</a:t>
            </a:r>
            <a:r>
              <a:rPr sz="2700" b="1" i="1" spc="-5" dirty="0">
                <a:latin typeface="Courier New"/>
                <a:cs typeface="Courier New"/>
              </a:rPr>
              <a:t>(x)</a:t>
            </a:r>
            <a:endParaRPr sz="2700">
              <a:latin typeface="Courier New"/>
              <a:cs typeface="Courier New"/>
            </a:endParaRPr>
          </a:p>
          <a:p>
            <a:pPr>
              <a:lnSpc>
                <a:spcPct val="100000"/>
              </a:lnSpc>
              <a:spcBef>
                <a:spcPts val="40"/>
              </a:spcBef>
              <a:buClr>
                <a:srgbClr val="DD8046"/>
              </a:buClr>
              <a:buFont typeface="Wingdings"/>
              <a:buChar char=""/>
            </a:pPr>
            <a:endParaRPr sz="3950">
              <a:latin typeface="Times New Roman"/>
              <a:cs typeface="Times New Roman"/>
            </a:endParaRPr>
          </a:p>
          <a:p>
            <a:pPr marL="742950" lvl="1" indent="-364490">
              <a:lnSpc>
                <a:spcPct val="100000"/>
              </a:lnSpc>
              <a:spcBef>
                <a:spcPts val="5"/>
              </a:spcBef>
              <a:buFont typeface="Courier New"/>
              <a:buAutoNum type="arabicPlain"/>
              <a:tabLst>
                <a:tab pos="742950" algn="l"/>
              </a:tabLst>
            </a:pPr>
            <a:r>
              <a:rPr sz="2400" b="1" dirty="0">
                <a:latin typeface="Courier New"/>
                <a:cs typeface="Courier New"/>
              </a:rPr>
              <a:t>if </a:t>
            </a:r>
            <a:r>
              <a:rPr sz="2400" i="1" dirty="0">
                <a:latin typeface="Courier New"/>
                <a:cs typeface="Courier New"/>
              </a:rPr>
              <a:t>right[x] </a:t>
            </a:r>
            <a:r>
              <a:rPr sz="2400" dirty="0">
                <a:latin typeface="Courier New"/>
                <a:cs typeface="Courier New"/>
              </a:rPr>
              <a:t>=</a:t>
            </a:r>
            <a:r>
              <a:rPr sz="2400" spc="-75" dirty="0">
                <a:latin typeface="Courier New"/>
                <a:cs typeface="Courier New"/>
              </a:rPr>
              <a:t> </a:t>
            </a:r>
            <a:r>
              <a:rPr sz="2400" b="1" dirty="0">
                <a:latin typeface="Courier New"/>
                <a:cs typeface="Courier New"/>
              </a:rPr>
              <a:t>NIL</a:t>
            </a:r>
            <a:endParaRPr sz="2400">
              <a:latin typeface="Courier New"/>
              <a:cs typeface="Courier New"/>
            </a:endParaRPr>
          </a:p>
          <a:p>
            <a:pPr marL="1289685" lvl="1" indent="-911225">
              <a:lnSpc>
                <a:spcPct val="100000"/>
              </a:lnSpc>
              <a:spcBef>
                <a:spcPts val="600"/>
              </a:spcBef>
              <a:buFont typeface="Courier New"/>
              <a:buAutoNum type="arabicPlain"/>
              <a:tabLst>
                <a:tab pos="1289685" algn="l"/>
                <a:tab pos="1290320" algn="l"/>
              </a:tabLst>
            </a:pPr>
            <a:r>
              <a:rPr sz="2400" b="1" spc="-5" dirty="0">
                <a:latin typeface="Courier New"/>
                <a:cs typeface="Courier New"/>
              </a:rPr>
              <a:t>then return</a:t>
            </a:r>
            <a:r>
              <a:rPr sz="2400" b="1" spc="-45" dirty="0">
                <a:latin typeface="Courier New"/>
                <a:cs typeface="Courier New"/>
              </a:rPr>
              <a:t> </a:t>
            </a:r>
            <a:r>
              <a:rPr sz="2400" b="1" spc="-5" dirty="0">
                <a:latin typeface="Courier New"/>
                <a:cs typeface="Courier New"/>
              </a:rPr>
              <a:t>TREE-MINIMUM</a:t>
            </a:r>
            <a:r>
              <a:rPr sz="2400" i="1" spc="-5" dirty="0">
                <a:latin typeface="Courier New"/>
                <a:cs typeface="Courier New"/>
              </a:rPr>
              <a:t>(right[x])</a:t>
            </a:r>
            <a:endParaRPr sz="2400">
              <a:latin typeface="Courier New"/>
              <a:cs typeface="Courier New"/>
            </a:endParaRPr>
          </a:p>
          <a:p>
            <a:pPr marL="742950" lvl="1" indent="-364490">
              <a:lnSpc>
                <a:spcPct val="100000"/>
              </a:lnSpc>
              <a:spcBef>
                <a:spcPts val="600"/>
              </a:spcBef>
              <a:buFont typeface="Courier New"/>
              <a:buAutoNum type="arabicPlain"/>
              <a:tabLst>
                <a:tab pos="742950" algn="l"/>
              </a:tabLst>
            </a:pPr>
            <a:r>
              <a:rPr sz="2400" i="1" dirty="0">
                <a:latin typeface="Courier New"/>
                <a:cs typeface="Courier New"/>
              </a:rPr>
              <a:t>y </a:t>
            </a:r>
            <a:r>
              <a:rPr sz="2400" dirty="0">
                <a:latin typeface="Courier New"/>
                <a:cs typeface="Courier New"/>
              </a:rPr>
              <a:t>←</a:t>
            </a:r>
            <a:r>
              <a:rPr sz="2400" spc="-30" dirty="0">
                <a:latin typeface="Courier New"/>
                <a:cs typeface="Courier New"/>
              </a:rPr>
              <a:t> </a:t>
            </a:r>
            <a:r>
              <a:rPr sz="2400" i="1" spc="-5" dirty="0">
                <a:latin typeface="Courier New"/>
                <a:cs typeface="Courier New"/>
              </a:rPr>
              <a:t>p</a:t>
            </a:r>
            <a:r>
              <a:rPr sz="2400" spc="-5" dirty="0">
                <a:latin typeface="Courier New"/>
                <a:cs typeface="Courier New"/>
              </a:rPr>
              <a:t>[</a:t>
            </a:r>
            <a:r>
              <a:rPr sz="2400" i="1" spc="-5" dirty="0">
                <a:latin typeface="Courier New"/>
                <a:cs typeface="Courier New"/>
              </a:rPr>
              <a:t>x</a:t>
            </a:r>
            <a:r>
              <a:rPr sz="2400" spc="-5" dirty="0">
                <a:latin typeface="Courier New"/>
                <a:cs typeface="Courier New"/>
              </a:rPr>
              <a:t>]</a:t>
            </a:r>
            <a:endParaRPr sz="2400">
              <a:latin typeface="Courier New"/>
              <a:cs typeface="Courier New"/>
            </a:endParaRPr>
          </a:p>
          <a:p>
            <a:pPr marL="742950" lvl="1" indent="-364490">
              <a:lnSpc>
                <a:spcPct val="100000"/>
              </a:lnSpc>
              <a:spcBef>
                <a:spcPts val="600"/>
              </a:spcBef>
              <a:buFont typeface="Courier New"/>
              <a:buAutoNum type="arabicPlain"/>
              <a:tabLst>
                <a:tab pos="742950" algn="l"/>
              </a:tabLst>
            </a:pPr>
            <a:r>
              <a:rPr sz="2400" b="1" dirty="0">
                <a:latin typeface="Courier New"/>
                <a:cs typeface="Courier New"/>
              </a:rPr>
              <a:t>while </a:t>
            </a:r>
            <a:r>
              <a:rPr sz="2400" i="1" dirty="0">
                <a:latin typeface="Courier New"/>
                <a:cs typeface="Courier New"/>
              </a:rPr>
              <a:t>y </a:t>
            </a:r>
            <a:r>
              <a:rPr sz="2400" dirty="0">
                <a:latin typeface="Courier New"/>
                <a:cs typeface="Courier New"/>
              </a:rPr>
              <a:t>= NIL </a:t>
            </a:r>
            <a:r>
              <a:rPr sz="2400" b="1" dirty="0">
                <a:latin typeface="Courier New"/>
                <a:cs typeface="Courier New"/>
              </a:rPr>
              <a:t>and </a:t>
            </a:r>
            <a:r>
              <a:rPr sz="2400" i="1" dirty="0">
                <a:latin typeface="Courier New"/>
                <a:cs typeface="Courier New"/>
              </a:rPr>
              <a:t>x </a:t>
            </a:r>
            <a:r>
              <a:rPr sz="2400" dirty="0">
                <a:latin typeface="Courier New"/>
                <a:cs typeface="Courier New"/>
              </a:rPr>
              <a:t>=</a:t>
            </a:r>
            <a:r>
              <a:rPr sz="2400" spc="-140" dirty="0">
                <a:latin typeface="Courier New"/>
                <a:cs typeface="Courier New"/>
              </a:rPr>
              <a:t> </a:t>
            </a:r>
            <a:r>
              <a:rPr sz="2400" i="1" spc="-5" dirty="0">
                <a:latin typeface="Courier New"/>
                <a:cs typeface="Courier New"/>
              </a:rPr>
              <a:t>right</a:t>
            </a:r>
            <a:r>
              <a:rPr sz="2400" spc="-5" dirty="0">
                <a:latin typeface="Courier New"/>
                <a:cs typeface="Courier New"/>
              </a:rPr>
              <a:t>[</a:t>
            </a:r>
            <a:r>
              <a:rPr sz="2400" i="1" spc="-5" dirty="0">
                <a:latin typeface="Courier New"/>
                <a:cs typeface="Courier New"/>
              </a:rPr>
              <a:t>y</a:t>
            </a:r>
            <a:r>
              <a:rPr sz="2400" spc="-5" dirty="0">
                <a:latin typeface="Courier New"/>
                <a:cs typeface="Courier New"/>
              </a:rPr>
              <a:t>]</a:t>
            </a:r>
            <a:endParaRPr sz="2400">
              <a:latin typeface="Courier New"/>
              <a:cs typeface="Courier New"/>
            </a:endParaRPr>
          </a:p>
        </p:txBody>
      </p:sp>
      <p:sp>
        <p:nvSpPr>
          <p:cNvPr id="5" name="object 5"/>
          <p:cNvSpPr txBox="1"/>
          <p:nvPr/>
        </p:nvSpPr>
        <p:spPr>
          <a:xfrm>
            <a:off x="1282953" y="4506848"/>
            <a:ext cx="208915" cy="909319"/>
          </a:xfrm>
          <a:prstGeom prst="rect">
            <a:avLst/>
          </a:prstGeom>
        </p:spPr>
        <p:txBody>
          <a:bodyPr vert="horz" wrap="square" lIns="0" tIns="88900" rIns="0" bIns="0" rtlCol="0">
            <a:spAutoFit/>
          </a:bodyPr>
          <a:lstStyle/>
          <a:p>
            <a:pPr marL="12700">
              <a:lnSpc>
                <a:spcPct val="100000"/>
              </a:lnSpc>
              <a:spcBef>
                <a:spcPts val="700"/>
              </a:spcBef>
            </a:pPr>
            <a:r>
              <a:rPr sz="2400" dirty="0">
                <a:latin typeface="Courier New"/>
                <a:cs typeface="Courier New"/>
              </a:rPr>
              <a:t>5</a:t>
            </a:r>
            <a:endParaRPr sz="2400">
              <a:latin typeface="Courier New"/>
              <a:cs typeface="Courier New"/>
            </a:endParaRPr>
          </a:p>
          <a:p>
            <a:pPr marL="12700">
              <a:lnSpc>
                <a:spcPct val="100000"/>
              </a:lnSpc>
              <a:spcBef>
                <a:spcPts val="600"/>
              </a:spcBef>
            </a:pPr>
            <a:r>
              <a:rPr sz="2400" dirty="0">
                <a:latin typeface="Courier New"/>
                <a:cs typeface="Courier New"/>
              </a:rPr>
              <a:t>6</a:t>
            </a:r>
            <a:endParaRPr sz="2400">
              <a:latin typeface="Courier New"/>
              <a:cs typeface="Courier New"/>
            </a:endParaRPr>
          </a:p>
        </p:txBody>
      </p:sp>
      <p:sp>
        <p:nvSpPr>
          <p:cNvPr id="6" name="object 6"/>
          <p:cNvSpPr txBox="1"/>
          <p:nvPr/>
        </p:nvSpPr>
        <p:spPr>
          <a:xfrm>
            <a:off x="2377185" y="4506848"/>
            <a:ext cx="2034539" cy="909319"/>
          </a:xfrm>
          <a:prstGeom prst="rect">
            <a:avLst/>
          </a:prstGeom>
        </p:spPr>
        <p:txBody>
          <a:bodyPr vert="horz" wrap="square" lIns="0" tIns="88900" rIns="0" bIns="0" rtlCol="0">
            <a:spAutoFit/>
          </a:bodyPr>
          <a:lstStyle/>
          <a:p>
            <a:pPr marL="12700">
              <a:lnSpc>
                <a:spcPct val="100000"/>
              </a:lnSpc>
              <a:spcBef>
                <a:spcPts val="700"/>
              </a:spcBef>
            </a:pPr>
            <a:r>
              <a:rPr sz="2400" b="1" dirty="0">
                <a:latin typeface="Courier New"/>
                <a:cs typeface="Courier New"/>
              </a:rPr>
              <a:t>do </a:t>
            </a:r>
            <a:r>
              <a:rPr sz="2400" i="1" dirty="0">
                <a:latin typeface="Courier New"/>
                <a:cs typeface="Courier New"/>
              </a:rPr>
              <a:t>x </a:t>
            </a:r>
            <a:r>
              <a:rPr sz="2400" dirty="0">
                <a:latin typeface="Courier New"/>
                <a:cs typeface="Courier New"/>
              </a:rPr>
              <a:t>←</a:t>
            </a:r>
            <a:r>
              <a:rPr sz="2400" spc="-80" dirty="0">
                <a:latin typeface="Courier New"/>
                <a:cs typeface="Courier New"/>
              </a:rPr>
              <a:t> </a:t>
            </a:r>
            <a:r>
              <a:rPr sz="2400" i="1" dirty="0">
                <a:latin typeface="Courier New"/>
                <a:cs typeface="Courier New"/>
              </a:rPr>
              <a:t>y</a:t>
            </a:r>
            <a:endParaRPr sz="2400">
              <a:latin typeface="Courier New"/>
              <a:cs typeface="Courier New"/>
            </a:endParaRPr>
          </a:p>
          <a:p>
            <a:pPr marL="559435">
              <a:lnSpc>
                <a:spcPct val="100000"/>
              </a:lnSpc>
              <a:spcBef>
                <a:spcPts val="600"/>
              </a:spcBef>
            </a:pPr>
            <a:r>
              <a:rPr sz="2400" i="1" dirty="0">
                <a:latin typeface="Courier New"/>
                <a:cs typeface="Courier New"/>
              </a:rPr>
              <a:t>y </a:t>
            </a:r>
            <a:r>
              <a:rPr sz="2400" dirty="0">
                <a:latin typeface="Courier New"/>
                <a:cs typeface="Courier New"/>
              </a:rPr>
              <a:t>←</a:t>
            </a:r>
            <a:r>
              <a:rPr sz="2400" spc="-110" dirty="0">
                <a:latin typeface="Courier New"/>
                <a:cs typeface="Courier New"/>
              </a:rPr>
              <a:t> </a:t>
            </a:r>
            <a:r>
              <a:rPr sz="2400" i="1" spc="-5" dirty="0">
                <a:latin typeface="Courier New"/>
                <a:cs typeface="Courier New"/>
              </a:rPr>
              <a:t>p</a:t>
            </a:r>
            <a:r>
              <a:rPr sz="2400" spc="-5" dirty="0">
                <a:latin typeface="Courier New"/>
                <a:cs typeface="Courier New"/>
              </a:rPr>
              <a:t>[</a:t>
            </a:r>
            <a:r>
              <a:rPr sz="2400" i="1" spc="-5" dirty="0">
                <a:latin typeface="Courier New"/>
                <a:cs typeface="Courier New"/>
              </a:rPr>
              <a:t>y</a:t>
            </a:r>
            <a:r>
              <a:rPr sz="2400" spc="-5" dirty="0">
                <a:latin typeface="Courier New"/>
                <a:cs typeface="Courier New"/>
              </a:rPr>
              <a:t>]</a:t>
            </a:r>
            <a:endParaRPr sz="2400">
              <a:latin typeface="Courier New"/>
              <a:cs typeface="Courier New"/>
            </a:endParaRPr>
          </a:p>
        </p:txBody>
      </p:sp>
      <p:sp>
        <p:nvSpPr>
          <p:cNvPr id="7" name="object 7"/>
          <p:cNvSpPr txBox="1"/>
          <p:nvPr/>
        </p:nvSpPr>
        <p:spPr>
          <a:xfrm>
            <a:off x="1282953" y="5467299"/>
            <a:ext cx="18497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ourier New"/>
                <a:cs typeface="Courier New"/>
              </a:rPr>
              <a:t>7 </a:t>
            </a:r>
            <a:r>
              <a:rPr sz="2400" b="1" dirty="0">
                <a:latin typeface="Courier New"/>
                <a:cs typeface="Courier New"/>
              </a:rPr>
              <a:t>return</a:t>
            </a:r>
            <a:r>
              <a:rPr sz="2400" b="1" spc="-155" dirty="0">
                <a:latin typeface="Courier New"/>
                <a:cs typeface="Courier New"/>
              </a:rPr>
              <a:t> </a:t>
            </a:r>
            <a:r>
              <a:rPr sz="2400" i="1" dirty="0">
                <a:latin typeface="Courier New"/>
                <a:cs typeface="Courier New"/>
              </a:rPr>
              <a:t>y</a:t>
            </a:r>
            <a:endParaRPr sz="2400">
              <a:latin typeface="Courier New"/>
              <a:cs typeface="Courier New"/>
            </a:endParaRPr>
          </a:p>
        </p:txBody>
      </p:sp>
      <p:sp>
        <p:nvSpPr>
          <p:cNvPr id="10" name="Slide Number Placeholder 9"/>
          <p:cNvSpPr>
            <a:spLocks noGrp="1"/>
          </p:cNvSpPr>
          <p:nvPr>
            <p:ph type="sldNum" sz="quarter" idx="7"/>
          </p:nvPr>
        </p:nvSpPr>
        <p:spPr/>
        <p:txBody>
          <a:bodyPr/>
          <a:lstStyle/>
          <a:p>
            <a:fld id="{B6F15528-21DE-4FAA-801E-634DDDAF4B2B}" type="slidenum">
              <a:rPr lang="en-US" smtClean="0"/>
              <a:pPr/>
              <a:t>127</a:t>
            </a:fld>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142</a:t>
            </a:r>
            <a:endParaRPr sz="1200">
              <a:latin typeface="Trebuchet MS"/>
              <a:cs typeface="Trebuchet MS"/>
            </a:endParaRPr>
          </a:p>
        </p:txBody>
      </p:sp>
      <p:sp>
        <p:nvSpPr>
          <p:cNvPr id="5" name="object 5"/>
          <p:cNvSpPr txBox="1">
            <a:spLocks noGrp="1"/>
          </p:cNvSpPr>
          <p:nvPr>
            <p:ph type="dt" sz="half" idx="6"/>
          </p:nvPr>
        </p:nvSpPr>
        <p:spPr>
          <a:xfrm>
            <a:off x="228600" y="6324600"/>
            <a:ext cx="2124710" cy="219709"/>
          </a:xfrm>
          <a:prstGeom prst="rect">
            <a:avLst/>
          </a:prstGeom>
        </p:spPr>
        <p:txBody>
          <a:bodyPr vert="horz" wrap="square" lIns="0" tIns="0" rIns="0" bIns="0" rtlCol="0">
            <a:spAutoFit/>
          </a:bodyPr>
          <a:lstStyle/>
          <a:p>
            <a:pPr marL="12700">
              <a:lnSpc>
                <a:spcPts val="1580"/>
              </a:lnSpc>
            </a:pPr>
            <a:fld id="{C5334BF1-DFA2-4DA7-B563-3B44375D6114}"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38302" y="343865"/>
            <a:ext cx="7867395" cy="505908"/>
          </a:xfrm>
          <a:prstGeom prst="rect">
            <a:avLst/>
          </a:prstGeom>
        </p:spPr>
        <p:txBody>
          <a:bodyPr vert="horz" wrap="square" lIns="0" tIns="13335" rIns="0" bIns="0" rtlCol="0">
            <a:spAutoFit/>
          </a:bodyPr>
          <a:lstStyle/>
          <a:p>
            <a:pPr marL="65405">
              <a:lnSpc>
                <a:spcPct val="100000"/>
              </a:lnSpc>
              <a:spcBef>
                <a:spcPts val="105"/>
              </a:spcBef>
            </a:pPr>
            <a:r>
              <a:rPr lang="en-US" sz="3200" kern="1200" dirty="0" smtClean="0">
                <a:solidFill>
                  <a:schemeClr val="tx1"/>
                </a:solidFill>
                <a:ea typeface="+mn-ea"/>
              </a:rPr>
              <a:t>The Two Cases of TREE-SUCCSSOR</a:t>
            </a:r>
            <a:endParaRPr lang="en-US" sz="3200" kern="1200" dirty="0">
              <a:solidFill>
                <a:schemeClr val="tx1"/>
              </a:solidFill>
              <a:ea typeface="+mn-ea"/>
            </a:endParaRPr>
          </a:p>
        </p:txBody>
      </p:sp>
      <p:sp>
        <p:nvSpPr>
          <p:cNvPr id="4" name="object 4"/>
          <p:cNvSpPr txBox="1"/>
          <p:nvPr/>
        </p:nvSpPr>
        <p:spPr>
          <a:xfrm>
            <a:off x="307340" y="1764538"/>
            <a:ext cx="8530590" cy="2752677"/>
          </a:xfrm>
          <a:prstGeom prst="rect">
            <a:avLst/>
          </a:prstGeom>
        </p:spPr>
        <p:txBody>
          <a:bodyPr vert="horz" wrap="square" lIns="0" tIns="13335" rIns="0" bIns="0" rtlCol="0">
            <a:spAutoFit/>
          </a:bodyPr>
          <a:lstStyle/>
          <a:p>
            <a:pPr marL="332740" marR="5080" indent="-320040" algn="just">
              <a:lnSpc>
                <a:spcPct val="100000"/>
              </a:lnSpc>
              <a:spcBef>
                <a:spcPts val="105"/>
              </a:spcBef>
              <a:buClr>
                <a:srgbClr val="DD8046"/>
              </a:buClr>
              <a:buSzPct val="60344"/>
              <a:buFont typeface="Wingdings"/>
              <a:buChar char=""/>
              <a:tabLst>
                <a:tab pos="332740" algn="l"/>
              </a:tabLst>
            </a:pPr>
            <a:r>
              <a:rPr lang="en-US" sz="2400" dirty="0" smtClean="0">
                <a:latin typeface="Arial"/>
                <a:cs typeface="Arial"/>
              </a:rPr>
              <a:t>The	code for TREE-SUCCESSOR is broken	into two  cases:</a:t>
            </a:r>
          </a:p>
          <a:p>
            <a:pPr marL="332740" marR="5080" lvl="1" indent="-320040" algn="just">
              <a:lnSpc>
                <a:spcPct val="100000"/>
              </a:lnSpc>
              <a:spcBef>
                <a:spcPts val="610"/>
              </a:spcBef>
              <a:buClr>
                <a:srgbClr val="DD8046"/>
              </a:buClr>
              <a:buSzPct val="60344"/>
              <a:buFont typeface="Wingdings"/>
              <a:buChar char=""/>
              <a:tabLst>
                <a:tab pos="332740" algn="l"/>
              </a:tabLst>
            </a:pPr>
            <a:r>
              <a:rPr lang="en-US" sz="2400" dirty="0" smtClean="0">
                <a:latin typeface="Arial"/>
                <a:cs typeface="Arial"/>
              </a:rPr>
              <a:t>If the  right </a:t>
            </a:r>
            <a:r>
              <a:rPr lang="en-US" sz="2400" dirty="0" err="1" smtClean="0">
                <a:latin typeface="Arial"/>
                <a:cs typeface="Arial"/>
              </a:rPr>
              <a:t>subtree</a:t>
            </a:r>
            <a:r>
              <a:rPr lang="en-US" sz="2400" dirty="0" smtClean="0">
                <a:latin typeface="Arial"/>
                <a:cs typeface="Arial"/>
              </a:rPr>
              <a:t> of node x is nonempty, then the  successor of x is just the leftmost node in the right </a:t>
            </a:r>
            <a:r>
              <a:rPr lang="en-US" sz="2400" dirty="0" err="1" smtClean="0">
                <a:latin typeface="Arial"/>
                <a:cs typeface="Arial"/>
              </a:rPr>
              <a:t>subtree</a:t>
            </a:r>
            <a:r>
              <a:rPr lang="en-US" sz="2400" dirty="0" smtClean="0">
                <a:latin typeface="Arial"/>
                <a:cs typeface="Arial"/>
              </a:rPr>
              <a:t>,  which is found in line 2 by calling TREE-MINIMUM(right[x]).</a:t>
            </a:r>
          </a:p>
          <a:p>
            <a:pPr marL="332740" marR="5080" lvl="1" indent="-320040" algn="just">
              <a:lnSpc>
                <a:spcPct val="100000"/>
              </a:lnSpc>
              <a:spcBef>
                <a:spcPts val="605"/>
              </a:spcBef>
              <a:buClr>
                <a:srgbClr val="DD8046"/>
              </a:buClr>
              <a:buSzPct val="60344"/>
              <a:buFont typeface="Wingdings"/>
              <a:buChar char=""/>
              <a:tabLst>
                <a:tab pos="332740" algn="l"/>
              </a:tabLst>
            </a:pPr>
            <a:r>
              <a:rPr lang="en-US" sz="2400" dirty="0" smtClean="0">
                <a:latin typeface="Arial"/>
                <a:cs typeface="Arial"/>
              </a:rPr>
              <a:t>On the other hand, if the right </a:t>
            </a:r>
            <a:r>
              <a:rPr lang="en-US" sz="2400" dirty="0" err="1" smtClean="0">
                <a:latin typeface="Arial"/>
                <a:cs typeface="Arial"/>
              </a:rPr>
              <a:t>subtree</a:t>
            </a:r>
            <a:r>
              <a:rPr lang="en-US" sz="2400" dirty="0" smtClean="0">
                <a:latin typeface="Arial"/>
                <a:cs typeface="Arial"/>
              </a:rPr>
              <a:t> of node x is empty  and x has a successor y, then y is the lowest ancestor of x  whose left child is also an ancestor of x</a:t>
            </a:r>
            <a:endParaRPr lang="en-US" sz="2400" dirty="0">
              <a:latin typeface="Arial"/>
              <a:cs typeface="Arial"/>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128</a:t>
            </a:fld>
            <a:endParaRPr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143</a:t>
            </a:r>
            <a:endParaRPr sz="1200">
              <a:latin typeface="Trebuchet MS"/>
              <a:cs typeface="Trebuchet MS"/>
            </a:endParaRPr>
          </a:p>
        </p:txBody>
      </p:sp>
      <p:sp>
        <p:nvSpPr>
          <p:cNvPr id="3" name="object 3"/>
          <p:cNvSpPr txBox="1">
            <a:spLocks noGrp="1"/>
          </p:cNvSpPr>
          <p:nvPr>
            <p:ph type="title"/>
          </p:nvPr>
        </p:nvSpPr>
        <p:spPr>
          <a:xfrm>
            <a:off x="307340" y="189992"/>
            <a:ext cx="1943100" cy="696595"/>
          </a:xfrm>
          <a:prstGeom prst="rect">
            <a:avLst/>
          </a:prstGeom>
        </p:spPr>
        <p:txBody>
          <a:bodyPr vert="horz" wrap="square" lIns="0" tIns="12700" rIns="0" bIns="0" rtlCol="0">
            <a:spAutoFit/>
          </a:bodyPr>
          <a:lstStyle/>
          <a:p>
            <a:pPr marL="12700">
              <a:lnSpc>
                <a:spcPct val="100000"/>
              </a:lnSpc>
              <a:spcBef>
                <a:spcPts val="100"/>
              </a:spcBef>
            </a:pPr>
            <a:r>
              <a:rPr spc="-290" dirty="0"/>
              <a:t>Example</a:t>
            </a:r>
          </a:p>
        </p:txBody>
      </p:sp>
      <p:sp>
        <p:nvSpPr>
          <p:cNvPr id="4" name="object 4"/>
          <p:cNvSpPr txBox="1"/>
          <p:nvPr/>
        </p:nvSpPr>
        <p:spPr>
          <a:xfrm>
            <a:off x="307340" y="4590669"/>
            <a:ext cx="8530590" cy="1641475"/>
          </a:xfrm>
          <a:prstGeom prst="rect">
            <a:avLst/>
          </a:prstGeom>
        </p:spPr>
        <p:txBody>
          <a:bodyPr vert="horz" wrap="square" lIns="0" tIns="12700" rIns="0" bIns="0" rtlCol="0">
            <a:spAutoFit/>
          </a:bodyPr>
          <a:lstStyle/>
          <a:p>
            <a:pPr marL="332740" marR="5080" indent="-320040" algn="just">
              <a:spcBef>
                <a:spcPts val="100"/>
              </a:spcBef>
              <a:buClr>
                <a:srgbClr val="DD8046"/>
              </a:buClr>
              <a:buSzPct val="60344"/>
              <a:buFont typeface="Wingdings"/>
              <a:buChar char=""/>
              <a:tabLst>
                <a:tab pos="332740" algn="l"/>
              </a:tabLst>
            </a:pPr>
            <a:r>
              <a:rPr lang="en-US" sz="2000" dirty="0" smtClean="0">
                <a:latin typeface="Arial"/>
                <a:cs typeface="Arial"/>
              </a:rPr>
              <a:t>The successor of the node with key 15 is the node with key 17, since it is the  minimum key in the right </a:t>
            </a:r>
            <a:r>
              <a:rPr lang="en-US" sz="2000" dirty="0" err="1" smtClean="0">
                <a:latin typeface="Arial"/>
                <a:cs typeface="Arial"/>
              </a:rPr>
              <a:t>subtree</a:t>
            </a:r>
            <a:r>
              <a:rPr lang="en-US" sz="2000" dirty="0" smtClean="0">
                <a:latin typeface="Arial"/>
                <a:cs typeface="Arial"/>
              </a:rPr>
              <a:t> of 15.</a:t>
            </a:r>
          </a:p>
          <a:p>
            <a:pPr marL="332740" marR="5080" indent="-320040" algn="just">
              <a:spcBef>
                <a:spcPts val="715"/>
              </a:spcBef>
              <a:buClr>
                <a:srgbClr val="DD8046"/>
              </a:buClr>
              <a:buSzPct val="60344"/>
              <a:buFont typeface="Wingdings"/>
              <a:buChar char=""/>
              <a:tabLst>
                <a:tab pos="332740" algn="l"/>
              </a:tabLst>
            </a:pPr>
            <a:r>
              <a:rPr lang="en-US" sz="2000" dirty="0" smtClean="0">
                <a:latin typeface="Arial"/>
                <a:cs typeface="Arial"/>
              </a:rPr>
              <a:t>The node with key 13 has no right </a:t>
            </a:r>
            <a:r>
              <a:rPr lang="en-US" sz="2000" dirty="0" err="1" smtClean="0">
                <a:latin typeface="Arial"/>
                <a:cs typeface="Arial"/>
              </a:rPr>
              <a:t>subtree</a:t>
            </a:r>
            <a:r>
              <a:rPr lang="en-US" sz="2000" dirty="0" smtClean="0">
                <a:latin typeface="Arial"/>
                <a:cs typeface="Arial"/>
              </a:rPr>
              <a:t>, and thus its successor is its lowest  ancestor whose left child is also an ancestor. In this case, the node with key 15 is  its successor.</a:t>
            </a:r>
            <a:endParaRPr lang="en-US" sz="2000" dirty="0">
              <a:latin typeface="Arial"/>
              <a:cs typeface="Arial"/>
            </a:endParaRPr>
          </a:p>
        </p:txBody>
      </p:sp>
      <p:sp>
        <p:nvSpPr>
          <p:cNvPr id="5" name="object 5"/>
          <p:cNvSpPr/>
          <p:nvPr/>
        </p:nvSpPr>
        <p:spPr>
          <a:xfrm>
            <a:off x="2195576" y="1828800"/>
            <a:ext cx="4662424" cy="254635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dt" sz="half" idx="6"/>
          </p:nvPr>
        </p:nvSpPr>
        <p:spPr>
          <a:xfrm>
            <a:off x="228600" y="6400800"/>
            <a:ext cx="2124710" cy="219709"/>
          </a:xfrm>
          <a:prstGeom prst="rect">
            <a:avLst/>
          </a:prstGeom>
        </p:spPr>
        <p:txBody>
          <a:bodyPr vert="horz" wrap="square" lIns="0" tIns="0" rIns="0" bIns="0" rtlCol="0">
            <a:spAutoFit/>
          </a:bodyPr>
          <a:lstStyle/>
          <a:p>
            <a:pPr marL="12700">
              <a:lnSpc>
                <a:spcPts val="1580"/>
              </a:lnSpc>
            </a:pPr>
            <a:fld id="{F5E380B5-A594-49CD-AABE-7499FD5D9F05}" type="datetime4">
              <a:rPr lang="en-US" spc="-5" smtClean="0"/>
              <a:pPr marL="12700">
                <a:lnSpc>
                  <a:spcPts val="1580"/>
                </a:lnSpc>
              </a:pPr>
              <a:t>January 1, 2020</a:t>
            </a:fld>
            <a:endParaRPr spc="-5" dirty="0"/>
          </a:p>
        </p:txBody>
      </p:sp>
      <p:sp>
        <p:nvSpPr>
          <p:cNvPr id="8" name="Slide Number Placeholder 7"/>
          <p:cNvSpPr>
            <a:spLocks noGrp="1"/>
          </p:cNvSpPr>
          <p:nvPr>
            <p:ph type="sldNum" sz="quarter" idx="7"/>
          </p:nvPr>
        </p:nvSpPr>
        <p:spPr/>
        <p:txBody>
          <a:bodyPr/>
          <a:lstStyle/>
          <a:p>
            <a:fld id="{B6F15528-21DE-4FAA-801E-634DDDAF4B2B}" type="slidenum">
              <a:rPr lang="en-US" smtClean="0"/>
              <a:pPr/>
              <a:t>129</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461" y="1266190"/>
            <a:ext cx="106680" cy="208279"/>
          </a:xfrm>
          <a:prstGeom prst="rect">
            <a:avLst/>
          </a:prstGeom>
        </p:spPr>
        <p:txBody>
          <a:bodyPr vert="horz" wrap="square" lIns="0" tIns="12700" rIns="0" bIns="0" rtlCol="0">
            <a:spAutoFit/>
          </a:bodyPr>
          <a:lstStyle/>
          <a:p>
            <a:pPr marL="12700">
              <a:lnSpc>
                <a:spcPct val="100000"/>
              </a:lnSpc>
              <a:spcBef>
                <a:spcPts val="100"/>
              </a:spcBef>
            </a:pPr>
            <a:r>
              <a:rPr sz="1200" b="1" spc="-70" dirty="0">
                <a:solidFill>
                  <a:srgbClr val="FFFFFF"/>
                </a:solidFill>
                <a:latin typeface="Trebuchet MS"/>
                <a:cs typeface="Trebuchet MS"/>
              </a:rPr>
              <a:t>4</a:t>
            </a:r>
            <a:endParaRPr sz="1200">
              <a:latin typeface="Trebuchet MS"/>
              <a:cs typeface="Trebuchet MS"/>
            </a:endParaRPr>
          </a:p>
        </p:txBody>
      </p:sp>
      <p:sp>
        <p:nvSpPr>
          <p:cNvPr id="3" name="object 3"/>
          <p:cNvSpPr txBox="1">
            <a:spLocks noGrp="1"/>
          </p:cNvSpPr>
          <p:nvPr>
            <p:ph type="title"/>
          </p:nvPr>
        </p:nvSpPr>
        <p:spPr>
          <a:xfrm>
            <a:off x="691387" y="343865"/>
            <a:ext cx="5297805" cy="697230"/>
          </a:xfrm>
          <a:prstGeom prst="rect">
            <a:avLst/>
          </a:prstGeom>
        </p:spPr>
        <p:txBody>
          <a:bodyPr vert="horz" wrap="square" lIns="0" tIns="13335" rIns="0" bIns="0" rtlCol="0">
            <a:spAutoFit/>
          </a:bodyPr>
          <a:lstStyle/>
          <a:p>
            <a:pPr marL="12700">
              <a:lnSpc>
                <a:spcPct val="100000"/>
              </a:lnSpc>
              <a:spcBef>
                <a:spcPts val="105"/>
              </a:spcBef>
            </a:pPr>
            <a:r>
              <a:rPr spc="-390" dirty="0"/>
              <a:t>Types </a:t>
            </a:r>
            <a:r>
              <a:rPr dirty="0"/>
              <a:t>of </a:t>
            </a:r>
            <a:r>
              <a:rPr spc="-150" dirty="0"/>
              <a:t>Data</a:t>
            </a:r>
            <a:r>
              <a:rPr spc="-445" dirty="0"/>
              <a:t> </a:t>
            </a:r>
            <a:r>
              <a:rPr spc="-280" dirty="0"/>
              <a:t>Structure</a:t>
            </a:r>
          </a:p>
        </p:txBody>
      </p:sp>
      <p:sp>
        <p:nvSpPr>
          <p:cNvPr id="4" name="object 4"/>
          <p:cNvSpPr/>
          <p:nvPr/>
        </p:nvSpPr>
        <p:spPr>
          <a:xfrm>
            <a:off x="977272" y="1913820"/>
            <a:ext cx="7085350" cy="356896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xfrm>
            <a:off x="304800" y="6324600"/>
            <a:ext cx="2124710" cy="205184"/>
          </a:xfrm>
          <a:prstGeom prst="rect">
            <a:avLst/>
          </a:prstGeom>
        </p:spPr>
        <p:txBody>
          <a:bodyPr vert="horz" wrap="square" lIns="0" tIns="0" rIns="0" bIns="0" rtlCol="0">
            <a:spAutoFit/>
          </a:bodyPr>
          <a:lstStyle/>
          <a:p>
            <a:pPr marL="12700">
              <a:lnSpc>
                <a:spcPts val="1580"/>
              </a:lnSpc>
            </a:pPr>
            <a:fld id="{8206CF41-CA50-4A9D-A9C5-8B4B8DDB0DAC}" type="datetime4">
              <a:rPr lang="en-US" spc="-5" smtClean="0"/>
              <a:pPr marL="12700">
                <a:lnSpc>
                  <a:spcPts val="1580"/>
                </a:lnSpc>
              </a:pPr>
              <a:t>January 1, 2020</a:t>
            </a:fld>
            <a:endParaRPr spc="-5"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144</a:t>
            </a:r>
            <a:endParaRPr sz="1200">
              <a:latin typeface="Trebuchet MS"/>
              <a:cs typeface="Trebuchet MS"/>
            </a:endParaRPr>
          </a:p>
        </p:txBody>
      </p:sp>
      <p:sp>
        <p:nvSpPr>
          <p:cNvPr id="5" name="object 5"/>
          <p:cNvSpPr txBox="1">
            <a:spLocks noGrp="1"/>
          </p:cNvSpPr>
          <p:nvPr>
            <p:ph type="dt" sz="half" idx="6"/>
          </p:nvPr>
        </p:nvSpPr>
        <p:spPr>
          <a:xfrm>
            <a:off x="228600" y="6400800"/>
            <a:ext cx="2124710" cy="219709"/>
          </a:xfrm>
          <a:prstGeom prst="rect">
            <a:avLst/>
          </a:prstGeom>
        </p:spPr>
        <p:txBody>
          <a:bodyPr vert="horz" wrap="square" lIns="0" tIns="0" rIns="0" bIns="0" rtlCol="0">
            <a:spAutoFit/>
          </a:bodyPr>
          <a:lstStyle/>
          <a:p>
            <a:pPr marL="12700">
              <a:lnSpc>
                <a:spcPts val="1580"/>
              </a:lnSpc>
            </a:pPr>
            <a:fld id="{24D3CC4D-FF5A-4A75-B8B8-DA64FD6CC26C}"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4838065" cy="697230"/>
          </a:xfrm>
          <a:prstGeom prst="rect">
            <a:avLst/>
          </a:prstGeom>
        </p:spPr>
        <p:txBody>
          <a:bodyPr vert="horz" wrap="square" lIns="0" tIns="13335" rIns="0" bIns="0" rtlCol="0">
            <a:spAutoFit/>
          </a:bodyPr>
          <a:lstStyle/>
          <a:p>
            <a:pPr marL="12700">
              <a:lnSpc>
                <a:spcPct val="100000"/>
              </a:lnSpc>
              <a:spcBef>
                <a:spcPts val="105"/>
              </a:spcBef>
            </a:pPr>
            <a:r>
              <a:rPr spc="-280" dirty="0"/>
              <a:t>Insertion </a:t>
            </a:r>
            <a:r>
              <a:rPr spc="-185" dirty="0"/>
              <a:t>and</a:t>
            </a:r>
            <a:r>
              <a:rPr spc="155" dirty="0"/>
              <a:t> </a:t>
            </a:r>
            <a:r>
              <a:rPr spc="-229" dirty="0"/>
              <a:t>Deletion</a:t>
            </a:r>
          </a:p>
        </p:txBody>
      </p:sp>
      <p:sp>
        <p:nvSpPr>
          <p:cNvPr id="4" name="object 4"/>
          <p:cNvSpPr txBox="1"/>
          <p:nvPr/>
        </p:nvSpPr>
        <p:spPr>
          <a:xfrm>
            <a:off x="307340" y="1532966"/>
            <a:ext cx="8531225" cy="3228576"/>
          </a:xfrm>
          <a:prstGeom prst="rect">
            <a:avLst/>
          </a:prstGeom>
        </p:spPr>
        <p:txBody>
          <a:bodyPr vert="horz" wrap="square" lIns="0" tIns="63500" rIns="0" bIns="0" rtlCol="0">
            <a:spAutoFit/>
          </a:bodyPr>
          <a:lstStyle/>
          <a:p>
            <a:pPr marL="332740" marR="5080" indent="-320040" algn="just">
              <a:lnSpc>
                <a:spcPts val="3130"/>
              </a:lnSpc>
              <a:spcBef>
                <a:spcPts val="500"/>
              </a:spcBef>
              <a:buClr>
                <a:srgbClr val="DD8046"/>
              </a:buClr>
              <a:buSzPct val="60344"/>
              <a:buFont typeface="Wingdings"/>
              <a:buChar char=""/>
              <a:tabLst>
                <a:tab pos="332740" algn="l"/>
              </a:tabLst>
            </a:pPr>
            <a:r>
              <a:rPr lang="en-US" sz="2400" dirty="0" smtClean="0">
                <a:latin typeface="Arial"/>
                <a:cs typeface="Arial"/>
              </a:rPr>
              <a:t>The operations of insertion and deletion cause the  dynamic set represented by a binary search tree to  change.</a:t>
            </a:r>
          </a:p>
          <a:p>
            <a:pPr marL="332740" marR="5080" indent="-320040" algn="just">
              <a:lnSpc>
                <a:spcPts val="3130"/>
              </a:lnSpc>
              <a:spcBef>
                <a:spcPts val="705"/>
              </a:spcBef>
              <a:buClr>
                <a:srgbClr val="DD8046"/>
              </a:buClr>
              <a:buSzPct val="60344"/>
              <a:buFont typeface="Wingdings"/>
              <a:buChar char=""/>
              <a:tabLst>
                <a:tab pos="332740" algn="l"/>
              </a:tabLst>
            </a:pPr>
            <a:r>
              <a:rPr lang="en-US" sz="2400" dirty="0" smtClean="0">
                <a:latin typeface="Arial"/>
                <a:cs typeface="Arial"/>
              </a:rPr>
              <a:t>The data structure must be modified to reflect this  change, but in such a way that the binary-search-tree  property continues to hold.</a:t>
            </a:r>
          </a:p>
          <a:p>
            <a:pPr marL="332740" marR="5080" indent="-320040" algn="just">
              <a:lnSpc>
                <a:spcPct val="90000"/>
              </a:lnSpc>
              <a:spcBef>
                <a:spcPts val="665"/>
              </a:spcBef>
              <a:buClr>
                <a:srgbClr val="DD8046"/>
              </a:buClr>
              <a:buSzPct val="60344"/>
              <a:buFont typeface="Wingdings"/>
              <a:buChar char=""/>
              <a:tabLst>
                <a:tab pos="332740" algn="l"/>
              </a:tabLst>
            </a:pPr>
            <a:r>
              <a:rPr lang="en-US" sz="2400" dirty="0" smtClean="0">
                <a:latin typeface="Arial"/>
                <a:cs typeface="Arial"/>
              </a:rPr>
              <a:t>As we shall see, modifying the tree to insert a new  element is relatively straightforward, but handling  deletion is somewhat more intricate.</a:t>
            </a:r>
            <a:endParaRPr lang="en-US" sz="2400" dirty="0">
              <a:latin typeface="Arial"/>
              <a:cs typeface="Arial"/>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130</a:t>
            </a:fld>
            <a:endParaRPr 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145</a:t>
            </a:r>
            <a:endParaRPr sz="1200">
              <a:latin typeface="Trebuchet MS"/>
              <a:cs typeface="Trebuchet MS"/>
            </a:endParaRPr>
          </a:p>
        </p:txBody>
      </p:sp>
      <p:sp>
        <p:nvSpPr>
          <p:cNvPr id="5" name="object 5"/>
          <p:cNvSpPr txBox="1">
            <a:spLocks noGrp="1"/>
          </p:cNvSpPr>
          <p:nvPr>
            <p:ph type="dt" sz="half" idx="6"/>
          </p:nvPr>
        </p:nvSpPr>
        <p:spPr>
          <a:xfrm>
            <a:off x="304800" y="6400800"/>
            <a:ext cx="2124710" cy="219709"/>
          </a:xfrm>
          <a:prstGeom prst="rect">
            <a:avLst/>
          </a:prstGeom>
        </p:spPr>
        <p:txBody>
          <a:bodyPr vert="horz" wrap="square" lIns="0" tIns="0" rIns="0" bIns="0" rtlCol="0">
            <a:spAutoFit/>
          </a:bodyPr>
          <a:lstStyle/>
          <a:p>
            <a:pPr marL="12700">
              <a:lnSpc>
                <a:spcPts val="1580"/>
              </a:lnSpc>
            </a:pPr>
            <a:fld id="{BD26F2F0-489B-493F-B271-BD6A11C44D35}"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1854200" cy="697230"/>
          </a:xfrm>
          <a:prstGeom prst="rect">
            <a:avLst/>
          </a:prstGeom>
        </p:spPr>
        <p:txBody>
          <a:bodyPr vert="horz" wrap="square" lIns="0" tIns="13335" rIns="0" bIns="0" rtlCol="0">
            <a:spAutoFit/>
          </a:bodyPr>
          <a:lstStyle/>
          <a:p>
            <a:pPr marL="12700">
              <a:lnSpc>
                <a:spcPct val="100000"/>
              </a:lnSpc>
              <a:spcBef>
                <a:spcPts val="105"/>
              </a:spcBef>
            </a:pPr>
            <a:r>
              <a:rPr spc="-280" dirty="0"/>
              <a:t>Insertion</a:t>
            </a:r>
          </a:p>
        </p:txBody>
      </p:sp>
      <p:sp>
        <p:nvSpPr>
          <p:cNvPr id="4" name="object 4"/>
          <p:cNvSpPr txBox="1"/>
          <p:nvPr/>
        </p:nvSpPr>
        <p:spPr>
          <a:xfrm>
            <a:off x="307340" y="1567941"/>
            <a:ext cx="8530590" cy="2497350"/>
          </a:xfrm>
          <a:prstGeom prst="rect">
            <a:avLst/>
          </a:prstGeom>
        </p:spPr>
        <p:txBody>
          <a:bodyPr vert="horz" wrap="square" lIns="0" tIns="62230" rIns="0" bIns="0" rtlCol="0">
            <a:spAutoFit/>
          </a:bodyPr>
          <a:lstStyle/>
          <a:p>
            <a:pPr marL="332740" marR="5080" indent="-320040" algn="just">
              <a:lnSpc>
                <a:spcPts val="3140"/>
              </a:lnSpc>
              <a:spcBef>
                <a:spcPts val="490"/>
              </a:spcBef>
              <a:buClr>
                <a:srgbClr val="DD8046"/>
              </a:buClr>
              <a:buSzPct val="60344"/>
              <a:buFont typeface="Wingdings"/>
              <a:buChar char=""/>
              <a:tabLst>
                <a:tab pos="332740" algn="l"/>
              </a:tabLst>
            </a:pPr>
            <a:r>
              <a:rPr lang="en-US" sz="2400" dirty="0" smtClean="0">
                <a:latin typeface="Arial"/>
                <a:cs typeface="Arial"/>
              </a:rPr>
              <a:t>To insert a new value v into a binary search tree T , we  use the procedure TREE  INSERT.</a:t>
            </a:r>
          </a:p>
          <a:p>
            <a:pPr marL="332740" marR="5080" indent="-320040" algn="just">
              <a:lnSpc>
                <a:spcPts val="3130"/>
              </a:lnSpc>
              <a:spcBef>
                <a:spcPts val="690"/>
              </a:spcBef>
              <a:buClr>
                <a:srgbClr val="DD8046"/>
              </a:buClr>
              <a:buSzPct val="60344"/>
              <a:buFont typeface="Wingdings"/>
              <a:buChar char=""/>
              <a:tabLst>
                <a:tab pos="332740" algn="l"/>
              </a:tabLst>
            </a:pPr>
            <a:r>
              <a:rPr lang="en-US" sz="2400" dirty="0" smtClean="0">
                <a:latin typeface="Arial"/>
                <a:cs typeface="Arial"/>
              </a:rPr>
              <a:t>The procedure is passed a node z for which key[z] = v,  left[z] = NIL, and right[z] = NIL.</a:t>
            </a:r>
          </a:p>
          <a:p>
            <a:pPr marL="332740" marR="5080" indent="-320040" algn="just">
              <a:lnSpc>
                <a:spcPct val="90000"/>
              </a:lnSpc>
              <a:spcBef>
                <a:spcPts val="665"/>
              </a:spcBef>
              <a:buClr>
                <a:srgbClr val="DD8046"/>
              </a:buClr>
              <a:buSzPct val="60344"/>
              <a:buFont typeface="Wingdings"/>
              <a:buChar char=""/>
              <a:tabLst>
                <a:tab pos="332740" algn="l"/>
              </a:tabLst>
            </a:pPr>
            <a:r>
              <a:rPr lang="en-US" sz="2400" dirty="0" smtClean="0">
                <a:latin typeface="Arial"/>
                <a:cs typeface="Arial"/>
              </a:rPr>
              <a:t>It modifies T and some of the fields of z in such a way  that z is inserted into an appropriate position in the  tree.</a:t>
            </a:r>
            <a:endParaRPr lang="en-US" sz="2400" dirty="0">
              <a:latin typeface="Arial"/>
              <a:cs typeface="Arial"/>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131</a:t>
            </a:fld>
            <a:endParaRPr lang="en-US"/>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146</a:t>
            </a:r>
            <a:endParaRPr sz="1200">
              <a:latin typeface="Trebuchet MS"/>
              <a:cs typeface="Trebuchet MS"/>
            </a:endParaRPr>
          </a:p>
        </p:txBody>
      </p:sp>
      <p:sp>
        <p:nvSpPr>
          <p:cNvPr id="6" name="object 6"/>
          <p:cNvSpPr txBox="1">
            <a:spLocks noGrp="1"/>
          </p:cNvSpPr>
          <p:nvPr>
            <p:ph type="dt" sz="half" idx="6"/>
          </p:nvPr>
        </p:nvSpPr>
        <p:spPr>
          <a:xfrm>
            <a:off x="304800" y="6324600"/>
            <a:ext cx="2124710" cy="219709"/>
          </a:xfrm>
          <a:prstGeom prst="rect">
            <a:avLst/>
          </a:prstGeom>
        </p:spPr>
        <p:txBody>
          <a:bodyPr vert="horz" wrap="square" lIns="0" tIns="0" rIns="0" bIns="0" rtlCol="0">
            <a:spAutoFit/>
          </a:bodyPr>
          <a:lstStyle/>
          <a:p>
            <a:pPr marL="12700">
              <a:lnSpc>
                <a:spcPts val="1580"/>
              </a:lnSpc>
            </a:pPr>
            <a:fld id="{B3CDC350-F956-471A-8A6B-BB6148BDD804}"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307340" y="266191"/>
            <a:ext cx="4754245" cy="696595"/>
          </a:xfrm>
          <a:prstGeom prst="rect">
            <a:avLst/>
          </a:prstGeom>
        </p:spPr>
        <p:txBody>
          <a:bodyPr vert="horz" wrap="square" lIns="0" tIns="12700" rIns="0" bIns="0" rtlCol="0">
            <a:spAutoFit/>
          </a:bodyPr>
          <a:lstStyle/>
          <a:p>
            <a:pPr marL="12700">
              <a:lnSpc>
                <a:spcPct val="100000"/>
              </a:lnSpc>
              <a:spcBef>
                <a:spcPts val="100"/>
              </a:spcBef>
            </a:pPr>
            <a:r>
              <a:rPr spc="-295" dirty="0"/>
              <a:t>Tree-Insert</a:t>
            </a:r>
            <a:r>
              <a:rPr spc="-85" dirty="0"/>
              <a:t> </a:t>
            </a:r>
            <a:r>
              <a:rPr spc="-290" dirty="0"/>
              <a:t>Procedure</a:t>
            </a:r>
          </a:p>
        </p:txBody>
      </p:sp>
      <p:sp>
        <p:nvSpPr>
          <p:cNvPr id="4" name="object 4"/>
          <p:cNvSpPr txBox="1"/>
          <p:nvPr/>
        </p:nvSpPr>
        <p:spPr>
          <a:xfrm>
            <a:off x="1602994" y="1209802"/>
            <a:ext cx="3449320" cy="391160"/>
          </a:xfrm>
          <a:prstGeom prst="rect">
            <a:avLst/>
          </a:prstGeom>
        </p:spPr>
        <p:txBody>
          <a:bodyPr vert="horz" wrap="square" lIns="0" tIns="12700" rIns="0" bIns="0" rtlCol="0">
            <a:spAutoFit/>
          </a:bodyPr>
          <a:lstStyle/>
          <a:p>
            <a:pPr marL="332740" indent="-320040">
              <a:lnSpc>
                <a:spcPct val="100000"/>
              </a:lnSpc>
              <a:spcBef>
                <a:spcPts val="100"/>
              </a:spcBef>
              <a:buClr>
                <a:srgbClr val="DD8046"/>
              </a:buClr>
              <a:buSzPct val="60416"/>
              <a:buFont typeface="Wingdings"/>
              <a:buChar char=""/>
              <a:tabLst>
                <a:tab pos="332105" algn="l"/>
                <a:tab pos="332740" algn="l"/>
              </a:tabLst>
            </a:pPr>
            <a:r>
              <a:rPr sz="2400" b="1" spc="-5" dirty="0">
                <a:latin typeface="Courier New"/>
                <a:cs typeface="Courier New"/>
              </a:rPr>
              <a:t>TREE-INSERT</a:t>
            </a:r>
            <a:r>
              <a:rPr sz="2400" spc="-5" dirty="0">
                <a:latin typeface="Courier New"/>
                <a:cs typeface="Courier New"/>
              </a:rPr>
              <a:t>(</a:t>
            </a:r>
            <a:r>
              <a:rPr sz="2400" i="1" spc="-5" dirty="0">
                <a:latin typeface="Courier New"/>
                <a:cs typeface="Courier New"/>
              </a:rPr>
              <a:t>T,</a:t>
            </a:r>
            <a:r>
              <a:rPr sz="2400" i="1" spc="-135" dirty="0">
                <a:latin typeface="Courier New"/>
                <a:cs typeface="Courier New"/>
              </a:rPr>
              <a:t> </a:t>
            </a:r>
            <a:r>
              <a:rPr sz="2400" i="1" dirty="0">
                <a:latin typeface="Courier New"/>
                <a:cs typeface="Courier New"/>
              </a:rPr>
              <a:t>z</a:t>
            </a:r>
            <a:r>
              <a:rPr sz="2400" dirty="0">
                <a:latin typeface="Courier New"/>
                <a:cs typeface="Courier New"/>
              </a:rPr>
              <a:t>)</a:t>
            </a:r>
            <a:endParaRPr sz="2400">
              <a:latin typeface="Courier New"/>
              <a:cs typeface="Courier New"/>
            </a:endParaRPr>
          </a:p>
        </p:txBody>
      </p:sp>
      <p:sp>
        <p:nvSpPr>
          <p:cNvPr id="5" name="object 5"/>
          <p:cNvSpPr txBox="1"/>
          <p:nvPr/>
        </p:nvSpPr>
        <p:spPr>
          <a:xfrm>
            <a:off x="1968754" y="1851406"/>
            <a:ext cx="4902200" cy="3806825"/>
          </a:xfrm>
          <a:prstGeom prst="rect">
            <a:avLst/>
          </a:prstGeom>
        </p:spPr>
        <p:txBody>
          <a:bodyPr vert="horz" wrap="square" lIns="0" tIns="13335" rIns="0" bIns="0" rtlCol="0">
            <a:spAutoFit/>
          </a:bodyPr>
          <a:lstStyle/>
          <a:p>
            <a:pPr marL="12700">
              <a:lnSpc>
                <a:spcPts val="2340"/>
              </a:lnSpc>
              <a:spcBef>
                <a:spcPts val="105"/>
              </a:spcBef>
              <a:buFont typeface="Courier New"/>
              <a:buAutoNum type="arabicPlain"/>
              <a:tabLst>
                <a:tab pos="620395" algn="l"/>
                <a:tab pos="621030" algn="l"/>
              </a:tabLst>
            </a:pPr>
            <a:r>
              <a:rPr sz="2000" i="1" dirty="0">
                <a:latin typeface="Courier New"/>
                <a:cs typeface="Courier New"/>
              </a:rPr>
              <a:t>y </a:t>
            </a:r>
            <a:r>
              <a:rPr sz="2000" dirty="0">
                <a:latin typeface="Courier New"/>
                <a:cs typeface="Courier New"/>
              </a:rPr>
              <a:t>←</a:t>
            </a:r>
            <a:r>
              <a:rPr sz="2000" spc="-15" dirty="0">
                <a:latin typeface="Courier New"/>
                <a:cs typeface="Courier New"/>
              </a:rPr>
              <a:t> </a:t>
            </a:r>
            <a:r>
              <a:rPr sz="2000" b="1" spc="-5" dirty="0">
                <a:latin typeface="Courier New"/>
                <a:cs typeface="Courier New"/>
              </a:rPr>
              <a:t>NIL</a:t>
            </a:r>
            <a:endParaRPr sz="2000">
              <a:latin typeface="Courier New"/>
              <a:cs typeface="Courier New"/>
            </a:endParaRPr>
          </a:p>
          <a:p>
            <a:pPr marL="12700">
              <a:lnSpc>
                <a:spcPts val="2280"/>
              </a:lnSpc>
              <a:buFont typeface="Courier New"/>
              <a:buAutoNum type="arabicPlain"/>
              <a:tabLst>
                <a:tab pos="620395" algn="l"/>
                <a:tab pos="621030" algn="l"/>
              </a:tabLst>
            </a:pPr>
            <a:r>
              <a:rPr sz="2000" i="1" dirty="0">
                <a:latin typeface="Courier New"/>
                <a:cs typeface="Courier New"/>
              </a:rPr>
              <a:t>x </a:t>
            </a:r>
            <a:r>
              <a:rPr sz="2000" dirty="0">
                <a:latin typeface="Courier New"/>
                <a:cs typeface="Courier New"/>
              </a:rPr>
              <a:t>←</a:t>
            </a:r>
            <a:r>
              <a:rPr sz="2000" spc="-20" dirty="0">
                <a:latin typeface="Courier New"/>
                <a:cs typeface="Courier New"/>
              </a:rPr>
              <a:t> </a:t>
            </a:r>
            <a:r>
              <a:rPr sz="2000" i="1" spc="-5" dirty="0">
                <a:latin typeface="Courier New"/>
                <a:cs typeface="Courier New"/>
              </a:rPr>
              <a:t>root</a:t>
            </a:r>
            <a:r>
              <a:rPr sz="2000" spc="-5" dirty="0">
                <a:latin typeface="Courier New"/>
                <a:cs typeface="Courier New"/>
              </a:rPr>
              <a:t>[</a:t>
            </a:r>
            <a:r>
              <a:rPr sz="2000" i="1" spc="-5" dirty="0">
                <a:latin typeface="Courier New"/>
                <a:cs typeface="Courier New"/>
              </a:rPr>
              <a:t>T</a:t>
            </a:r>
            <a:r>
              <a:rPr sz="2000" spc="-5" dirty="0">
                <a:latin typeface="Courier New"/>
                <a:cs typeface="Courier New"/>
              </a:rPr>
              <a:t>]</a:t>
            </a:r>
            <a:endParaRPr sz="2000">
              <a:latin typeface="Courier New"/>
              <a:cs typeface="Courier New"/>
            </a:endParaRPr>
          </a:p>
          <a:p>
            <a:pPr marL="12700">
              <a:lnSpc>
                <a:spcPts val="2280"/>
              </a:lnSpc>
              <a:buFont typeface="Courier New"/>
              <a:buAutoNum type="arabicPlain"/>
              <a:tabLst>
                <a:tab pos="620395" algn="l"/>
                <a:tab pos="621030" algn="l"/>
              </a:tabLst>
            </a:pPr>
            <a:r>
              <a:rPr sz="2000" b="1" spc="-5" dirty="0">
                <a:latin typeface="Courier New"/>
                <a:cs typeface="Courier New"/>
              </a:rPr>
              <a:t>while </a:t>
            </a:r>
            <a:r>
              <a:rPr sz="2000" dirty="0">
                <a:latin typeface="Courier New"/>
                <a:cs typeface="Courier New"/>
              </a:rPr>
              <a:t>x </a:t>
            </a:r>
            <a:r>
              <a:rPr sz="2000" i="1" dirty="0">
                <a:latin typeface="Courier New"/>
                <a:cs typeface="Courier New"/>
              </a:rPr>
              <a:t>≠</a:t>
            </a:r>
            <a:r>
              <a:rPr sz="2000" i="1" spc="-20" dirty="0">
                <a:latin typeface="Courier New"/>
                <a:cs typeface="Courier New"/>
              </a:rPr>
              <a:t> </a:t>
            </a:r>
            <a:r>
              <a:rPr sz="2000" b="1" spc="-5" dirty="0">
                <a:latin typeface="Courier New"/>
                <a:cs typeface="Courier New"/>
              </a:rPr>
              <a:t>NIL</a:t>
            </a:r>
            <a:endParaRPr sz="2000">
              <a:latin typeface="Courier New"/>
              <a:cs typeface="Courier New"/>
            </a:endParaRPr>
          </a:p>
          <a:p>
            <a:pPr marL="1078230" indent="-1065530">
              <a:lnSpc>
                <a:spcPts val="2280"/>
              </a:lnSpc>
              <a:buFont typeface="Courier New"/>
              <a:buAutoNum type="arabicPlain"/>
              <a:tabLst>
                <a:tab pos="1078230" algn="l"/>
                <a:tab pos="1078865" algn="l"/>
              </a:tabLst>
            </a:pPr>
            <a:r>
              <a:rPr sz="2000" b="1" spc="-5" dirty="0">
                <a:latin typeface="Courier New"/>
                <a:cs typeface="Courier New"/>
              </a:rPr>
              <a:t>do </a:t>
            </a:r>
            <a:r>
              <a:rPr sz="2000" i="1" dirty="0">
                <a:latin typeface="Courier New"/>
                <a:cs typeface="Courier New"/>
              </a:rPr>
              <a:t>y </a:t>
            </a:r>
            <a:r>
              <a:rPr sz="2000" dirty="0">
                <a:latin typeface="Courier New"/>
                <a:cs typeface="Courier New"/>
              </a:rPr>
              <a:t>←</a:t>
            </a:r>
            <a:r>
              <a:rPr sz="2000" spc="-25" dirty="0">
                <a:latin typeface="Courier New"/>
                <a:cs typeface="Courier New"/>
              </a:rPr>
              <a:t> </a:t>
            </a:r>
            <a:r>
              <a:rPr sz="2000" i="1" dirty="0">
                <a:latin typeface="Courier New"/>
                <a:cs typeface="Courier New"/>
              </a:rPr>
              <a:t>x</a:t>
            </a:r>
            <a:endParaRPr sz="2000">
              <a:latin typeface="Courier New"/>
              <a:cs typeface="Courier New"/>
            </a:endParaRPr>
          </a:p>
          <a:p>
            <a:pPr marL="1535430" indent="-1522730">
              <a:lnSpc>
                <a:spcPts val="2280"/>
              </a:lnSpc>
              <a:buFont typeface="Courier New"/>
              <a:buAutoNum type="arabicPlain"/>
              <a:tabLst>
                <a:tab pos="1535430" algn="l"/>
                <a:tab pos="1536065" algn="l"/>
              </a:tabLst>
            </a:pPr>
            <a:r>
              <a:rPr sz="2000" b="1" spc="-5" dirty="0">
                <a:latin typeface="Courier New"/>
                <a:cs typeface="Courier New"/>
              </a:rPr>
              <a:t>if </a:t>
            </a:r>
            <a:r>
              <a:rPr sz="2000" i="1" spc="-5" dirty="0">
                <a:latin typeface="Courier New"/>
                <a:cs typeface="Courier New"/>
              </a:rPr>
              <a:t>key</a:t>
            </a:r>
            <a:r>
              <a:rPr sz="2000" spc="-5" dirty="0">
                <a:latin typeface="Courier New"/>
                <a:cs typeface="Courier New"/>
              </a:rPr>
              <a:t>[</a:t>
            </a:r>
            <a:r>
              <a:rPr sz="2000" i="1" spc="-5" dirty="0">
                <a:latin typeface="Courier New"/>
                <a:cs typeface="Courier New"/>
              </a:rPr>
              <a:t>z</a:t>
            </a:r>
            <a:r>
              <a:rPr sz="2000" spc="-5" dirty="0">
                <a:latin typeface="Courier New"/>
                <a:cs typeface="Courier New"/>
              </a:rPr>
              <a:t>] </a:t>
            </a:r>
            <a:r>
              <a:rPr sz="2000" dirty="0">
                <a:latin typeface="Courier New"/>
                <a:cs typeface="Courier New"/>
              </a:rPr>
              <a:t>&lt;</a:t>
            </a:r>
            <a:r>
              <a:rPr sz="2000" spc="-30" dirty="0">
                <a:latin typeface="Courier New"/>
                <a:cs typeface="Courier New"/>
              </a:rPr>
              <a:t> </a:t>
            </a:r>
            <a:r>
              <a:rPr sz="2000" i="1" spc="-5" dirty="0">
                <a:latin typeface="Courier New"/>
                <a:cs typeface="Courier New"/>
              </a:rPr>
              <a:t>key</a:t>
            </a:r>
            <a:r>
              <a:rPr sz="2000" spc="-5" dirty="0">
                <a:latin typeface="Courier New"/>
                <a:cs typeface="Courier New"/>
              </a:rPr>
              <a:t>[</a:t>
            </a:r>
            <a:r>
              <a:rPr sz="2000" i="1" spc="-5" dirty="0">
                <a:latin typeface="Courier New"/>
                <a:cs typeface="Courier New"/>
              </a:rPr>
              <a:t>x</a:t>
            </a:r>
            <a:r>
              <a:rPr sz="2000" spc="-5" dirty="0">
                <a:latin typeface="Courier New"/>
                <a:cs typeface="Courier New"/>
              </a:rPr>
              <a:t>]</a:t>
            </a:r>
            <a:endParaRPr sz="2000">
              <a:latin typeface="Courier New"/>
              <a:cs typeface="Courier New"/>
            </a:endParaRPr>
          </a:p>
          <a:p>
            <a:pPr marL="1992630" indent="-1979930">
              <a:lnSpc>
                <a:spcPts val="2280"/>
              </a:lnSpc>
              <a:buFont typeface="Courier New"/>
              <a:buAutoNum type="arabicPlain"/>
              <a:tabLst>
                <a:tab pos="1992630" algn="l"/>
                <a:tab pos="1993264" algn="l"/>
              </a:tabLst>
            </a:pPr>
            <a:r>
              <a:rPr sz="2000" b="1" spc="-5" dirty="0">
                <a:latin typeface="Courier New"/>
                <a:cs typeface="Courier New"/>
              </a:rPr>
              <a:t>then </a:t>
            </a:r>
            <a:r>
              <a:rPr sz="2000" i="1" dirty="0">
                <a:latin typeface="Courier New"/>
                <a:cs typeface="Courier New"/>
              </a:rPr>
              <a:t>x </a:t>
            </a:r>
            <a:r>
              <a:rPr sz="2000" dirty="0">
                <a:latin typeface="Courier New"/>
                <a:cs typeface="Courier New"/>
              </a:rPr>
              <a:t>←</a:t>
            </a:r>
            <a:r>
              <a:rPr sz="2000" spc="-40" dirty="0">
                <a:latin typeface="Courier New"/>
                <a:cs typeface="Courier New"/>
              </a:rPr>
              <a:t> </a:t>
            </a:r>
            <a:r>
              <a:rPr sz="2000" i="1" spc="-5" dirty="0">
                <a:latin typeface="Courier New"/>
                <a:cs typeface="Courier New"/>
              </a:rPr>
              <a:t>left</a:t>
            </a:r>
            <a:r>
              <a:rPr sz="2000" spc="-5" dirty="0">
                <a:latin typeface="Courier New"/>
                <a:cs typeface="Courier New"/>
              </a:rPr>
              <a:t>[</a:t>
            </a:r>
            <a:r>
              <a:rPr sz="2000" i="1" spc="-5" dirty="0">
                <a:latin typeface="Courier New"/>
                <a:cs typeface="Courier New"/>
              </a:rPr>
              <a:t>x</a:t>
            </a:r>
            <a:r>
              <a:rPr sz="2000" spc="-5" dirty="0">
                <a:latin typeface="Courier New"/>
                <a:cs typeface="Courier New"/>
              </a:rPr>
              <a:t>]</a:t>
            </a:r>
            <a:endParaRPr sz="2000">
              <a:latin typeface="Courier New"/>
              <a:cs typeface="Courier New"/>
            </a:endParaRPr>
          </a:p>
          <a:p>
            <a:pPr marL="12700" marR="309880">
              <a:lnSpc>
                <a:spcPts val="2280"/>
              </a:lnSpc>
              <a:spcBef>
                <a:spcPts val="115"/>
              </a:spcBef>
              <a:buFont typeface="Courier New"/>
              <a:buAutoNum type="arabicPlain"/>
              <a:tabLst>
                <a:tab pos="620395" algn="l"/>
                <a:tab pos="1992630" algn="l"/>
                <a:tab pos="1993264" algn="l"/>
              </a:tabLst>
            </a:pPr>
            <a:r>
              <a:rPr sz="2000" b="1" spc="-5" dirty="0">
                <a:latin typeface="Courier New"/>
                <a:cs typeface="Courier New"/>
              </a:rPr>
              <a:t>else </a:t>
            </a:r>
            <a:r>
              <a:rPr sz="2000" i="1" dirty="0">
                <a:latin typeface="Courier New"/>
                <a:cs typeface="Courier New"/>
              </a:rPr>
              <a:t>x </a:t>
            </a:r>
            <a:r>
              <a:rPr sz="2000" dirty="0">
                <a:latin typeface="Courier New"/>
                <a:cs typeface="Courier New"/>
              </a:rPr>
              <a:t>←</a:t>
            </a:r>
            <a:r>
              <a:rPr sz="2000" spc="-70" dirty="0">
                <a:latin typeface="Courier New"/>
                <a:cs typeface="Courier New"/>
              </a:rPr>
              <a:t> </a:t>
            </a:r>
            <a:r>
              <a:rPr sz="2000" i="1" spc="-5" dirty="0">
                <a:latin typeface="Courier New"/>
                <a:cs typeface="Courier New"/>
              </a:rPr>
              <a:t>right</a:t>
            </a:r>
            <a:r>
              <a:rPr sz="2000" spc="-5" dirty="0">
                <a:latin typeface="Courier New"/>
                <a:cs typeface="Courier New"/>
              </a:rPr>
              <a:t>[</a:t>
            </a:r>
            <a:r>
              <a:rPr sz="2000" i="1" spc="-5" dirty="0">
                <a:latin typeface="Courier New"/>
                <a:cs typeface="Courier New"/>
              </a:rPr>
              <a:t>x</a:t>
            </a:r>
            <a:r>
              <a:rPr sz="2000" spc="-5" dirty="0">
                <a:latin typeface="Courier New"/>
                <a:cs typeface="Courier New"/>
              </a:rPr>
              <a:t>]  </a:t>
            </a:r>
            <a:r>
              <a:rPr sz="2000" dirty="0">
                <a:latin typeface="Courier New"/>
                <a:cs typeface="Courier New"/>
              </a:rPr>
              <a:t>8	</a:t>
            </a:r>
            <a:r>
              <a:rPr sz="2000" i="1" spc="-5" dirty="0">
                <a:latin typeface="Courier New"/>
                <a:cs typeface="Courier New"/>
              </a:rPr>
              <a:t>p</a:t>
            </a:r>
            <a:r>
              <a:rPr sz="2000" spc="-5" dirty="0">
                <a:latin typeface="Courier New"/>
                <a:cs typeface="Courier New"/>
              </a:rPr>
              <a:t>[</a:t>
            </a:r>
            <a:r>
              <a:rPr sz="2000" i="1" spc="-5" dirty="0">
                <a:latin typeface="Courier New"/>
                <a:cs typeface="Courier New"/>
              </a:rPr>
              <a:t>z</a:t>
            </a:r>
            <a:r>
              <a:rPr sz="2000" spc="-5" dirty="0">
                <a:latin typeface="Courier New"/>
                <a:cs typeface="Courier New"/>
              </a:rPr>
              <a:t>] </a:t>
            </a:r>
            <a:r>
              <a:rPr sz="2000" dirty="0">
                <a:latin typeface="Courier New"/>
                <a:cs typeface="Courier New"/>
              </a:rPr>
              <a:t>←</a:t>
            </a:r>
            <a:r>
              <a:rPr sz="2000" spc="-15" dirty="0">
                <a:latin typeface="Courier New"/>
                <a:cs typeface="Courier New"/>
              </a:rPr>
              <a:t> </a:t>
            </a:r>
            <a:r>
              <a:rPr sz="2000" i="1" dirty="0">
                <a:latin typeface="Courier New"/>
                <a:cs typeface="Courier New"/>
              </a:rPr>
              <a:t>y</a:t>
            </a:r>
            <a:endParaRPr sz="2000">
              <a:latin typeface="Courier New"/>
              <a:cs typeface="Courier New"/>
            </a:endParaRPr>
          </a:p>
          <a:p>
            <a:pPr marL="620395" indent="-607695">
              <a:lnSpc>
                <a:spcPts val="2165"/>
              </a:lnSpc>
              <a:buFont typeface="Courier New"/>
              <a:buAutoNum type="arabicPlain" startAt="9"/>
              <a:tabLst>
                <a:tab pos="620395" algn="l"/>
                <a:tab pos="621030" algn="l"/>
              </a:tabLst>
            </a:pPr>
            <a:r>
              <a:rPr sz="2000" b="1" spc="-5" dirty="0">
                <a:latin typeface="Courier New"/>
                <a:cs typeface="Courier New"/>
              </a:rPr>
              <a:t>if </a:t>
            </a:r>
            <a:r>
              <a:rPr sz="2000" i="1" dirty="0">
                <a:latin typeface="Courier New"/>
                <a:cs typeface="Courier New"/>
              </a:rPr>
              <a:t>y </a:t>
            </a:r>
            <a:r>
              <a:rPr sz="2000" dirty="0">
                <a:latin typeface="Courier New"/>
                <a:cs typeface="Courier New"/>
              </a:rPr>
              <a:t>=</a:t>
            </a:r>
            <a:r>
              <a:rPr sz="2000" spc="-20" dirty="0">
                <a:latin typeface="Courier New"/>
                <a:cs typeface="Courier New"/>
              </a:rPr>
              <a:t> </a:t>
            </a:r>
            <a:r>
              <a:rPr sz="2000" b="1" spc="-5" dirty="0">
                <a:latin typeface="Courier New"/>
                <a:cs typeface="Courier New"/>
              </a:rPr>
              <a:t>NIL</a:t>
            </a:r>
            <a:endParaRPr sz="2000">
              <a:latin typeface="Courier New"/>
              <a:cs typeface="Courier New"/>
            </a:endParaRPr>
          </a:p>
          <a:p>
            <a:pPr marL="1078230" indent="-1065530">
              <a:lnSpc>
                <a:spcPts val="2280"/>
              </a:lnSpc>
              <a:buFont typeface="Courier New"/>
              <a:buAutoNum type="arabicPlain" startAt="9"/>
              <a:tabLst>
                <a:tab pos="1078230" algn="l"/>
                <a:tab pos="1078865" algn="l"/>
              </a:tabLst>
            </a:pPr>
            <a:r>
              <a:rPr sz="2000" b="1" spc="-5" dirty="0">
                <a:latin typeface="Courier New"/>
                <a:cs typeface="Courier New"/>
              </a:rPr>
              <a:t>then </a:t>
            </a:r>
            <a:r>
              <a:rPr sz="2000" i="1" spc="-5" dirty="0">
                <a:latin typeface="Courier New"/>
                <a:cs typeface="Courier New"/>
              </a:rPr>
              <a:t>root</a:t>
            </a:r>
            <a:r>
              <a:rPr sz="2000" spc="-5" dirty="0">
                <a:latin typeface="Courier New"/>
                <a:cs typeface="Courier New"/>
              </a:rPr>
              <a:t>[</a:t>
            </a:r>
            <a:r>
              <a:rPr sz="2000" i="1" spc="-5" dirty="0">
                <a:latin typeface="Courier New"/>
                <a:cs typeface="Courier New"/>
              </a:rPr>
              <a:t>T</a:t>
            </a:r>
            <a:r>
              <a:rPr sz="2000" spc="-5" dirty="0">
                <a:latin typeface="Courier New"/>
                <a:cs typeface="Courier New"/>
              </a:rPr>
              <a:t>] </a:t>
            </a:r>
            <a:r>
              <a:rPr sz="2000" dirty="0">
                <a:latin typeface="Courier New"/>
                <a:cs typeface="Courier New"/>
              </a:rPr>
              <a:t>←</a:t>
            </a:r>
            <a:r>
              <a:rPr sz="2000" spc="-20" dirty="0">
                <a:latin typeface="Courier New"/>
                <a:cs typeface="Courier New"/>
              </a:rPr>
              <a:t> </a:t>
            </a:r>
            <a:r>
              <a:rPr sz="2000" i="1" dirty="0">
                <a:latin typeface="Courier New"/>
                <a:cs typeface="Courier New"/>
              </a:rPr>
              <a:t>z</a:t>
            </a:r>
            <a:endParaRPr sz="2000">
              <a:latin typeface="Courier New"/>
              <a:cs typeface="Courier New"/>
            </a:endParaRPr>
          </a:p>
          <a:p>
            <a:pPr marL="1078230" indent="-1065530">
              <a:lnSpc>
                <a:spcPts val="2280"/>
              </a:lnSpc>
              <a:buFont typeface="Courier New"/>
              <a:buAutoNum type="arabicPlain" startAt="9"/>
              <a:tabLst>
                <a:tab pos="1078230" algn="l"/>
                <a:tab pos="1078865" algn="l"/>
              </a:tabLst>
            </a:pPr>
            <a:r>
              <a:rPr sz="2000" b="1" spc="-5" dirty="0">
                <a:latin typeface="Courier New"/>
                <a:cs typeface="Courier New"/>
              </a:rPr>
              <a:t>else if </a:t>
            </a:r>
            <a:r>
              <a:rPr sz="2000" i="1" spc="-5" dirty="0">
                <a:latin typeface="Courier New"/>
                <a:cs typeface="Courier New"/>
              </a:rPr>
              <a:t>key</a:t>
            </a:r>
            <a:r>
              <a:rPr sz="2000" spc="-5" dirty="0">
                <a:latin typeface="Courier New"/>
                <a:cs typeface="Courier New"/>
              </a:rPr>
              <a:t>[</a:t>
            </a:r>
            <a:r>
              <a:rPr sz="2000" i="1" spc="-5" dirty="0">
                <a:latin typeface="Courier New"/>
                <a:cs typeface="Courier New"/>
              </a:rPr>
              <a:t>z</a:t>
            </a:r>
            <a:r>
              <a:rPr sz="2000" spc="-5" dirty="0">
                <a:latin typeface="Courier New"/>
                <a:cs typeface="Courier New"/>
              </a:rPr>
              <a:t>] </a:t>
            </a:r>
            <a:r>
              <a:rPr sz="2000" dirty="0">
                <a:latin typeface="Courier New"/>
                <a:cs typeface="Courier New"/>
              </a:rPr>
              <a:t>&lt;</a:t>
            </a:r>
            <a:r>
              <a:rPr sz="2000" spc="-30" dirty="0">
                <a:latin typeface="Courier New"/>
                <a:cs typeface="Courier New"/>
              </a:rPr>
              <a:t> </a:t>
            </a:r>
            <a:r>
              <a:rPr sz="2000" i="1" spc="-5" dirty="0">
                <a:latin typeface="Courier New"/>
                <a:cs typeface="Courier New"/>
              </a:rPr>
              <a:t>key</a:t>
            </a:r>
            <a:r>
              <a:rPr sz="2000" spc="-5" dirty="0">
                <a:latin typeface="Courier New"/>
                <a:cs typeface="Courier New"/>
              </a:rPr>
              <a:t>[</a:t>
            </a:r>
            <a:r>
              <a:rPr sz="2000" i="1" spc="-5" dirty="0">
                <a:latin typeface="Courier New"/>
                <a:cs typeface="Courier New"/>
              </a:rPr>
              <a:t>y</a:t>
            </a:r>
            <a:r>
              <a:rPr sz="2000" spc="-5" dirty="0">
                <a:latin typeface="Courier New"/>
                <a:cs typeface="Courier New"/>
              </a:rPr>
              <a:t>]</a:t>
            </a:r>
            <a:endParaRPr sz="2000">
              <a:latin typeface="Courier New"/>
              <a:cs typeface="Courier New"/>
            </a:endParaRPr>
          </a:p>
          <a:p>
            <a:pPr marL="2297430" indent="-2284730">
              <a:lnSpc>
                <a:spcPts val="2280"/>
              </a:lnSpc>
              <a:buFont typeface="Courier New"/>
              <a:buAutoNum type="arabicPlain" startAt="9"/>
              <a:tabLst>
                <a:tab pos="2297430" algn="l"/>
                <a:tab pos="2298065" algn="l"/>
              </a:tabLst>
            </a:pPr>
            <a:r>
              <a:rPr sz="2000" b="1" spc="-5" dirty="0">
                <a:latin typeface="Courier New"/>
                <a:cs typeface="Courier New"/>
              </a:rPr>
              <a:t>then </a:t>
            </a:r>
            <a:r>
              <a:rPr sz="2000" i="1" spc="-5" dirty="0">
                <a:latin typeface="Courier New"/>
                <a:cs typeface="Courier New"/>
              </a:rPr>
              <a:t>left</a:t>
            </a:r>
            <a:r>
              <a:rPr sz="2000" spc="-5" dirty="0">
                <a:latin typeface="Courier New"/>
                <a:cs typeface="Courier New"/>
              </a:rPr>
              <a:t>[</a:t>
            </a:r>
            <a:r>
              <a:rPr sz="2000" i="1" spc="-5" dirty="0">
                <a:latin typeface="Courier New"/>
                <a:cs typeface="Courier New"/>
              </a:rPr>
              <a:t>y</a:t>
            </a:r>
            <a:r>
              <a:rPr sz="2000" spc="-5" dirty="0">
                <a:latin typeface="Courier New"/>
                <a:cs typeface="Courier New"/>
              </a:rPr>
              <a:t>] </a:t>
            </a:r>
            <a:r>
              <a:rPr sz="2000" dirty="0">
                <a:latin typeface="Courier New"/>
                <a:cs typeface="Courier New"/>
              </a:rPr>
              <a:t>←</a:t>
            </a:r>
            <a:r>
              <a:rPr sz="2000" spc="-50" dirty="0">
                <a:latin typeface="Courier New"/>
                <a:cs typeface="Courier New"/>
              </a:rPr>
              <a:t> </a:t>
            </a:r>
            <a:r>
              <a:rPr sz="2000" i="1" dirty="0">
                <a:latin typeface="Courier New"/>
                <a:cs typeface="Courier New"/>
              </a:rPr>
              <a:t>z</a:t>
            </a:r>
            <a:endParaRPr sz="2000">
              <a:latin typeface="Courier New"/>
              <a:cs typeface="Courier New"/>
            </a:endParaRPr>
          </a:p>
          <a:p>
            <a:pPr marL="2297430" indent="-2284730">
              <a:lnSpc>
                <a:spcPts val="2340"/>
              </a:lnSpc>
              <a:buFont typeface="Courier New"/>
              <a:buAutoNum type="arabicPlain" startAt="9"/>
              <a:tabLst>
                <a:tab pos="2297430" algn="l"/>
                <a:tab pos="2298065" algn="l"/>
              </a:tabLst>
            </a:pPr>
            <a:r>
              <a:rPr sz="2000" b="1" dirty="0">
                <a:latin typeface="Courier New"/>
                <a:cs typeface="Courier New"/>
              </a:rPr>
              <a:t>else </a:t>
            </a:r>
            <a:r>
              <a:rPr sz="2000" i="1" spc="-5" dirty="0">
                <a:latin typeface="Courier New"/>
                <a:cs typeface="Courier New"/>
              </a:rPr>
              <a:t>right</a:t>
            </a:r>
            <a:r>
              <a:rPr sz="2000" spc="-5" dirty="0">
                <a:latin typeface="Courier New"/>
                <a:cs typeface="Courier New"/>
              </a:rPr>
              <a:t>[</a:t>
            </a:r>
            <a:r>
              <a:rPr sz="2000" i="1" spc="-5" dirty="0">
                <a:latin typeface="Courier New"/>
                <a:cs typeface="Courier New"/>
              </a:rPr>
              <a:t>y</a:t>
            </a:r>
            <a:r>
              <a:rPr sz="2000" spc="-5" dirty="0">
                <a:latin typeface="Courier New"/>
                <a:cs typeface="Courier New"/>
              </a:rPr>
              <a:t>] </a:t>
            </a:r>
            <a:r>
              <a:rPr sz="2000" dirty="0">
                <a:latin typeface="Courier New"/>
                <a:cs typeface="Courier New"/>
              </a:rPr>
              <a:t>←</a:t>
            </a:r>
            <a:r>
              <a:rPr sz="2000" spc="-65" dirty="0">
                <a:latin typeface="Courier New"/>
                <a:cs typeface="Courier New"/>
              </a:rPr>
              <a:t> </a:t>
            </a:r>
            <a:r>
              <a:rPr sz="2000" i="1" dirty="0">
                <a:latin typeface="Courier New"/>
                <a:cs typeface="Courier New"/>
              </a:rPr>
              <a:t>z</a:t>
            </a:r>
            <a:endParaRPr sz="2000">
              <a:latin typeface="Courier New"/>
              <a:cs typeface="Courier New"/>
            </a:endParaRPr>
          </a:p>
        </p:txBody>
      </p:sp>
      <p:sp>
        <p:nvSpPr>
          <p:cNvPr id="8" name="Slide Number Placeholder 7"/>
          <p:cNvSpPr>
            <a:spLocks noGrp="1"/>
          </p:cNvSpPr>
          <p:nvPr>
            <p:ph type="sldNum" sz="quarter" idx="7"/>
          </p:nvPr>
        </p:nvSpPr>
        <p:spPr/>
        <p:txBody>
          <a:bodyPr/>
          <a:lstStyle/>
          <a:p>
            <a:fld id="{B6F15528-21DE-4FAA-801E-634DDDAF4B2B}" type="slidenum">
              <a:rPr lang="en-US" smtClean="0"/>
              <a:pPr/>
              <a:t>132</a:t>
            </a:fld>
            <a:endParaRPr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147</a:t>
            </a:r>
            <a:endParaRPr sz="1200">
              <a:latin typeface="Trebuchet MS"/>
              <a:cs typeface="Trebuchet MS"/>
            </a:endParaRPr>
          </a:p>
        </p:txBody>
      </p:sp>
      <p:sp>
        <p:nvSpPr>
          <p:cNvPr id="5" name="object 5"/>
          <p:cNvSpPr txBox="1">
            <a:spLocks noGrp="1"/>
          </p:cNvSpPr>
          <p:nvPr>
            <p:ph type="dt" sz="half" idx="6"/>
          </p:nvPr>
        </p:nvSpPr>
        <p:spPr>
          <a:xfrm>
            <a:off x="228600" y="6400800"/>
            <a:ext cx="2124710" cy="219709"/>
          </a:xfrm>
          <a:prstGeom prst="rect">
            <a:avLst/>
          </a:prstGeom>
        </p:spPr>
        <p:txBody>
          <a:bodyPr vert="horz" wrap="square" lIns="0" tIns="0" rIns="0" bIns="0" rtlCol="0">
            <a:spAutoFit/>
          </a:bodyPr>
          <a:lstStyle/>
          <a:p>
            <a:pPr marL="12700">
              <a:lnSpc>
                <a:spcPts val="1580"/>
              </a:lnSpc>
            </a:pPr>
            <a:fld id="{F56C7ABA-1189-4EA4-95D1-CEBC63449145}"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3369310" cy="697230"/>
          </a:xfrm>
          <a:prstGeom prst="rect">
            <a:avLst/>
          </a:prstGeom>
        </p:spPr>
        <p:txBody>
          <a:bodyPr vert="horz" wrap="square" lIns="0" tIns="13335" rIns="0" bIns="0" rtlCol="0">
            <a:spAutoFit/>
          </a:bodyPr>
          <a:lstStyle/>
          <a:p>
            <a:pPr marL="12700">
              <a:lnSpc>
                <a:spcPct val="100000"/>
              </a:lnSpc>
              <a:spcBef>
                <a:spcPts val="105"/>
              </a:spcBef>
            </a:pPr>
            <a:r>
              <a:rPr spc="-375" smtClean="0"/>
              <a:t>How</a:t>
            </a:r>
            <a:r>
              <a:rPr lang="en-US" spc="-375" dirty="0" smtClean="0"/>
              <a:t> </a:t>
            </a:r>
            <a:r>
              <a:rPr spc="-375" smtClean="0"/>
              <a:t> </a:t>
            </a:r>
            <a:r>
              <a:rPr spc="-25" dirty="0"/>
              <a:t>it </a:t>
            </a:r>
            <a:r>
              <a:rPr spc="-254" dirty="0"/>
              <a:t>Works</a:t>
            </a:r>
            <a:r>
              <a:rPr spc="-615" dirty="0"/>
              <a:t> </a:t>
            </a:r>
            <a:r>
              <a:rPr spc="-755" dirty="0"/>
              <a:t>?</a:t>
            </a:r>
          </a:p>
        </p:txBody>
      </p:sp>
      <p:sp>
        <p:nvSpPr>
          <p:cNvPr id="4" name="object 4"/>
          <p:cNvSpPr txBox="1">
            <a:spLocks noGrp="1"/>
          </p:cNvSpPr>
          <p:nvPr>
            <p:ph type="body" idx="1"/>
          </p:nvPr>
        </p:nvSpPr>
        <p:spPr>
          <a:xfrm>
            <a:off x="307340" y="1459738"/>
            <a:ext cx="8530590" cy="3134833"/>
          </a:xfrm>
          <a:prstGeom prst="rect">
            <a:avLst/>
          </a:prstGeom>
        </p:spPr>
        <p:txBody>
          <a:bodyPr vert="horz" wrap="square" lIns="0" tIns="13335" rIns="0" bIns="0" rtlCol="0">
            <a:spAutoFit/>
          </a:bodyPr>
          <a:lstStyle/>
          <a:p>
            <a:pPr marL="332740" marR="5080" indent="-320040" algn="just" rtl="0">
              <a:lnSpc>
                <a:spcPct val="100000"/>
              </a:lnSpc>
              <a:spcBef>
                <a:spcPts val="105"/>
              </a:spcBef>
              <a:buClr>
                <a:srgbClr val="DD8046"/>
              </a:buClr>
              <a:buSzPct val="60344"/>
              <a:buFont typeface="Wingdings"/>
              <a:buChar char=""/>
              <a:tabLst>
                <a:tab pos="332740" algn="l"/>
              </a:tabLst>
            </a:pPr>
            <a:r>
              <a:rPr lang="en-US" sz="2400" kern="1200" dirty="0" smtClean="0"/>
              <a:t>The pointer x traces the path, and the pointer y is  maintained as the parent of x. After initialization, the  while loop in lines 3–7 causes these two pointers to  move down the tree, going left or right depending on  the comparison of key[z] with key[x], until x is set to NIL.</a:t>
            </a:r>
          </a:p>
          <a:p>
            <a:pPr marL="332740" marR="5080" indent="-320040" algn="just" rtl="0">
              <a:lnSpc>
                <a:spcPct val="100000"/>
              </a:lnSpc>
              <a:spcBef>
                <a:spcPts val="700"/>
              </a:spcBef>
              <a:buClr>
                <a:srgbClr val="DD8046"/>
              </a:buClr>
              <a:buSzPct val="60344"/>
              <a:buFont typeface="Wingdings"/>
              <a:buChar char=""/>
              <a:tabLst>
                <a:tab pos="332740" algn="l"/>
              </a:tabLst>
            </a:pPr>
            <a:r>
              <a:rPr lang="en-US" sz="2400" kern="1200" dirty="0" smtClean="0"/>
              <a:t>This NIL occupies the position where we wish to place  the input item z. Lines 8–13 set the pointers that cause z  to be inserted.</a:t>
            </a:r>
            <a:endParaRPr lang="en-US" sz="2400" kern="1200"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133</a:t>
            </a:fld>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148</a:t>
            </a:r>
            <a:endParaRPr sz="1200">
              <a:latin typeface="Trebuchet MS"/>
              <a:cs typeface="Trebuchet MS"/>
            </a:endParaRPr>
          </a:p>
        </p:txBody>
      </p:sp>
      <p:sp>
        <p:nvSpPr>
          <p:cNvPr id="3" name="object 3"/>
          <p:cNvSpPr txBox="1">
            <a:spLocks noGrp="1"/>
          </p:cNvSpPr>
          <p:nvPr>
            <p:ph type="title"/>
          </p:nvPr>
        </p:nvSpPr>
        <p:spPr>
          <a:xfrm>
            <a:off x="307340" y="266191"/>
            <a:ext cx="8074660" cy="689932"/>
          </a:xfrm>
          <a:prstGeom prst="rect">
            <a:avLst/>
          </a:prstGeom>
        </p:spPr>
        <p:txBody>
          <a:bodyPr vert="horz" wrap="square" lIns="0" tIns="12700" rIns="0" bIns="0" rtlCol="0">
            <a:spAutoFit/>
          </a:bodyPr>
          <a:lstStyle/>
          <a:p>
            <a:pPr marL="12700">
              <a:lnSpc>
                <a:spcPct val="100000"/>
              </a:lnSpc>
              <a:spcBef>
                <a:spcPts val="100"/>
              </a:spcBef>
            </a:pPr>
            <a:r>
              <a:rPr spc="-290" smtClean="0"/>
              <a:t>Insert</a:t>
            </a:r>
            <a:r>
              <a:rPr spc="-600" smtClean="0"/>
              <a:t> </a:t>
            </a:r>
            <a:r>
              <a:rPr spc="-135" smtClean="0"/>
              <a:t>Operation</a:t>
            </a:r>
            <a:r>
              <a:rPr lang="en-US" spc="-135" dirty="0" smtClean="0"/>
              <a:t> in BST</a:t>
            </a:r>
            <a:endParaRPr spc="-135" dirty="0"/>
          </a:p>
        </p:txBody>
      </p:sp>
      <p:sp>
        <p:nvSpPr>
          <p:cNvPr id="4" name="object 4"/>
          <p:cNvSpPr txBox="1"/>
          <p:nvPr/>
        </p:nvSpPr>
        <p:spPr>
          <a:xfrm>
            <a:off x="307340" y="4501362"/>
            <a:ext cx="8528685" cy="2129429"/>
          </a:xfrm>
          <a:prstGeom prst="rect">
            <a:avLst/>
          </a:prstGeom>
        </p:spPr>
        <p:txBody>
          <a:bodyPr vert="horz" wrap="square" lIns="0" tIns="102235" rIns="0" bIns="0" rtlCol="0">
            <a:spAutoFit/>
          </a:bodyPr>
          <a:lstStyle/>
          <a:p>
            <a:pPr marL="332740" marR="5080" indent="-320040" algn="just">
              <a:spcBef>
                <a:spcPts val="805"/>
              </a:spcBef>
              <a:buClr>
                <a:srgbClr val="DD8046"/>
              </a:buClr>
              <a:buSzPct val="60344"/>
              <a:buFont typeface="Wingdings"/>
              <a:buChar char=""/>
              <a:tabLst>
                <a:tab pos="332740" algn="l"/>
              </a:tabLst>
            </a:pPr>
            <a:r>
              <a:rPr lang="en-US" sz="2000" dirty="0" smtClean="0">
                <a:latin typeface="Arial"/>
                <a:cs typeface="Arial"/>
              </a:rPr>
              <a:t>Inserting an item with key 13 into a binary search tree.</a:t>
            </a:r>
          </a:p>
          <a:p>
            <a:pPr marL="332740" marR="5080" indent="-320040" algn="just">
              <a:spcBef>
                <a:spcPts val="710"/>
              </a:spcBef>
              <a:buClr>
                <a:srgbClr val="DD8046"/>
              </a:buClr>
              <a:buSzPct val="60344"/>
              <a:buFont typeface="Wingdings"/>
              <a:buChar char=""/>
              <a:tabLst>
                <a:tab pos="332740" algn="l"/>
              </a:tabLst>
            </a:pPr>
            <a:r>
              <a:rPr lang="en-US" sz="2000" dirty="0" smtClean="0">
                <a:latin typeface="Arial"/>
                <a:cs typeface="Arial"/>
              </a:rPr>
              <a:t>Lightly shaded nodes indicate the path from the root down to the position where</a:t>
            </a:r>
          </a:p>
          <a:p>
            <a:pPr marL="332740" marR="5080" indent="-320040" algn="just">
              <a:buClr>
                <a:srgbClr val="DD8046"/>
              </a:buClr>
              <a:buSzPct val="60344"/>
              <a:buFont typeface="Wingdings"/>
              <a:buChar char=""/>
              <a:tabLst>
                <a:tab pos="332740" algn="l"/>
              </a:tabLst>
            </a:pPr>
            <a:r>
              <a:rPr lang="en-US" sz="2000" dirty="0" smtClean="0">
                <a:latin typeface="Arial"/>
                <a:cs typeface="Arial"/>
              </a:rPr>
              <a:t>the item is inserted.</a:t>
            </a:r>
          </a:p>
          <a:p>
            <a:pPr marL="332740" marR="5080" indent="-320040" algn="just">
              <a:spcBef>
                <a:spcPts val="695"/>
              </a:spcBef>
              <a:buClr>
                <a:srgbClr val="DD8046"/>
              </a:buClr>
              <a:buSzPct val="60344"/>
              <a:buFont typeface="Wingdings"/>
              <a:buChar char=""/>
              <a:tabLst>
                <a:tab pos="332740" algn="l"/>
              </a:tabLst>
            </a:pPr>
            <a:r>
              <a:rPr lang="en-US" sz="2000" dirty="0" smtClean="0">
                <a:latin typeface="Arial"/>
                <a:cs typeface="Arial"/>
              </a:rPr>
              <a:t>The dashed line indicates the link in the tree that is added to insert the item.</a:t>
            </a:r>
            <a:endParaRPr lang="en-US" sz="2000" dirty="0">
              <a:latin typeface="Arial"/>
              <a:cs typeface="Arial"/>
            </a:endParaRPr>
          </a:p>
        </p:txBody>
      </p:sp>
      <p:sp>
        <p:nvSpPr>
          <p:cNvPr id="5" name="object 5"/>
          <p:cNvSpPr/>
          <p:nvPr/>
        </p:nvSpPr>
        <p:spPr>
          <a:xfrm>
            <a:off x="1943100" y="1752600"/>
            <a:ext cx="5372100" cy="2592323"/>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dt" sz="half" idx="6"/>
          </p:nvPr>
        </p:nvSpPr>
        <p:spPr>
          <a:xfrm>
            <a:off x="152400" y="6400800"/>
            <a:ext cx="2124710" cy="219709"/>
          </a:xfrm>
          <a:prstGeom prst="rect">
            <a:avLst/>
          </a:prstGeom>
        </p:spPr>
        <p:txBody>
          <a:bodyPr vert="horz" wrap="square" lIns="0" tIns="0" rIns="0" bIns="0" rtlCol="0">
            <a:spAutoFit/>
          </a:bodyPr>
          <a:lstStyle/>
          <a:p>
            <a:pPr marL="12700">
              <a:lnSpc>
                <a:spcPts val="1580"/>
              </a:lnSpc>
            </a:pPr>
            <a:fld id="{E53D7B88-0007-4D6F-84B8-7F870C33CED0}" type="datetime4">
              <a:rPr lang="en-US" spc="-5" smtClean="0"/>
              <a:pPr marL="12700">
                <a:lnSpc>
                  <a:spcPts val="1580"/>
                </a:lnSpc>
              </a:pPr>
              <a:t>January 1, 2020</a:t>
            </a:fld>
            <a:endParaRPr spc="-5" dirty="0"/>
          </a:p>
        </p:txBody>
      </p:sp>
      <p:sp>
        <p:nvSpPr>
          <p:cNvPr id="8" name="Slide Number Placeholder 7"/>
          <p:cNvSpPr>
            <a:spLocks noGrp="1"/>
          </p:cNvSpPr>
          <p:nvPr>
            <p:ph type="sldNum" sz="quarter" idx="7"/>
          </p:nvPr>
        </p:nvSpPr>
        <p:spPr/>
        <p:txBody>
          <a:bodyPr/>
          <a:lstStyle/>
          <a:p>
            <a:fld id="{B6F15528-21DE-4FAA-801E-634DDDAF4B2B}" type="slidenum">
              <a:rPr lang="en-US" smtClean="0"/>
              <a:pPr/>
              <a:t>134</a:t>
            </a:fld>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149</a:t>
            </a:r>
            <a:endParaRPr sz="1200">
              <a:latin typeface="Trebuchet MS"/>
              <a:cs typeface="Trebuchet MS"/>
            </a:endParaRPr>
          </a:p>
        </p:txBody>
      </p:sp>
      <p:sp>
        <p:nvSpPr>
          <p:cNvPr id="5" name="object 5"/>
          <p:cNvSpPr txBox="1">
            <a:spLocks noGrp="1"/>
          </p:cNvSpPr>
          <p:nvPr>
            <p:ph type="dt" sz="half" idx="6"/>
          </p:nvPr>
        </p:nvSpPr>
        <p:spPr>
          <a:xfrm>
            <a:off x="228600" y="6324600"/>
            <a:ext cx="2124710" cy="219709"/>
          </a:xfrm>
          <a:prstGeom prst="rect">
            <a:avLst/>
          </a:prstGeom>
        </p:spPr>
        <p:txBody>
          <a:bodyPr vert="horz" wrap="square" lIns="0" tIns="0" rIns="0" bIns="0" rtlCol="0">
            <a:spAutoFit/>
          </a:bodyPr>
          <a:lstStyle/>
          <a:p>
            <a:pPr marL="12700">
              <a:lnSpc>
                <a:spcPts val="1580"/>
              </a:lnSpc>
            </a:pPr>
            <a:fld id="{0CAF8CA0-B404-4A63-B5F0-5AB1AA656D10}"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307340" y="342391"/>
            <a:ext cx="6169660" cy="689932"/>
          </a:xfrm>
          <a:prstGeom prst="rect">
            <a:avLst/>
          </a:prstGeom>
        </p:spPr>
        <p:txBody>
          <a:bodyPr vert="horz" wrap="square" lIns="0" tIns="12700" rIns="0" bIns="0" rtlCol="0">
            <a:spAutoFit/>
          </a:bodyPr>
          <a:lstStyle/>
          <a:p>
            <a:pPr marL="12700">
              <a:lnSpc>
                <a:spcPct val="100000"/>
              </a:lnSpc>
              <a:spcBef>
                <a:spcPts val="100"/>
              </a:spcBef>
            </a:pPr>
            <a:r>
              <a:rPr spc="-229" smtClean="0"/>
              <a:t>Deletion</a:t>
            </a:r>
            <a:r>
              <a:rPr lang="en-US" spc="-229" dirty="0" smtClean="0"/>
              <a:t> in BST</a:t>
            </a:r>
            <a:endParaRPr spc="-229" dirty="0"/>
          </a:p>
        </p:txBody>
      </p:sp>
      <p:sp>
        <p:nvSpPr>
          <p:cNvPr id="4" name="object 4"/>
          <p:cNvSpPr txBox="1"/>
          <p:nvPr/>
        </p:nvSpPr>
        <p:spPr>
          <a:xfrm>
            <a:off x="307340" y="1676400"/>
            <a:ext cx="8501380" cy="3963264"/>
          </a:xfrm>
          <a:prstGeom prst="rect">
            <a:avLst/>
          </a:prstGeom>
        </p:spPr>
        <p:txBody>
          <a:bodyPr vert="horz" wrap="square" lIns="0" tIns="53975" rIns="0" bIns="0" rtlCol="0">
            <a:spAutoFit/>
          </a:bodyPr>
          <a:lstStyle/>
          <a:p>
            <a:pPr marL="332740" marR="5080" indent="-320040" algn="just">
              <a:lnSpc>
                <a:spcPts val="2590"/>
              </a:lnSpc>
              <a:spcBef>
                <a:spcPts val="425"/>
              </a:spcBef>
              <a:buClr>
                <a:srgbClr val="DD8046"/>
              </a:buClr>
              <a:buSzPct val="60344"/>
              <a:buFont typeface="Wingdings"/>
              <a:buChar char=""/>
              <a:tabLst>
                <a:tab pos="332740" algn="l"/>
              </a:tabLst>
            </a:pPr>
            <a:r>
              <a:rPr lang="en-US" sz="2000" dirty="0" smtClean="0">
                <a:latin typeface="Arial"/>
                <a:cs typeface="Arial"/>
              </a:rPr>
              <a:t>The procedure for deleting a given node z from a binary search  tree takes as an argument a pointer to z. The procedure considers  the three cases:</a:t>
            </a:r>
          </a:p>
          <a:p>
            <a:pPr marL="332740" marR="5080" indent="-320040" algn="just">
              <a:lnSpc>
                <a:spcPct val="100000"/>
              </a:lnSpc>
              <a:spcBef>
                <a:spcPts val="10"/>
              </a:spcBef>
              <a:buClr>
                <a:srgbClr val="DD8046"/>
              </a:buClr>
              <a:buSzPct val="60344"/>
              <a:buFont typeface="Wingdings"/>
              <a:buChar char=""/>
              <a:tabLst>
                <a:tab pos="332740" algn="l"/>
              </a:tabLst>
            </a:pPr>
            <a:endParaRPr lang="en-US" sz="2000" dirty="0" smtClean="0">
              <a:latin typeface="Arial"/>
              <a:cs typeface="Arial"/>
            </a:endParaRPr>
          </a:p>
          <a:p>
            <a:pPr marL="332740" marR="5080" lvl="1" indent="-320040" algn="just">
              <a:lnSpc>
                <a:spcPts val="2160"/>
              </a:lnSpc>
              <a:buClr>
                <a:srgbClr val="DD8046"/>
              </a:buClr>
              <a:buSzPct val="60344"/>
              <a:buFont typeface="Wingdings"/>
              <a:buChar char=""/>
              <a:tabLst>
                <a:tab pos="332740" algn="l"/>
              </a:tabLst>
            </a:pPr>
            <a:r>
              <a:rPr lang="en-US" sz="2000" dirty="0" smtClean="0">
                <a:latin typeface="Arial"/>
                <a:cs typeface="Arial"/>
              </a:rPr>
              <a:t>If z has no children, we modify its parent p[z] to replace z with NIL as its  child.</a:t>
            </a:r>
          </a:p>
          <a:p>
            <a:pPr marL="332740" marR="5080" lvl="1" indent="-320040" algn="just">
              <a:lnSpc>
                <a:spcPct val="100000"/>
              </a:lnSpc>
              <a:spcBef>
                <a:spcPts val="40"/>
              </a:spcBef>
              <a:buClr>
                <a:srgbClr val="DD8046"/>
              </a:buClr>
              <a:buSzPct val="60344"/>
              <a:buFont typeface="Wingdings"/>
              <a:buChar char=""/>
              <a:tabLst>
                <a:tab pos="332740" algn="l"/>
              </a:tabLst>
            </a:pPr>
            <a:endParaRPr lang="en-US" sz="2000" dirty="0" smtClean="0">
              <a:latin typeface="Arial"/>
              <a:cs typeface="Arial"/>
            </a:endParaRPr>
          </a:p>
          <a:p>
            <a:pPr marL="332740" marR="5080" lvl="1" indent="-320040" algn="just">
              <a:lnSpc>
                <a:spcPts val="2280"/>
              </a:lnSpc>
              <a:buClr>
                <a:srgbClr val="DD8046"/>
              </a:buClr>
              <a:buSzPct val="60344"/>
              <a:buFont typeface="Wingdings"/>
              <a:buChar char=""/>
              <a:tabLst>
                <a:tab pos="332740" algn="l"/>
              </a:tabLst>
            </a:pPr>
            <a:r>
              <a:rPr lang="en-US" sz="2000" dirty="0" smtClean="0">
                <a:latin typeface="Arial"/>
                <a:cs typeface="Arial"/>
              </a:rPr>
              <a:t>If the node has only a single child, we “splice out” z by making a new link</a:t>
            </a:r>
          </a:p>
          <a:p>
            <a:pPr marL="332740" marR="5080" indent="-320040" algn="just">
              <a:lnSpc>
                <a:spcPts val="2280"/>
              </a:lnSpc>
              <a:buClr>
                <a:srgbClr val="DD8046"/>
              </a:buClr>
              <a:buSzPct val="60344"/>
              <a:buFont typeface="Wingdings"/>
              <a:buChar char=""/>
              <a:tabLst>
                <a:tab pos="332740" algn="l"/>
              </a:tabLst>
            </a:pPr>
            <a:r>
              <a:rPr lang="en-US" sz="2000" dirty="0" smtClean="0">
                <a:latin typeface="Arial"/>
                <a:cs typeface="Arial"/>
              </a:rPr>
              <a:t>between its child and its parent.</a:t>
            </a:r>
          </a:p>
          <a:p>
            <a:pPr marL="332740" marR="5080" indent="-320040" algn="just">
              <a:lnSpc>
                <a:spcPct val="100000"/>
              </a:lnSpc>
              <a:spcBef>
                <a:spcPts val="25"/>
              </a:spcBef>
              <a:buClr>
                <a:srgbClr val="DD8046"/>
              </a:buClr>
              <a:buSzPct val="60344"/>
              <a:buFont typeface="Wingdings"/>
              <a:buChar char=""/>
              <a:tabLst>
                <a:tab pos="332740" algn="l"/>
              </a:tabLst>
            </a:pPr>
            <a:endParaRPr lang="en-US" sz="2000" dirty="0" smtClean="0">
              <a:latin typeface="Arial"/>
              <a:cs typeface="Arial"/>
            </a:endParaRPr>
          </a:p>
          <a:p>
            <a:pPr marL="332740" marR="5080" lvl="1" indent="-320040" algn="just">
              <a:lnSpc>
                <a:spcPct val="90100"/>
              </a:lnSpc>
              <a:buClr>
                <a:srgbClr val="DD8046"/>
              </a:buClr>
              <a:buSzPct val="60344"/>
              <a:buFont typeface="Wingdings"/>
              <a:buChar char=""/>
              <a:tabLst>
                <a:tab pos="332740" algn="l"/>
              </a:tabLst>
            </a:pPr>
            <a:r>
              <a:rPr lang="en-US" sz="2000" dirty="0" smtClean="0">
                <a:latin typeface="Arial"/>
                <a:cs typeface="Arial"/>
              </a:rPr>
              <a:t>Finally, if the node has two children, we splice out </a:t>
            </a:r>
            <a:r>
              <a:rPr lang="en-US" sz="2000" dirty="0" err="1" smtClean="0">
                <a:latin typeface="Arial"/>
                <a:cs typeface="Arial"/>
              </a:rPr>
              <a:t>z’s</a:t>
            </a:r>
            <a:r>
              <a:rPr lang="en-US" sz="2000" dirty="0" smtClean="0">
                <a:latin typeface="Arial"/>
                <a:cs typeface="Arial"/>
              </a:rPr>
              <a:t> successor y, which has no  left child and replace </a:t>
            </a:r>
            <a:r>
              <a:rPr lang="en-US" sz="2000" dirty="0" err="1" smtClean="0">
                <a:latin typeface="Arial"/>
                <a:cs typeface="Arial"/>
              </a:rPr>
              <a:t>z’s</a:t>
            </a:r>
            <a:r>
              <a:rPr lang="en-US" sz="2000" dirty="0" smtClean="0">
                <a:latin typeface="Arial"/>
                <a:cs typeface="Arial"/>
              </a:rPr>
              <a:t> key and satellite data with </a:t>
            </a:r>
            <a:r>
              <a:rPr lang="en-US" sz="2000" dirty="0" err="1" smtClean="0">
                <a:latin typeface="Arial"/>
                <a:cs typeface="Arial"/>
              </a:rPr>
              <a:t>y’s</a:t>
            </a:r>
            <a:r>
              <a:rPr lang="en-US" sz="2000" dirty="0" smtClean="0">
                <a:latin typeface="Arial"/>
                <a:cs typeface="Arial"/>
              </a:rPr>
              <a:t> key and satellite  data.</a:t>
            </a:r>
            <a:endParaRPr lang="en-US" sz="2000" dirty="0">
              <a:latin typeface="Arial"/>
              <a:cs typeface="Arial"/>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135</a:t>
            </a:fld>
            <a:endParaRPr lang="en-US"/>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150</a:t>
            </a:r>
            <a:endParaRPr sz="1200">
              <a:latin typeface="Trebuchet MS"/>
              <a:cs typeface="Trebuchet MS"/>
            </a:endParaRPr>
          </a:p>
        </p:txBody>
      </p:sp>
      <p:sp>
        <p:nvSpPr>
          <p:cNvPr id="3" name="object 3"/>
          <p:cNvSpPr txBox="1">
            <a:spLocks noGrp="1"/>
          </p:cNvSpPr>
          <p:nvPr>
            <p:ph type="title"/>
          </p:nvPr>
        </p:nvSpPr>
        <p:spPr>
          <a:xfrm>
            <a:off x="691387" y="343865"/>
            <a:ext cx="5025390" cy="697230"/>
          </a:xfrm>
          <a:prstGeom prst="rect">
            <a:avLst/>
          </a:prstGeom>
        </p:spPr>
        <p:txBody>
          <a:bodyPr vert="horz" wrap="square" lIns="0" tIns="13335" rIns="0" bIns="0" rtlCol="0">
            <a:spAutoFit/>
          </a:bodyPr>
          <a:lstStyle/>
          <a:p>
            <a:pPr marL="12700">
              <a:lnSpc>
                <a:spcPct val="100000"/>
              </a:lnSpc>
              <a:spcBef>
                <a:spcPts val="105"/>
              </a:spcBef>
            </a:pPr>
            <a:r>
              <a:rPr spc="-370" dirty="0"/>
              <a:t>Tree </a:t>
            </a:r>
            <a:r>
              <a:rPr spc="-229" dirty="0"/>
              <a:t>Deletion </a:t>
            </a:r>
            <a:r>
              <a:rPr dirty="0"/>
              <a:t>- </a:t>
            </a:r>
            <a:r>
              <a:rPr spc="-380" dirty="0"/>
              <a:t>Case</a:t>
            </a:r>
            <a:r>
              <a:rPr spc="-415" dirty="0"/>
              <a:t> </a:t>
            </a:r>
            <a:r>
              <a:rPr spc="-20" dirty="0"/>
              <a:t>1</a:t>
            </a:r>
          </a:p>
        </p:txBody>
      </p:sp>
      <p:sp>
        <p:nvSpPr>
          <p:cNvPr id="4" name="object 4"/>
          <p:cNvSpPr/>
          <p:nvPr/>
        </p:nvSpPr>
        <p:spPr>
          <a:xfrm>
            <a:off x="870766" y="2566416"/>
            <a:ext cx="7306346" cy="248716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xfrm>
            <a:off x="228600" y="6324600"/>
            <a:ext cx="2124710" cy="219709"/>
          </a:xfrm>
          <a:prstGeom prst="rect">
            <a:avLst/>
          </a:prstGeom>
        </p:spPr>
        <p:txBody>
          <a:bodyPr vert="horz" wrap="square" lIns="0" tIns="0" rIns="0" bIns="0" rtlCol="0">
            <a:spAutoFit/>
          </a:bodyPr>
          <a:lstStyle/>
          <a:p>
            <a:pPr marL="12700">
              <a:lnSpc>
                <a:spcPts val="1580"/>
              </a:lnSpc>
            </a:pPr>
            <a:fld id="{B8F78B58-5EF1-4466-8E1D-801425A41A33}" type="datetime4">
              <a:rPr lang="en-US" spc="-5" smtClean="0"/>
              <a:pPr marL="12700">
                <a:lnSpc>
                  <a:spcPts val="1580"/>
                </a:lnSpc>
              </a:pPr>
              <a:t>January 1, 2020</a:t>
            </a:fld>
            <a:endParaRPr spc="-5"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136</a:t>
            </a:fld>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151</a:t>
            </a:r>
            <a:endParaRPr sz="1200">
              <a:latin typeface="Trebuchet MS"/>
              <a:cs typeface="Trebuchet MS"/>
            </a:endParaRPr>
          </a:p>
        </p:txBody>
      </p:sp>
      <p:sp>
        <p:nvSpPr>
          <p:cNvPr id="3" name="object 3"/>
          <p:cNvSpPr txBox="1">
            <a:spLocks noGrp="1"/>
          </p:cNvSpPr>
          <p:nvPr>
            <p:ph type="title"/>
          </p:nvPr>
        </p:nvSpPr>
        <p:spPr>
          <a:xfrm>
            <a:off x="691387" y="343865"/>
            <a:ext cx="5025390" cy="697230"/>
          </a:xfrm>
          <a:prstGeom prst="rect">
            <a:avLst/>
          </a:prstGeom>
        </p:spPr>
        <p:txBody>
          <a:bodyPr vert="horz" wrap="square" lIns="0" tIns="13335" rIns="0" bIns="0" rtlCol="0">
            <a:spAutoFit/>
          </a:bodyPr>
          <a:lstStyle/>
          <a:p>
            <a:pPr marL="12700">
              <a:lnSpc>
                <a:spcPct val="100000"/>
              </a:lnSpc>
              <a:spcBef>
                <a:spcPts val="105"/>
              </a:spcBef>
            </a:pPr>
            <a:r>
              <a:rPr spc="-370" dirty="0"/>
              <a:t>Tree </a:t>
            </a:r>
            <a:r>
              <a:rPr spc="-229" dirty="0"/>
              <a:t>Deletion </a:t>
            </a:r>
            <a:r>
              <a:rPr dirty="0"/>
              <a:t>- </a:t>
            </a:r>
            <a:r>
              <a:rPr spc="-380" dirty="0"/>
              <a:t>Case</a:t>
            </a:r>
            <a:r>
              <a:rPr spc="-415" dirty="0"/>
              <a:t> </a:t>
            </a:r>
            <a:r>
              <a:rPr spc="-20" dirty="0"/>
              <a:t>2</a:t>
            </a:r>
          </a:p>
        </p:txBody>
      </p:sp>
      <p:sp>
        <p:nvSpPr>
          <p:cNvPr id="4" name="object 4"/>
          <p:cNvSpPr/>
          <p:nvPr/>
        </p:nvSpPr>
        <p:spPr>
          <a:xfrm>
            <a:off x="721604" y="2557962"/>
            <a:ext cx="7535537" cy="226326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xfrm>
            <a:off x="228600" y="6400800"/>
            <a:ext cx="2124710" cy="219709"/>
          </a:xfrm>
          <a:prstGeom prst="rect">
            <a:avLst/>
          </a:prstGeom>
        </p:spPr>
        <p:txBody>
          <a:bodyPr vert="horz" wrap="square" lIns="0" tIns="0" rIns="0" bIns="0" rtlCol="0">
            <a:spAutoFit/>
          </a:bodyPr>
          <a:lstStyle/>
          <a:p>
            <a:pPr marL="12700">
              <a:lnSpc>
                <a:spcPts val="1580"/>
              </a:lnSpc>
            </a:pPr>
            <a:fld id="{2319EF1D-0C6C-4870-803E-CCCC273DA815}" type="datetime4">
              <a:rPr lang="en-US" spc="-5" smtClean="0"/>
              <a:pPr marL="12700">
                <a:lnSpc>
                  <a:spcPts val="1580"/>
                </a:lnSpc>
              </a:pPr>
              <a:t>January 1, 2020</a:t>
            </a:fld>
            <a:endParaRPr spc="-5"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137</a:t>
            </a:fld>
            <a:endParaRPr lang="en-US"/>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152</a:t>
            </a:r>
            <a:endParaRPr sz="1200">
              <a:latin typeface="Trebuchet MS"/>
              <a:cs typeface="Trebuchet MS"/>
            </a:endParaRPr>
          </a:p>
        </p:txBody>
      </p:sp>
      <p:sp>
        <p:nvSpPr>
          <p:cNvPr id="3" name="object 3"/>
          <p:cNvSpPr txBox="1">
            <a:spLocks noGrp="1"/>
          </p:cNvSpPr>
          <p:nvPr>
            <p:ph type="title"/>
          </p:nvPr>
        </p:nvSpPr>
        <p:spPr>
          <a:xfrm>
            <a:off x="307340" y="342391"/>
            <a:ext cx="5024755" cy="696595"/>
          </a:xfrm>
          <a:prstGeom prst="rect">
            <a:avLst/>
          </a:prstGeom>
        </p:spPr>
        <p:txBody>
          <a:bodyPr vert="horz" wrap="square" lIns="0" tIns="12700" rIns="0" bIns="0" rtlCol="0">
            <a:spAutoFit/>
          </a:bodyPr>
          <a:lstStyle/>
          <a:p>
            <a:pPr marL="12700">
              <a:lnSpc>
                <a:spcPct val="100000"/>
              </a:lnSpc>
              <a:spcBef>
                <a:spcPts val="100"/>
              </a:spcBef>
            </a:pPr>
            <a:r>
              <a:rPr spc="-370" dirty="0"/>
              <a:t>Tree </a:t>
            </a:r>
            <a:r>
              <a:rPr spc="-229" dirty="0"/>
              <a:t>Deletion </a:t>
            </a:r>
            <a:r>
              <a:rPr dirty="0"/>
              <a:t>- </a:t>
            </a:r>
            <a:r>
              <a:rPr spc="-380" dirty="0"/>
              <a:t>Case</a:t>
            </a:r>
            <a:r>
              <a:rPr spc="-420" dirty="0"/>
              <a:t> </a:t>
            </a:r>
            <a:r>
              <a:rPr spc="-20" dirty="0"/>
              <a:t>3</a:t>
            </a:r>
          </a:p>
        </p:txBody>
      </p:sp>
      <p:sp>
        <p:nvSpPr>
          <p:cNvPr id="4" name="object 4"/>
          <p:cNvSpPr/>
          <p:nvPr/>
        </p:nvSpPr>
        <p:spPr>
          <a:xfrm>
            <a:off x="1219200" y="1371663"/>
            <a:ext cx="7010400" cy="460209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xfrm>
            <a:off x="152400" y="6400800"/>
            <a:ext cx="2124710" cy="219709"/>
          </a:xfrm>
          <a:prstGeom prst="rect">
            <a:avLst/>
          </a:prstGeom>
        </p:spPr>
        <p:txBody>
          <a:bodyPr vert="horz" wrap="square" lIns="0" tIns="0" rIns="0" bIns="0" rtlCol="0">
            <a:spAutoFit/>
          </a:bodyPr>
          <a:lstStyle/>
          <a:p>
            <a:pPr marL="12700">
              <a:lnSpc>
                <a:spcPts val="1580"/>
              </a:lnSpc>
            </a:pPr>
            <a:fld id="{3A84FCC8-03F0-426C-9D4E-80AC18100074}" type="datetime4">
              <a:rPr lang="en-US" spc="-5" smtClean="0"/>
              <a:pPr marL="12700">
                <a:lnSpc>
                  <a:spcPts val="1580"/>
                </a:lnSpc>
              </a:pPr>
              <a:t>January 1, 2020</a:t>
            </a:fld>
            <a:endParaRPr spc="-5"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138</a:t>
            </a:fld>
            <a:endParaRPr 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Threaded Binary Tree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139</a:t>
            </a:fld>
            <a:endParaRPr lang="en-US"/>
          </a:p>
        </p:txBody>
      </p:sp>
      <p:sp>
        <p:nvSpPr>
          <p:cNvPr id="5" name="object 4"/>
          <p:cNvSpPr txBox="1"/>
          <p:nvPr/>
        </p:nvSpPr>
        <p:spPr>
          <a:xfrm>
            <a:off x="307340" y="1524000"/>
            <a:ext cx="8501380" cy="4825039"/>
          </a:xfrm>
          <a:prstGeom prst="rect">
            <a:avLst/>
          </a:prstGeom>
        </p:spPr>
        <p:txBody>
          <a:bodyPr vert="horz" wrap="square" lIns="0" tIns="53975" rIns="0" bIns="0" rtlCol="0">
            <a:spAutoFit/>
          </a:bodyPr>
          <a:lstStyle/>
          <a:p>
            <a:pPr marL="332740" marR="181610" indent="-320040">
              <a:lnSpc>
                <a:spcPts val="2590"/>
              </a:lnSpc>
              <a:spcBef>
                <a:spcPts val="425"/>
              </a:spcBef>
              <a:buClr>
                <a:srgbClr val="DD8046"/>
              </a:buClr>
              <a:buSzPct val="60416"/>
              <a:tabLst>
                <a:tab pos="332105" algn="l"/>
                <a:tab pos="332740" algn="l"/>
              </a:tabLst>
            </a:pPr>
            <a:r>
              <a:rPr lang="en-US" sz="3200" dirty="0" smtClean="0">
                <a:latin typeface="Arial"/>
                <a:cs typeface="Arial"/>
              </a:rPr>
              <a:t>Introduction</a:t>
            </a:r>
          </a:p>
          <a:p>
            <a:pPr marL="332740" marR="181610" indent="-320040" algn="just">
              <a:lnSpc>
                <a:spcPts val="2590"/>
              </a:lnSpc>
              <a:spcBef>
                <a:spcPts val="425"/>
              </a:spcBef>
              <a:buClr>
                <a:srgbClr val="DD8046"/>
              </a:buClr>
              <a:buSzPct val="60416"/>
              <a:tabLst>
                <a:tab pos="332105" algn="l"/>
                <a:tab pos="332740" algn="l"/>
              </a:tabLst>
            </a:pPr>
            <a:r>
              <a:rPr lang="en-US" dirty="0" smtClean="0">
                <a:latin typeface="Times New Roman" pitchFamily="18" charset="0"/>
                <a:cs typeface="Times New Roman" pitchFamily="18" charset="0"/>
              </a:rPr>
              <a:t>      A binary tree can be represented using array representation or linked list representation. When a binary tree is represented using linked list representation, the reference part of the node which doesn't have a child is filled with NULL pointer. In any binary tree linked list representation, there are more number of NULL pointers than actual pointers. Generally, in any binary tree linked list representation, if there are </a:t>
            </a:r>
            <a:r>
              <a:rPr lang="en-US" b="1" dirty="0" smtClean="0">
                <a:latin typeface="Times New Roman" pitchFamily="18" charset="0"/>
                <a:cs typeface="Times New Roman" pitchFamily="18" charset="0"/>
              </a:rPr>
              <a:t>2N</a:t>
            </a:r>
            <a:r>
              <a:rPr lang="en-US" dirty="0" smtClean="0">
                <a:latin typeface="Times New Roman" pitchFamily="18" charset="0"/>
                <a:cs typeface="Times New Roman" pitchFamily="18" charset="0"/>
              </a:rPr>
              <a:t> number of reference fields, then </a:t>
            </a:r>
            <a:r>
              <a:rPr lang="en-US" b="1" dirty="0" smtClean="0">
                <a:latin typeface="Times New Roman" pitchFamily="18" charset="0"/>
                <a:cs typeface="Times New Roman" pitchFamily="18" charset="0"/>
              </a:rPr>
              <a:t>N+1</a:t>
            </a:r>
            <a:r>
              <a:rPr lang="en-US" dirty="0" smtClean="0">
                <a:latin typeface="Times New Roman" pitchFamily="18" charset="0"/>
                <a:cs typeface="Times New Roman" pitchFamily="18" charset="0"/>
              </a:rPr>
              <a:t> number of reference fields are filled with NULL ( </a:t>
            </a:r>
            <a:r>
              <a:rPr lang="en-US" b="1" dirty="0" smtClean="0">
                <a:latin typeface="Times New Roman" pitchFamily="18" charset="0"/>
                <a:cs typeface="Times New Roman" pitchFamily="18" charset="0"/>
              </a:rPr>
              <a:t>N+1 are NULL out of 2N</a:t>
            </a:r>
            <a:r>
              <a:rPr lang="en-US" dirty="0" smtClean="0">
                <a:latin typeface="Times New Roman" pitchFamily="18" charset="0"/>
                <a:cs typeface="Times New Roman" pitchFamily="18" charset="0"/>
              </a:rPr>
              <a:t> ). </a:t>
            </a:r>
          </a:p>
          <a:p>
            <a:pPr marL="332740" marR="181610" indent="-320040" algn="just">
              <a:lnSpc>
                <a:spcPts val="2590"/>
              </a:lnSpc>
              <a:spcBef>
                <a:spcPts val="425"/>
              </a:spcBef>
              <a:buClr>
                <a:srgbClr val="DD8046"/>
              </a:buClr>
              <a:buSzPct val="60416"/>
              <a:tabLst>
                <a:tab pos="332105" algn="l"/>
                <a:tab pos="332740" algn="l"/>
              </a:tabLst>
            </a:pPr>
            <a:r>
              <a:rPr lang="en-US" dirty="0" smtClean="0">
                <a:latin typeface="Times New Roman" pitchFamily="18" charset="0"/>
                <a:cs typeface="Times New Roman" pitchFamily="18" charset="0"/>
              </a:rPr>
              <a:t>This NULL pointer does not play any role except indicating that there is no link (no child).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 J. Perlis and C. Thornton have proposed new binary tree called "</a:t>
            </a:r>
            <a:r>
              <a:rPr lang="en-US" b="1" i="1" dirty="0" smtClean="0">
                <a:latin typeface="Times New Roman" pitchFamily="18" charset="0"/>
                <a:cs typeface="Times New Roman" pitchFamily="18" charset="0"/>
              </a:rPr>
              <a:t>Threaded Binary Tree</a:t>
            </a:r>
            <a:r>
              <a:rPr lang="en-US" dirty="0" smtClean="0">
                <a:latin typeface="Times New Roman" pitchFamily="18" charset="0"/>
                <a:cs typeface="Times New Roman" pitchFamily="18" charset="0"/>
              </a:rPr>
              <a:t>", which makes use of NULL pointers to improve its traversal process. In threaded binary tree, NULL pointers are replaced by references of other nodes in the tree. These extra references are called as </a:t>
            </a:r>
            <a:r>
              <a:rPr lang="en-US" b="1" i="1" dirty="0" smtClean="0">
                <a:latin typeface="Times New Roman" pitchFamily="18" charset="0"/>
                <a:cs typeface="Times New Roman" pitchFamily="18" charset="0"/>
              </a:rPr>
              <a:t>threads</a:t>
            </a:r>
            <a:r>
              <a:rPr lang="en-US" dirty="0" smtClean="0">
                <a:latin typeface="Times New Roman" pitchFamily="18" charset="0"/>
                <a:cs typeface="Times New Roman" pitchFamily="18" charset="0"/>
              </a:rPr>
              <a:t>.</a:t>
            </a:r>
            <a:endParaRPr sz="32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461" y="1266190"/>
            <a:ext cx="106680" cy="208279"/>
          </a:xfrm>
          <a:prstGeom prst="rect">
            <a:avLst/>
          </a:prstGeom>
        </p:spPr>
        <p:txBody>
          <a:bodyPr vert="horz" wrap="square" lIns="0" tIns="12700" rIns="0" bIns="0" rtlCol="0">
            <a:spAutoFit/>
          </a:bodyPr>
          <a:lstStyle/>
          <a:p>
            <a:pPr marL="12700">
              <a:lnSpc>
                <a:spcPct val="100000"/>
              </a:lnSpc>
              <a:spcBef>
                <a:spcPts val="100"/>
              </a:spcBef>
            </a:pPr>
            <a:r>
              <a:rPr sz="1200" b="1" spc="-70" dirty="0">
                <a:solidFill>
                  <a:srgbClr val="FFFFFF"/>
                </a:solidFill>
                <a:latin typeface="Trebuchet MS"/>
                <a:cs typeface="Trebuchet MS"/>
              </a:rPr>
              <a:t>5</a:t>
            </a:r>
            <a:endParaRPr sz="1200">
              <a:latin typeface="Trebuchet MS"/>
              <a:cs typeface="Trebuchet MS"/>
            </a:endParaRPr>
          </a:p>
        </p:txBody>
      </p:sp>
      <p:sp>
        <p:nvSpPr>
          <p:cNvPr id="5" name="object 5"/>
          <p:cNvSpPr txBox="1">
            <a:spLocks noGrp="1"/>
          </p:cNvSpPr>
          <p:nvPr>
            <p:ph type="dt" sz="half" idx="6"/>
          </p:nvPr>
        </p:nvSpPr>
        <p:spPr>
          <a:xfrm>
            <a:off x="228600" y="6324600"/>
            <a:ext cx="2124710" cy="205184"/>
          </a:xfrm>
          <a:prstGeom prst="rect">
            <a:avLst/>
          </a:prstGeom>
        </p:spPr>
        <p:txBody>
          <a:bodyPr vert="horz" wrap="square" lIns="0" tIns="0" rIns="0" bIns="0" rtlCol="0">
            <a:spAutoFit/>
          </a:bodyPr>
          <a:lstStyle/>
          <a:p>
            <a:pPr marL="12700">
              <a:lnSpc>
                <a:spcPts val="1580"/>
              </a:lnSpc>
            </a:pPr>
            <a:fld id="{D209CE22-1BCE-4FF0-9ECD-E01861D052E1}"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4929505" cy="697230"/>
          </a:xfrm>
          <a:prstGeom prst="rect">
            <a:avLst/>
          </a:prstGeom>
        </p:spPr>
        <p:txBody>
          <a:bodyPr vert="horz" wrap="square" lIns="0" tIns="13335" rIns="0" bIns="0" rtlCol="0">
            <a:spAutoFit/>
          </a:bodyPr>
          <a:lstStyle/>
          <a:p>
            <a:pPr marL="12700">
              <a:lnSpc>
                <a:spcPct val="100000"/>
              </a:lnSpc>
              <a:spcBef>
                <a:spcPts val="105"/>
              </a:spcBef>
            </a:pPr>
            <a:r>
              <a:rPr spc="-260" dirty="0"/>
              <a:t>Linear </a:t>
            </a:r>
            <a:r>
              <a:rPr spc="-145" dirty="0"/>
              <a:t>Data</a:t>
            </a:r>
            <a:r>
              <a:rPr spc="130" dirty="0"/>
              <a:t> </a:t>
            </a:r>
            <a:r>
              <a:rPr spc="-325" dirty="0"/>
              <a:t>Structures</a:t>
            </a:r>
          </a:p>
        </p:txBody>
      </p:sp>
      <p:sp>
        <p:nvSpPr>
          <p:cNvPr id="4" name="object 4"/>
          <p:cNvSpPr txBox="1"/>
          <p:nvPr/>
        </p:nvSpPr>
        <p:spPr>
          <a:xfrm>
            <a:off x="459740" y="1567941"/>
            <a:ext cx="8301990" cy="3341370"/>
          </a:xfrm>
          <a:prstGeom prst="rect">
            <a:avLst/>
          </a:prstGeom>
        </p:spPr>
        <p:txBody>
          <a:bodyPr vert="horz" wrap="square" lIns="0" tIns="57150" rIns="0" bIns="0" rtlCol="0">
            <a:spAutoFit/>
          </a:bodyPr>
          <a:lstStyle/>
          <a:p>
            <a:pPr marL="332740" marR="5080" indent="-320040" algn="just">
              <a:lnSpc>
                <a:spcPts val="3130"/>
              </a:lnSpc>
              <a:spcBef>
                <a:spcPts val="450"/>
              </a:spcBef>
              <a:buClr>
                <a:srgbClr val="DD8046"/>
              </a:buClr>
              <a:buSzPct val="60344"/>
              <a:buFont typeface="Wingdings"/>
              <a:buChar char=""/>
              <a:tabLst>
                <a:tab pos="332740" algn="l"/>
              </a:tabLst>
            </a:pPr>
            <a:r>
              <a:rPr lang="en-US" sz="2800" dirty="0" smtClean="0"/>
              <a:t>In linear data structure, member elements form a  sequence. Such linear structures can be represented in  memory by using one of the two basic strategies</a:t>
            </a:r>
          </a:p>
          <a:p>
            <a:pPr marL="332740" marR="5080" indent="-320040" algn="just">
              <a:lnSpc>
                <a:spcPts val="3130"/>
              </a:lnSpc>
              <a:spcBef>
                <a:spcPts val="695"/>
              </a:spcBef>
              <a:buClr>
                <a:srgbClr val="DD8046"/>
              </a:buClr>
              <a:buSzPct val="60344"/>
              <a:buFont typeface="Wingdings"/>
              <a:buChar char=""/>
              <a:tabLst>
                <a:tab pos="332740" algn="l"/>
              </a:tabLst>
            </a:pPr>
            <a:r>
              <a:rPr lang="en-US" sz="2800" dirty="0" smtClean="0"/>
              <a:t>By having the linear relationship between the  elements represented by means of sequential memory  locations. These linear structures are called arrays. By  having relationship between the elements represented  by pointers. These structures are called linked lists.</a:t>
            </a:r>
            <a:endParaRPr lang="en-US" sz="2800"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TBT </a:t>
            </a:r>
            <a:r>
              <a:rPr lang="en-US" dirty="0" err="1" smtClean="0"/>
              <a:t>Contd</a:t>
            </a:r>
            <a:r>
              <a:rPr lang="en-US" dirty="0" smtClean="0"/>
              <a:t>…</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140</a:t>
            </a:fld>
            <a:endParaRPr lang="en-US"/>
          </a:p>
        </p:txBody>
      </p:sp>
      <p:sp>
        <p:nvSpPr>
          <p:cNvPr id="5" name="Rectangle 4"/>
          <p:cNvSpPr/>
          <p:nvPr/>
        </p:nvSpPr>
        <p:spPr>
          <a:xfrm>
            <a:off x="152400" y="1524000"/>
            <a:ext cx="8763000" cy="2246769"/>
          </a:xfrm>
          <a:prstGeom prst="rect">
            <a:avLst/>
          </a:prstGeom>
        </p:spPr>
        <p:txBody>
          <a:bodyPr wrap="square">
            <a:spAutoFit/>
          </a:bodyPr>
          <a:lstStyle/>
          <a:p>
            <a:pPr algn="just"/>
            <a:r>
              <a:rPr lang="en-US" sz="2000" dirty="0" smtClean="0"/>
              <a:t>Threaded Binary Tree is also a binary tree in which all left child pointers that are NULL (in Linked list representation) points to its in-order predecessor, and all right child pointers that are NULL (in Linked list representation) points to its in-order successor.</a:t>
            </a:r>
          </a:p>
          <a:p>
            <a:pPr algn="just"/>
            <a:r>
              <a:rPr lang="en-US" sz="2000" dirty="0" smtClean="0"/>
              <a:t>If there is no in-order predecessor or in-order successor, then it points to the root node.</a:t>
            </a:r>
          </a:p>
          <a:p>
            <a:pPr algn="just"/>
            <a:r>
              <a:rPr lang="en-US" sz="2000" dirty="0" smtClean="0"/>
              <a:t>Consider the following binary tree...</a:t>
            </a:r>
            <a:endParaRPr lang="en-US" sz="2000" dirty="0"/>
          </a:p>
        </p:txBody>
      </p:sp>
      <p:pic>
        <p:nvPicPr>
          <p:cNvPr id="17410" name="Picture 2" descr="Binary Tree"/>
          <p:cNvPicPr>
            <a:picLocks noChangeAspect="1" noChangeArrowheads="1"/>
          </p:cNvPicPr>
          <p:nvPr/>
        </p:nvPicPr>
        <p:blipFill>
          <a:blip r:embed="rId2"/>
          <a:srcRect/>
          <a:stretch>
            <a:fillRect/>
          </a:stretch>
        </p:blipFill>
        <p:spPr bwMode="auto">
          <a:xfrm>
            <a:off x="1524000" y="3581400"/>
            <a:ext cx="5715000" cy="2819400"/>
          </a:xfrm>
          <a:prstGeom prst="rect">
            <a:avLst/>
          </a:prstGeom>
          <a:noFill/>
        </p:spPr>
      </p:pic>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TBT </a:t>
            </a:r>
            <a:r>
              <a:rPr lang="en-US" dirty="0" err="1" smtClean="0"/>
              <a:t>Contd</a:t>
            </a:r>
            <a:r>
              <a:rPr lang="en-US" dirty="0" smtClean="0"/>
              <a:t>…</a:t>
            </a:r>
            <a:endParaRPr lang="en-US" dirty="0"/>
          </a:p>
        </p:txBody>
      </p:sp>
      <p:sp>
        <p:nvSpPr>
          <p:cNvPr id="3" name="Date Placeholder 2"/>
          <p:cNvSpPr>
            <a:spLocks noGrp="1"/>
          </p:cNvSpPr>
          <p:nvPr>
            <p:ph type="dt" sz="half" idx="6"/>
          </p:nvPr>
        </p:nvSpPr>
        <p:spPr>
          <a:xfrm>
            <a:off x="228600" y="6400800"/>
            <a:ext cx="2124710" cy="219709"/>
          </a:xfrm>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141</a:t>
            </a:fld>
            <a:endParaRPr lang="en-US"/>
          </a:p>
        </p:txBody>
      </p:sp>
      <p:sp>
        <p:nvSpPr>
          <p:cNvPr id="5" name="Rectangle 4"/>
          <p:cNvSpPr/>
          <p:nvPr/>
        </p:nvSpPr>
        <p:spPr>
          <a:xfrm>
            <a:off x="152400" y="1600200"/>
            <a:ext cx="8763000" cy="2308324"/>
          </a:xfrm>
          <a:prstGeom prst="rect">
            <a:avLst/>
          </a:prstGeom>
        </p:spPr>
        <p:txBody>
          <a:bodyPr wrap="square">
            <a:spAutoFit/>
          </a:bodyPr>
          <a:lstStyle/>
          <a:p>
            <a:pPr algn="just"/>
            <a:r>
              <a:rPr lang="en-US" b="1" dirty="0" smtClean="0"/>
              <a:t>In-order traversal of above binary tree: H - D - I - B - E - A - F - J - C - G</a:t>
            </a:r>
          </a:p>
          <a:p>
            <a:pPr algn="just"/>
            <a:r>
              <a:rPr lang="en-US" dirty="0" smtClean="0"/>
              <a:t>When we represent the above binary tree using linked list representation, nodes </a:t>
            </a:r>
            <a:r>
              <a:rPr lang="en-US" b="1" dirty="0" smtClean="0"/>
              <a:t>H, I, E, F, J</a:t>
            </a:r>
            <a:r>
              <a:rPr lang="en-US" dirty="0" smtClean="0"/>
              <a:t> and </a:t>
            </a:r>
            <a:r>
              <a:rPr lang="en-US" b="1" dirty="0" smtClean="0"/>
              <a:t>G</a:t>
            </a:r>
            <a:r>
              <a:rPr lang="en-US" dirty="0" smtClean="0"/>
              <a:t> left child pointers are NULL. This NULL is replaced by address of its in-order predecessor respectively, but here the node H does not have its in-order predecessor, so it points to the root node A. And nodes </a:t>
            </a:r>
            <a:r>
              <a:rPr lang="en-US" b="1" dirty="0" smtClean="0"/>
              <a:t>H, I, E, J</a:t>
            </a:r>
            <a:r>
              <a:rPr lang="en-US" dirty="0" smtClean="0"/>
              <a:t> and </a:t>
            </a:r>
            <a:r>
              <a:rPr lang="en-US" b="1" dirty="0" smtClean="0"/>
              <a:t>G</a:t>
            </a:r>
            <a:r>
              <a:rPr lang="en-US" dirty="0" smtClean="0"/>
              <a:t> right child pointers are NULL. This NULL pointers are replaced by address of its in-order successor respectively, but here the node G does not have its in-order successor, so it points to the root node A. </a:t>
            </a:r>
            <a:br>
              <a:rPr lang="en-US" dirty="0" smtClean="0"/>
            </a:br>
            <a:endParaRPr lang="en-US" dirty="0"/>
          </a:p>
        </p:txBody>
      </p:sp>
      <p:pic>
        <p:nvPicPr>
          <p:cNvPr id="16386" name="Picture 2" descr="threaded binary tree"/>
          <p:cNvPicPr>
            <a:picLocks noChangeAspect="1" noChangeArrowheads="1"/>
          </p:cNvPicPr>
          <p:nvPr/>
        </p:nvPicPr>
        <p:blipFill>
          <a:blip r:embed="rId2"/>
          <a:srcRect/>
          <a:stretch>
            <a:fillRect/>
          </a:stretch>
        </p:blipFill>
        <p:spPr bwMode="auto">
          <a:xfrm>
            <a:off x="1219200" y="3429000"/>
            <a:ext cx="7010400" cy="3276600"/>
          </a:xfrm>
          <a:prstGeom prst="rect">
            <a:avLst/>
          </a:prstGeom>
          <a:noFill/>
        </p:spPr>
      </p:pic>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TBT</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142</a:t>
            </a:fld>
            <a:endParaRPr lang="en-US"/>
          </a:p>
        </p:txBody>
      </p:sp>
      <p:sp>
        <p:nvSpPr>
          <p:cNvPr id="5" name="Rectangle 4"/>
          <p:cNvSpPr/>
          <p:nvPr/>
        </p:nvSpPr>
        <p:spPr>
          <a:xfrm>
            <a:off x="228600" y="1582341"/>
            <a:ext cx="8686800" cy="2246769"/>
          </a:xfrm>
          <a:prstGeom prst="rect">
            <a:avLst/>
          </a:prstGeom>
        </p:spPr>
        <p:txBody>
          <a:bodyPr wrap="square">
            <a:spAutoFit/>
          </a:bodyPr>
          <a:lstStyle/>
          <a:p>
            <a:pPr fontAlgn="base"/>
            <a:r>
              <a:rPr lang="en-US" sz="2000" dirty="0" smtClean="0"/>
              <a:t>There are two types of threaded binary trees: </a:t>
            </a:r>
          </a:p>
          <a:p>
            <a:pPr fontAlgn="base"/>
            <a:r>
              <a:rPr lang="en-US" sz="2000" b="1" dirty="0" smtClean="0">
                <a:hlinkClick r:id="rId2"/>
              </a:rPr>
              <a:t>Single Threaded</a:t>
            </a:r>
            <a:r>
              <a:rPr lang="en-US" sz="2000" dirty="0" smtClean="0"/>
              <a:t>: each node is threaded towards either the in-order predecessor or successor (left </a:t>
            </a:r>
            <a:r>
              <a:rPr lang="en-US" sz="2000" b="1" dirty="0" err="1" smtClean="0"/>
              <a:t>or</a:t>
            </a:r>
            <a:r>
              <a:rPr lang="en-US" sz="2000" dirty="0" err="1" smtClean="0"/>
              <a:t>right</a:t>
            </a:r>
            <a:r>
              <a:rPr lang="en-US" sz="2000" dirty="0" smtClean="0"/>
              <a:t>) means all right null pointers will point to </a:t>
            </a:r>
            <a:r>
              <a:rPr lang="en-US" sz="2000" dirty="0" err="1" smtClean="0"/>
              <a:t>inorder</a:t>
            </a:r>
            <a:r>
              <a:rPr lang="en-US" sz="2000" dirty="0" smtClean="0"/>
              <a:t> successor </a:t>
            </a:r>
            <a:r>
              <a:rPr lang="en-US" sz="2000" b="1" dirty="0" smtClean="0"/>
              <a:t>OR</a:t>
            </a:r>
            <a:r>
              <a:rPr lang="en-US" sz="2000" dirty="0" smtClean="0"/>
              <a:t> all left null pointers will point to </a:t>
            </a:r>
            <a:r>
              <a:rPr lang="en-US" sz="2000" dirty="0" err="1" smtClean="0"/>
              <a:t>inorder</a:t>
            </a:r>
            <a:r>
              <a:rPr lang="en-US" sz="2000" dirty="0" smtClean="0"/>
              <a:t> predecessor.</a:t>
            </a:r>
          </a:p>
          <a:p>
            <a:pPr fontAlgn="base"/>
            <a:r>
              <a:rPr lang="en-US" sz="2000" b="1" dirty="0" smtClean="0">
                <a:hlinkClick r:id="rId3"/>
              </a:rPr>
              <a:t>Double threaded</a:t>
            </a:r>
            <a:r>
              <a:rPr lang="en-US" sz="2000" b="1" dirty="0" smtClean="0"/>
              <a:t>:</a:t>
            </a:r>
            <a:r>
              <a:rPr lang="en-US" sz="2000" dirty="0" smtClean="0"/>
              <a:t> each node is threaded towards both the in-order predecessor and successor (left </a:t>
            </a:r>
            <a:r>
              <a:rPr lang="en-US" sz="2000" b="1" dirty="0" err="1" smtClean="0"/>
              <a:t>and</a:t>
            </a:r>
            <a:r>
              <a:rPr lang="en-US" sz="2000" dirty="0" err="1" smtClean="0"/>
              <a:t>right</a:t>
            </a:r>
            <a:r>
              <a:rPr lang="en-US" sz="2000" dirty="0" smtClean="0"/>
              <a:t>) means all right null pointers will point to </a:t>
            </a:r>
            <a:r>
              <a:rPr lang="en-US" sz="2000" dirty="0" err="1" smtClean="0"/>
              <a:t>inorder</a:t>
            </a:r>
            <a:r>
              <a:rPr lang="en-US" sz="2000" dirty="0" smtClean="0"/>
              <a:t> successor </a:t>
            </a:r>
            <a:r>
              <a:rPr lang="en-US" sz="2000" b="1" dirty="0" smtClean="0"/>
              <a:t>AND</a:t>
            </a:r>
            <a:r>
              <a:rPr lang="en-US" sz="2000" dirty="0" smtClean="0"/>
              <a:t> all left null pointers will point to </a:t>
            </a:r>
            <a:r>
              <a:rPr lang="en-US" sz="2000" dirty="0" err="1" smtClean="0"/>
              <a:t>inorder</a:t>
            </a:r>
            <a:r>
              <a:rPr lang="en-US" sz="2000" dirty="0" smtClean="0"/>
              <a:t> predecessor.</a:t>
            </a:r>
            <a:endParaRPr lang="en-US" sz="2000" dirty="0"/>
          </a:p>
        </p:txBody>
      </p:sp>
      <p:pic>
        <p:nvPicPr>
          <p:cNvPr id="15362" name="Picture 2" descr="https://i2.wp.com/algorithms.tutorialhorizon.com/files/2016/03/Single-and-Double-threaded-binary-tree-1.png"/>
          <p:cNvPicPr>
            <a:picLocks noChangeAspect="1" noChangeArrowheads="1"/>
          </p:cNvPicPr>
          <p:nvPr/>
        </p:nvPicPr>
        <p:blipFill>
          <a:blip r:embed="rId4"/>
          <a:srcRect/>
          <a:stretch>
            <a:fillRect/>
          </a:stretch>
        </p:blipFill>
        <p:spPr bwMode="auto">
          <a:xfrm>
            <a:off x="457200" y="3962400"/>
            <a:ext cx="8077200" cy="2362200"/>
          </a:xfrm>
          <a:prstGeom prst="rect">
            <a:avLst/>
          </a:prstGeom>
          <a:noFill/>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TBT Node Implementation</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143</a:t>
            </a:fld>
            <a:endParaRPr lang="en-US"/>
          </a:p>
        </p:txBody>
      </p:sp>
      <p:sp>
        <p:nvSpPr>
          <p:cNvPr id="7" name="Rectangle 6"/>
          <p:cNvSpPr/>
          <p:nvPr/>
        </p:nvSpPr>
        <p:spPr>
          <a:xfrm>
            <a:off x="152400" y="1524000"/>
            <a:ext cx="8839200" cy="4001095"/>
          </a:xfrm>
          <a:prstGeom prst="rect">
            <a:avLst/>
          </a:prstGeom>
        </p:spPr>
        <p:txBody>
          <a:bodyPr wrap="square">
            <a:spAutoFit/>
          </a:bodyPr>
          <a:lstStyle/>
          <a:p>
            <a:endParaRPr lang="en-US" dirty="0" smtClean="0"/>
          </a:p>
          <a:p>
            <a:r>
              <a:rPr lang="en-US" sz="2000" b="1" dirty="0" smtClean="0"/>
              <a:t>Defining the TBT Node</a:t>
            </a:r>
          </a:p>
          <a:p>
            <a:r>
              <a:rPr lang="en-US" dirty="0" err="1" smtClean="0"/>
              <a:t>struct</a:t>
            </a:r>
            <a:r>
              <a:rPr lang="en-US" dirty="0" smtClean="0"/>
              <a:t> </a:t>
            </a:r>
            <a:r>
              <a:rPr lang="en-US" dirty="0" err="1" smtClean="0"/>
              <a:t>TBTNode</a:t>
            </a:r>
            <a:endParaRPr lang="en-US" dirty="0" smtClean="0"/>
          </a:p>
          <a:p>
            <a:r>
              <a:rPr lang="en-US" dirty="0" smtClean="0"/>
              <a:t>{</a:t>
            </a:r>
          </a:p>
          <a:p>
            <a:r>
              <a:rPr lang="en-US" dirty="0" smtClean="0"/>
              <a:t>	</a:t>
            </a:r>
            <a:r>
              <a:rPr lang="en-US" dirty="0" err="1" smtClean="0"/>
              <a:t>struct</a:t>
            </a:r>
            <a:r>
              <a:rPr lang="en-US" dirty="0" smtClean="0"/>
              <a:t> </a:t>
            </a:r>
            <a:r>
              <a:rPr lang="en-US" dirty="0" err="1" smtClean="0"/>
              <a:t>TBTNode</a:t>
            </a:r>
            <a:r>
              <a:rPr lang="en-US" dirty="0" smtClean="0"/>
              <a:t> *</a:t>
            </a:r>
            <a:r>
              <a:rPr lang="en-US" dirty="0" err="1" smtClean="0"/>
              <a:t>Lchild</a:t>
            </a:r>
            <a:r>
              <a:rPr lang="en-US" dirty="0" smtClean="0"/>
              <a:t>, *</a:t>
            </a:r>
            <a:r>
              <a:rPr lang="en-US" dirty="0" err="1" smtClean="0"/>
              <a:t>Rchild</a:t>
            </a:r>
            <a:r>
              <a:rPr lang="en-US" dirty="0" smtClean="0"/>
              <a:t>; </a:t>
            </a:r>
          </a:p>
          <a:p>
            <a:r>
              <a:rPr lang="en-US" dirty="0" smtClean="0"/>
              <a:t>	</a:t>
            </a:r>
            <a:r>
              <a:rPr lang="en-US" dirty="0" err="1" smtClean="0"/>
              <a:t>int</a:t>
            </a:r>
            <a:r>
              <a:rPr lang="en-US" dirty="0" smtClean="0"/>
              <a:t> data; </a:t>
            </a:r>
          </a:p>
          <a:p>
            <a:r>
              <a:rPr lang="en-US" dirty="0" smtClean="0"/>
              <a:t>	</a:t>
            </a:r>
            <a:r>
              <a:rPr lang="en-US" dirty="0" err="1" smtClean="0"/>
              <a:t>boolean</a:t>
            </a:r>
            <a:r>
              <a:rPr lang="en-US" dirty="0" smtClean="0"/>
              <a:t> </a:t>
            </a:r>
            <a:r>
              <a:rPr lang="en-US" dirty="0" err="1" smtClean="0"/>
              <a:t>Lbit</a:t>
            </a:r>
            <a:r>
              <a:rPr lang="en-US" dirty="0" smtClean="0"/>
              <a:t>; </a:t>
            </a:r>
          </a:p>
          <a:p>
            <a:r>
              <a:rPr lang="en-US" dirty="0" smtClean="0"/>
              <a:t>	</a:t>
            </a:r>
            <a:r>
              <a:rPr lang="en-US" dirty="0" err="1" smtClean="0"/>
              <a:t>boolean</a:t>
            </a:r>
            <a:r>
              <a:rPr lang="en-US" dirty="0" smtClean="0"/>
              <a:t> </a:t>
            </a:r>
            <a:r>
              <a:rPr lang="en-US" dirty="0" err="1" smtClean="0"/>
              <a:t>Rbit</a:t>
            </a:r>
            <a:r>
              <a:rPr lang="en-US" dirty="0" smtClean="0"/>
              <a:t>;</a:t>
            </a:r>
          </a:p>
          <a:p>
            <a:r>
              <a:rPr lang="en-US" dirty="0" smtClean="0"/>
              <a:t>};</a:t>
            </a:r>
          </a:p>
          <a:p>
            <a:endParaRPr lang="en-US" dirty="0" smtClean="0"/>
          </a:p>
          <a:p>
            <a:endParaRPr lang="en-US" dirty="0" smtClean="0"/>
          </a:p>
          <a:p>
            <a:endParaRPr lang="en-US" dirty="0" smtClean="0"/>
          </a:p>
          <a:p>
            <a:endParaRPr lang="en-US" dirty="0" smtClean="0"/>
          </a:p>
          <a:p>
            <a:endParaRPr lang="en-US" dirty="0"/>
          </a:p>
        </p:txBody>
      </p:sp>
      <p:sp>
        <p:nvSpPr>
          <p:cNvPr id="8" name="Rectangle 7"/>
          <p:cNvSpPr/>
          <p:nvPr/>
        </p:nvSpPr>
        <p:spPr>
          <a:xfrm>
            <a:off x="2743200" y="4800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Lbit</a:t>
            </a:r>
            <a:endParaRPr lang="en-US" dirty="0"/>
          </a:p>
        </p:txBody>
      </p:sp>
      <p:sp>
        <p:nvSpPr>
          <p:cNvPr id="9" name="Rectangle 8"/>
          <p:cNvSpPr/>
          <p:nvPr/>
        </p:nvSpPr>
        <p:spPr>
          <a:xfrm>
            <a:off x="3581400" y="4800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Lchild</a:t>
            </a:r>
            <a:endParaRPr lang="en-US" dirty="0"/>
          </a:p>
        </p:txBody>
      </p:sp>
      <p:sp>
        <p:nvSpPr>
          <p:cNvPr id="10" name="Rectangle 9"/>
          <p:cNvSpPr/>
          <p:nvPr/>
        </p:nvSpPr>
        <p:spPr>
          <a:xfrm>
            <a:off x="4419600" y="4800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11" name="Rectangle 10"/>
          <p:cNvSpPr/>
          <p:nvPr/>
        </p:nvSpPr>
        <p:spPr>
          <a:xfrm>
            <a:off x="5257800" y="4800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Rchild</a:t>
            </a:r>
            <a:endParaRPr lang="en-US" dirty="0"/>
          </a:p>
        </p:txBody>
      </p:sp>
      <p:sp>
        <p:nvSpPr>
          <p:cNvPr id="12" name="Rectangle 11"/>
          <p:cNvSpPr/>
          <p:nvPr/>
        </p:nvSpPr>
        <p:spPr>
          <a:xfrm>
            <a:off x="6096000" y="4800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Rbit</a:t>
            </a:r>
            <a:endParaRPr lang="en-US" dirty="0"/>
          </a:p>
        </p:txBody>
      </p:sp>
      <p:sp>
        <p:nvSpPr>
          <p:cNvPr id="13" name="Rectangle 12"/>
          <p:cNvSpPr/>
          <p:nvPr/>
        </p:nvSpPr>
        <p:spPr>
          <a:xfrm>
            <a:off x="228600" y="5257800"/>
            <a:ext cx="8610600" cy="369332"/>
          </a:xfrm>
          <a:prstGeom prst="rect">
            <a:avLst/>
          </a:prstGeom>
        </p:spPr>
        <p:txBody>
          <a:bodyPr wrap="square">
            <a:spAutoFit/>
          </a:bodyPr>
          <a:lstStyle/>
          <a:p>
            <a:r>
              <a:rPr lang="en-US" dirty="0" smtClean="0"/>
              <a:t>                                                                         TBT Node Structure</a:t>
            </a:r>
            <a:endParaRPr 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43865"/>
            <a:ext cx="8610600" cy="799135"/>
          </a:xfrm>
        </p:spPr>
        <p:txBody>
          <a:bodyPr/>
          <a:lstStyle/>
          <a:p>
            <a:pPr lvl="2"/>
            <a:r>
              <a:rPr lang="en-US" sz="3600" dirty="0">
                <a:solidFill>
                  <a:srgbClr val="775F54"/>
                </a:solidFill>
                <a:latin typeface="Arial"/>
                <a:ea typeface="+mj-ea"/>
                <a:cs typeface="Arial"/>
              </a:rPr>
              <a:t>Traversing a Threaded Binary Tree</a:t>
            </a:r>
            <a:br>
              <a:rPr lang="en-US" sz="3600" dirty="0">
                <a:solidFill>
                  <a:srgbClr val="775F54"/>
                </a:solidFill>
                <a:latin typeface="Arial"/>
                <a:ea typeface="+mj-ea"/>
                <a:cs typeface="Arial"/>
              </a:rPr>
            </a:br>
            <a:endParaRPr lang="en-US" sz="3600" dirty="0">
              <a:solidFill>
                <a:srgbClr val="775F54"/>
              </a:solidFill>
              <a:latin typeface="Arial"/>
              <a:ea typeface="+mj-ea"/>
              <a:cs typeface="Arial"/>
            </a:endParaRPr>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144</a:t>
            </a:fld>
            <a:endParaRPr lang="en-US"/>
          </a:p>
        </p:txBody>
      </p:sp>
      <p:sp>
        <p:nvSpPr>
          <p:cNvPr id="5" name="Rectangle 4"/>
          <p:cNvSpPr/>
          <p:nvPr/>
        </p:nvSpPr>
        <p:spPr>
          <a:xfrm>
            <a:off x="228600" y="1600200"/>
            <a:ext cx="8686800" cy="1508105"/>
          </a:xfrm>
          <a:prstGeom prst="rect">
            <a:avLst/>
          </a:prstGeom>
        </p:spPr>
        <p:txBody>
          <a:bodyPr wrap="square">
            <a:spAutoFit/>
          </a:bodyPr>
          <a:lstStyle/>
          <a:p>
            <a:r>
              <a:rPr lang="en-US" dirty="0" smtClean="0"/>
              <a:t>For every node, visit the left sub-tree first, provided if one exists and has not been visited earlier. Then the node (root) itself is followed by visiting its right sub-tree (if one exists). In case there is no right sub-tree, check for the threaded link and make the threaded node the current node in consideration. </a:t>
            </a:r>
          </a:p>
          <a:p>
            <a:r>
              <a:rPr lang="en-US" sz="2000" b="1" dirty="0" smtClean="0"/>
              <a:t>The algorithm for in-order traversal of a threaded binary tree is</a:t>
            </a:r>
            <a:endParaRPr lang="en-US" sz="2000" b="1" dirty="0"/>
          </a:p>
        </p:txBody>
      </p:sp>
      <p:grpSp>
        <p:nvGrpSpPr>
          <p:cNvPr id="164866" name="Group 2"/>
          <p:cNvGrpSpPr>
            <a:grpSpLocks/>
          </p:cNvGrpSpPr>
          <p:nvPr/>
        </p:nvGrpSpPr>
        <p:grpSpPr bwMode="auto">
          <a:xfrm>
            <a:off x="457200" y="3429000"/>
            <a:ext cx="8305800" cy="2819400"/>
            <a:chOff x="1821" y="215"/>
            <a:chExt cx="7817" cy="2448"/>
          </a:xfrm>
        </p:grpSpPr>
        <p:sp>
          <p:nvSpPr>
            <p:cNvPr id="164867" name="Rectangle 3"/>
            <p:cNvSpPr>
              <a:spLocks noChangeArrowheads="1"/>
            </p:cNvSpPr>
            <p:nvPr/>
          </p:nvSpPr>
          <p:spPr bwMode="auto">
            <a:xfrm>
              <a:off x="1881" y="274"/>
              <a:ext cx="7757" cy="2388"/>
            </a:xfrm>
            <a:prstGeom prst="rect">
              <a:avLst/>
            </a:prstGeom>
            <a:solidFill>
              <a:srgbClr val="000000">
                <a:alpha val="39999"/>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868" name="Rectangle 4"/>
            <p:cNvSpPr>
              <a:spLocks noChangeArrowheads="1"/>
            </p:cNvSpPr>
            <p:nvPr/>
          </p:nvSpPr>
          <p:spPr bwMode="auto">
            <a:xfrm>
              <a:off x="1826" y="220"/>
              <a:ext cx="7746" cy="23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869" name="Rectangle 5"/>
            <p:cNvSpPr>
              <a:spLocks noChangeArrowheads="1"/>
            </p:cNvSpPr>
            <p:nvPr/>
          </p:nvSpPr>
          <p:spPr bwMode="auto">
            <a:xfrm>
              <a:off x="1826" y="220"/>
              <a:ext cx="7746" cy="2376"/>
            </a:xfrm>
            <a:prstGeom prst="rect">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870" name="Text Box 6"/>
            <p:cNvSpPr txBox="1">
              <a:spLocks noChangeArrowheads="1"/>
            </p:cNvSpPr>
            <p:nvPr/>
          </p:nvSpPr>
          <p:spPr bwMode="auto">
            <a:xfrm>
              <a:off x="1931" y="325"/>
              <a:ext cx="7536" cy="2166"/>
            </a:xfrm>
            <a:prstGeom prst="rect">
              <a:avLst/>
            </a:prstGeom>
            <a:solidFill>
              <a:srgbClr val="E5E5E5"/>
            </a:solidFill>
            <a:ln w="9525">
              <a:noFill/>
              <a:miter lim="800000"/>
              <a:headEnd/>
              <a:tailEnd/>
            </a:ln>
          </p:spPr>
          <p:txBody>
            <a:bodyPr vert="horz" wrap="square" lIns="0" tIns="0" rIns="0" bIns="0" numCol="1" anchor="t" anchorCtr="0" compatLnSpc="1">
              <a:prstTxWarp prst="textNoShape">
                <a:avLst/>
              </a:prstTxWarp>
            </a:bodyPr>
            <a:lstStyle/>
            <a:p>
              <a:pPr marL="457200" marR="34925" lvl="1" indent="0" algn="l" defTabSz="914400" rtl="0" eaLnBrk="1" fontAlgn="base" latinLnBrk="0" hangingPunct="1">
                <a:lnSpc>
                  <a:spcPct val="100000"/>
                </a:lnSpc>
                <a:spcBef>
                  <a:spcPts val="300"/>
                </a:spcBef>
                <a:spcAft>
                  <a:spcPts val="1000"/>
                </a:spcAft>
                <a:buClrTx/>
                <a:buSzTx/>
                <a:buFontTx/>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Step 1: </a:t>
              </a:r>
              <a:r>
                <a:rPr kumimoji="0" lang="en-US" sz="900" b="0" i="0" u="none" strike="noStrike" cap="none" normalizeH="0" baseline="0" dirty="0" smtClean="0">
                  <a:ln>
                    <a:noFill/>
                  </a:ln>
                  <a:solidFill>
                    <a:schemeClr val="tx1"/>
                  </a:solidFill>
                  <a:effectLst/>
                  <a:latin typeface="Arial" pitchFamily="34" charset="0"/>
                  <a:cs typeface="Arial" pitchFamily="34" charset="0"/>
                </a:rPr>
                <a:t>check if the current node has a left child that has not been visited. If a left child exists that has not been visited, go to Step 2, else go to Step 3.</a:t>
              </a:r>
            </a:p>
            <a:p>
              <a:pPr marL="457200" marR="34925" lvl="1" indent="0" algn="l" defTabSz="914400" rtl="0" eaLnBrk="1" fontAlgn="base" latinLnBrk="0" hangingPunct="1">
                <a:lnSpc>
                  <a:spcPct val="100000"/>
                </a:lnSpc>
                <a:spcBef>
                  <a:spcPct val="0"/>
                </a:spcBef>
                <a:spcAft>
                  <a:spcPts val="1000"/>
                </a:spcAft>
                <a:buClrTx/>
                <a:buSzTx/>
                <a:buFontTx/>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Step 2: </a:t>
              </a:r>
              <a:r>
                <a:rPr kumimoji="0" lang="en-US" sz="900" b="0" i="0" u="none" strike="noStrike" cap="none" normalizeH="0" baseline="0" dirty="0" smtClean="0">
                  <a:ln>
                    <a:noFill/>
                  </a:ln>
                  <a:solidFill>
                    <a:schemeClr val="tx1"/>
                  </a:solidFill>
                  <a:effectLst/>
                  <a:latin typeface="Arial" pitchFamily="34" charset="0"/>
                  <a:cs typeface="Arial" pitchFamily="34" charset="0"/>
                </a:rPr>
                <a:t>add the left child in the list of visited nodes. Make it as the current node and then go to Step 6.</a:t>
              </a:r>
            </a:p>
            <a:p>
              <a:pPr marL="457200" marR="0" lvl="1" indent="0" algn="l" defTabSz="914400" rtl="0" eaLnBrk="1" fontAlgn="base" latinLnBrk="0" hangingPunct="1">
                <a:lnSpc>
                  <a:spcPct val="82000"/>
                </a:lnSpc>
                <a:spcBef>
                  <a:spcPct val="0"/>
                </a:spcBef>
                <a:spcAft>
                  <a:spcPts val="1000"/>
                </a:spcAft>
                <a:buClrTx/>
                <a:buSzTx/>
                <a:buFontTx/>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Step 3: </a:t>
              </a:r>
              <a:r>
                <a:rPr kumimoji="0" lang="en-US" sz="900" b="0" i="0" u="none" strike="noStrike" cap="none" normalizeH="0" baseline="0" dirty="0" smtClean="0">
                  <a:ln>
                    <a:noFill/>
                  </a:ln>
                  <a:solidFill>
                    <a:schemeClr val="tx1"/>
                  </a:solidFill>
                  <a:effectLst/>
                  <a:latin typeface="Arial" pitchFamily="34" charset="0"/>
                  <a:cs typeface="Arial" pitchFamily="34" charset="0"/>
                </a:rPr>
                <a:t>If the current node has a right child, go to Step 4 else go to Step 5.</a:t>
              </a:r>
            </a:p>
            <a:p>
              <a:pPr marL="457200" marR="0" lvl="1" indent="0" algn="l" defTabSz="914400" rtl="0" eaLnBrk="1" fontAlgn="base" latinLnBrk="0" hangingPunct="1">
                <a:lnSpc>
                  <a:spcPct val="100000"/>
                </a:lnSpc>
                <a:spcBef>
                  <a:spcPts val="250"/>
                </a:spcBef>
                <a:spcAft>
                  <a:spcPts val="1000"/>
                </a:spcAft>
                <a:buClrTx/>
                <a:buSzTx/>
                <a:buFontTx/>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Step 4: </a:t>
              </a:r>
              <a:r>
                <a:rPr kumimoji="0" lang="en-US" sz="900" b="0" i="0" u="none" strike="noStrike" cap="none" normalizeH="0" baseline="0" dirty="0" smtClean="0">
                  <a:ln>
                    <a:noFill/>
                  </a:ln>
                  <a:solidFill>
                    <a:schemeClr val="tx1"/>
                  </a:solidFill>
                  <a:effectLst/>
                  <a:latin typeface="Arial" pitchFamily="34" charset="0"/>
                  <a:cs typeface="Arial" pitchFamily="34" charset="0"/>
                </a:rPr>
                <a:t>Make that right child as current node and go to Step 6.</a:t>
              </a:r>
            </a:p>
            <a:p>
              <a:pPr marL="457200" marR="0" lvl="1" indent="0" algn="l" defTabSz="914400" rtl="0" eaLnBrk="1" fontAlgn="base" latinLnBrk="0" hangingPunct="1">
                <a:lnSpc>
                  <a:spcPct val="100000"/>
                </a:lnSpc>
                <a:spcBef>
                  <a:spcPts val="263"/>
                </a:spcBef>
                <a:spcAft>
                  <a:spcPts val="1000"/>
                </a:spcAft>
                <a:buClrTx/>
                <a:buSzTx/>
                <a:buFontTx/>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Step 5: </a:t>
              </a:r>
              <a:r>
                <a:rPr kumimoji="0" lang="en-US" sz="900" b="0" i="0" u="none" strike="noStrike" cap="none" normalizeH="0" baseline="0" dirty="0" smtClean="0">
                  <a:ln>
                    <a:noFill/>
                  </a:ln>
                  <a:solidFill>
                    <a:schemeClr val="tx1"/>
                  </a:solidFill>
                  <a:effectLst/>
                  <a:latin typeface="Arial" pitchFamily="34" charset="0"/>
                  <a:cs typeface="Arial" pitchFamily="34" charset="0"/>
                </a:rPr>
                <a:t>print the node and if there is a threaded node make it the current node.</a:t>
              </a:r>
            </a:p>
            <a:p>
              <a:pPr marL="457200" marR="0" lvl="1" indent="0" algn="l" defTabSz="914400" rtl="0" eaLnBrk="1" fontAlgn="base" latinLnBrk="0" hangingPunct="1">
                <a:lnSpc>
                  <a:spcPct val="100000"/>
                </a:lnSpc>
                <a:spcBef>
                  <a:spcPts val="263"/>
                </a:spcBef>
                <a:spcAft>
                  <a:spcPts val="1000"/>
                </a:spcAft>
                <a:buClrTx/>
                <a:buSzTx/>
                <a:buFontTx/>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Step 6: </a:t>
              </a:r>
              <a:r>
                <a:rPr kumimoji="0" lang="en-US" sz="900" b="0" i="0" u="none" strike="noStrike" cap="none" normalizeH="0" baseline="0" dirty="0" smtClean="0">
                  <a:ln>
                    <a:noFill/>
                  </a:ln>
                  <a:solidFill>
                    <a:schemeClr val="tx1"/>
                  </a:solidFill>
                  <a:effectLst/>
                  <a:latin typeface="Arial" pitchFamily="34" charset="0"/>
                  <a:cs typeface="Arial" pitchFamily="34" charset="0"/>
                </a:rPr>
                <a:t>If all the nodes have visited then END else go to Step 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43865"/>
            <a:ext cx="8534400" cy="697230"/>
          </a:xfrm>
          <a:prstGeom prst="rect">
            <a:avLst/>
          </a:prstGeom>
        </p:spPr>
        <p:txBody>
          <a:bodyPr vert="horz" wrap="square" lIns="0" tIns="13335" rIns="0" bIns="0" rtlCol="0">
            <a:spAutoFit/>
          </a:bodyPr>
          <a:lstStyle/>
          <a:p>
            <a:pPr marL="12700">
              <a:lnSpc>
                <a:spcPct val="100000"/>
              </a:lnSpc>
              <a:spcBef>
                <a:spcPts val="105"/>
              </a:spcBef>
            </a:pPr>
            <a:r>
              <a:rPr lang="en-US" spc="-340" dirty="0" smtClean="0"/>
              <a:t>TBT </a:t>
            </a:r>
            <a:r>
              <a:rPr lang="en-US" spc="-340" dirty="0" err="1" smtClean="0"/>
              <a:t>inorder</a:t>
            </a:r>
            <a:r>
              <a:rPr lang="en-US" spc="-340" dirty="0" smtClean="0"/>
              <a:t> traversal</a:t>
            </a:r>
            <a:endParaRPr spc="-455" dirty="0"/>
          </a:p>
        </p:txBody>
      </p:sp>
      <p:sp>
        <p:nvSpPr>
          <p:cNvPr id="4" name="object 4"/>
          <p:cNvSpPr txBox="1">
            <a:spLocks noGrp="1"/>
          </p:cNvSpPr>
          <p:nvPr>
            <p:ph type="dt" sz="half" idx="6"/>
          </p:nvPr>
        </p:nvSpPr>
        <p:spPr>
          <a:xfrm>
            <a:off x="228600" y="6324600"/>
            <a:ext cx="2124710" cy="219709"/>
          </a:xfrm>
          <a:prstGeom prst="rect">
            <a:avLst/>
          </a:prstGeom>
        </p:spPr>
        <p:txBody>
          <a:bodyPr vert="horz" wrap="square" lIns="0" tIns="0" rIns="0" bIns="0" rtlCol="0">
            <a:spAutoFit/>
          </a:bodyPr>
          <a:lstStyle/>
          <a:p>
            <a:pPr marL="12700">
              <a:lnSpc>
                <a:spcPts val="1580"/>
              </a:lnSpc>
            </a:pPr>
            <a:fld id="{691B0E3B-A35A-4502-8EA1-6539B715A87D}" type="datetime4">
              <a:rPr lang="en-US" spc="-5" smtClean="0"/>
              <a:pPr marL="12700">
                <a:lnSpc>
                  <a:spcPts val="1580"/>
                </a:lnSpc>
              </a:pPr>
              <a:t>January 1, 2020</a:t>
            </a:fld>
            <a:endParaRPr spc="-5" dirty="0"/>
          </a:p>
        </p:txBody>
      </p:sp>
      <p:sp>
        <p:nvSpPr>
          <p:cNvPr id="3" name="object 3"/>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153</a:t>
            </a:r>
            <a:endParaRPr sz="1200">
              <a:latin typeface="Trebuchet MS"/>
              <a:cs typeface="Trebuchet MS"/>
            </a:endParaRPr>
          </a:p>
        </p:txBody>
      </p:sp>
      <p:sp>
        <p:nvSpPr>
          <p:cNvPr id="6" name="Slide Number Placeholder 5"/>
          <p:cNvSpPr>
            <a:spLocks noGrp="1"/>
          </p:cNvSpPr>
          <p:nvPr>
            <p:ph type="sldNum" sz="quarter" idx="7"/>
          </p:nvPr>
        </p:nvSpPr>
        <p:spPr/>
        <p:txBody>
          <a:bodyPr/>
          <a:lstStyle/>
          <a:p>
            <a:fld id="{B6F15528-21DE-4FAA-801E-634DDDAF4B2B}" type="slidenum">
              <a:rPr lang="en-US" smtClean="0"/>
              <a:pPr/>
              <a:t>145</a:t>
            </a:fld>
            <a:endParaRPr lang="en-US"/>
          </a:p>
        </p:txBody>
      </p:sp>
      <p:sp>
        <p:nvSpPr>
          <p:cNvPr id="7" name="Rectangle 6"/>
          <p:cNvSpPr/>
          <p:nvPr/>
        </p:nvSpPr>
        <p:spPr>
          <a:xfrm>
            <a:off x="381000" y="1371601"/>
            <a:ext cx="8382000" cy="5432256"/>
          </a:xfrm>
          <a:prstGeom prst="rect">
            <a:avLst/>
          </a:prstGeom>
        </p:spPr>
        <p:txBody>
          <a:bodyPr wrap="square">
            <a:spAutoFit/>
          </a:bodyPr>
          <a:lstStyle/>
          <a:p>
            <a:r>
              <a:rPr lang="en-US" b="1" dirty="0" err="1" smtClean="0"/>
              <a:t>Inorder</a:t>
            </a:r>
            <a:r>
              <a:rPr lang="en-US" b="1" dirty="0" smtClean="0"/>
              <a:t> </a:t>
            </a:r>
            <a:r>
              <a:rPr lang="en-US" b="1" dirty="0" err="1" smtClean="0"/>
              <a:t>Taversal</a:t>
            </a:r>
            <a:r>
              <a:rPr lang="en-US" b="1" dirty="0" smtClean="0"/>
              <a:t> using Threads</a:t>
            </a:r>
            <a:r>
              <a:rPr lang="en-US" dirty="0" smtClean="0"/>
              <a:t/>
            </a:r>
            <a:br>
              <a:rPr lang="en-US" dirty="0" smtClean="0"/>
            </a:br>
            <a:r>
              <a:rPr lang="en-US" dirty="0" smtClean="0"/>
              <a:t>Following is C++ code for </a:t>
            </a:r>
            <a:r>
              <a:rPr lang="en-US" dirty="0" err="1" smtClean="0"/>
              <a:t>inorder</a:t>
            </a:r>
            <a:r>
              <a:rPr lang="en-US" dirty="0" smtClean="0"/>
              <a:t> traversal in a threaded binary tree.</a:t>
            </a:r>
          </a:p>
          <a:p>
            <a:pPr fontAlgn="base"/>
            <a:r>
              <a:rPr lang="en-US" sz="1100" dirty="0" err="1" smtClean="0"/>
              <a:t>struct</a:t>
            </a:r>
            <a:r>
              <a:rPr lang="en-US" sz="1100" dirty="0" smtClean="0"/>
              <a:t> Node* </a:t>
            </a:r>
            <a:r>
              <a:rPr lang="en-US" sz="1100" dirty="0" err="1" smtClean="0"/>
              <a:t>leftMost</a:t>
            </a:r>
            <a:r>
              <a:rPr lang="en-US" sz="1100" dirty="0" smtClean="0"/>
              <a:t>(</a:t>
            </a:r>
            <a:r>
              <a:rPr lang="en-US" sz="1100" dirty="0" err="1" smtClean="0"/>
              <a:t>struct</a:t>
            </a:r>
            <a:r>
              <a:rPr lang="en-US" sz="1100" dirty="0" smtClean="0"/>
              <a:t> Node *n) </a:t>
            </a:r>
          </a:p>
          <a:p>
            <a:pPr fontAlgn="base"/>
            <a:r>
              <a:rPr lang="en-US" sz="1100" dirty="0" smtClean="0"/>
              <a:t>{ </a:t>
            </a:r>
          </a:p>
          <a:p>
            <a:pPr fontAlgn="base"/>
            <a:r>
              <a:rPr lang="en-US" sz="1100" dirty="0" smtClean="0"/>
              <a:t>    if (n == NULL) </a:t>
            </a:r>
          </a:p>
          <a:p>
            <a:pPr fontAlgn="base"/>
            <a:r>
              <a:rPr lang="en-US" sz="1100" dirty="0" smtClean="0"/>
              <a:t>       return NULL; </a:t>
            </a:r>
          </a:p>
          <a:p>
            <a:pPr fontAlgn="base"/>
            <a:r>
              <a:rPr lang="en-US" sz="1100" dirty="0" smtClean="0"/>
              <a:t>  </a:t>
            </a:r>
          </a:p>
          <a:p>
            <a:pPr fontAlgn="base"/>
            <a:r>
              <a:rPr lang="en-US" sz="1100" dirty="0" smtClean="0"/>
              <a:t>    while (n-&gt;left != NULL) </a:t>
            </a:r>
          </a:p>
          <a:p>
            <a:pPr fontAlgn="base"/>
            <a:r>
              <a:rPr lang="en-US" sz="1100" dirty="0" smtClean="0"/>
              <a:t>        n = n-&gt;left; </a:t>
            </a:r>
          </a:p>
          <a:p>
            <a:pPr fontAlgn="base"/>
            <a:r>
              <a:rPr lang="en-US" sz="1100" dirty="0" smtClean="0"/>
              <a:t>  </a:t>
            </a:r>
          </a:p>
          <a:p>
            <a:pPr fontAlgn="base"/>
            <a:r>
              <a:rPr lang="en-US" sz="1100" dirty="0" smtClean="0"/>
              <a:t>    return n; </a:t>
            </a:r>
          </a:p>
          <a:p>
            <a:pPr fontAlgn="base"/>
            <a:r>
              <a:rPr lang="en-US" sz="1100" dirty="0" smtClean="0"/>
              <a:t>} </a:t>
            </a:r>
          </a:p>
          <a:p>
            <a:r>
              <a:rPr lang="en-US" sz="1100" dirty="0" smtClean="0"/>
              <a:t>void </a:t>
            </a:r>
            <a:r>
              <a:rPr lang="en-US" sz="1100" dirty="0" err="1" smtClean="0"/>
              <a:t>inOrder</a:t>
            </a:r>
            <a:r>
              <a:rPr lang="en-US" sz="1100" dirty="0" smtClean="0"/>
              <a:t>(</a:t>
            </a:r>
            <a:r>
              <a:rPr lang="en-US" sz="1100" dirty="0" err="1" smtClean="0"/>
              <a:t>struct</a:t>
            </a:r>
            <a:r>
              <a:rPr lang="en-US" sz="1100" dirty="0" smtClean="0"/>
              <a:t> Node *root) </a:t>
            </a:r>
          </a:p>
          <a:p>
            <a:r>
              <a:rPr lang="en-US" sz="1100" dirty="0" smtClean="0"/>
              <a:t>{ </a:t>
            </a:r>
          </a:p>
          <a:p>
            <a:r>
              <a:rPr lang="en-US" sz="1100" dirty="0" smtClean="0"/>
              <a:t>    </a:t>
            </a:r>
            <a:r>
              <a:rPr lang="en-US" sz="1100" dirty="0" err="1" smtClean="0"/>
              <a:t>struct</a:t>
            </a:r>
            <a:r>
              <a:rPr lang="en-US" sz="1100" dirty="0" smtClean="0"/>
              <a:t> Node *cur = leftmost(root); </a:t>
            </a:r>
          </a:p>
          <a:p>
            <a:r>
              <a:rPr lang="en-US" sz="1100" dirty="0" smtClean="0"/>
              <a:t>    while (cur != NULL) </a:t>
            </a:r>
          </a:p>
          <a:p>
            <a:r>
              <a:rPr lang="en-US" sz="1100" dirty="0" smtClean="0"/>
              <a:t>    { </a:t>
            </a:r>
          </a:p>
          <a:p>
            <a:r>
              <a:rPr lang="en-US" sz="1100" dirty="0" smtClean="0"/>
              <a:t>        </a:t>
            </a:r>
            <a:r>
              <a:rPr lang="en-US" sz="1100" dirty="0" err="1" smtClean="0"/>
              <a:t>cout</a:t>
            </a:r>
            <a:r>
              <a:rPr lang="en-US" sz="1100" dirty="0" smtClean="0"/>
              <a:t>&lt;&lt;cur-&gt;data; </a:t>
            </a:r>
          </a:p>
          <a:p>
            <a:r>
              <a:rPr lang="en-US" sz="1100" dirty="0" smtClean="0"/>
              <a:t>  </a:t>
            </a:r>
          </a:p>
          <a:p>
            <a:r>
              <a:rPr lang="en-US" sz="1100" dirty="0" smtClean="0"/>
              <a:t>        // If this node is a thread node, then go to </a:t>
            </a:r>
          </a:p>
          <a:p>
            <a:r>
              <a:rPr lang="en-US" sz="1100" dirty="0" smtClean="0"/>
              <a:t>        // </a:t>
            </a:r>
            <a:r>
              <a:rPr lang="en-US" sz="1100" dirty="0" err="1" smtClean="0"/>
              <a:t>inorder</a:t>
            </a:r>
            <a:r>
              <a:rPr lang="en-US" sz="1100" dirty="0" smtClean="0"/>
              <a:t> successor </a:t>
            </a:r>
          </a:p>
          <a:p>
            <a:r>
              <a:rPr lang="en-US" sz="1100" dirty="0" smtClean="0"/>
              <a:t>        if (cur-&gt;</a:t>
            </a:r>
            <a:r>
              <a:rPr lang="en-US" sz="1100" dirty="0" err="1" smtClean="0"/>
              <a:t>rightThread</a:t>
            </a:r>
            <a:r>
              <a:rPr lang="en-US" sz="1100" dirty="0" smtClean="0"/>
              <a:t>) </a:t>
            </a:r>
          </a:p>
          <a:p>
            <a:r>
              <a:rPr lang="en-US" sz="1100" dirty="0" smtClean="0"/>
              <a:t>            cur = cur-&gt;right; </a:t>
            </a:r>
          </a:p>
          <a:p>
            <a:r>
              <a:rPr lang="en-US" sz="1100" dirty="0" smtClean="0"/>
              <a:t>        else // Else go to the leftmost child in right </a:t>
            </a:r>
            <a:r>
              <a:rPr lang="en-US" sz="1100" dirty="0" err="1" smtClean="0"/>
              <a:t>subtree</a:t>
            </a:r>
            <a:r>
              <a:rPr lang="en-US" sz="1100" dirty="0" smtClean="0"/>
              <a:t> </a:t>
            </a:r>
          </a:p>
          <a:p>
            <a:r>
              <a:rPr lang="en-US" sz="1100" dirty="0" smtClean="0"/>
              <a:t>            cur = leftmost(cur-&gt;right); </a:t>
            </a:r>
          </a:p>
          <a:p>
            <a:r>
              <a:rPr lang="en-US" sz="1100" dirty="0" smtClean="0"/>
              <a:t>    } </a:t>
            </a:r>
          </a:p>
          <a:p>
            <a:r>
              <a:rPr lang="en-US" sz="1100" dirty="0" smtClean="0"/>
              <a:t>}</a:t>
            </a:r>
            <a:endParaRPr lang="en-US" dirty="0" smtClean="0"/>
          </a:p>
          <a:p>
            <a:pPr fontAlgn="base"/>
            <a:endParaRPr lang="en-US" dirty="0" smtClean="0"/>
          </a:p>
          <a:p>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610600" cy="697230"/>
          </a:xfrm>
        </p:spPr>
        <p:txBody>
          <a:bodyPr/>
          <a:lstStyle/>
          <a:p>
            <a:r>
              <a:rPr lang="en-US" dirty="0" smtClean="0"/>
              <a:t>In our Example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146</a:t>
            </a:fld>
            <a:endParaRPr lang="en-US"/>
          </a:p>
        </p:txBody>
      </p:sp>
      <p:pic>
        <p:nvPicPr>
          <p:cNvPr id="13316" name="Picture 4" descr="https://www.geeksforgeeks.org/wp-content/uploads/gq/2014/07/threadedTraversal.png"/>
          <p:cNvPicPr>
            <a:picLocks noChangeAspect="1" noChangeArrowheads="1"/>
          </p:cNvPicPr>
          <p:nvPr/>
        </p:nvPicPr>
        <p:blipFill>
          <a:blip r:embed="rId2"/>
          <a:srcRect/>
          <a:stretch>
            <a:fillRect/>
          </a:stretch>
        </p:blipFill>
        <p:spPr bwMode="auto">
          <a:xfrm>
            <a:off x="155575" y="1295400"/>
            <a:ext cx="8607425" cy="5334000"/>
          </a:xfrm>
          <a:prstGeom prst="rect">
            <a:avLst/>
          </a:prstGeom>
          <a:noFill/>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TBT Advantages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147</a:t>
            </a:fld>
            <a:endParaRPr lang="en-US"/>
          </a:p>
        </p:txBody>
      </p:sp>
      <p:sp>
        <p:nvSpPr>
          <p:cNvPr id="12289" name="Rectangle 1"/>
          <p:cNvSpPr>
            <a:spLocks noChangeArrowheads="1"/>
          </p:cNvSpPr>
          <p:nvPr/>
        </p:nvSpPr>
        <p:spPr bwMode="auto">
          <a:xfrm>
            <a:off x="304800" y="1600200"/>
            <a:ext cx="8610600" cy="36009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736600" algn="l"/>
              </a:tabLst>
            </a:pPr>
            <a:r>
              <a:rPr kumimoji="0" lang="en-US" sz="2000" b="1" i="1" u="none" strike="noStrike" cap="none" normalizeH="0" baseline="0" dirty="0" smtClean="0">
                <a:ln>
                  <a:noFill/>
                </a:ln>
                <a:solidFill>
                  <a:schemeClr val="tx1"/>
                </a:solidFill>
                <a:effectLst/>
                <a:latin typeface="Arial" pitchFamily="34" charset="0"/>
                <a:ea typeface="Arial" pitchFamily="34" charset="0"/>
                <a:cs typeface="Arial" pitchFamily="34" charset="0"/>
              </a:rPr>
              <a:t>Advantages of Threaded Binary Tree</a:t>
            </a:r>
          </a:p>
          <a:p>
            <a:pPr marL="0" marR="0" lvl="0" indent="0" algn="l" defTabSz="914400" rtl="0" eaLnBrk="1" fontAlgn="base" latinLnBrk="0" hangingPunct="1">
              <a:lnSpc>
                <a:spcPct val="100000"/>
              </a:lnSpc>
              <a:spcBef>
                <a:spcPct val="0"/>
              </a:spcBef>
              <a:spcAft>
                <a:spcPct val="0"/>
              </a:spcAft>
              <a:buClrTx/>
              <a:buSzTx/>
              <a:buFontTx/>
              <a:buNone/>
              <a:tabLst>
                <a:tab pos="736600" algn="l"/>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736600" algn="l"/>
              </a:tabLst>
            </a:pP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It enables linear traversal of elements in the tree.</a:t>
            </a:r>
            <a:endParaRPr kumimoji="0" lang="en-US"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736600" algn="l"/>
              </a:tabLst>
            </a:pP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Linear traversal eliminates the use of stacks which in turn consume a lot of memory space and computer time.</a:t>
            </a:r>
            <a:endParaRPr kumimoji="0" lang="en-US"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736600" algn="l"/>
              </a:tabLst>
            </a:pP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It enables to find the parent of a given element without explicit use of parent pointers.</a:t>
            </a:r>
            <a:endParaRPr kumimoji="0" lang="en-US"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736600" algn="l"/>
              </a:tabLst>
            </a:pP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Since nodes contain pointers to in-order predecessor and successor, the threaded tree enables forward and backward traversal of the nodes as given by in-order fashion.</a:t>
            </a:r>
            <a:endParaRPr kumimoji="0" lang="en-US" sz="480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TBT</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148</a:t>
            </a:fld>
            <a:endParaRPr lang="en-US"/>
          </a:p>
        </p:txBody>
      </p:sp>
      <p:sp>
        <p:nvSpPr>
          <p:cNvPr id="5" name="Rectangle 4"/>
          <p:cNvSpPr/>
          <p:nvPr/>
        </p:nvSpPr>
        <p:spPr>
          <a:xfrm>
            <a:off x="152400" y="1524000"/>
            <a:ext cx="8839200" cy="4739759"/>
          </a:xfrm>
          <a:prstGeom prst="rect">
            <a:avLst/>
          </a:prstGeom>
        </p:spPr>
        <p:txBody>
          <a:bodyPr wrap="square">
            <a:spAutoFit/>
          </a:bodyPr>
          <a:lstStyle/>
          <a:p>
            <a:r>
              <a:rPr lang="en-US" sz="2400" dirty="0" smtClean="0"/>
              <a:t>Insertion in Binary threaded tree is similar to insertion in binary tree but we will have to adjust the threads after insertion of each element.</a:t>
            </a:r>
          </a:p>
          <a:p>
            <a:endParaRPr lang="en-US" dirty="0" smtClean="0"/>
          </a:p>
          <a:p>
            <a:r>
              <a:rPr lang="en-US" sz="2000" b="1" dirty="0" smtClean="0"/>
              <a:t>Defining the TBT Node</a:t>
            </a:r>
          </a:p>
          <a:p>
            <a:r>
              <a:rPr lang="en-US" dirty="0" err="1" smtClean="0"/>
              <a:t>struct</a:t>
            </a:r>
            <a:r>
              <a:rPr lang="en-US" dirty="0" smtClean="0"/>
              <a:t> </a:t>
            </a:r>
            <a:r>
              <a:rPr lang="en-US" dirty="0" err="1" smtClean="0"/>
              <a:t>TBTNode</a:t>
            </a:r>
            <a:endParaRPr lang="en-US" dirty="0" smtClean="0"/>
          </a:p>
          <a:p>
            <a:r>
              <a:rPr lang="en-US" dirty="0" smtClean="0"/>
              <a:t>{</a:t>
            </a:r>
          </a:p>
          <a:p>
            <a:r>
              <a:rPr lang="en-US" dirty="0" smtClean="0"/>
              <a:t>	</a:t>
            </a:r>
            <a:r>
              <a:rPr lang="en-US" dirty="0" err="1" smtClean="0"/>
              <a:t>struct</a:t>
            </a:r>
            <a:r>
              <a:rPr lang="en-US" dirty="0" smtClean="0"/>
              <a:t> </a:t>
            </a:r>
            <a:r>
              <a:rPr lang="en-US" dirty="0" err="1" smtClean="0"/>
              <a:t>TBTNode</a:t>
            </a:r>
            <a:r>
              <a:rPr lang="en-US" dirty="0" smtClean="0"/>
              <a:t> *</a:t>
            </a:r>
            <a:r>
              <a:rPr lang="en-US" dirty="0" err="1" smtClean="0"/>
              <a:t>Lchild</a:t>
            </a:r>
            <a:r>
              <a:rPr lang="en-US" dirty="0" smtClean="0"/>
              <a:t>, *</a:t>
            </a:r>
            <a:r>
              <a:rPr lang="en-US" dirty="0" err="1" smtClean="0"/>
              <a:t>Rchild</a:t>
            </a:r>
            <a:r>
              <a:rPr lang="en-US" dirty="0" smtClean="0"/>
              <a:t>; </a:t>
            </a:r>
          </a:p>
          <a:p>
            <a:r>
              <a:rPr lang="en-US" dirty="0" smtClean="0"/>
              <a:t>	</a:t>
            </a:r>
            <a:r>
              <a:rPr lang="en-US" dirty="0" err="1" smtClean="0"/>
              <a:t>int</a:t>
            </a:r>
            <a:r>
              <a:rPr lang="en-US" dirty="0" smtClean="0"/>
              <a:t> data; </a:t>
            </a:r>
          </a:p>
          <a:p>
            <a:r>
              <a:rPr lang="en-US" dirty="0" smtClean="0"/>
              <a:t>	</a:t>
            </a:r>
            <a:r>
              <a:rPr lang="en-US" dirty="0" err="1" smtClean="0"/>
              <a:t>boolean</a:t>
            </a:r>
            <a:r>
              <a:rPr lang="en-US" dirty="0" smtClean="0"/>
              <a:t> </a:t>
            </a:r>
            <a:r>
              <a:rPr lang="en-US" dirty="0" err="1" smtClean="0"/>
              <a:t>Lbit</a:t>
            </a:r>
            <a:r>
              <a:rPr lang="en-US" dirty="0" smtClean="0"/>
              <a:t>; </a:t>
            </a:r>
          </a:p>
          <a:p>
            <a:r>
              <a:rPr lang="en-US" dirty="0" smtClean="0"/>
              <a:t>	</a:t>
            </a:r>
            <a:r>
              <a:rPr lang="en-US" dirty="0" err="1" smtClean="0"/>
              <a:t>boolean</a:t>
            </a:r>
            <a:r>
              <a:rPr lang="en-US" dirty="0" smtClean="0"/>
              <a:t> </a:t>
            </a:r>
            <a:r>
              <a:rPr lang="en-US" dirty="0" err="1" smtClean="0"/>
              <a:t>Rbit</a:t>
            </a:r>
            <a:r>
              <a:rPr lang="en-US" dirty="0" smtClean="0"/>
              <a:t>;</a:t>
            </a:r>
          </a:p>
          <a:p>
            <a:r>
              <a:rPr lang="en-US" dirty="0" smtClean="0"/>
              <a:t>};</a:t>
            </a:r>
          </a:p>
          <a:p>
            <a:endParaRPr lang="en-US" dirty="0" smtClean="0"/>
          </a:p>
          <a:p>
            <a:endParaRPr lang="en-US" dirty="0" smtClean="0"/>
          </a:p>
          <a:p>
            <a:endParaRPr lang="en-US" dirty="0" smtClean="0"/>
          </a:p>
          <a:p>
            <a:endParaRPr lang="en-US" dirty="0" smtClean="0"/>
          </a:p>
          <a:p>
            <a:endParaRPr lang="en-US" dirty="0"/>
          </a:p>
        </p:txBody>
      </p:sp>
      <p:sp>
        <p:nvSpPr>
          <p:cNvPr id="7" name="Rectangle 6"/>
          <p:cNvSpPr/>
          <p:nvPr/>
        </p:nvSpPr>
        <p:spPr>
          <a:xfrm>
            <a:off x="2743200" y="4800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Lbit</a:t>
            </a:r>
            <a:endParaRPr lang="en-US" dirty="0"/>
          </a:p>
        </p:txBody>
      </p:sp>
      <p:sp>
        <p:nvSpPr>
          <p:cNvPr id="9" name="Rectangle 8"/>
          <p:cNvSpPr/>
          <p:nvPr/>
        </p:nvSpPr>
        <p:spPr>
          <a:xfrm>
            <a:off x="3581400" y="4800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Lchild</a:t>
            </a:r>
            <a:endParaRPr lang="en-US" dirty="0"/>
          </a:p>
        </p:txBody>
      </p:sp>
      <p:sp>
        <p:nvSpPr>
          <p:cNvPr id="10" name="Rectangle 9"/>
          <p:cNvSpPr/>
          <p:nvPr/>
        </p:nvSpPr>
        <p:spPr>
          <a:xfrm>
            <a:off x="4419600" y="4800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11" name="Rectangle 10"/>
          <p:cNvSpPr/>
          <p:nvPr/>
        </p:nvSpPr>
        <p:spPr>
          <a:xfrm>
            <a:off x="5257800" y="4800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Rchild</a:t>
            </a:r>
            <a:endParaRPr lang="en-US" dirty="0"/>
          </a:p>
        </p:txBody>
      </p:sp>
      <p:sp>
        <p:nvSpPr>
          <p:cNvPr id="12" name="Rectangle 11"/>
          <p:cNvSpPr/>
          <p:nvPr/>
        </p:nvSpPr>
        <p:spPr>
          <a:xfrm>
            <a:off x="6096000" y="4800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Rbit</a:t>
            </a:r>
            <a:endParaRPr lang="en-US" dirty="0"/>
          </a:p>
        </p:txBody>
      </p:sp>
      <p:sp>
        <p:nvSpPr>
          <p:cNvPr id="13" name="Rectangle 12"/>
          <p:cNvSpPr/>
          <p:nvPr/>
        </p:nvSpPr>
        <p:spPr>
          <a:xfrm>
            <a:off x="228600" y="5257800"/>
            <a:ext cx="8610600" cy="369332"/>
          </a:xfrm>
          <a:prstGeom prst="rect">
            <a:avLst/>
          </a:prstGeom>
        </p:spPr>
        <p:txBody>
          <a:bodyPr wrap="square">
            <a:spAutoFit/>
          </a:bodyPr>
          <a:lstStyle/>
          <a:p>
            <a:r>
              <a:rPr lang="en-US" dirty="0" smtClean="0"/>
              <a:t>                                                                         TBT Node Structure</a:t>
            </a:r>
            <a:endParaRPr 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Insertion in TBT</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149</a:t>
            </a:fld>
            <a:endParaRPr lang="en-US"/>
          </a:p>
        </p:txBody>
      </p:sp>
      <p:sp>
        <p:nvSpPr>
          <p:cNvPr id="10241" name="Rectangle 1"/>
          <p:cNvSpPr>
            <a:spLocks noChangeArrowheads="1"/>
          </p:cNvSpPr>
          <p:nvPr/>
        </p:nvSpPr>
        <p:spPr bwMode="auto">
          <a:xfrm>
            <a:off x="152400" y="1447800"/>
            <a:ext cx="8839200" cy="4614055"/>
          </a:xfrm>
          <a:prstGeom prst="rect">
            <a:avLst/>
          </a:prstGeom>
          <a:solidFill>
            <a:schemeClr val="bg1"/>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Roboto"/>
                <a:cs typeface="Arial" pitchFamily="34" charset="0"/>
              </a:rPr>
              <a:t>There can be three cases during insertion:</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Roboto"/>
                <a:cs typeface="Arial" pitchFamily="34" charset="0"/>
              </a:rPr>
              <a:t>Case 1: Insertion in empty tree</a:t>
            </a:r>
            <a:r>
              <a:rPr kumimoji="0" lang="en-US" b="0" i="0" u="none" strike="noStrike" cap="none" normalizeH="0" baseline="0" dirty="0" smtClean="0">
                <a:ln>
                  <a:noFill/>
                </a:ln>
                <a:solidFill>
                  <a:schemeClr val="tx1"/>
                </a:solidFill>
                <a:effectLst/>
                <a:latin typeface="Roboto"/>
                <a:cs typeface="Arial" pitchFamily="34" charset="0"/>
              </a:rPr>
              <a:t/>
            </a:r>
            <a:br>
              <a:rPr kumimoji="0" lang="en-US" b="0" i="0" u="none" strike="noStrike" cap="none" normalizeH="0" baseline="0" dirty="0" smtClean="0">
                <a:ln>
                  <a:noFill/>
                </a:ln>
                <a:solidFill>
                  <a:schemeClr val="tx1"/>
                </a:solidFill>
                <a:effectLst/>
                <a:latin typeface="Roboto"/>
                <a:cs typeface="Arial" pitchFamily="34" charset="0"/>
              </a:rPr>
            </a:br>
            <a:r>
              <a:rPr kumimoji="0" lang="en-US" b="0" i="0" u="none" strike="noStrike" cap="none" normalizeH="0" baseline="0" dirty="0" smtClean="0">
                <a:ln>
                  <a:noFill/>
                </a:ln>
                <a:solidFill>
                  <a:schemeClr val="tx1"/>
                </a:solidFill>
                <a:effectLst/>
                <a:latin typeface="Roboto"/>
                <a:cs typeface="Arial" pitchFamily="34" charset="0"/>
              </a:rPr>
              <a:t>Both left and right pointers of </a:t>
            </a:r>
            <a:r>
              <a:rPr kumimoji="0" lang="en-US" b="0" i="0" u="none" strike="noStrike" cap="none" normalizeH="0" baseline="0" dirty="0" err="1" smtClean="0">
                <a:ln>
                  <a:noFill/>
                </a:ln>
                <a:solidFill>
                  <a:schemeClr val="tx1"/>
                </a:solidFill>
                <a:effectLst/>
                <a:latin typeface="Roboto"/>
                <a:cs typeface="Arial" pitchFamily="34" charset="0"/>
              </a:rPr>
              <a:t>tmp</a:t>
            </a:r>
            <a:r>
              <a:rPr kumimoji="0" lang="en-US" b="0" i="0" u="none" strike="noStrike" cap="none" normalizeH="0" baseline="0" dirty="0" smtClean="0">
                <a:ln>
                  <a:noFill/>
                </a:ln>
                <a:solidFill>
                  <a:schemeClr val="tx1"/>
                </a:solidFill>
                <a:effectLst/>
                <a:latin typeface="Roboto"/>
                <a:cs typeface="Arial" pitchFamily="34" charset="0"/>
              </a:rPr>
              <a:t> will be set to NULL and new node becomes the root.</a:t>
            </a:r>
            <a:endParaRPr kumimoji="0" lang="en-US" sz="1600" b="0" i="0" u="none" strike="noStrike" cap="none" normalizeH="0" baseline="0" dirty="0" smtClean="0">
              <a:ln>
                <a:noFill/>
              </a:ln>
              <a:solidFill>
                <a:schemeClr val="tx1"/>
              </a:solidFill>
              <a:effectLst/>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nsolas" pitchFamily="49" charset="0"/>
                <a:cs typeface="Consolas" pitchFamily="49" charset="0"/>
              </a:rPr>
              <a:t>root = </a:t>
            </a:r>
            <a:r>
              <a:rPr kumimoji="0" lang="en-US" sz="1600" b="0" i="0" u="none" strike="noStrike" cap="none" normalizeH="0" baseline="0" dirty="0" err="1" smtClean="0">
                <a:ln>
                  <a:noFill/>
                </a:ln>
                <a:solidFill>
                  <a:schemeClr val="tx1"/>
                </a:solidFill>
                <a:effectLst/>
                <a:latin typeface="Consolas" pitchFamily="49" charset="0"/>
                <a:cs typeface="Consolas" pitchFamily="49" charset="0"/>
              </a:rPr>
              <a:t>tmp</a:t>
            </a:r>
            <a:r>
              <a:rPr kumimoji="0" lang="en-US" sz="1600" b="0" i="0" u="none" strike="noStrike" cap="none" normalizeH="0" baseline="0" dirty="0" smtClean="0">
                <a:ln>
                  <a:noFill/>
                </a:ln>
                <a:solidFill>
                  <a:schemeClr val="tx1"/>
                </a:solidFill>
                <a:effectLst/>
                <a:latin typeface="Consolas" pitchFamily="49" charset="0"/>
                <a:cs typeface="Consolas"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Consolas" pitchFamily="49" charset="0"/>
                <a:cs typeface="Consolas" pitchFamily="49" charset="0"/>
              </a:rPr>
              <a:t>tmp</a:t>
            </a:r>
            <a:r>
              <a:rPr kumimoji="0" lang="en-US" sz="1600" b="0" i="0" u="none" strike="noStrike" cap="none" normalizeH="0" baseline="0" dirty="0" smtClean="0">
                <a:ln>
                  <a:noFill/>
                </a:ln>
                <a:solidFill>
                  <a:schemeClr val="tx1"/>
                </a:solidFill>
                <a:effectLst/>
                <a:latin typeface="Consolas" pitchFamily="49" charset="0"/>
                <a:cs typeface="Consolas" pitchFamily="49" charset="0"/>
              </a:rPr>
              <a:t> -&gt; left = 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Consolas" pitchFamily="49" charset="0"/>
                <a:cs typeface="Consolas" pitchFamily="49" charset="0"/>
              </a:rPr>
              <a:t>tmp</a:t>
            </a:r>
            <a:r>
              <a:rPr kumimoji="0" lang="en-US" sz="1600" b="0" i="0" u="none" strike="noStrike" cap="none" normalizeH="0" baseline="0" dirty="0" smtClean="0">
                <a:ln>
                  <a:noFill/>
                </a:ln>
                <a:solidFill>
                  <a:schemeClr val="tx1"/>
                </a:solidFill>
                <a:effectLst/>
                <a:latin typeface="Consolas" pitchFamily="49" charset="0"/>
                <a:cs typeface="Consolas" pitchFamily="49" charset="0"/>
              </a:rPr>
              <a:t> -&gt; right = NULL;</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Roboto"/>
                <a:cs typeface="Arial" pitchFamily="34" charset="0"/>
              </a:rPr>
              <a:t>Case 2: When new node inserted as the left child</a:t>
            </a:r>
            <a:r>
              <a:rPr kumimoji="0" lang="en-US" b="0" i="0" u="none" strike="noStrike" cap="none" normalizeH="0" baseline="0" dirty="0" smtClean="0">
                <a:ln>
                  <a:noFill/>
                </a:ln>
                <a:solidFill>
                  <a:schemeClr val="tx1"/>
                </a:solidFill>
                <a:effectLst/>
                <a:latin typeface="Roboto"/>
                <a:cs typeface="Arial" pitchFamily="34" charset="0"/>
              </a:rPr>
              <a:t/>
            </a:r>
            <a:br>
              <a:rPr kumimoji="0" lang="en-US" b="0" i="0" u="none" strike="noStrike" cap="none" normalizeH="0" baseline="0" dirty="0" smtClean="0">
                <a:ln>
                  <a:noFill/>
                </a:ln>
                <a:solidFill>
                  <a:schemeClr val="tx1"/>
                </a:solidFill>
                <a:effectLst/>
                <a:latin typeface="Roboto"/>
                <a:cs typeface="Arial" pitchFamily="34" charset="0"/>
              </a:rPr>
            </a:br>
            <a:r>
              <a:rPr kumimoji="0" lang="en-US" b="0" i="0" u="none" strike="noStrike" cap="none" normalizeH="0" baseline="0" dirty="0" smtClean="0">
                <a:ln>
                  <a:noFill/>
                </a:ln>
                <a:solidFill>
                  <a:schemeClr val="tx1"/>
                </a:solidFill>
                <a:effectLst/>
                <a:latin typeface="Roboto"/>
                <a:cs typeface="Arial" pitchFamily="34" charset="0"/>
              </a:rPr>
              <a:t>After inserting the node at its proper place we have to make its left and right threads points to </a:t>
            </a:r>
            <a:r>
              <a:rPr kumimoji="0" lang="en-US" b="0" i="0" u="none" strike="noStrike" cap="none" normalizeH="0" baseline="0" dirty="0" err="1" smtClean="0">
                <a:ln>
                  <a:noFill/>
                </a:ln>
                <a:solidFill>
                  <a:schemeClr val="tx1"/>
                </a:solidFill>
                <a:effectLst/>
                <a:latin typeface="Roboto"/>
                <a:cs typeface="Arial" pitchFamily="34" charset="0"/>
              </a:rPr>
              <a:t>inorder</a:t>
            </a:r>
            <a:r>
              <a:rPr kumimoji="0" lang="en-US" b="0" i="0" u="none" strike="noStrike" cap="none" normalizeH="0" baseline="0" dirty="0" smtClean="0">
                <a:ln>
                  <a:noFill/>
                </a:ln>
                <a:solidFill>
                  <a:schemeClr val="tx1"/>
                </a:solidFill>
                <a:effectLst/>
                <a:latin typeface="Roboto"/>
                <a:cs typeface="Arial" pitchFamily="34" charset="0"/>
              </a:rPr>
              <a:t> predecessor and successor respectively.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Roboto"/>
                <a:cs typeface="Arial" pitchFamily="34" charset="0"/>
              </a:rPr>
              <a:t>The node which was </a:t>
            </a:r>
            <a:r>
              <a:rPr kumimoji="0" lang="en-US" b="0" i="0" u="none" strike="noStrike" cap="none" normalizeH="0" baseline="0" dirty="0" err="1" smtClean="0">
                <a:ln>
                  <a:noFill/>
                </a:ln>
                <a:solidFill>
                  <a:srgbClr val="EC4E20"/>
                </a:solidFill>
                <a:effectLst/>
                <a:latin typeface="Roboto"/>
                <a:cs typeface="Arial" pitchFamily="34" charset="0"/>
                <a:hlinkClick r:id="rId2"/>
              </a:rPr>
              <a:t>inorder</a:t>
            </a:r>
            <a:r>
              <a:rPr kumimoji="0" lang="en-US" b="0" i="0" u="none" strike="noStrike" cap="none" normalizeH="0" baseline="0" dirty="0" smtClean="0">
                <a:ln>
                  <a:noFill/>
                </a:ln>
                <a:solidFill>
                  <a:srgbClr val="EC4E20"/>
                </a:solidFill>
                <a:effectLst/>
                <a:latin typeface="Roboto"/>
                <a:cs typeface="Arial" pitchFamily="34" charset="0"/>
                <a:hlinkClick r:id="rId2"/>
              </a:rPr>
              <a:t> successor</a:t>
            </a:r>
            <a:r>
              <a:rPr kumimoji="0" lang="en-US" b="0" i="0" u="none" strike="noStrike" cap="none" normalizeH="0" baseline="0" dirty="0" smtClean="0">
                <a:ln>
                  <a:noFill/>
                </a:ln>
                <a:solidFill>
                  <a:schemeClr val="tx1"/>
                </a:solidFill>
                <a:effectLst/>
                <a:latin typeface="Roboto"/>
                <a:cs typeface="Arial" pitchFamily="34" charset="0"/>
              </a:rPr>
              <a:t>. So the left and right threads of the new node will be-</a:t>
            </a:r>
            <a:endParaRPr kumimoji="0" lang="en-US" sz="1600" b="0" i="0" u="none" strike="noStrike" cap="none" normalizeH="0" baseline="0" dirty="0" smtClean="0">
              <a:ln>
                <a:noFill/>
              </a:ln>
              <a:solidFill>
                <a:schemeClr val="tx1"/>
              </a:solidFill>
              <a:effectLst/>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Consolas" pitchFamily="49" charset="0"/>
                <a:cs typeface="Consolas" pitchFamily="49" charset="0"/>
              </a:rPr>
              <a:t>tmp</a:t>
            </a:r>
            <a:r>
              <a:rPr kumimoji="0" lang="en-US" sz="1600" b="0" i="0" u="none" strike="noStrike" cap="none" normalizeH="0" baseline="0" dirty="0" smtClean="0">
                <a:ln>
                  <a:noFill/>
                </a:ln>
                <a:solidFill>
                  <a:schemeClr val="tx1"/>
                </a:solidFill>
                <a:effectLst/>
                <a:latin typeface="Consolas" pitchFamily="49" charset="0"/>
                <a:cs typeface="Consolas" pitchFamily="49" charset="0"/>
              </a:rPr>
              <a:t> -&gt; left = par -&gt;left;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Consolas" pitchFamily="49" charset="0"/>
                <a:cs typeface="Consolas" pitchFamily="49" charset="0"/>
              </a:rPr>
              <a:t>tmp</a:t>
            </a:r>
            <a:r>
              <a:rPr kumimoji="0" lang="en-US" sz="1600" b="0" i="0" u="none" strike="noStrike" cap="none" normalizeH="0" baseline="0" dirty="0" smtClean="0">
                <a:ln>
                  <a:noFill/>
                </a:ln>
                <a:solidFill>
                  <a:schemeClr val="tx1"/>
                </a:solidFill>
                <a:effectLst/>
                <a:latin typeface="Consolas" pitchFamily="49" charset="0"/>
                <a:cs typeface="Consolas" pitchFamily="49" charset="0"/>
              </a:rPr>
              <a:t> -&gt; right = par;</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Roboto"/>
                <a:cs typeface="Arial" pitchFamily="34" charset="0"/>
              </a:rPr>
              <a:t>Before insertion, the left pointer of parent was a thread, but after insertion it will be a link pointing to the new node.</a:t>
            </a:r>
            <a:endParaRPr kumimoji="0" lang="en-US" sz="1600" b="0" i="0" u="none" strike="noStrike" cap="none" normalizeH="0" baseline="0" dirty="0" smtClean="0">
              <a:ln>
                <a:noFill/>
              </a:ln>
              <a:solidFill>
                <a:schemeClr val="tx1"/>
              </a:solidFill>
              <a:effectLst/>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nsolas" pitchFamily="49" charset="0"/>
                <a:cs typeface="Consolas" pitchFamily="49" charset="0"/>
              </a:rPr>
              <a:t>par -&gt; </a:t>
            </a:r>
            <a:r>
              <a:rPr kumimoji="0" lang="en-US" sz="1600" b="0" i="0" u="none" strike="noStrike" cap="none" normalizeH="0" baseline="0" dirty="0" err="1" smtClean="0">
                <a:ln>
                  <a:noFill/>
                </a:ln>
                <a:solidFill>
                  <a:schemeClr val="tx1"/>
                </a:solidFill>
                <a:effectLst/>
                <a:latin typeface="Consolas" pitchFamily="49" charset="0"/>
                <a:cs typeface="Consolas" pitchFamily="49" charset="0"/>
              </a:rPr>
              <a:t>lthread</a:t>
            </a:r>
            <a:r>
              <a:rPr kumimoji="0" lang="en-US" sz="1600" b="0" i="0" u="none" strike="noStrike" cap="none" normalizeH="0" baseline="0" dirty="0" smtClean="0">
                <a:ln>
                  <a:noFill/>
                </a:ln>
                <a:solidFill>
                  <a:schemeClr val="tx1"/>
                </a:solidFill>
                <a:effectLst/>
                <a:latin typeface="Consolas" pitchFamily="49" charset="0"/>
                <a:cs typeface="Consolas" pitchFamily="49" charset="0"/>
              </a:rPr>
              <a:t>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nsolas" pitchFamily="49" charset="0"/>
                <a:cs typeface="Consolas" pitchFamily="49" charset="0"/>
              </a:rPr>
              <a:t>par -&gt; left = temp;</a:t>
            </a:r>
            <a:r>
              <a:rPr kumimoji="0" lang="en-US" sz="1050" b="0" i="0" u="none" strike="noStrike" cap="none" normalizeH="0" baseline="0" dirty="0" smtClean="0">
                <a:ln>
                  <a:noFill/>
                </a:ln>
                <a:solidFill>
                  <a:schemeClr val="tx1"/>
                </a:solidFill>
                <a:effectLst/>
                <a:latin typeface="Arial" pitchFamily="34" charset="0"/>
                <a:cs typeface="Arial" pitchFamily="34"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461" y="1266190"/>
            <a:ext cx="106680" cy="208279"/>
          </a:xfrm>
          <a:prstGeom prst="rect">
            <a:avLst/>
          </a:prstGeom>
        </p:spPr>
        <p:txBody>
          <a:bodyPr vert="horz" wrap="square" lIns="0" tIns="12700" rIns="0" bIns="0" rtlCol="0">
            <a:spAutoFit/>
          </a:bodyPr>
          <a:lstStyle/>
          <a:p>
            <a:pPr marL="12700">
              <a:lnSpc>
                <a:spcPct val="100000"/>
              </a:lnSpc>
              <a:spcBef>
                <a:spcPts val="100"/>
              </a:spcBef>
            </a:pPr>
            <a:r>
              <a:rPr sz="1200" b="1" spc="-70" dirty="0">
                <a:solidFill>
                  <a:srgbClr val="FFFFFF"/>
                </a:solidFill>
                <a:latin typeface="Trebuchet MS"/>
                <a:cs typeface="Trebuchet MS"/>
              </a:rPr>
              <a:t>6</a:t>
            </a:r>
            <a:endParaRPr sz="1200">
              <a:latin typeface="Trebuchet MS"/>
              <a:cs typeface="Trebuchet MS"/>
            </a:endParaRPr>
          </a:p>
        </p:txBody>
      </p:sp>
      <p:sp>
        <p:nvSpPr>
          <p:cNvPr id="5" name="object 5"/>
          <p:cNvSpPr txBox="1">
            <a:spLocks noGrp="1"/>
          </p:cNvSpPr>
          <p:nvPr>
            <p:ph type="dt" sz="half" idx="6"/>
          </p:nvPr>
        </p:nvSpPr>
        <p:spPr>
          <a:xfrm>
            <a:off x="304800" y="6324600"/>
            <a:ext cx="2124710" cy="205184"/>
          </a:xfrm>
          <a:prstGeom prst="rect">
            <a:avLst/>
          </a:prstGeom>
        </p:spPr>
        <p:txBody>
          <a:bodyPr vert="horz" wrap="square" lIns="0" tIns="0" rIns="0" bIns="0" rtlCol="0">
            <a:spAutoFit/>
          </a:bodyPr>
          <a:lstStyle/>
          <a:p>
            <a:pPr marL="12700">
              <a:lnSpc>
                <a:spcPts val="1580"/>
              </a:lnSpc>
            </a:pPr>
            <a:fld id="{56D3C297-0F96-47CF-9DEA-3A669F738D73}"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4003040" cy="697230"/>
          </a:xfrm>
          <a:prstGeom prst="rect">
            <a:avLst/>
          </a:prstGeom>
        </p:spPr>
        <p:txBody>
          <a:bodyPr vert="horz" wrap="square" lIns="0" tIns="13335" rIns="0" bIns="0" rtlCol="0">
            <a:spAutoFit/>
          </a:bodyPr>
          <a:lstStyle/>
          <a:p>
            <a:pPr marL="12700">
              <a:lnSpc>
                <a:spcPct val="100000"/>
              </a:lnSpc>
              <a:spcBef>
                <a:spcPts val="105"/>
              </a:spcBef>
            </a:pPr>
            <a:r>
              <a:rPr spc="-260" dirty="0"/>
              <a:t>When </a:t>
            </a:r>
            <a:r>
              <a:rPr spc="-140" dirty="0"/>
              <a:t>to </a:t>
            </a:r>
            <a:r>
              <a:rPr spc="-500" dirty="0"/>
              <a:t>use</a:t>
            </a:r>
            <a:r>
              <a:rPr spc="-465" dirty="0"/>
              <a:t> </a:t>
            </a:r>
            <a:r>
              <a:rPr spc="-385" dirty="0"/>
              <a:t>them</a:t>
            </a:r>
          </a:p>
        </p:txBody>
      </p:sp>
      <p:sp>
        <p:nvSpPr>
          <p:cNvPr id="4" name="object 4"/>
          <p:cNvSpPr txBox="1"/>
          <p:nvPr/>
        </p:nvSpPr>
        <p:spPr>
          <a:xfrm>
            <a:off x="535940" y="2177618"/>
            <a:ext cx="8150859" cy="3034030"/>
          </a:xfrm>
          <a:prstGeom prst="rect">
            <a:avLst/>
          </a:prstGeom>
        </p:spPr>
        <p:txBody>
          <a:bodyPr vert="horz" wrap="square" lIns="0" tIns="63500" rIns="0" bIns="0" rtlCol="0">
            <a:spAutoFit/>
          </a:bodyPr>
          <a:lstStyle/>
          <a:p>
            <a:pPr marL="332740" marR="5080" indent="-320040" algn="just">
              <a:lnSpc>
                <a:spcPts val="3130"/>
              </a:lnSpc>
              <a:spcBef>
                <a:spcPts val="500"/>
              </a:spcBef>
              <a:buClr>
                <a:srgbClr val="DD8046"/>
              </a:buClr>
              <a:buSzPct val="60344"/>
              <a:buFont typeface="Wingdings"/>
              <a:buChar char=""/>
              <a:tabLst>
                <a:tab pos="332740" algn="l"/>
              </a:tabLst>
            </a:pPr>
            <a:r>
              <a:rPr lang="en-US" sz="2800" dirty="0" smtClean="0"/>
              <a:t>Arrays are useful when number of elements to be  stored is fixed.</a:t>
            </a:r>
          </a:p>
          <a:p>
            <a:pPr marL="332740" marR="5080" indent="-320040" algn="just">
              <a:lnSpc>
                <a:spcPts val="3130"/>
              </a:lnSpc>
              <a:spcBef>
                <a:spcPts val="700"/>
              </a:spcBef>
              <a:buClr>
                <a:srgbClr val="DD8046"/>
              </a:buClr>
              <a:buSzPct val="60344"/>
              <a:buFont typeface="Wingdings"/>
              <a:buChar char=""/>
              <a:tabLst>
                <a:tab pos="332740" algn="l"/>
              </a:tabLst>
            </a:pPr>
            <a:r>
              <a:rPr lang="en-US" sz="2800" dirty="0" smtClean="0"/>
              <a:t>Operations like traversal searching and sorting can  easily be performed on arrays.</a:t>
            </a:r>
          </a:p>
          <a:p>
            <a:pPr marL="332740" marR="5080" indent="-320040" algn="just">
              <a:lnSpc>
                <a:spcPts val="3130"/>
              </a:lnSpc>
              <a:spcBef>
                <a:spcPts val="715"/>
              </a:spcBef>
              <a:buClr>
                <a:srgbClr val="DD8046"/>
              </a:buClr>
              <a:buSzPct val="60344"/>
              <a:buFont typeface="Wingdings"/>
              <a:buChar char=""/>
              <a:tabLst>
                <a:tab pos="332740" algn="l"/>
              </a:tabLst>
            </a:pPr>
            <a:r>
              <a:rPr lang="en-US" sz="2800" dirty="0" smtClean="0"/>
              <a:t>On the other hand, linked lists are useful when the  number of data items in the collection are likely to  change.</a:t>
            </a:r>
            <a:endParaRPr lang="en-US" sz="2800"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353297" cy="697230"/>
          </a:xfrm>
        </p:spPr>
        <p:txBody>
          <a:bodyPr/>
          <a:lstStyle/>
          <a:p>
            <a:r>
              <a:rPr lang="en-US" dirty="0" smtClean="0"/>
              <a:t>Insertion in TBT</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150</a:t>
            </a:fld>
            <a:endParaRPr lang="en-US"/>
          </a:p>
        </p:txBody>
      </p:sp>
      <p:pic>
        <p:nvPicPr>
          <p:cNvPr id="9218" name="Picture 2" descr="https://cdncontribute.geeksforgeeks.org/wp-content/uploads/threadbinarytree.png"/>
          <p:cNvPicPr>
            <a:picLocks noChangeAspect="1" noChangeArrowheads="1"/>
          </p:cNvPicPr>
          <p:nvPr/>
        </p:nvPicPr>
        <p:blipFill>
          <a:blip r:embed="rId2"/>
          <a:srcRect/>
          <a:stretch>
            <a:fillRect/>
          </a:stretch>
        </p:blipFill>
        <p:spPr bwMode="auto">
          <a:xfrm>
            <a:off x="304800" y="1600200"/>
            <a:ext cx="8382000" cy="3686176"/>
          </a:xfrm>
          <a:prstGeom prst="rect">
            <a:avLst/>
          </a:prstGeom>
          <a:noFill/>
        </p:spPr>
      </p:pic>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TBT</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151</a:t>
            </a:fld>
            <a:endParaRPr lang="en-US"/>
          </a:p>
        </p:txBody>
      </p:sp>
      <p:pic>
        <p:nvPicPr>
          <p:cNvPr id="8194" name="Picture 2" descr="https://cdncontribute.geeksforgeeks.org/wp-content/uploads/tbt13inserted.png"/>
          <p:cNvPicPr>
            <a:picLocks noChangeAspect="1" noChangeArrowheads="1"/>
          </p:cNvPicPr>
          <p:nvPr/>
        </p:nvPicPr>
        <p:blipFill>
          <a:blip r:embed="rId2"/>
          <a:srcRect/>
          <a:stretch>
            <a:fillRect/>
          </a:stretch>
        </p:blipFill>
        <p:spPr bwMode="auto">
          <a:xfrm>
            <a:off x="304800" y="1524000"/>
            <a:ext cx="8458200" cy="3886200"/>
          </a:xfrm>
          <a:prstGeom prst="rect">
            <a:avLst/>
          </a:prstGeom>
          <a:noFill/>
        </p:spPr>
      </p:pic>
      <p:sp>
        <p:nvSpPr>
          <p:cNvPr id="6" name="Rectangle 5"/>
          <p:cNvSpPr/>
          <p:nvPr/>
        </p:nvSpPr>
        <p:spPr>
          <a:xfrm>
            <a:off x="228600" y="5410200"/>
            <a:ext cx="8610600" cy="923330"/>
          </a:xfrm>
          <a:prstGeom prst="rect">
            <a:avLst/>
          </a:prstGeom>
        </p:spPr>
        <p:txBody>
          <a:bodyPr wrap="square">
            <a:spAutoFit/>
          </a:bodyPr>
          <a:lstStyle/>
          <a:p>
            <a:r>
              <a:rPr lang="en-US" dirty="0" smtClean="0"/>
              <a:t>Predecessor of 14 becomes the predecessor of 13, so left thread of 13 points to 10.</a:t>
            </a:r>
            <a:br>
              <a:rPr lang="en-US" dirty="0" smtClean="0"/>
            </a:br>
            <a:r>
              <a:rPr lang="en-US" dirty="0" smtClean="0"/>
              <a:t>Successor of 13 is 14, so right thread of 13 points to left child which is 13.</a:t>
            </a:r>
            <a:br>
              <a:rPr lang="en-US" dirty="0" smtClean="0"/>
            </a:br>
            <a:r>
              <a:rPr lang="en-US" dirty="0" smtClean="0"/>
              <a:t>Left pointer of 14 is not a thread now, it points to left child which is 13.</a:t>
            </a:r>
            <a:endParaRPr lang="en-US"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Insertion in TBT</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152</a:t>
            </a:fld>
            <a:endParaRPr lang="en-US"/>
          </a:p>
        </p:txBody>
      </p:sp>
      <p:sp>
        <p:nvSpPr>
          <p:cNvPr id="165889" name="Rectangle 1"/>
          <p:cNvSpPr>
            <a:spLocks noChangeArrowheads="1"/>
          </p:cNvSpPr>
          <p:nvPr/>
        </p:nvSpPr>
        <p:spPr bwMode="auto">
          <a:xfrm>
            <a:off x="152400" y="1524000"/>
            <a:ext cx="8763000" cy="3013617"/>
          </a:xfrm>
          <a:prstGeom prst="rect">
            <a:avLst/>
          </a:prstGeom>
          <a:solidFill>
            <a:schemeClr val="bg1"/>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Roboto"/>
                <a:cs typeface="Arial" pitchFamily="34" charset="0"/>
              </a:rPr>
              <a:t>Case 3: When new node is inserted as the right child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Roboto"/>
                <a:cs typeface="Arial" pitchFamily="34" charset="0"/>
              </a:rPr>
              <a:t/>
            </a:r>
            <a:br>
              <a:rPr kumimoji="0" lang="en-US" b="0" i="0" u="none" strike="noStrike" cap="none" normalizeH="0" baseline="0" dirty="0" smtClean="0">
                <a:ln>
                  <a:noFill/>
                </a:ln>
                <a:solidFill>
                  <a:schemeClr val="tx1"/>
                </a:solidFill>
                <a:effectLst/>
                <a:latin typeface="Roboto"/>
                <a:cs typeface="Arial" pitchFamily="34" charset="0"/>
              </a:rPr>
            </a:br>
            <a:r>
              <a:rPr kumimoji="0" lang="en-US" b="0" i="0" u="none" strike="noStrike" cap="none" normalizeH="0" baseline="0" dirty="0" smtClean="0">
                <a:ln>
                  <a:noFill/>
                </a:ln>
                <a:solidFill>
                  <a:schemeClr val="tx1"/>
                </a:solidFill>
                <a:effectLst/>
                <a:latin typeface="Roboto"/>
                <a:cs typeface="Arial" pitchFamily="34" charset="0"/>
              </a:rPr>
              <a:t>The parent of </a:t>
            </a:r>
            <a:r>
              <a:rPr kumimoji="0" lang="en-US" b="0" i="0" u="none" strike="noStrike" cap="none" normalizeH="0" baseline="0" dirty="0" err="1" smtClean="0">
                <a:ln>
                  <a:noFill/>
                </a:ln>
                <a:solidFill>
                  <a:schemeClr val="tx1"/>
                </a:solidFill>
                <a:effectLst/>
                <a:latin typeface="Roboto"/>
                <a:cs typeface="Arial" pitchFamily="34" charset="0"/>
              </a:rPr>
              <a:t>tmp</a:t>
            </a:r>
            <a:r>
              <a:rPr kumimoji="0" lang="en-US" b="0" i="0" u="none" strike="noStrike" cap="none" normalizeH="0" baseline="0" dirty="0" smtClean="0">
                <a:ln>
                  <a:noFill/>
                </a:ln>
                <a:solidFill>
                  <a:schemeClr val="tx1"/>
                </a:solidFill>
                <a:effectLst/>
                <a:latin typeface="Roboto"/>
                <a:cs typeface="Arial" pitchFamily="34" charset="0"/>
              </a:rPr>
              <a:t> is its </a:t>
            </a:r>
            <a:r>
              <a:rPr kumimoji="0" lang="en-US" b="0" i="0" u="none" strike="noStrike" cap="none" normalizeH="0" baseline="0" dirty="0" err="1" smtClean="0">
                <a:ln>
                  <a:noFill/>
                </a:ln>
                <a:solidFill>
                  <a:schemeClr val="tx1"/>
                </a:solidFill>
                <a:effectLst/>
                <a:latin typeface="Roboto"/>
                <a:cs typeface="Arial" pitchFamily="34" charset="0"/>
              </a:rPr>
              <a:t>inorder</a:t>
            </a:r>
            <a:r>
              <a:rPr kumimoji="0" lang="en-US" b="0" i="0" u="none" strike="noStrike" cap="none" normalizeH="0" baseline="0" dirty="0" smtClean="0">
                <a:ln>
                  <a:noFill/>
                </a:ln>
                <a:solidFill>
                  <a:schemeClr val="tx1"/>
                </a:solidFill>
                <a:effectLst/>
                <a:latin typeface="Roboto"/>
                <a:cs typeface="Arial" pitchFamily="34" charset="0"/>
              </a:rPr>
              <a:t> predecessor. The node which was </a:t>
            </a:r>
            <a:r>
              <a:rPr kumimoji="0" lang="en-US" b="0" i="0" u="none" strike="noStrike" cap="none" normalizeH="0" baseline="0" dirty="0" err="1" smtClean="0">
                <a:ln>
                  <a:noFill/>
                </a:ln>
                <a:solidFill>
                  <a:schemeClr val="tx1"/>
                </a:solidFill>
                <a:effectLst/>
                <a:latin typeface="Roboto"/>
                <a:cs typeface="Arial" pitchFamily="34" charset="0"/>
              </a:rPr>
              <a:t>inorder</a:t>
            </a:r>
            <a:r>
              <a:rPr kumimoji="0" lang="en-US" b="0" i="0" u="none" strike="noStrike" cap="none" normalizeH="0" baseline="0" dirty="0" smtClean="0">
                <a:ln>
                  <a:noFill/>
                </a:ln>
                <a:solidFill>
                  <a:schemeClr val="tx1"/>
                </a:solidFill>
                <a:effectLst/>
                <a:latin typeface="Roboto"/>
                <a:cs typeface="Arial" pitchFamily="34" charset="0"/>
              </a:rPr>
              <a:t> successor of the parent is now the </a:t>
            </a:r>
            <a:r>
              <a:rPr kumimoji="0" lang="en-US" b="0" i="0" u="none" strike="noStrike" cap="none" normalizeH="0" baseline="0" dirty="0" err="1" smtClean="0">
                <a:ln>
                  <a:noFill/>
                </a:ln>
                <a:solidFill>
                  <a:schemeClr val="tx1"/>
                </a:solidFill>
                <a:effectLst/>
                <a:latin typeface="Roboto"/>
                <a:cs typeface="Arial" pitchFamily="34" charset="0"/>
              </a:rPr>
              <a:t>inorder</a:t>
            </a:r>
            <a:r>
              <a:rPr kumimoji="0" lang="en-US" b="0" i="0" u="none" strike="noStrike" cap="none" normalizeH="0" baseline="0" dirty="0" smtClean="0">
                <a:ln>
                  <a:noFill/>
                </a:ln>
                <a:solidFill>
                  <a:schemeClr val="tx1"/>
                </a:solidFill>
                <a:effectLst/>
                <a:latin typeface="Roboto"/>
                <a:cs typeface="Arial" pitchFamily="34" charset="0"/>
              </a:rPr>
              <a:t> successor of this node </a:t>
            </a:r>
            <a:r>
              <a:rPr kumimoji="0" lang="en-US" b="0" i="0" u="none" strike="noStrike" cap="none" normalizeH="0" baseline="0" dirty="0" err="1" smtClean="0">
                <a:ln>
                  <a:noFill/>
                </a:ln>
                <a:solidFill>
                  <a:schemeClr val="tx1"/>
                </a:solidFill>
                <a:effectLst/>
                <a:latin typeface="Roboto"/>
                <a:cs typeface="Arial" pitchFamily="34" charset="0"/>
              </a:rPr>
              <a:t>tmp</a:t>
            </a:r>
            <a:r>
              <a:rPr kumimoji="0" lang="en-US" b="0" i="0" u="none" strike="noStrike" cap="none" normalizeH="0" baseline="0" dirty="0" smtClean="0">
                <a:ln>
                  <a:noFill/>
                </a:ln>
                <a:solidFill>
                  <a:schemeClr val="tx1"/>
                </a:solidFill>
                <a:effectLst/>
                <a:latin typeface="Robot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Roboto"/>
                <a:cs typeface="Arial" pitchFamily="34" charset="0"/>
              </a:rPr>
              <a:t>So the left and right threads of the new node will be-</a:t>
            </a:r>
            <a:endParaRPr kumimoji="0" lang="en-US" sz="1600" b="0" i="0" u="none" strike="noStrike" cap="none" normalizeH="0" baseline="0" dirty="0" smtClean="0">
              <a:ln>
                <a:noFill/>
              </a:ln>
              <a:solidFill>
                <a:schemeClr val="tx1"/>
              </a:solidFill>
              <a:effectLst/>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Consolas" pitchFamily="49" charset="0"/>
                <a:cs typeface="Consolas" pitchFamily="49" charset="0"/>
              </a:rPr>
              <a:t>tmp</a:t>
            </a:r>
            <a:r>
              <a:rPr kumimoji="0" lang="en-US" sz="1600" b="0" i="0" u="none" strike="noStrike" cap="none" normalizeH="0" baseline="0" dirty="0" smtClean="0">
                <a:ln>
                  <a:noFill/>
                </a:ln>
                <a:solidFill>
                  <a:schemeClr val="tx1"/>
                </a:solidFill>
                <a:effectLst/>
                <a:latin typeface="Consolas" pitchFamily="49" charset="0"/>
                <a:cs typeface="Consolas" pitchFamily="49" charset="0"/>
              </a:rPr>
              <a:t> -&gt; left = par;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Consolas" pitchFamily="49" charset="0"/>
                <a:cs typeface="Consolas" pitchFamily="49" charset="0"/>
              </a:rPr>
              <a:t>tmp</a:t>
            </a:r>
            <a:r>
              <a:rPr kumimoji="0" lang="en-US" sz="1600" b="0" i="0" u="none" strike="noStrike" cap="none" normalizeH="0" baseline="0" dirty="0" smtClean="0">
                <a:ln>
                  <a:noFill/>
                </a:ln>
                <a:solidFill>
                  <a:schemeClr val="tx1"/>
                </a:solidFill>
                <a:effectLst/>
                <a:latin typeface="Consolas" pitchFamily="49" charset="0"/>
                <a:cs typeface="Consolas" pitchFamily="49" charset="0"/>
              </a:rPr>
              <a:t> -&gt; right = par -&gt; right;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Roboto"/>
                <a:cs typeface="Arial" pitchFamily="34" charset="0"/>
              </a:rPr>
              <a:t>Before insertion, the right pointer of parent was a thread, but after insertion it will be a link pointing to the new node.</a:t>
            </a:r>
            <a:endParaRPr kumimoji="0" lang="en-US" sz="1600" b="0" i="0" u="none" strike="noStrike" cap="none" normalizeH="0" baseline="0" dirty="0" smtClean="0">
              <a:ln>
                <a:noFill/>
              </a:ln>
              <a:solidFill>
                <a:schemeClr val="tx1"/>
              </a:solidFill>
              <a:effectLst/>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nsolas" pitchFamily="49" charset="0"/>
                <a:cs typeface="Consolas" pitchFamily="49" charset="0"/>
              </a:rPr>
              <a:t>par -&gt; </a:t>
            </a:r>
            <a:r>
              <a:rPr kumimoji="0" lang="en-US" sz="1600" b="0" i="0" u="none" strike="noStrike" cap="none" normalizeH="0" baseline="0" dirty="0" err="1" smtClean="0">
                <a:ln>
                  <a:noFill/>
                </a:ln>
                <a:solidFill>
                  <a:schemeClr val="tx1"/>
                </a:solidFill>
                <a:effectLst/>
                <a:latin typeface="Consolas" pitchFamily="49" charset="0"/>
                <a:cs typeface="Consolas" pitchFamily="49" charset="0"/>
              </a:rPr>
              <a:t>rthread</a:t>
            </a:r>
            <a:r>
              <a:rPr kumimoji="0" lang="en-US" sz="1600" b="0" i="0" u="none" strike="noStrike" cap="none" normalizeH="0" baseline="0" dirty="0" smtClean="0">
                <a:ln>
                  <a:noFill/>
                </a:ln>
                <a:solidFill>
                  <a:schemeClr val="tx1"/>
                </a:solidFill>
                <a:effectLst/>
                <a:latin typeface="Consolas" pitchFamily="49" charset="0"/>
                <a:cs typeface="Consolas" pitchFamily="49" charset="0"/>
              </a:rPr>
              <a:t>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nsolas" pitchFamily="49" charset="0"/>
                <a:cs typeface="Consolas" pitchFamily="49" charset="0"/>
              </a:rPr>
              <a:t>par -&gt; right = </a:t>
            </a:r>
            <a:r>
              <a:rPr kumimoji="0" lang="en-US" sz="1600" b="0" i="0" u="none" strike="noStrike" cap="none" normalizeH="0" baseline="0" dirty="0" err="1" smtClean="0">
                <a:ln>
                  <a:noFill/>
                </a:ln>
                <a:solidFill>
                  <a:schemeClr val="tx1"/>
                </a:solidFill>
                <a:effectLst/>
                <a:latin typeface="Consolas" pitchFamily="49" charset="0"/>
                <a:cs typeface="Consolas" pitchFamily="49" charset="0"/>
              </a:rPr>
              <a:t>tmp</a:t>
            </a:r>
            <a:r>
              <a:rPr kumimoji="0" lang="en-US" sz="1600" b="0" i="0" u="none" strike="noStrike" cap="none" normalizeH="0" baseline="0" dirty="0" smtClean="0">
                <a:ln>
                  <a:noFill/>
                </a:ln>
                <a:solidFill>
                  <a:schemeClr val="tx1"/>
                </a:solidFill>
                <a:effectLst/>
                <a:latin typeface="Consolas" pitchFamily="49" charset="0"/>
                <a:cs typeface="Consolas" pitchFamily="49" charset="0"/>
              </a:rPr>
              <a:t>;</a:t>
            </a:r>
            <a:r>
              <a:rPr kumimoji="0" lang="en-US" sz="1050" b="0" i="0" u="none" strike="noStrike" cap="none" normalizeH="0" baseline="0" dirty="0" smtClean="0">
                <a:ln>
                  <a:noFill/>
                </a:ln>
                <a:solidFill>
                  <a:schemeClr val="tx1"/>
                </a:solidFill>
                <a:effectLst/>
                <a:latin typeface="Arial" pitchFamily="34" charset="0"/>
                <a:cs typeface="Arial" pitchFamily="34"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353297" cy="697230"/>
          </a:xfrm>
        </p:spPr>
        <p:txBody>
          <a:bodyPr/>
          <a:lstStyle/>
          <a:p>
            <a:r>
              <a:rPr lang="en-US" dirty="0" smtClean="0"/>
              <a:t>Insertion in TBT</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153</a:t>
            </a:fld>
            <a:endParaRPr lang="en-US"/>
          </a:p>
        </p:txBody>
      </p:sp>
      <p:pic>
        <p:nvPicPr>
          <p:cNvPr id="5" name="Picture 3" descr="https://cdncontribute.geeksforgeeks.org/wp-content/uploads/tbtinsert15.png"/>
          <p:cNvPicPr>
            <a:picLocks noChangeAspect="1" noChangeArrowheads="1"/>
          </p:cNvPicPr>
          <p:nvPr/>
        </p:nvPicPr>
        <p:blipFill>
          <a:blip r:embed="rId2"/>
          <a:srcRect/>
          <a:stretch>
            <a:fillRect/>
          </a:stretch>
        </p:blipFill>
        <p:spPr bwMode="auto">
          <a:xfrm>
            <a:off x="381000" y="1524000"/>
            <a:ext cx="8382000" cy="4114800"/>
          </a:xfrm>
          <a:prstGeom prst="rect">
            <a:avLst/>
          </a:prstGeom>
          <a:noFill/>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353297" cy="697230"/>
          </a:xfrm>
        </p:spPr>
        <p:txBody>
          <a:bodyPr/>
          <a:lstStyle/>
          <a:p>
            <a:r>
              <a:rPr lang="en-US" dirty="0" smtClean="0"/>
              <a:t>Insertion in TBT</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154</a:t>
            </a:fld>
            <a:endParaRPr lang="en-US"/>
          </a:p>
        </p:txBody>
      </p:sp>
      <p:pic>
        <p:nvPicPr>
          <p:cNvPr id="166914" name="Picture 2" descr="https://cdncontribute.geeksforgeeks.org/wp-content/uploads/hojaupload.jpg"/>
          <p:cNvPicPr>
            <a:picLocks noChangeAspect="1" noChangeArrowheads="1"/>
          </p:cNvPicPr>
          <p:nvPr/>
        </p:nvPicPr>
        <p:blipFill>
          <a:blip r:embed="rId2"/>
          <a:srcRect/>
          <a:stretch>
            <a:fillRect/>
          </a:stretch>
        </p:blipFill>
        <p:spPr bwMode="auto">
          <a:xfrm>
            <a:off x="381000" y="1524000"/>
            <a:ext cx="8496300" cy="3581400"/>
          </a:xfrm>
          <a:prstGeom prst="rect">
            <a:avLst/>
          </a:prstGeom>
          <a:noFill/>
        </p:spPr>
      </p:pic>
      <p:sp>
        <p:nvSpPr>
          <p:cNvPr id="6" name="Rectangle 5"/>
          <p:cNvSpPr/>
          <p:nvPr/>
        </p:nvSpPr>
        <p:spPr>
          <a:xfrm>
            <a:off x="152400" y="5103674"/>
            <a:ext cx="8763000" cy="923330"/>
          </a:xfrm>
          <a:prstGeom prst="rect">
            <a:avLst/>
          </a:prstGeom>
        </p:spPr>
        <p:txBody>
          <a:bodyPr wrap="square">
            <a:spAutoFit/>
          </a:bodyPr>
          <a:lstStyle/>
          <a:p>
            <a:r>
              <a:rPr lang="en-US" dirty="0" smtClean="0"/>
              <a:t>Successor of 14 becomes the successor of 15, so right thread of 15 points to 16</a:t>
            </a:r>
            <a:br>
              <a:rPr lang="en-US" dirty="0" smtClean="0"/>
            </a:br>
            <a:r>
              <a:rPr lang="en-US" dirty="0" smtClean="0"/>
              <a:t>Predecessor of 15 is 14, so left thread of 15 points to 14.</a:t>
            </a:r>
            <a:br>
              <a:rPr lang="en-US" dirty="0" smtClean="0"/>
            </a:br>
            <a:r>
              <a:rPr lang="en-US" dirty="0" smtClean="0"/>
              <a:t>Right pointer of 14 is not a thread now, it points to right child which is 15.</a:t>
            </a:r>
            <a:endParaRPr 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Deletion in TBT</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155</a:t>
            </a:fld>
            <a:endParaRPr lang="en-US"/>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Huffman’s Tree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156</a:t>
            </a:fld>
            <a:endParaRPr lang="en-US"/>
          </a:p>
        </p:txBody>
      </p:sp>
      <p:sp>
        <p:nvSpPr>
          <p:cNvPr id="5" name="Rectangle 4"/>
          <p:cNvSpPr/>
          <p:nvPr/>
        </p:nvSpPr>
        <p:spPr>
          <a:xfrm>
            <a:off x="228600" y="1600199"/>
            <a:ext cx="8686800" cy="3416320"/>
          </a:xfrm>
          <a:prstGeom prst="rect">
            <a:avLst/>
          </a:prstGeom>
        </p:spPr>
        <p:txBody>
          <a:bodyPr wrap="square">
            <a:spAutoFit/>
          </a:bodyPr>
          <a:lstStyle/>
          <a:p>
            <a:pPr algn="just"/>
            <a:r>
              <a:rPr lang="en-US" dirty="0" smtClean="0"/>
              <a:t>Huffman coding is an entropy encoding algorithm developed by David A. Huffman that is widely used as a lossless data compression technique. The Huffman coding algorithm uses a variable- length code table to encode a source character where the variable-length code table is derived on the basis of the estimated probability of occurrence of the source character.</a:t>
            </a:r>
          </a:p>
          <a:p>
            <a:pPr algn="just"/>
            <a:r>
              <a:rPr lang="en-US" dirty="0" smtClean="0"/>
              <a:t>The key idea behind Huffman algorithm is that it encodes the most common characters using shorter strings of bits than those used for less common source characters.</a:t>
            </a:r>
          </a:p>
          <a:p>
            <a:pPr algn="just"/>
            <a:r>
              <a:rPr lang="en-US" dirty="0" smtClean="0"/>
              <a:t>The algorithm works by creating a binary tree of nodes that are stored in an array. A node can</a:t>
            </a:r>
          </a:p>
          <a:p>
            <a:pPr algn="just"/>
            <a:r>
              <a:rPr lang="en-US" dirty="0" smtClean="0"/>
              <a:t>be either a leaf node or an internal node. Initially, all the nodes in the tree are at the leaf level and store the source character and its frequency of occurrence (also known as weight).</a:t>
            </a:r>
            <a:endParaRPr lang="en-US"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353297" cy="697230"/>
          </a:xfrm>
        </p:spPr>
        <p:txBody>
          <a:bodyPr/>
          <a:lstStyle/>
          <a:p>
            <a:r>
              <a:rPr lang="en-US" dirty="0" smtClean="0"/>
              <a:t>Huffman’s Tree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157</a:t>
            </a:fld>
            <a:endParaRPr lang="en-US"/>
          </a:p>
        </p:txBody>
      </p:sp>
      <p:sp>
        <p:nvSpPr>
          <p:cNvPr id="5" name="Rectangle 4"/>
          <p:cNvSpPr/>
          <p:nvPr/>
        </p:nvSpPr>
        <p:spPr>
          <a:xfrm>
            <a:off x="152400" y="1524000"/>
            <a:ext cx="8763000" cy="5355312"/>
          </a:xfrm>
          <a:prstGeom prst="rect">
            <a:avLst/>
          </a:prstGeom>
        </p:spPr>
        <p:txBody>
          <a:bodyPr wrap="square">
            <a:spAutoFit/>
          </a:bodyPr>
          <a:lstStyle/>
          <a:p>
            <a:pPr algn="just"/>
            <a:r>
              <a:rPr lang="en-US" dirty="0" smtClean="0"/>
              <a:t>The running time of the algorithm depends on the length of the paths in the tree. So, before going into further details of Huffman coding, let us first learn how to calculate the length of the paths in the tree. </a:t>
            </a:r>
          </a:p>
          <a:p>
            <a:pPr algn="just"/>
            <a:r>
              <a:rPr lang="en-US" dirty="0" smtClean="0"/>
              <a:t>The </a:t>
            </a:r>
            <a:r>
              <a:rPr lang="en-US" i="1" dirty="0" smtClean="0"/>
              <a:t>external path length </a:t>
            </a:r>
            <a:r>
              <a:rPr lang="en-US" dirty="0" smtClean="0"/>
              <a:t>of a binary tree is defined as the sum of all path lengths summed over each path from the root to an external node. The internal path length is also defined in the same manner. </a:t>
            </a:r>
          </a:p>
          <a:p>
            <a:pPr algn="just"/>
            <a:r>
              <a:rPr lang="en-US" dirty="0" smtClean="0"/>
              <a:t>The </a:t>
            </a:r>
            <a:r>
              <a:rPr lang="en-US" i="1" dirty="0" smtClean="0"/>
              <a:t>internal path length </a:t>
            </a:r>
            <a:r>
              <a:rPr lang="en-US" dirty="0" smtClean="0"/>
              <a:t>of a binary tree is defined as the sum of all path lengths summed over each path from the root to an internal node.</a:t>
            </a:r>
          </a:p>
          <a:p>
            <a:pPr algn="just"/>
            <a:endParaRPr lang="en-US" dirty="0" smtClean="0"/>
          </a:p>
          <a:p>
            <a:pPr algn="just"/>
            <a:r>
              <a:rPr lang="en-US" dirty="0" smtClean="0"/>
              <a:t>The internal path length, L1 = 0 + 1 + 2 + 1 + 2 + 3 + 3 = 12</a:t>
            </a:r>
          </a:p>
          <a:p>
            <a:pPr algn="just"/>
            <a:r>
              <a:rPr lang="en-US" dirty="0" smtClean="0"/>
              <a:t>The external path length, L2= 2 + 3 + 3 + 2 + 4 + 4 + 4 + 4 = 26</a:t>
            </a:r>
          </a:p>
          <a:p>
            <a:pPr algn="just"/>
            <a:r>
              <a:rPr lang="en-US" dirty="0" smtClean="0"/>
              <a:t>Note that, L + 2 * n = 12 + 2 * 7 = 12 + 14 = 26 = L E</a:t>
            </a:r>
          </a:p>
          <a:p>
            <a:pPr algn="just"/>
            <a:r>
              <a:rPr lang="en-US" dirty="0" smtClean="0"/>
              <a:t>Thus, L + 2n = L , where n is the number of internal nodes. Now if the tree has n external nodes and each external node is assigned a weight, then the weighted path length P is defined as the sum of the weighted path lengths.</a:t>
            </a:r>
          </a:p>
          <a:p>
            <a:pPr algn="just"/>
            <a:r>
              <a:rPr lang="en-US" dirty="0" smtClean="0"/>
              <a:t>Therefore, P = W L + W2L2+ …. + </a:t>
            </a:r>
            <a:r>
              <a:rPr lang="en-US" dirty="0" err="1" smtClean="0"/>
              <a:t>WnLn</a:t>
            </a:r>
            <a:endParaRPr lang="en-US" dirty="0" smtClean="0"/>
          </a:p>
          <a:p>
            <a:pPr algn="just"/>
            <a:r>
              <a:rPr lang="en-US" dirty="0" smtClean="0"/>
              <a:t>where W and L are the weight and path length of an external node N .</a:t>
            </a:r>
          </a:p>
          <a:p>
            <a:endParaRPr lang="en-US" dirty="0" smtClean="0"/>
          </a:p>
          <a:p>
            <a:endParaRPr lang="en-US"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353297" cy="697230"/>
          </a:xfrm>
        </p:spPr>
        <p:txBody>
          <a:bodyPr/>
          <a:lstStyle/>
          <a:p>
            <a:r>
              <a:rPr lang="en-US" dirty="0" smtClean="0"/>
              <a:t>Huffman Encoding</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158</a:t>
            </a:fld>
            <a:endParaRPr lang="en-US"/>
          </a:p>
        </p:txBody>
      </p:sp>
      <p:sp>
        <p:nvSpPr>
          <p:cNvPr id="6" name="Rectangle 5"/>
          <p:cNvSpPr txBox="1">
            <a:spLocks noChangeArrowheads="1"/>
          </p:cNvSpPr>
          <p:nvPr/>
        </p:nvSpPr>
        <p:spPr>
          <a:xfrm>
            <a:off x="152400" y="1600200"/>
            <a:ext cx="8763000" cy="52578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Encode a message composed of a string of characters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Codes used by computer systems</a:t>
            </a:r>
          </a:p>
          <a:p>
            <a:pPr marL="457200" marR="0" lvl="1"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ASCII</a:t>
            </a:r>
          </a:p>
          <a:p>
            <a:pPr marL="914400" marR="0" lvl="2"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uses 8 bits per character</a:t>
            </a:r>
          </a:p>
          <a:p>
            <a:pPr marL="914400" marR="0" lvl="2"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can encode 256 characters</a:t>
            </a:r>
          </a:p>
          <a:p>
            <a:pPr marL="457200" marR="0" lvl="1"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Unicode</a:t>
            </a:r>
          </a:p>
          <a:p>
            <a:pPr marL="914400" marR="0" lvl="2"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16 bits per character</a:t>
            </a:r>
          </a:p>
          <a:p>
            <a:pPr marL="914400" marR="0" lvl="2"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can encode 65536 characters</a:t>
            </a:r>
          </a:p>
          <a:p>
            <a:pPr marL="914400" marR="0" lvl="2"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includes all characters encoded by ASCII</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ASCII and Unicode are </a:t>
            </a:r>
            <a:r>
              <a:rPr kumimoji="0" lang="en-US" sz="2400" b="0" i="1" u="none" strike="noStrike" kern="0" cap="none" spc="0" normalizeH="0" baseline="0" noProof="0" dirty="0" smtClean="0">
                <a:ln>
                  <a:noFill/>
                </a:ln>
                <a:solidFill>
                  <a:sysClr val="windowText" lastClr="000000"/>
                </a:solidFill>
                <a:effectLst/>
                <a:uLnTx/>
                <a:uFillTx/>
                <a:latin typeface="+mn-lt"/>
                <a:ea typeface="+mn-ea"/>
                <a:cs typeface="+mn-cs"/>
              </a:rPr>
              <a:t>fixed-length codes</a:t>
            </a:r>
          </a:p>
          <a:p>
            <a:pPr marL="457200" marR="0" lvl="1"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all characters represented by same number of bits</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686800" cy="875335"/>
          </a:xfrm>
        </p:spPr>
        <p:txBody>
          <a:bodyPr/>
          <a:lstStyle/>
          <a:p>
            <a:r>
              <a:rPr lang="en-US" dirty="0" smtClean="0"/>
              <a:t>Problems with Fixed-length codes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159</a:t>
            </a:fld>
            <a:endParaRPr lang="en-US"/>
          </a:p>
        </p:txBody>
      </p:sp>
      <p:sp>
        <p:nvSpPr>
          <p:cNvPr id="5" name="Rectangle 3"/>
          <p:cNvSpPr txBox="1">
            <a:spLocks noChangeArrowheads="1"/>
          </p:cNvSpPr>
          <p:nvPr/>
        </p:nvSpPr>
        <p:spPr>
          <a:xfrm>
            <a:off x="457200" y="1600200"/>
            <a:ext cx="8458200" cy="52578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Suppose that we want to encode a message constructed from the symbols </a:t>
            </a: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A</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 </a:t>
            </a: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B</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 </a:t>
            </a: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C</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 </a:t>
            </a: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D</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 and </a:t>
            </a: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E</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 using a fixed-length code</a:t>
            </a:r>
          </a:p>
          <a:p>
            <a:pPr marL="457200" marR="0" lvl="1"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How many bits are required to encode each symbol? </a:t>
            </a:r>
          </a:p>
          <a:p>
            <a:pPr marL="914400" marR="0" lvl="2" indent="0" defTabSz="914400" eaLnBrk="1" fontAlgn="auto" latinLnBrk="0" hangingPunct="1">
              <a:lnSpc>
                <a:spcPct val="100000"/>
              </a:lnSpc>
              <a:spcBef>
                <a:spcPts val="0"/>
              </a:spcBef>
              <a:spcAft>
                <a:spcPts val="0"/>
              </a:spcAft>
              <a:buClrTx/>
              <a:buSzPct val="70000"/>
              <a:buFont typeface="Wingdings 2" pitchFamily="18" charset="2"/>
              <a:buChar char="®"/>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at least </a:t>
            </a:r>
            <a:r>
              <a:rPr kumimoji="0" lang="en-US" sz="2000" b="0" i="0" u="none" strike="noStrike" kern="0" cap="none" spc="0" normalizeH="0" baseline="0" noProof="0" dirty="0" smtClean="0">
                <a:ln>
                  <a:noFill/>
                </a:ln>
                <a:solidFill>
                  <a:srgbClr val="0000FF"/>
                </a:solidFill>
                <a:effectLst/>
                <a:uLnTx/>
                <a:uFillTx/>
                <a:latin typeface="+mn-lt"/>
                <a:ea typeface="+mn-ea"/>
                <a:cs typeface="+mn-cs"/>
              </a:rPr>
              <a:t>3 bits</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 are required</a:t>
            </a:r>
          </a:p>
          <a:p>
            <a:pPr marL="914400" marR="0" lvl="2" indent="0" defTabSz="914400" eaLnBrk="1" fontAlgn="auto" latinLnBrk="0" hangingPunct="1">
              <a:lnSpc>
                <a:spcPct val="100000"/>
              </a:lnSpc>
              <a:spcBef>
                <a:spcPts val="0"/>
              </a:spcBef>
              <a:spcAft>
                <a:spcPts val="0"/>
              </a:spcAft>
              <a:buClrTx/>
              <a:buSzPct val="70000"/>
              <a:buFont typeface="Wingdings 2" pitchFamily="18" charset="2"/>
              <a:buChar char="®"/>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2 bits are not enough (can only encode four symbols)</a:t>
            </a:r>
          </a:p>
          <a:p>
            <a:pPr marL="457200" marR="0" lvl="1" indent="0" defTabSz="914400" eaLnBrk="1" fontAlgn="auto" latinLnBrk="0" hangingPunct="1">
              <a:lnSpc>
                <a:spcPct val="100000"/>
              </a:lnSpc>
              <a:spcBef>
                <a:spcPts val="0"/>
              </a:spcBef>
              <a:spcAft>
                <a:spcPts val="0"/>
              </a:spcAft>
              <a:buClrTx/>
              <a:buSzPct val="70000"/>
              <a:buFont typeface="Wingdings 2" pitchFamily="18" charset="2"/>
              <a:buChar char="®"/>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How many bits are required to encode the message </a:t>
            </a: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DEAACAAAAABA</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 </a:t>
            </a:r>
          </a:p>
          <a:p>
            <a:pPr marL="914400" marR="0" lvl="2" indent="0" defTabSz="914400" eaLnBrk="1" fontAlgn="auto" latinLnBrk="0" hangingPunct="1">
              <a:lnSpc>
                <a:spcPct val="100000"/>
              </a:lnSpc>
              <a:spcBef>
                <a:spcPts val="0"/>
              </a:spcBef>
              <a:spcAft>
                <a:spcPts val="0"/>
              </a:spcAft>
              <a:buClrTx/>
              <a:buSzPct val="70000"/>
              <a:buFont typeface="Wingdings 2" pitchFamily="18" charset="2"/>
              <a:buChar char="®"/>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there are twelve symbols, each requires 3 bits</a:t>
            </a:r>
          </a:p>
          <a:p>
            <a:pPr marL="914400" marR="0" lvl="2" indent="0" defTabSz="914400" eaLnBrk="1" fontAlgn="auto" latinLnBrk="0" hangingPunct="1">
              <a:lnSpc>
                <a:spcPct val="100000"/>
              </a:lnSpc>
              <a:spcBef>
                <a:spcPts val="0"/>
              </a:spcBef>
              <a:spcAft>
                <a:spcPts val="0"/>
              </a:spcAft>
              <a:buClrTx/>
              <a:buSzPct val="70000"/>
              <a:buFont typeface="Wingdings 2" pitchFamily="18" charset="2"/>
              <a:buChar char="®"/>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12*3 = </a:t>
            </a:r>
            <a:r>
              <a:rPr kumimoji="0" lang="en-US" sz="2000" b="0" i="0" u="none" strike="noStrike" kern="0" cap="none" spc="0" normalizeH="0" baseline="0" noProof="0" dirty="0" smtClean="0">
                <a:ln>
                  <a:noFill/>
                </a:ln>
                <a:solidFill>
                  <a:srgbClr val="0000FF"/>
                </a:solidFill>
                <a:effectLst/>
                <a:uLnTx/>
                <a:uFillTx/>
                <a:latin typeface="+mn-lt"/>
                <a:ea typeface="+mn-ea"/>
                <a:cs typeface="+mn-cs"/>
              </a:rPr>
              <a:t>36 bits</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 are required</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p:txBody>
      </p:sp>
      <p:sp>
        <p:nvSpPr>
          <p:cNvPr id="6" name="Rectangle 3"/>
          <p:cNvSpPr txBox="1">
            <a:spLocks noChangeArrowheads="1"/>
          </p:cNvSpPr>
          <p:nvPr/>
        </p:nvSpPr>
        <p:spPr>
          <a:xfrm>
            <a:off x="228600" y="3962400"/>
            <a:ext cx="8686800" cy="24384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Wasted space</a:t>
            </a:r>
          </a:p>
          <a:p>
            <a:pPr marL="457200" marR="0" lvl="1"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Unicode uses twice as much space as ASCII</a:t>
            </a:r>
          </a:p>
          <a:p>
            <a:pPr marL="914400" marR="0" lvl="2"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inefficient for plain-text messages containing only ASCII characters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Same number of bits used to represent all characters</a:t>
            </a:r>
          </a:p>
          <a:p>
            <a:pPr marL="457200" marR="0" lvl="1"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‘a’ and ‘e’ occur more frequently than ‘q’ and ‘z’</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461" y="1266190"/>
            <a:ext cx="106680" cy="208279"/>
          </a:xfrm>
          <a:prstGeom prst="rect">
            <a:avLst/>
          </a:prstGeom>
        </p:spPr>
        <p:txBody>
          <a:bodyPr vert="horz" wrap="square" lIns="0" tIns="12700" rIns="0" bIns="0" rtlCol="0">
            <a:spAutoFit/>
          </a:bodyPr>
          <a:lstStyle/>
          <a:p>
            <a:pPr marL="12700">
              <a:lnSpc>
                <a:spcPct val="100000"/>
              </a:lnSpc>
              <a:spcBef>
                <a:spcPts val="100"/>
              </a:spcBef>
            </a:pPr>
            <a:r>
              <a:rPr sz="1200" b="1" spc="-70" dirty="0">
                <a:solidFill>
                  <a:srgbClr val="FFFFFF"/>
                </a:solidFill>
                <a:latin typeface="Trebuchet MS"/>
                <a:cs typeface="Trebuchet MS"/>
              </a:rPr>
              <a:t>7</a:t>
            </a:r>
            <a:endParaRPr sz="1200">
              <a:latin typeface="Trebuchet MS"/>
              <a:cs typeface="Trebuchet MS"/>
            </a:endParaRPr>
          </a:p>
        </p:txBody>
      </p:sp>
      <p:sp>
        <p:nvSpPr>
          <p:cNvPr id="5" name="object 5"/>
          <p:cNvSpPr txBox="1">
            <a:spLocks noGrp="1"/>
          </p:cNvSpPr>
          <p:nvPr>
            <p:ph type="dt" sz="half" idx="6"/>
          </p:nvPr>
        </p:nvSpPr>
        <p:spPr>
          <a:xfrm>
            <a:off x="304800" y="6324600"/>
            <a:ext cx="2124710" cy="205184"/>
          </a:xfrm>
          <a:prstGeom prst="rect">
            <a:avLst/>
          </a:prstGeom>
        </p:spPr>
        <p:txBody>
          <a:bodyPr vert="horz" wrap="square" lIns="0" tIns="0" rIns="0" bIns="0" rtlCol="0">
            <a:spAutoFit/>
          </a:bodyPr>
          <a:lstStyle/>
          <a:p>
            <a:pPr marL="12700">
              <a:lnSpc>
                <a:spcPts val="1580"/>
              </a:lnSpc>
            </a:pPr>
            <a:fld id="{DC59BF16-30CF-4C18-A293-C138A135C0FF}"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5732780" cy="697230"/>
          </a:xfrm>
          <a:prstGeom prst="rect">
            <a:avLst/>
          </a:prstGeom>
        </p:spPr>
        <p:txBody>
          <a:bodyPr vert="horz" wrap="square" lIns="0" tIns="13335" rIns="0" bIns="0" rtlCol="0">
            <a:spAutoFit/>
          </a:bodyPr>
          <a:lstStyle/>
          <a:p>
            <a:pPr marL="12700">
              <a:lnSpc>
                <a:spcPct val="100000"/>
              </a:lnSpc>
              <a:spcBef>
                <a:spcPts val="105"/>
              </a:spcBef>
            </a:pPr>
            <a:r>
              <a:rPr spc="-200" dirty="0"/>
              <a:t>Nonlinear </a:t>
            </a:r>
            <a:r>
              <a:rPr spc="-145" dirty="0"/>
              <a:t>Data</a:t>
            </a:r>
            <a:r>
              <a:rPr spc="45" dirty="0"/>
              <a:t> </a:t>
            </a:r>
            <a:r>
              <a:rPr spc="-325" dirty="0"/>
              <a:t>Structures</a:t>
            </a:r>
          </a:p>
        </p:txBody>
      </p:sp>
      <p:sp>
        <p:nvSpPr>
          <p:cNvPr id="4" name="object 4"/>
          <p:cNvSpPr txBox="1"/>
          <p:nvPr/>
        </p:nvSpPr>
        <p:spPr>
          <a:xfrm>
            <a:off x="691387" y="1612138"/>
            <a:ext cx="7997825" cy="4093210"/>
          </a:xfrm>
          <a:prstGeom prst="rect">
            <a:avLst/>
          </a:prstGeom>
        </p:spPr>
        <p:txBody>
          <a:bodyPr vert="horz" wrap="square" lIns="0" tIns="13335" rIns="0" bIns="0" rtlCol="0">
            <a:spAutoFit/>
          </a:bodyPr>
          <a:lstStyle/>
          <a:p>
            <a:pPr marL="332740" marR="5080" indent="-320040" algn="just">
              <a:spcBef>
                <a:spcPts val="105"/>
              </a:spcBef>
              <a:buClr>
                <a:srgbClr val="DD8046"/>
              </a:buClr>
              <a:buSzPct val="60344"/>
              <a:buFont typeface="Wingdings"/>
              <a:buChar char=""/>
              <a:tabLst>
                <a:tab pos="332740" algn="l"/>
              </a:tabLst>
            </a:pPr>
            <a:r>
              <a:rPr lang="en-US" sz="2800" dirty="0" smtClean="0"/>
              <a:t>In nonlinear data structures, data elements are not  organized in a sequential fashion. A data item in a  nonlinear data  structure could be attached to  several other data elements to reflect a special  relationship among them and all the data items  cannot be traversed in a single run.</a:t>
            </a:r>
          </a:p>
          <a:p>
            <a:pPr marL="332740" marR="5080" indent="-320040" algn="just">
              <a:spcBef>
                <a:spcPts val="700"/>
              </a:spcBef>
              <a:buClr>
                <a:srgbClr val="DD8046"/>
              </a:buClr>
              <a:buSzPct val="60344"/>
              <a:buFont typeface="Wingdings"/>
              <a:buChar char=""/>
              <a:tabLst>
                <a:tab pos="332740" algn="l"/>
              </a:tabLst>
            </a:pPr>
            <a:r>
              <a:rPr lang="en-US" sz="2800" dirty="0" smtClean="0"/>
              <a:t>Data structures like multidimensional arrays, trees  and graphs are some examples of widely used  nonlinear data structures.</a:t>
            </a:r>
            <a:endParaRPr lang="en-US" sz="2800"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Better Solution</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160</a:t>
            </a:fld>
            <a:endParaRPr lang="en-US"/>
          </a:p>
        </p:txBody>
      </p:sp>
      <p:sp>
        <p:nvSpPr>
          <p:cNvPr id="5" name="Rectangle 4"/>
          <p:cNvSpPr/>
          <p:nvPr/>
        </p:nvSpPr>
        <p:spPr>
          <a:xfrm>
            <a:off x="152400" y="1524000"/>
            <a:ext cx="8763000" cy="1015663"/>
          </a:xfrm>
          <a:prstGeom prst="rect">
            <a:avLst/>
          </a:prstGeom>
        </p:spPr>
        <p:txBody>
          <a:bodyPr wrap="square">
            <a:spAutoFit/>
          </a:bodyPr>
          <a:lstStyle/>
          <a:p>
            <a:pPr lvl="0">
              <a:defRPr/>
            </a:pPr>
            <a:r>
              <a:rPr lang="en-US" sz="2000" b="1" kern="0" dirty="0" smtClean="0">
                <a:solidFill>
                  <a:sysClr val="windowText" lastClr="000000"/>
                </a:solidFill>
              </a:rPr>
              <a:t>Potential solution</a:t>
            </a:r>
            <a:r>
              <a:rPr lang="en-US" sz="2000" kern="0" dirty="0" smtClean="0">
                <a:solidFill>
                  <a:sysClr val="windowText" lastClr="000000"/>
                </a:solidFill>
              </a:rPr>
              <a:t>: use variable-length code </a:t>
            </a:r>
          </a:p>
          <a:p>
            <a:pPr lvl="0">
              <a:defRPr/>
            </a:pPr>
            <a:r>
              <a:rPr lang="en-US" sz="2000" kern="0" dirty="0" smtClean="0">
                <a:solidFill>
                  <a:sysClr val="windowText" lastClr="000000"/>
                </a:solidFill>
              </a:rPr>
              <a:t>variable number of bits to represent characters when frequency of occurrence is known short codes for characters that occur frequently.</a:t>
            </a:r>
          </a:p>
        </p:txBody>
      </p:sp>
      <p:sp>
        <p:nvSpPr>
          <p:cNvPr id="6" name="Rectangle 3"/>
          <p:cNvSpPr txBox="1">
            <a:spLocks noChangeArrowheads="1"/>
          </p:cNvSpPr>
          <p:nvPr/>
        </p:nvSpPr>
        <p:spPr>
          <a:xfrm>
            <a:off x="152400" y="2438400"/>
            <a:ext cx="8610600" cy="36576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The advantage of variable-length codes over fixed-length is short codes can be given to characters that occur frequently</a:t>
            </a:r>
            <a:r>
              <a:rPr kumimoji="0" lang="en-US" sz="2000" b="0" i="0" u="none" strike="noStrike" kern="0" cap="none" spc="0" normalizeH="0" noProof="0" dirty="0" smtClean="0">
                <a:ln>
                  <a:noFill/>
                </a:ln>
                <a:solidFill>
                  <a:sysClr val="windowText" lastClr="000000"/>
                </a:solidFill>
                <a:effectLst/>
                <a:uLnTx/>
                <a:uFillTx/>
                <a:latin typeface="+mn-lt"/>
                <a:ea typeface="+mn-ea"/>
                <a:cs typeface="+mn-cs"/>
              </a:rPr>
              <a:t> </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on average, the length of the encoded message is less than fixed-length encoding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Potential problem:</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 how do we know where one character ends and another begins? </a:t>
            </a:r>
          </a:p>
          <a:p>
            <a:pPr marL="914400" marR="0" lvl="2"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not a problem if number of bits is fixed!</a:t>
            </a:r>
          </a:p>
        </p:txBody>
      </p:sp>
      <p:sp>
        <p:nvSpPr>
          <p:cNvPr id="7" name="Text Box 4"/>
          <p:cNvSpPr txBox="1">
            <a:spLocks noChangeArrowheads="1"/>
          </p:cNvSpPr>
          <p:nvPr/>
        </p:nvSpPr>
        <p:spPr bwMode="auto">
          <a:xfrm>
            <a:off x="1066800" y="4495800"/>
            <a:ext cx="1119188" cy="1581150"/>
          </a:xfrm>
          <a:prstGeom prst="rect">
            <a:avLst/>
          </a:prstGeom>
          <a:noFill/>
          <a:ln w="28575">
            <a:solidFill>
              <a:srgbClr val="CC0099"/>
            </a:solidFill>
            <a:miter lim="800000"/>
            <a:headEnd/>
            <a:tailEnd/>
          </a:ln>
        </p:spPr>
        <p:txBody>
          <a:bodyPr wrap="none">
            <a:spAutoFit/>
          </a:bodyPr>
          <a:lstStyle/>
          <a:p>
            <a:r>
              <a:rPr lang="en-US" dirty="0"/>
              <a:t>A = 00</a:t>
            </a:r>
          </a:p>
          <a:p>
            <a:r>
              <a:rPr lang="en-US" dirty="0"/>
              <a:t>B = 01</a:t>
            </a:r>
          </a:p>
          <a:p>
            <a:r>
              <a:rPr lang="en-US" dirty="0"/>
              <a:t>C = 10</a:t>
            </a:r>
          </a:p>
          <a:p>
            <a:r>
              <a:rPr lang="en-US" dirty="0"/>
              <a:t>D = 11</a:t>
            </a:r>
          </a:p>
        </p:txBody>
      </p:sp>
      <p:sp>
        <p:nvSpPr>
          <p:cNvPr id="8" name="Text Box 5"/>
          <p:cNvSpPr txBox="1">
            <a:spLocks noChangeArrowheads="1"/>
          </p:cNvSpPr>
          <p:nvPr/>
        </p:nvSpPr>
        <p:spPr bwMode="auto">
          <a:xfrm>
            <a:off x="2667000" y="4916488"/>
            <a:ext cx="3949700" cy="485775"/>
          </a:xfrm>
          <a:prstGeom prst="rect">
            <a:avLst/>
          </a:prstGeom>
          <a:noFill/>
          <a:ln w="28575">
            <a:solidFill>
              <a:srgbClr val="CC0099"/>
            </a:solidFill>
            <a:miter lim="800000"/>
            <a:headEnd/>
            <a:tailEnd/>
          </a:ln>
        </p:spPr>
        <p:txBody>
          <a:bodyPr wrap="none">
            <a:spAutoFit/>
          </a:bodyPr>
          <a:lstStyle/>
          <a:p>
            <a:r>
              <a:rPr lang="en-US" dirty="0"/>
              <a:t>0010110111001111111111</a:t>
            </a:r>
          </a:p>
        </p:txBody>
      </p:sp>
      <p:sp>
        <p:nvSpPr>
          <p:cNvPr id="9" name="Text Box 6"/>
          <p:cNvSpPr txBox="1">
            <a:spLocks noChangeArrowheads="1"/>
          </p:cNvSpPr>
          <p:nvPr/>
        </p:nvSpPr>
        <p:spPr bwMode="auto">
          <a:xfrm>
            <a:off x="4648200" y="5638800"/>
            <a:ext cx="3208338" cy="485775"/>
          </a:xfrm>
          <a:prstGeom prst="rect">
            <a:avLst/>
          </a:prstGeom>
          <a:noFill/>
          <a:ln w="28575">
            <a:solidFill>
              <a:srgbClr val="CC0099"/>
            </a:solidFill>
            <a:miter lim="800000"/>
            <a:headEnd/>
            <a:tailEnd/>
          </a:ln>
        </p:spPr>
        <p:txBody>
          <a:bodyPr wrap="none">
            <a:spAutoFit/>
          </a:bodyPr>
          <a:lstStyle/>
          <a:p>
            <a:r>
              <a:rPr lang="en-US" dirty="0"/>
              <a:t> A C D B A D </a:t>
            </a:r>
            <a:r>
              <a:rPr lang="en-US" dirty="0" err="1"/>
              <a:t>D</a:t>
            </a:r>
            <a:r>
              <a:rPr lang="en-US" dirty="0"/>
              <a:t> </a:t>
            </a:r>
            <a:r>
              <a:rPr lang="en-US" dirty="0" err="1"/>
              <a:t>D</a:t>
            </a:r>
            <a:r>
              <a:rPr lang="en-US" dirty="0"/>
              <a:t> </a:t>
            </a:r>
            <a:r>
              <a:rPr lang="en-US" dirty="0" err="1"/>
              <a:t>D</a:t>
            </a:r>
            <a:r>
              <a:rPr lang="en-US" dirty="0"/>
              <a:t> </a:t>
            </a:r>
            <a:r>
              <a:rPr lang="en-US" dirty="0" err="1"/>
              <a:t>D</a:t>
            </a:r>
            <a:endParaRPr lang="en-US"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Prefix property</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161</a:t>
            </a:fld>
            <a:endParaRPr lang="en-US"/>
          </a:p>
        </p:txBody>
      </p:sp>
      <p:sp>
        <p:nvSpPr>
          <p:cNvPr id="5" name="Rectangle 3"/>
          <p:cNvSpPr txBox="1">
            <a:spLocks noChangeArrowheads="1"/>
          </p:cNvSpPr>
          <p:nvPr/>
        </p:nvSpPr>
        <p:spPr>
          <a:xfrm>
            <a:off x="685800" y="1524000"/>
            <a:ext cx="7772400" cy="48768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A code has the </a:t>
            </a: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prefix property</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 if no character code is the prefix (start of the code) for another character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Example</a:t>
            </a:r>
            <a:r>
              <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rPr>
              <a:t>:</a:t>
            </a:r>
          </a:p>
          <a:p>
            <a:pPr fontAlgn="base"/>
            <a:r>
              <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rPr>
              <a:t>		</a:t>
            </a:r>
          </a:p>
          <a:p>
            <a:pPr marL="0" marR="0" lvl="0" indent="0" defTabSz="914400" eaLnBrk="1" fontAlgn="auto" latinLnBrk="0" hangingPunct="1">
              <a:lnSpc>
                <a:spcPct val="100000"/>
              </a:lnSpc>
              <a:spcBef>
                <a:spcPts val="0"/>
              </a:spcBef>
              <a:spcAft>
                <a:spcPts val="0"/>
              </a:spcAft>
              <a:buClrTx/>
              <a:buSzTx/>
              <a:buFont typeface="Wingdings 2" pitchFamily="18" charset="2"/>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 typeface="Wingdings 2" pitchFamily="18" charset="2"/>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 typeface="Wingdings 2" pitchFamily="18" charset="2"/>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 typeface="Wingdings 2" pitchFamily="18" charset="2"/>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 typeface="Wingdings 2" pitchFamily="18" charset="2"/>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kern="0" dirty="0" smtClean="0">
              <a:solidFill>
                <a:sysClr val="windowText" lastClr="000000"/>
              </a:solidFill>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000 is not a prefix of 11, 01, 001, or 10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11 is not a prefix of 000, 01, 001, or 10  …</a:t>
            </a:r>
          </a:p>
        </p:txBody>
      </p:sp>
      <p:sp>
        <p:nvSpPr>
          <p:cNvPr id="6" name="Text Box 27"/>
          <p:cNvSpPr txBox="1">
            <a:spLocks noChangeArrowheads="1"/>
          </p:cNvSpPr>
          <p:nvPr/>
        </p:nvSpPr>
        <p:spPr bwMode="auto">
          <a:xfrm>
            <a:off x="4800600" y="3124200"/>
            <a:ext cx="2590800" cy="485775"/>
          </a:xfrm>
          <a:prstGeom prst="rect">
            <a:avLst/>
          </a:prstGeom>
          <a:noFill/>
          <a:ln w="28575">
            <a:solidFill>
              <a:srgbClr val="CC0099"/>
            </a:solidFill>
            <a:miter lim="800000"/>
            <a:headEnd/>
            <a:tailEnd/>
          </a:ln>
        </p:spPr>
        <p:txBody>
          <a:bodyPr wrap="none">
            <a:spAutoFit/>
          </a:bodyPr>
          <a:lstStyle/>
          <a:p>
            <a:r>
              <a:rPr lang="en-US" dirty="0"/>
              <a:t>01001101100010</a:t>
            </a:r>
          </a:p>
        </p:txBody>
      </p:sp>
      <p:sp>
        <p:nvSpPr>
          <p:cNvPr id="7" name="Text Box 28"/>
          <p:cNvSpPr txBox="1">
            <a:spLocks noChangeArrowheads="1"/>
          </p:cNvSpPr>
          <p:nvPr/>
        </p:nvSpPr>
        <p:spPr bwMode="auto">
          <a:xfrm>
            <a:off x="5638800" y="3810000"/>
            <a:ext cx="1868488" cy="485775"/>
          </a:xfrm>
          <a:prstGeom prst="rect">
            <a:avLst/>
          </a:prstGeom>
          <a:noFill/>
          <a:ln w="28575">
            <a:solidFill>
              <a:srgbClr val="CC0099"/>
            </a:solidFill>
            <a:miter lim="800000"/>
            <a:headEnd/>
            <a:tailEnd/>
          </a:ln>
        </p:spPr>
        <p:txBody>
          <a:bodyPr wrap="none">
            <a:spAutoFit/>
          </a:bodyPr>
          <a:lstStyle/>
          <a:p>
            <a:r>
              <a:rPr lang="en-US" dirty="0"/>
              <a:t>R S T Q P T</a:t>
            </a:r>
          </a:p>
        </p:txBody>
      </p:sp>
      <p:graphicFrame>
        <p:nvGraphicFramePr>
          <p:cNvPr id="8" name="Table 7"/>
          <p:cNvGraphicFramePr>
            <a:graphicFrameLocks noGrp="1"/>
          </p:cNvGraphicFramePr>
          <p:nvPr/>
        </p:nvGraphicFramePr>
        <p:xfrm>
          <a:off x="1295400" y="2514600"/>
          <a:ext cx="3124200" cy="2651760"/>
        </p:xfrm>
        <a:graphic>
          <a:graphicData uri="http://schemas.openxmlformats.org/drawingml/2006/table">
            <a:tbl>
              <a:tblPr firstRow="1" bandRow="1">
                <a:tableStyleId>{5C22544A-7EE6-4342-B048-85BDC9FD1C3A}</a:tableStyleId>
              </a:tblPr>
              <a:tblGrid>
                <a:gridCol w="1562100"/>
                <a:gridCol w="1562100"/>
              </a:tblGrid>
              <a:tr h="452176">
                <a:tc>
                  <a:txBody>
                    <a:bodyPr/>
                    <a:lstStyle/>
                    <a:p>
                      <a:pPr algn="ctr"/>
                      <a:r>
                        <a:rPr lang="en-US" dirty="0" smtClean="0"/>
                        <a:t>Symbol</a:t>
                      </a:r>
                      <a:endParaRPr lang="en-US" dirty="0"/>
                    </a:p>
                  </a:txBody>
                  <a:tcPr/>
                </a:tc>
                <a:tc>
                  <a:txBody>
                    <a:bodyPr/>
                    <a:lstStyle/>
                    <a:p>
                      <a:pPr algn="ctr"/>
                      <a:r>
                        <a:rPr lang="en-US" dirty="0" smtClean="0"/>
                        <a:t>Code</a:t>
                      </a:r>
                      <a:endParaRPr lang="en-US" dirty="0"/>
                    </a:p>
                  </a:txBody>
                  <a:tcPr/>
                </a:tc>
              </a:tr>
              <a:tr h="458456">
                <a:tc>
                  <a:txBody>
                    <a:bodyPr/>
                    <a:lstStyle/>
                    <a:p>
                      <a:r>
                        <a:rPr lang="en-US" dirty="0" smtClean="0"/>
                        <a:t>P</a:t>
                      </a:r>
                      <a:endParaRPr lang="en-US" dirty="0"/>
                    </a:p>
                  </a:txBody>
                  <a:tcPr/>
                </a:tc>
                <a:tc>
                  <a:txBody>
                    <a:bodyPr/>
                    <a:lstStyle/>
                    <a:p>
                      <a:r>
                        <a:rPr lang="en-US" dirty="0" smtClean="0"/>
                        <a:t>000</a:t>
                      </a:r>
                      <a:endParaRPr lang="en-US" dirty="0"/>
                    </a:p>
                  </a:txBody>
                  <a:tcPr/>
                </a:tc>
              </a:tr>
              <a:tr h="458456">
                <a:tc>
                  <a:txBody>
                    <a:bodyPr/>
                    <a:lstStyle/>
                    <a:p>
                      <a:r>
                        <a:rPr lang="en-US" dirty="0" smtClean="0"/>
                        <a:t>Q</a:t>
                      </a:r>
                      <a:endParaRPr lang="en-US" dirty="0"/>
                    </a:p>
                  </a:txBody>
                  <a:tcPr/>
                </a:tc>
                <a:tc>
                  <a:txBody>
                    <a:bodyPr/>
                    <a:lstStyle/>
                    <a:p>
                      <a:r>
                        <a:rPr lang="en-US" dirty="0" smtClean="0"/>
                        <a:t>11</a:t>
                      </a:r>
                      <a:endParaRPr lang="en-US" dirty="0"/>
                    </a:p>
                  </a:txBody>
                  <a:tcPr/>
                </a:tc>
              </a:tr>
              <a:tr h="458456">
                <a:tc>
                  <a:txBody>
                    <a:bodyPr/>
                    <a:lstStyle/>
                    <a:p>
                      <a:r>
                        <a:rPr lang="en-US" dirty="0" smtClean="0"/>
                        <a:t>R</a:t>
                      </a:r>
                      <a:endParaRPr lang="en-US" dirty="0"/>
                    </a:p>
                  </a:txBody>
                  <a:tcPr/>
                </a:tc>
                <a:tc>
                  <a:txBody>
                    <a:bodyPr/>
                    <a:lstStyle/>
                    <a:p>
                      <a:r>
                        <a:rPr lang="en-US" dirty="0" smtClean="0"/>
                        <a:t>01</a:t>
                      </a:r>
                      <a:endParaRPr lang="en-US" dirty="0"/>
                    </a:p>
                  </a:txBody>
                  <a:tcPr/>
                </a:tc>
              </a:tr>
              <a:tr h="458456">
                <a:tc>
                  <a:txBody>
                    <a:bodyPr/>
                    <a:lstStyle/>
                    <a:p>
                      <a:r>
                        <a:rPr lang="en-US" dirty="0" smtClean="0"/>
                        <a:t>S</a:t>
                      </a:r>
                      <a:endParaRPr lang="en-US" dirty="0"/>
                    </a:p>
                  </a:txBody>
                  <a:tcPr/>
                </a:tc>
                <a:tc>
                  <a:txBody>
                    <a:bodyPr/>
                    <a:lstStyle/>
                    <a:p>
                      <a:r>
                        <a:rPr lang="en-US" dirty="0" smtClean="0"/>
                        <a:t>001</a:t>
                      </a:r>
                      <a:endParaRPr lang="en-US" dirty="0"/>
                    </a:p>
                  </a:txBody>
                  <a:tcPr/>
                </a:tc>
              </a:tr>
              <a:tr h="152400">
                <a:tc>
                  <a:txBody>
                    <a:bodyPr/>
                    <a:lstStyle/>
                    <a:p>
                      <a:r>
                        <a:rPr lang="en-US" dirty="0" smtClean="0"/>
                        <a:t>T</a:t>
                      </a:r>
                      <a:endParaRPr lang="en-US" dirty="0"/>
                    </a:p>
                  </a:txBody>
                  <a:tcPr/>
                </a:tc>
                <a:tc>
                  <a:txBody>
                    <a:bodyPr/>
                    <a:lstStyle/>
                    <a:p>
                      <a:r>
                        <a:rPr lang="en-US" dirty="0" smtClean="0"/>
                        <a:t>10</a:t>
                      </a:r>
                      <a:endParaRPr lang="en-US" dirty="0"/>
                    </a:p>
                  </a:txBody>
                  <a:tcPr/>
                </a:tc>
              </a:tr>
            </a:tbl>
          </a:graphicData>
        </a:graphic>
      </p:graphicFrame>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Code without prefix property</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162</a:t>
            </a:fld>
            <a:endParaRPr lang="en-US"/>
          </a:p>
        </p:txBody>
      </p:sp>
      <p:sp>
        <p:nvSpPr>
          <p:cNvPr id="5" name="Rectangle 3"/>
          <p:cNvSpPr txBox="1">
            <a:spLocks noChangeArrowheads="1"/>
          </p:cNvSpPr>
          <p:nvPr/>
        </p:nvSpPr>
        <p:spPr>
          <a:xfrm>
            <a:off x="685800" y="1600200"/>
            <a:ext cx="7772400" cy="48006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The following code does </a:t>
            </a:r>
            <a:r>
              <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rPr>
              <a:t>not</a:t>
            </a: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 have prefix property</a:t>
            </a: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 typeface="Wingdings 2" pitchFamily="18" charset="2"/>
              <a:buNone/>
              <a:tabLst/>
              <a:defRPr/>
            </a:pPr>
            <a:r>
              <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rPr>
              <a:t>			</a:t>
            </a:r>
          </a:p>
          <a:p>
            <a:pPr marL="0" marR="0" lvl="0" indent="0" defTabSz="914400" eaLnBrk="1" fontAlgn="auto" latinLnBrk="0" hangingPunct="1">
              <a:lnSpc>
                <a:spcPct val="100000"/>
              </a:lnSpc>
              <a:spcBef>
                <a:spcPts val="0"/>
              </a:spcBef>
              <a:spcAft>
                <a:spcPts val="0"/>
              </a:spcAft>
              <a:buClrTx/>
              <a:buSzTx/>
              <a:buFont typeface="Wingdings 2" pitchFamily="18" charset="2"/>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 typeface="Wingdings 2" pitchFamily="18" charset="2"/>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 typeface="Wingdings 2" pitchFamily="18" charset="2"/>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 typeface="Wingdings 2" pitchFamily="18" charset="2"/>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 typeface="Wingdings 2" pitchFamily="18" charset="2"/>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 typeface="Wingdings 2" pitchFamily="18" charset="2"/>
              <a:buNone/>
              <a:tabLst/>
              <a:defRPr/>
            </a:pPr>
            <a:endParaRPr kumimoji="0" lang="en-US" sz="1800" b="0" i="0" u="none" strike="noStrike" kern="0" cap="none" spc="0" normalizeH="0" baseline="0" noProof="0" dirty="0" smtClean="0">
              <a:ln>
                <a:noFill/>
              </a:ln>
              <a:solidFill>
                <a:srgbClr val="0000FF"/>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kern="0" dirty="0" smtClean="0">
              <a:solidFill>
                <a:sysClr val="windowText" lastClr="000000"/>
              </a:solidFill>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The pattern </a:t>
            </a:r>
            <a:r>
              <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rPr>
              <a:t>1110</a:t>
            </a: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 can be decoded as </a:t>
            </a:r>
            <a:r>
              <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rPr>
              <a:t>QQQP</a:t>
            </a: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 </a:t>
            </a:r>
            <a:r>
              <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rPr>
              <a:t>QTP</a:t>
            </a: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  </a:t>
            </a:r>
            <a:r>
              <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rPr>
              <a:t>QQS</a:t>
            </a: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 or </a:t>
            </a:r>
            <a:r>
              <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rPr>
              <a:t>TS</a:t>
            </a: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endParaRPr>
          </a:p>
        </p:txBody>
      </p:sp>
      <p:graphicFrame>
        <p:nvGraphicFramePr>
          <p:cNvPr id="6" name="Table 5"/>
          <p:cNvGraphicFramePr>
            <a:graphicFrameLocks noGrp="1"/>
          </p:cNvGraphicFramePr>
          <p:nvPr/>
        </p:nvGraphicFramePr>
        <p:xfrm>
          <a:off x="2438400" y="2011680"/>
          <a:ext cx="3124200" cy="2651760"/>
        </p:xfrm>
        <a:graphic>
          <a:graphicData uri="http://schemas.openxmlformats.org/drawingml/2006/table">
            <a:tbl>
              <a:tblPr firstRow="1" bandRow="1">
                <a:tableStyleId>{5C22544A-7EE6-4342-B048-85BDC9FD1C3A}</a:tableStyleId>
              </a:tblPr>
              <a:tblGrid>
                <a:gridCol w="1562100"/>
                <a:gridCol w="1562100"/>
              </a:tblGrid>
              <a:tr h="358140">
                <a:tc>
                  <a:txBody>
                    <a:bodyPr/>
                    <a:lstStyle/>
                    <a:p>
                      <a:r>
                        <a:rPr lang="en-US" dirty="0" smtClean="0"/>
                        <a:t>Symbol</a:t>
                      </a:r>
                      <a:endParaRPr lang="en-US" dirty="0"/>
                    </a:p>
                  </a:txBody>
                  <a:tcPr/>
                </a:tc>
                <a:tc>
                  <a:txBody>
                    <a:bodyPr/>
                    <a:lstStyle/>
                    <a:p>
                      <a:r>
                        <a:rPr lang="en-US" dirty="0" smtClean="0"/>
                        <a:t>Code</a:t>
                      </a:r>
                      <a:endParaRPr lang="en-US" dirty="0"/>
                    </a:p>
                  </a:txBody>
                  <a:tcPr/>
                </a:tc>
              </a:tr>
              <a:tr h="358140">
                <a:tc>
                  <a:txBody>
                    <a:bodyPr/>
                    <a:lstStyle/>
                    <a:p>
                      <a:r>
                        <a:rPr lang="en-US" dirty="0" smtClean="0"/>
                        <a:t>P</a:t>
                      </a:r>
                      <a:endParaRPr lang="en-US" dirty="0"/>
                    </a:p>
                  </a:txBody>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dirty="0" smtClean="0">
                          <a:ln>
                            <a:noFill/>
                          </a:ln>
                          <a:solidFill>
                            <a:schemeClr val="tx1"/>
                          </a:solidFill>
                          <a:effectLst/>
                          <a:latin typeface="Arial" charset="0"/>
                        </a:rPr>
                        <a:t>0</a:t>
                      </a:r>
                    </a:p>
                  </a:txBody>
                  <a:tcPr anchor="ctr" horzOverflow="overflow"/>
                </a:tc>
              </a:tr>
              <a:tr h="358140">
                <a:tc>
                  <a:txBody>
                    <a:bodyPr/>
                    <a:lstStyle/>
                    <a:p>
                      <a:r>
                        <a:rPr lang="en-US" dirty="0" smtClean="0"/>
                        <a:t>Q</a:t>
                      </a:r>
                      <a:endParaRPr lang="en-US" dirty="0"/>
                    </a:p>
                  </a:txBody>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dirty="0" smtClean="0">
                          <a:ln>
                            <a:noFill/>
                          </a:ln>
                          <a:solidFill>
                            <a:schemeClr val="tx1"/>
                          </a:solidFill>
                          <a:effectLst/>
                          <a:latin typeface="Arial" charset="0"/>
                        </a:rPr>
                        <a:t>1</a:t>
                      </a:r>
                    </a:p>
                  </a:txBody>
                  <a:tcPr anchor="ctr" horzOverflow="overflow"/>
                </a:tc>
              </a:tr>
              <a:tr h="358140">
                <a:tc>
                  <a:txBody>
                    <a:bodyPr/>
                    <a:lstStyle/>
                    <a:p>
                      <a:r>
                        <a:rPr lang="en-US" dirty="0" smtClean="0"/>
                        <a:t>R</a:t>
                      </a:r>
                      <a:endParaRPr lang="en-US" dirty="0"/>
                    </a:p>
                  </a:txBody>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dirty="0" smtClean="0">
                          <a:ln>
                            <a:noFill/>
                          </a:ln>
                          <a:solidFill>
                            <a:schemeClr val="tx1"/>
                          </a:solidFill>
                          <a:effectLst/>
                          <a:latin typeface="Arial" charset="0"/>
                        </a:rPr>
                        <a:t>01</a:t>
                      </a:r>
                    </a:p>
                  </a:txBody>
                  <a:tcPr anchor="ctr" horzOverflow="overflow"/>
                </a:tc>
              </a:tr>
              <a:tr h="358140">
                <a:tc>
                  <a:txBody>
                    <a:bodyPr/>
                    <a:lstStyle/>
                    <a:p>
                      <a:r>
                        <a:rPr lang="en-US" dirty="0" smtClean="0"/>
                        <a:t>S</a:t>
                      </a:r>
                      <a:endParaRPr lang="en-US" dirty="0"/>
                    </a:p>
                  </a:txBody>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dirty="0" smtClean="0">
                          <a:ln>
                            <a:noFill/>
                          </a:ln>
                          <a:solidFill>
                            <a:schemeClr val="tx1"/>
                          </a:solidFill>
                          <a:effectLst/>
                          <a:latin typeface="Arial" charset="0"/>
                        </a:rPr>
                        <a:t>10</a:t>
                      </a:r>
                    </a:p>
                  </a:txBody>
                  <a:tcPr anchor="ctr" horzOverflow="overflow"/>
                </a:tc>
              </a:tr>
              <a:tr h="358140">
                <a:tc>
                  <a:txBody>
                    <a:bodyPr/>
                    <a:lstStyle/>
                    <a:p>
                      <a:r>
                        <a:rPr lang="en-US" dirty="0" smtClean="0"/>
                        <a:t>T</a:t>
                      </a:r>
                      <a:endParaRPr lang="en-US" dirty="0"/>
                    </a:p>
                  </a:txBody>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dirty="0" smtClean="0">
                          <a:ln>
                            <a:noFill/>
                          </a:ln>
                          <a:solidFill>
                            <a:schemeClr val="tx1"/>
                          </a:solidFill>
                          <a:effectLst/>
                          <a:latin typeface="Arial" charset="0"/>
                        </a:rPr>
                        <a:t>11</a:t>
                      </a:r>
                    </a:p>
                  </a:txBody>
                  <a:tcPr anchor="ctr" horzOverflow="overflow"/>
                </a:tc>
              </a:tr>
            </a:tbl>
          </a:graphicData>
        </a:graphic>
      </p:graphicFrame>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163</a:t>
            </a:fld>
            <a:endParaRPr lang="en-US"/>
          </a:p>
        </p:txBody>
      </p:sp>
      <p:sp>
        <p:nvSpPr>
          <p:cNvPr id="5" name="Rectangle 1027"/>
          <p:cNvSpPr txBox="1">
            <a:spLocks noChangeArrowheads="1"/>
          </p:cNvSpPr>
          <p:nvPr/>
        </p:nvSpPr>
        <p:spPr>
          <a:xfrm>
            <a:off x="152400" y="1524000"/>
            <a:ext cx="8763000" cy="4876800"/>
          </a:xfrm>
          <a:prstGeom prst="rect">
            <a:avLst/>
          </a:prstGeom>
        </p:spPr>
        <p:txBody>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Design a variable-length prefix-free code such that the message </a:t>
            </a: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DEAACAAAAABA</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 can be encoded using 22 bits</a:t>
            </a:r>
          </a:p>
          <a:p>
            <a:pPr marL="0" marR="0" lvl="0" indent="0"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Possible solution:</a:t>
            </a:r>
          </a:p>
          <a:p>
            <a:pPr marL="457200" marR="0" lvl="1" indent="0"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A</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 occurs eight times while </a:t>
            </a: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B</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 </a:t>
            </a: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C</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 </a:t>
            </a: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D</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 and </a:t>
            </a: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E</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 each occur once</a:t>
            </a:r>
          </a:p>
          <a:p>
            <a:pPr marL="457200" marR="0" lvl="1" indent="0"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represent </a:t>
            </a: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A</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 with a one bit code, say 0</a:t>
            </a:r>
          </a:p>
          <a:p>
            <a:pPr marL="914400" marR="0" lvl="2" indent="0"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remaining codes cannot start with 0</a:t>
            </a:r>
          </a:p>
          <a:p>
            <a:pPr marL="457200" marR="0" lvl="1" indent="0"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represent </a:t>
            </a: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B</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 with the two bit code 10</a:t>
            </a:r>
          </a:p>
          <a:p>
            <a:pPr marL="914400" marR="0" lvl="2" indent="0"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remaining codes cannot start with 0 or 10</a:t>
            </a:r>
          </a:p>
          <a:p>
            <a:pPr marL="457200" marR="0" lvl="1" indent="0"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represent </a:t>
            </a: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C</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 with 110</a:t>
            </a:r>
          </a:p>
          <a:p>
            <a:pPr marL="457200" marR="0" lvl="1" indent="0"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represent </a:t>
            </a: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D</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 with 1110</a:t>
            </a:r>
          </a:p>
          <a:p>
            <a:pPr marL="457200" marR="0" lvl="1" indent="0"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represent </a:t>
            </a: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E</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 with 11110</a:t>
            </a:r>
          </a:p>
        </p:txBody>
      </p:sp>
      <p:sp>
        <p:nvSpPr>
          <p:cNvPr id="6" name="Text Box 26"/>
          <p:cNvSpPr txBox="1">
            <a:spLocks noChangeArrowheads="1"/>
          </p:cNvSpPr>
          <p:nvPr/>
        </p:nvSpPr>
        <p:spPr bwMode="auto">
          <a:xfrm>
            <a:off x="5867400" y="2743200"/>
            <a:ext cx="2895600" cy="369332"/>
          </a:xfrm>
          <a:prstGeom prst="rect">
            <a:avLst/>
          </a:prstGeom>
          <a:noFill/>
          <a:ln w="28575">
            <a:solidFill>
              <a:srgbClr val="CC0099"/>
            </a:solidFill>
            <a:miter lim="800000"/>
            <a:headEnd/>
            <a:tailEnd/>
          </a:ln>
        </p:spPr>
        <p:txBody>
          <a:bodyPr wrap="square">
            <a:spAutoFit/>
          </a:bodyPr>
          <a:lstStyle/>
          <a:p>
            <a:r>
              <a:rPr lang="en-US" b="1" dirty="0"/>
              <a:t>DEAACAAAAABA</a:t>
            </a:r>
          </a:p>
        </p:txBody>
      </p:sp>
      <p:graphicFrame>
        <p:nvGraphicFramePr>
          <p:cNvPr id="7" name="Table 6"/>
          <p:cNvGraphicFramePr>
            <a:graphicFrameLocks noGrp="1"/>
          </p:cNvGraphicFramePr>
          <p:nvPr/>
        </p:nvGraphicFramePr>
        <p:xfrm>
          <a:off x="5867400" y="3124200"/>
          <a:ext cx="2895600" cy="2743200"/>
        </p:xfrm>
        <a:graphic>
          <a:graphicData uri="http://schemas.openxmlformats.org/drawingml/2006/table">
            <a:tbl>
              <a:tblPr firstRow="1" bandRow="1">
                <a:tableStyleId>{5C22544A-7EE6-4342-B048-85BDC9FD1C3A}</a:tableStyleId>
              </a:tblPr>
              <a:tblGrid>
                <a:gridCol w="1447800"/>
                <a:gridCol w="1447800"/>
              </a:tblGrid>
              <a:tr h="457200">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dirty="0" smtClean="0">
                          <a:ln>
                            <a:noFill/>
                          </a:ln>
                          <a:solidFill>
                            <a:schemeClr val="tx1"/>
                          </a:solidFill>
                          <a:effectLst/>
                          <a:latin typeface="Arial" charset="0"/>
                        </a:rPr>
                        <a:t>Symbol</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smtClean="0">
                          <a:ln>
                            <a:noFill/>
                          </a:ln>
                          <a:solidFill>
                            <a:schemeClr val="tx1"/>
                          </a:solidFill>
                          <a:effectLst/>
                          <a:latin typeface="Arial" charset="0"/>
                        </a:rPr>
                        <a:t>Code</a:t>
                      </a:r>
                    </a:p>
                  </a:txBody>
                  <a:tcPr anchor="ctr" horzOverflow="overflow"/>
                </a:tc>
              </a:tr>
              <a:tr h="392064">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dirty="0" smtClean="0">
                          <a:ln>
                            <a:noFill/>
                          </a:ln>
                          <a:solidFill>
                            <a:schemeClr val="tx1"/>
                          </a:solidFill>
                          <a:effectLst/>
                          <a:latin typeface="Arial" charset="0"/>
                        </a:rPr>
                        <a:t>A</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smtClean="0">
                          <a:ln>
                            <a:noFill/>
                          </a:ln>
                          <a:solidFill>
                            <a:schemeClr val="tx1"/>
                          </a:solidFill>
                          <a:effectLst/>
                          <a:latin typeface="Arial" charset="0"/>
                        </a:rPr>
                        <a:t>0</a:t>
                      </a:r>
                    </a:p>
                  </a:txBody>
                  <a:tcPr anchor="ctr" horzOverflow="overflow"/>
                </a:tc>
              </a:tr>
              <a:tr h="392064">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dirty="0" smtClean="0">
                          <a:ln>
                            <a:noFill/>
                          </a:ln>
                          <a:solidFill>
                            <a:schemeClr val="tx1"/>
                          </a:solidFill>
                          <a:effectLst/>
                          <a:latin typeface="Arial" charset="0"/>
                        </a:rPr>
                        <a:t>B</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dirty="0" smtClean="0">
                          <a:ln>
                            <a:noFill/>
                          </a:ln>
                          <a:solidFill>
                            <a:schemeClr val="tx1"/>
                          </a:solidFill>
                          <a:effectLst/>
                          <a:latin typeface="Arial" charset="0"/>
                        </a:rPr>
                        <a:t>10</a:t>
                      </a:r>
                    </a:p>
                  </a:txBody>
                  <a:tcPr anchor="ctr" horzOverflow="overflow"/>
                </a:tc>
              </a:tr>
              <a:tr h="304800">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smtClean="0">
                          <a:ln>
                            <a:noFill/>
                          </a:ln>
                          <a:solidFill>
                            <a:schemeClr val="tx1"/>
                          </a:solidFill>
                          <a:effectLst/>
                          <a:latin typeface="Arial" charset="0"/>
                        </a:rPr>
                        <a:t>C</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dirty="0" smtClean="0">
                          <a:ln>
                            <a:noFill/>
                          </a:ln>
                          <a:solidFill>
                            <a:schemeClr val="tx1"/>
                          </a:solidFill>
                          <a:effectLst/>
                          <a:latin typeface="Arial" charset="0"/>
                        </a:rPr>
                        <a:t>110</a:t>
                      </a:r>
                    </a:p>
                  </a:txBody>
                  <a:tcPr anchor="ctr" horzOverflow="overflow"/>
                </a:tc>
              </a:tr>
              <a:tr h="304800">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smtClean="0">
                          <a:ln>
                            <a:noFill/>
                          </a:ln>
                          <a:solidFill>
                            <a:schemeClr val="tx1"/>
                          </a:solidFill>
                          <a:effectLst/>
                          <a:latin typeface="Arial" charset="0"/>
                        </a:rPr>
                        <a:t>D</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dirty="0" smtClean="0">
                          <a:ln>
                            <a:noFill/>
                          </a:ln>
                          <a:solidFill>
                            <a:schemeClr val="tx1"/>
                          </a:solidFill>
                          <a:effectLst/>
                          <a:latin typeface="Arial" charset="0"/>
                        </a:rPr>
                        <a:t>1110</a:t>
                      </a:r>
                    </a:p>
                  </a:txBody>
                  <a:tcPr anchor="ctr" horzOverflow="overflow"/>
                </a:tc>
              </a:tr>
              <a:tr h="392064">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smtClean="0">
                          <a:ln>
                            <a:noFill/>
                          </a:ln>
                          <a:solidFill>
                            <a:schemeClr val="tx1"/>
                          </a:solidFill>
                          <a:effectLst/>
                          <a:latin typeface="Arial" charset="0"/>
                        </a:rPr>
                        <a:t>E</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dirty="0" smtClean="0">
                          <a:ln>
                            <a:noFill/>
                          </a:ln>
                          <a:solidFill>
                            <a:schemeClr val="tx1"/>
                          </a:solidFill>
                          <a:effectLst/>
                          <a:latin typeface="Arial" charset="0"/>
                        </a:rPr>
                        <a:t>11110</a:t>
                      </a:r>
                    </a:p>
                  </a:txBody>
                  <a:tcPr anchor="ctr" horzOverflow="overflow"/>
                </a:tc>
              </a:tr>
            </a:tbl>
          </a:graphicData>
        </a:graphic>
      </p:graphicFrame>
      <p:sp>
        <p:nvSpPr>
          <p:cNvPr id="8" name="Text Box 27"/>
          <p:cNvSpPr txBox="1">
            <a:spLocks noChangeArrowheads="1"/>
          </p:cNvSpPr>
          <p:nvPr/>
        </p:nvSpPr>
        <p:spPr bwMode="auto">
          <a:xfrm>
            <a:off x="533400" y="5715000"/>
            <a:ext cx="3352800" cy="369332"/>
          </a:xfrm>
          <a:prstGeom prst="rect">
            <a:avLst/>
          </a:prstGeom>
          <a:noFill/>
          <a:ln w="28575">
            <a:solidFill>
              <a:srgbClr val="CC0099"/>
            </a:solidFill>
            <a:miter lim="800000"/>
            <a:headEnd/>
            <a:tailEnd/>
          </a:ln>
        </p:spPr>
        <p:txBody>
          <a:bodyPr wrap="square">
            <a:spAutoFit/>
          </a:bodyPr>
          <a:lstStyle/>
          <a:p>
            <a:r>
              <a:rPr lang="en-US" b="1" dirty="0"/>
              <a:t>1110111100011000000100</a:t>
            </a:r>
          </a:p>
        </p:txBody>
      </p:sp>
      <p:sp>
        <p:nvSpPr>
          <p:cNvPr id="9" name="Text Box 28"/>
          <p:cNvSpPr txBox="1">
            <a:spLocks noChangeArrowheads="1"/>
          </p:cNvSpPr>
          <p:nvPr/>
        </p:nvSpPr>
        <p:spPr bwMode="auto">
          <a:xfrm>
            <a:off x="3962400" y="5638800"/>
            <a:ext cx="1082675" cy="457200"/>
          </a:xfrm>
          <a:prstGeom prst="rect">
            <a:avLst/>
          </a:prstGeom>
          <a:noFill/>
          <a:ln w="9525">
            <a:noFill/>
            <a:miter lim="800000"/>
            <a:headEnd/>
            <a:tailEnd/>
          </a:ln>
        </p:spPr>
        <p:txBody>
          <a:bodyPr wrap="none">
            <a:spAutoFit/>
          </a:bodyPr>
          <a:lstStyle/>
          <a:p>
            <a:r>
              <a:rPr lang="en-US">
                <a:solidFill>
                  <a:srgbClr val="CC0099"/>
                </a:solidFill>
              </a:rPr>
              <a:t>22 bits</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164</a:t>
            </a:fld>
            <a:endParaRPr lang="en-US"/>
          </a:p>
        </p:txBody>
      </p:sp>
      <p:sp>
        <p:nvSpPr>
          <p:cNvPr id="5" name="Rectangle 4"/>
          <p:cNvSpPr/>
          <p:nvPr/>
        </p:nvSpPr>
        <p:spPr>
          <a:xfrm>
            <a:off x="228600" y="1600200"/>
            <a:ext cx="2282676" cy="369332"/>
          </a:xfrm>
          <a:prstGeom prst="rect">
            <a:avLst/>
          </a:prstGeom>
        </p:spPr>
        <p:txBody>
          <a:bodyPr wrap="none">
            <a:spAutoFit/>
          </a:bodyPr>
          <a:lstStyle/>
          <a:p>
            <a:r>
              <a:rPr lang="en-US" dirty="0" smtClean="0"/>
              <a:t>Another possible code</a:t>
            </a:r>
            <a:endParaRPr lang="en-US" dirty="0"/>
          </a:p>
        </p:txBody>
      </p:sp>
      <p:sp>
        <p:nvSpPr>
          <p:cNvPr id="6" name="Text Box 26"/>
          <p:cNvSpPr txBox="1">
            <a:spLocks noChangeArrowheads="1"/>
          </p:cNvSpPr>
          <p:nvPr/>
        </p:nvSpPr>
        <p:spPr bwMode="auto">
          <a:xfrm>
            <a:off x="3048000" y="1676400"/>
            <a:ext cx="2843213" cy="485775"/>
          </a:xfrm>
          <a:prstGeom prst="rect">
            <a:avLst/>
          </a:prstGeom>
          <a:noFill/>
          <a:ln w="28575">
            <a:solidFill>
              <a:srgbClr val="CC0099"/>
            </a:solidFill>
            <a:miter lim="800000"/>
            <a:headEnd/>
            <a:tailEnd/>
          </a:ln>
        </p:spPr>
        <p:txBody>
          <a:bodyPr wrap="none">
            <a:spAutoFit/>
          </a:bodyPr>
          <a:lstStyle/>
          <a:p>
            <a:r>
              <a:rPr lang="en-US" b="1"/>
              <a:t>DEAACAAAAABA</a:t>
            </a:r>
          </a:p>
        </p:txBody>
      </p:sp>
      <p:sp>
        <p:nvSpPr>
          <p:cNvPr id="7" name="Text Box 27"/>
          <p:cNvSpPr txBox="1">
            <a:spLocks noChangeArrowheads="1"/>
          </p:cNvSpPr>
          <p:nvPr/>
        </p:nvSpPr>
        <p:spPr bwMode="auto">
          <a:xfrm>
            <a:off x="2514600" y="5334000"/>
            <a:ext cx="3949700" cy="485775"/>
          </a:xfrm>
          <a:prstGeom prst="rect">
            <a:avLst/>
          </a:prstGeom>
          <a:noFill/>
          <a:ln w="28575">
            <a:solidFill>
              <a:srgbClr val="CC0099"/>
            </a:solidFill>
            <a:miter lim="800000"/>
            <a:headEnd/>
            <a:tailEnd/>
          </a:ln>
        </p:spPr>
        <p:txBody>
          <a:bodyPr wrap="none">
            <a:spAutoFit/>
          </a:bodyPr>
          <a:lstStyle/>
          <a:p>
            <a:r>
              <a:rPr lang="en-US" b="1"/>
              <a:t>1101111100101000001000</a:t>
            </a:r>
          </a:p>
        </p:txBody>
      </p:sp>
      <p:graphicFrame>
        <p:nvGraphicFramePr>
          <p:cNvPr id="8" name="Table 7"/>
          <p:cNvGraphicFramePr>
            <a:graphicFrameLocks noGrp="1"/>
          </p:cNvGraphicFramePr>
          <p:nvPr/>
        </p:nvGraphicFramePr>
        <p:xfrm>
          <a:off x="3124200" y="2286000"/>
          <a:ext cx="2743200" cy="2743200"/>
        </p:xfrm>
        <a:graphic>
          <a:graphicData uri="http://schemas.openxmlformats.org/drawingml/2006/table">
            <a:tbl>
              <a:tblPr firstRow="1" bandRow="1">
                <a:tableStyleId>{5C22544A-7EE6-4342-B048-85BDC9FD1C3A}</a:tableStyleId>
              </a:tblPr>
              <a:tblGrid>
                <a:gridCol w="1371600"/>
                <a:gridCol w="1371600"/>
              </a:tblGrid>
              <a:tr h="370840">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dirty="0" smtClean="0">
                          <a:ln>
                            <a:noFill/>
                          </a:ln>
                          <a:solidFill>
                            <a:schemeClr val="tx1"/>
                          </a:solidFill>
                          <a:effectLst/>
                          <a:latin typeface="Arial" charset="0"/>
                        </a:rPr>
                        <a:t>Symbol</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smtClean="0">
                          <a:ln>
                            <a:noFill/>
                          </a:ln>
                          <a:solidFill>
                            <a:schemeClr val="tx1"/>
                          </a:solidFill>
                          <a:effectLst/>
                          <a:latin typeface="Arial" charset="0"/>
                        </a:rPr>
                        <a:t>Code</a:t>
                      </a:r>
                    </a:p>
                  </a:txBody>
                  <a:tcPr anchor="ctr" horzOverflow="overflow"/>
                </a:tc>
              </a:tr>
              <a:tr h="370840">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dirty="0" smtClean="0">
                          <a:ln>
                            <a:noFill/>
                          </a:ln>
                          <a:solidFill>
                            <a:schemeClr val="tx1"/>
                          </a:solidFill>
                          <a:effectLst/>
                          <a:latin typeface="Arial" charset="0"/>
                        </a:rPr>
                        <a:t>A</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smtClean="0">
                          <a:ln>
                            <a:noFill/>
                          </a:ln>
                          <a:solidFill>
                            <a:schemeClr val="tx1"/>
                          </a:solidFill>
                          <a:effectLst/>
                          <a:latin typeface="Arial" charset="0"/>
                        </a:rPr>
                        <a:t>0</a:t>
                      </a:r>
                    </a:p>
                  </a:txBody>
                  <a:tcPr anchor="ctr" horzOverflow="overflow"/>
                </a:tc>
              </a:tr>
              <a:tr h="370840">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dirty="0" smtClean="0">
                          <a:ln>
                            <a:noFill/>
                          </a:ln>
                          <a:solidFill>
                            <a:schemeClr val="tx1"/>
                          </a:solidFill>
                          <a:effectLst/>
                          <a:latin typeface="Arial" charset="0"/>
                        </a:rPr>
                        <a:t>B</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smtClean="0">
                          <a:ln>
                            <a:noFill/>
                          </a:ln>
                          <a:solidFill>
                            <a:schemeClr val="tx1"/>
                          </a:solidFill>
                          <a:effectLst/>
                          <a:latin typeface="Arial" charset="0"/>
                        </a:rPr>
                        <a:t>100</a:t>
                      </a:r>
                    </a:p>
                  </a:txBody>
                  <a:tcPr anchor="ctr" horzOverflow="overflow"/>
                </a:tc>
              </a:tr>
              <a:tr h="370840">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dirty="0" smtClean="0">
                          <a:ln>
                            <a:noFill/>
                          </a:ln>
                          <a:solidFill>
                            <a:schemeClr val="tx1"/>
                          </a:solidFill>
                          <a:effectLst/>
                          <a:latin typeface="Arial" charset="0"/>
                        </a:rPr>
                        <a:t>C</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dirty="0" smtClean="0">
                          <a:ln>
                            <a:noFill/>
                          </a:ln>
                          <a:solidFill>
                            <a:schemeClr val="tx1"/>
                          </a:solidFill>
                          <a:effectLst/>
                          <a:latin typeface="Arial" charset="0"/>
                        </a:rPr>
                        <a:t>101</a:t>
                      </a:r>
                    </a:p>
                  </a:txBody>
                  <a:tcPr anchor="ctr" horzOverflow="overflow"/>
                </a:tc>
              </a:tr>
              <a:tr h="370840">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smtClean="0">
                          <a:ln>
                            <a:noFill/>
                          </a:ln>
                          <a:solidFill>
                            <a:schemeClr val="tx1"/>
                          </a:solidFill>
                          <a:effectLst/>
                          <a:latin typeface="Arial" charset="0"/>
                        </a:rPr>
                        <a:t>D</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dirty="0" smtClean="0">
                          <a:ln>
                            <a:noFill/>
                          </a:ln>
                          <a:solidFill>
                            <a:schemeClr val="tx1"/>
                          </a:solidFill>
                          <a:effectLst/>
                          <a:latin typeface="Arial" charset="0"/>
                        </a:rPr>
                        <a:t>1101</a:t>
                      </a:r>
                    </a:p>
                  </a:txBody>
                  <a:tcPr anchor="ctr" horzOverflow="overflow"/>
                </a:tc>
              </a:tr>
              <a:tr h="370840">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smtClean="0">
                          <a:ln>
                            <a:noFill/>
                          </a:ln>
                          <a:solidFill>
                            <a:schemeClr val="tx1"/>
                          </a:solidFill>
                          <a:effectLst/>
                          <a:latin typeface="Arial" charset="0"/>
                        </a:rPr>
                        <a:t>E</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dirty="0" smtClean="0">
                          <a:ln>
                            <a:noFill/>
                          </a:ln>
                          <a:solidFill>
                            <a:schemeClr val="tx1"/>
                          </a:solidFill>
                          <a:effectLst/>
                          <a:latin typeface="Arial" charset="0"/>
                        </a:rPr>
                        <a:t>1111</a:t>
                      </a:r>
                    </a:p>
                  </a:txBody>
                  <a:tcPr anchor="ctr" horzOverflow="overflow"/>
                </a:tc>
              </a:tr>
            </a:tbl>
          </a:graphicData>
        </a:graphic>
      </p:graphicFrame>
      <p:sp>
        <p:nvSpPr>
          <p:cNvPr id="9" name="Text Box 28"/>
          <p:cNvSpPr txBox="1">
            <a:spLocks noChangeArrowheads="1"/>
          </p:cNvSpPr>
          <p:nvPr/>
        </p:nvSpPr>
        <p:spPr bwMode="auto">
          <a:xfrm>
            <a:off x="6553200" y="5334000"/>
            <a:ext cx="1082675" cy="457200"/>
          </a:xfrm>
          <a:prstGeom prst="rect">
            <a:avLst/>
          </a:prstGeom>
          <a:noFill/>
          <a:ln w="9525">
            <a:noFill/>
            <a:miter lim="800000"/>
            <a:headEnd/>
            <a:tailEnd/>
          </a:ln>
        </p:spPr>
        <p:txBody>
          <a:bodyPr wrap="none">
            <a:spAutoFit/>
          </a:bodyPr>
          <a:lstStyle/>
          <a:p>
            <a:r>
              <a:rPr lang="en-US" dirty="0">
                <a:solidFill>
                  <a:srgbClr val="CC0099"/>
                </a:solidFill>
              </a:rPr>
              <a:t>22 bits</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165</a:t>
            </a:fld>
            <a:endParaRPr lang="en-US"/>
          </a:p>
        </p:txBody>
      </p:sp>
      <p:graphicFrame>
        <p:nvGraphicFramePr>
          <p:cNvPr id="5" name="Group 3"/>
          <p:cNvGraphicFramePr>
            <a:graphicFrameLocks noGrp="1"/>
          </p:cNvGraphicFramePr>
          <p:nvPr/>
        </p:nvGraphicFramePr>
        <p:xfrm>
          <a:off x="2819400" y="2362200"/>
          <a:ext cx="3352800" cy="2743200"/>
        </p:xfrm>
        <a:graphic>
          <a:graphicData uri="http://schemas.openxmlformats.org/drawingml/2006/table">
            <a:tbl>
              <a:tblPr/>
              <a:tblGrid>
                <a:gridCol w="1676400"/>
                <a:gridCol w="1676400"/>
              </a:tblGrid>
              <a:tr h="446088">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smtClean="0">
                          <a:ln>
                            <a:noFill/>
                          </a:ln>
                          <a:solidFill>
                            <a:schemeClr val="tx1"/>
                          </a:solidFill>
                          <a:effectLst/>
                          <a:latin typeface="Arial" charset="0"/>
                        </a:rPr>
                        <a:t>Symbol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smtClean="0">
                          <a:ln>
                            <a:noFill/>
                          </a:ln>
                          <a:solidFill>
                            <a:schemeClr val="tx1"/>
                          </a:solidFill>
                          <a:effectLst/>
                          <a:latin typeface="Arial" charset="0"/>
                        </a:rPr>
                        <a:t>Code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smtClean="0">
                          <a:ln>
                            <a:noFill/>
                          </a:ln>
                          <a:solidFill>
                            <a:schemeClr val="tx1"/>
                          </a:solidFill>
                          <a:effectLst/>
                          <a:latin typeface="Arial" charset="0"/>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smtClean="0">
                          <a:ln>
                            <a:noFill/>
                          </a:ln>
                          <a:solidFill>
                            <a:schemeClr val="tx1"/>
                          </a:solidFill>
                          <a:effectLst/>
                          <a:latin typeface="Arial" charset="0"/>
                        </a:rPr>
                        <a:t>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smtClean="0">
                          <a:ln>
                            <a:noFill/>
                          </a:ln>
                          <a:solidFill>
                            <a:schemeClr val="tx1"/>
                          </a:solidFill>
                          <a:effectLst/>
                          <a:latin typeface="Arial"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smtClean="0">
                          <a:ln>
                            <a:noFill/>
                          </a:ln>
                          <a:solidFill>
                            <a:schemeClr val="tx1"/>
                          </a:solidFill>
                          <a:effectLst/>
                          <a:latin typeface="Arial" charset="0"/>
                        </a:rPr>
                        <a:t>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smtClean="0">
                          <a:ln>
                            <a:noFill/>
                          </a:ln>
                          <a:solidFill>
                            <a:schemeClr val="tx1"/>
                          </a:solidFill>
                          <a:effectLst/>
                          <a:latin typeface="Arial" charset="0"/>
                        </a:rPr>
                        <a:t>101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smtClean="0">
                          <a:ln>
                            <a:noFill/>
                          </a:ln>
                          <a:solidFill>
                            <a:schemeClr val="tx1"/>
                          </a:solidFill>
                          <a:effectLst/>
                          <a:latin typeface="Arial" charset="0"/>
                        </a:rPr>
                        <a:t>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smtClean="0">
                          <a:ln>
                            <a:noFill/>
                          </a:ln>
                          <a:solidFill>
                            <a:schemeClr val="tx1"/>
                          </a:solidFill>
                          <a:effectLst/>
                          <a:latin typeface="Arial" charset="0"/>
                        </a:rPr>
                        <a:t>110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smtClean="0">
                          <a:ln>
                            <a:noFill/>
                          </a:ln>
                          <a:solidFill>
                            <a:schemeClr val="tx1"/>
                          </a:solidFill>
                          <a:effectLst/>
                          <a:latin typeface="Arial" charset="0"/>
                        </a:rPr>
                        <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0" i="0" u="none" strike="noStrike" cap="none" normalizeH="0" baseline="0" dirty="0" smtClean="0">
                          <a:ln>
                            <a:noFill/>
                          </a:ln>
                          <a:solidFill>
                            <a:schemeClr val="tx1"/>
                          </a:solidFill>
                          <a:effectLst/>
                          <a:latin typeface="Arial" charset="0"/>
                        </a:rPr>
                        <a:t>111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26"/>
          <p:cNvSpPr txBox="1">
            <a:spLocks noChangeArrowheads="1"/>
          </p:cNvSpPr>
          <p:nvPr/>
        </p:nvSpPr>
        <p:spPr bwMode="auto">
          <a:xfrm>
            <a:off x="3048000" y="1676400"/>
            <a:ext cx="2843213" cy="485775"/>
          </a:xfrm>
          <a:prstGeom prst="rect">
            <a:avLst/>
          </a:prstGeom>
          <a:noFill/>
          <a:ln w="28575">
            <a:solidFill>
              <a:srgbClr val="CC0099"/>
            </a:solidFill>
            <a:miter lim="800000"/>
            <a:headEnd/>
            <a:tailEnd/>
          </a:ln>
        </p:spPr>
        <p:txBody>
          <a:bodyPr wrap="none">
            <a:spAutoFit/>
          </a:bodyPr>
          <a:lstStyle/>
          <a:p>
            <a:r>
              <a:rPr lang="en-US" b="1"/>
              <a:t>DEAACAAAAABA</a:t>
            </a:r>
          </a:p>
        </p:txBody>
      </p:sp>
      <p:sp>
        <p:nvSpPr>
          <p:cNvPr id="7" name="Text Box 27"/>
          <p:cNvSpPr txBox="1">
            <a:spLocks noChangeArrowheads="1"/>
          </p:cNvSpPr>
          <p:nvPr/>
        </p:nvSpPr>
        <p:spPr bwMode="auto">
          <a:xfrm>
            <a:off x="2667000" y="5334000"/>
            <a:ext cx="3609975" cy="485775"/>
          </a:xfrm>
          <a:prstGeom prst="rect">
            <a:avLst/>
          </a:prstGeom>
          <a:noFill/>
          <a:ln w="28575">
            <a:solidFill>
              <a:srgbClr val="CC0099"/>
            </a:solidFill>
            <a:miter lim="800000"/>
            <a:headEnd/>
            <a:tailEnd/>
          </a:ln>
        </p:spPr>
        <p:txBody>
          <a:bodyPr wrap="none">
            <a:spAutoFit/>
          </a:bodyPr>
          <a:lstStyle/>
          <a:p>
            <a:r>
              <a:rPr lang="en-US" b="1" dirty="0"/>
              <a:t>11011100101000001000</a:t>
            </a:r>
          </a:p>
        </p:txBody>
      </p:sp>
      <p:sp>
        <p:nvSpPr>
          <p:cNvPr id="8" name="Text Box 28"/>
          <p:cNvSpPr txBox="1">
            <a:spLocks noChangeArrowheads="1"/>
          </p:cNvSpPr>
          <p:nvPr/>
        </p:nvSpPr>
        <p:spPr bwMode="auto">
          <a:xfrm>
            <a:off x="6477000" y="5334000"/>
            <a:ext cx="1082675" cy="457200"/>
          </a:xfrm>
          <a:prstGeom prst="rect">
            <a:avLst/>
          </a:prstGeom>
          <a:noFill/>
          <a:ln w="9525">
            <a:noFill/>
            <a:miter lim="800000"/>
            <a:headEnd/>
            <a:tailEnd/>
          </a:ln>
        </p:spPr>
        <p:txBody>
          <a:bodyPr wrap="none">
            <a:spAutoFit/>
          </a:bodyPr>
          <a:lstStyle/>
          <a:p>
            <a:r>
              <a:rPr lang="en-US" dirty="0">
                <a:solidFill>
                  <a:srgbClr val="CC0099"/>
                </a:solidFill>
              </a:rPr>
              <a:t>20 bits</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43865"/>
            <a:ext cx="8686800" cy="722935"/>
          </a:xfrm>
        </p:spPr>
        <p:txBody>
          <a:bodyPr/>
          <a:lstStyle/>
          <a:p>
            <a:pPr lvl="0"/>
            <a:r>
              <a:rPr lang="en-US" dirty="0" smtClean="0"/>
              <a:t>What code to use?</a:t>
            </a:r>
            <a:br>
              <a:rPr lang="en-US" dirty="0" smtClean="0"/>
            </a:b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166</a:t>
            </a:fld>
            <a:endParaRPr lang="en-US"/>
          </a:p>
        </p:txBody>
      </p:sp>
      <p:sp>
        <p:nvSpPr>
          <p:cNvPr id="6" name="Rectangle 3"/>
          <p:cNvSpPr txBox="1">
            <a:spLocks noChangeArrowheads="1"/>
          </p:cNvSpPr>
          <p:nvPr/>
        </p:nvSpPr>
        <p:spPr>
          <a:xfrm>
            <a:off x="228600" y="1600200"/>
            <a:ext cx="8686800" cy="4343400"/>
          </a:xfrm>
          <a:prstGeom prst="rect">
            <a:avLst/>
          </a:prstGeom>
        </p:spPr>
        <p: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rPr>
              <a:t>Question: Is there a variable-length code that makes the most efficient use of space?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p:txBody>
      </p:sp>
      <p:sp>
        <p:nvSpPr>
          <p:cNvPr id="7" name="Text Box 4"/>
          <p:cNvSpPr txBox="1">
            <a:spLocks noChangeArrowheads="1"/>
          </p:cNvSpPr>
          <p:nvPr/>
        </p:nvSpPr>
        <p:spPr bwMode="auto">
          <a:xfrm>
            <a:off x="3733800" y="2286000"/>
            <a:ext cx="2144713" cy="485775"/>
          </a:xfrm>
          <a:prstGeom prst="rect">
            <a:avLst/>
          </a:prstGeom>
          <a:noFill/>
          <a:ln w="28575">
            <a:solidFill>
              <a:srgbClr val="CC0099"/>
            </a:solidFill>
            <a:miter lim="800000"/>
            <a:headEnd/>
            <a:tailEnd/>
          </a:ln>
        </p:spPr>
        <p:txBody>
          <a:bodyPr wrap="none">
            <a:spAutoFit/>
          </a:bodyPr>
          <a:lstStyle/>
          <a:p>
            <a:pPr>
              <a:spcBef>
                <a:spcPct val="20000"/>
              </a:spcBef>
              <a:buClr>
                <a:srgbClr val="CC0099"/>
              </a:buClr>
              <a:buSzPct val="80000"/>
              <a:buFont typeface="Wingdings 2" pitchFamily="18" charset="2"/>
              <a:buNone/>
            </a:pPr>
            <a:r>
              <a:rPr lang="en-US" b="1" dirty="0"/>
              <a:t>Answer: Yes!</a:t>
            </a:r>
            <a:endParaRPr lang="en-US" dirty="0"/>
          </a:p>
        </p:txBody>
      </p:sp>
      <p:sp>
        <p:nvSpPr>
          <p:cNvPr id="8" name="Rectangle 3"/>
          <p:cNvSpPr txBox="1">
            <a:spLocks noChangeArrowheads="1"/>
          </p:cNvSpPr>
          <p:nvPr/>
        </p:nvSpPr>
        <p:spPr>
          <a:xfrm>
            <a:off x="228600" y="2819400"/>
            <a:ext cx="8686800" cy="33528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Binary tree</a:t>
            </a:r>
          </a:p>
          <a:p>
            <a:pPr marL="457200" marR="0" lvl="1"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each leaf contains symbol (character)</a:t>
            </a:r>
          </a:p>
          <a:p>
            <a:pPr marL="457200" marR="0" lvl="1"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label edge from node to left child with 0</a:t>
            </a:r>
          </a:p>
          <a:p>
            <a:pPr marL="457200" marR="0" lvl="1"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label edge from node to right child with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Code for any symbol obtained by following path from root to the leaf containing symbol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Code has prefix property</a:t>
            </a:r>
          </a:p>
          <a:p>
            <a:pPr marL="457200" marR="0" lvl="1"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leaf node cannot appear on path to another leaf</a:t>
            </a:r>
          </a:p>
          <a:p>
            <a:pPr marL="457200" marR="0" lvl="1" indent="0"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smtClean="0">
                <a:ln>
                  <a:noFill/>
                </a:ln>
                <a:solidFill>
                  <a:sysClr val="windowText" lastClr="000000"/>
                </a:solidFill>
                <a:effectLst/>
                <a:uLnTx/>
                <a:uFillTx/>
                <a:latin typeface="+mn-lt"/>
                <a:ea typeface="+mn-ea"/>
                <a:cs typeface="+mn-cs"/>
              </a:rPr>
              <a:t>note</a:t>
            </a:r>
            <a:r>
              <a:rPr kumimoji="0" lang="en-US" sz="2000" b="0" i="0" u="none" strike="noStrike" kern="0" cap="none" spc="0" normalizeH="0" baseline="0" noProof="0" dirty="0" smtClean="0">
                <a:ln>
                  <a:noFill/>
                </a:ln>
                <a:solidFill>
                  <a:sysClr val="windowText" lastClr="000000"/>
                </a:solidFill>
                <a:effectLst/>
                <a:uLnTx/>
                <a:uFillTx/>
                <a:latin typeface="+mn-lt"/>
                <a:ea typeface="+mn-ea"/>
                <a:cs typeface="+mn-cs"/>
              </a:rPr>
              <a:t>: fixed-length codes are represented by a complete Huffman tree and clearly have the prefix property</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Building a Huffman Tree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167</a:t>
            </a:fld>
            <a:endParaRPr lang="en-US"/>
          </a:p>
        </p:txBody>
      </p:sp>
      <p:sp>
        <p:nvSpPr>
          <p:cNvPr id="5" name="Rectangle 4"/>
          <p:cNvSpPr/>
          <p:nvPr/>
        </p:nvSpPr>
        <p:spPr>
          <a:xfrm>
            <a:off x="228600" y="1524000"/>
            <a:ext cx="8686800" cy="3416320"/>
          </a:xfrm>
          <a:prstGeom prst="rect">
            <a:avLst/>
          </a:prstGeom>
        </p:spPr>
        <p:txBody>
          <a:bodyPr wrap="square">
            <a:spAutoFit/>
          </a:bodyPr>
          <a:lstStyle/>
          <a:p>
            <a:r>
              <a:rPr lang="en-US" sz="2400" dirty="0" smtClean="0"/>
              <a:t>Find frequencies of each symbol occurring in message</a:t>
            </a:r>
          </a:p>
          <a:p>
            <a:r>
              <a:rPr lang="en-US" sz="2400" dirty="0" smtClean="0"/>
              <a:t>Begin with a forest of single node trees</a:t>
            </a:r>
          </a:p>
          <a:p>
            <a:pPr lvl="1"/>
            <a:r>
              <a:rPr lang="en-US" sz="2400" dirty="0" smtClean="0"/>
              <a:t>each contain symbol and its frequency</a:t>
            </a:r>
          </a:p>
          <a:p>
            <a:r>
              <a:rPr lang="en-US" sz="2400" dirty="0" smtClean="0"/>
              <a:t>Do recursively </a:t>
            </a:r>
          </a:p>
          <a:p>
            <a:pPr lvl="1"/>
            <a:r>
              <a:rPr lang="en-US" sz="2400" dirty="0" smtClean="0"/>
              <a:t>select two trees with smallest frequency at the root </a:t>
            </a:r>
          </a:p>
          <a:p>
            <a:pPr lvl="1"/>
            <a:r>
              <a:rPr lang="en-US" sz="2400" dirty="0" smtClean="0"/>
              <a:t>produce a new binary tree with the selected trees as children and store the sum of their frequencies in the root</a:t>
            </a:r>
          </a:p>
          <a:p>
            <a:r>
              <a:rPr lang="en-US" sz="2400" dirty="0" smtClean="0"/>
              <a:t>Recursion ends when there is one tree</a:t>
            </a:r>
          </a:p>
          <a:p>
            <a:pPr lvl="1"/>
            <a:r>
              <a:rPr lang="en-US" sz="2400" dirty="0" smtClean="0"/>
              <a:t>this is the Huffman coding tree</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353297" cy="697230"/>
          </a:xfrm>
        </p:spPr>
        <p:txBody>
          <a:bodyPr/>
          <a:lstStyle/>
          <a:p>
            <a:r>
              <a:rPr lang="en-US" dirty="0" smtClean="0"/>
              <a:t>In our Example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168</a:t>
            </a:fld>
            <a:endParaRPr lang="en-US"/>
          </a:p>
        </p:txBody>
      </p:sp>
      <p:sp>
        <p:nvSpPr>
          <p:cNvPr id="5" name="Rectangle 3"/>
          <p:cNvSpPr txBox="1">
            <a:spLocks noChangeArrowheads="1"/>
          </p:cNvSpPr>
          <p:nvPr/>
        </p:nvSpPr>
        <p:spPr>
          <a:xfrm>
            <a:off x="228600" y="1600200"/>
            <a:ext cx="8610600" cy="48006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rPr>
              <a:t>Build the Huffman coding tree for the message</a:t>
            </a:r>
          </a:p>
          <a:p>
            <a:pPr marL="0" marR="0" lvl="0" indent="0" algn="ctr" defTabSz="914400" eaLnBrk="1" fontAlgn="auto" latinLnBrk="0" hangingPunct="1">
              <a:lnSpc>
                <a:spcPct val="100000"/>
              </a:lnSpc>
              <a:spcBef>
                <a:spcPts val="0"/>
              </a:spcBef>
              <a:spcAft>
                <a:spcPts val="0"/>
              </a:spcAft>
              <a:buClrTx/>
              <a:buSzTx/>
              <a:buFont typeface="Wingdings 2" pitchFamily="18" charset="2"/>
              <a:buNone/>
              <a:tabLst/>
              <a:defRPr/>
            </a:pPr>
            <a:r>
              <a:rPr kumimoji="0" lang="en-US" sz="1800" b="0" i="1" u="none" strike="noStrike" kern="0" cap="none" spc="0" normalizeH="0" baseline="0" noProof="0" dirty="0" smtClean="0">
                <a:ln>
                  <a:noFill/>
                </a:ln>
                <a:solidFill>
                  <a:sysClr val="windowText" lastClr="000000"/>
                </a:solidFill>
                <a:effectLst/>
                <a:uLnTx/>
                <a:uFillTx/>
                <a:latin typeface="+mn-lt"/>
                <a:ea typeface="+mn-ea"/>
                <a:cs typeface="+mn-cs"/>
              </a:rPr>
              <a:t>This is his message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rPr>
              <a:t>Character frequencies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kern="0" dirty="0" smtClean="0">
              <a:solidFill>
                <a:sysClr val="windowText" lastClr="000000"/>
              </a:solidFill>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kern="0" dirty="0" smtClean="0">
              <a:solidFill>
                <a:sysClr val="windowText" lastClr="000000"/>
              </a:solidFil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rPr>
              <a:t>Begin with forest of single trees</a:t>
            </a:r>
          </a:p>
        </p:txBody>
      </p:sp>
      <p:graphicFrame>
        <p:nvGraphicFramePr>
          <p:cNvPr id="6" name="Group 103"/>
          <p:cNvGraphicFramePr>
            <a:graphicFrameLocks noGrp="1"/>
          </p:cNvGraphicFramePr>
          <p:nvPr/>
        </p:nvGraphicFramePr>
        <p:xfrm>
          <a:off x="1600200" y="2786270"/>
          <a:ext cx="6096000" cy="1252330"/>
        </p:xfrm>
        <a:graphic>
          <a:graphicData uri="http://schemas.openxmlformats.org/drawingml/2006/table">
            <a:tbl>
              <a:tblPr/>
              <a:tblGrid>
                <a:gridCol w="677863"/>
                <a:gridCol w="676275"/>
                <a:gridCol w="677862"/>
                <a:gridCol w="677863"/>
                <a:gridCol w="676275"/>
                <a:gridCol w="677862"/>
                <a:gridCol w="677863"/>
                <a:gridCol w="676275"/>
                <a:gridCol w="677862"/>
              </a:tblGrid>
              <a:tr h="626165">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dirty="0" smtClean="0">
                          <a:ln>
                            <a:noFill/>
                          </a:ln>
                          <a:solidFill>
                            <a:schemeClr val="tx1"/>
                          </a:solidFill>
                          <a:effectLst/>
                          <a:latin typeface="Arial" charset="0"/>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smtClean="0">
                          <a:ln>
                            <a:noFill/>
                          </a:ln>
                          <a:solidFill>
                            <a:schemeClr val="tx1"/>
                          </a:solidFill>
                          <a:effectLst/>
                          <a:latin typeface="Arial"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smtClean="0">
                          <a:ln>
                            <a:noFill/>
                          </a:ln>
                          <a:solidFill>
                            <a:schemeClr val="tx1"/>
                          </a:solidFill>
                          <a:effectLst/>
                          <a:latin typeface="Arial"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smtClean="0">
                          <a:ln>
                            <a:noFill/>
                          </a:ln>
                          <a:solidFill>
                            <a:schemeClr val="tx1"/>
                          </a:solidFill>
                          <a:effectLst/>
                          <a:latin typeface="Arial" charset="0"/>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smtClean="0">
                          <a:ln>
                            <a:noFill/>
                          </a:ln>
                          <a:solidFill>
                            <a:schemeClr val="tx1"/>
                          </a:solidFill>
                          <a:effectLst/>
                          <a:latin typeface="Arial"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smtClean="0">
                          <a:ln>
                            <a:noFill/>
                          </a:ln>
                          <a:solidFill>
                            <a:schemeClr val="tx1"/>
                          </a:solidFill>
                          <a:effectLst/>
                          <a:latin typeface="Arial"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dirty="0" smtClean="0">
                          <a:ln>
                            <a:noFill/>
                          </a:ln>
                          <a:solidFill>
                            <a:schemeClr val="tx1"/>
                          </a:solidFill>
                          <a:effectLst/>
                          <a:latin typeface="Arial"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dirty="0" smtClean="0">
                          <a:ln>
                            <a:noFill/>
                          </a:ln>
                          <a:solidFill>
                            <a:schemeClr val="tx1"/>
                          </a:solidFill>
                          <a:effectLst/>
                          <a:latin typeface="Arial" charset="0"/>
                        </a:rPr>
                        <a:t>J</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smtClean="0">
                          <a:ln>
                            <a:noFill/>
                          </a:ln>
                          <a:solidFill>
                            <a:schemeClr val="tx1"/>
                          </a:solidFill>
                          <a:effectLst/>
                          <a:latin typeface="Arial" charset="0"/>
                        </a:rPr>
                        <a:t>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CC0099"/>
                      </a:solidFill>
                      <a:prstDash val="solid"/>
                      <a:round/>
                      <a:headEnd type="none" w="med" len="med"/>
                      <a:tailEnd type="none" w="med" len="med"/>
                    </a:lnB>
                    <a:lnTlToBr>
                      <a:noFill/>
                    </a:lnTlToBr>
                    <a:lnBlToTr>
                      <a:noFill/>
                    </a:lnBlToTr>
                    <a:noFill/>
                  </a:tcPr>
                </a:tc>
              </a:tr>
              <a:tr h="626165">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CC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CC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CC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CC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smtClean="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CC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smtClean="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CC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smtClean="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CC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smtClean="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CC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itchFamily="18" charset="2"/>
                        <a:buNone/>
                        <a:tabLst/>
                      </a:pPr>
                      <a:r>
                        <a:rPr kumimoji="0" lang="en-US" sz="2400" b="1" i="0" u="none" strike="noStrike" cap="none" normalizeH="0" baseline="0" dirty="0" smtClean="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rgbClr val="CC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AutoShape 36"/>
          <p:cNvSpPr>
            <a:spLocks noChangeArrowheads="1"/>
          </p:cNvSpPr>
          <p:nvPr/>
        </p:nvSpPr>
        <p:spPr bwMode="auto">
          <a:xfrm>
            <a:off x="3352800" y="5105400"/>
            <a:ext cx="457200" cy="457200"/>
          </a:xfrm>
          <a:prstGeom prst="flowChartConnector">
            <a:avLst/>
          </a:prstGeom>
          <a:noFill/>
          <a:ln w="28575">
            <a:solidFill>
              <a:schemeClr val="tx1"/>
            </a:solidFill>
            <a:round/>
            <a:headEnd/>
            <a:tailEnd/>
          </a:ln>
        </p:spPr>
        <p:txBody>
          <a:bodyPr wrap="none" anchor="ctr"/>
          <a:lstStyle/>
          <a:p>
            <a:pPr algn="ctr"/>
            <a:r>
              <a:rPr lang="en-US" b="1"/>
              <a:t>1</a:t>
            </a:r>
          </a:p>
        </p:txBody>
      </p:sp>
      <p:sp>
        <p:nvSpPr>
          <p:cNvPr id="8" name="AutoShape 37"/>
          <p:cNvSpPr>
            <a:spLocks noChangeArrowheads="1"/>
          </p:cNvSpPr>
          <p:nvPr/>
        </p:nvSpPr>
        <p:spPr bwMode="auto">
          <a:xfrm>
            <a:off x="685800" y="5105400"/>
            <a:ext cx="457200" cy="457200"/>
          </a:xfrm>
          <a:prstGeom prst="flowChartConnector">
            <a:avLst/>
          </a:prstGeom>
          <a:noFill/>
          <a:ln w="28575">
            <a:solidFill>
              <a:schemeClr val="tx1"/>
            </a:solidFill>
            <a:round/>
            <a:headEnd/>
            <a:tailEnd/>
          </a:ln>
        </p:spPr>
        <p:txBody>
          <a:bodyPr wrap="none" anchor="ctr"/>
          <a:lstStyle/>
          <a:p>
            <a:r>
              <a:rPr lang="en-US" b="1" dirty="0"/>
              <a:t>1</a:t>
            </a:r>
          </a:p>
        </p:txBody>
      </p:sp>
      <p:sp>
        <p:nvSpPr>
          <p:cNvPr id="9" name="AutoShape 38"/>
          <p:cNvSpPr>
            <a:spLocks noChangeArrowheads="1"/>
          </p:cNvSpPr>
          <p:nvPr/>
        </p:nvSpPr>
        <p:spPr bwMode="auto">
          <a:xfrm>
            <a:off x="6065838" y="5105400"/>
            <a:ext cx="457200" cy="457200"/>
          </a:xfrm>
          <a:prstGeom prst="flowChartConnector">
            <a:avLst/>
          </a:prstGeom>
          <a:noFill/>
          <a:ln w="28575">
            <a:solidFill>
              <a:schemeClr val="tx1"/>
            </a:solidFill>
            <a:round/>
            <a:headEnd/>
            <a:tailEnd/>
          </a:ln>
        </p:spPr>
        <p:txBody>
          <a:bodyPr wrap="none" anchor="ctr"/>
          <a:lstStyle/>
          <a:p>
            <a:pPr algn="ctr"/>
            <a:r>
              <a:rPr lang="en-US" b="1"/>
              <a:t>3</a:t>
            </a:r>
          </a:p>
        </p:txBody>
      </p:sp>
      <p:sp>
        <p:nvSpPr>
          <p:cNvPr id="10" name="AutoShape 39"/>
          <p:cNvSpPr>
            <a:spLocks noChangeArrowheads="1"/>
          </p:cNvSpPr>
          <p:nvPr/>
        </p:nvSpPr>
        <p:spPr bwMode="auto">
          <a:xfrm>
            <a:off x="2478088" y="5105400"/>
            <a:ext cx="457200" cy="457200"/>
          </a:xfrm>
          <a:prstGeom prst="flowChartConnector">
            <a:avLst/>
          </a:prstGeom>
          <a:noFill/>
          <a:ln w="28575">
            <a:solidFill>
              <a:schemeClr val="tx1"/>
            </a:solidFill>
            <a:round/>
            <a:headEnd/>
            <a:tailEnd/>
          </a:ln>
        </p:spPr>
        <p:txBody>
          <a:bodyPr wrap="none" anchor="ctr"/>
          <a:lstStyle/>
          <a:p>
            <a:r>
              <a:rPr lang="en-US" b="1"/>
              <a:t>1</a:t>
            </a:r>
          </a:p>
        </p:txBody>
      </p:sp>
      <p:sp>
        <p:nvSpPr>
          <p:cNvPr id="11" name="AutoShape 40"/>
          <p:cNvSpPr>
            <a:spLocks noChangeArrowheads="1"/>
          </p:cNvSpPr>
          <p:nvPr/>
        </p:nvSpPr>
        <p:spPr bwMode="auto">
          <a:xfrm>
            <a:off x="4267200" y="5105400"/>
            <a:ext cx="457200" cy="457200"/>
          </a:xfrm>
          <a:prstGeom prst="flowChartConnector">
            <a:avLst/>
          </a:prstGeom>
          <a:noFill/>
          <a:ln w="28575">
            <a:solidFill>
              <a:schemeClr val="tx1"/>
            </a:solidFill>
            <a:round/>
            <a:headEnd/>
            <a:tailEnd/>
          </a:ln>
        </p:spPr>
        <p:txBody>
          <a:bodyPr wrap="none" anchor="ctr"/>
          <a:lstStyle/>
          <a:p>
            <a:r>
              <a:rPr lang="en-US" b="1"/>
              <a:t>2</a:t>
            </a:r>
          </a:p>
        </p:txBody>
      </p:sp>
      <p:sp>
        <p:nvSpPr>
          <p:cNvPr id="12" name="AutoShape 41"/>
          <p:cNvSpPr>
            <a:spLocks noChangeArrowheads="1"/>
          </p:cNvSpPr>
          <p:nvPr/>
        </p:nvSpPr>
        <p:spPr bwMode="auto">
          <a:xfrm>
            <a:off x="1573213" y="5105400"/>
            <a:ext cx="457200" cy="457200"/>
          </a:xfrm>
          <a:prstGeom prst="flowChartConnector">
            <a:avLst/>
          </a:prstGeom>
          <a:noFill/>
          <a:ln w="28575">
            <a:solidFill>
              <a:schemeClr val="tx1"/>
            </a:solidFill>
            <a:round/>
            <a:headEnd/>
            <a:tailEnd/>
          </a:ln>
        </p:spPr>
        <p:txBody>
          <a:bodyPr wrap="none" anchor="ctr"/>
          <a:lstStyle/>
          <a:p>
            <a:pPr algn="ctr"/>
            <a:r>
              <a:rPr lang="en-US" b="1"/>
              <a:t>1</a:t>
            </a:r>
          </a:p>
        </p:txBody>
      </p:sp>
      <p:sp>
        <p:nvSpPr>
          <p:cNvPr id="13" name="AutoShape 42"/>
          <p:cNvSpPr>
            <a:spLocks noChangeArrowheads="1"/>
          </p:cNvSpPr>
          <p:nvPr/>
        </p:nvSpPr>
        <p:spPr bwMode="auto">
          <a:xfrm>
            <a:off x="5164138" y="5105400"/>
            <a:ext cx="457200" cy="457200"/>
          </a:xfrm>
          <a:prstGeom prst="flowChartConnector">
            <a:avLst/>
          </a:prstGeom>
          <a:noFill/>
          <a:ln w="28575">
            <a:solidFill>
              <a:schemeClr val="tx1"/>
            </a:solidFill>
            <a:round/>
            <a:headEnd/>
            <a:tailEnd/>
          </a:ln>
        </p:spPr>
        <p:txBody>
          <a:bodyPr wrap="none" anchor="ctr"/>
          <a:lstStyle/>
          <a:p>
            <a:r>
              <a:rPr lang="en-US" b="1"/>
              <a:t>2</a:t>
            </a:r>
          </a:p>
        </p:txBody>
      </p:sp>
      <p:sp>
        <p:nvSpPr>
          <p:cNvPr id="14" name="AutoShape 43"/>
          <p:cNvSpPr>
            <a:spLocks noChangeArrowheads="1"/>
          </p:cNvSpPr>
          <p:nvPr/>
        </p:nvSpPr>
        <p:spPr bwMode="auto">
          <a:xfrm>
            <a:off x="6970713" y="5105400"/>
            <a:ext cx="457200" cy="457200"/>
          </a:xfrm>
          <a:prstGeom prst="flowChartConnector">
            <a:avLst/>
          </a:prstGeom>
          <a:noFill/>
          <a:ln w="28575">
            <a:solidFill>
              <a:schemeClr val="tx1"/>
            </a:solidFill>
            <a:round/>
            <a:headEnd/>
            <a:tailEnd/>
          </a:ln>
        </p:spPr>
        <p:txBody>
          <a:bodyPr wrap="none" anchor="ctr"/>
          <a:lstStyle/>
          <a:p>
            <a:r>
              <a:rPr lang="en-US" b="1"/>
              <a:t>3</a:t>
            </a:r>
          </a:p>
        </p:txBody>
      </p:sp>
      <p:sp>
        <p:nvSpPr>
          <p:cNvPr id="15" name="AutoShape 44"/>
          <p:cNvSpPr>
            <a:spLocks noChangeArrowheads="1"/>
          </p:cNvSpPr>
          <p:nvPr/>
        </p:nvSpPr>
        <p:spPr bwMode="auto">
          <a:xfrm>
            <a:off x="7875588" y="5105400"/>
            <a:ext cx="457200" cy="457200"/>
          </a:xfrm>
          <a:prstGeom prst="flowChartConnector">
            <a:avLst/>
          </a:prstGeom>
          <a:noFill/>
          <a:ln w="28575">
            <a:solidFill>
              <a:schemeClr val="tx1"/>
            </a:solidFill>
            <a:round/>
            <a:headEnd/>
            <a:tailEnd/>
          </a:ln>
        </p:spPr>
        <p:txBody>
          <a:bodyPr wrap="none" anchor="ctr"/>
          <a:lstStyle/>
          <a:p>
            <a:r>
              <a:rPr lang="en-US" b="1"/>
              <a:t>5</a:t>
            </a:r>
          </a:p>
        </p:txBody>
      </p:sp>
      <p:sp>
        <p:nvSpPr>
          <p:cNvPr id="16" name="Text Box 45"/>
          <p:cNvSpPr txBox="1">
            <a:spLocks noChangeArrowheads="1"/>
          </p:cNvSpPr>
          <p:nvPr/>
        </p:nvSpPr>
        <p:spPr bwMode="auto">
          <a:xfrm>
            <a:off x="720725" y="5602288"/>
            <a:ext cx="404813" cy="457200"/>
          </a:xfrm>
          <a:prstGeom prst="rect">
            <a:avLst/>
          </a:prstGeom>
          <a:noFill/>
          <a:ln w="9525">
            <a:noFill/>
            <a:miter lim="800000"/>
            <a:headEnd/>
            <a:tailEnd/>
          </a:ln>
        </p:spPr>
        <p:txBody>
          <a:bodyPr wrap="none">
            <a:spAutoFit/>
          </a:bodyPr>
          <a:lstStyle/>
          <a:p>
            <a:pPr algn="ctr"/>
            <a:r>
              <a:rPr lang="en-US" b="1">
                <a:solidFill>
                  <a:srgbClr val="0000FF"/>
                </a:solidFill>
              </a:rPr>
              <a:t>A</a:t>
            </a:r>
          </a:p>
        </p:txBody>
      </p:sp>
      <p:sp>
        <p:nvSpPr>
          <p:cNvPr id="17" name="Text Box 46"/>
          <p:cNvSpPr txBox="1">
            <a:spLocks noChangeArrowheads="1"/>
          </p:cNvSpPr>
          <p:nvPr/>
        </p:nvSpPr>
        <p:spPr bwMode="auto">
          <a:xfrm>
            <a:off x="1609725" y="5602288"/>
            <a:ext cx="420688" cy="457200"/>
          </a:xfrm>
          <a:prstGeom prst="rect">
            <a:avLst/>
          </a:prstGeom>
          <a:noFill/>
          <a:ln w="9525">
            <a:noFill/>
            <a:miter lim="800000"/>
            <a:headEnd/>
            <a:tailEnd/>
          </a:ln>
        </p:spPr>
        <p:txBody>
          <a:bodyPr wrap="none">
            <a:spAutoFit/>
          </a:bodyPr>
          <a:lstStyle/>
          <a:p>
            <a:pPr algn="ctr"/>
            <a:r>
              <a:rPr lang="en-US" b="1">
                <a:solidFill>
                  <a:srgbClr val="0000FF"/>
                </a:solidFill>
              </a:rPr>
              <a:t>G</a:t>
            </a:r>
          </a:p>
        </p:txBody>
      </p:sp>
      <p:sp>
        <p:nvSpPr>
          <p:cNvPr id="18" name="Text Box 47"/>
          <p:cNvSpPr txBox="1">
            <a:spLocks noChangeArrowheads="1"/>
          </p:cNvSpPr>
          <p:nvPr/>
        </p:nvSpPr>
        <p:spPr bwMode="auto">
          <a:xfrm>
            <a:off x="7064375" y="5602288"/>
            <a:ext cx="261610" cy="369332"/>
          </a:xfrm>
          <a:prstGeom prst="rect">
            <a:avLst/>
          </a:prstGeom>
          <a:noFill/>
          <a:ln w="9525">
            <a:noFill/>
            <a:miter lim="800000"/>
            <a:headEnd/>
            <a:tailEnd/>
          </a:ln>
        </p:spPr>
        <p:txBody>
          <a:bodyPr wrap="none">
            <a:spAutoFit/>
          </a:bodyPr>
          <a:lstStyle/>
          <a:p>
            <a:r>
              <a:rPr lang="en-US" b="1" dirty="0" smtClean="0">
                <a:solidFill>
                  <a:srgbClr val="0000FF"/>
                </a:solidFill>
              </a:rPr>
              <a:t>J</a:t>
            </a:r>
            <a:endParaRPr lang="en-US" b="1" dirty="0">
              <a:solidFill>
                <a:srgbClr val="0000FF"/>
              </a:solidFill>
            </a:endParaRPr>
          </a:p>
        </p:txBody>
      </p:sp>
      <p:sp>
        <p:nvSpPr>
          <p:cNvPr id="19" name="Text Box 48"/>
          <p:cNvSpPr txBox="1">
            <a:spLocks noChangeArrowheads="1"/>
          </p:cNvSpPr>
          <p:nvPr/>
        </p:nvSpPr>
        <p:spPr bwMode="auto">
          <a:xfrm>
            <a:off x="7910513" y="5602288"/>
            <a:ext cx="387350" cy="457200"/>
          </a:xfrm>
          <a:prstGeom prst="rect">
            <a:avLst/>
          </a:prstGeom>
          <a:noFill/>
          <a:ln w="9525">
            <a:noFill/>
            <a:miter lim="800000"/>
            <a:headEnd/>
            <a:tailEnd/>
          </a:ln>
        </p:spPr>
        <p:txBody>
          <a:bodyPr wrap="none">
            <a:spAutoFit/>
          </a:bodyPr>
          <a:lstStyle/>
          <a:p>
            <a:r>
              <a:rPr lang="en-US" b="1">
                <a:solidFill>
                  <a:srgbClr val="0000FF"/>
                </a:solidFill>
              </a:rPr>
              <a:t>S</a:t>
            </a:r>
          </a:p>
        </p:txBody>
      </p:sp>
      <p:sp>
        <p:nvSpPr>
          <p:cNvPr id="20" name="Text Box 49"/>
          <p:cNvSpPr txBox="1">
            <a:spLocks noChangeArrowheads="1"/>
          </p:cNvSpPr>
          <p:nvPr/>
        </p:nvSpPr>
        <p:spPr bwMode="auto">
          <a:xfrm>
            <a:off x="2497138" y="5602288"/>
            <a:ext cx="438150" cy="457200"/>
          </a:xfrm>
          <a:prstGeom prst="rect">
            <a:avLst/>
          </a:prstGeom>
          <a:noFill/>
          <a:ln w="9525">
            <a:noFill/>
            <a:miter lim="800000"/>
            <a:headEnd/>
            <a:tailEnd/>
          </a:ln>
        </p:spPr>
        <p:txBody>
          <a:bodyPr wrap="none">
            <a:spAutoFit/>
          </a:bodyPr>
          <a:lstStyle/>
          <a:p>
            <a:pPr algn="ctr"/>
            <a:r>
              <a:rPr lang="en-US" b="1">
                <a:solidFill>
                  <a:srgbClr val="0000FF"/>
                </a:solidFill>
              </a:rPr>
              <a:t>M</a:t>
            </a:r>
          </a:p>
        </p:txBody>
      </p:sp>
      <p:sp>
        <p:nvSpPr>
          <p:cNvPr id="21" name="Text Box 50"/>
          <p:cNvSpPr txBox="1">
            <a:spLocks noChangeArrowheads="1"/>
          </p:cNvSpPr>
          <p:nvPr/>
        </p:nvSpPr>
        <p:spPr bwMode="auto">
          <a:xfrm>
            <a:off x="3440113" y="5602288"/>
            <a:ext cx="369887" cy="457200"/>
          </a:xfrm>
          <a:prstGeom prst="rect">
            <a:avLst/>
          </a:prstGeom>
          <a:noFill/>
          <a:ln w="9525">
            <a:noFill/>
            <a:miter lim="800000"/>
            <a:headEnd/>
            <a:tailEnd/>
          </a:ln>
        </p:spPr>
        <p:txBody>
          <a:bodyPr wrap="none">
            <a:spAutoFit/>
          </a:bodyPr>
          <a:lstStyle/>
          <a:p>
            <a:r>
              <a:rPr lang="en-US" b="1">
                <a:solidFill>
                  <a:srgbClr val="0000FF"/>
                </a:solidFill>
              </a:rPr>
              <a:t>T</a:t>
            </a:r>
          </a:p>
        </p:txBody>
      </p:sp>
      <p:sp>
        <p:nvSpPr>
          <p:cNvPr id="22" name="Text Box 51"/>
          <p:cNvSpPr txBox="1">
            <a:spLocks noChangeArrowheads="1"/>
          </p:cNvSpPr>
          <p:nvPr/>
        </p:nvSpPr>
        <p:spPr bwMode="auto">
          <a:xfrm>
            <a:off x="4337050" y="5602288"/>
            <a:ext cx="387350" cy="457200"/>
          </a:xfrm>
          <a:prstGeom prst="rect">
            <a:avLst/>
          </a:prstGeom>
          <a:noFill/>
          <a:ln w="9525">
            <a:noFill/>
            <a:miter lim="800000"/>
            <a:headEnd/>
            <a:tailEnd/>
          </a:ln>
        </p:spPr>
        <p:txBody>
          <a:bodyPr wrap="none">
            <a:spAutoFit/>
          </a:bodyPr>
          <a:lstStyle/>
          <a:p>
            <a:r>
              <a:rPr lang="en-US" b="1">
                <a:solidFill>
                  <a:srgbClr val="0000FF"/>
                </a:solidFill>
              </a:rPr>
              <a:t>E</a:t>
            </a:r>
          </a:p>
        </p:txBody>
      </p:sp>
      <p:sp>
        <p:nvSpPr>
          <p:cNvPr id="23" name="Text Box 52"/>
          <p:cNvSpPr txBox="1">
            <a:spLocks noChangeArrowheads="1"/>
          </p:cNvSpPr>
          <p:nvPr/>
        </p:nvSpPr>
        <p:spPr bwMode="auto">
          <a:xfrm>
            <a:off x="5216525" y="5602288"/>
            <a:ext cx="404813" cy="457200"/>
          </a:xfrm>
          <a:prstGeom prst="rect">
            <a:avLst/>
          </a:prstGeom>
          <a:noFill/>
          <a:ln w="9525">
            <a:noFill/>
            <a:miter lim="800000"/>
            <a:headEnd/>
            <a:tailEnd/>
          </a:ln>
        </p:spPr>
        <p:txBody>
          <a:bodyPr wrap="none">
            <a:spAutoFit/>
          </a:bodyPr>
          <a:lstStyle/>
          <a:p>
            <a:r>
              <a:rPr lang="en-US" b="1">
                <a:solidFill>
                  <a:srgbClr val="0000FF"/>
                </a:solidFill>
              </a:rPr>
              <a:t>H</a:t>
            </a:r>
          </a:p>
        </p:txBody>
      </p:sp>
      <p:sp>
        <p:nvSpPr>
          <p:cNvPr id="24" name="Text Box 53"/>
          <p:cNvSpPr txBox="1">
            <a:spLocks noChangeArrowheads="1"/>
          </p:cNvSpPr>
          <p:nvPr/>
        </p:nvSpPr>
        <p:spPr bwMode="auto">
          <a:xfrm>
            <a:off x="6169025" y="5602288"/>
            <a:ext cx="245580" cy="369332"/>
          </a:xfrm>
          <a:prstGeom prst="rect">
            <a:avLst/>
          </a:prstGeom>
          <a:noFill/>
          <a:ln w="9525">
            <a:noFill/>
            <a:miter lim="800000"/>
            <a:headEnd/>
            <a:tailEnd/>
          </a:ln>
        </p:spPr>
        <p:txBody>
          <a:bodyPr wrap="none">
            <a:spAutoFit/>
          </a:bodyPr>
          <a:lstStyle/>
          <a:p>
            <a:r>
              <a:rPr lang="en-US" b="1" dirty="0" smtClean="0">
                <a:solidFill>
                  <a:srgbClr val="0000FF"/>
                </a:solidFill>
              </a:rPr>
              <a:t>I</a:t>
            </a:r>
            <a:endParaRPr lang="en-US" b="1" dirty="0">
              <a:solidFill>
                <a:srgbClr val="0000FF"/>
              </a:solidFill>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Step 1</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169</a:t>
            </a:fld>
            <a:endParaRPr lang="en-US"/>
          </a:p>
        </p:txBody>
      </p:sp>
      <p:sp>
        <p:nvSpPr>
          <p:cNvPr id="5" name="AutoShape 36"/>
          <p:cNvSpPr>
            <a:spLocks noChangeArrowheads="1"/>
          </p:cNvSpPr>
          <p:nvPr/>
        </p:nvSpPr>
        <p:spPr bwMode="auto">
          <a:xfrm>
            <a:off x="3352800" y="5105400"/>
            <a:ext cx="457200" cy="457200"/>
          </a:xfrm>
          <a:prstGeom prst="flowChartConnector">
            <a:avLst/>
          </a:prstGeom>
          <a:noFill/>
          <a:ln w="28575">
            <a:solidFill>
              <a:schemeClr val="tx1"/>
            </a:solidFill>
            <a:round/>
            <a:headEnd/>
            <a:tailEnd/>
          </a:ln>
        </p:spPr>
        <p:txBody>
          <a:bodyPr wrap="none" anchor="ctr"/>
          <a:lstStyle/>
          <a:p>
            <a:pPr algn="ctr"/>
            <a:r>
              <a:rPr lang="en-US" b="1"/>
              <a:t>1</a:t>
            </a:r>
          </a:p>
        </p:txBody>
      </p:sp>
      <p:sp>
        <p:nvSpPr>
          <p:cNvPr id="6" name="AutoShape 37"/>
          <p:cNvSpPr>
            <a:spLocks noChangeArrowheads="1"/>
          </p:cNvSpPr>
          <p:nvPr/>
        </p:nvSpPr>
        <p:spPr bwMode="auto">
          <a:xfrm>
            <a:off x="685800" y="5105400"/>
            <a:ext cx="457200" cy="457200"/>
          </a:xfrm>
          <a:prstGeom prst="flowChartConnector">
            <a:avLst/>
          </a:prstGeom>
          <a:noFill/>
          <a:ln w="28575">
            <a:solidFill>
              <a:schemeClr val="tx1"/>
            </a:solidFill>
            <a:round/>
            <a:headEnd/>
            <a:tailEnd/>
          </a:ln>
        </p:spPr>
        <p:txBody>
          <a:bodyPr wrap="none" anchor="ctr"/>
          <a:lstStyle/>
          <a:p>
            <a:r>
              <a:rPr lang="en-US" b="1" dirty="0"/>
              <a:t>1</a:t>
            </a:r>
          </a:p>
        </p:txBody>
      </p:sp>
      <p:sp>
        <p:nvSpPr>
          <p:cNvPr id="7" name="AutoShape 38"/>
          <p:cNvSpPr>
            <a:spLocks noChangeArrowheads="1"/>
          </p:cNvSpPr>
          <p:nvPr/>
        </p:nvSpPr>
        <p:spPr bwMode="auto">
          <a:xfrm>
            <a:off x="6065838" y="5105400"/>
            <a:ext cx="457200" cy="457200"/>
          </a:xfrm>
          <a:prstGeom prst="flowChartConnector">
            <a:avLst/>
          </a:prstGeom>
          <a:noFill/>
          <a:ln w="28575">
            <a:solidFill>
              <a:schemeClr val="tx1"/>
            </a:solidFill>
            <a:round/>
            <a:headEnd/>
            <a:tailEnd/>
          </a:ln>
        </p:spPr>
        <p:txBody>
          <a:bodyPr wrap="none" anchor="ctr"/>
          <a:lstStyle/>
          <a:p>
            <a:pPr algn="ctr"/>
            <a:r>
              <a:rPr lang="en-US" b="1"/>
              <a:t>3</a:t>
            </a:r>
          </a:p>
        </p:txBody>
      </p:sp>
      <p:sp>
        <p:nvSpPr>
          <p:cNvPr id="8" name="AutoShape 39"/>
          <p:cNvSpPr>
            <a:spLocks noChangeArrowheads="1"/>
          </p:cNvSpPr>
          <p:nvPr/>
        </p:nvSpPr>
        <p:spPr bwMode="auto">
          <a:xfrm>
            <a:off x="2478088" y="5105400"/>
            <a:ext cx="457200" cy="457200"/>
          </a:xfrm>
          <a:prstGeom prst="flowChartConnector">
            <a:avLst/>
          </a:prstGeom>
          <a:noFill/>
          <a:ln w="28575">
            <a:solidFill>
              <a:schemeClr val="tx1"/>
            </a:solidFill>
            <a:round/>
            <a:headEnd/>
            <a:tailEnd/>
          </a:ln>
        </p:spPr>
        <p:txBody>
          <a:bodyPr wrap="none" anchor="ctr"/>
          <a:lstStyle/>
          <a:p>
            <a:r>
              <a:rPr lang="en-US" b="1"/>
              <a:t>1</a:t>
            </a:r>
          </a:p>
        </p:txBody>
      </p:sp>
      <p:sp>
        <p:nvSpPr>
          <p:cNvPr id="9" name="AutoShape 40"/>
          <p:cNvSpPr>
            <a:spLocks noChangeArrowheads="1"/>
          </p:cNvSpPr>
          <p:nvPr/>
        </p:nvSpPr>
        <p:spPr bwMode="auto">
          <a:xfrm>
            <a:off x="4267200" y="5105400"/>
            <a:ext cx="457200" cy="457200"/>
          </a:xfrm>
          <a:prstGeom prst="flowChartConnector">
            <a:avLst/>
          </a:prstGeom>
          <a:noFill/>
          <a:ln w="28575">
            <a:solidFill>
              <a:schemeClr val="tx1"/>
            </a:solidFill>
            <a:round/>
            <a:headEnd/>
            <a:tailEnd/>
          </a:ln>
        </p:spPr>
        <p:txBody>
          <a:bodyPr wrap="none" anchor="ctr"/>
          <a:lstStyle/>
          <a:p>
            <a:r>
              <a:rPr lang="en-US" b="1"/>
              <a:t>2</a:t>
            </a:r>
          </a:p>
        </p:txBody>
      </p:sp>
      <p:sp>
        <p:nvSpPr>
          <p:cNvPr id="10" name="AutoShape 41"/>
          <p:cNvSpPr>
            <a:spLocks noChangeArrowheads="1"/>
          </p:cNvSpPr>
          <p:nvPr/>
        </p:nvSpPr>
        <p:spPr bwMode="auto">
          <a:xfrm>
            <a:off x="1573213" y="5105400"/>
            <a:ext cx="457200" cy="457200"/>
          </a:xfrm>
          <a:prstGeom prst="flowChartConnector">
            <a:avLst/>
          </a:prstGeom>
          <a:noFill/>
          <a:ln w="28575">
            <a:solidFill>
              <a:schemeClr val="tx1"/>
            </a:solidFill>
            <a:round/>
            <a:headEnd/>
            <a:tailEnd/>
          </a:ln>
        </p:spPr>
        <p:txBody>
          <a:bodyPr wrap="none" anchor="ctr"/>
          <a:lstStyle/>
          <a:p>
            <a:pPr algn="ctr"/>
            <a:r>
              <a:rPr lang="en-US" b="1"/>
              <a:t>1</a:t>
            </a:r>
          </a:p>
        </p:txBody>
      </p:sp>
      <p:sp>
        <p:nvSpPr>
          <p:cNvPr id="11" name="AutoShape 42"/>
          <p:cNvSpPr>
            <a:spLocks noChangeArrowheads="1"/>
          </p:cNvSpPr>
          <p:nvPr/>
        </p:nvSpPr>
        <p:spPr bwMode="auto">
          <a:xfrm>
            <a:off x="5164138" y="5105400"/>
            <a:ext cx="457200" cy="457200"/>
          </a:xfrm>
          <a:prstGeom prst="flowChartConnector">
            <a:avLst/>
          </a:prstGeom>
          <a:noFill/>
          <a:ln w="28575">
            <a:solidFill>
              <a:schemeClr val="tx1"/>
            </a:solidFill>
            <a:round/>
            <a:headEnd/>
            <a:tailEnd/>
          </a:ln>
        </p:spPr>
        <p:txBody>
          <a:bodyPr wrap="none" anchor="ctr"/>
          <a:lstStyle/>
          <a:p>
            <a:r>
              <a:rPr lang="en-US" b="1"/>
              <a:t>2</a:t>
            </a:r>
          </a:p>
        </p:txBody>
      </p:sp>
      <p:sp>
        <p:nvSpPr>
          <p:cNvPr id="12" name="AutoShape 43"/>
          <p:cNvSpPr>
            <a:spLocks noChangeArrowheads="1"/>
          </p:cNvSpPr>
          <p:nvPr/>
        </p:nvSpPr>
        <p:spPr bwMode="auto">
          <a:xfrm>
            <a:off x="6970713" y="5105400"/>
            <a:ext cx="457200" cy="457200"/>
          </a:xfrm>
          <a:prstGeom prst="flowChartConnector">
            <a:avLst/>
          </a:prstGeom>
          <a:noFill/>
          <a:ln w="28575">
            <a:solidFill>
              <a:schemeClr val="tx1"/>
            </a:solidFill>
            <a:round/>
            <a:headEnd/>
            <a:tailEnd/>
          </a:ln>
        </p:spPr>
        <p:txBody>
          <a:bodyPr wrap="none" anchor="ctr"/>
          <a:lstStyle/>
          <a:p>
            <a:r>
              <a:rPr lang="en-US" b="1"/>
              <a:t>3</a:t>
            </a:r>
          </a:p>
        </p:txBody>
      </p:sp>
      <p:sp>
        <p:nvSpPr>
          <p:cNvPr id="13" name="AutoShape 44"/>
          <p:cNvSpPr>
            <a:spLocks noChangeArrowheads="1"/>
          </p:cNvSpPr>
          <p:nvPr/>
        </p:nvSpPr>
        <p:spPr bwMode="auto">
          <a:xfrm>
            <a:off x="7875588" y="5105400"/>
            <a:ext cx="457200" cy="457200"/>
          </a:xfrm>
          <a:prstGeom prst="flowChartConnector">
            <a:avLst/>
          </a:prstGeom>
          <a:noFill/>
          <a:ln w="28575">
            <a:solidFill>
              <a:schemeClr val="tx1"/>
            </a:solidFill>
            <a:round/>
            <a:headEnd/>
            <a:tailEnd/>
          </a:ln>
        </p:spPr>
        <p:txBody>
          <a:bodyPr wrap="none" anchor="ctr"/>
          <a:lstStyle/>
          <a:p>
            <a:r>
              <a:rPr lang="en-US" b="1"/>
              <a:t>5</a:t>
            </a:r>
          </a:p>
        </p:txBody>
      </p:sp>
      <p:sp>
        <p:nvSpPr>
          <p:cNvPr id="14" name="Text Box 45"/>
          <p:cNvSpPr txBox="1">
            <a:spLocks noChangeArrowheads="1"/>
          </p:cNvSpPr>
          <p:nvPr/>
        </p:nvSpPr>
        <p:spPr bwMode="auto">
          <a:xfrm>
            <a:off x="720725" y="5602288"/>
            <a:ext cx="404813" cy="457200"/>
          </a:xfrm>
          <a:prstGeom prst="rect">
            <a:avLst/>
          </a:prstGeom>
          <a:noFill/>
          <a:ln w="9525">
            <a:noFill/>
            <a:miter lim="800000"/>
            <a:headEnd/>
            <a:tailEnd/>
          </a:ln>
        </p:spPr>
        <p:txBody>
          <a:bodyPr wrap="none">
            <a:spAutoFit/>
          </a:bodyPr>
          <a:lstStyle/>
          <a:p>
            <a:pPr algn="ctr"/>
            <a:r>
              <a:rPr lang="en-US" b="1">
                <a:solidFill>
                  <a:srgbClr val="0000FF"/>
                </a:solidFill>
              </a:rPr>
              <a:t>A</a:t>
            </a:r>
          </a:p>
        </p:txBody>
      </p:sp>
      <p:sp>
        <p:nvSpPr>
          <p:cNvPr id="15" name="Text Box 46"/>
          <p:cNvSpPr txBox="1">
            <a:spLocks noChangeArrowheads="1"/>
          </p:cNvSpPr>
          <p:nvPr/>
        </p:nvSpPr>
        <p:spPr bwMode="auto">
          <a:xfrm>
            <a:off x="1609725" y="5602288"/>
            <a:ext cx="420688" cy="457200"/>
          </a:xfrm>
          <a:prstGeom prst="rect">
            <a:avLst/>
          </a:prstGeom>
          <a:noFill/>
          <a:ln w="9525">
            <a:noFill/>
            <a:miter lim="800000"/>
            <a:headEnd/>
            <a:tailEnd/>
          </a:ln>
        </p:spPr>
        <p:txBody>
          <a:bodyPr wrap="none">
            <a:spAutoFit/>
          </a:bodyPr>
          <a:lstStyle/>
          <a:p>
            <a:pPr algn="ctr"/>
            <a:r>
              <a:rPr lang="en-US" b="1">
                <a:solidFill>
                  <a:srgbClr val="0000FF"/>
                </a:solidFill>
              </a:rPr>
              <a:t>G</a:t>
            </a:r>
          </a:p>
        </p:txBody>
      </p:sp>
      <p:sp>
        <p:nvSpPr>
          <p:cNvPr id="16" name="Text Box 47"/>
          <p:cNvSpPr txBox="1">
            <a:spLocks noChangeArrowheads="1"/>
          </p:cNvSpPr>
          <p:nvPr/>
        </p:nvSpPr>
        <p:spPr bwMode="auto">
          <a:xfrm>
            <a:off x="7064375" y="5602288"/>
            <a:ext cx="261610" cy="369332"/>
          </a:xfrm>
          <a:prstGeom prst="rect">
            <a:avLst/>
          </a:prstGeom>
          <a:noFill/>
          <a:ln w="9525">
            <a:noFill/>
            <a:miter lim="800000"/>
            <a:headEnd/>
            <a:tailEnd/>
          </a:ln>
        </p:spPr>
        <p:txBody>
          <a:bodyPr wrap="none">
            <a:spAutoFit/>
          </a:bodyPr>
          <a:lstStyle/>
          <a:p>
            <a:r>
              <a:rPr lang="en-US" b="1" dirty="0" smtClean="0">
                <a:solidFill>
                  <a:srgbClr val="0000FF"/>
                </a:solidFill>
              </a:rPr>
              <a:t>J</a:t>
            </a:r>
            <a:endParaRPr lang="en-US" b="1" dirty="0">
              <a:solidFill>
                <a:srgbClr val="0000FF"/>
              </a:solidFill>
            </a:endParaRPr>
          </a:p>
        </p:txBody>
      </p:sp>
      <p:sp>
        <p:nvSpPr>
          <p:cNvPr id="17" name="Text Box 48"/>
          <p:cNvSpPr txBox="1">
            <a:spLocks noChangeArrowheads="1"/>
          </p:cNvSpPr>
          <p:nvPr/>
        </p:nvSpPr>
        <p:spPr bwMode="auto">
          <a:xfrm>
            <a:off x="7910513" y="5602288"/>
            <a:ext cx="387350" cy="457200"/>
          </a:xfrm>
          <a:prstGeom prst="rect">
            <a:avLst/>
          </a:prstGeom>
          <a:noFill/>
          <a:ln w="9525">
            <a:noFill/>
            <a:miter lim="800000"/>
            <a:headEnd/>
            <a:tailEnd/>
          </a:ln>
        </p:spPr>
        <p:txBody>
          <a:bodyPr wrap="none">
            <a:spAutoFit/>
          </a:bodyPr>
          <a:lstStyle/>
          <a:p>
            <a:r>
              <a:rPr lang="en-US" b="1">
                <a:solidFill>
                  <a:srgbClr val="0000FF"/>
                </a:solidFill>
              </a:rPr>
              <a:t>S</a:t>
            </a:r>
          </a:p>
        </p:txBody>
      </p:sp>
      <p:sp>
        <p:nvSpPr>
          <p:cNvPr id="18" name="Text Box 49"/>
          <p:cNvSpPr txBox="1">
            <a:spLocks noChangeArrowheads="1"/>
          </p:cNvSpPr>
          <p:nvPr/>
        </p:nvSpPr>
        <p:spPr bwMode="auto">
          <a:xfrm>
            <a:off x="2497138" y="5602288"/>
            <a:ext cx="438150" cy="457200"/>
          </a:xfrm>
          <a:prstGeom prst="rect">
            <a:avLst/>
          </a:prstGeom>
          <a:noFill/>
          <a:ln w="9525">
            <a:noFill/>
            <a:miter lim="800000"/>
            <a:headEnd/>
            <a:tailEnd/>
          </a:ln>
        </p:spPr>
        <p:txBody>
          <a:bodyPr wrap="none">
            <a:spAutoFit/>
          </a:bodyPr>
          <a:lstStyle/>
          <a:p>
            <a:pPr algn="ctr"/>
            <a:r>
              <a:rPr lang="en-US" b="1">
                <a:solidFill>
                  <a:srgbClr val="0000FF"/>
                </a:solidFill>
              </a:rPr>
              <a:t>M</a:t>
            </a:r>
          </a:p>
        </p:txBody>
      </p:sp>
      <p:sp>
        <p:nvSpPr>
          <p:cNvPr id="19" name="Text Box 50"/>
          <p:cNvSpPr txBox="1">
            <a:spLocks noChangeArrowheads="1"/>
          </p:cNvSpPr>
          <p:nvPr/>
        </p:nvSpPr>
        <p:spPr bwMode="auto">
          <a:xfrm>
            <a:off x="3440113" y="5602288"/>
            <a:ext cx="369887" cy="457200"/>
          </a:xfrm>
          <a:prstGeom prst="rect">
            <a:avLst/>
          </a:prstGeom>
          <a:noFill/>
          <a:ln w="9525">
            <a:noFill/>
            <a:miter lim="800000"/>
            <a:headEnd/>
            <a:tailEnd/>
          </a:ln>
        </p:spPr>
        <p:txBody>
          <a:bodyPr wrap="none">
            <a:spAutoFit/>
          </a:bodyPr>
          <a:lstStyle/>
          <a:p>
            <a:r>
              <a:rPr lang="en-US" b="1">
                <a:solidFill>
                  <a:srgbClr val="0000FF"/>
                </a:solidFill>
              </a:rPr>
              <a:t>T</a:t>
            </a:r>
          </a:p>
        </p:txBody>
      </p:sp>
      <p:sp>
        <p:nvSpPr>
          <p:cNvPr id="20" name="Text Box 51"/>
          <p:cNvSpPr txBox="1">
            <a:spLocks noChangeArrowheads="1"/>
          </p:cNvSpPr>
          <p:nvPr/>
        </p:nvSpPr>
        <p:spPr bwMode="auto">
          <a:xfrm>
            <a:off x="4337050" y="5602288"/>
            <a:ext cx="387350" cy="457200"/>
          </a:xfrm>
          <a:prstGeom prst="rect">
            <a:avLst/>
          </a:prstGeom>
          <a:noFill/>
          <a:ln w="9525">
            <a:noFill/>
            <a:miter lim="800000"/>
            <a:headEnd/>
            <a:tailEnd/>
          </a:ln>
        </p:spPr>
        <p:txBody>
          <a:bodyPr wrap="none">
            <a:spAutoFit/>
          </a:bodyPr>
          <a:lstStyle/>
          <a:p>
            <a:r>
              <a:rPr lang="en-US" b="1">
                <a:solidFill>
                  <a:srgbClr val="0000FF"/>
                </a:solidFill>
              </a:rPr>
              <a:t>E</a:t>
            </a:r>
          </a:p>
        </p:txBody>
      </p:sp>
      <p:sp>
        <p:nvSpPr>
          <p:cNvPr id="21" name="Text Box 52"/>
          <p:cNvSpPr txBox="1">
            <a:spLocks noChangeArrowheads="1"/>
          </p:cNvSpPr>
          <p:nvPr/>
        </p:nvSpPr>
        <p:spPr bwMode="auto">
          <a:xfrm>
            <a:off x="5216525" y="5602288"/>
            <a:ext cx="404813" cy="457200"/>
          </a:xfrm>
          <a:prstGeom prst="rect">
            <a:avLst/>
          </a:prstGeom>
          <a:noFill/>
          <a:ln w="9525">
            <a:noFill/>
            <a:miter lim="800000"/>
            <a:headEnd/>
            <a:tailEnd/>
          </a:ln>
        </p:spPr>
        <p:txBody>
          <a:bodyPr wrap="none">
            <a:spAutoFit/>
          </a:bodyPr>
          <a:lstStyle/>
          <a:p>
            <a:r>
              <a:rPr lang="en-US" b="1">
                <a:solidFill>
                  <a:srgbClr val="0000FF"/>
                </a:solidFill>
              </a:rPr>
              <a:t>H</a:t>
            </a:r>
          </a:p>
        </p:txBody>
      </p:sp>
      <p:sp>
        <p:nvSpPr>
          <p:cNvPr id="22" name="Text Box 53"/>
          <p:cNvSpPr txBox="1">
            <a:spLocks noChangeArrowheads="1"/>
          </p:cNvSpPr>
          <p:nvPr/>
        </p:nvSpPr>
        <p:spPr bwMode="auto">
          <a:xfrm>
            <a:off x="6169025" y="5602288"/>
            <a:ext cx="245580" cy="369332"/>
          </a:xfrm>
          <a:prstGeom prst="rect">
            <a:avLst/>
          </a:prstGeom>
          <a:noFill/>
          <a:ln w="9525">
            <a:noFill/>
            <a:miter lim="800000"/>
            <a:headEnd/>
            <a:tailEnd/>
          </a:ln>
        </p:spPr>
        <p:txBody>
          <a:bodyPr wrap="none">
            <a:spAutoFit/>
          </a:bodyPr>
          <a:lstStyle/>
          <a:p>
            <a:r>
              <a:rPr lang="en-US" b="1" dirty="0" smtClean="0">
                <a:solidFill>
                  <a:srgbClr val="0000FF"/>
                </a:solidFill>
              </a:rPr>
              <a:t>I</a:t>
            </a:r>
            <a:endParaRPr lang="en-US" b="1" dirty="0">
              <a:solidFill>
                <a:srgbClr val="0000FF"/>
              </a:solidFill>
            </a:endParaRPr>
          </a:p>
        </p:txBody>
      </p:sp>
      <p:sp>
        <p:nvSpPr>
          <p:cNvPr id="41" name="AutoShape 23"/>
          <p:cNvSpPr>
            <a:spLocks noChangeArrowheads="1"/>
          </p:cNvSpPr>
          <p:nvPr/>
        </p:nvSpPr>
        <p:spPr bwMode="auto">
          <a:xfrm>
            <a:off x="1133475" y="4371975"/>
            <a:ext cx="457200" cy="457200"/>
          </a:xfrm>
          <a:prstGeom prst="flowChartConnector">
            <a:avLst/>
          </a:prstGeom>
          <a:noFill/>
          <a:ln w="28575">
            <a:solidFill>
              <a:schemeClr val="tx1"/>
            </a:solidFill>
            <a:round/>
            <a:headEnd/>
            <a:tailEnd/>
          </a:ln>
        </p:spPr>
        <p:txBody>
          <a:bodyPr wrap="none" anchor="ctr"/>
          <a:lstStyle/>
          <a:p>
            <a:r>
              <a:rPr lang="en-US" b="1" dirty="0"/>
              <a:t>2</a:t>
            </a:r>
          </a:p>
        </p:txBody>
      </p:sp>
      <p:cxnSp>
        <p:nvCxnSpPr>
          <p:cNvPr id="43" name="Straight Connector 42"/>
          <p:cNvCxnSpPr>
            <a:stCxn id="41" idx="3"/>
            <a:endCxn id="6" idx="0"/>
          </p:cNvCxnSpPr>
          <p:nvPr/>
        </p:nvCxnSpPr>
        <p:spPr>
          <a:xfrm rot="5400000">
            <a:off x="885825" y="4790795"/>
            <a:ext cx="343180" cy="28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5"/>
            <a:endCxn id="10" idx="0"/>
          </p:cNvCxnSpPr>
          <p:nvPr/>
        </p:nvCxnSpPr>
        <p:spPr>
          <a:xfrm rot="16200000" flipH="1">
            <a:off x="1491176" y="4794763"/>
            <a:ext cx="343180" cy="27809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461" y="1266190"/>
            <a:ext cx="106680" cy="208279"/>
          </a:xfrm>
          <a:prstGeom prst="rect">
            <a:avLst/>
          </a:prstGeom>
        </p:spPr>
        <p:txBody>
          <a:bodyPr vert="horz" wrap="square" lIns="0" tIns="12700" rIns="0" bIns="0" rtlCol="0">
            <a:spAutoFit/>
          </a:bodyPr>
          <a:lstStyle/>
          <a:p>
            <a:pPr marL="12700">
              <a:lnSpc>
                <a:spcPct val="100000"/>
              </a:lnSpc>
              <a:spcBef>
                <a:spcPts val="100"/>
              </a:spcBef>
            </a:pPr>
            <a:r>
              <a:rPr sz="1200" b="1" spc="-70" dirty="0">
                <a:solidFill>
                  <a:srgbClr val="FFFFFF"/>
                </a:solidFill>
                <a:latin typeface="Trebuchet MS"/>
                <a:cs typeface="Trebuchet MS"/>
              </a:rPr>
              <a:t>8</a:t>
            </a:r>
            <a:endParaRPr sz="1200">
              <a:latin typeface="Trebuchet MS"/>
              <a:cs typeface="Trebuchet MS"/>
            </a:endParaRPr>
          </a:p>
        </p:txBody>
      </p:sp>
      <p:sp>
        <p:nvSpPr>
          <p:cNvPr id="5" name="object 5"/>
          <p:cNvSpPr txBox="1">
            <a:spLocks noGrp="1"/>
          </p:cNvSpPr>
          <p:nvPr>
            <p:ph type="dt" sz="half" idx="6"/>
          </p:nvPr>
        </p:nvSpPr>
        <p:spPr>
          <a:xfrm>
            <a:off x="228600" y="6324600"/>
            <a:ext cx="2124710" cy="205184"/>
          </a:xfrm>
          <a:prstGeom prst="rect">
            <a:avLst/>
          </a:prstGeom>
        </p:spPr>
        <p:txBody>
          <a:bodyPr vert="horz" wrap="square" lIns="0" tIns="0" rIns="0" bIns="0" rtlCol="0">
            <a:spAutoFit/>
          </a:bodyPr>
          <a:lstStyle/>
          <a:p>
            <a:pPr marL="12700">
              <a:lnSpc>
                <a:spcPts val="1580"/>
              </a:lnSpc>
            </a:pPr>
            <a:fld id="{D80C4805-6CB9-44D5-B352-5320D421658A}"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2128520" cy="697230"/>
          </a:xfrm>
          <a:prstGeom prst="rect">
            <a:avLst/>
          </a:prstGeom>
        </p:spPr>
        <p:txBody>
          <a:bodyPr vert="horz" wrap="square" lIns="0" tIns="13335" rIns="0" bIns="0" rtlCol="0">
            <a:spAutoFit/>
          </a:bodyPr>
          <a:lstStyle/>
          <a:p>
            <a:pPr marL="12700">
              <a:lnSpc>
                <a:spcPct val="100000"/>
              </a:lnSpc>
              <a:spcBef>
                <a:spcPts val="105"/>
              </a:spcBef>
            </a:pPr>
            <a:r>
              <a:rPr spc="-350" dirty="0"/>
              <a:t>Examples</a:t>
            </a:r>
          </a:p>
        </p:txBody>
      </p:sp>
      <p:sp>
        <p:nvSpPr>
          <p:cNvPr id="4" name="object 4"/>
          <p:cNvSpPr txBox="1"/>
          <p:nvPr/>
        </p:nvSpPr>
        <p:spPr>
          <a:xfrm>
            <a:off x="307340" y="1459738"/>
            <a:ext cx="8531860" cy="4117153"/>
          </a:xfrm>
          <a:prstGeom prst="rect">
            <a:avLst/>
          </a:prstGeom>
        </p:spPr>
        <p:txBody>
          <a:bodyPr vert="horz" wrap="square" lIns="0" tIns="13335" rIns="0" bIns="0" rtlCol="0">
            <a:spAutoFit/>
          </a:bodyPr>
          <a:lstStyle/>
          <a:p>
            <a:pPr marL="332740" marR="5080" indent="-320040" algn="just">
              <a:lnSpc>
                <a:spcPct val="100000"/>
              </a:lnSpc>
              <a:spcBef>
                <a:spcPts val="105"/>
              </a:spcBef>
              <a:buClr>
                <a:srgbClr val="DD8046"/>
              </a:buClr>
              <a:buSzPct val="60344"/>
              <a:buFont typeface="Wingdings"/>
              <a:buChar char=""/>
              <a:tabLst>
                <a:tab pos="332740" algn="l"/>
              </a:tabLst>
            </a:pPr>
            <a:r>
              <a:rPr lang="en-US" sz="2800" dirty="0" smtClean="0"/>
              <a:t>A Multidimensional Array is simply a collection of one-  dimensional arrays.</a:t>
            </a:r>
          </a:p>
          <a:p>
            <a:pPr marL="332740" marR="5080" indent="-320040" algn="just">
              <a:lnSpc>
                <a:spcPct val="100000"/>
              </a:lnSpc>
              <a:spcBef>
                <a:spcPts val="695"/>
              </a:spcBef>
              <a:buClr>
                <a:srgbClr val="DD8046"/>
              </a:buClr>
              <a:buSzPct val="60344"/>
              <a:buFont typeface="Wingdings"/>
              <a:buChar char=""/>
              <a:tabLst>
                <a:tab pos="332740" algn="l"/>
              </a:tabLst>
            </a:pPr>
            <a:r>
              <a:rPr lang="en-US" sz="2800" dirty="0" smtClean="0"/>
              <a:t>A Tree is a data structure that is made up of a set of  linked nodes, which  can be used to represent a  hierarchical relationship among data elements.</a:t>
            </a:r>
          </a:p>
          <a:p>
            <a:pPr marL="332740" marR="5080" indent="-320040" algn="just">
              <a:lnSpc>
                <a:spcPct val="100000"/>
              </a:lnSpc>
              <a:spcBef>
                <a:spcPts val="710"/>
              </a:spcBef>
              <a:buClr>
                <a:srgbClr val="DD8046"/>
              </a:buClr>
              <a:buSzPct val="60344"/>
              <a:buFont typeface="Wingdings"/>
              <a:buChar char=""/>
              <a:tabLst>
                <a:tab pos="332740" algn="l"/>
              </a:tabLst>
            </a:pPr>
            <a:r>
              <a:rPr lang="en-US" sz="2800" dirty="0" smtClean="0"/>
              <a:t>A Graph is a data structure that is made up of a finite  set of edges and vertices. Edges represent connections  or relationships among vertices that stores data  elements.</a:t>
            </a:r>
            <a:endParaRPr lang="en-US" sz="2800"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Step 2</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170</a:t>
            </a:fld>
            <a:endParaRPr lang="en-US"/>
          </a:p>
        </p:txBody>
      </p:sp>
      <p:sp>
        <p:nvSpPr>
          <p:cNvPr id="5" name="AutoShape 36"/>
          <p:cNvSpPr>
            <a:spLocks noChangeArrowheads="1"/>
          </p:cNvSpPr>
          <p:nvPr/>
        </p:nvSpPr>
        <p:spPr bwMode="auto">
          <a:xfrm>
            <a:off x="3352800" y="5105400"/>
            <a:ext cx="457200" cy="457200"/>
          </a:xfrm>
          <a:prstGeom prst="flowChartConnector">
            <a:avLst/>
          </a:prstGeom>
          <a:noFill/>
          <a:ln w="28575">
            <a:solidFill>
              <a:schemeClr val="tx1"/>
            </a:solidFill>
            <a:round/>
            <a:headEnd/>
            <a:tailEnd/>
          </a:ln>
        </p:spPr>
        <p:txBody>
          <a:bodyPr wrap="none" anchor="ctr"/>
          <a:lstStyle/>
          <a:p>
            <a:pPr algn="ctr"/>
            <a:r>
              <a:rPr lang="en-US" b="1"/>
              <a:t>1</a:t>
            </a:r>
          </a:p>
        </p:txBody>
      </p:sp>
      <p:sp>
        <p:nvSpPr>
          <p:cNvPr id="6" name="AutoShape 37"/>
          <p:cNvSpPr>
            <a:spLocks noChangeArrowheads="1"/>
          </p:cNvSpPr>
          <p:nvPr/>
        </p:nvSpPr>
        <p:spPr bwMode="auto">
          <a:xfrm>
            <a:off x="685800" y="5105400"/>
            <a:ext cx="457200" cy="457200"/>
          </a:xfrm>
          <a:prstGeom prst="flowChartConnector">
            <a:avLst/>
          </a:prstGeom>
          <a:noFill/>
          <a:ln w="28575">
            <a:solidFill>
              <a:schemeClr val="tx1"/>
            </a:solidFill>
            <a:round/>
            <a:headEnd/>
            <a:tailEnd/>
          </a:ln>
        </p:spPr>
        <p:txBody>
          <a:bodyPr wrap="none" anchor="ctr"/>
          <a:lstStyle/>
          <a:p>
            <a:r>
              <a:rPr lang="en-US" b="1" dirty="0"/>
              <a:t>1</a:t>
            </a:r>
          </a:p>
        </p:txBody>
      </p:sp>
      <p:sp>
        <p:nvSpPr>
          <p:cNvPr id="7" name="AutoShape 38"/>
          <p:cNvSpPr>
            <a:spLocks noChangeArrowheads="1"/>
          </p:cNvSpPr>
          <p:nvPr/>
        </p:nvSpPr>
        <p:spPr bwMode="auto">
          <a:xfrm>
            <a:off x="6065838" y="5105400"/>
            <a:ext cx="457200" cy="457200"/>
          </a:xfrm>
          <a:prstGeom prst="flowChartConnector">
            <a:avLst/>
          </a:prstGeom>
          <a:noFill/>
          <a:ln w="28575">
            <a:solidFill>
              <a:schemeClr val="tx1"/>
            </a:solidFill>
            <a:round/>
            <a:headEnd/>
            <a:tailEnd/>
          </a:ln>
        </p:spPr>
        <p:txBody>
          <a:bodyPr wrap="none" anchor="ctr"/>
          <a:lstStyle/>
          <a:p>
            <a:pPr algn="ctr"/>
            <a:r>
              <a:rPr lang="en-US" b="1"/>
              <a:t>3</a:t>
            </a:r>
          </a:p>
        </p:txBody>
      </p:sp>
      <p:sp>
        <p:nvSpPr>
          <p:cNvPr id="8" name="AutoShape 39"/>
          <p:cNvSpPr>
            <a:spLocks noChangeArrowheads="1"/>
          </p:cNvSpPr>
          <p:nvPr/>
        </p:nvSpPr>
        <p:spPr bwMode="auto">
          <a:xfrm>
            <a:off x="2478088" y="5105400"/>
            <a:ext cx="457200" cy="457200"/>
          </a:xfrm>
          <a:prstGeom prst="flowChartConnector">
            <a:avLst/>
          </a:prstGeom>
          <a:noFill/>
          <a:ln w="28575">
            <a:solidFill>
              <a:schemeClr val="tx1"/>
            </a:solidFill>
            <a:round/>
            <a:headEnd/>
            <a:tailEnd/>
          </a:ln>
        </p:spPr>
        <p:txBody>
          <a:bodyPr wrap="none" anchor="ctr"/>
          <a:lstStyle/>
          <a:p>
            <a:r>
              <a:rPr lang="en-US" b="1"/>
              <a:t>1</a:t>
            </a:r>
          </a:p>
        </p:txBody>
      </p:sp>
      <p:sp>
        <p:nvSpPr>
          <p:cNvPr id="9" name="AutoShape 40"/>
          <p:cNvSpPr>
            <a:spLocks noChangeArrowheads="1"/>
          </p:cNvSpPr>
          <p:nvPr/>
        </p:nvSpPr>
        <p:spPr bwMode="auto">
          <a:xfrm>
            <a:off x="4267200" y="5105400"/>
            <a:ext cx="457200" cy="457200"/>
          </a:xfrm>
          <a:prstGeom prst="flowChartConnector">
            <a:avLst/>
          </a:prstGeom>
          <a:noFill/>
          <a:ln w="28575">
            <a:solidFill>
              <a:schemeClr val="tx1"/>
            </a:solidFill>
            <a:round/>
            <a:headEnd/>
            <a:tailEnd/>
          </a:ln>
        </p:spPr>
        <p:txBody>
          <a:bodyPr wrap="none" anchor="ctr"/>
          <a:lstStyle/>
          <a:p>
            <a:r>
              <a:rPr lang="en-US" b="1"/>
              <a:t>2</a:t>
            </a:r>
          </a:p>
        </p:txBody>
      </p:sp>
      <p:sp>
        <p:nvSpPr>
          <p:cNvPr id="10" name="AutoShape 41"/>
          <p:cNvSpPr>
            <a:spLocks noChangeArrowheads="1"/>
          </p:cNvSpPr>
          <p:nvPr/>
        </p:nvSpPr>
        <p:spPr bwMode="auto">
          <a:xfrm>
            <a:off x="1573213" y="5105400"/>
            <a:ext cx="457200" cy="457200"/>
          </a:xfrm>
          <a:prstGeom prst="flowChartConnector">
            <a:avLst/>
          </a:prstGeom>
          <a:noFill/>
          <a:ln w="28575">
            <a:solidFill>
              <a:schemeClr val="tx1"/>
            </a:solidFill>
            <a:round/>
            <a:headEnd/>
            <a:tailEnd/>
          </a:ln>
        </p:spPr>
        <p:txBody>
          <a:bodyPr wrap="none" anchor="ctr"/>
          <a:lstStyle/>
          <a:p>
            <a:pPr algn="ctr"/>
            <a:r>
              <a:rPr lang="en-US" b="1"/>
              <a:t>1</a:t>
            </a:r>
          </a:p>
        </p:txBody>
      </p:sp>
      <p:sp>
        <p:nvSpPr>
          <p:cNvPr id="11" name="AutoShape 42"/>
          <p:cNvSpPr>
            <a:spLocks noChangeArrowheads="1"/>
          </p:cNvSpPr>
          <p:nvPr/>
        </p:nvSpPr>
        <p:spPr bwMode="auto">
          <a:xfrm>
            <a:off x="5164138" y="5105400"/>
            <a:ext cx="457200" cy="457200"/>
          </a:xfrm>
          <a:prstGeom prst="flowChartConnector">
            <a:avLst/>
          </a:prstGeom>
          <a:noFill/>
          <a:ln w="28575">
            <a:solidFill>
              <a:schemeClr val="tx1"/>
            </a:solidFill>
            <a:round/>
            <a:headEnd/>
            <a:tailEnd/>
          </a:ln>
        </p:spPr>
        <p:txBody>
          <a:bodyPr wrap="none" anchor="ctr"/>
          <a:lstStyle/>
          <a:p>
            <a:r>
              <a:rPr lang="en-US" b="1"/>
              <a:t>2</a:t>
            </a:r>
          </a:p>
        </p:txBody>
      </p:sp>
      <p:sp>
        <p:nvSpPr>
          <p:cNvPr id="12" name="AutoShape 43"/>
          <p:cNvSpPr>
            <a:spLocks noChangeArrowheads="1"/>
          </p:cNvSpPr>
          <p:nvPr/>
        </p:nvSpPr>
        <p:spPr bwMode="auto">
          <a:xfrm>
            <a:off x="6970713" y="5105400"/>
            <a:ext cx="457200" cy="457200"/>
          </a:xfrm>
          <a:prstGeom prst="flowChartConnector">
            <a:avLst/>
          </a:prstGeom>
          <a:noFill/>
          <a:ln w="28575">
            <a:solidFill>
              <a:schemeClr val="tx1"/>
            </a:solidFill>
            <a:round/>
            <a:headEnd/>
            <a:tailEnd/>
          </a:ln>
        </p:spPr>
        <p:txBody>
          <a:bodyPr wrap="none" anchor="ctr"/>
          <a:lstStyle/>
          <a:p>
            <a:r>
              <a:rPr lang="en-US" b="1"/>
              <a:t>3</a:t>
            </a:r>
          </a:p>
        </p:txBody>
      </p:sp>
      <p:sp>
        <p:nvSpPr>
          <p:cNvPr id="13" name="AutoShape 44"/>
          <p:cNvSpPr>
            <a:spLocks noChangeArrowheads="1"/>
          </p:cNvSpPr>
          <p:nvPr/>
        </p:nvSpPr>
        <p:spPr bwMode="auto">
          <a:xfrm>
            <a:off x="7875588" y="5105400"/>
            <a:ext cx="457200" cy="457200"/>
          </a:xfrm>
          <a:prstGeom prst="flowChartConnector">
            <a:avLst/>
          </a:prstGeom>
          <a:noFill/>
          <a:ln w="28575">
            <a:solidFill>
              <a:schemeClr val="tx1"/>
            </a:solidFill>
            <a:round/>
            <a:headEnd/>
            <a:tailEnd/>
          </a:ln>
        </p:spPr>
        <p:txBody>
          <a:bodyPr wrap="none" anchor="ctr"/>
          <a:lstStyle/>
          <a:p>
            <a:r>
              <a:rPr lang="en-US" b="1"/>
              <a:t>5</a:t>
            </a:r>
          </a:p>
        </p:txBody>
      </p:sp>
      <p:sp>
        <p:nvSpPr>
          <p:cNvPr id="14" name="Text Box 45"/>
          <p:cNvSpPr txBox="1">
            <a:spLocks noChangeArrowheads="1"/>
          </p:cNvSpPr>
          <p:nvPr/>
        </p:nvSpPr>
        <p:spPr bwMode="auto">
          <a:xfrm>
            <a:off x="720725" y="5602288"/>
            <a:ext cx="404813" cy="457200"/>
          </a:xfrm>
          <a:prstGeom prst="rect">
            <a:avLst/>
          </a:prstGeom>
          <a:noFill/>
          <a:ln w="9525">
            <a:noFill/>
            <a:miter lim="800000"/>
            <a:headEnd/>
            <a:tailEnd/>
          </a:ln>
        </p:spPr>
        <p:txBody>
          <a:bodyPr wrap="none">
            <a:spAutoFit/>
          </a:bodyPr>
          <a:lstStyle/>
          <a:p>
            <a:pPr algn="ctr"/>
            <a:r>
              <a:rPr lang="en-US" b="1">
                <a:solidFill>
                  <a:srgbClr val="0000FF"/>
                </a:solidFill>
              </a:rPr>
              <a:t>A</a:t>
            </a:r>
          </a:p>
        </p:txBody>
      </p:sp>
      <p:sp>
        <p:nvSpPr>
          <p:cNvPr id="15" name="Text Box 46"/>
          <p:cNvSpPr txBox="1">
            <a:spLocks noChangeArrowheads="1"/>
          </p:cNvSpPr>
          <p:nvPr/>
        </p:nvSpPr>
        <p:spPr bwMode="auto">
          <a:xfrm>
            <a:off x="1609725" y="5602288"/>
            <a:ext cx="420688" cy="457200"/>
          </a:xfrm>
          <a:prstGeom prst="rect">
            <a:avLst/>
          </a:prstGeom>
          <a:noFill/>
          <a:ln w="9525">
            <a:noFill/>
            <a:miter lim="800000"/>
            <a:headEnd/>
            <a:tailEnd/>
          </a:ln>
        </p:spPr>
        <p:txBody>
          <a:bodyPr wrap="none">
            <a:spAutoFit/>
          </a:bodyPr>
          <a:lstStyle/>
          <a:p>
            <a:pPr algn="ctr"/>
            <a:r>
              <a:rPr lang="en-US" b="1">
                <a:solidFill>
                  <a:srgbClr val="0000FF"/>
                </a:solidFill>
              </a:rPr>
              <a:t>G</a:t>
            </a:r>
          </a:p>
        </p:txBody>
      </p:sp>
      <p:sp>
        <p:nvSpPr>
          <p:cNvPr id="16" name="Text Box 47"/>
          <p:cNvSpPr txBox="1">
            <a:spLocks noChangeArrowheads="1"/>
          </p:cNvSpPr>
          <p:nvPr/>
        </p:nvSpPr>
        <p:spPr bwMode="auto">
          <a:xfrm>
            <a:off x="7064375" y="5602288"/>
            <a:ext cx="261610" cy="369332"/>
          </a:xfrm>
          <a:prstGeom prst="rect">
            <a:avLst/>
          </a:prstGeom>
          <a:noFill/>
          <a:ln w="9525">
            <a:noFill/>
            <a:miter lim="800000"/>
            <a:headEnd/>
            <a:tailEnd/>
          </a:ln>
        </p:spPr>
        <p:txBody>
          <a:bodyPr wrap="none">
            <a:spAutoFit/>
          </a:bodyPr>
          <a:lstStyle/>
          <a:p>
            <a:r>
              <a:rPr lang="en-US" b="1" dirty="0" smtClean="0">
                <a:solidFill>
                  <a:srgbClr val="0000FF"/>
                </a:solidFill>
              </a:rPr>
              <a:t>J</a:t>
            </a:r>
            <a:endParaRPr lang="en-US" b="1" dirty="0">
              <a:solidFill>
                <a:srgbClr val="0000FF"/>
              </a:solidFill>
            </a:endParaRPr>
          </a:p>
        </p:txBody>
      </p:sp>
      <p:sp>
        <p:nvSpPr>
          <p:cNvPr id="17" name="Text Box 48"/>
          <p:cNvSpPr txBox="1">
            <a:spLocks noChangeArrowheads="1"/>
          </p:cNvSpPr>
          <p:nvPr/>
        </p:nvSpPr>
        <p:spPr bwMode="auto">
          <a:xfrm>
            <a:off x="7910513" y="5602288"/>
            <a:ext cx="387350" cy="457200"/>
          </a:xfrm>
          <a:prstGeom prst="rect">
            <a:avLst/>
          </a:prstGeom>
          <a:noFill/>
          <a:ln w="9525">
            <a:noFill/>
            <a:miter lim="800000"/>
            <a:headEnd/>
            <a:tailEnd/>
          </a:ln>
        </p:spPr>
        <p:txBody>
          <a:bodyPr wrap="none">
            <a:spAutoFit/>
          </a:bodyPr>
          <a:lstStyle/>
          <a:p>
            <a:r>
              <a:rPr lang="en-US" b="1">
                <a:solidFill>
                  <a:srgbClr val="0000FF"/>
                </a:solidFill>
              </a:rPr>
              <a:t>S</a:t>
            </a:r>
          </a:p>
        </p:txBody>
      </p:sp>
      <p:sp>
        <p:nvSpPr>
          <p:cNvPr id="18" name="Text Box 49"/>
          <p:cNvSpPr txBox="1">
            <a:spLocks noChangeArrowheads="1"/>
          </p:cNvSpPr>
          <p:nvPr/>
        </p:nvSpPr>
        <p:spPr bwMode="auto">
          <a:xfrm>
            <a:off x="2497138" y="5602288"/>
            <a:ext cx="438150" cy="457200"/>
          </a:xfrm>
          <a:prstGeom prst="rect">
            <a:avLst/>
          </a:prstGeom>
          <a:noFill/>
          <a:ln w="9525">
            <a:noFill/>
            <a:miter lim="800000"/>
            <a:headEnd/>
            <a:tailEnd/>
          </a:ln>
        </p:spPr>
        <p:txBody>
          <a:bodyPr wrap="none">
            <a:spAutoFit/>
          </a:bodyPr>
          <a:lstStyle/>
          <a:p>
            <a:pPr algn="ctr"/>
            <a:r>
              <a:rPr lang="en-US" b="1">
                <a:solidFill>
                  <a:srgbClr val="0000FF"/>
                </a:solidFill>
              </a:rPr>
              <a:t>M</a:t>
            </a:r>
          </a:p>
        </p:txBody>
      </p:sp>
      <p:sp>
        <p:nvSpPr>
          <p:cNvPr id="19" name="Text Box 50"/>
          <p:cNvSpPr txBox="1">
            <a:spLocks noChangeArrowheads="1"/>
          </p:cNvSpPr>
          <p:nvPr/>
        </p:nvSpPr>
        <p:spPr bwMode="auto">
          <a:xfrm>
            <a:off x="3440113" y="5602288"/>
            <a:ext cx="369887" cy="457200"/>
          </a:xfrm>
          <a:prstGeom prst="rect">
            <a:avLst/>
          </a:prstGeom>
          <a:noFill/>
          <a:ln w="9525">
            <a:noFill/>
            <a:miter lim="800000"/>
            <a:headEnd/>
            <a:tailEnd/>
          </a:ln>
        </p:spPr>
        <p:txBody>
          <a:bodyPr wrap="none">
            <a:spAutoFit/>
          </a:bodyPr>
          <a:lstStyle/>
          <a:p>
            <a:r>
              <a:rPr lang="en-US" b="1">
                <a:solidFill>
                  <a:srgbClr val="0000FF"/>
                </a:solidFill>
              </a:rPr>
              <a:t>T</a:t>
            </a:r>
          </a:p>
        </p:txBody>
      </p:sp>
      <p:sp>
        <p:nvSpPr>
          <p:cNvPr id="20" name="Text Box 51"/>
          <p:cNvSpPr txBox="1">
            <a:spLocks noChangeArrowheads="1"/>
          </p:cNvSpPr>
          <p:nvPr/>
        </p:nvSpPr>
        <p:spPr bwMode="auto">
          <a:xfrm>
            <a:off x="4337050" y="5602288"/>
            <a:ext cx="387350" cy="457200"/>
          </a:xfrm>
          <a:prstGeom prst="rect">
            <a:avLst/>
          </a:prstGeom>
          <a:noFill/>
          <a:ln w="9525">
            <a:noFill/>
            <a:miter lim="800000"/>
            <a:headEnd/>
            <a:tailEnd/>
          </a:ln>
        </p:spPr>
        <p:txBody>
          <a:bodyPr wrap="none">
            <a:spAutoFit/>
          </a:bodyPr>
          <a:lstStyle/>
          <a:p>
            <a:r>
              <a:rPr lang="en-US" b="1">
                <a:solidFill>
                  <a:srgbClr val="0000FF"/>
                </a:solidFill>
              </a:rPr>
              <a:t>E</a:t>
            </a:r>
          </a:p>
        </p:txBody>
      </p:sp>
      <p:sp>
        <p:nvSpPr>
          <p:cNvPr id="21" name="Text Box 52"/>
          <p:cNvSpPr txBox="1">
            <a:spLocks noChangeArrowheads="1"/>
          </p:cNvSpPr>
          <p:nvPr/>
        </p:nvSpPr>
        <p:spPr bwMode="auto">
          <a:xfrm>
            <a:off x="5216525" y="5602288"/>
            <a:ext cx="404813" cy="457200"/>
          </a:xfrm>
          <a:prstGeom prst="rect">
            <a:avLst/>
          </a:prstGeom>
          <a:noFill/>
          <a:ln w="9525">
            <a:noFill/>
            <a:miter lim="800000"/>
            <a:headEnd/>
            <a:tailEnd/>
          </a:ln>
        </p:spPr>
        <p:txBody>
          <a:bodyPr wrap="none">
            <a:spAutoFit/>
          </a:bodyPr>
          <a:lstStyle/>
          <a:p>
            <a:r>
              <a:rPr lang="en-US" b="1">
                <a:solidFill>
                  <a:srgbClr val="0000FF"/>
                </a:solidFill>
              </a:rPr>
              <a:t>H</a:t>
            </a:r>
          </a:p>
        </p:txBody>
      </p:sp>
      <p:sp>
        <p:nvSpPr>
          <p:cNvPr id="22" name="Text Box 53"/>
          <p:cNvSpPr txBox="1">
            <a:spLocks noChangeArrowheads="1"/>
          </p:cNvSpPr>
          <p:nvPr/>
        </p:nvSpPr>
        <p:spPr bwMode="auto">
          <a:xfrm>
            <a:off x="6169025" y="5602288"/>
            <a:ext cx="245580" cy="369332"/>
          </a:xfrm>
          <a:prstGeom prst="rect">
            <a:avLst/>
          </a:prstGeom>
          <a:noFill/>
          <a:ln w="9525">
            <a:noFill/>
            <a:miter lim="800000"/>
            <a:headEnd/>
            <a:tailEnd/>
          </a:ln>
        </p:spPr>
        <p:txBody>
          <a:bodyPr wrap="none">
            <a:spAutoFit/>
          </a:bodyPr>
          <a:lstStyle/>
          <a:p>
            <a:r>
              <a:rPr lang="en-US" b="1" dirty="0" smtClean="0">
                <a:solidFill>
                  <a:srgbClr val="0000FF"/>
                </a:solidFill>
              </a:rPr>
              <a:t>I</a:t>
            </a:r>
            <a:endParaRPr lang="en-US" b="1" dirty="0">
              <a:solidFill>
                <a:srgbClr val="0000FF"/>
              </a:solidFill>
            </a:endParaRPr>
          </a:p>
        </p:txBody>
      </p:sp>
      <p:sp>
        <p:nvSpPr>
          <p:cNvPr id="41" name="AutoShape 23"/>
          <p:cNvSpPr>
            <a:spLocks noChangeArrowheads="1"/>
          </p:cNvSpPr>
          <p:nvPr/>
        </p:nvSpPr>
        <p:spPr bwMode="auto">
          <a:xfrm>
            <a:off x="1133475" y="4371975"/>
            <a:ext cx="457200" cy="457200"/>
          </a:xfrm>
          <a:prstGeom prst="flowChartConnector">
            <a:avLst/>
          </a:prstGeom>
          <a:noFill/>
          <a:ln w="28575">
            <a:solidFill>
              <a:schemeClr val="tx1"/>
            </a:solidFill>
            <a:round/>
            <a:headEnd/>
            <a:tailEnd/>
          </a:ln>
        </p:spPr>
        <p:txBody>
          <a:bodyPr wrap="none" anchor="ctr"/>
          <a:lstStyle/>
          <a:p>
            <a:r>
              <a:rPr lang="en-US" b="1" dirty="0"/>
              <a:t>2</a:t>
            </a:r>
          </a:p>
        </p:txBody>
      </p:sp>
      <p:cxnSp>
        <p:nvCxnSpPr>
          <p:cNvPr id="43" name="Straight Connector 42"/>
          <p:cNvCxnSpPr>
            <a:stCxn id="41" idx="3"/>
            <a:endCxn id="6" idx="0"/>
          </p:cNvCxnSpPr>
          <p:nvPr/>
        </p:nvCxnSpPr>
        <p:spPr>
          <a:xfrm rot="5400000">
            <a:off x="885825" y="4790795"/>
            <a:ext cx="343180" cy="28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5"/>
            <a:endCxn id="10" idx="0"/>
          </p:cNvCxnSpPr>
          <p:nvPr/>
        </p:nvCxnSpPr>
        <p:spPr>
          <a:xfrm rot="16200000" flipH="1">
            <a:off x="1491176" y="4794763"/>
            <a:ext cx="343180" cy="278093"/>
          </a:xfrm>
          <a:prstGeom prst="line">
            <a:avLst/>
          </a:prstGeom>
        </p:spPr>
        <p:style>
          <a:lnRef idx="1">
            <a:schemeClr val="accent1"/>
          </a:lnRef>
          <a:fillRef idx="0">
            <a:schemeClr val="accent1"/>
          </a:fillRef>
          <a:effectRef idx="0">
            <a:schemeClr val="accent1"/>
          </a:effectRef>
          <a:fontRef idx="minor">
            <a:schemeClr val="tx1"/>
          </a:fontRef>
        </p:style>
      </p:cxnSp>
      <p:sp>
        <p:nvSpPr>
          <p:cNvPr id="53" name="AutoShape 23"/>
          <p:cNvSpPr>
            <a:spLocks noChangeArrowheads="1"/>
          </p:cNvSpPr>
          <p:nvPr/>
        </p:nvSpPr>
        <p:spPr bwMode="auto">
          <a:xfrm>
            <a:off x="2895600" y="4267200"/>
            <a:ext cx="447675" cy="428625"/>
          </a:xfrm>
          <a:prstGeom prst="flowChartConnector">
            <a:avLst/>
          </a:prstGeom>
          <a:noFill/>
          <a:ln w="28575">
            <a:solidFill>
              <a:schemeClr val="tx1"/>
            </a:solidFill>
            <a:round/>
            <a:headEnd/>
            <a:tailEnd/>
          </a:ln>
        </p:spPr>
        <p:txBody>
          <a:bodyPr wrap="none" anchor="ctr"/>
          <a:lstStyle/>
          <a:p>
            <a:r>
              <a:rPr lang="en-US" b="1" dirty="0"/>
              <a:t>2</a:t>
            </a:r>
          </a:p>
        </p:txBody>
      </p:sp>
      <p:cxnSp>
        <p:nvCxnSpPr>
          <p:cNvPr id="35" name="Straight Connector 34"/>
          <p:cNvCxnSpPr>
            <a:stCxn id="53" idx="3"/>
            <a:endCxn id="8" idx="0"/>
          </p:cNvCxnSpPr>
          <p:nvPr/>
        </p:nvCxnSpPr>
        <p:spPr>
          <a:xfrm rot="5400000">
            <a:off x="2597752" y="4741991"/>
            <a:ext cx="472346" cy="254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3" idx="5"/>
            <a:endCxn id="5" idx="0"/>
          </p:cNvCxnSpPr>
          <p:nvPr/>
        </p:nvCxnSpPr>
        <p:spPr>
          <a:xfrm rot="16200000" flipH="1">
            <a:off x="3193384" y="4717384"/>
            <a:ext cx="472346" cy="3036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Step 3</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171</a:t>
            </a:fld>
            <a:endParaRPr lang="en-US"/>
          </a:p>
        </p:txBody>
      </p:sp>
      <p:sp>
        <p:nvSpPr>
          <p:cNvPr id="5" name="AutoShape 36"/>
          <p:cNvSpPr>
            <a:spLocks noChangeArrowheads="1"/>
          </p:cNvSpPr>
          <p:nvPr/>
        </p:nvSpPr>
        <p:spPr bwMode="auto">
          <a:xfrm>
            <a:off x="3352800" y="5105400"/>
            <a:ext cx="457200" cy="457200"/>
          </a:xfrm>
          <a:prstGeom prst="flowChartConnector">
            <a:avLst/>
          </a:prstGeom>
          <a:noFill/>
          <a:ln w="28575">
            <a:solidFill>
              <a:schemeClr val="tx1"/>
            </a:solidFill>
            <a:round/>
            <a:headEnd/>
            <a:tailEnd/>
          </a:ln>
        </p:spPr>
        <p:txBody>
          <a:bodyPr wrap="none" anchor="ctr"/>
          <a:lstStyle/>
          <a:p>
            <a:pPr algn="ctr"/>
            <a:r>
              <a:rPr lang="en-US" b="1"/>
              <a:t>1</a:t>
            </a:r>
          </a:p>
        </p:txBody>
      </p:sp>
      <p:sp>
        <p:nvSpPr>
          <p:cNvPr id="6" name="AutoShape 37"/>
          <p:cNvSpPr>
            <a:spLocks noChangeArrowheads="1"/>
          </p:cNvSpPr>
          <p:nvPr/>
        </p:nvSpPr>
        <p:spPr bwMode="auto">
          <a:xfrm>
            <a:off x="685800" y="5105400"/>
            <a:ext cx="457200" cy="457200"/>
          </a:xfrm>
          <a:prstGeom prst="flowChartConnector">
            <a:avLst/>
          </a:prstGeom>
          <a:noFill/>
          <a:ln w="28575">
            <a:solidFill>
              <a:schemeClr val="tx1"/>
            </a:solidFill>
            <a:round/>
            <a:headEnd/>
            <a:tailEnd/>
          </a:ln>
        </p:spPr>
        <p:txBody>
          <a:bodyPr wrap="none" anchor="ctr"/>
          <a:lstStyle/>
          <a:p>
            <a:r>
              <a:rPr lang="en-US" b="1" dirty="0"/>
              <a:t>1</a:t>
            </a:r>
          </a:p>
        </p:txBody>
      </p:sp>
      <p:sp>
        <p:nvSpPr>
          <p:cNvPr id="7" name="AutoShape 38"/>
          <p:cNvSpPr>
            <a:spLocks noChangeArrowheads="1"/>
          </p:cNvSpPr>
          <p:nvPr/>
        </p:nvSpPr>
        <p:spPr bwMode="auto">
          <a:xfrm>
            <a:off x="6065838" y="5105400"/>
            <a:ext cx="457200" cy="457200"/>
          </a:xfrm>
          <a:prstGeom prst="flowChartConnector">
            <a:avLst/>
          </a:prstGeom>
          <a:noFill/>
          <a:ln w="28575">
            <a:solidFill>
              <a:schemeClr val="tx1"/>
            </a:solidFill>
            <a:round/>
            <a:headEnd/>
            <a:tailEnd/>
          </a:ln>
        </p:spPr>
        <p:txBody>
          <a:bodyPr wrap="none" anchor="ctr"/>
          <a:lstStyle/>
          <a:p>
            <a:pPr algn="ctr"/>
            <a:r>
              <a:rPr lang="en-US" b="1"/>
              <a:t>3</a:t>
            </a:r>
          </a:p>
        </p:txBody>
      </p:sp>
      <p:sp>
        <p:nvSpPr>
          <p:cNvPr id="8" name="AutoShape 39"/>
          <p:cNvSpPr>
            <a:spLocks noChangeArrowheads="1"/>
          </p:cNvSpPr>
          <p:nvPr/>
        </p:nvSpPr>
        <p:spPr bwMode="auto">
          <a:xfrm>
            <a:off x="2478088" y="5105400"/>
            <a:ext cx="457200" cy="457200"/>
          </a:xfrm>
          <a:prstGeom prst="flowChartConnector">
            <a:avLst/>
          </a:prstGeom>
          <a:noFill/>
          <a:ln w="28575">
            <a:solidFill>
              <a:schemeClr val="tx1"/>
            </a:solidFill>
            <a:round/>
            <a:headEnd/>
            <a:tailEnd/>
          </a:ln>
        </p:spPr>
        <p:txBody>
          <a:bodyPr wrap="none" anchor="ctr"/>
          <a:lstStyle/>
          <a:p>
            <a:r>
              <a:rPr lang="en-US" b="1"/>
              <a:t>1</a:t>
            </a:r>
          </a:p>
        </p:txBody>
      </p:sp>
      <p:sp>
        <p:nvSpPr>
          <p:cNvPr id="9" name="AutoShape 40"/>
          <p:cNvSpPr>
            <a:spLocks noChangeArrowheads="1"/>
          </p:cNvSpPr>
          <p:nvPr/>
        </p:nvSpPr>
        <p:spPr bwMode="auto">
          <a:xfrm>
            <a:off x="4267200" y="5105400"/>
            <a:ext cx="457200" cy="457200"/>
          </a:xfrm>
          <a:prstGeom prst="flowChartConnector">
            <a:avLst/>
          </a:prstGeom>
          <a:noFill/>
          <a:ln w="28575">
            <a:solidFill>
              <a:schemeClr val="tx1"/>
            </a:solidFill>
            <a:round/>
            <a:headEnd/>
            <a:tailEnd/>
          </a:ln>
        </p:spPr>
        <p:txBody>
          <a:bodyPr wrap="none" anchor="ctr"/>
          <a:lstStyle/>
          <a:p>
            <a:r>
              <a:rPr lang="en-US" b="1"/>
              <a:t>2</a:t>
            </a:r>
          </a:p>
        </p:txBody>
      </p:sp>
      <p:sp>
        <p:nvSpPr>
          <p:cNvPr id="10" name="AutoShape 41"/>
          <p:cNvSpPr>
            <a:spLocks noChangeArrowheads="1"/>
          </p:cNvSpPr>
          <p:nvPr/>
        </p:nvSpPr>
        <p:spPr bwMode="auto">
          <a:xfrm>
            <a:off x="1573213" y="5105400"/>
            <a:ext cx="457200" cy="457200"/>
          </a:xfrm>
          <a:prstGeom prst="flowChartConnector">
            <a:avLst/>
          </a:prstGeom>
          <a:noFill/>
          <a:ln w="28575">
            <a:solidFill>
              <a:schemeClr val="tx1"/>
            </a:solidFill>
            <a:round/>
            <a:headEnd/>
            <a:tailEnd/>
          </a:ln>
        </p:spPr>
        <p:txBody>
          <a:bodyPr wrap="none" anchor="ctr"/>
          <a:lstStyle/>
          <a:p>
            <a:pPr algn="ctr"/>
            <a:r>
              <a:rPr lang="en-US" b="1"/>
              <a:t>1</a:t>
            </a:r>
          </a:p>
        </p:txBody>
      </p:sp>
      <p:sp>
        <p:nvSpPr>
          <p:cNvPr id="11" name="AutoShape 42"/>
          <p:cNvSpPr>
            <a:spLocks noChangeArrowheads="1"/>
          </p:cNvSpPr>
          <p:nvPr/>
        </p:nvSpPr>
        <p:spPr bwMode="auto">
          <a:xfrm>
            <a:off x="5164138" y="5105400"/>
            <a:ext cx="457200" cy="457200"/>
          </a:xfrm>
          <a:prstGeom prst="flowChartConnector">
            <a:avLst/>
          </a:prstGeom>
          <a:noFill/>
          <a:ln w="28575">
            <a:solidFill>
              <a:schemeClr val="tx1"/>
            </a:solidFill>
            <a:round/>
            <a:headEnd/>
            <a:tailEnd/>
          </a:ln>
        </p:spPr>
        <p:txBody>
          <a:bodyPr wrap="none" anchor="ctr"/>
          <a:lstStyle/>
          <a:p>
            <a:r>
              <a:rPr lang="en-US" b="1"/>
              <a:t>2</a:t>
            </a:r>
          </a:p>
        </p:txBody>
      </p:sp>
      <p:sp>
        <p:nvSpPr>
          <p:cNvPr id="12" name="AutoShape 43"/>
          <p:cNvSpPr>
            <a:spLocks noChangeArrowheads="1"/>
          </p:cNvSpPr>
          <p:nvPr/>
        </p:nvSpPr>
        <p:spPr bwMode="auto">
          <a:xfrm>
            <a:off x="6970713" y="5105400"/>
            <a:ext cx="457200" cy="457200"/>
          </a:xfrm>
          <a:prstGeom prst="flowChartConnector">
            <a:avLst/>
          </a:prstGeom>
          <a:noFill/>
          <a:ln w="28575">
            <a:solidFill>
              <a:schemeClr val="tx1"/>
            </a:solidFill>
            <a:round/>
            <a:headEnd/>
            <a:tailEnd/>
          </a:ln>
        </p:spPr>
        <p:txBody>
          <a:bodyPr wrap="none" anchor="ctr"/>
          <a:lstStyle/>
          <a:p>
            <a:r>
              <a:rPr lang="en-US" b="1"/>
              <a:t>3</a:t>
            </a:r>
          </a:p>
        </p:txBody>
      </p:sp>
      <p:sp>
        <p:nvSpPr>
          <p:cNvPr id="13" name="AutoShape 44"/>
          <p:cNvSpPr>
            <a:spLocks noChangeArrowheads="1"/>
          </p:cNvSpPr>
          <p:nvPr/>
        </p:nvSpPr>
        <p:spPr bwMode="auto">
          <a:xfrm>
            <a:off x="7875588" y="5105400"/>
            <a:ext cx="457200" cy="457200"/>
          </a:xfrm>
          <a:prstGeom prst="flowChartConnector">
            <a:avLst/>
          </a:prstGeom>
          <a:noFill/>
          <a:ln w="28575">
            <a:solidFill>
              <a:schemeClr val="tx1"/>
            </a:solidFill>
            <a:round/>
            <a:headEnd/>
            <a:tailEnd/>
          </a:ln>
        </p:spPr>
        <p:txBody>
          <a:bodyPr wrap="none" anchor="ctr"/>
          <a:lstStyle/>
          <a:p>
            <a:r>
              <a:rPr lang="en-US" b="1"/>
              <a:t>5</a:t>
            </a:r>
          </a:p>
        </p:txBody>
      </p:sp>
      <p:sp>
        <p:nvSpPr>
          <p:cNvPr id="14" name="Text Box 45"/>
          <p:cNvSpPr txBox="1">
            <a:spLocks noChangeArrowheads="1"/>
          </p:cNvSpPr>
          <p:nvPr/>
        </p:nvSpPr>
        <p:spPr bwMode="auto">
          <a:xfrm>
            <a:off x="720725" y="5602288"/>
            <a:ext cx="404813" cy="457200"/>
          </a:xfrm>
          <a:prstGeom prst="rect">
            <a:avLst/>
          </a:prstGeom>
          <a:noFill/>
          <a:ln w="9525">
            <a:noFill/>
            <a:miter lim="800000"/>
            <a:headEnd/>
            <a:tailEnd/>
          </a:ln>
        </p:spPr>
        <p:txBody>
          <a:bodyPr wrap="none">
            <a:spAutoFit/>
          </a:bodyPr>
          <a:lstStyle/>
          <a:p>
            <a:pPr algn="ctr"/>
            <a:r>
              <a:rPr lang="en-US" b="1">
                <a:solidFill>
                  <a:srgbClr val="0000FF"/>
                </a:solidFill>
              </a:rPr>
              <a:t>A</a:t>
            </a:r>
          </a:p>
        </p:txBody>
      </p:sp>
      <p:sp>
        <p:nvSpPr>
          <p:cNvPr id="15" name="Text Box 46"/>
          <p:cNvSpPr txBox="1">
            <a:spLocks noChangeArrowheads="1"/>
          </p:cNvSpPr>
          <p:nvPr/>
        </p:nvSpPr>
        <p:spPr bwMode="auto">
          <a:xfrm>
            <a:off x="1609725" y="5602288"/>
            <a:ext cx="420688" cy="457200"/>
          </a:xfrm>
          <a:prstGeom prst="rect">
            <a:avLst/>
          </a:prstGeom>
          <a:noFill/>
          <a:ln w="9525">
            <a:noFill/>
            <a:miter lim="800000"/>
            <a:headEnd/>
            <a:tailEnd/>
          </a:ln>
        </p:spPr>
        <p:txBody>
          <a:bodyPr wrap="none">
            <a:spAutoFit/>
          </a:bodyPr>
          <a:lstStyle/>
          <a:p>
            <a:pPr algn="ctr"/>
            <a:r>
              <a:rPr lang="en-US" b="1">
                <a:solidFill>
                  <a:srgbClr val="0000FF"/>
                </a:solidFill>
              </a:rPr>
              <a:t>G</a:t>
            </a:r>
          </a:p>
        </p:txBody>
      </p:sp>
      <p:sp>
        <p:nvSpPr>
          <p:cNvPr id="16" name="Text Box 47"/>
          <p:cNvSpPr txBox="1">
            <a:spLocks noChangeArrowheads="1"/>
          </p:cNvSpPr>
          <p:nvPr/>
        </p:nvSpPr>
        <p:spPr bwMode="auto">
          <a:xfrm>
            <a:off x="7064375" y="5602288"/>
            <a:ext cx="261610" cy="369332"/>
          </a:xfrm>
          <a:prstGeom prst="rect">
            <a:avLst/>
          </a:prstGeom>
          <a:noFill/>
          <a:ln w="9525">
            <a:noFill/>
            <a:miter lim="800000"/>
            <a:headEnd/>
            <a:tailEnd/>
          </a:ln>
        </p:spPr>
        <p:txBody>
          <a:bodyPr wrap="none">
            <a:spAutoFit/>
          </a:bodyPr>
          <a:lstStyle/>
          <a:p>
            <a:r>
              <a:rPr lang="en-US" b="1" dirty="0" smtClean="0">
                <a:solidFill>
                  <a:srgbClr val="0000FF"/>
                </a:solidFill>
              </a:rPr>
              <a:t>J</a:t>
            </a:r>
            <a:endParaRPr lang="en-US" b="1" dirty="0">
              <a:solidFill>
                <a:srgbClr val="0000FF"/>
              </a:solidFill>
            </a:endParaRPr>
          </a:p>
        </p:txBody>
      </p:sp>
      <p:sp>
        <p:nvSpPr>
          <p:cNvPr id="17" name="Text Box 48"/>
          <p:cNvSpPr txBox="1">
            <a:spLocks noChangeArrowheads="1"/>
          </p:cNvSpPr>
          <p:nvPr/>
        </p:nvSpPr>
        <p:spPr bwMode="auto">
          <a:xfrm>
            <a:off x="7910513" y="5602288"/>
            <a:ext cx="387350" cy="457200"/>
          </a:xfrm>
          <a:prstGeom prst="rect">
            <a:avLst/>
          </a:prstGeom>
          <a:noFill/>
          <a:ln w="9525">
            <a:noFill/>
            <a:miter lim="800000"/>
            <a:headEnd/>
            <a:tailEnd/>
          </a:ln>
        </p:spPr>
        <p:txBody>
          <a:bodyPr wrap="none">
            <a:spAutoFit/>
          </a:bodyPr>
          <a:lstStyle/>
          <a:p>
            <a:r>
              <a:rPr lang="en-US" b="1">
                <a:solidFill>
                  <a:srgbClr val="0000FF"/>
                </a:solidFill>
              </a:rPr>
              <a:t>S</a:t>
            </a:r>
          </a:p>
        </p:txBody>
      </p:sp>
      <p:sp>
        <p:nvSpPr>
          <p:cNvPr id="18" name="Text Box 49"/>
          <p:cNvSpPr txBox="1">
            <a:spLocks noChangeArrowheads="1"/>
          </p:cNvSpPr>
          <p:nvPr/>
        </p:nvSpPr>
        <p:spPr bwMode="auto">
          <a:xfrm>
            <a:off x="2497138" y="5602288"/>
            <a:ext cx="438150" cy="457200"/>
          </a:xfrm>
          <a:prstGeom prst="rect">
            <a:avLst/>
          </a:prstGeom>
          <a:noFill/>
          <a:ln w="9525">
            <a:noFill/>
            <a:miter lim="800000"/>
            <a:headEnd/>
            <a:tailEnd/>
          </a:ln>
        </p:spPr>
        <p:txBody>
          <a:bodyPr wrap="none">
            <a:spAutoFit/>
          </a:bodyPr>
          <a:lstStyle/>
          <a:p>
            <a:pPr algn="ctr"/>
            <a:r>
              <a:rPr lang="en-US" b="1">
                <a:solidFill>
                  <a:srgbClr val="0000FF"/>
                </a:solidFill>
              </a:rPr>
              <a:t>M</a:t>
            </a:r>
          </a:p>
        </p:txBody>
      </p:sp>
      <p:sp>
        <p:nvSpPr>
          <p:cNvPr id="19" name="Text Box 50"/>
          <p:cNvSpPr txBox="1">
            <a:spLocks noChangeArrowheads="1"/>
          </p:cNvSpPr>
          <p:nvPr/>
        </p:nvSpPr>
        <p:spPr bwMode="auto">
          <a:xfrm>
            <a:off x="3440113" y="5602288"/>
            <a:ext cx="369887" cy="457200"/>
          </a:xfrm>
          <a:prstGeom prst="rect">
            <a:avLst/>
          </a:prstGeom>
          <a:noFill/>
          <a:ln w="9525">
            <a:noFill/>
            <a:miter lim="800000"/>
            <a:headEnd/>
            <a:tailEnd/>
          </a:ln>
        </p:spPr>
        <p:txBody>
          <a:bodyPr wrap="none">
            <a:spAutoFit/>
          </a:bodyPr>
          <a:lstStyle/>
          <a:p>
            <a:r>
              <a:rPr lang="en-US" b="1">
                <a:solidFill>
                  <a:srgbClr val="0000FF"/>
                </a:solidFill>
              </a:rPr>
              <a:t>T</a:t>
            </a:r>
          </a:p>
        </p:txBody>
      </p:sp>
      <p:sp>
        <p:nvSpPr>
          <p:cNvPr id="20" name="Text Box 51"/>
          <p:cNvSpPr txBox="1">
            <a:spLocks noChangeArrowheads="1"/>
          </p:cNvSpPr>
          <p:nvPr/>
        </p:nvSpPr>
        <p:spPr bwMode="auto">
          <a:xfrm>
            <a:off x="4337050" y="5602288"/>
            <a:ext cx="387350" cy="457200"/>
          </a:xfrm>
          <a:prstGeom prst="rect">
            <a:avLst/>
          </a:prstGeom>
          <a:noFill/>
          <a:ln w="9525">
            <a:noFill/>
            <a:miter lim="800000"/>
            <a:headEnd/>
            <a:tailEnd/>
          </a:ln>
        </p:spPr>
        <p:txBody>
          <a:bodyPr wrap="none">
            <a:spAutoFit/>
          </a:bodyPr>
          <a:lstStyle/>
          <a:p>
            <a:r>
              <a:rPr lang="en-US" b="1">
                <a:solidFill>
                  <a:srgbClr val="0000FF"/>
                </a:solidFill>
              </a:rPr>
              <a:t>E</a:t>
            </a:r>
          </a:p>
        </p:txBody>
      </p:sp>
      <p:sp>
        <p:nvSpPr>
          <p:cNvPr id="21" name="Text Box 52"/>
          <p:cNvSpPr txBox="1">
            <a:spLocks noChangeArrowheads="1"/>
          </p:cNvSpPr>
          <p:nvPr/>
        </p:nvSpPr>
        <p:spPr bwMode="auto">
          <a:xfrm>
            <a:off x="5216525" y="5602288"/>
            <a:ext cx="404813" cy="457200"/>
          </a:xfrm>
          <a:prstGeom prst="rect">
            <a:avLst/>
          </a:prstGeom>
          <a:noFill/>
          <a:ln w="9525">
            <a:noFill/>
            <a:miter lim="800000"/>
            <a:headEnd/>
            <a:tailEnd/>
          </a:ln>
        </p:spPr>
        <p:txBody>
          <a:bodyPr wrap="none">
            <a:spAutoFit/>
          </a:bodyPr>
          <a:lstStyle/>
          <a:p>
            <a:r>
              <a:rPr lang="en-US" b="1">
                <a:solidFill>
                  <a:srgbClr val="0000FF"/>
                </a:solidFill>
              </a:rPr>
              <a:t>H</a:t>
            </a:r>
          </a:p>
        </p:txBody>
      </p:sp>
      <p:sp>
        <p:nvSpPr>
          <p:cNvPr id="22" name="Text Box 53"/>
          <p:cNvSpPr txBox="1">
            <a:spLocks noChangeArrowheads="1"/>
          </p:cNvSpPr>
          <p:nvPr/>
        </p:nvSpPr>
        <p:spPr bwMode="auto">
          <a:xfrm>
            <a:off x="6169025" y="5602288"/>
            <a:ext cx="245580" cy="369332"/>
          </a:xfrm>
          <a:prstGeom prst="rect">
            <a:avLst/>
          </a:prstGeom>
          <a:noFill/>
          <a:ln w="9525">
            <a:noFill/>
            <a:miter lim="800000"/>
            <a:headEnd/>
            <a:tailEnd/>
          </a:ln>
        </p:spPr>
        <p:txBody>
          <a:bodyPr wrap="none">
            <a:spAutoFit/>
          </a:bodyPr>
          <a:lstStyle/>
          <a:p>
            <a:r>
              <a:rPr lang="en-US" b="1" dirty="0" smtClean="0">
                <a:solidFill>
                  <a:srgbClr val="0000FF"/>
                </a:solidFill>
              </a:rPr>
              <a:t>I</a:t>
            </a:r>
            <a:endParaRPr lang="en-US" b="1" dirty="0">
              <a:solidFill>
                <a:srgbClr val="0000FF"/>
              </a:solidFill>
            </a:endParaRPr>
          </a:p>
        </p:txBody>
      </p:sp>
      <p:sp>
        <p:nvSpPr>
          <p:cNvPr id="41" name="AutoShape 23"/>
          <p:cNvSpPr>
            <a:spLocks noChangeArrowheads="1"/>
          </p:cNvSpPr>
          <p:nvPr/>
        </p:nvSpPr>
        <p:spPr bwMode="auto">
          <a:xfrm>
            <a:off x="1133475" y="4371975"/>
            <a:ext cx="457200" cy="457200"/>
          </a:xfrm>
          <a:prstGeom prst="flowChartConnector">
            <a:avLst/>
          </a:prstGeom>
          <a:noFill/>
          <a:ln w="28575">
            <a:solidFill>
              <a:schemeClr val="tx1"/>
            </a:solidFill>
            <a:round/>
            <a:headEnd/>
            <a:tailEnd/>
          </a:ln>
        </p:spPr>
        <p:txBody>
          <a:bodyPr wrap="none" anchor="ctr"/>
          <a:lstStyle/>
          <a:p>
            <a:r>
              <a:rPr lang="en-US" b="1" dirty="0"/>
              <a:t>2</a:t>
            </a:r>
          </a:p>
        </p:txBody>
      </p:sp>
      <p:cxnSp>
        <p:nvCxnSpPr>
          <p:cNvPr id="43" name="Straight Connector 42"/>
          <p:cNvCxnSpPr>
            <a:stCxn id="41" idx="4"/>
            <a:endCxn id="6" idx="0"/>
          </p:cNvCxnSpPr>
          <p:nvPr/>
        </p:nvCxnSpPr>
        <p:spPr>
          <a:xfrm rot="5400000">
            <a:off x="1000126" y="4743450"/>
            <a:ext cx="276225" cy="447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4"/>
            <a:endCxn id="10" idx="0"/>
          </p:cNvCxnSpPr>
          <p:nvPr/>
        </p:nvCxnSpPr>
        <p:spPr>
          <a:xfrm rot="16200000" flipH="1">
            <a:off x="1443832" y="4747418"/>
            <a:ext cx="276225" cy="439738"/>
          </a:xfrm>
          <a:prstGeom prst="line">
            <a:avLst/>
          </a:prstGeom>
        </p:spPr>
        <p:style>
          <a:lnRef idx="1">
            <a:schemeClr val="accent1"/>
          </a:lnRef>
          <a:fillRef idx="0">
            <a:schemeClr val="accent1"/>
          </a:fillRef>
          <a:effectRef idx="0">
            <a:schemeClr val="accent1"/>
          </a:effectRef>
          <a:fontRef idx="minor">
            <a:schemeClr val="tx1"/>
          </a:fontRef>
        </p:style>
      </p:cxnSp>
      <p:sp>
        <p:nvSpPr>
          <p:cNvPr id="53" name="AutoShape 23"/>
          <p:cNvSpPr>
            <a:spLocks noChangeArrowheads="1"/>
          </p:cNvSpPr>
          <p:nvPr/>
        </p:nvSpPr>
        <p:spPr bwMode="auto">
          <a:xfrm>
            <a:off x="2895600" y="4267200"/>
            <a:ext cx="447675" cy="428625"/>
          </a:xfrm>
          <a:prstGeom prst="flowChartConnector">
            <a:avLst/>
          </a:prstGeom>
          <a:noFill/>
          <a:ln w="28575">
            <a:solidFill>
              <a:schemeClr val="tx1"/>
            </a:solidFill>
            <a:round/>
            <a:headEnd/>
            <a:tailEnd/>
          </a:ln>
        </p:spPr>
        <p:txBody>
          <a:bodyPr wrap="none" anchor="ctr"/>
          <a:lstStyle/>
          <a:p>
            <a:r>
              <a:rPr lang="en-US" b="1" dirty="0"/>
              <a:t>2</a:t>
            </a:r>
          </a:p>
        </p:txBody>
      </p:sp>
      <p:cxnSp>
        <p:nvCxnSpPr>
          <p:cNvPr id="35" name="Straight Connector 34"/>
          <p:cNvCxnSpPr>
            <a:stCxn id="53" idx="4"/>
            <a:endCxn id="8" idx="0"/>
          </p:cNvCxnSpPr>
          <p:nvPr/>
        </p:nvCxnSpPr>
        <p:spPr>
          <a:xfrm rot="5400000">
            <a:off x="2708276" y="4694237"/>
            <a:ext cx="409575" cy="412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3" idx="4"/>
            <a:endCxn id="5" idx="0"/>
          </p:cNvCxnSpPr>
          <p:nvPr/>
        </p:nvCxnSpPr>
        <p:spPr>
          <a:xfrm rot="16200000" flipH="1">
            <a:off x="3145632" y="4669631"/>
            <a:ext cx="409575" cy="461962"/>
          </a:xfrm>
          <a:prstGeom prst="line">
            <a:avLst/>
          </a:prstGeom>
        </p:spPr>
        <p:style>
          <a:lnRef idx="1">
            <a:schemeClr val="accent1"/>
          </a:lnRef>
          <a:fillRef idx="0">
            <a:schemeClr val="accent1"/>
          </a:fillRef>
          <a:effectRef idx="0">
            <a:schemeClr val="accent1"/>
          </a:effectRef>
          <a:fontRef idx="minor">
            <a:schemeClr val="tx1"/>
          </a:fontRef>
        </p:style>
      </p:cxnSp>
      <p:sp>
        <p:nvSpPr>
          <p:cNvPr id="29" name="AutoShape 23"/>
          <p:cNvSpPr>
            <a:spLocks noChangeArrowheads="1"/>
          </p:cNvSpPr>
          <p:nvPr/>
        </p:nvSpPr>
        <p:spPr bwMode="auto">
          <a:xfrm>
            <a:off x="4724400" y="4191000"/>
            <a:ext cx="447675" cy="428625"/>
          </a:xfrm>
          <a:prstGeom prst="flowChartConnector">
            <a:avLst/>
          </a:prstGeom>
          <a:noFill/>
          <a:ln w="28575">
            <a:solidFill>
              <a:schemeClr val="tx1"/>
            </a:solidFill>
            <a:round/>
            <a:headEnd/>
            <a:tailEnd/>
          </a:ln>
        </p:spPr>
        <p:txBody>
          <a:bodyPr wrap="none" anchor="ctr"/>
          <a:lstStyle/>
          <a:p>
            <a:r>
              <a:rPr lang="en-US" b="1" dirty="0" smtClean="0"/>
              <a:t>4</a:t>
            </a:r>
            <a:endParaRPr lang="en-US" b="1" dirty="0"/>
          </a:p>
        </p:txBody>
      </p:sp>
      <p:cxnSp>
        <p:nvCxnSpPr>
          <p:cNvPr id="31" name="Straight Connector 30"/>
          <p:cNvCxnSpPr>
            <a:stCxn id="29" idx="4"/>
            <a:endCxn id="9" idx="0"/>
          </p:cNvCxnSpPr>
          <p:nvPr/>
        </p:nvCxnSpPr>
        <p:spPr>
          <a:xfrm rot="5400000">
            <a:off x="4479132" y="4636293"/>
            <a:ext cx="485775" cy="452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4"/>
            <a:endCxn id="11" idx="0"/>
          </p:cNvCxnSpPr>
          <p:nvPr/>
        </p:nvCxnSpPr>
        <p:spPr>
          <a:xfrm rot="16200000" flipH="1">
            <a:off x="4927601" y="4640262"/>
            <a:ext cx="485775" cy="4445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Step 4</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172</a:t>
            </a:fld>
            <a:endParaRPr lang="en-US"/>
          </a:p>
        </p:txBody>
      </p:sp>
      <p:sp>
        <p:nvSpPr>
          <p:cNvPr id="5" name="AutoShape 36"/>
          <p:cNvSpPr>
            <a:spLocks noChangeArrowheads="1"/>
          </p:cNvSpPr>
          <p:nvPr/>
        </p:nvSpPr>
        <p:spPr bwMode="auto">
          <a:xfrm>
            <a:off x="3352800" y="5105400"/>
            <a:ext cx="457200" cy="457200"/>
          </a:xfrm>
          <a:prstGeom prst="flowChartConnector">
            <a:avLst/>
          </a:prstGeom>
          <a:noFill/>
          <a:ln w="28575">
            <a:solidFill>
              <a:schemeClr val="tx1"/>
            </a:solidFill>
            <a:round/>
            <a:headEnd/>
            <a:tailEnd/>
          </a:ln>
        </p:spPr>
        <p:txBody>
          <a:bodyPr wrap="none" anchor="ctr"/>
          <a:lstStyle/>
          <a:p>
            <a:pPr algn="ctr"/>
            <a:r>
              <a:rPr lang="en-US" b="1"/>
              <a:t>1</a:t>
            </a:r>
          </a:p>
        </p:txBody>
      </p:sp>
      <p:sp>
        <p:nvSpPr>
          <p:cNvPr id="6" name="AutoShape 37"/>
          <p:cNvSpPr>
            <a:spLocks noChangeArrowheads="1"/>
          </p:cNvSpPr>
          <p:nvPr/>
        </p:nvSpPr>
        <p:spPr bwMode="auto">
          <a:xfrm>
            <a:off x="685800" y="5105400"/>
            <a:ext cx="457200" cy="457200"/>
          </a:xfrm>
          <a:prstGeom prst="flowChartConnector">
            <a:avLst/>
          </a:prstGeom>
          <a:noFill/>
          <a:ln w="28575">
            <a:solidFill>
              <a:schemeClr val="tx1"/>
            </a:solidFill>
            <a:round/>
            <a:headEnd/>
            <a:tailEnd/>
          </a:ln>
        </p:spPr>
        <p:txBody>
          <a:bodyPr wrap="none" anchor="ctr"/>
          <a:lstStyle/>
          <a:p>
            <a:r>
              <a:rPr lang="en-US" b="1" dirty="0"/>
              <a:t>1</a:t>
            </a:r>
          </a:p>
        </p:txBody>
      </p:sp>
      <p:sp>
        <p:nvSpPr>
          <p:cNvPr id="7" name="AutoShape 38"/>
          <p:cNvSpPr>
            <a:spLocks noChangeArrowheads="1"/>
          </p:cNvSpPr>
          <p:nvPr/>
        </p:nvSpPr>
        <p:spPr bwMode="auto">
          <a:xfrm>
            <a:off x="6065838" y="5105400"/>
            <a:ext cx="457200" cy="457200"/>
          </a:xfrm>
          <a:prstGeom prst="flowChartConnector">
            <a:avLst/>
          </a:prstGeom>
          <a:noFill/>
          <a:ln w="28575">
            <a:solidFill>
              <a:schemeClr val="tx1"/>
            </a:solidFill>
            <a:round/>
            <a:headEnd/>
            <a:tailEnd/>
          </a:ln>
        </p:spPr>
        <p:txBody>
          <a:bodyPr wrap="none" anchor="ctr"/>
          <a:lstStyle/>
          <a:p>
            <a:pPr algn="ctr"/>
            <a:r>
              <a:rPr lang="en-US" b="1"/>
              <a:t>3</a:t>
            </a:r>
          </a:p>
        </p:txBody>
      </p:sp>
      <p:sp>
        <p:nvSpPr>
          <p:cNvPr id="8" name="AutoShape 39"/>
          <p:cNvSpPr>
            <a:spLocks noChangeArrowheads="1"/>
          </p:cNvSpPr>
          <p:nvPr/>
        </p:nvSpPr>
        <p:spPr bwMode="auto">
          <a:xfrm>
            <a:off x="2478088" y="5105400"/>
            <a:ext cx="457200" cy="457200"/>
          </a:xfrm>
          <a:prstGeom prst="flowChartConnector">
            <a:avLst/>
          </a:prstGeom>
          <a:noFill/>
          <a:ln w="28575">
            <a:solidFill>
              <a:schemeClr val="tx1"/>
            </a:solidFill>
            <a:round/>
            <a:headEnd/>
            <a:tailEnd/>
          </a:ln>
        </p:spPr>
        <p:txBody>
          <a:bodyPr wrap="none" anchor="ctr"/>
          <a:lstStyle/>
          <a:p>
            <a:r>
              <a:rPr lang="en-US" b="1"/>
              <a:t>1</a:t>
            </a:r>
          </a:p>
        </p:txBody>
      </p:sp>
      <p:sp>
        <p:nvSpPr>
          <p:cNvPr id="9" name="AutoShape 40"/>
          <p:cNvSpPr>
            <a:spLocks noChangeArrowheads="1"/>
          </p:cNvSpPr>
          <p:nvPr/>
        </p:nvSpPr>
        <p:spPr bwMode="auto">
          <a:xfrm>
            <a:off x="4267200" y="5105400"/>
            <a:ext cx="457200" cy="457200"/>
          </a:xfrm>
          <a:prstGeom prst="flowChartConnector">
            <a:avLst/>
          </a:prstGeom>
          <a:noFill/>
          <a:ln w="28575">
            <a:solidFill>
              <a:schemeClr val="tx1"/>
            </a:solidFill>
            <a:round/>
            <a:headEnd/>
            <a:tailEnd/>
          </a:ln>
        </p:spPr>
        <p:txBody>
          <a:bodyPr wrap="none" anchor="ctr"/>
          <a:lstStyle/>
          <a:p>
            <a:r>
              <a:rPr lang="en-US" b="1"/>
              <a:t>2</a:t>
            </a:r>
          </a:p>
        </p:txBody>
      </p:sp>
      <p:sp>
        <p:nvSpPr>
          <p:cNvPr id="10" name="AutoShape 41"/>
          <p:cNvSpPr>
            <a:spLocks noChangeArrowheads="1"/>
          </p:cNvSpPr>
          <p:nvPr/>
        </p:nvSpPr>
        <p:spPr bwMode="auto">
          <a:xfrm>
            <a:off x="1573213" y="5105400"/>
            <a:ext cx="457200" cy="457200"/>
          </a:xfrm>
          <a:prstGeom prst="flowChartConnector">
            <a:avLst/>
          </a:prstGeom>
          <a:noFill/>
          <a:ln w="28575">
            <a:solidFill>
              <a:schemeClr val="tx1"/>
            </a:solidFill>
            <a:round/>
            <a:headEnd/>
            <a:tailEnd/>
          </a:ln>
        </p:spPr>
        <p:txBody>
          <a:bodyPr wrap="none" anchor="ctr"/>
          <a:lstStyle/>
          <a:p>
            <a:pPr algn="ctr"/>
            <a:r>
              <a:rPr lang="en-US" b="1"/>
              <a:t>1</a:t>
            </a:r>
          </a:p>
        </p:txBody>
      </p:sp>
      <p:sp>
        <p:nvSpPr>
          <p:cNvPr id="11" name="AutoShape 42"/>
          <p:cNvSpPr>
            <a:spLocks noChangeArrowheads="1"/>
          </p:cNvSpPr>
          <p:nvPr/>
        </p:nvSpPr>
        <p:spPr bwMode="auto">
          <a:xfrm>
            <a:off x="5164138" y="5105400"/>
            <a:ext cx="457200" cy="457200"/>
          </a:xfrm>
          <a:prstGeom prst="flowChartConnector">
            <a:avLst/>
          </a:prstGeom>
          <a:noFill/>
          <a:ln w="28575">
            <a:solidFill>
              <a:schemeClr val="tx1"/>
            </a:solidFill>
            <a:round/>
            <a:headEnd/>
            <a:tailEnd/>
          </a:ln>
        </p:spPr>
        <p:txBody>
          <a:bodyPr wrap="none" anchor="ctr"/>
          <a:lstStyle/>
          <a:p>
            <a:r>
              <a:rPr lang="en-US" b="1"/>
              <a:t>2</a:t>
            </a:r>
          </a:p>
        </p:txBody>
      </p:sp>
      <p:sp>
        <p:nvSpPr>
          <p:cNvPr id="12" name="AutoShape 43"/>
          <p:cNvSpPr>
            <a:spLocks noChangeArrowheads="1"/>
          </p:cNvSpPr>
          <p:nvPr/>
        </p:nvSpPr>
        <p:spPr bwMode="auto">
          <a:xfrm>
            <a:off x="6970713" y="5105400"/>
            <a:ext cx="457200" cy="457200"/>
          </a:xfrm>
          <a:prstGeom prst="flowChartConnector">
            <a:avLst/>
          </a:prstGeom>
          <a:noFill/>
          <a:ln w="28575">
            <a:solidFill>
              <a:schemeClr val="tx1"/>
            </a:solidFill>
            <a:round/>
            <a:headEnd/>
            <a:tailEnd/>
          </a:ln>
        </p:spPr>
        <p:txBody>
          <a:bodyPr wrap="none" anchor="ctr"/>
          <a:lstStyle/>
          <a:p>
            <a:r>
              <a:rPr lang="en-US" b="1"/>
              <a:t>3</a:t>
            </a:r>
          </a:p>
        </p:txBody>
      </p:sp>
      <p:sp>
        <p:nvSpPr>
          <p:cNvPr id="13" name="AutoShape 44"/>
          <p:cNvSpPr>
            <a:spLocks noChangeArrowheads="1"/>
          </p:cNvSpPr>
          <p:nvPr/>
        </p:nvSpPr>
        <p:spPr bwMode="auto">
          <a:xfrm>
            <a:off x="7875588" y="5105400"/>
            <a:ext cx="457200" cy="457200"/>
          </a:xfrm>
          <a:prstGeom prst="flowChartConnector">
            <a:avLst/>
          </a:prstGeom>
          <a:noFill/>
          <a:ln w="28575">
            <a:solidFill>
              <a:schemeClr val="tx1"/>
            </a:solidFill>
            <a:round/>
            <a:headEnd/>
            <a:tailEnd/>
          </a:ln>
        </p:spPr>
        <p:txBody>
          <a:bodyPr wrap="none" anchor="ctr"/>
          <a:lstStyle/>
          <a:p>
            <a:r>
              <a:rPr lang="en-US" b="1"/>
              <a:t>5</a:t>
            </a:r>
          </a:p>
        </p:txBody>
      </p:sp>
      <p:sp>
        <p:nvSpPr>
          <p:cNvPr id="14" name="Text Box 45"/>
          <p:cNvSpPr txBox="1">
            <a:spLocks noChangeArrowheads="1"/>
          </p:cNvSpPr>
          <p:nvPr/>
        </p:nvSpPr>
        <p:spPr bwMode="auto">
          <a:xfrm>
            <a:off x="720725" y="5602288"/>
            <a:ext cx="404813" cy="457200"/>
          </a:xfrm>
          <a:prstGeom prst="rect">
            <a:avLst/>
          </a:prstGeom>
          <a:noFill/>
          <a:ln w="9525">
            <a:noFill/>
            <a:miter lim="800000"/>
            <a:headEnd/>
            <a:tailEnd/>
          </a:ln>
        </p:spPr>
        <p:txBody>
          <a:bodyPr wrap="none">
            <a:spAutoFit/>
          </a:bodyPr>
          <a:lstStyle/>
          <a:p>
            <a:pPr algn="ctr"/>
            <a:r>
              <a:rPr lang="en-US" b="1">
                <a:solidFill>
                  <a:srgbClr val="0000FF"/>
                </a:solidFill>
              </a:rPr>
              <a:t>A</a:t>
            </a:r>
          </a:p>
        </p:txBody>
      </p:sp>
      <p:sp>
        <p:nvSpPr>
          <p:cNvPr id="15" name="Text Box 46"/>
          <p:cNvSpPr txBox="1">
            <a:spLocks noChangeArrowheads="1"/>
          </p:cNvSpPr>
          <p:nvPr/>
        </p:nvSpPr>
        <p:spPr bwMode="auto">
          <a:xfrm>
            <a:off x="1609725" y="5602288"/>
            <a:ext cx="420688" cy="457200"/>
          </a:xfrm>
          <a:prstGeom prst="rect">
            <a:avLst/>
          </a:prstGeom>
          <a:noFill/>
          <a:ln w="9525">
            <a:noFill/>
            <a:miter lim="800000"/>
            <a:headEnd/>
            <a:tailEnd/>
          </a:ln>
        </p:spPr>
        <p:txBody>
          <a:bodyPr wrap="none">
            <a:spAutoFit/>
          </a:bodyPr>
          <a:lstStyle/>
          <a:p>
            <a:pPr algn="ctr"/>
            <a:r>
              <a:rPr lang="en-US" b="1">
                <a:solidFill>
                  <a:srgbClr val="0000FF"/>
                </a:solidFill>
              </a:rPr>
              <a:t>G</a:t>
            </a:r>
          </a:p>
        </p:txBody>
      </p:sp>
      <p:sp>
        <p:nvSpPr>
          <p:cNvPr id="16" name="Text Box 47"/>
          <p:cNvSpPr txBox="1">
            <a:spLocks noChangeArrowheads="1"/>
          </p:cNvSpPr>
          <p:nvPr/>
        </p:nvSpPr>
        <p:spPr bwMode="auto">
          <a:xfrm>
            <a:off x="7064375" y="5602288"/>
            <a:ext cx="261610" cy="369332"/>
          </a:xfrm>
          <a:prstGeom prst="rect">
            <a:avLst/>
          </a:prstGeom>
          <a:noFill/>
          <a:ln w="9525">
            <a:noFill/>
            <a:miter lim="800000"/>
            <a:headEnd/>
            <a:tailEnd/>
          </a:ln>
        </p:spPr>
        <p:txBody>
          <a:bodyPr wrap="none">
            <a:spAutoFit/>
          </a:bodyPr>
          <a:lstStyle/>
          <a:p>
            <a:r>
              <a:rPr lang="en-US" b="1" dirty="0" smtClean="0">
                <a:solidFill>
                  <a:srgbClr val="0000FF"/>
                </a:solidFill>
              </a:rPr>
              <a:t>J</a:t>
            </a:r>
            <a:endParaRPr lang="en-US" b="1" dirty="0">
              <a:solidFill>
                <a:srgbClr val="0000FF"/>
              </a:solidFill>
            </a:endParaRPr>
          </a:p>
        </p:txBody>
      </p:sp>
      <p:sp>
        <p:nvSpPr>
          <p:cNvPr id="17" name="Text Box 48"/>
          <p:cNvSpPr txBox="1">
            <a:spLocks noChangeArrowheads="1"/>
          </p:cNvSpPr>
          <p:nvPr/>
        </p:nvSpPr>
        <p:spPr bwMode="auto">
          <a:xfrm>
            <a:off x="7910513" y="5602288"/>
            <a:ext cx="387350" cy="457200"/>
          </a:xfrm>
          <a:prstGeom prst="rect">
            <a:avLst/>
          </a:prstGeom>
          <a:noFill/>
          <a:ln w="9525">
            <a:noFill/>
            <a:miter lim="800000"/>
            <a:headEnd/>
            <a:tailEnd/>
          </a:ln>
        </p:spPr>
        <p:txBody>
          <a:bodyPr wrap="none">
            <a:spAutoFit/>
          </a:bodyPr>
          <a:lstStyle/>
          <a:p>
            <a:r>
              <a:rPr lang="en-US" b="1">
                <a:solidFill>
                  <a:srgbClr val="0000FF"/>
                </a:solidFill>
              </a:rPr>
              <a:t>S</a:t>
            </a:r>
          </a:p>
        </p:txBody>
      </p:sp>
      <p:sp>
        <p:nvSpPr>
          <p:cNvPr id="18" name="Text Box 49"/>
          <p:cNvSpPr txBox="1">
            <a:spLocks noChangeArrowheads="1"/>
          </p:cNvSpPr>
          <p:nvPr/>
        </p:nvSpPr>
        <p:spPr bwMode="auto">
          <a:xfrm>
            <a:off x="2497138" y="5602288"/>
            <a:ext cx="438150" cy="457200"/>
          </a:xfrm>
          <a:prstGeom prst="rect">
            <a:avLst/>
          </a:prstGeom>
          <a:noFill/>
          <a:ln w="9525">
            <a:noFill/>
            <a:miter lim="800000"/>
            <a:headEnd/>
            <a:tailEnd/>
          </a:ln>
        </p:spPr>
        <p:txBody>
          <a:bodyPr wrap="none">
            <a:spAutoFit/>
          </a:bodyPr>
          <a:lstStyle/>
          <a:p>
            <a:pPr algn="ctr"/>
            <a:r>
              <a:rPr lang="en-US" b="1">
                <a:solidFill>
                  <a:srgbClr val="0000FF"/>
                </a:solidFill>
              </a:rPr>
              <a:t>M</a:t>
            </a:r>
          </a:p>
        </p:txBody>
      </p:sp>
      <p:sp>
        <p:nvSpPr>
          <p:cNvPr id="19" name="Text Box 50"/>
          <p:cNvSpPr txBox="1">
            <a:spLocks noChangeArrowheads="1"/>
          </p:cNvSpPr>
          <p:nvPr/>
        </p:nvSpPr>
        <p:spPr bwMode="auto">
          <a:xfrm>
            <a:off x="3440113" y="5602288"/>
            <a:ext cx="369887" cy="457200"/>
          </a:xfrm>
          <a:prstGeom prst="rect">
            <a:avLst/>
          </a:prstGeom>
          <a:noFill/>
          <a:ln w="9525">
            <a:noFill/>
            <a:miter lim="800000"/>
            <a:headEnd/>
            <a:tailEnd/>
          </a:ln>
        </p:spPr>
        <p:txBody>
          <a:bodyPr wrap="none">
            <a:spAutoFit/>
          </a:bodyPr>
          <a:lstStyle/>
          <a:p>
            <a:r>
              <a:rPr lang="en-US" b="1">
                <a:solidFill>
                  <a:srgbClr val="0000FF"/>
                </a:solidFill>
              </a:rPr>
              <a:t>T</a:t>
            </a:r>
          </a:p>
        </p:txBody>
      </p:sp>
      <p:sp>
        <p:nvSpPr>
          <p:cNvPr id="20" name="Text Box 51"/>
          <p:cNvSpPr txBox="1">
            <a:spLocks noChangeArrowheads="1"/>
          </p:cNvSpPr>
          <p:nvPr/>
        </p:nvSpPr>
        <p:spPr bwMode="auto">
          <a:xfrm>
            <a:off x="4337050" y="5602288"/>
            <a:ext cx="387350" cy="457200"/>
          </a:xfrm>
          <a:prstGeom prst="rect">
            <a:avLst/>
          </a:prstGeom>
          <a:noFill/>
          <a:ln w="9525">
            <a:noFill/>
            <a:miter lim="800000"/>
            <a:headEnd/>
            <a:tailEnd/>
          </a:ln>
        </p:spPr>
        <p:txBody>
          <a:bodyPr wrap="none">
            <a:spAutoFit/>
          </a:bodyPr>
          <a:lstStyle/>
          <a:p>
            <a:r>
              <a:rPr lang="en-US" b="1">
                <a:solidFill>
                  <a:srgbClr val="0000FF"/>
                </a:solidFill>
              </a:rPr>
              <a:t>E</a:t>
            </a:r>
          </a:p>
        </p:txBody>
      </p:sp>
      <p:sp>
        <p:nvSpPr>
          <p:cNvPr id="21" name="Text Box 52"/>
          <p:cNvSpPr txBox="1">
            <a:spLocks noChangeArrowheads="1"/>
          </p:cNvSpPr>
          <p:nvPr/>
        </p:nvSpPr>
        <p:spPr bwMode="auto">
          <a:xfrm>
            <a:off x="5216525" y="5602288"/>
            <a:ext cx="404813" cy="457200"/>
          </a:xfrm>
          <a:prstGeom prst="rect">
            <a:avLst/>
          </a:prstGeom>
          <a:noFill/>
          <a:ln w="9525">
            <a:noFill/>
            <a:miter lim="800000"/>
            <a:headEnd/>
            <a:tailEnd/>
          </a:ln>
        </p:spPr>
        <p:txBody>
          <a:bodyPr wrap="none">
            <a:spAutoFit/>
          </a:bodyPr>
          <a:lstStyle/>
          <a:p>
            <a:r>
              <a:rPr lang="en-US" b="1">
                <a:solidFill>
                  <a:srgbClr val="0000FF"/>
                </a:solidFill>
              </a:rPr>
              <a:t>H</a:t>
            </a:r>
          </a:p>
        </p:txBody>
      </p:sp>
      <p:sp>
        <p:nvSpPr>
          <p:cNvPr id="22" name="Text Box 53"/>
          <p:cNvSpPr txBox="1">
            <a:spLocks noChangeArrowheads="1"/>
          </p:cNvSpPr>
          <p:nvPr/>
        </p:nvSpPr>
        <p:spPr bwMode="auto">
          <a:xfrm>
            <a:off x="6169025" y="5602288"/>
            <a:ext cx="245580" cy="369332"/>
          </a:xfrm>
          <a:prstGeom prst="rect">
            <a:avLst/>
          </a:prstGeom>
          <a:noFill/>
          <a:ln w="9525">
            <a:noFill/>
            <a:miter lim="800000"/>
            <a:headEnd/>
            <a:tailEnd/>
          </a:ln>
        </p:spPr>
        <p:txBody>
          <a:bodyPr wrap="none">
            <a:spAutoFit/>
          </a:bodyPr>
          <a:lstStyle/>
          <a:p>
            <a:r>
              <a:rPr lang="en-US" b="1" dirty="0" smtClean="0">
                <a:solidFill>
                  <a:srgbClr val="0000FF"/>
                </a:solidFill>
              </a:rPr>
              <a:t>I</a:t>
            </a:r>
            <a:endParaRPr lang="en-US" b="1" dirty="0">
              <a:solidFill>
                <a:srgbClr val="0000FF"/>
              </a:solidFill>
            </a:endParaRPr>
          </a:p>
        </p:txBody>
      </p:sp>
      <p:sp>
        <p:nvSpPr>
          <p:cNvPr id="41" name="AutoShape 23"/>
          <p:cNvSpPr>
            <a:spLocks noChangeArrowheads="1"/>
          </p:cNvSpPr>
          <p:nvPr/>
        </p:nvSpPr>
        <p:spPr bwMode="auto">
          <a:xfrm>
            <a:off x="1133475" y="4371975"/>
            <a:ext cx="457200" cy="457200"/>
          </a:xfrm>
          <a:prstGeom prst="flowChartConnector">
            <a:avLst/>
          </a:prstGeom>
          <a:noFill/>
          <a:ln w="28575">
            <a:solidFill>
              <a:schemeClr val="tx1"/>
            </a:solidFill>
            <a:round/>
            <a:headEnd/>
            <a:tailEnd/>
          </a:ln>
        </p:spPr>
        <p:txBody>
          <a:bodyPr wrap="none" anchor="ctr"/>
          <a:lstStyle/>
          <a:p>
            <a:r>
              <a:rPr lang="en-US" b="1" dirty="0"/>
              <a:t>2</a:t>
            </a:r>
          </a:p>
        </p:txBody>
      </p:sp>
      <p:cxnSp>
        <p:nvCxnSpPr>
          <p:cNvPr id="43" name="Straight Connector 42"/>
          <p:cNvCxnSpPr>
            <a:stCxn id="41" idx="4"/>
            <a:endCxn id="6" idx="0"/>
          </p:cNvCxnSpPr>
          <p:nvPr/>
        </p:nvCxnSpPr>
        <p:spPr>
          <a:xfrm rot="5400000">
            <a:off x="1000126" y="4743450"/>
            <a:ext cx="276225" cy="447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4"/>
            <a:endCxn id="10" idx="0"/>
          </p:cNvCxnSpPr>
          <p:nvPr/>
        </p:nvCxnSpPr>
        <p:spPr>
          <a:xfrm rot="16200000" flipH="1">
            <a:off x="1443832" y="4747418"/>
            <a:ext cx="276225" cy="439738"/>
          </a:xfrm>
          <a:prstGeom prst="line">
            <a:avLst/>
          </a:prstGeom>
        </p:spPr>
        <p:style>
          <a:lnRef idx="1">
            <a:schemeClr val="accent1"/>
          </a:lnRef>
          <a:fillRef idx="0">
            <a:schemeClr val="accent1"/>
          </a:fillRef>
          <a:effectRef idx="0">
            <a:schemeClr val="accent1"/>
          </a:effectRef>
          <a:fontRef idx="minor">
            <a:schemeClr val="tx1"/>
          </a:fontRef>
        </p:style>
      </p:cxnSp>
      <p:sp>
        <p:nvSpPr>
          <p:cNvPr id="53" name="AutoShape 23"/>
          <p:cNvSpPr>
            <a:spLocks noChangeArrowheads="1"/>
          </p:cNvSpPr>
          <p:nvPr/>
        </p:nvSpPr>
        <p:spPr bwMode="auto">
          <a:xfrm>
            <a:off x="2895600" y="4267200"/>
            <a:ext cx="447675" cy="428625"/>
          </a:xfrm>
          <a:prstGeom prst="flowChartConnector">
            <a:avLst/>
          </a:prstGeom>
          <a:noFill/>
          <a:ln w="28575">
            <a:solidFill>
              <a:schemeClr val="tx1"/>
            </a:solidFill>
            <a:round/>
            <a:headEnd/>
            <a:tailEnd/>
          </a:ln>
        </p:spPr>
        <p:txBody>
          <a:bodyPr wrap="none" anchor="ctr"/>
          <a:lstStyle/>
          <a:p>
            <a:r>
              <a:rPr lang="en-US" b="1" dirty="0"/>
              <a:t>2</a:t>
            </a:r>
          </a:p>
        </p:txBody>
      </p:sp>
      <p:cxnSp>
        <p:nvCxnSpPr>
          <p:cNvPr id="35" name="Straight Connector 34"/>
          <p:cNvCxnSpPr>
            <a:stCxn id="53" idx="4"/>
            <a:endCxn id="8" idx="0"/>
          </p:cNvCxnSpPr>
          <p:nvPr/>
        </p:nvCxnSpPr>
        <p:spPr>
          <a:xfrm rot="5400000">
            <a:off x="2708276" y="4694237"/>
            <a:ext cx="409575" cy="412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3" idx="4"/>
            <a:endCxn id="5" idx="0"/>
          </p:cNvCxnSpPr>
          <p:nvPr/>
        </p:nvCxnSpPr>
        <p:spPr>
          <a:xfrm rot="16200000" flipH="1">
            <a:off x="3145632" y="4669631"/>
            <a:ext cx="409575" cy="461962"/>
          </a:xfrm>
          <a:prstGeom prst="line">
            <a:avLst/>
          </a:prstGeom>
        </p:spPr>
        <p:style>
          <a:lnRef idx="1">
            <a:schemeClr val="accent1"/>
          </a:lnRef>
          <a:fillRef idx="0">
            <a:schemeClr val="accent1"/>
          </a:fillRef>
          <a:effectRef idx="0">
            <a:schemeClr val="accent1"/>
          </a:effectRef>
          <a:fontRef idx="minor">
            <a:schemeClr val="tx1"/>
          </a:fontRef>
        </p:style>
      </p:cxnSp>
      <p:sp>
        <p:nvSpPr>
          <p:cNvPr id="29" name="AutoShape 23"/>
          <p:cNvSpPr>
            <a:spLocks noChangeArrowheads="1"/>
          </p:cNvSpPr>
          <p:nvPr/>
        </p:nvSpPr>
        <p:spPr bwMode="auto">
          <a:xfrm>
            <a:off x="4724400" y="4191000"/>
            <a:ext cx="447675" cy="428625"/>
          </a:xfrm>
          <a:prstGeom prst="flowChartConnector">
            <a:avLst/>
          </a:prstGeom>
          <a:noFill/>
          <a:ln w="28575">
            <a:solidFill>
              <a:schemeClr val="tx1"/>
            </a:solidFill>
            <a:round/>
            <a:headEnd/>
            <a:tailEnd/>
          </a:ln>
        </p:spPr>
        <p:txBody>
          <a:bodyPr wrap="none" anchor="ctr"/>
          <a:lstStyle/>
          <a:p>
            <a:r>
              <a:rPr lang="en-US" b="1" dirty="0" smtClean="0"/>
              <a:t>4</a:t>
            </a:r>
            <a:endParaRPr lang="en-US" b="1" dirty="0"/>
          </a:p>
        </p:txBody>
      </p:sp>
      <p:cxnSp>
        <p:nvCxnSpPr>
          <p:cNvPr id="31" name="Straight Connector 30"/>
          <p:cNvCxnSpPr>
            <a:stCxn id="29" idx="4"/>
            <a:endCxn id="9" idx="0"/>
          </p:cNvCxnSpPr>
          <p:nvPr/>
        </p:nvCxnSpPr>
        <p:spPr>
          <a:xfrm rot="5400000">
            <a:off x="4479132" y="4636293"/>
            <a:ext cx="485775" cy="452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4"/>
            <a:endCxn id="11" idx="0"/>
          </p:cNvCxnSpPr>
          <p:nvPr/>
        </p:nvCxnSpPr>
        <p:spPr>
          <a:xfrm rot="16200000" flipH="1">
            <a:off x="4927601" y="4640262"/>
            <a:ext cx="485775" cy="4445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AutoShape 23"/>
          <p:cNvSpPr>
            <a:spLocks noChangeArrowheads="1"/>
          </p:cNvSpPr>
          <p:nvPr/>
        </p:nvSpPr>
        <p:spPr bwMode="auto">
          <a:xfrm>
            <a:off x="1981200" y="3352800"/>
            <a:ext cx="447675" cy="428625"/>
          </a:xfrm>
          <a:prstGeom prst="flowChartConnector">
            <a:avLst/>
          </a:prstGeom>
          <a:noFill/>
          <a:ln w="28575">
            <a:solidFill>
              <a:schemeClr val="tx1"/>
            </a:solidFill>
            <a:round/>
            <a:headEnd/>
            <a:tailEnd/>
          </a:ln>
        </p:spPr>
        <p:txBody>
          <a:bodyPr wrap="none" anchor="ctr"/>
          <a:lstStyle/>
          <a:p>
            <a:r>
              <a:rPr lang="en-US" b="1" dirty="0" smtClean="0"/>
              <a:t>4</a:t>
            </a:r>
            <a:endParaRPr lang="en-US" b="1" dirty="0"/>
          </a:p>
        </p:txBody>
      </p:sp>
      <p:cxnSp>
        <p:nvCxnSpPr>
          <p:cNvPr id="36" name="Straight Connector 35"/>
          <p:cNvCxnSpPr>
            <a:stCxn id="32" idx="4"/>
            <a:endCxn id="41" idx="7"/>
          </p:cNvCxnSpPr>
          <p:nvPr/>
        </p:nvCxnSpPr>
        <p:spPr>
          <a:xfrm rot="5400000">
            <a:off x="1535627" y="3769518"/>
            <a:ext cx="657505" cy="681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4"/>
            <a:endCxn id="53" idx="1"/>
          </p:cNvCxnSpPr>
          <p:nvPr/>
        </p:nvCxnSpPr>
        <p:spPr>
          <a:xfrm rot="16200000" flipH="1">
            <a:off x="2308826" y="3677636"/>
            <a:ext cx="548546" cy="75612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Step 5</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173</a:t>
            </a:fld>
            <a:endParaRPr lang="en-US"/>
          </a:p>
        </p:txBody>
      </p:sp>
      <p:sp>
        <p:nvSpPr>
          <p:cNvPr id="5" name="AutoShape 36"/>
          <p:cNvSpPr>
            <a:spLocks noChangeArrowheads="1"/>
          </p:cNvSpPr>
          <p:nvPr/>
        </p:nvSpPr>
        <p:spPr bwMode="auto">
          <a:xfrm>
            <a:off x="3352800" y="5105400"/>
            <a:ext cx="457200" cy="457200"/>
          </a:xfrm>
          <a:prstGeom prst="flowChartConnector">
            <a:avLst/>
          </a:prstGeom>
          <a:noFill/>
          <a:ln w="28575">
            <a:solidFill>
              <a:schemeClr val="tx1"/>
            </a:solidFill>
            <a:round/>
            <a:headEnd/>
            <a:tailEnd/>
          </a:ln>
        </p:spPr>
        <p:txBody>
          <a:bodyPr wrap="none" anchor="ctr"/>
          <a:lstStyle/>
          <a:p>
            <a:pPr algn="ctr"/>
            <a:r>
              <a:rPr lang="en-US" b="1"/>
              <a:t>1</a:t>
            </a:r>
          </a:p>
        </p:txBody>
      </p:sp>
      <p:sp>
        <p:nvSpPr>
          <p:cNvPr id="6" name="AutoShape 37"/>
          <p:cNvSpPr>
            <a:spLocks noChangeArrowheads="1"/>
          </p:cNvSpPr>
          <p:nvPr/>
        </p:nvSpPr>
        <p:spPr bwMode="auto">
          <a:xfrm>
            <a:off x="685800" y="5105400"/>
            <a:ext cx="457200" cy="457200"/>
          </a:xfrm>
          <a:prstGeom prst="flowChartConnector">
            <a:avLst/>
          </a:prstGeom>
          <a:noFill/>
          <a:ln w="28575">
            <a:solidFill>
              <a:schemeClr val="tx1"/>
            </a:solidFill>
            <a:round/>
            <a:headEnd/>
            <a:tailEnd/>
          </a:ln>
        </p:spPr>
        <p:txBody>
          <a:bodyPr wrap="none" anchor="ctr"/>
          <a:lstStyle/>
          <a:p>
            <a:r>
              <a:rPr lang="en-US" b="1" dirty="0"/>
              <a:t>1</a:t>
            </a:r>
          </a:p>
        </p:txBody>
      </p:sp>
      <p:sp>
        <p:nvSpPr>
          <p:cNvPr id="7" name="AutoShape 38"/>
          <p:cNvSpPr>
            <a:spLocks noChangeArrowheads="1"/>
          </p:cNvSpPr>
          <p:nvPr/>
        </p:nvSpPr>
        <p:spPr bwMode="auto">
          <a:xfrm>
            <a:off x="6065838" y="5105400"/>
            <a:ext cx="457200" cy="457200"/>
          </a:xfrm>
          <a:prstGeom prst="flowChartConnector">
            <a:avLst/>
          </a:prstGeom>
          <a:noFill/>
          <a:ln w="28575">
            <a:solidFill>
              <a:schemeClr val="tx1"/>
            </a:solidFill>
            <a:round/>
            <a:headEnd/>
            <a:tailEnd/>
          </a:ln>
        </p:spPr>
        <p:txBody>
          <a:bodyPr wrap="none" anchor="ctr"/>
          <a:lstStyle/>
          <a:p>
            <a:pPr algn="ctr"/>
            <a:r>
              <a:rPr lang="en-US" b="1"/>
              <a:t>3</a:t>
            </a:r>
          </a:p>
        </p:txBody>
      </p:sp>
      <p:sp>
        <p:nvSpPr>
          <p:cNvPr id="8" name="AutoShape 39"/>
          <p:cNvSpPr>
            <a:spLocks noChangeArrowheads="1"/>
          </p:cNvSpPr>
          <p:nvPr/>
        </p:nvSpPr>
        <p:spPr bwMode="auto">
          <a:xfrm>
            <a:off x="2478088" y="5105400"/>
            <a:ext cx="457200" cy="457200"/>
          </a:xfrm>
          <a:prstGeom prst="flowChartConnector">
            <a:avLst/>
          </a:prstGeom>
          <a:noFill/>
          <a:ln w="28575">
            <a:solidFill>
              <a:schemeClr val="tx1"/>
            </a:solidFill>
            <a:round/>
            <a:headEnd/>
            <a:tailEnd/>
          </a:ln>
        </p:spPr>
        <p:txBody>
          <a:bodyPr wrap="none" anchor="ctr"/>
          <a:lstStyle/>
          <a:p>
            <a:r>
              <a:rPr lang="en-US" b="1"/>
              <a:t>1</a:t>
            </a:r>
          </a:p>
        </p:txBody>
      </p:sp>
      <p:sp>
        <p:nvSpPr>
          <p:cNvPr id="9" name="AutoShape 40"/>
          <p:cNvSpPr>
            <a:spLocks noChangeArrowheads="1"/>
          </p:cNvSpPr>
          <p:nvPr/>
        </p:nvSpPr>
        <p:spPr bwMode="auto">
          <a:xfrm>
            <a:off x="4267200" y="5105400"/>
            <a:ext cx="457200" cy="457200"/>
          </a:xfrm>
          <a:prstGeom prst="flowChartConnector">
            <a:avLst/>
          </a:prstGeom>
          <a:noFill/>
          <a:ln w="28575">
            <a:solidFill>
              <a:schemeClr val="tx1"/>
            </a:solidFill>
            <a:round/>
            <a:headEnd/>
            <a:tailEnd/>
          </a:ln>
        </p:spPr>
        <p:txBody>
          <a:bodyPr wrap="none" anchor="ctr"/>
          <a:lstStyle/>
          <a:p>
            <a:r>
              <a:rPr lang="en-US" b="1"/>
              <a:t>2</a:t>
            </a:r>
          </a:p>
        </p:txBody>
      </p:sp>
      <p:sp>
        <p:nvSpPr>
          <p:cNvPr id="10" name="AutoShape 41"/>
          <p:cNvSpPr>
            <a:spLocks noChangeArrowheads="1"/>
          </p:cNvSpPr>
          <p:nvPr/>
        </p:nvSpPr>
        <p:spPr bwMode="auto">
          <a:xfrm>
            <a:off x="1573213" y="5105400"/>
            <a:ext cx="457200" cy="457200"/>
          </a:xfrm>
          <a:prstGeom prst="flowChartConnector">
            <a:avLst/>
          </a:prstGeom>
          <a:noFill/>
          <a:ln w="28575">
            <a:solidFill>
              <a:schemeClr val="tx1"/>
            </a:solidFill>
            <a:round/>
            <a:headEnd/>
            <a:tailEnd/>
          </a:ln>
        </p:spPr>
        <p:txBody>
          <a:bodyPr wrap="none" anchor="ctr"/>
          <a:lstStyle/>
          <a:p>
            <a:pPr algn="ctr"/>
            <a:r>
              <a:rPr lang="en-US" b="1"/>
              <a:t>1</a:t>
            </a:r>
          </a:p>
        </p:txBody>
      </p:sp>
      <p:sp>
        <p:nvSpPr>
          <p:cNvPr id="11" name="AutoShape 42"/>
          <p:cNvSpPr>
            <a:spLocks noChangeArrowheads="1"/>
          </p:cNvSpPr>
          <p:nvPr/>
        </p:nvSpPr>
        <p:spPr bwMode="auto">
          <a:xfrm>
            <a:off x="5164138" y="5105400"/>
            <a:ext cx="457200" cy="457200"/>
          </a:xfrm>
          <a:prstGeom prst="flowChartConnector">
            <a:avLst/>
          </a:prstGeom>
          <a:noFill/>
          <a:ln w="28575">
            <a:solidFill>
              <a:schemeClr val="tx1"/>
            </a:solidFill>
            <a:round/>
            <a:headEnd/>
            <a:tailEnd/>
          </a:ln>
        </p:spPr>
        <p:txBody>
          <a:bodyPr wrap="none" anchor="ctr"/>
          <a:lstStyle/>
          <a:p>
            <a:r>
              <a:rPr lang="en-US" b="1"/>
              <a:t>2</a:t>
            </a:r>
          </a:p>
        </p:txBody>
      </p:sp>
      <p:sp>
        <p:nvSpPr>
          <p:cNvPr id="12" name="AutoShape 43"/>
          <p:cNvSpPr>
            <a:spLocks noChangeArrowheads="1"/>
          </p:cNvSpPr>
          <p:nvPr/>
        </p:nvSpPr>
        <p:spPr bwMode="auto">
          <a:xfrm>
            <a:off x="6970713" y="5105400"/>
            <a:ext cx="457200" cy="457200"/>
          </a:xfrm>
          <a:prstGeom prst="flowChartConnector">
            <a:avLst/>
          </a:prstGeom>
          <a:noFill/>
          <a:ln w="28575">
            <a:solidFill>
              <a:schemeClr val="tx1"/>
            </a:solidFill>
            <a:round/>
            <a:headEnd/>
            <a:tailEnd/>
          </a:ln>
        </p:spPr>
        <p:txBody>
          <a:bodyPr wrap="none" anchor="ctr"/>
          <a:lstStyle/>
          <a:p>
            <a:r>
              <a:rPr lang="en-US" b="1"/>
              <a:t>3</a:t>
            </a:r>
          </a:p>
        </p:txBody>
      </p:sp>
      <p:sp>
        <p:nvSpPr>
          <p:cNvPr id="13" name="AutoShape 44"/>
          <p:cNvSpPr>
            <a:spLocks noChangeArrowheads="1"/>
          </p:cNvSpPr>
          <p:nvPr/>
        </p:nvSpPr>
        <p:spPr bwMode="auto">
          <a:xfrm>
            <a:off x="7875588" y="5105400"/>
            <a:ext cx="457200" cy="457200"/>
          </a:xfrm>
          <a:prstGeom prst="flowChartConnector">
            <a:avLst/>
          </a:prstGeom>
          <a:noFill/>
          <a:ln w="28575">
            <a:solidFill>
              <a:schemeClr val="tx1"/>
            </a:solidFill>
            <a:round/>
            <a:headEnd/>
            <a:tailEnd/>
          </a:ln>
        </p:spPr>
        <p:txBody>
          <a:bodyPr wrap="none" anchor="ctr"/>
          <a:lstStyle/>
          <a:p>
            <a:r>
              <a:rPr lang="en-US" b="1"/>
              <a:t>5</a:t>
            </a:r>
          </a:p>
        </p:txBody>
      </p:sp>
      <p:sp>
        <p:nvSpPr>
          <p:cNvPr id="14" name="Text Box 45"/>
          <p:cNvSpPr txBox="1">
            <a:spLocks noChangeArrowheads="1"/>
          </p:cNvSpPr>
          <p:nvPr/>
        </p:nvSpPr>
        <p:spPr bwMode="auto">
          <a:xfrm>
            <a:off x="720725" y="5602288"/>
            <a:ext cx="404813" cy="457200"/>
          </a:xfrm>
          <a:prstGeom prst="rect">
            <a:avLst/>
          </a:prstGeom>
          <a:noFill/>
          <a:ln w="9525">
            <a:noFill/>
            <a:miter lim="800000"/>
            <a:headEnd/>
            <a:tailEnd/>
          </a:ln>
        </p:spPr>
        <p:txBody>
          <a:bodyPr wrap="none">
            <a:spAutoFit/>
          </a:bodyPr>
          <a:lstStyle/>
          <a:p>
            <a:pPr algn="ctr"/>
            <a:r>
              <a:rPr lang="en-US" b="1">
                <a:solidFill>
                  <a:srgbClr val="0000FF"/>
                </a:solidFill>
              </a:rPr>
              <a:t>A</a:t>
            </a:r>
          </a:p>
        </p:txBody>
      </p:sp>
      <p:sp>
        <p:nvSpPr>
          <p:cNvPr id="15" name="Text Box 46"/>
          <p:cNvSpPr txBox="1">
            <a:spLocks noChangeArrowheads="1"/>
          </p:cNvSpPr>
          <p:nvPr/>
        </p:nvSpPr>
        <p:spPr bwMode="auto">
          <a:xfrm>
            <a:off x="1609725" y="5602288"/>
            <a:ext cx="420688" cy="457200"/>
          </a:xfrm>
          <a:prstGeom prst="rect">
            <a:avLst/>
          </a:prstGeom>
          <a:noFill/>
          <a:ln w="9525">
            <a:noFill/>
            <a:miter lim="800000"/>
            <a:headEnd/>
            <a:tailEnd/>
          </a:ln>
        </p:spPr>
        <p:txBody>
          <a:bodyPr wrap="none">
            <a:spAutoFit/>
          </a:bodyPr>
          <a:lstStyle/>
          <a:p>
            <a:pPr algn="ctr"/>
            <a:r>
              <a:rPr lang="en-US" b="1">
                <a:solidFill>
                  <a:srgbClr val="0000FF"/>
                </a:solidFill>
              </a:rPr>
              <a:t>G</a:t>
            </a:r>
          </a:p>
        </p:txBody>
      </p:sp>
      <p:sp>
        <p:nvSpPr>
          <p:cNvPr id="16" name="Text Box 47"/>
          <p:cNvSpPr txBox="1">
            <a:spLocks noChangeArrowheads="1"/>
          </p:cNvSpPr>
          <p:nvPr/>
        </p:nvSpPr>
        <p:spPr bwMode="auto">
          <a:xfrm>
            <a:off x="7064375" y="5602288"/>
            <a:ext cx="261610" cy="369332"/>
          </a:xfrm>
          <a:prstGeom prst="rect">
            <a:avLst/>
          </a:prstGeom>
          <a:noFill/>
          <a:ln w="9525">
            <a:noFill/>
            <a:miter lim="800000"/>
            <a:headEnd/>
            <a:tailEnd/>
          </a:ln>
        </p:spPr>
        <p:txBody>
          <a:bodyPr wrap="none">
            <a:spAutoFit/>
          </a:bodyPr>
          <a:lstStyle/>
          <a:p>
            <a:r>
              <a:rPr lang="en-US" b="1" dirty="0" smtClean="0">
                <a:solidFill>
                  <a:srgbClr val="0000FF"/>
                </a:solidFill>
              </a:rPr>
              <a:t>J</a:t>
            </a:r>
            <a:endParaRPr lang="en-US" b="1" dirty="0">
              <a:solidFill>
                <a:srgbClr val="0000FF"/>
              </a:solidFill>
            </a:endParaRPr>
          </a:p>
        </p:txBody>
      </p:sp>
      <p:sp>
        <p:nvSpPr>
          <p:cNvPr id="17" name="Text Box 48"/>
          <p:cNvSpPr txBox="1">
            <a:spLocks noChangeArrowheads="1"/>
          </p:cNvSpPr>
          <p:nvPr/>
        </p:nvSpPr>
        <p:spPr bwMode="auto">
          <a:xfrm>
            <a:off x="7910513" y="5602288"/>
            <a:ext cx="387350" cy="457200"/>
          </a:xfrm>
          <a:prstGeom prst="rect">
            <a:avLst/>
          </a:prstGeom>
          <a:noFill/>
          <a:ln w="9525">
            <a:noFill/>
            <a:miter lim="800000"/>
            <a:headEnd/>
            <a:tailEnd/>
          </a:ln>
        </p:spPr>
        <p:txBody>
          <a:bodyPr wrap="none">
            <a:spAutoFit/>
          </a:bodyPr>
          <a:lstStyle/>
          <a:p>
            <a:r>
              <a:rPr lang="en-US" b="1">
                <a:solidFill>
                  <a:srgbClr val="0000FF"/>
                </a:solidFill>
              </a:rPr>
              <a:t>S</a:t>
            </a:r>
          </a:p>
        </p:txBody>
      </p:sp>
      <p:sp>
        <p:nvSpPr>
          <p:cNvPr id="18" name="Text Box 49"/>
          <p:cNvSpPr txBox="1">
            <a:spLocks noChangeArrowheads="1"/>
          </p:cNvSpPr>
          <p:nvPr/>
        </p:nvSpPr>
        <p:spPr bwMode="auto">
          <a:xfrm>
            <a:off x="2497138" y="5602288"/>
            <a:ext cx="438150" cy="457200"/>
          </a:xfrm>
          <a:prstGeom prst="rect">
            <a:avLst/>
          </a:prstGeom>
          <a:noFill/>
          <a:ln w="9525">
            <a:noFill/>
            <a:miter lim="800000"/>
            <a:headEnd/>
            <a:tailEnd/>
          </a:ln>
        </p:spPr>
        <p:txBody>
          <a:bodyPr wrap="none">
            <a:spAutoFit/>
          </a:bodyPr>
          <a:lstStyle/>
          <a:p>
            <a:pPr algn="ctr"/>
            <a:r>
              <a:rPr lang="en-US" b="1">
                <a:solidFill>
                  <a:srgbClr val="0000FF"/>
                </a:solidFill>
              </a:rPr>
              <a:t>M</a:t>
            </a:r>
          </a:p>
        </p:txBody>
      </p:sp>
      <p:sp>
        <p:nvSpPr>
          <p:cNvPr id="19" name="Text Box 50"/>
          <p:cNvSpPr txBox="1">
            <a:spLocks noChangeArrowheads="1"/>
          </p:cNvSpPr>
          <p:nvPr/>
        </p:nvSpPr>
        <p:spPr bwMode="auto">
          <a:xfrm>
            <a:off x="3440113" y="5602288"/>
            <a:ext cx="369887" cy="457200"/>
          </a:xfrm>
          <a:prstGeom prst="rect">
            <a:avLst/>
          </a:prstGeom>
          <a:noFill/>
          <a:ln w="9525">
            <a:noFill/>
            <a:miter lim="800000"/>
            <a:headEnd/>
            <a:tailEnd/>
          </a:ln>
        </p:spPr>
        <p:txBody>
          <a:bodyPr wrap="none">
            <a:spAutoFit/>
          </a:bodyPr>
          <a:lstStyle/>
          <a:p>
            <a:r>
              <a:rPr lang="en-US" b="1">
                <a:solidFill>
                  <a:srgbClr val="0000FF"/>
                </a:solidFill>
              </a:rPr>
              <a:t>T</a:t>
            </a:r>
          </a:p>
        </p:txBody>
      </p:sp>
      <p:sp>
        <p:nvSpPr>
          <p:cNvPr id="20" name="Text Box 51"/>
          <p:cNvSpPr txBox="1">
            <a:spLocks noChangeArrowheads="1"/>
          </p:cNvSpPr>
          <p:nvPr/>
        </p:nvSpPr>
        <p:spPr bwMode="auto">
          <a:xfrm>
            <a:off x="4337050" y="5602288"/>
            <a:ext cx="387350" cy="457200"/>
          </a:xfrm>
          <a:prstGeom prst="rect">
            <a:avLst/>
          </a:prstGeom>
          <a:noFill/>
          <a:ln w="9525">
            <a:noFill/>
            <a:miter lim="800000"/>
            <a:headEnd/>
            <a:tailEnd/>
          </a:ln>
        </p:spPr>
        <p:txBody>
          <a:bodyPr wrap="none">
            <a:spAutoFit/>
          </a:bodyPr>
          <a:lstStyle/>
          <a:p>
            <a:r>
              <a:rPr lang="en-US" b="1">
                <a:solidFill>
                  <a:srgbClr val="0000FF"/>
                </a:solidFill>
              </a:rPr>
              <a:t>E</a:t>
            </a:r>
          </a:p>
        </p:txBody>
      </p:sp>
      <p:sp>
        <p:nvSpPr>
          <p:cNvPr id="21" name="Text Box 52"/>
          <p:cNvSpPr txBox="1">
            <a:spLocks noChangeArrowheads="1"/>
          </p:cNvSpPr>
          <p:nvPr/>
        </p:nvSpPr>
        <p:spPr bwMode="auto">
          <a:xfrm>
            <a:off x="5216525" y="5602288"/>
            <a:ext cx="404813" cy="457200"/>
          </a:xfrm>
          <a:prstGeom prst="rect">
            <a:avLst/>
          </a:prstGeom>
          <a:noFill/>
          <a:ln w="9525">
            <a:noFill/>
            <a:miter lim="800000"/>
            <a:headEnd/>
            <a:tailEnd/>
          </a:ln>
        </p:spPr>
        <p:txBody>
          <a:bodyPr wrap="none">
            <a:spAutoFit/>
          </a:bodyPr>
          <a:lstStyle/>
          <a:p>
            <a:r>
              <a:rPr lang="en-US" b="1">
                <a:solidFill>
                  <a:srgbClr val="0000FF"/>
                </a:solidFill>
              </a:rPr>
              <a:t>H</a:t>
            </a:r>
          </a:p>
        </p:txBody>
      </p:sp>
      <p:sp>
        <p:nvSpPr>
          <p:cNvPr id="22" name="Text Box 53"/>
          <p:cNvSpPr txBox="1">
            <a:spLocks noChangeArrowheads="1"/>
          </p:cNvSpPr>
          <p:nvPr/>
        </p:nvSpPr>
        <p:spPr bwMode="auto">
          <a:xfrm>
            <a:off x="6169025" y="5602288"/>
            <a:ext cx="245580" cy="369332"/>
          </a:xfrm>
          <a:prstGeom prst="rect">
            <a:avLst/>
          </a:prstGeom>
          <a:noFill/>
          <a:ln w="9525">
            <a:noFill/>
            <a:miter lim="800000"/>
            <a:headEnd/>
            <a:tailEnd/>
          </a:ln>
        </p:spPr>
        <p:txBody>
          <a:bodyPr wrap="none">
            <a:spAutoFit/>
          </a:bodyPr>
          <a:lstStyle/>
          <a:p>
            <a:r>
              <a:rPr lang="en-US" b="1" dirty="0" smtClean="0">
                <a:solidFill>
                  <a:srgbClr val="0000FF"/>
                </a:solidFill>
              </a:rPr>
              <a:t>I</a:t>
            </a:r>
            <a:endParaRPr lang="en-US" b="1" dirty="0">
              <a:solidFill>
                <a:srgbClr val="0000FF"/>
              </a:solidFill>
            </a:endParaRPr>
          </a:p>
        </p:txBody>
      </p:sp>
      <p:sp>
        <p:nvSpPr>
          <p:cNvPr id="41" name="AutoShape 23"/>
          <p:cNvSpPr>
            <a:spLocks noChangeArrowheads="1"/>
          </p:cNvSpPr>
          <p:nvPr/>
        </p:nvSpPr>
        <p:spPr bwMode="auto">
          <a:xfrm>
            <a:off x="1133475" y="4371975"/>
            <a:ext cx="457200" cy="457200"/>
          </a:xfrm>
          <a:prstGeom prst="flowChartConnector">
            <a:avLst/>
          </a:prstGeom>
          <a:noFill/>
          <a:ln w="28575">
            <a:solidFill>
              <a:schemeClr val="tx1"/>
            </a:solidFill>
            <a:round/>
            <a:headEnd/>
            <a:tailEnd/>
          </a:ln>
        </p:spPr>
        <p:txBody>
          <a:bodyPr wrap="none" anchor="ctr"/>
          <a:lstStyle/>
          <a:p>
            <a:r>
              <a:rPr lang="en-US" b="1" dirty="0"/>
              <a:t>2</a:t>
            </a:r>
          </a:p>
        </p:txBody>
      </p:sp>
      <p:cxnSp>
        <p:nvCxnSpPr>
          <p:cNvPr id="43" name="Straight Connector 42"/>
          <p:cNvCxnSpPr>
            <a:stCxn id="41" idx="4"/>
            <a:endCxn id="6" idx="0"/>
          </p:cNvCxnSpPr>
          <p:nvPr/>
        </p:nvCxnSpPr>
        <p:spPr>
          <a:xfrm rot="5400000">
            <a:off x="1000126" y="4743450"/>
            <a:ext cx="276225" cy="447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4"/>
            <a:endCxn id="10" idx="0"/>
          </p:cNvCxnSpPr>
          <p:nvPr/>
        </p:nvCxnSpPr>
        <p:spPr>
          <a:xfrm rot="16200000" flipH="1">
            <a:off x="1443832" y="4747418"/>
            <a:ext cx="276225" cy="439738"/>
          </a:xfrm>
          <a:prstGeom prst="line">
            <a:avLst/>
          </a:prstGeom>
        </p:spPr>
        <p:style>
          <a:lnRef idx="1">
            <a:schemeClr val="accent1"/>
          </a:lnRef>
          <a:fillRef idx="0">
            <a:schemeClr val="accent1"/>
          </a:fillRef>
          <a:effectRef idx="0">
            <a:schemeClr val="accent1"/>
          </a:effectRef>
          <a:fontRef idx="minor">
            <a:schemeClr val="tx1"/>
          </a:fontRef>
        </p:style>
      </p:cxnSp>
      <p:sp>
        <p:nvSpPr>
          <p:cNvPr id="53" name="AutoShape 23"/>
          <p:cNvSpPr>
            <a:spLocks noChangeArrowheads="1"/>
          </p:cNvSpPr>
          <p:nvPr/>
        </p:nvSpPr>
        <p:spPr bwMode="auto">
          <a:xfrm>
            <a:off x="2895600" y="4267200"/>
            <a:ext cx="447675" cy="428625"/>
          </a:xfrm>
          <a:prstGeom prst="flowChartConnector">
            <a:avLst/>
          </a:prstGeom>
          <a:noFill/>
          <a:ln w="28575">
            <a:solidFill>
              <a:schemeClr val="tx1"/>
            </a:solidFill>
            <a:round/>
            <a:headEnd/>
            <a:tailEnd/>
          </a:ln>
        </p:spPr>
        <p:txBody>
          <a:bodyPr wrap="none" anchor="ctr"/>
          <a:lstStyle/>
          <a:p>
            <a:r>
              <a:rPr lang="en-US" b="1" dirty="0"/>
              <a:t>2</a:t>
            </a:r>
          </a:p>
        </p:txBody>
      </p:sp>
      <p:cxnSp>
        <p:nvCxnSpPr>
          <p:cNvPr id="35" name="Straight Connector 34"/>
          <p:cNvCxnSpPr>
            <a:stCxn id="53" idx="4"/>
            <a:endCxn id="8" idx="0"/>
          </p:cNvCxnSpPr>
          <p:nvPr/>
        </p:nvCxnSpPr>
        <p:spPr>
          <a:xfrm rot="5400000">
            <a:off x="2708276" y="4694237"/>
            <a:ext cx="409575" cy="412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3" idx="4"/>
            <a:endCxn id="5" idx="0"/>
          </p:cNvCxnSpPr>
          <p:nvPr/>
        </p:nvCxnSpPr>
        <p:spPr>
          <a:xfrm rot="16200000" flipH="1">
            <a:off x="3145632" y="4669631"/>
            <a:ext cx="409575" cy="461962"/>
          </a:xfrm>
          <a:prstGeom prst="line">
            <a:avLst/>
          </a:prstGeom>
        </p:spPr>
        <p:style>
          <a:lnRef idx="1">
            <a:schemeClr val="accent1"/>
          </a:lnRef>
          <a:fillRef idx="0">
            <a:schemeClr val="accent1"/>
          </a:fillRef>
          <a:effectRef idx="0">
            <a:schemeClr val="accent1"/>
          </a:effectRef>
          <a:fontRef idx="minor">
            <a:schemeClr val="tx1"/>
          </a:fontRef>
        </p:style>
      </p:cxnSp>
      <p:sp>
        <p:nvSpPr>
          <p:cNvPr id="29" name="AutoShape 23"/>
          <p:cNvSpPr>
            <a:spLocks noChangeArrowheads="1"/>
          </p:cNvSpPr>
          <p:nvPr/>
        </p:nvSpPr>
        <p:spPr bwMode="auto">
          <a:xfrm>
            <a:off x="4724400" y="4191000"/>
            <a:ext cx="447675" cy="428625"/>
          </a:xfrm>
          <a:prstGeom prst="flowChartConnector">
            <a:avLst/>
          </a:prstGeom>
          <a:noFill/>
          <a:ln w="28575">
            <a:solidFill>
              <a:schemeClr val="tx1"/>
            </a:solidFill>
            <a:round/>
            <a:headEnd/>
            <a:tailEnd/>
          </a:ln>
        </p:spPr>
        <p:txBody>
          <a:bodyPr wrap="none" anchor="ctr"/>
          <a:lstStyle/>
          <a:p>
            <a:r>
              <a:rPr lang="en-US" b="1" dirty="0" smtClean="0"/>
              <a:t>4</a:t>
            </a:r>
            <a:endParaRPr lang="en-US" b="1" dirty="0"/>
          </a:p>
        </p:txBody>
      </p:sp>
      <p:cxnSp>
        <p:nvCxnSpPr>
          <p:cNvPr id="31" name="Straight Connector 30"/>
          <p:cNvCxnSpPr>
            <a:stCxn id="29" idx="4"/>
            <a:endCxn id="9" idx="0"/>
          </p:cNvCxnSpPr>
          <p:nvPr/>
        </p:nvCxnSpPr>
        <p:spPr>
          <a:xfrm rot="5400000">
            <a:off x="4479132" y="4636293"/>
            <a:ext cx="485775" cy="452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4"/>
            <a:endCxn id="11" idx="0"/>
          </p:cNvCxnSpPr>
          <p:nvPr/>
        </p:nvCxnSpPr>
        <p:spPr>
          <a:xfrm rot="16200000" flipH="1">
            <a:off x="4927601" y="4640262"/>
            <a:ext cx="485775" cy="4445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AutoShape 23"/>
          <p:cNvSpPr>
            <a:spLocks noChangeArrowheads="1"/>
          </p:cNvSpPr>
          <p:nvPr/>
        </p:nvSpPr>
        <p:spPr bwMode="auto">
          <a:xfrm>
            <a:off x="1981200" y="3352800"/>
            <a:ext cx="447675" cy="428625"/>
          </a:xfrm>
          <a:prstGeom prst="flowChartConnector">
            <a:avLst/>
          </a:prstGeom>
          <a:noFill/>
          <a:ln w="28575">
            <a:solidFill>
              <a:schemeClr val="tx1"/>
            </a:solidFill>
            <a:round/>
            <a:headEnd/>
            <a:tailEnd/>
          </a:ln>
        </p:spPr>
        <p:txBody>
          <a:bodyPr wrap="none" anchor="ctr"/>
          <a:lstStyle/>
          <a:p>
            <a:r>
              <a:rPr lang="en-US" b="1" dirty="0" smtClean="0"/>
              <a:t>4</a:t>
            </a:r>
            <a:endParaRPr lang="en-US" b="1" dirty="0"/>
          </a:p>
        </p:txBody>
      </p:sp>
      <p:cxnSp>
        <p:nvCxnSpPr>
          <p:cNvPr id="36" name="Straight Connector 35"/>
          <p:cNvCxnSpPr>
            <a:stCxn id="32" idx="4"/>
            <a:endCxn id="41" idx="7"/>
          </p:cNvCxnSpPr>
          <p:nvPr/>
        </p:nvCxnSpPr>
        <p:spPr>
          <a:xfrm rot="5400000">
            <a:off x="1535627" y="3769518"/>
            <a:ext cx="657505" cy="681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4"/>
            <a:endCxn id="53" idx="1"/>
          </p:cNvCxnSpPr>
          <p:nvPr/>
        </p:nvCxnSpPr>
        <p:spPr>
          <a:xfrm rot="16200000" flipH="1">
            <a:off x="2308826" y="3677636"/>
            <a:ext cx="548546" cy="756123"/>
          </a:xfrm>
          <a:prstGeom prst="line">
            <a:avLst/>
          </a:prstGeom>
        </p:spPr>
        <p:style>
          <a:lnRef idx="1">
            <a:schemeClr val="accent1"/>
          </a:lnRef>
          <a:fillRef idx="0">
            <a:schemeClr val="accent1"/>
          </a:fillRef>
          <a:effectRef idx="0">
            <a:schemeClr val="accent1"/>
          </a:effectRef>
          <a:fontRef idx="minor">
            <a:schemeClr val="tx1"/>
          </a:fontRef>
        </p:style>
      </p:cxnSp>
      <p:sp>
        <p:nvSpPr>
          <p:cNvPr id="38" name="AutoShape 23"/>
          <p:cNvSpPr>
            <a:spLocks noChangeArrowheads="1"/>
          </p:cNvSpPr>
          <p:nvPr/>
        </p:nvSpPr>
        <p:spPr bwMode="auto">
          <a:xfrm>
            <a:off x="6477000" y="4191000"/>
            <a:ext cx="447675" cy="428625"/>
          </a:xfrm>
          <a:prstGeom prst="flowChartConnector">
            <a:avLst/>
          </a:prstGeom>
          <a:noFill/>
          <a:ln w="28575">
            <a:solidFill>
              <a:schemeClr val="tx1"/>
            </a:solidFill>
            <a:round/>
            <a:headEnd/>
            <a:tailEnd/>
          </a:ln>
        </p:spPr>
        <p:txBody>
          <a:bodyPr wrap="none" anchor="ctr"/>
          <a:lstStyle/>
          <a:p>
            <a:r>
              <a:rPr lang="en-US" b="1" dirty="0" smtClean="0"/>
              <a:t>6</a:t>
            </a:r>
            <a:endParaRPr lang="en-US" b="1" dirty="0"/>
          </a:p>
        </p:txBody>
      </p:sp>
      <p:cxnSp>
        <p:nvCxnSpPr>
          <p:cNvPr id="40" name="Straight Connector 39"/>
          <p:cNvCxnSpPr>
            <a:stCxn id="38" idx="4"/>
          </p:cNvCxnSpPr>
          <p:nvPr/>
        </p:nvCxnSpPr>
        <p:spPr>
          <a:xfrm rot="5400000">
            <a:off x="6231732" y="4636293"/>
            <a:ext cx="485775" cy="452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8" idx="4"/>
          </p:cNvCxnSpPr>
          <p:nvPr/>
        </p:nvCxnSpPr>
        <p:spPr>
          <a:xfrm rot="16200000" flipH="1">
            <a:off x="6680201" y="4640262"/>
            <a:ext cx="485775" cy="4445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Step 6</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174</a:t>
            </a:fld>
            <a:endParaRPr lang="en-US"/>
          </a:p>
        </p:txBody>
      </p:sp>
      <p:sp>
        <p:nvSpPr>
          <p:cNvPr id="5" name="AutoShape 36"/>
          <p:cNvSpPr>
            <a:spLocks noChangeArrowheads="1"/>
          </p:cNvSpPr>
          <p:nvPr/>
        </p:nvSpPr>
        <p:spPr bwMode="auto">
          <a:xfrm>
            <a:off x="3352800" y="5105400"/>
            <a:ext cx="457200" cy="457200"/>
          </a:xfrm>
          <a:prstGeom prst="flowChartConnector">
            <a:avLst/>
          </a:prstGeom>
          <a:noFill/>
          <a:ln w="28575">
            <a:solidFill>
              <a:schemeClr val="tx1"/>
            </a:solidFill>
            <a:round/>
            <a:headEnd/>
            <a:tailEnd/>
          </a:ln>
        </p:spPr>
        <p:txBody>
          <a:bodyPr wrap="none" anchor="ctr"/>
          <a:lstStyle/>
          <a:p>
            <a:pPr algn="ctr"/>
            <a:r>
              <a:rPr lang="en-US" b="1"/>
              <a:t>1</a:t>
            </a:r>
          </a:p>
        </p:txBody>
      </p:sp>
      <p:sp>
        <p:nvSpPr>
          <p:cNvPr id="6" name="AutoShape 37"/>
          <p:cNvSpPr>
            <a:spLocks noChangeArrowheads="1"/>
          </p:cNvSpPr>
          <p:nvPr/>
        </p:nvSpPr>
        <p:spPr bwMode="auto">
          <a:xfrm>
            <a:off x="685800" y="5105400"/>
            <a:ext cx="457200" cy="457200"/>
          </a:xfrm>
          <a:prstGeom prst="flowChartConnector">
            <a:avLst/>
          </a:prstGeom>
          <a:noFill/>
          <a:ln w="28575">
            <a:solidFill>
              <a:schemeClr val="tx1"/>
            </a:solidFill>
            <a:round/>
            <a:headEnd/>
            <a:tailEnd/>
          </a:ln>
        </p:spPr>
        <p:txBody>
          <a:bodyPr wrap="none" anchor="ctr"/>
          <a:lstStyle/>
          <a:p>
            <a:r>
              <a:rPr lang="en-US" b="1" dirty="0"/>
              <a:t>1</a:t>
            </a:r>
          </a:p>
        </p:txBody>
      </p:sp>
      <p:sp>
        <p:nvSpPr>
          <p:cNvPr id="7" name="AutoShape 38"/>
          <p:cNvSpPr>
            <a:spLocks noChangeArrowheads="1"/>
          </p:cNvSpPr>
          <p:nvPr/>
        </p:nvSpPr>
        <p:spPr bwMode="auto">
          <a:xfrm>
            <a:off x="6065838" y="5105400"/>
            <a:ext cx="457200" cy="457200"/>
          </a:xfrm>
          <a:prstGeom prst="flowChartConnector">
            <a:avLst/>
          </a:prstGeom>
          <a:noFill/>
          <a:ln w="28575">
            <a:solidFill>
              <a:schemeClr val="tx1"/>
            </a:solidFill>
            <a:round/>
            <a:headEnd/>
            <a:tailEnd/>
          </a:ln>
        </p:spPr>
        <p:txBody>
          <a:bodyPr wrap="none" anchor="ctr"/>
          <a:lstStyle/>
          <a:p>
            <a:pPr algn="ctr"/>
            <a:r>
              <a:rPr lang="en-US" b="1"/>
              <a:t>3</a:t>
            </a:r>
          </a:p>
        </p:txBody>
      </p:sp>
      <p:sp>
        <p:nvSpPr>
          <p:cNvPr id="8" name="AutoShape 39"/>
          <p:cNvSpPr>
            <a:spLocks noChangeArrowheads="1"/>
          </p:cNvSpPr>
          <p:nvPr/>
        </p:nvSpPr>
        <p:spPr bwMode="auto">
          <a:xfrm>
            <a:off x="2478088" y="5105400"/>
            <a:ext cx="457200" cy="457200"/>
          </a:xfrm>
          <a:prstGeom prst="flowChartConnector">
            <a:avLst/>
          </a:prstGeom>
          <a:noFill/>
          <a:ln w="28575">
            <a:solidFill>
              <a:schemeClr val="tx1"/>
            </a:solidFill>
            <a:round/>
            <a:headEnd/>
            <a:tailEnd/>
          </a:ln>
        </p:spPr>
        <p:txBody>
          <a:bodyPr wrap="none" anchor="ctr"/>
          <a:lstStyle/>
          <a:p>
            <a:r>
              <a:rPr lang="en-US" b="1"/>
              <a:t>1</a:t>
            </a:r>
          </a:p>
        </p:txBody>
      </p:sp>
      <p:sp>
        <p:nvSpPr>
          <p:cNvPr id="9" name="AutoShape 40"/>
          <p:cNvSpPr>
            <a:spLocks noChangeArrowheads="1"/>
          </p:cNvSpPr>
          <p:nvPr/>
        </p:nvSpPr>
        <p:spPr bwMode="auto">
          <a:xfrm>
            <a:off x="4195762" y="4219576"/>
            <a:ext cx="457200" cy="457200"/>
          </a:xfrm>
          <a:prstGeom prst="flowChartConnector">
            <a:avLst/>
          </a:prstGeom>
          <a:noFill/>
          <a:ln w="28575">
            <a:solidFill>
              <a:schemeClr val="tx1"/>
            </a:solidFill>
            <a:round/>
            <a:headEnd/>
            <a:tailEnd/>
          </a:ln>
        </p:spPr>
        <p:txBody>
          <a:bodyPr wrap="none" anchor="ctr"/>
          <a:lstStyle/>
          <a:p>
            <a:r>
              <a:rPr lang="en-US" b="1"/>
              <a:t>2</a:t>
            </a:r>
          </a:p>
        </p:txBody>
      </p:sp>
      <p:sp>
        <p:nvSpPr>
          <p:cNvPr id="10" name="AutoShape 41"/>
          <p:cNvSpPr>
            <a:spLocks noChangeArrowheads="1"/>
          </p:cNvSpPr>
          <p:nvPr/>
        </p:nvSpPr>
        <p:spPr bwMode="auto">
          <a:xfrm>
            <a:off x="1573213" y="5105400"/>
            <a:ext cx="457200" cy="457200"/>
          </a:xfrm>
          <a:prstGeom prst="flowChartConnector">
            <a:avLst/>
          </a:prstGeom>
          <a:noFill/>
          <a:ln w="28575">
            <a:solidFill>
              <a:schemeClr val="tx1"/>
            </a:solidFill>
            <a:round/>
            <a:headEnd/>
            <a:tailEnd/>
          </a:ln>
        </p:spPr>
        <p:txBody>
          <a:bodyPr wrap="none" anchor="ctr"/>
          <a:lstStyle/>
          <a:p>
            <a:pPr algn="ctr"/>
            <a:r>
              <a:rPr lang="en-US" b="1"/>
              <a:t>1</a:t>
            </a:r>
          </a:p>
        </p:txBody>
      </p:sp>
      <p:sp>
        <p:nvSpPr>
          <p:cNvPr id="11" name="AutoShape 42"/>
          <p:cNvSpPr>
            <a:spLocks noChangeArrowheads="1"/>
          </p:cNvSpPr>
          <p:nvPr/>
        </p:nvSpPr>
        <p:spPr bwMode="auto">
          <a:xfrm>
            <a:off x="5092700" y="4219576"/>
            <a:ext cx="457200" cy="457200"/>
          </a:xfrm>
          <a:prstGeom prst="flowChartConnector">
            <a:avLst/>
          </a:prstGeom>
          <a:noFill/>
          <a:ln w="28575">
            <a:solidFill>
              <a:schemeClr val="tx1"/>
            </a:solidFill>
            <a:round/>
            <a:headEnd/>
            <a:tailEnd/>
          </a:ln>
        </p:spPr>
        <p:txBody>
          <a:bodyPr wrap="none" anchor="ctr"/>
          <a:lstStyle/>
          <a:p>
            <a:r>
              <a:rPr lang="en-US" b="1"/>
              <a:t>2</a:t>
            </a:r>
          </a:p>
        </p:txBody>
      </p:sp>
      <p:sp>
        <p:nvSpPr>
          <p:cNvPr id="12" name="AutoShape 43"/>
          <p:cNvSpPr>
            <a:spLocks noChangeArrowheads="1"/>
          </p:cNvSpPr>
          <p:nvPr/>
        </p:nvSpPr>
        <p:spPr bwMode="auto">
          <a:xfrm>
            <a:off x="6970713" y="5105400"/>
            <a:ext cx="457200" cy="457200"/>
          </a:xfrm>
          <a:prstGeom prst="flowChartConnector">
            <a:avLst/>
          </a:prstGeom>
          <a:noFill/>
          <a:ln w="28575">
            <a:solidFill>
              <a:schemeClr val="tx1"/>
            </a:solidFill>
            <a:round/>
            <a:headEnd/>
            <a:tailEnd/>
          </a:ln>
        </p:spPr>
        <p:txBody>
          <a:bodyPr wrap="none" anchor="ctr"/>
          <a:lstStyle/>
          <a:p>
            <a:r>
              <a:rPr lang="en-US" b="1"/>
              <a:t>3</a:t>
            </a:r>
          </a:p>
        </p:txBody>
      </p:sp>
      <p:sp>
        <p:nvSpPr>
          <p:cNvPr id="13" name="AutoShape 44"/>
          <p:cNvSpPr>
            <a:spLocks noChangeArrowheads="1"/>
          </p:cNvSpPr>
          <p:nvPr/>
        </p:nvSpPr>
        <p:spPr bwMode="auto">
          <a:xfrm>
            <a:off x="7875588" y="5105400"/>
            <a:ext cx="457200" cy="457200"/>
          </a:xfrm>
          <a:prstGeom prst="flowChartConnector">
            <a:avLst/>
          </a:prstGeom>
          <a:noFill/>
          <a:ln w="28575">
            <a:solidFill>
              <a:schemeClr val="tx1"/>
            </a:solidFill>
            <a:round/>
            <a:headEnd/>
            <a:tailEnd/>
          </a:ln>
        </p:spPr>
        <p:txBody>
          <a:bodyPr wrap="none" anchor="ctr"/>
          <a:lstStyle/>
          <a:p>
            <a:r>
              <a:rPr lang="en-US" b="1"/>
              <a:t>5</a:t>
            </a:r>
          </a:p>
        </p:txBody>
      </p:sp>
      <p:sp>
        <p:nvSpPr>
          <p:cNvPr id="14" name="Text Box 45"/>
          <p:cNvSpPr txBox="1">
            <a:spLocks noChangeArrowheads="1"/>
          </p:cNvSpPr>
          <p:nvPr/>
        </p:nvSpPr>
        <p:spPr bwMode="auto">
          <a:xfrm>
            <a:off x="720725" y="5602288"/>
            <a:ext cx="404813" cy="457200"/>
          </a:xfrm>
          <a:prstGeom prst="rect">
            <a:avLst/>
          </a:prstGeom>
          <a:noFill/>
          <a:ln w="9525">
            <a:noFill/>
            <a:miter lim="800000"/>
            <a:headEnd/>
            <a:tailEnd/>
          </a:ln>
        </p:spPr>
        <p:txBody>
          <a:bodyPr wrap="none">
            <a:spAutoFit/>
          </a:bodyPr>
          <a:lstStyle/>
          <a:p>
            <a:pPr algn="ctr"/>
            <a:r>
              <a:rPr lang="en-US" b="1">
                <a:solidFill>
                  <a:srgbClr val="0000FF"/>
                </a:solidFill>
              </a:rPr>
              <a:t>A</a:t>
            </a:r>
          </a:p>
        </p:txBody>
      </p:sp>
      <p:sp>
        <p:nvSpPr>
          <p:cNvPr id="15" name="Text Box 46"/>
          <p:cNvSpPr txBox="1">
            <a:spLocks noChangeArrowheads="1"/>
          </p:cNvSpPr>
          <p:nvPr/>
        </p:nvSpPr>
        <p:spPr bwMode="auto">
          <a:xfrm>
            <a:off x="1609725" y="5602288"/>
            <a:ext cx="420688" cy="457200"/>
          </a:xfrm>
          <a:prstGeom prst="rect">
            <a:avLst/>
          </a:prstGeom>
          <a:noFill/>
          <a:ln w="9525">
            <a:noFill/>
            <a:miter lim="800000"/>
            <a:headEnd/>
            <a:tailEnd/>
          </a:ln>
        </p:spPr>
        <p:txBody>
          <a:bodyPr wrap="none">
            <a:spAutoFit/>
          </a:bodyPr>
          <a:lstStyle/>
          <a:p>
            <a:pPr algn="ctr"/>
            <a:r>
              <a:rPr lang="en-US" b="1">
                <a:solidFill>
                  <a:srgbClr val="0000FF"/>
                </a:solidFill>
              </a:rPr>
              <a:t>G</a:t>
            </a:r>
          </a:p>
        </p:txBody>
      </p:sp>
      <p:sp>
        <p:nvSpPr>
          <p:cNvPr id="16" name="Text Box 47"/>
          <p:cNvSpPr txBox="1">
            <a:spLocks noChangeArrowheads="1"/>
          </p:cNvSpPr>
          <p:nvPr/>
        </p:nvSpPr>
        <p:spPr bwMode="auto">
          <a:xfrm>
            <a:off x="7064375" y="5602288"/>
            <a:ext cx="261610" cy="369332"/>
          </a:xfrm>
          <a:prstGeom prst="rect">
            <a:avLst/>
          </a:prstGeom>
          <a:noFill/>
          <a:ln w="9525">
            <a:noFill/>
            <a:miter lim="800000"/>
            <a:headEnd/>
            <a:tailEnd/>
          </a:ln>
        </p:spPr>
        <p:txBody>
          <a:bodyPr wrap="none">
            <a:spAutoFit/>
          </a:bodyPr>
          <a:lstStyle/>
          <a:p>
            <a:r>
              <a:rPr lang="en-US" b="1" dirty="0" smtClean="0">
                <a:solidFill>
                  <a:srgbClr val="0000FF"/>
                </a:solidFill>
              </a:rPr>
              <a:t>J</a:t>
            </a:r>
            <a:endParaRPr lang="en-US" b="1" dirty="0">
              <a:solidFill>
                <a:srgbClr val="0000FF"/>
              </a:solidFill>
            </a:endParaRPr>
          </a:p>
        </p:txBody>
      </p:sp>
      <p:sp>
        <p:nvSpPr>
          <p:cNvPr id="17" name="Text Box 48"/>
          <p:cNvSpPr txBox="1">
            <a:spLocks noChangeArrowheads="1"/>
          </p:cNvSpPr>
          <p:nvPr/>
        </p:nvSpPr>
        <p:spPr bwMode="auto">
          <a:xfrm>
            <a:off x="7910513" y="5602288"/>
            <a:ext cx="387350" cy="457200"/>
          </a:xfrm>
          <a:prstGeom prst="rect">
            <a:avLst/>
          </a:prstGeom>
          <a:noFill/>
          <a:ln w="9525">
            <a:noFill/>
            <a:miter lim="800000"/>
            <a:headEnd/>
            <a:tailEnd/>
          </a:ln>
        </p:spPr>
        <p:txBody>
          <a:bodyPr wrap="none">
            <a:spAutoFit/>
          </a:bodyPr>
          <a:lstStyle/>
          <a:p>
            <a:r>
              <a:rPr lang="en-US" b="1">
                <a:solidFill>
                  <a:srgbClr val="0000FF"/>
                </a:solidFill>
              </a:rPr>
              <a:t>S</a:t>
            </a:r>
          </a:p>
        </p:txBody>
      </p:sp>
      <p:sp>
        <p:nvSpPr>
          <p:cNvPr id="18" name="Text Box 49"/>
          <p:cNvSpPr txBox="1">
            <a:spLocks noChangeArrowheads="1"/>
          </p:cNvSpPr>
          <p:nvPr/>
        </p:nvSpPr>
        <p:spPr bwMode="auto">
          <a:xfrm>
            <a:off x="2497138" y="5602288"/>
            <a:ext cx="438150" cy="457200"/>
          </a:xfrm>
          <a:prstGeom prst="rect">
            <a:avLst/>
          </a:prstGeom>
          <a:noFill/>
          <a:ln w="9525">
            <a:noFill/>
            <a:miter lim="800000"/>
            <a:headEnd/>
            <a:tailEnd/>
          </a:ln>
        </p:spPr>
        <p:txBody>
          <a:bodyPr wrap="none">
            <a:spAutoFit/>
          </a:bodyPr>
          <a:lstStyle/>
          <a:p>
            <a:pPr algn="ctr"/>
            <a:r>
              <a:rPr lang="en-US" b="1">
                <a:solidFill>
                  <a:srgbClr val="0000FF"/>
                </a:solidFill>
              </a:rPr>
              <a:t>M</a:t>
            </a:r>
          </a:p>
        </p:txBody>
      </p:sp>
      <p:sp>
        <p:nvSpPr>
          <p:cNvPr id="19" name="Text Box 50"/>
          <p:cNvSpPr txBox="1">
            <a:spLocks noChangeArrowheads="1"/>
          </p:cNvSpPr>
          <p:nvPr/>
        </p:nvSpPr>
        <p:spPr bwMode="auto">
          <a:xfrm>
            <a:off x="3440113" y="5602288"/>
            <a:ext cx="369887" cy="457200"/>
          </a:xfrm>
          <a:prstGeom prst="rect">
            <a:avLst/>
          </a:prstGeom>
          <a:noFill/>
          <a:ln w="9525">
            <a:noFill/>
            <a:miter lim="800000"/>
            <a:headEnd/>
            <a:tailEnd/>
          </a:ln>
        </p:spPr>
        <p:txBody>
          <a:bodyPr wrap="none">
            <a:spAutoFit/>
          </a:bodyPr>
          <a:lstStyle/>
          <a:p>
            <a:r>
              <a:rPr lang="en-US" b="1">
                <a:solidFill>
                  <a:srgbClr val="0000FF"/>
                </a:solidFill>
              </a:rPr>
              <a:t>T</a:t>
            </a:r>
          </a:p>
        </p:txBody>
      </p:sp>
      <p:sp>
        <p:nvSpPr>
          <p:cNvPr id="20" name="Text Box 51"/>
          <p:cNvSpPr txBox="1">
            <a:spLocks noChangeArrowheads="1"/>
          </p:cNvSpPr>
          <p:nvPr/>
        </p:nvSpPr>
        <p:spPr bwMode="auto">
          <a:xfrm>
            <a:off x="4267200" y="4800600"/>
            <a:ext cx="387350" cy="457200"/>
          </a:xfrm>
          <a:prstGeom prst="rect">
            <a:avLst/>
          </a:prstGeom>
          <a:noFill/>
          <a:ln w="9525">
            <a:noFill/>
            <a:miter lim="800000"/>
            <a:headEnd/>
            <a:tailEnd/>
          </a:ln>
        </p:spPr>
        <p:txBody>
          <a:bodyPr wrap="none">
            <a:spAutoFit/>
          </a:bodyPr>
          <a:lstStyle/>
          <a:p>
            <a:r>
              <a:rPr lang="en-US" b="1" dirty="0">
                <a:solidFill>
                  <a:srgbClr val="0000FF"/>
                </a:solidFill>
              </a:rPr>
              <a:t>E</a:t>
            </a:r>
          </a:p>
        </p:txBody>
      </p:sp>
      <p:sp>
        <p:nvSpPr>
          <p:cNvPr id="21" name="Text Box 52"/>
          <p:cNvSpPr txBox="1">
            <a:spLocks noChangeArrowheads="1"/>
          </p:cNvSpPr>
          <p:nvPr/>
        </p:nvSpPr>
        <p:spPr bwMode="auto">
          <a:xfrm>
            <a:off x="5146675" y="4800600"/>
            <a:ext cx="404813" cy="457200"/>
          </a:xfrm>
          <a:prstGeom prst="rect">
            <a:avLst/>
          </a:prstGeom>
          <a:noFill/>
          <a:ln w="9525">
            <a:noFill/>
            <a:miter lim="800000"/>
            <a:headEnd/>
            <a:tailEnd/>
          </a:ln>
        </p:spPr>
        <p:txBody>
          <a:bodyPr wrap="none">
            <a:spAutoFit/>
          </a:bodyPr>
          <a:lstStyle/>
          <a:p>
            <a:r>
              <a:rPr lang="en-US" b="1" dirty="0">
                <a:solidFill>
                  <a:srgbClr val="0000FF"/>
                </a:solidFill>
              </a:rPr>
              <a:t>H</a:t>
            </a:r>
          </a:p>
        </p:txBody>
      </p:sp>
      <p:sp>
        <p:nvSpPr>
          <p:cNvPr id="22" name="Text Box 53"/>
          <p:cNvSpPr txBox="1">
            <a:spLocks noChangeArrowheads="1"/>
          </p:cNvSpPr>
          <p:nvPr/>
        </p:nvSpPr>
        <p:spPr bwMode="auto">
          <a:xfrm>
            <a:off x="6169025" y="5602288"/>
            <a:ext cx="245580" cy="369332"/>
          </a:xfrm>
          <a:prstGeom prst="rect">
            <a:avLst/>
          </a:prstGeom>
          <a:noFill/>
          <a:ln w="9525">
            <a:noFill/>
            <a:miter lim="800000"/>
            <a:headEnd/>
            <a:tailEnd/>
          </a:ln>
        </p:spPr>
        <p:txBody>
          <a:bodyPr wrap="none">
            <a:spAutoFit/>
          </a:bodyPr>
          <a:lstStyle/>
          <a:p>
            <a:r>
              <a:rPr lang="en-US" b="1" dirty="0" smtClean="0">
                <a:solidFill>
                  <a:srgbClr val="0000FF"/>
                </a:solidFill>
              </a:rPr>
              <a:t>I</a:t>
            </a:r>
            <a:endParaRPr lang="en-US" b="1" dirty="0">
              <a:solidFill>
                <a:srgbClr val="0000FF"/>
              </a:solidFill>
            </a:endParaRPr>
          </a:p>
        </p:txBody>
      </p:sp>
      <p:sp>
        <p:nvSpPr>
          <p:cNvPr id="41" name="AutoShape 23"/>
          <p:cNvSpPr>
            <a:spLocks noChangeArrowheads="1"/>
          </p:cNvSpPr>
          <p:nvPr/>
        </p:nvSpPr>
        <p:spPr bwMode="auto">
          <a:xfrm>
            <a:off x="1133475" y="4371975"/>
            <a:ext cx="457200" cy="457200"/>
          </a:xfrm>
          <a:prstGeom prst="flowChartConnector">
            <a:avLst/>
          </a:prstGeom>
          <a:noFill/>
          <a:ln w="28575">
            <a:solidFill>
              <a:schemeClr val="tx1"/>
            </a:solidFill>
            <a:round/>
            <a:headEnd/>
            <a:tailEnd/>
          </a:ln>
        </p:spPr>
        <p:txBody>
          <a:bodyPr wrap="none" anchor="ctr"/>
          <a:lstStyle/>
          <a:p>
            <a:r>
              <a:rPr lang="en-US" b="1" dirty="0"/>
              <a:t>2</a:t>
            </a:r>
          </a:p>
        </p:txBody>
      </p:sp>
      <p:cxnSp>
        <p:nvCxnSpPr>
          <p:cNvPr id="43" name="Straight Connector 42"/>
          <p:cNvCxnSpPr>
            <a:stCxn id="41" idx="4"/>
            <a:endCxn id="6" idx="0"/>
          </p:cNvCxnSpPr>
          <p:nvPr/>
        </p:nvCxnSpPr>
        <p:spPr>
          <a:xfrm rot="5400000">
            <a:off x="1000126" y="4743450"/>
            <a:ext cx="276225" cy="447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4"/>
            <a:endCxn id="10" idx="0"/>
          </p:cNvCxnSpPr>
          <p:nvPr/>
        </p:nvCxnSpPr>
        <p:spPr>
          <a:xfrm rot="16200000" flipH="1">
            <a:off x="1443832" y="4747418"/>
            <a:ext cx="276225" cy="439738"/>
          </a:xfrm>
          <a:prstGeom prst="line">
            <a:avLst/>
          </a:prstGeom>
        </p:spPr>
        <p:style>
          <a:lnRef idx="1">
            <a:schemeClr val="accent1"/>
          </a:lnRef>
          <a:fillRef idx="0">
            <a:schemeClr val="accent1"/>
          </a:fillRef>
          <a:effectRef idx="0">
            <a:schemeClr val="accent1"/>
          </a:effectRef>
          <a:fontRef idx="minor">
            <a:schemeClr val="tx1"/>
          </a:fontRef>
        </p:style>
      </p:cxnSp>
      <p:sp>
        <p:nvSpPr>
          <p:cNvPr id="53" name="AutoShape 23"/>
          <p:cNvSpPr>
            <a:spLocks noChangeArrowheads="1"/>
          </p:cNvSpPr>
          <p:nvPr/>
        </p:nvSpPr>
        <p:spPr bwMode="auto">
          <a:xfrm>
            <a:off x="2895600" y="4267200"/>
            <a:ext cx="447675" cy="428625"/>
          </a:xfrm>
          <a:prstGeom prst="flowChartConnector">
            <a:avLst/>
          </a:prstGeom>
          <a:noFill/>
          <a:ln w="28575">
            <a:solidFill>
              <a:schemeClr val="tx1"/>
            </a:solidFill>
            <a:round/>
            <a:headEnd/>
            <a:tailEnd/>
          </a:ln>
        </p:spPr>
        <p:txBody>
          <a:bodyPr wrap="none" anchor="ctr"/>
          <a:lstStyle/>
          <a:p>
            <a:r>
              <a:rPr lang="en-US" b="1" dirty="0"/>
              <a:t>2</a:t>
            </a:r>
          </a:p>
        </p:txBody>
      </p:sp>
      <p:cxnSp>
        <p:nvCxnSpPr>
          <p:cNvPr id="35" name="Straight Connector 34"/>
          <p:cNvCxnSpPr>
            <a:stCxn id="53" idx="4"/>
            <a:endCxn id="8" idx="0"/>
          </p:cNvCxnSpPr>
          <p:nvPr/>
        </p:nvCxnSpPr>
        <p:spPr>
          <a:xfrm rot="5400000">
            <a:off x="2708276" y="4694237"/>
            <a:ext cx="409575" cy="412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3" idx="4"/>
            <a:endCxn id="5" idx="0"/>
          </p:cNvCxnSpPr>
          <p:nvPr/>
        </p:nvCxnSpPr>
        <p:spPr>
          <a:xfrm rot="16200000" flipH="1">
            <a:off x="3145632" y="4669631"/>
            <a:ext cx="409575" cy="461962"/>
          </a:xfrm>
          <a:prstGeom prst="line">
            <a:avLst/>
          </a:prstGeom>
        </p:spPr>
        <p:style>
          <a:lnRef idx="1">
            <a:schemeClr val="accent1"/>
          </a:lnRef>
          <a:fillRef idx="0">
            <a:schemeClr val="accent1"/>
          </a:fillRef>
          <a:effectRef idx="0">
            <a:schemeClr val="accent1"/>
          </a:effectRef>
          <a:fontRef idx="minor">
            <a:schemeClr val="tx1"/>
          </a:fontRef>
        </p:style>
      </p:cxnSp>
      <p:sp>
        <p:nvSpPr>
          <p:cNvPr id="29" name="AutoShape 23"/>
          <p:cNvSpPr>
            <a:spLocks noChangeArrowheads="1"/>
          </p:cNvSpPr>
          <p:nvPr/>
        </p:nvSpPr>
        <p:spPr bwMode="auto">
          <a:xfrm>
            <a:off x="4652962" y="3305176"/>
            <a:ext cx="447675" cy="428625"/>
          </a:xfrm>
          <a:prstGeom prst="flowChartConnector">
            <a:avLst/>
          </a:prstGeom>
          <a:noFill/>
          <a:ln w="28575">
            <a:solidFill>
              <a:schemeClr val="tx1"/>
            </a:solidFill>
            <a:round/>
            <a:headEnd/>
            <a:tailEnd/>
          </a:ln>
        </p:spPr>
        <p:txBody>
          <a:bodyPr wrap="none" anchor="ctr"/>
          <a:lstStyle/>
          <a:p>
            <a:r>
              <a:rPr lang="en-US" b="1" dirty="0" smtClean="0"/>
              <a:t>4</a:t>
            </a:r>
            <a:endParaRPr lang="en-US" b="1" dirty="0"/>
          </a:p>
        </p:txBody>
      </p:sp>
      <p:cxnSp>
        <p:nvCxnSpPr>
          <p:cNvPr id="31" name="Straight Connector 30"/>
          <p:cNvCxnSpPr>
            <a:stCxn id="29" idx="4"/>
            <a:endCxn id="9" idx="0"/>
          </p:cNvCxnSpPr>
          <p:nvPr/>
        </p:nvCxnSpPr>
        <p:spPr>
          <a:xfrm rot="5400000">
            <a:off x="4407694" y="3750469"/>
            <a:ext cx="485775" cy="452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4"/>
            <a:endCxn id="11" idx="0"/>
          </p:cNvCxnSpPr>
          <p:nvPr/>
        </p:nvCxnSpPr>
        <p:spPr>
          <a:xfrm rot="16200000" flipH="1">
            <a:off x="4856163" y="3754438"/>
            <a:ext cx="485775" cy="4445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AutoShape 23"/>
          <p:cNvSpPr>
            <a:spLocks noChangeArrowheads="1"/>
          </p:cNvSpPr>
          <p:nvPr/>
        </p:nvSpPr>
        <p:spPr bwMode="auto">
          <a:xfrm>
            <a:off x="1981200" y="3352800"/>
            <a:ext cx="447675" cy="428625"/>
          </a:xfrm>
          <a:prstGeom prst="flowChartConnector">
            <a:avLst/>
          </a:prstGeom>
          <a:noFill/>
          <a:ln w="28575">
            <a:solidFill>
              <a:schemeClr val="tx1"/>
            </a:solidFill>
            <a:round/>
            <a:headEnd/>
            <a:tailEnd/>
          </a:ln>
        </p:spPr>
        <p:txBody>
          <a:bodyPr wrap="none" anchor="ctr"/>
          <a:lstStyle/>
          <a:p>
            <a:r>
              <a:rPr lang="en-US" b="1" dirty="0" smtClean="0"/>
              <a:t>4</a:t>
            </a:r>
            <a:endParaRPr lang="en-US" b="1" dirty="0"/>
          </a:p>
        </p:txBody>
      </p:sp>
      <p:cxnSp>
        <p:nvCxnSpPr>
          <p:cNvPr id="36" name="Straight Connector 35"/>
          <p:cNvCxnSpPr>
            <a:stCxn id="32" idx="4"/>
            <a:endCxn id="41" idx="7"/>
          </p:cNvCxnSpPr>
          <p:nvPr/>
        </p:nvCxnSpPr>
        <p:spPr>
          <a:xfrm rot="5400000">
            <a:off x="1535627" y="3769518"/>
            <a:ext cx="657505" cy="681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4"/>
            <a:endCxn id="53" idx="1"/>
          </p:cNvCxnSpPr>
          <p:nvPr/>
        </p:nvCxnSpPr>
        <p:spPr>
          <a:xfrm rot="16200000" flipH="1">
            <a:off x="2308826" y="3677636"/>
            <a:ext cx="548546" cy="756123"/>
          </a:xfrm>
          <a:prstGeom prst="line">
            <a:avLst/>
          </a:prstGeom>
        </p:spPr>
        <p:style>
          <a:lnRef idx="1">
            <a:schemeClr val="accent1"/>
          </a:lnRef>
          <a:fillRef idx="0">
            <a:schemeClr val="accent1"/>
          </a:fillRef>
          <a:effectRef idx="0">
            <a:schemeClr val="accent1"/>
          </a:effectRef>
          <a:fontRef idx="minor">
            <a:schemeClr val="tx1"/>
          </a:fontRef>
        </p:style>
      </p:cxnSp>
      <p:sp>
        <p:nvSpPr>
          <p:cNvPr id="38" name="AutoShape 23"/>
          <p:cNvSpPr>
            <a:spLocks noChangeArrowheads="1"/>
          </p:cNvSpPr>
          <p:nvPr/>
        </p:nvSpPr>
        <p:spPr bwMode="auto">
          <a:xfrm>
            <a:off x="6477000" y="4191000"/>
            <a:ext cx="447675" cy="428625"/>
          </a:xfrm>
          <a:prstGeom prst="flowChartConnector">
            <a:avLst/>
          </a:prstGeom>
          <a:noFill/>
          <a:ln w="28575">
            <a:solidFill>
              <a:schemeClr val="tx1"/>
            </a:solidFill>
            <a:round/>
            <a:headEnd/>
            <a:tailEnd/>
          </a:ln>
        </p:spPr>
        <p:txBody>
          <a:bodyPr wrap="none" anchor="ctr"/>
          <a:lstStyle/>
          <a:p>
            <a:r>
              <a:rPr lang="en-US" b="1" dirty="0" smtClean="0"/>
              <a:t>6</a:t>
            </a:r>
            <a:endParaRPr lang="en-US" b="1" dirty="0"/>
          </a:p>
        </p:txBody>
      </p:sp>
      <p:cxnSp>
        <p:nvCxnSpPr>
          <p:cNvPr id="40" name="Straight Connector 39"/>
          <p:cNvCxnSpPr>
            <a:stCxn id="38" idx="4"/>
          </p:cNvCxnSpPr>
          <p:nvPr/>
        </p:nvCxnSpPr>
        <p:spPr>
          <a:xfrm rot="5400000">
            <a:off x="6231732" y="4636293"/>
            <a:ext cx="485775" cy="452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8" idx="4"/>
          </p:cNvCxnSpPr>
          <p:nvPr/>
        </p:nvCxnSpPr>
        <p:spPr>
          <a:xfrm rot="16200000" flipH="1">
            <a:off x="6680201" y="4640262"/>
            <a:ext cx="485775" cy="4445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AutoShape 23"/>
          <p:cNvSpPr>
            <a:spLocks noChangeArrowheads="1"/>
          </p:cNvSpPr>
          <p:nvPr/>
        </p:nvSpPr>
        <p:spPr bwMode="auto">
          <a:xfrm>
            <a:off x="3429000" y="2286000"/>
            <a:ext cx="447675" cy="428625"/>
          </a:xfrm>
          <a:prstGeom prst="flowChartConnector">
            <a:avLst/>
          </a:prstGeom>
          <a:noFill/>
          <a:ln w="28575">
            <a:solidFill>
              <a:schemeClr val="tx1"/>
            </a:solidFill>
            <a:round/>
            <a:headEnd/>
            <a:tailEnd/>
          </a:ln>
        </p:spPr>
        <p:txBody>
          <a:bodyPr wrap="none" anchor="ctr"/>
          <a:lstStyle/>
          <a:p>
            <a:r>
              <a:rPr lang="en-US" b="1" dirty="0" smtClean="0"/>
              <a:t>8</a:t>
            </a:r>
            <a:endParaRPr lang="en-US" b="1" dirty="0"/>
          </a:p>
        </p:txBody>
      </p:sp>
      <p:cxnSp>
        <p:nvCxnSpPr>
          <p:cNvPr id="46" name="Straight Connector 45"/>
          <p:cNvCxnSpPr>
            <a:stCxn id="44" idx="4"/>
            <a:endCxn id="32" idx="7"/>
          </p:cNvCxnSpPr>
          <p:nvPr/>
        </p:nvCxnSpPr>
        <p:spPr>
          <a:xfrm rot="5400000">
            <a:off x="2657603" y="2420336"/>
            <a:ext cx="700946" cy="128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4" idx="4"/>
            <a:endCxn id="29" idx="1"/>
          </p:cNvCxnSpPr>
          <p:nvPr/>
        </p:nvCxnSpPr>
        <p:spPr>
          <a:xfrm rot="16200000" flipH="1">
            <a:off x="3859019" y="2508443"/>
            <a:ext cx="653322" cy="10656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Step 7</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175</a:t>
            </a:fld>
            <a:endParaRPr lang="en-US"/>
          </a:p>
        </p:txBody>
      </p:sp>
      <p:sp>
        <p:nvSpPr>
          <p:cNvPr id="5" name="AutoShape 36"/>
          <p:cNvSpPr>
            <a:spLocks noChangeArrowheads="1"/>
          </p:cNvSpPr>
          <p:nvPr/>
        </p:nvSpPr>
        <p:spPr bwMode="auto">
          <a:xfrm>
            <a:off x="3352800" y="5105400"/>
            <a:ext cx="457200" cy="457200"/>
          </a:xfrm>
          <a:prstGeom prst="flowChartConnector">
            <a:avLst/>
          </a:prstGeom>
          <a:noFill/>
          <a:ln w="28575">
            <a:solidFill>
              <a:schemeClr val="tx1"/>
            </a:solidFill>
            <a:round/>
            <a:headEnd/>
            <a:tailEnd/>
          </a:ln>
        </p:spPr>
        <p:txBody>
          <a:bodyPr wrap="none" anchor="ctr"/>
          <a:lstStyle/>
          <a:p>
            <a:pPr algn="ctr"/>
            <a:r>
              <a:rPr lang="en-US" b="1"/>
              <a:t>1</a:t>
            </a:r>
          </a:p>
        </p:txBody>
      </p:sp>
      <p:sp>
        <p:nvSpPr>
          <p:cNvPr id="6" name="AutoShape 37"/>
          <p:cNvSpPr>
            <a:spLocks noChangeArrowheads="1"/>
          </p:cNvSpPr>
          <p:nvPr/>
        </p:nvSpPr>
        <p:spPr bwMode="auto">
          <a:xfrm>
            <a:off x="685800" y="5105400"/>
            <a:ext cx="457200" cy="457200"/>
          </a:xfrm>
          <a:prstGeom prst="flowChartConnector">
            <a:avLst/>
          </a:prstGeom>
          <a:noFill/>
          <a:ln w="28575">
            <a:solidFill>
              <a:schemeClr val="tx1"/>
            </a:solidFill>
            <a:round/>
            <a:headEnd/>
            <a:tailEnd/>
          </a:ln>
        </p:spPr>
        <p:txBody>
          <a:bodyPr wrap="none" anchor="ctr"/>
          <a:lstStyle/>
          <a:p>
            <a:r>
              <a:rPr lang="en-US" b="1" dirty="0"/>
              <a:t>1</a:t>
            </a:r>
          </a:p>
        </p:txBody>
      </p:sp>
      <p:sp>
        <p:nvSpPr>
          <p:cNvPr id="7" name="AutoShape 38"/>
          <p:cNvSpPr>
            <a:spLocks noChangeArrowheads="1"/>
          </p:cNvSpPr>
          <p:nvPr/>
        </p:nvSpPr>
        <p:spPr bwMode="auto">
          <a:xfrm>
            <a:off x="5994400" y="4219576"/>
            <a:ext cx="457200" cy="457200"/>
          </a:xfrm>
          <a:prstGeom prst="flowChartConnector">
            <a:avLst/>
          </a:prstGeom>
          <a:noFill/>
          <a:ln w="28575">
            <a:solidFill>
              <a:schemeClr val="tx1"/>
            </a:solidFill>
            <a:round/>
            <a:headEnd/>
            <a:tailEnd/>
          </a:ln>
        </p:spPr>
        <p:txBody>
          <a:bodyPr wrap="none" anchor="ctr"/>
          <a:lstStyle/>
          <a:p>
            <a:pPr algn="ctr"/>
            <a:r>
              <a:rPr lang="en-US" b="1"/>
              <a:t>3</a:t>
            </a:r>
          </a:p>
        </p:txBody>
      </p:sp>
      <p:sp>
        <p:nvSpPr>
          <p:cNvPr id="8" name="AutoShape 39"/>
          <p:cNvSpPr>
            <a:spLocks noChangeArrowheads="1"/>
          </p:cNvSpPr>
          <p:nvPr/>
        </p:nvSpPr>
        <p:spPr bwMode="auto">
          <a:xfrm>
            <a:off x="2478088" y="5105400"/>
            <a:ext cx="457200" cy="457200"/>
          </a:xfrm>
          <a:prstGeom prst="flowChartConnector">
            <a:avLst/>
          </a:prstGeom>
          <a:noFill/>
          <a:ln w="28575">
            <a:solidFill>
              <a:schemeClr val="tx1"/>
            </a:solidFill>
            <a:round/>
            <a:headEnd/>
            <a:tailEnd/>
          </a:ln>
        </p:spPr>
        <p:txBody>
          <a:bodyPr wrap="none" anchor="ctr"/>
          <a:lstStyle/>
          <a:p>
            <a:r>
              <a:rPr lang="en-US" b="1"/>
              <a:t>1</a:t>
            </a:r>
          </a:p>
        </p:txBody>
      </p:sp>
      <p:sp>
        <p:nvSpPr>
          <p:cNvPr id="9" name="AutoShape 40"/>
          <p:cNvSpPr>
            <a:spLocks noChangeArrowheads="1"/>
          </p:cNvSpPr>
          <p:nvPr/>
        </p:nvSpPr>
        <p:spPr bwMode="auto">
          <a:xfrm>
            <a:off x="4195762" y="4219576"/>
            <a:ext cx="457200" cy="457200"/>
          </a:xfrm>
          <a:prstGeom prst="flowChartConnector">
            <a:avLst/>
          </a:prstGeom>
          <a:noFill/>
          <a:ln w="28575">
            <a:solidFill>
              <a:schemeClr val="tx1"/>
            </a:solidFill>
            <a:round/>
            <a:headEnd/>
            <a:tailEnd/>
          </a:ln>
        </p:spPr>
        <p:txBody>
          <a:bodyPr wrap="none" anchor="ctr"/>
          <a:lstStyle/>
          <a:p>
            <a:r>
              <a:rPr lang="en-US" b="1"/>
              <a:t>2</a:t>
            </a:r>
          </a:p>
        </p:txBody>
      </p:sp>
      <p:sp>
        <p:nvSpPr>
          <p:cNvPr id="10" name="AutoShape 41"/>
          <p:cNvSpPr>
            <a:spLocks noChangeArrowheads="1"/>
          </p:cNvSpPr>
          <p:nvPr/>
        </p:nvSpPr>
        <p:spPr bwMode="auto">
          <a:xfrm>
            <a:off x="1573213" y="5105400"/>
            <a:ext cx="457200" cy="457200"/>
          </a:xfrm>
          <a:prstGeom prst="flowChartConnector">
            <a:avLst/>
          </a:prstGeom>
          <a:noFill/>
          <a:ln w="28575">
            <a:solidFill>
              <a:schemeClr val="tx1"/>
            </a:solidFill>
            <a:round/>
            <a:headEnd/>
            <a:tailEnd/>
          </a:ln>
        </p:spPr>
        <p:txBody>
          <a:bodyPr wrap="none" anchor="ctr"/>
          <a:lstStyle/>
          <a:p>
            <a:pPr algn="ctr"/>
            <a:r>
              <a:rPr lang="en-US" b="1"/>
              <a:t>1</a:t>
            </a:r>
          </a:p>
        </p:txBody>
      </p:sp>
      <p:sp>
        <p:nvSpPr>
          <p:cNvPr id="11" name="AutoShape 42"/>
          <p:cNvSpPr>
            <a:spLocks noChangeArrowheads="1"/>
          </p:cNvSpPr>
          <p:nvPr/>
        </p:nvSpPr>
        <p:spPr bwMode="auto">
          <a:xfrm>
            <a:off x="5092700" y="4219576"/>
            <a:ext cx="457200" cy="457200"/>
          </a:xfrm>
          <a:prstGeom prst="flowChartConnector">
            <a:avLst/>
          </a:prstGeom>
          <a:noFill/>
          <a:ln w="28575">
            <a:solidFill>
              <a:schemeClr val="tx1"/>
            </a:solidFill>
            <a:round/>
            <a:headEnd/>
            <a:tailEnd/>
          </a:ln>
        </p:spPr>
        <p:txBody>
          <a:bodyPr wrap="none" anchor="ctr"/>
          <a:lstStyle/>
          <a:p>
            <a:r>
              <a:rPr lang="en-US" b="1"/>
              <a:t>2</a:t>
            </a:r>
          </a:p>
        </p:txBody>
      </p:sp>
      <p:sp>
        <p:nvSpPr>
          <p:cNvPr id="12" name="AutoShape 43"/>
          <p:cNvSpPr>
            <a:spLocks noChangeArrowheads="1"/>
          </p:cNvSpPr>
          <p:nvPr/>
        </p:nvSpPr>
        <p:spPr bwMode="auto">
          <a:xfrm>
            <a:off x="6899275" y="4219576"/>
            <a:ext cx="457200" cy="457200"/>
          </a:xfrm>
          <a:prstGeom prst="flowChartConnector">
            <a:avLst/>
          </a:prstGeom>
          <a:noFill/>
          <a:ln w="28575">
            <a:solidFill>
              <a:schemeClr val="tx1"/>
            </a:solidFill>
            <a:round/>
            <a:headEnd/>
            <a:tailEnd/>
          </a:ln>
        </p:spPr>
        <p:txBody>
          <a:bodyPr wrap="none" anchor="ctr"/>
          <a:lstStyle/>
          <a:p>
            <a:r>
              <a:rPr lang="en-US" b="1"/>
              <a:t>3</a:t>
            </a:r>
          </a:p>
        </p:txBody>
      </p:sp>
      <p:sp>
        <p:nvSpPr>
          <p:cNvPr id="13" name="AutoShape 44"/>
          <p:cNvSpPr>
            <a:spLocks noChangeArrowheads="1"/>
          </p:cNvSpPr>
          <p:nvPr/>
        </p:nvSpPr>
        <p:spPr bwMode="auto">
          <a:xfrm>
            <a:off x="7696200" y="3276600"/>
            <a:ext cx="457200" cy="457200"/>
          </a:xfrm>
          <a:prstGeom prst="flowChartConnector">
            <a:avLst/>
          </a:prstGeom>
          <a:noFill/>
          <a:ln w="28575">
            <a:solidFill>
              <a:schemeClr val="tx1"/>
            </a:solidFill>
            <a:round/>
            <a:headEnd/>
            <a:tailEnd/>
          </a:ln>
        </p:spPr>
        <p:txBody>
          <a:bodyPr wrap="none" anchor="ctr"/>
          <a:lstStyle/>
          <a:p>
            <a:r>
              <a:rPr lang="en-US" b="1" dirty="0"/>
              <a:t>5</a:t>
            </a:r>
          </a:p>
        </p:txBody>
      </p:sp>
      <p:sp>
        <p:nvSpPr>
          <p:cNvPr id="14" name="Text Box 45"/>
          <p:cNvSpPr txBox="1">
            <a:spLocks noChangeArrowheads="1"/>
          </p:cNvSpPr>
          <p:nvPr/>
        </p:nvSpPr>
        <p:spPr bwMode="auto">
          <a:xfrm>
            <a:off x="720725" y="5602288"/>
            <a:ext cx="404813" cy="457200"/>
          </a:xfrm>
          <a:prstGeom prst="rect">
            <a:avLst/>
          </a:prstGeom>
          <a:noFill/>
          <a:ln w="9525">
            <a:noFill/>
            <a:miter lim="800000"/>
            <a:headEnd/>
            <a:tailEnd/>
          </a:ln>
        </p:spPr>
        <p:txBody>
          <a:bodyPr wrap="none">
            <a:spAutoFit/>
          </a:bodyPr>
          <a:lstStyle/>
          <a:p>
            <a:pPr algn="ctr"/>
            <a:r>
              <a:rPr lang="en-US" b="1">
                <a:solidFill>
                  <a:srgbClr val="0000FF"/>
                </a:solidFill>
              </a:rPr>
              <a:t>A</a:t>
            </a:r>
          </a:p>
        </p:txBody>
      </p:sp>
      <p:sp>
        <p:nvSpPr>
          <p:cNvPr id="15" name="Text Box 46"/>
          <p:cNvSpPr txBox="1">
            <a:spLocks noChangeArrowheads="1"/>
          </p:cNvSpPr>
          <p:nvPr/>
        </p:nvSpPr>
        <p:spPr bwMode="auto">
          <a:xfrm>
            <a:off x="1609725" y="5602288"/>
            <a:ext cx="420688" cy="457200"/>
          </a:xfrm>
          <a:prstGeom prst="rect">
            <a:avLst/>
          </a:prstGeom>
          <a:noFill/>
          <a:ln w="9525">
            <a:noFill/>
            <a:miter lim="800000"/>
            <a:headEnd/>
            <a:tailEnd/>
          </a:ln>
        </p:spPr>
        <p:txBody>
          <a:bodyPr wrap="none">
            <a:spAutoFit/>
          </a:bodyPr>
          <a:lstStyle/>
          <a:p>
            <a:pPr algn="ctr"/>
            <a:r>
              <a:rPr lang="en-US" b="1">
                <a:solidFill>
                  <a:srgbClr val="0000FF"/>
                </a:solidFill>
              </a:rPr>
              <a:t>G</a:t>
            </a:r>
          </a:p>
        </p:txBody>
      </p:sp>
      <p:sp>
        <p:nvSpPr>
          <p:cNvPr id="16" name="Text Box 47"/>
          <p:cNvSpPr txBox="1">
            <a:spLocks noChangeArrowheads="1"/>
          </p:cNvSpPr>
          <p:nvPr/>
        </p:nvSpPr>
        <p:spPr bwMode="auto">
          <a:xfrm>
            <a:off x="6992937" y="4716464"/>
            <a:ext cx="261610" cy="369332"/>
          </a:xfrm>
          <a:prstGeom prst="rect">
            <a:avLst/>
          </a:prstGeom>
          <a:noFill/>
          <a:ln w="9525">
            <a:noFill/>
            <a:miter lim="800000"/>
            <a:headEnd/>
            <a:tailEnd/>
          </a:ln>
        </p:spPr>
        <p:txBody>
          <a:bodyPr wrap="none">
            <a:spAutoFit/>
          </a:bodyPr>
          <a:lstStyle/>
          <a:p>
            <a:r>
              <a:rPr lang="en-US" b="1" dirty="0" smtClean="0">
                <a:solidFill>
                  <a:srgbClr val="0000FF"/>
                </a:solidFill>
              </a:rPr>
              <a:t>J</a:t>
            </a:r>
            <a:endParaRPr lang="en-US" b="1" dirty="0">
              <a:solidFill>
                <a:srgbClr val="0000FF"/>
              </a:solidFill>
            </a:endParaRPr>
          </a:p>
        </p:txBody>
      </p:sp>
      <p:sp>
        <p:nvSpPr>
          <p:cNvPr id="17" name="Text Box 48"/>
          <p:cNvSpPr txBox="1">
            <a:spLocks noChangeArrowheads="1"/>
          </p:cNvSpPr>
          <p:nvPr/>
        </p:nvSpPr>
        <p:spPr bwMode="auto">
          <a:xfrm>
            <a:off x="7731125" y="3773488"/>
            <a:ext cx="387350" cy="457200"/>
          </a:xfrm>
          <a:prstGeom prst="rect">
            <a:avLst/>
          </a:prstGeom>
          <a:noFill/>
          <a:ln w="9525">
            <a:noFill/>
            <a:miter lim="800000"/>
            <a:headEnd/>
            <a:tailEnd/>
          </a:ln>
        </p:spPr>
        <p:txBody>
          <a:bodyPr wrap="none">
            <a:spAutoFit/>
          </a:bodyPr>
          <a:lstStyle/>
          <a:p>
            <a:r>
              <a:rPr lang="en-US" b="1" dirty="0">
                <a:solidFill>
                  <a:srgbClr val="0000FF"/>
                </a:solidFill>
              </a:rPr>
              <a:t>S</a:t>
            </a:r>
          </a:p>
        </p:txBody>
      </p:sp>
      <p:sp>
        <p:nvSpPr>
          <p:cNvPr id="18" name="Text Box 49"/>
          <p:cNvSpPr txBox="1">
            <a:spLocks noChangeArrowheads="1"/>
          </p:cNvSpPr>
          <p:nvPr/>
        </p:nvSpPr>
        <p:spPr bwMode="auto">
          <a:xfrm>
            <a:off x="2497138" y="5602288"/>
            <a:ext cx="438150" cy="457200"/>
          </a:xfrm>
          <a:prstGeom prst="rect">
            <a:avLst/>
          </a:prstGeom>
          <a:noFill/>
          <a:ln w="9525">
            <a:noFill/>
            <a:miter lim="800000"/>
            <a:headEnd/>
            <a:tailEnd/>
          </a:ln>
        </p:spPr>
        <p:txBody>
          <a:bodyPr wrap="none">
            <a:spAutoFit/>
          </a:bodyPr>
          <a:lstStyle/>
          <a:p>
            <a:pPr algn="ctr"/>
            <a:r>
              <a:rPr lang="en-US" b="1">
                <a:solidFill>
                  <a:srgbClr val="0000FF"/>
                </a:solidFill>
              </a:rPr>
              <a:t>M</a:t>
            </a:r>
          </a:p>
        </p:txBody>
      </p:sp>
      <p:sp>
        <p:nvSpPr>
          <p:cNvPr id="19" name="Text Box 50"/>
          <p:cNvSpPr txBox="1">
            <a:spLocks noChangeArrowheads="1"/>
          </p:cNvSpPr>
          <p:nvPr/>
        </p:nvSpPr>
        <p:spPr bwMode="auto">
          <a:xfrm>
            <a:off x="3440113" y="5602288"/>
            <a:ext cx="369887" cy="457200"/>
          </a:xfrm>
          <a:prstGeom prst="rect">
            <a:avLst/>
          </a:prstGeom>
          <a:noFill/>
          <a:ln w="9525">
            <a:noFill/>
            <a:miter lim="800000"/>
            <a:headEnd/>
            <a:tailEnd/>
          </a:ln>
        </p:spPr>
        <p:txBody>
          <a:bodyPr wrap="none">
            <a:spAutoFit/>
          </a:bodyPr>
          <a:lstStyle/>
          <a:p>
            <a:r>
              <a:rPr lang="en-US" b="1">
                <a:solidFill>
                  <a:srgbClr val="0000FF"/>
                </a:solidFill>
              </a:rPr>
              <a:t>T</a:t>
            </a:r>
          </a:p>
        </p:txBody>
      </p:sp>
      <p:sp>
        <p:nvSpPr>
          <p:cNvPr id="20" name="Text Box 51"/>
          <p:cNvSpPr txBox="1">
            <a:spLocks noChangeArrowheads="1"/>
          </p:cNvSpPr>
          <p:nvPr/>
        </p:nvSpPr>
        <p:spPr bwMode="auto">
          <a:xfrm>
            <a:off x="4267200" y="4800600"/>
            <a:ext cx="387350" cy="457200"/>
          </a:xfrm>
          <a:prstGeom prst="rect">
            <a:avLst/>
          </a:prstGeom>
          <a:noFill/>
          <a:ln w="9525">
            <a:noFill/>
            <a:miter lim="800000"/>
            <a:headEnd/>
            <a:tailEnd/>
          </a:ln>
        </p:spPr>
        <p:txBody>
          <a:bodyPr wrap="none">
            <a:spAutoFit/>
          </a:bodyPr>
          <a:lstStyle/>
          <a:p>
            <a:r>
              <a:rPr lang="en-US" b="1" dirty="0">
                <a:solidFill>
                  <a:srgbClr val="0000FF"/>
                </a:solidFill>
              </a:rPr>
              <a:t>E</a:t>
            </a:r>
          </a:p>
        </p:txBody>
      </p:sp>
      <p:sp>
        <p:nvSpPr>
          <p:cNvPr id="21" name="Text Box 52"/>
          <p:cNvSpPr txBox="1">
            <a:spLocks noChangeArrowheads="1"/>
          </p:cNvSpPr>
          <p:nvPr/>
        </p:nvSpPr>
        <p:spPr bwMode="auto">
          <a:xfrm>
            <a:off x="5146675" y="4800600"/>
            <a:ext cx="404813" cy="457200"/>
          </a:xfrm>
          <a:prstGeom prst="rect">
            <a:avLst/>
          </a:prstGeom>
          <a:noFill/>
          <a:ln w="9525">
            <a:noFill/>
            <a:miter lim="800000"/>
            <a:headEnd/>
            <a:tailEnd/>
          </a:ln>
        </p:spPr>
        <p:txBody>
          <a:bodyPr wrap="none">
            <a:spAutoFit/>
          </a:bodyPr>
          <a:lstStyle/>
          <a:p>
            <a:r>
              <a:rPr lang="en-US" b="1" dirty="0">
                <a:solidFill>
                  <a:srgbClr val="0000FF"/>
                </a:solidFill>
              </a:rPr>
              <a:t>H</a:t>
            </a:r>
          </a:p>
        </p:txBody>
      </p:sp>
      <p:sp>
        <p:nvSpPr>
          <p:cNvPr id="22" name="Text Box 53"/>
          <p:cNvSpPr txBox="1">
            <a:spLocks noChangeArrowheads="1"/>
          </p:cNvSpPr>
          <p:nvPr/>
        </p:nvSpPr>
        <p:spPr bwMode="auto">
          <a:xfrm>
            <a:off x="6097587" y="4716464"/>
            <a:ext cx="245580" cy="369332"/>
          </a:xfrm>
          <a:prstGeom prst="rect">
            <a:avLst/>
          </a:prstGeom>
          <a:noFill/>
          <a:ln w="9525">
            <a:noFill/>
            <a:miter lim="800000"/>
            <a:headEnd/>
            <a:tailEnd/>
          </a:ln>
        </p:spPr>
        <p:txBody>
          <a:bodyPr wrap="none">
            <a:spAutoFit/>
          </a:bodyPr>
          <a:lstStyle/>
          <a:p>
            <a:r>
              <a:rPr lang="en-US" b="1" dirty="0" smtClean="0">
                <a:solidFill>
                  <a:srgbClr val="0000FF"/>
                </a:solidFill>
              </a:rPr>
              <a:t>I</a:t>
            </a:r>
            <a:endParaRPr lang="en-US" b="1" dirty="0">
              <a:solidFill>
                <a:srgbClr val="0000FF"/>
              </a:solidFill>
            </a:endParaRPr>
          </a:p>
        </p:txBody>
      </p:sp>
      <p:sp>
        <p:nvSpPr>
          <p:cNvPr id="41" name="AutoShape 23"/>
          <p:cNvSpPr>
            <a:spLocks noChangeArrowheads="1"/>
          </p:cNvSpPr>
          <p:nvPr/>
        </p:nvSpPr>
        <p:spPr bwMode="auto">
          <a:xfrm>
            <a:off x="1133475" y="4371975"/>
            <a:ext cx="457200" cy="457200"/>
          </a:xfrm>
          <a:prstGeom prst="flowChartConnector">
            <a:avLst/>
          </a:prstGeom>
          <a:noFill/>
          <a:ln w="28575">
            <a:solidFill>
              <a:schemeClr val="tx1"/>
            </a:solidFill>
            <a:round/>
            <a:headEnd/>
            <a:tailEnd/>
          </a:ln>
        </p:spPr>
        <p:txBody>
          <a:bodyPr wrap="none" anchor="ctr"/>
          <a:lstStyle/>
          <a:p>
            <a:r>
              <a:rPr lang="en-US" b="1" dirty="0"/>
              <a:t>2</a:t>
            </a:r>
          </a:p>
        </p:txBody>
      </p:sp>
      <p:cxnSp>
        <p:nvCxnSpPr>
          <p:cNvPr id="43" name="Straight Connector 42"/>
          <p:cNvCxnSpPr>
            <a:stCxn id="41" idx="4"/>
            <a:endCxn id="6" idx="0"/>
          </p:cNvCxnSpPr>
          <p:nvPr/>
        </p:nvCxnSpPr>
        <p:spPr>
          <a:xfrm rot="5400000">
            <a:off x="1000126" y="4743450"/>
            <a:ext cx="276225" cy="447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4"/>
            <a:endCxn id="10" idx="0"/>
          </p:cNvCxnSpPr>
          <p:nvPr/>
        </p:nvCxnSpPr>
        <p:spPr>
          <a:xfrm rot="16200000" flipH="1">
            <a:off x="1443832" y="4747418"/>
            <a:ext cx="276225" cy="439738"/>
          </a:xfrm>
          <a:prstGeom prst="line">
            <a:avLst/>
          </a:prstGeom>
        </p:spPr>
        <p:style>
          <a:lnRef idx="1">
            <a:schemeClr val="accent1"/>
          </a:lnRef>
          <a:fillRef idx="0">
            <a:schemeClr val="accent1"/>
          </a:fillRef>
          <a:effectRef idx="0">
            <a:schemeClr val="accent1"/>
          </a:effectRef>
          <a:fontRef idx="minor">
            <a:schemeClr val="tx1"/>
          </a:fontRef>
        </p:style>
      </p:cxnSp>
      <p:sp>
        <p:nvSpPr>
          <p:cNvPr id="53" name="AutoShape 23"/>
          <p:cNvSpPr>
            <a:spLocks noChangeArrowheads="1"/>
          </p:cNvSpPr>
          <p:nvPr/>
        </p:nvSpPr>
        <p:spPr bwMode="auto">
          <a:xfrm>
            <a:off x="2895600" y="4267200"/>
            <a:ext cx="447675" cy="428625"/>
          </a:xfrm>
          <a:prstGeom prst="flowChartConnector">
            <a:avLst/>
          </a:prstGeom>
          <a:noFill/>
          <a:ln w="28575">
            <a:solidFill>
              <a:schemeClr val="tx1"/>
            </a:solidFill>
            <a:round/>
            <a:headEnd/>
            <a:tailEnd/>
          </a:ln>
        </p:spPr>
        <p:txBody>
          <a:bodyPr wrap="none" anchor="ctr"/>
          <a:lstStyle/>
          <a:p>
            <a:r>
              <a:rPr lang="en-US" b="1" dirty="0"/>
              <a:t>2</a:t>
            </a:r>
          </a:p>
        </p:txBody>
      </p:sp>
      <p:cxnSp>
        <p:nvCxnSpPr>
          <p:cNvPr id="35" name="Straight Connector 34"/>
          <p:cNvCxnSpPr>
            <a:stCxn id="53" idx="4"/>
            <a:endCxn id="8" idx="0"/>
          </p:cNvCxnSpPr>
          <p:nvPr/>
        </p:nvCxnSpPr>
        <p:spPr>
          <a:xfrm rot="5400000">
            <a:off x="2708276" y="4694237"/>
            <a:ext cx="409575" cy="412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3" idx="4"/>
            <a:endCxn id="5" idx="0"/>
          </p:cNvCxnSpPr>
          <p:nvPr/>
        </p:nvCxnSpPr>
        <p:spPr>
          <a:xfrm rot="16200000" flipH="1">
            <a:off x="3145632" y="4669631"/>
            <a:ext cx="409575" cy="461962"/>
          </a:xfrm>
          <a:prstGeom prst="line">
            <a:avLst/>
          </a:prstGeom>
        </p:spPr>
        <p:style>
          <a:lnRef idx="1">
            <a:schemeClr val="accent1"/>
          </a:lnRef>
          <a:fillRef idx="0">
            <a:schemeClr val="accent1"/>
          </a:fillRef>
          <a:effectRef idx="0">
            <a:schemeClr val="accent1"/>
          </a:effectRef>
          <a:fontRef idx="minor">
            <a:schemeClr val="tx1"/>
          </a:fontRef>
        </p:style>
      </p:cxnSp>
      <p:sp>
        <p:nvSpPr>
          <p:cNvPr id="29" name="AutoShape 23"/>
          <p:cNvSpPr>
            <a:spLocks noChangeArrowheads="1"/>
          </p:cNvSpPr>
          <p:nvPr/>
        </p:nvSpPr>
        <p:spPr bwMode="auto">
          <a:xfrm>
            <a:off x="4652962" y="3305176"/>
            <a:ext cx="447675" cy="428625"/>
          </a:xfrm>
          <a:prstGeom prst="flowChartConnector">
            <a:avLst/>
          </a:prstGeom>
          <a:noFill/>
          <a:ln w="28575">
            <a:solidFill>
              <a:schemeClr val="tx1"/>
            </a:solidFill>
            <a:round/>
            <a:headEnd/>
            <a:tailEnd/>
          </a:ln>
        </p:spPr>
        <p:txBody>
          <a:bodyPr wrap="none" anchor="ctr"/>
          <a:lstStyle/>
          <a:p>
            <a:r>
              <a:rPr lang="en-US" b="1" dirty="0" smtClean="0"/>
              <a:t>4</a:t>
            </a:r>
            <a:endParaRPr lang="en-US" b="1" dirty="0"/>
          </a:p>
        </p:txBody>
      </p:sp>
      <p:cxnSp>
        <p:nvCxnSpPr>
          <p:cNvPr id="31" name="Straight Connector 30"/>
          <p:cNvCxnSpPr>
            <a:stCxn id="29" idx="4"/>
            <a:endCxn id="9" idx="0"/>
          </p:cNvCxnSpPr>
          <p:nvPr/>
        </p:nvCxnSpPr>
        <p:spPr>
          <a:xfrm rot="5400000">
            <a:off x="4407694" y="3750469"/>
            <a:ext cx="485775" cy="452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4"/>
            <a:endCxn id="11" idx="0"/>
          </p:cNvCxnSpPr>
          <p:nvPr/>
        </p:nvCxnSpPr>
        <p:spPr>
          <a:xfrm rot="16200000" flipH="1">
            <a:off x="4856163" y="3754438"/>
            <a:ext cx="485775" cy="4445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AutoShape 23"/>
          <p:cNvSpPr>
            <a:spLocks noChangeArrowheads="1"/>
          </p:cNvSpPr>
          <p:nvPr/>
        </p:nvSpPr>
        <p:spPr bwMode="auto">
          <a:xfrm>
            <a:off x="1981200" y="3352800"/>
            <a:ext cx="447675" cy="428625"/>
          </a:xfrm>
          <a:prstGeom prst="flowChartConnector">
            <a:avLst/>
          </a:prstGeom>
          <a:noFill/>
          <a:ln w="28575">
            <a:solidFill>
              <a:schemeClr val="tx1"/>
            </a:solidFill>
            <a:round/>
            <a:headEnd/>
            <a:tailEnd/>
          </a:ln>
        </p:spPr>
        <p:txBody>
          <a:bodyPr wrap="none" anchor="ctr"/>
          <a:lstStyle/>
          <a:p>
            <a:r>
              <a:rPr lang="en-US" b="1" dirty="0" smtClean="0"/>
              <a:t>4</a:t>
            </a:r>
            <a:endParaRPr lang="en-US" b="1" dirty="0"/>
          </a:p>
        </p:txBody>
      </p:sp>
      <p:cxnSp>
        <p:nvCxnSpPr>
          <p:cNvPr id="36" name="Straight Connector 35"/>
          <p:cNvCxnSpPr>
            <a:stCxn id="32" idx="4"/>
            <a:endCxn id="41" idx="7"/>
          </p:cNvCxnSpPr>
          <p:nvPr/>
        </p:nvCxnSpPr>
        <p:spPr>
          <a:xfrm rot="5400000">
            <a:off x="1535627" y="3769518"/>
            <a:ext cx="657505" cy="681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4"/>
            <a:endCxn id="53" idx="1"/>
          </p:cNvCxnSpPr>
          <p:nvPr/>
        </p:nvCxnSpPr>
        <p:spPr>
          <a:xfrm rot="16200000" flipH="1">
            <a:off x="2308826" y="3677636"/>
            <a:ext cx="548546" cy="756123"/>
          </a:xfrm>
          <a:prstGeom prst="line">
            <a:avLst/>
          </a:prstGeom>
        </p:spPr>
        <p:style>
          <a:lnRef idx="1">
            <a:schemeClr val="accent1"/>
          </a:lnRef>
          <a:fillRef idx="0">
            <a:schemeClr val="accent1"/>
          </a:fillRef>
          <a:effectRef idx="0">
            <a:schemeClr val="accent1"/>
          </a:effectRef>
          <a:fontRef idx="minor">
            <a:schemeClr val="tx1"/>
          </a:fontRef>
        </p:style>
      </p:cxnSp>
      <p:sp>
        <p:nvSpPr>
          <p:cNvPr id="38" name="AutoShape 23"/>
          <p:cNvSpPr>
            <a:spLocks noChangeArrowheads="1"/>
          </p:cNvSpPr>
          <p:nvPr/>
        </p:nvSpPr>
        <p:spPr bwMode="auto">
          <a:xfrm>
            <a:off x="6405562" y="3305176"/>
            <a:ext cx="447675" cy="428625"/>
          </a:xfrm>
          <a:prstGeom prst="flowChartConnector">
            <a:avLst/>
          </a:prstGeom>
          <a:noFill/>
          <a:ln w="28575">
            <a:solidFill>
              <a:schemeClr val="tx1"/>
            </a:solidFill>
            <a:round/>
            <a:headEnd/>
            <a:tailEnd/>
          </a:ln>
        </p:spPr>
        <p:txBody>
          <a:bodyPr wrap="none" anchor="ctr"/>
          <a:lstStyle/>
          <a:p>
            <a:r>
              <a:rPr lang="en-US" b="1" dirty="0" smtClean="0"/>
              <a:t>6</a:t>
            </a:r>
            <a:endParaRPr lang="en-US" b="1" dirty="0"/>
          </a:p>
        </p:txBody>
      </p:sp>
      <p:cxnSp>
        <p:nvCxnSpPr>
          <p:cNvPr id="40" name="Straight Connector 39"/>
          <p:cNvCxnSpPr>
            <a:stCxn id="38" idx="4"/>
          </p:cNvCxnSpPr>
          <p:nvPr/>
        </p:nvCxnSpPr>
        <p:spPr>
          <a:xfrm rot="5400000">
            <a:off x="6160294" y="3750469"/>
            <a:ext cx="485775" cy="452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8" idx="4"/>
          </p:cNvCxnSpPr>
          <p:nvPr/>
        </p:nvCxnSpPr>
        <p:spPr>
          <a:xfrm rot="16200000" flipH="1">
            <a:off x="6608763" y="3754438"/>
            <a:ext cx="485775" cy="4445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AutoShape 23"/>
          <p:cNvSpPr>
            <a:spLocks noChangeArrowheads="1"/>
          </p:cNvSpPr>
          <p:nvPr/>
        </p:nvSpPr>
        <p:spPr bwMode="auto">
          <a:xfrm>
            <a:off x="3429000" y="2286000"/>
            <a:ext cx="447675" cy="428625"/>
          </a:xfrm>
          <a:prstGeom prst="flowChartConnector">
            <a:avLst/>
          </a:prstGeom>
          <a:noFill/>
          <a:ln w="28575">
            <a:solidFill>
              <a:schemeClr val="tx1"/>
            </a:solidFill>
            <a:round/>
            <a:headEnd/>
            <a:tailEnd/>
          </a:ln>
        </p:spPr>
        <p:txBody>
          <a:bodyPr wrap="none" anchor="ctr"/>
          <a:lstStyle/>
          <a:p>
            <a:r>
              <a:rPr lang="en-US" b="1" dirty="0" smtClean="0"/>
              <a:t>8</a:t>
            </a:r>
            <a:endParaRPr lang="en-US" b="1" dirty="0"/>
          </a:p>
        </p:txBody>
      </p:sp>
      <p:cxnSp>
        <p:nvCxnSpPr>
          <p:cNvPr id="46" name="Straight Connector 45"/>
          <p:cNvCxnSpPr>
            <a:stCxn id="44" idx="4"/>
            <a:endCxn id="32" idx="7"/>
          </p:cNvCxnSpPr>
          <p:nvPr/>
        </p:nvCxnSpPr>
        <p:spPr>
          <a:xfrm rot="5400000">
            <a:off x="2657603" y="2420336"/>
            <a:ext cx="700946" cy="128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4" idx="4"/>
            <a:endCxn id="29" idx="1"/>
          </p:cNvCxnSpPr>
          <p:nvPr/>
        </p:nvCxnSpPr>
        <p:spPr>
          <a:xfrm rot="16200000" flipH="1">
            <a:off x="3859019" y="2508443"/>
            <a:ext cx="653322" cy="1065685"/>
          </a:xfrm>
          <a:prstGeom prst="line">
            <a:avLst/>
          </a:prstGeom>
        </p:spPr>
        <p:style>
          <a:lnRef idx="1">
            <a:schemeClr val="accent1"/>
          </a:lnRef>
          <a:fillRef idx="0">
            <a:schemeClr val="accent1"/>
          </a:fillRef>
          <a:effectRef idx="0">
            <a:schemeClr val="accent1"/>
          </a:effectRef>
          <a:fontRef idx="minor">
            <a:schemeClr val="tx1"/>
          </a:fontRef>
        </p:style>
      </p:cxnSp>
      <p:sp>
        <p:nvSpPr>
          <p:cNvPr id="45" name="AutoShape 23"/>
          <p:cNvSpPr>
            <a:spLocks noChangeArrowheads="1"/>
          </p:cNvSpPr>
          <p:nvPr/>
        </p:nvSpPr>
        <p:spPr bwMode="auto">
          <a:xfrm>
            <a:off x="7086600" y="2362200"/>
            <a:ext cx="447675" cy="428625"/>
          </a:xfrm>
          <a:prstGeom prst="flowChartConnector">
            <a:avLst/>
          </a:prstGeom>
          <a:noFill/>
          <a:ln w="28575">
            <a:solidFill>
              <a:schemeClr val="tx1"/>
            </a:solidFill>
            <a:round/>
            <a:headEnd/>
            <a:tailEnd/>
          </a:ln>
        </p:spPr>
        <p:txBody>
          <a:bodyPr wrap="none" anchor="ctr"/>
          <a:lstStyle/>
          <a:p>
            <a:r>
              <a:rPr lang="en-US" b="1" dirty="0" smtClean="0"/>
              <a:t>11</a:t>
            </a:r>
            <a:endParaRPr lang="en-US" b="1" dirty="0"/>
          </a:p>
        </p:txBody>
      </p:sp>
      <p:cxnSp>
        <p:nvCxnSpPr>
          <p:cNvPr id="50" name="Straight Connector 49"/>
          <p:cNvCxnSpPr>
            <a:stCxn id="45" idx="4"/>
            <a:endCxn id="38" idx="7"/>
          </p:cNvCxnSpPr>
          <p:nvPr/>
        </p:nvCxnSpPr>
        <p:spPr>
          <a:xfrm rot="5400000">
            <a:off x="6760496" y="2818005"/>
            <a:ext cx="577122" cy="522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5" idx="4"/>
            <a:endCxn id="13" idx="1"/>
          </p:cNvCxnSpPr>
          <p:nvPr/>
        </p:nvCxnSpPr>
        <p:spPr>
          <a:xfrm rot="16200000" flipH="1">
            <a:off x="7260431" y="2840831"/>
            <a:ext cx="552730" cy="45271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Step 8</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176</a:t>
            </a:fld>
            <a:endParaRPr lang="en-US"/>
          </a:p>
        </p:txBody>
      </p:sp>
      <p:sp>
        <p:nvSpPr>
          <p:cNvPr id="5" name="AutoShape 36"/>
          <p:cNvSpPr>
            <a:spLocks noChangeArrowheads="1"/>
          </p:cNvSpPr>
          <p:nvPr/>
        </p:nvSpPr>
        <p:spPr bwMode="auto">
          <a:xfrm>
            <a:off x="3352800" y="5105400"/>
            <a:ext cx="457200" cy="457200"/>
          </a:xfrm>
          <a:prstGeom prst="flowChartConnector">
            <a:avLst/>
          </a:prstGeom>
          <a:noFill/>
          <a:ln w="28575">
            <a:solidFill>
              <a:schemeClr val="tx1"/>
            </a:solidFill>
            <a:round/>
            <a:headEnd/>
            <a:tailEnd/>
          </a:ln>
        </p:spPr>
        <p:txBody>
          <a:bodyPr wrap="none" anchor="ctr"/>
          <a:lstStyle/>
          <a:p>
            <a:pPr algn="ctr"/>
            <a:r>
              <a:rPr lang="en-US" b="1"/>
              <a:t>1</a:t>
            </a:r>
          </a:p>
        </p:txBody>
      </p:sp>
      <p:sp>
        <p:nvSpPr>
          <p:cNvPr id="6" name="AutoShape 37"/>
          <p:cNvSpPr>
            <a:spLocks noChangeArrowheads="1"/>
          </p:cNvSpPr>
          <p:nvPr/>
        </p:nvSpPr>
        <p:spPr bwMode="auto">
          <a:xfrm>
            <a:off x="685800" y="5105400"/>
            <a:ext cx="457200" cy="457200"/>
          </a:xfrm>
          <a:prstGeom prst="flowChartConnector">
            <a:avLst/>
          </a:prstGeom>
          <a:noFill/>
          <a:ln w="28575">
            <a:solidFill>
              <a:schemeClr val="tx1"/>
            </a:solidFill>
            <a:round/>
            <a:headEnd/>
            <a:tailEnd/>
          </a:ln>
        </p:spPr>
        <p:txBody>
          <a:bodyPr wrap="none" anchor="ctr"/>
          <a:lstStyle/>
          <a:p>
            <a:r>
              <a:rPr lang="en-US" b="1" dirty="0"/>
              <a:t>1</a:t>
            </a:r>
          </a:p>
        </p:txBody>
      </p:sp>
      <p:sp>
        <p:nvSpPr>
          <p:cNvPr id="7" name="AutoShape 38"/>
          <p:cNvSpPr>
            <a:spLocks noChangeArrowheads="1"/>
          </p:cNvSpPr>
          <p:nvPr/>
        </p:nvSpPr>
        <p:spPr bwMode="auto">
          <a:xfrm>
            <a:off x="5994400" y="4219576"/>
            <a:ext cx="457200" cy="457200"/>
          </a:xfrm>
          <a:prstGeom prst="flowChartConnector">
            <a:avLst/>
          </a:prstGeom>
          <a:noFill/>
          <a:ln w="28575">
            <a:solidFill>
              <a:schemeClr val="tx1"/>
            </a:solidFill>
            <a:round/>
            <a:headEnd/>
            <a:tailEnd/>
          </a:ln>
        </p:spPr>
        <p:txBody>
          <a:bodyPr wrap="none" anchor="ctr"/>
          <a:lstStyle/>
          <a:p>
            <a:pPr algn="ctr"/>
            <a:r>
              <a:rPr lang="en-US" b="1"/>
              <a:t>3</a:t>
            </a:r>
          </a:p>
        </p:txBody>
      </p:sp>
      <p:sp>
        <p:nvSpPr>
          <p:cNvPr id="8" name="AutoShape 39"/>
          <p:cNvSpPr>
            <a:spLocks noChangeArrowheads="1"/>
          </p:cNvSpPr>
          <p:nvPr/>
        </p:nvSpPr>
        <p:spPr bwMode="auto">
          <a:xfrm>
            <a:off x="2478088" y="5105400"/>
            <a:ext cx="457200" cy="457200"/>
          </a:xfrm>
          <a:prstGeom prst="flowChartConnector">
            <a:avLst/>
          </a:prstGeom>
          <a:noFill/>
          <a:ln w="28575">
            <a:solidFill>
              <a:schemeClr val="tx1"/>
            </a:solidFill>
            <a:round/>
            <a:headEnd/>
            <a:tailEnd/>
          </a:ln>
        </p:spPr>
        <p:txBody>
          <a:bodyPr wrap="none" anchor="ctr"/>
          <a:lstStyle/>
          <a:p>
            <a:r>
              <a:rPr lang="en-US" b="1"/>
              <a:t>1</a:t>
            </a:r>
          </a:p>
        </p:txBody>
      </p:sp>
      <p:sp>
        <p:nvSpPr>
          <p:cNvPr id="9" name="AutoShape 40"/>
          <p:cNvSpPr>
            <a:spLocks noChangeArrowheads="1"/>
          </p:cNvSpPr>
          <p:nvPr/>
        </p:nvSpPr>
        <p:spPr bwMode="auto">
          <a:xfrm>
            <a:off x="4195762" y="4219576"/>
            <a:ext cx="457200" cy="457200"/>
          </a:xfrm>
          <a:prstGeom prst="flowChartConnector">
            <a:avLst/>
          </a:prstGeom>
          <a:noFill/>
          <a:ln w="28575">
            <a:solidFill>
              <a:schemeClr val="tx1"/>
            </a:solidFill>
            <a:round/>
            <a:headEnd/>
            <a:tailEnd/>
          </a:ln>
        </p:spPr>
        <p:txBody>
          <a:bodyPr wrap="none" anchor="ctr"/>
          <a:lstStyle/>
          <a:p>
            <a:r>
              <a:rPr lang="en-US" b="1"/>
              <a:t>2</a:t>
            </a:r>
          </a:p>
        </p:txBody>
      </p:sp>
      <p:sp>
        <p:nvSpPr>
          <p:cNvPr id="10" name="AutoShape 41"/>
          <p:cNvSpPr>
            <a:spLocks noChangeArrowheads="1"/>
          </p:cNvSpPr>
          <p:nvPr/>
        </p:nvSpPr>
        <p:spPr bwMode="auto">
          <a:xfrm>
            <a:off x="1573213" y="5105400"/>
            <a:ext cx="457200" cy="457200"/>
          </a:xfrm>
          <a:prstGeom prst="flowChartConnector">
            <a:avLst/>
          </a:prstGeom>
          <a:noFill/>
          <a:ln w="28575">
            <a:solidFill>
              <a:schemeClr val="tx1"/>
            </a:solidFill>
            <a:round/>
            <a:headEnd/>
            <a:tailEnd/>
          </a:ln>
        </p:spPr>
        <p:txBody>
          <a:bodyPr wrap="none" anchor="ctr"/>
          <a:lstStyle/>
          <a:p>
            <a:pPr algn="ctr"/>
            <a:r>
              <a:rPr lang="en-US" b="1"/>
              <a:t>1</a:t>
            </a:r>
          </a:p>
        </p:txBody>
      </p:sp>
      <p:sp>
        <p:nvSpPr>
          <p:cNvPr id="11" name="AutoShape 42"/>
          <p:cNvSpPr>
            <a:spLocks noChangeArrowheads="1"/>
          </p:cNvSpPr>
          <p:nvPr/>
        </p:nvSpPr>
        <p:spPr bwMode="auto">
          <a:xfrm>
            <a:off x="5092700" y="4219576"/>
            <a:ext cx="457200" cy="457200"/>
          </a:xfrm>
          <a:prstGeom prst="flowChartConnector">
            <a:avLst/>
          </a:prstGeom>
          <a:noFill/>
          <a:ln w="28575">
            <a:solidFill>
              <a:schemeClr val="tx1"/>
            </a:solidFill>
            <a:round/>
            <a:headEnd/>
            <a:tailEnd/>
          </a:ln>
        </p:spPr>
        <p:txBody>
          <a:bodyPr wrap="none" anchor="ctr"/>
          <a:lstStyle/>
          <a:p>
            <a:r>
              <a:rPr lang="en-US" b="1"/>
              <a:t>2</a:t>
            </a:r>
          </a:p>
        </p:txBody>
      </p:sp>
      <p:sp>
        <p:nvSpPr>
          <p:cNvPr id="12" name="AutoShape 43"/>
          <p:cNvSpPr>
            <a:spLocks noChangeArrowheads="1"/>
          </p:cNvSpPr>
          <p:nvPr/>
        </p:nvSpPr>
        <p:spPr bwMode="auto">
          <a:xfrm>
            <a:off x="6899275" y="4219576"/>
            <a:ext cx="457200" cy="457200"/>
          </a:xfrm>
          <a:prstGeom prst="flowChartConnector">
            <a:avLst/>
          </a:prstGeom>
          <a:noFill/>
          <a:ln w="28575">
            <a:solidFill>
              <a:schemeClr val="tx1"/>
            </a:solidFill>
            <a:round/>
            <a:headEnd/>
            <a:tailEnd/>
          </a:ln>
        </p:spPr>
        <p:txBody>
          <a:bodyPr wrap="none" anchor="ctr"/>
          <a:lstStyle/>
          <a:p>
            <a:r>
              <a:rPr lang="en-US" b="1"/>
              <a:t>3</a:t>
            </a:r>
          </a:p>
        </p:txBody>
      </p:sp>
      <p:sp>
        <p:nvSpPr>
          <p:cNvPr id="13" name="AutoShape 44"/>
          <p:cNvSpPr>
            <a:spLocks noChangeArrowheads="1"/>
          </p:cNvSpPr>
          <p:nvPr/>
        </p:nvSpPr>
        <p:spPr bwMode="auto">
          <a:xfrm>
            <a:off x="7696200" y="3276600"/>
            <a:ext cx="457200" cy="457200"/>
          </a:xfrm>
          <a:prstGeom prst="flowChartConnector">
            <a:avLst/>
          </a:prstGeom>
          <a:noFill/>
          <a:ln w="28575">
            <a:solidFill>
              <a:schemeClr val="tx1"/>
            </a:solidFill>
            <a:round/>
            <a:headEnd/>
            <a:tailEnd/>
          </a:ln>
        </p:spPr>
        <p:txBody>
          <a:bodyPr wrap="none" anchor="ctr"/>
          <a:lstStyle/>
          <a:p>
            <a:r>
              <a:rPr lang="en-US" b="1" dirty="0"/>
              <a:t>5</a:t>
            </a:r>
          </a:p>
        </p:txBody>
      </p:sp>
      <p:sp>
        <p:nvSpPr>
          <p:cNvPr id="14" name="Text Box 45"/>
          <p:cNvSpPr txBox="1">
            <a:spLocks noChangeArrowheads="1"/>
          </p:cNvSpPr>
          <p:nvPr/>
        </p:nvSpPr>
        <p:spPr bwMode="auto">
          <a:xfrm>
            <a:off x="720725" y="5602288"/>
            <a:ext cx="404813" cy="457200"/>
          </a:xfrm>
          <a:prstGeom prst="rect">
            <a:avLst/>
          </a:prstGeom>
          <a:noFill/>
          <a:ln w="9525">
            <a:noFill/>
            <a:miter lim="800000"/>
            <a:headEnd/>
            <a:tailEnd/>
          </a:ln>
        </p:spPr>
        <p:txBody>
          <a:bodyPr wrap="none">
            <a:spAutoFit/>
          </a:bodyPr>
          <a:lstStyle/>
          <a:p>
            <a:pPr algn="ctr"/>
            <a:r>
              <a:rPr lang="en-US" b="1">
                <a:solidFill>
                  <a:srgbClr val="0000FF"/>
                </a:solidFill>
              </a:rPr>
              <a:t>A</a:t>
            </a:r>
          </a:p>
        </p:txBody>
      </p:sp>
      <p:sp>
        <p:nvSpPr>
          <p:cNvPr id="15" name="Text Box 46"/>
          <p:cNvSpPr txBox="1">
            <a:spLocks noChangeArrowheads="1"/>
          </p:cNvSpPr>
          <p:nvPr/>
        </p:nvSpPr>
        <p:spPr bwMode="auto">
          <a:xfrm>
            <a:off x="1609725" y="5602288"/>
            <a:ext cx="420688" cy="457200"/>
          </a:xfrm>
          <a:prstGeom prst="rect">
            <a:avLst/>
          </a:prstGeom>
          <a:noFill/>
          <a:ln w="9525">
            <a:noFill/>
            <a:miter lim="800000"/>
            <a:headEnd/>
            <a:tailEnd/>
          </a:ln>
        </p:spPr>
        <p:txBody>
          <a:bodyPr wrap="none">
            <a:spAutoFit/>
          </a:bodyPr>
          <a:lstStyle/>
          <a:p>
            <a:pPr algn="ctr"/>
            <a:r>
              <a:rPr lang="en-US" b="1">
                <a:solidFill>
                  <a:srgbClr val="0000FF"/>
                </a:solidFill>
              </a:rPr>
              <a:t>G</a:t>
            </a:r>
          </a:p>
        </p:txBody>
      </p:sp>
      <p:sp>
        <p:nvSpPr>
          <p:cNvPr id="16" name="Text Box 47"/>
          <p:cNvSpPr txBox="1">
            <a:spLocks noChangeArrowheads="1"/>
          </p:cNvSpPr>
          <p:nvPr/>
        </p:nvSpPr>
        <p:spPr bwMode="auto">
          <a:xfrm>
            <a:off x="6992937" y="4716464"/>
            <a:ext cx="261610" cy="369332"/>
          </a:xfrm>
          <a:prstGeom prst="rect">
            <a:avLst/>
          </a:prstGeom>
          <a:noFill/>
          <a:ln w="9525">
            <a:noFill/>
            <a:miter lim="800000"/>
            <a:headEnd/>
            <a:tailEnd/>
          </a:ln>
        </p:spPr>
        <p:txBody>
          <a:bodyPr wrap="none">
            <a:spAutoFit/>
          </a:bodyPr>
          <a:lstStyle/>
          <a:p>
            <a:r>
              <a:rPr lang="en-US" b="1" dirty="0" smtClean="0">
                <a:solidFill>
                  <a:srgbClr val="0000FF"/>
                </a:solidFill>
              </a:rPr>
              <a:t>J</a:t>
            </a:r>
            <a:endParaRPr lang="en-US" b="1" dirty="0">
              <a:solidFill>
                <a:srgbClr val="0000FF"/>
              </a:solidFill>
            </a:endParaRPr>
          </a:p>
        </p:txBody>
      </p:sp>
      <p:sp>
        <p:nvSpPr>
          <p:cNvPr id="17" name="Text Box 48"/>
          <p:cNvSpPr txBox="1">
            <a:spLocks noChangeArrowheads="1"/>
          </p:cNvSpPr>
          <p:nvPr/>
        </p:nvSpPr>
        <p:spPr bwMode="auto">
          <a:xfrm>
            <a:off x="7731125" y="3773488"/>
            <a:ext cx="387350" cy="457200"/>
          </a:xfrm>
          <a:prstGeom prst="rect">
            <a:avLst/>
          </a:prstGeom>
          <a:noFill/>
          <a:ln w="9525">
            <a:noFill/>
            <a:miter lim="800000"/>
            <a:headEnd/>
            <a:tailEnd/>
          </a:ln>
        </p:spPr>
        <p:txBody>
          <a:bodyPr wrap="none">
            <a:spAutoFit/>
          </a:bodyPr>
          <a:lstStyle/>
          <a:p>
            <a:r>
              <a:rPr lang="en-US" b="1" dirty="0">
                <a:solidFill>
                  <a:srgbClr val="0000FF"/>
                </a:solidFill>
              </a:rPr>
              <a:t>S</a:t>
            </a:r>
          </a:p>
        </p:txBody>
      </p:sp>
      <p:sp>
        <p:nvSpPr>
          <p:cNvPr id="18" name="Text Box 49"/>
          <p:cNvSpPr txBox="1">
            <a:spLocks noChangeArrowheads="1"/>
          </p:cNvSpPr>
          <p:nvPr/>
        </p:nvSpPr>
        <p:spPr bwMode="auto">
          <a:xfrm>
            <a:off x="2497138" y="5602288"/>
            <a:ext cx="438150" cy="457200"/>
          </a:xfrm>
          <a:prstGeom prst="rect">
            <a:avLst/>
          </a:prstGeom>
          <a:noFill/>
          <a:ln w="9525">
            <a:noFill/>
            <a:miter lim="800000"/>
            <a:headEnd/>
            <a:tailEnd/>
          </a:ln>
        </p:spPr>
        <p:txBody>
          <a:bodyPr wrap="none">
            <a:spAutoFit/>
          </a:bodyPr>
          <a:lstStyle/>
          <a:p>
            <a:pPr algn="ctr"/>
            <a:r>
              <a:rPr lang="en-US" b="1">
                <a:solidFill>
                  <a:srgbClr val="0000FF"/>
                </a:solidFill>
              </a:rPr>
              <a:t>M</a:t>
            </a:r>
          </a:p>
        </p:txBody>
      </p:sp>
      <p:sp>
        <p:nvSpPr>
          <p:cNvPr id="19" name="Text Box 50"/>
          <p:cNvSpPr txBox="1">
            <a:spLocks noChangeArrowheads="1"/>
          </p:cNvSpPr>
          <p:nvPr/>
        </p:nvSpPr>
        <p:spPr bwMode="auto">
          <a:xfrm>
            <a:off x="3440113" y="5602288"/>
            <a:ext cx="369887" cy="457200"/>
          </a:xfrm>
          <a:prstGeom prst="rect">
            <a:avLst/>
          </a:prstGeom>
          <a:noFill/>
          <a:ln w="9525">
            <a:noFill/>
            <a:miter lim="800000"/>
            <a:headEnd/>
            <a:tailEnd/>
          </a:ln>
        </p:spPr>
        <p:txBody>
          <a:bodyPr wrap="none">
            <a:spAutoFit/>
          </a:bodyPr>
          <a:lstStyle/>
          <a:p>
            <a:r>
              <a:rPr lang="en-US" b="1">
                <a:solidFill>
                  <a:srgbClr val="0000FF"/>
                </a:solidFill>
              </a:rPr>
              <a:t>T</a:t>
            </a:r>
          </a:p>
        </p:txBody>
      </p:sp>
      <p:sp>
        <p:nvSpPr>
          <p:cNvPr id="20" name="Text Box 51"/>
          <p:cNvSpPr txBox="1">
            <a:spLocks noChangeArrowheads="1"/>
          </p:cNvSpPr>
          <p:nvPr/>
        </p:nvSpPr>
        <p:spPr bwMode="auto">
          <a:xfrm>
            <a:off x="4267200" y="4800600"/>
            <a:ext cx="387350" cy="457200"/>
          </a:xfrm>
          <a:prstGeom prst="rect">
            <a:avLst/>
          </a:prstGeom>
          <a:noFill/>
          <a:ln w="9525">
            <a:noFill/>
            <a:miter lim="800000"/>
            <a:headEnd/>
            <a:tailEnd/>
          </a:ln>
        </p:spPr>
        <p:txBody>
          <a:bodyPr wrap="none">
            <a:spAutoFit/>
          </a:bodyPr>
          <a:lstStyle/>
          <a:p>
            <a:r>
              <a:rPr lang="en-US" b="1" dirty="0">
                <a:solidFill>
                  <a:srgbClr val="0000FF"/>
                </a:solidFill>
              </a:rPr>
              <a:t>E</a:t>
            </a:r>
          </a:p>
        </p:txBody>
      </p:sp>
      <p:sp>
        <p:nvSpPr>
          <p:cNvPr id="21" name="Text Box 52"/>
          <p:cNvSpPr txBox="1">
            <a:spLocks noChangeArrowheads="1"/>
          </p:cNvSpPr>
          <p:nvPr/>
        </p:nvSpPr>
        <p:spPr bwMode="auto">
          <a:xfrm>
            <a:off x="5146675" y="4800600"/>
            <a:ext cx="404813" cy="457200"/>
          </a:xfrm>
          <a:prstGeom prst="rect">
            <a:avLst/>
          </a:prstGeom>
          <a:noFill/>
          <a:ln w="9525">
            <a:noFill/>
            <a:miter lim="800000"/>
            <a:headEnd/>
            <a:tailEnd/>
          </a:ln>
        </p:spPr>
        <p:txBody>
          <a:bodyPr wrap="none">
            <a:spAutoFit/>
          </a:bodyPr>
          <a:lstStyle/>
          <a:p>
            <a:r>
              <a:rPr lang="en-US" b="1" dirty="0">
                <a:solidFill>
                  <a:srgbClr val="0000FF"/>
                </a:solidFill>
              </a:rPr>
              <a:t>H</a:t>
            </a:r>
          </a:p>
        </p:txBody>
      </p:sp>
      <p:sp>
        <p:nvSpPr>
          <p:cNvPr id="22" name="Text Box 53"/>
          <p:cNvSpPr txBox="1">
            <a:spLocks noChangeArrowheads="1"/>
          </p:cNvSpPr>
          <p:nvPr/>
        </p:nvSpPr>
        <p:spPr bwMode="auto">
          <a:xfrm>
            <a:off x="6097587" y="4716464"/>
            <a:ext cx="245580" cy="369332"/>
          </a:xfrm>
          <a:prstGeom prst="rect">
            <a:avLst/>
          </a:prstGeom>
          <a:noFill/>
          <a:ln w="9525">
            <a:noFill/>
            <a:miter lim="800000"/>
            <a:headEnd/>
            <a:tailEnd/>
          </a:ln>
        </p:spPr>
        <p:txBody>
          <a:bodyPr wrap="none">
            <a:spAutoFit/>
          </a:bodyPr>
          <a:lstStyle/>
          <a:p>
            <a:r>
              <a:rPr lang="en-US" b="1" dirty="0" smtClean="0">
                <a:solidFill>
                  <a:srgbClr val="0000FF"/>
                </a:solidFill>
              </a:rPr>
              <a:t>I</a:t>
            </a:r>
            <a:endParaRPr lang="en-US" b="1" dirty="0">
              <a:solidFill>
                <a:srgbClr val="0000FF"/>
              </a:solidFill>
            </a:endParaRPr>
          </a:p>
        </p:txBody>
      </p:sp>
      <p:sp>
        <p:nvSpPr>
          <p:cNvPr id="41" name="AutoShape 23"/>
          <p:cNvSpPr>
            <a:spLocks noChangeArrowheads="1"/>
          </p:cNvSpPr>
          <p:nvPr/>
        </p:nvSpPr>
        <p:spPr bwMode="auto">
          <a:xfrm>
            <a:off x="1133475" y="4371975"/>
            <a:ext cx="457200" cy="457200"/>
          </a:xfrm>
          <a:prstGeom prst="flowChartConnector">
            <a:avLst/>
          </a:prstGeom>
          <a:noFill/>
          <a:ln w="28575">
            <a:solidFill>
              <a:schemeClr val="tx1"/>
            </a:solidFill>
            <a:round/>
            <a:headEnd/>
            <a:tailEnd/>
          </a:ln>
        </p:spPr>
        <p:txBody>
          <a:bodyPr wrap="none" anchor="ctr"/>
          <a:lstStyle/>
          <a:p>
            <a:r>
              <a:rPr lang="en-US" b="1" dirty="0"/>
              <a:t>2</a:t>
            </a:r>
          </a:p>
        </p:txBody>
      </p:sp>
      <p:cxnSp>
        <p:nvCxnSpPr>
          <p:cNvPr id="43" name="Straight Connector 42"/>
          <p:cNvCxnSpPr>
            <a:stCxn id="41" idx="4"/>
            <a:endCxn id="6" idx="0"/>
          </p:cNvCxnSpPr>
          <p:nvPr/>
        </p:nvCxnSpPr>
        <p:spPr>
          <a:xfrm rot="5400000">
            <a:off x="1000126" y="4743450"/>
            <a:ext cx="276225" cy="447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4"/>
            <a:endCxn id="10" idx="0"/>
          </p:cNvCxnSpPr>
          <p:nvPr/>
        </p:nvCxnSpPr>
        <p:spPr>
          <a:xfrm rot="16200000" flipH="1">
            <a:off x="1443832" y="4747418"/>
            <a:ext cx="276225" cy="439738"/>
          </a:xfrm>
          <a:prstGeom prst="line">
            <a:avLst/>
          </a:prstGeom>
        </p:spPr>
        <p:style>
          <a:lnRef idx="1">
            <a:schemeClr val="accent1"/>
          </a:lnRef>
          <a:fillRef idx="0">
            <a:schemeClr val="accent1"/>
          </a:fillRef>
          <a:effectRef idx="0">
            <a:schemeClr val="accent1"/>
          </a:effectRef>
          <a:fontRef idx="minor">
            <a:schemeClr val="tx1"/>
          </a:fontRef>
        </p:style>
      </p:cxnSp>
      <p:sp>
        <p:nvSpPr>
          <p:cNvPr id="53" name="AutoShape 23"/>
          <p:cNvSpPr>
            <a:spLocks noChangeArrowheads="1"/>
          </p:cNvSpPr>
          <p:nvPr/>
        </p:nvSpPr>
        <p:spPr bwMode="auto">
          <a:xfrm>
            <a:off x="2895600" y="4267200"/>
            <a:ext cx="447675" cy="428625"/>
          </a:xfrm>
          <a:prstGeom prst="flowChartConnector">
            <a:avLst/>
          </a:prstGeom>
          <a:noFill/>
          <a:ln w="28575">
            <a:solidFill>
              <a:schemeClr val="tx1"/>
            </a:solidFill>
            <a:round/>
            <a:headEnd/>
            <a:tailEnd/>
          </a:ln>
        </p:spPr>
        <p:txBody>
          <a:bodyPr wrap="none" anchor="ctr"/>
          <a:lstStyle/>
          <a:p>
            <a:r>
              <a:rPr lang="en-US" b="1" dirty="0"/>
              <a:t>2</a:t>
            </a:r>
          </a:p>
        </p:txBody>
      </p:sp>
      <p:cxnSp>
        <p:nvCxnSpPr>
          <p:cNvPr id="35" name="Straight Connector 34"/>
          <p:cNvCxnSpPr>
            <a:stCxn id="53" idx="4"/>
            <a:endCxn id="8" idx="0"/>
          </p:cNvCxnSpPr>
          <p:nvPr/>
        </p:nvCxnSpPr>
        <p:spPr>
          <a:xfrm rot="5400000">
            <a:off x="2708276" y="4694237"/>
            <a:ext cx="409575" cy="412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3" idx="4"/>
            <a:endCxn id="5" idx="0"/>
          </p:cNvCxnSpPr>
          <p:nvPr/>
        </p:nvCxnSpPr>
        <p:spPr>
          <a:xfrm rot="16200000" flipH="1">
            <a:off x="3145632" y="4669631"/>
            <a:ext cx="409575" cy="461962"/>
          </a:xfrm>
          <a:prstGeom prst="line">
            <a:avLst/>
          </a:prstGeom>
        </p:spPr>
        <p:style>
          <a:lnRef idx="1">
            <a:schemeClr val="accent1"/>
          </a:lnRef>
          <a:fillRef idx="0">
            <a:schemeClr val="accent1"/>
          </a:fillRef>
          <a:effectRef idx="0">
            <a:schemeClr val="accent1"/>
          </a:effectRef>
          <a:fontRef idx="minor">
            <a:schemeClr val="tx1"/>
          </a:fontRef>
        </p:style>
      </p:cxnSp>
      <p:sp>
        <p:nvSpPr>
          <p:cNvPr id="29" name="AutoShape 23"/>
          <p:cNvSpPr>
            <a:spLocks noChangeArrowheads="1"/>
          </p:cNvSpPr>
          <p:nvPr/>
        </p:nvSpPr>
        <p:spPr bwMode="auto">
          <a:xfrm>
            <a:off x="4652962" y="3305176"/>
            <a:ext cx="447675" cy="428625"/>
          </a:xfrm>
          <a:prstGeom prst="flowChartConnector">
            <a:avLst/>
          </a:prstGeom>
          <a:noFill/>
          <a:ln w="28575">
            <a:solidFill>
              <a:schemeClr val="tx1"/>
            </a:solidFill>
            <a:round/>
            <a:headEnd/>
            <a:tailEnd/>
          </a:ln>
        </p:spPr>
        <p:txBody>
          <a:bodyPr wrap="none" anchor="ctr"/>
          <a:lstStyle/>
          <a:p>
            <a:r>
              <a:rPr lang="en-US" b="1" dirty="0" smtClean="0"/>
              <a:t>4</a:t>
            </a:r>
            <a:endParaRPr lang="en-US" b="1" dirty="0"/>
          </a:p>
        </p:txBody>
      </p:sp>
      <p:cxnSp>
        <p:nvCxnSpPr>
          <p:cNvPr id="31" name="Straight Connector 30"/>
          <p:cNvCxnSpPr>
            <a:stCxn id="29" idx="4"/>
            <a:endCxn id="9" idx="0"/>
          </p:cNvCxnSpPr>
          <p:nvPr/>
        </p:nvCxnSpPr>
        <p:spPr>
          <a:xfrm rot="5400000">
            <a:off x="4407694" y="3750469"/>
            <a:ext cx="485775" cy="452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4"/>
            <a:endCxn id="11" idx="0"/>
          </p:cNvCxnSpPr>
          <p:nvPr/>
        </p:nvCxnSpPr>
        <p:spPr>
          <a:xfrm rot="16200000" flipH="1">
            <a:off x="4856163" y="3754438"/>
            <a:ext cx="485775" cy="4445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AutoShape 23"/>
          <p:cNvSpPr>
            <a:spLocks noChangeArrowheads="1"/>
          </p:cNvSpPr>
          <p:nvPr/>
        </p:nvSpPr>
        <p:spPr bwMode="auto">
          <a:xfrm>
            <a:off x="1981200" y="3352800"/>
            <a:ext cx="447675" cy="428625"/>
          </a:xfrm>
          <a:prstGeom prst="flowChartConnector">
            <a:avLst/>
          </a:prstGeom>
          <a:noFill/>
          <a:ln w="28575">
            <a:solidFill>
              <a:schemeClr val="tx1"/>
            </a:solidFill>
            <a:round/>
            <a:headEnd/>
            <a:tailEnd/>
          </a:ln>
        </p:spPr>
        <p:txBody>
          <a:bodyPr wrap="none" anchor="ctr"/>
          <a:lstStyle/>
          <a:p>
            <a:r>
              <a:rPr lang="en-US" b="1" dirty="0" smtClean="0"/>
              <a:t>4</a:t>
            </a:r>
            <a:endParaRPr lang="en-US" b="1" dirty="0"/>
          </a:p>
        </p:txBody>
      </p:sp>
      <p:cxnSp>
        <p:nvCxnSpPr>
          <p:cNvPr id="36" name="Straight Connector 35"/>
          <p:cNvCxnSpPr>
            <a:stCxn id="32" idx="4"/>
            <a:endCxn id="41" idx="7"/>
          </p:cNvCxnSpPr>
          <p:nvPr/>
        </p:nvCxnSpPr>
        <p:spPr>
          <a:xfrm rot="5400000">
            <a:off x="1535627" y="3769518"/>
            <a:ext cx="657505" cy="681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4"/>
            <a:endCxn id="53" idx="1"/>
          </p:cNvCxnSpPr>
          <p:nvPr/>
        </p:nvCxnSpPr>
        <p:spPr>
          <a:xfrm rot="16200000" flipH="1">
            <a:off x="2308826" y="3677636"/>
            <a:ext cx="548546" cy="756123"/>
          </a:xfrm>
          <a:prstGeom prst="line">
            <a:avLst/>
          </a:prstGeom>
        </p:spPr>
        <p:style>
          <a:lnRef idx="1">
            <a:schemeClr val="accent1"/>
          </a:lnRef>
          <a:fillRef idx="0">
            <a:schemeClr val="accent1"/>
          </a:fillRef>
          <a:effectRef idx="0">
            <a:schemeClr val="accent1"/>
          </a:effectRef>
          <a:fontRef idx="minor">
            <a:schemeClr val="tx1"/>
          </a:fontRef>
        </p:style>
      </p:cxnSp>
      <p:sp>
        <p:nvSpPr>
          <p:cNvPr id="38" name="AutoShape 23"/>
          <p:cNvSpPr>
            <a:spLocks noChangeArrowheads="1"/>
          </p:cNvSpPr>
          <p:nvPr/>
        </p:nvSpPr>
        <p:spPr bwMode="auto">
          <a:xfrm>
            <a:off x="6405562" y="3305176"/>
            <a:ext cx="447675" cy="428625"/>
          </a:xfrm>
          <a:prstGeom prst="flowChartConnector">
            <a:avLst/>
          </a:prstGeom>
          <a:noFill/>
          <a:ln w="28575">
            <a:solidFill>
              <a:schemeClr val="tx1"/>
            </a:solidFill>
            <a:round/>
            <a:headEnd/>
            <a:tailEnd/>
          </a:ln>
        </p:spPr>
        <p:txBody>
          <a:bodyPr wrap="none" anchor="ctr"/>
          <a:lstStyle/>
          <a:p>
            <a:r>
              <a:rPr lang="en-US" b="1" dirty="0" smtClean="0"/>
              <a:t>6</a:t>
            </a:r>
            <a:endParaRPr lang="en-US" b="1" dirty="0"/>
          </a:p>
        </p:txBody>
      </p:sp>
      <p:cxnSp>
        <p:nvCxnSpPr>
          <p:cNvPr id="40" name="Straight Connector 39"/>
          <p:cNvCxnSpPr>
            <a:stCxn id="38" idx="4"/>
          </p:cNvCxnSpPr>
          <p:nvPr/>
        </p:nvCxnSpPr>
        <p:spPr>
          <a:xfrm rot="5400000">
            <a:off x="6160294" y="3750469"/>
            <a:ext cx="485775" cy="452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8" idx="4"/>
          </p:cNvCxnSpPr>
          <p:nvPr/>
        </p:nvCxnSpPr>
        <p:spPr>
          <a:xfrm rot="16200000" flipH="1">
            <a:off x="6608763" y="3754438"/>
            <a:ext cx="485775" cy="4445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AutoShape 23"/>
          <p:cNvSpPr>
            <a:spLocks noChangeArrowheads="1"/>
          </p:cNvSpPr>
          <p:nvPr/>
        </p:nvSpPr>
        <p:spPr bwMode="auto">
          <a:xfrm>
            <a:off x="3429000" y="2286000"/>
            <a:ext cx="447675" cy="428625"/>
          </a:xfrm>
          <a:prstGeom prst="flowChartConnector">
            <a:avLst/>
          </a:prstGeom>
          <a:noFill/>
          <a:ln w="28575">
            <a:solidFill>
              <a:schemeClr val="tx1"/>
            </a:solidFill>
            <a:round/>
            <a:headEnd/>
            <a:tailEnd/>
          </a:ln>
        </p:spPr>
        <p:txBody>
          <a:bodyPr wrap="none" anchor="ctr"/>
          <a:lstStyle/>
          <a:p>
            <a:r>
              <a:rPr lang="en-US" b="1" dirty="0" smtClean="0"/>
              <a:t>8</a:t>
            </a:r>
            <a:endParaRPr lang="en-US" b="1" dirty="0"/>
          </a:p>
        </p:txBody>
      </p:sp>
      <p:cxnSp>
        <p:nvCxnSpPr>
          <p:cNvPr id="46" name="Straight Connector 45"/>
          <p:cNvCxnSpPr>
            <a:stCxn id="44" idx="4"/>
            <a:endCxn id="32" idx="7"/>
          </p:cNvCxnSpPr>
          <p:nvPr/>
        </p:nvCxnSpPr>
        <p:spPr>
          <a:xfrm rot="5400000">
            <a:off x="2657603" y="2420336"/>
            <a:ext cx="700946" cy="128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4" idx="4"/>
            <a:endCxn id="29" idx="1"/>
          </p:cNvCxnSpPr>
          <p:nvPr/>
        </p:nvCxnSpPr>
        <p:spPr>
          <a:xfrm rot="16200000" flipH="1">
            <a:off x="3859019" y="2508443"/>
            <a:ext cx="653322" cy="1065685"/>
          </a:xfrm>
          <a:prstGeom prst="line">
            <a:avLst/>
          </a:prstGeom>
        </p:spPr>
        <p:style>
          <a:lnRef idx="1">
            <a:schemeClr val="accent1"/>
          </a:lnRef>
          <a:fillRef idx="0">
            <a:schemeClr val="accent1"/>
          </a:fillRef>
          <a:effectRef idx="0">
            <a:schemeClr val="accent1"/>
          </a:effectRef>
          <a:fontRef idx="minor">
            <a:schemeClr val="tx1"/>
          </a:fontRef>
        </p:style>
      </p:cxnSp>
      <p:sp>
        <p:nvSpPr>
          <p:cNvPr id="45" name="AutoShape 23"/>
          <p:cNvSpPr>
            <a:spLocks noChangeArrowheads="1"/>
          </p:cNvSpPr>
          <p:nvPr/>
        </p:nvSpPr>
        <p:spPr bwMode="auto">
          <a:xfrm>
            <a:off x="7086600" y="2362200"/>
            <a:ext cx="447675" cy="428625"/>
          </a:xfrm>
          <a:prstGeom prst="flowChartConnector">
            <a:avLst/>
          </a:prstGeom>
          <a:noFill/>
          <a:ln w="28575">
            <a:solidFill>
              <a:schemeClr val="tx1"/>
            </a:solidFill>
            <a:round/>
            <a:headEnd/>
            <a:tailEnd/>
          </a:ln>
        </p:spPr>
        <p:txBody>
          <a:bodyPr wrap="none" anchor="ctr"/>
          <a:lstStyle/>
          <a:p>
            <a:r>
              <a:rPr lang="en-US" b="1" dirty="0" smtClean="0"/>
              <a:t>11</a:t>
            </a:r>
            <a:endParaRPr lang="en-US" b="1" dirty="0"/>
          </a:p>
        </p:txBody>
      </p:sp>
      <p:cxnSp>
        <p:nvCxnSpPr>
          <p:cNvPr id="50" name="Straight Connector 49"/>
          <p:cNvCxnSpPr>
            <a:stCxn id="45" idx="4"/>
            <a:endCxn id="38" idx="7"/>
          </p:cNvCxnSpPr>
          <p:nvPr/>
        </p:nvCxnSpPr>
        <p:spPr>
          <a:xfrm rot="5400000">
            <a:off x="6760496" y="2818005"/>
            <a:ext cx="577122" cy="522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5" idx="4"/>
            <a:endCxn id="13" idx="1"/>
          </p:cNvCxnSpPr>
          <p:nvPr/>
        </p:nvCxnSpPr>
        <p:spPr>
          <a:xfrm rot="16200000" flipH="1">
            <a:off x="7260431" y="2840831"/>
            <a:ext cx="552730" cy="452717"/>
          </a:xfrm>
          <a:prstGeom prst="line">
            <a:avLst/>
          </a:prstGeom>
        </p:spPr>
        <p:style>
          <a:lnRef idx="1">
            <a:schemeClr val="accent1"/>
          </a:lnRef>
          <a:fillRef idx="0">
            <a:schemeClr val="accent1"/>
          </a:fillRef>
          <a:effectRef idx="0">
            <a:schemeClr val="accent1"/>
          </a:effectRef>
          <a:fontRef idx="minor">
            <a:schemeClr val="tx1"/>
          </a:fontRef>
        </p:style>
      </p:cxnSp>
      <p:sp>
        <p:nvSpPr>
          <p:cNvPr id="55" name="AutoShape 23"/>
          <p:cNvSpPr>
            <a:spLocks noChangeArrowheads="1"/>
          </p:cNvSpPr>
          <p:nvPr/>
        </p:nvSpPr>
        <p:spPr bwMode="auto">
          <a:xfrm>
            <a:off x="5410200" y="1295400"/>
            <a:ext cx="447675" cy="428625"/>
          </a:xfrm>
          <a:prstGeom prst="flowChartConnector">
            <a:avLst/>
          </a:prstGeom>
          <a:noFill/>
          <a:ln w="28575">
            <a:solidFill>
              <a:schemeClr val="tx1"/>
            </a:solidFill>
            <a:round/>
            <a:headEnd/>
            <a:tailEnd/>
          </a:ln>
        </p:spPr>
        <p:txBody>
          <a:bodyPr wrap="none" anchor="ctr"/>
          <a:lstStyle/>
          <a:p>
            <a:r>
              <a:rPr lang="en-US" b="1" dirty="0" smtClean="0"/>
              <a:t>19</a:t>
            </a:r>
            <a:endParaRPr lang="en-US" b="1" dirty="0"/>
          </a:p>
        </p:txBody>
      </p:sp>
      <p:cxnSp>
        <p:nvCxnSpPr>
          <p:cNvPr id="57" name="Straight Connector 56"/>
          <p:cNvCxnSpPr>
            <a:stCxn id="55" idx="4"/>
            <a:endCxn id="44" idx="7"/>
          </p:cNvCxnSpPr>
          <p:nvPr/>
        </p:nvCxnSpPr>
        <p:spPr>
          <a:xfrm rot="5400000">
            <a:off x="4410203" y="1124936"/>
            <a:ext cx="624746" cy="1822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5" idx="4"/>
            <a:endCxn id="45" idx="1"/>
          </p:cNvCxnSpPr>
          <p:nvPr/>
        </p:nvCxnSpPr>
        <p:spPr>
          <a:xfrm rot="16200000" flipH="1">
            <a:off x="6042626" y="1315436"/>
            <a:ext cx="700946" cy="151812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Labeled Edges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177</a:t>
            </a:fld>
            <a:endParaRPr lang="en-US"/>
          </a:p>
        </p:txBody>
      </p:sp>
      <p:sp>
        <p:nvSpPr>
          <p:cNvPr id="5" name="AutoShape 36"/>
          <p:cNvSpPr>
            <a:spLocks noChangeArrowheads="1"/>
          </p:cNvSpPr>
          <p:nvPr/>
        </p:nvSpPr>
        <p:spPr bwMode="auto">
          <a:xfrm>
            <a:off x="3352800" y="5105400"/>
            <a:ext cx="457200" cy="457200"/>
          </a:xfrm>
          <a:prstGeom prst="flowChartConnector">
            <a:avLst/>
          </a:prstGeom>
          <a:noFill/>
          <a:ln w="28575">
            <a:solidFill>
              <a:schemeClr val="tx1"/>
            </a:solidFill>
            <a:round/>
            <a:headEnd/>
            <a:tailEnd/>
          </a:ln>
        </p:spPr>
        <p:txBody>
          <a:bodyPr wrap="none" anchor="ctr"/>
          <a:lstStyle/>
          <a:p>
            <a:pPr algn="ctr"/>
            <a:r>
              <a:rPr lang="en-US" b="1"/>
              <a:t>1</a:t>
            </a:r>
          </a:p>
        </p:txBody>
      </p:sp>
      <p:sp>
        <p:nvSpPr>
          <p:cNvPr id="6" name="AutoShape 37"/>
          <p:cNvSpPr>
            <a:spLocks noChangeArrowheads="1"/>
          </p:cNvSpPr>
          <p:nvPr/>
        </p:nvSpPr>
        <p:spPr bwMode="auto">
          <a:xfrm>
            <a:off x="685800" y="5105400"/>
            <a:ext cx="457200" cy="457200"/>
          </a:xfrm>
          <a:prstGeom prst="flowChartConnector">
            <a:avLst/>
          </a:prstGeom>
          <a:noFill/>
          <a:ln w="28575">
            <a:solidFill>
              <a:schemeClr val="tx1"/>
            </a:solidFill>
            <a:round/>
            <a:headEnd/>
            <a:tailEnd/>
          </a:ln>
        </p:spPr>
        <p:txBody>
          <a:bodyPr wrap="none" anchor="ctr"/>
          <a:lstStyle/>
          <a:p>
            <a:r>
              <a:rPr lang="en-US" b="1" dirty="0"/>
              <a:t>1</a:t>
            </a:r>
          </a:p>
        </p:txBody>
      </p:sp>
      <p:sp>
        <p:nvSpPr>
          <p:cNvPr id="7" name="AutoShape 38"/>
          <p:cNvSpPr>
            <a:spLocks noChangeArrowheads="1"/>
          </p:cNvSpPr>
          <p:nvPr/>
        </p:nvSpPr>
        <p:spPr bwMode="auto">
          <a:xfrm>
            <a:off x="5994400" y="4219576"/>
            <a:ext cx="457200" cy="457200"/>
          </a:xfrm>
          <a:prstGeom prst="flowChartConnector">
            <a:avLst/>
          </a:prstGeom>
          <a:noFill/>
          <a:ln w="28575">
            <a:solidFill>
              <a:schemeClr val="tx1"/>
            </a:solidFill>
            <a:round/>
            <a:headEnd/>
            <a:tailEnd/>
          </a:ln>
        </p:spPr>
        <p:txBody>
          <a:bodyPr wrap="none" anchor="ctr"/>
          <a:lstStyle/>
          <a:p>
            <a:pPr algn="ctr"/>
            <a:r>
              <a:rPr lang="en-US" b="1"/>
              <a:t>3</a:t>
            </a:r>
          </a:p>
        </p:txBody>
      </p:sp>
      <p:sp>
        <p:nvSpPr>
          <p:cNvPr id="8" name="AutoShape 39"/>
          <p:cNvSpPr>
            <a:spLocks noChangeArrowheads="1"/>
          </p:cNvSpPr>
          <p:nvPr/>
        </p:nvSpPr>
        <p:spPr bwMode="auto">
          <a:xfrm>
            <a:off x="2478088" y="5105400"/>
            <a:ext cx="457200" cy="457200"/>
          </a:xfrm>
          <a:prstGeom prst="flowChartConnector">
            <a:avLst/>
          </a:prstGeom>
          <a:noFill/>
          <a:ln w="28575">
            <a:solidFill>
              <a:schemeClr val="tx1"/>
            </a:solidFill>
            <a:round/>
            <a:headEnd/>
            <a:tailEnd/>
          </a:ln>
        </p:spPr>
        <p:txBody>
          <a:bodyPr wrap="none" anchor="ctr"/>
          <a:lstStyle/>
          <a:p>
            <a:r>
              <a:rPr lang="en-US" b="1"/>
              <a:t>1</a:t>
            </a:r>
          </a:p>
        </p:txBody>
      </p:sp>
      <p:sp>
        <p:nvSpPr>
          <p:cNvPr id="9" name="AutoShape 40"/>
          <p:cNvSpPr>
            <a:spLocks noChangeArrowheads="1"/>
          </p:cNvSpPr>
          <p:nvPr/>
        </p:nvSpPr>
        <p:spPr bwMode="auto">
          <a:xfrm>
            <a:off x="4195762" y="4219576"/>
            <a:ext cx="457200" cy="457200"/>
          </a:xfrm>
          <a:prstGeom prst="flowChartConnector">
            <a:avLst/>
          </a:prstGeom>
          <a:noFill/>
          <a:ln w="28575">
            <a:solidFill>
              <a:schemeClr val="tx1"/>
            </a:solidFill>
            <a:round/>
            <a:headEnd/>
            <a:tailEnd/>
          </a:ln>
        </p:spPr>
        <p:txBody>
          <a:bodyPr wrap="none" anchor="ctr"/>
          <a:lstStyle/>
          <a:p>
            <a:r>
              <a:rPr lang="en-US" b="1"/>
              <a:t>2</a:t>
            </a:r>
          </a:p>
        </p:txBody>
      </p:sp>
      <p:sp>
        <p:nvSpPr>
          <p:cNvPr id="10" name="AutoShape 41"/>
          <p:cNvSpPr>
            <a:spLocks noChangeArrowheads="1"/>
          </p:cNvSpPr>
          <p:nvPr/>
        </p:nvSpPr>
        <p:spPr bwMode="auto">
          <a:xfrm>
            <a:off x="1573213" y="5105400"/>
            <a:ext cx="457200" cy="457200"/>
          </a:xfrm>
          <a:prstGeom prst="flowChartConnector">
            <a:avLst/>
          </a:prstGeom>
          <a:noFill/>
          <a:ln w="28575">
            <a:solidFill>
              <a:schemeClr val="tx1"/>
            </a:solidFill>
            <a:round/>
            <a:headEnd/>
            <a:tailEnd/>
          </a:ln>
        </p:spPr>
        <p:txBody>
          <a:bodyPr wrap="none" anchor="ctr"/>
          <a:lstStyle/>
          <a:p>
            <a:pPr algn="ctr"/>
            <a:r>
              <a:rPr lang="en-US" b="1"/>
              <a:t>1</a:t>
            </a:r>
          </a:p>
        </p:txBody>
      </p:sp>
      <p:sp>
        <p:nvSpPr>
          <p:cNvPr id="11" name="AutoShape 42"/>
          <p:cNvSpPr>
            <a:spLocks noChangeArrowheads="1"/>
          </p:cNvSpPr>
          <p:nvPr/>
        </p:nvSpPr>
        <p:spPr bwMode="auto">
          <a:xfrm>
            <a:off x="5092700" y="4219576"/>
            <a:ext cx="457200" cy="457200"/>
          </a:xfrm>
          <a:prstGeom prst="flowChartConnector">
            <a:avLst/>
          </a:prstGeom>
          <a:noFill/>
          <a:ln w="28575">
            <a:solidFill>
              <a:schemeClr val="tx1"/>
            </a:solidFill>
            <a:round/>
            <a:headEnd/>
            <a:tailEnd/>
          </a:ln>
        </p:spPr>
        <p:txBody>
          <a:bodyPr wrap="none" anchor="ctr"/>
          <a:lstStyle/>
          <a:p>
            <a:r>
              <a:rPr lang="en-US" b="1"/>
              <a:t>2</a:t>
            </a:r>
          </a:p>
        </p:txBody>
      </p:sp>
      <p:sp>
        <p:nvSpPr>
          <p:cNvPr id="12" name="AutoShape 43"/>
          <p:cNvSpPr>
            <a:spLocks noChangeArrowheads="1"/>
          </p:cNvSpPr>
          <p:nvPr/>
        </p:nvSpPr>
        <p:spPr bwMode="auto">
          <a:xfrm>
            <a:off x="6899275" y="4219576"/>
            <a:ext cx="457200" cy="457200"/>
          </a:xfrm>
          <a:prstGeom prst="flowChartConnector">
            <a:avLst/>
          </a:prstGeom>
          <a:noFill/>
          <a:ln w="28575">
            <a:solidFill>
              <a:schemeClr val="tx1"/>
            </a:solidFill>
            <a:round/>
            <a:headEnd/>
            <a:tailEnd/>
          </a:ln>
        </p:spPr>
        <p:txBody>
          <a:bodyPr wrap="none" anchor="ctr"/>
          <a:lstStyle/>
          <a:p>
            <a:r>
              <a:rPr lang="en-US" b="1"/>
              <a:t>3</a:t>
            </a:r>
          </a:p>
        </p:txBody>
      </p:sp>
      <p:sp>
        <p:nvSpPr>
          <p:cNvPr id="13" name="AutoShape 44"/>
          <p:cNvSpPr>
            <a:spLocks noChangeArrowheads="1"/>
          </p:cNvSpPr>
          <p:nvPr/>
        </p:nvSpPr>
        <p:spPr bwMode="auto">
          <a:xfrm>
            <a:off x="7696200" y="3276600"/>
            <a:ext cx="457200" cy="457200"/>
          </a:xfrm>
          <a:prstGeom prst="flowChartConnector">
            <a:avLst/>
          </a:prstGeom>
          <a:noFill/>
          <a:ln w="28575">
            <a:solidFill>
              <a:schemeClr val="tx1"/>
            </a:solidFill>
            <a:round/>
            <a:headEnd/>
            <a:tailEnd/>
          </a:ln>
        </p:spPr>
        <p:txBody>
          <a:bodyPr wrap="none" anchor="ctr"/>
          <a:lstStyle/>
          <a:p>
            <a:r>
              <a:rPr lang="en-US" b="1" dirty="0"/>
              <a:t>5</a:t>
            </a:r>
          </a:p>
        </p:txBody>
      </p:sp>
      <p:sp>
        <p:nvSpPr>
          <p:cNvPr id="14" name="Text Box 45"/>
          <p:cNvSpPr txBox="1">
            <a:spLocks noChangeArrowheads="1"/>
          </p:cNvSpPr>
          <p:nvPr/>
        </p:nvSpPr>
        <p:spPr bwMode="auto">
          <a:xfrm>
            <a:off x="720725" y="5602288"/>
            <a:ext cx="404813" cy="457200"/>
          </a:xfrm>
          <a:prstGeom prst="rect">
            <a:avLst/>
          </a:prstGeom>
          <a:noFill/>
          <a:ln w="9525">
            <a:noFill/>
            <a:miter lim="800000"/>
            <a:headEnd/>
            <a:tailEnd/>
          </a:ln>
        </p:spPr>
        <p:txBody>
          <a:bodyPr wrap="none">
            <a:spAutoFit/>
          </a:bodyPr>
          <a:lstStyle/>
          <a:p>
            <a:pPr algn="ctr"/>
            <a:r>
              <a:rPr lang="en-US" b="1">
                <a:solidFill>
                  <a:srgbClr val="0000FF"/>
                </a:solidFill>
              </a:rPr>
              <a:t>A</a:t>
            </a:r>
          </a:p>
        </p:txBody>
      </p:sp>
      <p:sp>
        <p:nvSpPr>
          <p:cNvPr id="15" name="Text Box 46"/>
          <p:cNvSpPr txBox="1">
            <a:spLocks noChangeArrowheads="1"/>
          </p:cNvSpPr>
          <p:nvPr/>
        </p:nvSpPr>
        <p:spPr bwMode="auto">
          <a:xfrm>
            <a:off x="1609725" y="5602288"/>
            <a:ext cx="420688" cy="457200"/>
          </a:xfrm>
          <a:prstGeom prst="rect">
            <a:avLst/>
          </a:prstGeom>
          <a:noFill/>
          <a:ln w="9525">
            <a:noFill/>
            <a:miter lim="800000"/>
            <a:headEnd/>
            <a:tailEnd/>
          </a:ln>
        </p:spPr>
        <p:txBody>
          <a:bodyPr wrap="none">
            <a:spAutoFit/>
          </a:bodyPr>
          <a:lstStyle/>
          <a:p>
            <a:pPr algn="ctr"/>
            <a:r>
              <a:rPr lang="en-US" b="1">
                <a:solidFill>
                  <a:srgbClr val="0000FF"/>
                </a:solidFill>
              </a:rPr>
              <a:t>G</a:t>
            </a:r>
          </a:p>
        </p:txBody>
      </p:sp>
      <p:sp>
        <p:nvSpPr>
          <p:cNvPr id="16" name="Text Box 47"/>
          <p:cNvSpPr txBox="1">
            <a:spLocks noChangeArrowheads="1"/>
          </p:cNvSpPr>
          <p:nvPr/>
        </p:nvSpPr>
        <p:spPr bwMode="auto">
          <a:xfrm>
            <a:off x="6992937" y="4716464"/>
            <a:ext cx="261610" cy="369332"/>
          </a:xfrm>
          <a:prstGeom prst="rect">
            <a:avLst/>
          </a:prstGeom>
          <a:noFill/>
          <a:ln w="9525">
            <a:noFill/>
            <a:miter lim="800000"/>
            <a:headEnd/>
            <a:tailEnd/>
          </a:ln>
        </p:spPr>
        <p:txBody>
          <a:bodyPr wrap="none">
            <a:spAutoFit/>
          </a:bodyPr>
          <a:lstStyle/>
          <a:p>
            <a:r>
              <a:rPr lang="en-US" b="1" dirty="0" smtClean="0">
                <a:solidFill>
                  <a:srgbClr val="0000FF"/>
                </a:solidFill>
              </a:rPr>
              <a:t>J</a:t>
            </a:r>
            <a:endParaRPr lang="en-US" b="1" dirty="0">
              <a:solidFill>
                <a:srgbClr val="0000FF"/>
              </a:solidFill>
            </a:endParaRPr>
          </a:p>
        </p:txBody>
      </p:sp>
      <p:sp>
        <p:nvSpPr>
          <p:cNvPr id="17" name="Text Box 48"/>
          <p:cNvSpPr txBox="1">
            <a:spLocks noChangeArrowheads="1"/>
          </p:cNvSpPr>
          <p:nvPr/>
        </p:nvSpPr>
        <p:spPr bwMode="auto">
          <a:xfrm>
            <a:off x="7731125" y="3773488"/>
            <a:ext cx="387350" cy="457200"/>
          </a:xfrm>
          <a:prstGeom prst="rect">
            <a:avLst/>
          </a:prstGeom>
          <a:noFill/>
          <a:ln w="9525">
            <a:noFill/>
            <a:miter lim="800000"/>
            <a:headEnd/>
            <a:tailEnd/>
          </a:ln>
        </p:spPr>
        <p:txBody>
          <a:bodyPr wrap="none">
            <a:spAutoFit/>
          </a:bodyPr>
          <a:lstStyle/>
          <a:p>
            <a:r>
              <a:rPr lang="en-US" b="1" dirty="0">
                <a:solidFill>
                  <a:srgbClr val="0000FF"/>
                </a:solidFill>
              </a:rPr>
              <a:t>S</a:t>
            </a:r>
          </a:p>
        </p:txBody>
      </p:sp>
      <p:sp>
        <p:nvSpPr>
          <p:cNvPr id="18" name="Text Box 49"/>
          <p:cNvSpPr txBox="1">
            <a:spLocks noChangeArrowheads="1"/>
          </p:cNvSpPr>
          <p:nvPr/>
        </p:nvSpPr>
        <p:spPr bwMode="auto">
          <a:xfrm>
            <a:off x="2497138" y="5602288"/>
            <a:ext cx="438150" cy="457200"/>
          </a:xfrm>
          <a:prstGeom prst="rect">
            <a:avLst/>
          </a:prstGeom>
          <a:noFill/>
          <a:ln w="9525">
            <a:noFill/>
            <a:miter lim="800000"/>
            <a:headEnd/>
            <a:tailEnd/>
          </a:ln>
        </p:spPr>
        <p:txBody>
          <a:bodyPr wrap="none">
            <a:spAutoFit/>
          </a:bodyPr>
          <a:lstStyle/>
          <a:p>
            <a:pPr algn="ctr"/>
            <a:r>
              <a:rPr lang="en-US" b="1">
                <a:solidFill>
                  <a:srgbClr val="0000FF"/>
                </a:solidFill>
              </a:rPr>
              <a:t>M</a:t>
            </a:r>
          </a:p>
        </p:txBody>
      </p:sp>
      <p:sp>
        <p:nvSpPr>
          <p:cNvPr id="19" name="Text Box 50"/>
          <p:cNvSpPr txBox="1">
            <a:spLocks noChangeArrowheads="1"/>
          </p:cNvSpPr>
          <p:nvPr/>
        </p:nvSpPr>
        <p:spPr bwMode="auto">
          <a:xfrm>
            <a:off x="3440113" y="5602288"/>
            <a:ext cx="369887" cy="457200"/>
          </a:xfrm>
          <a:prstGeom prst="rect">
            <a:avLst/>
          </a:prstGeom>
          <a:noFill/>
          <a:ln w="9525">
            <a:noFill/>
            <a:miter lim="800000"/>
            <a:headEnd/>
            <a:tailEnd/>
          </a:ln>
        </p:spPr>
        <p:txBody>
          <a:bodyPr wrap="none">
            <a:spAutoFit/>
          </a:bodyPr>
          <a:lstStyle/>
          <a:p>
            <a:r>
              <a:rPr lang="en-US" b="1">
                <a:solidFill>
                  <a:srgbClr val="0000FF"/>
                </a:solidFill>
              </a:rPr>
              <a:t>T</a:t>
            </a:r>
          </a:p>
        </p:txBody>
      </p:sp>
      <p:sp>
        <p:nvSpPr>
          <p:cNvPr id="20" name="Text Box 51"/>
          <p:cNvSpPr txBox="1">
            <a:spLocks noChangeArrowheads="1"/>
          </p:cNvSpPr>
          <p:nvPr/>
        </p:nvSpPr>
        <p:spPr bwMode="auto">
          <a:xfrm>
            <a:off x="4267200" y="4800600"/>
            <a:ext cx="387350" cy="457200"/>
          </a:xfrm>
          <a:prstGeom prst="rect">
            <a:avLst/>
          </a:prstGeom>
          <a:noFill/>
          <a:ln w="9525">
            <a:noFill/>
            <a:miter lim="800000"/>
            <a:headEnd/>
            <a:tailEnd/>
          </a:ln>
        </p:spPr>
        <p:txBody>
          <a:bodyPr wrap="none">
            <a:spAutoFit/>
          </a:bodyPr>
          <a:lstStyle/>
          <a:p>
            <a:r>
              <a:rPr lang="en-US" b="1" dirty="0">
                <a:solidFill>
                  <a:srgbClr val="0000FF"/>
                </a:solidFill>
              </a:rPr>
              <a:t>E</a:t>
            </a:r>
          </a:p>
        </p:txBody>
      </p:sp>
      <p:sp>
        <p:nvSpPr>
          <p:cNvPr id="21" name="Text Box 52"/>
          <p:cNvSpPr txBox="1">
            <a:spLocks noChangeArrowheads="1"/>
          </p:cNvSpPr>
          <p:nvPr/>
        </p:nvSpPr>
        <p:spPr bwMode="auto">
          <a:xfrm>
            <a:off x="5146675" y="4800600"/>
            <a:ext cx="404813" cy="457200"/>
          </a:xfrm>
          <a:prstGeom prst="rect">
            <a:avLst/>
          </a:prstGeom>
          <a:noFill/>
          <a:ln w="9525">
            <a:noFill/>
            <a:miter lim="800000"/>
            <a:headEnd/>
            <a:tailEnd/>
          </a:ln>
        </p:spPr>
        <p:txBody>
          <a:bodyPr wrap="none">
            <a:spAutoFit/>
          </a:bodyPr>
          <a:lstStyle/>
          <a:p>
            <a:r>
              <a:rPr lang="en-US" b="1" dirty="0">
                <a:solidFill>
                  <a:srgbClr val="0000FF"/>
                </a:solidFill>
              </a:rPr>
              <a:t>H</a:t>
            </a:r>
          </a:p>
        </p:txBody>
      </p:sp>
      <p:sp>
        <p:nvSpPr>
          <p:cNvPr id="22" name="Text Box 53"/>
          <p:cNvSpPr txBox="1">
            <a:spLocks noChangeArrowheads="1"/>
          </p:cNvSpPr>
          <p:nvPr/>
        </p:nvSpPr>
        <p:spPr bwMode="auto">
          <a:xfrm>
            <a:off x="6097587" y="4716464"/>
            <a:ext cx="245580" cy="369332"/>
          </a:xfrm>
          <a:prstGeom prst="rect">
            <a:avLst/>
          </a:prstGeom>
          <a:noFill/>
          <a:ln w="9525">
            <a:noFill/>
            <a:miter lim="800000"/>
            <a:headEnd/>
            <a:tailEnd/>
          </a:ln>
        </p:spPr>
        <p:txBody>
          <a:bodyPr wrap="none">
            <a:spAutoFit/>
          </a:bodyPr>
          <a:lstStyle/>
          <a:p>
            <a:r>
              <a:rPr lang="en-US" b="1" dirty="0" smtClean="0">
                <a:solidFill>
                  <a:srgbClr val="0000FF"/>
                </a:solidFill>
              </a:rPr>
              <a:t>I</a:t>
            </a:r>
            <a:endParaRPr lang="en-US" b="1" dirty="0">
              <a:solidFill>
                <a:srgbClr val="0000FF"/>
              </a:solidFill>
            </a:endParaRPr>
          </a:p>
        </p:txBody>
      </p:sp>
      <p:sp>
        <p:nvSpPr>
          <p:cNvPr id="41" name="AutoShape 23"/>
          <p:cNvSpPr>
            <a:spLocks noChangeArrowheads="1"/>
          </p:cNvSpPr>
          <p:nvPr/>
        </p:nvSpPr>
        <p:spPr bwMode="auto">
          <a:xfrm>
            <a:off x="1133475" y="4371975"/>
            <a:ext cx="457200" cy="457200"/>
          </a:xfrm>
          <a:prstGeom prst="flowChartConnector">
            <a:avLst/>
          </a:prstGeom>
          <a:noFill/>
          <a:ln w="28575">
            <a:solidFill>
              <a:schemeClr val="tx1"/>
            </a:solidFill>
            <a:round/>
            <a:headEnd/>
            <a:tailEnd/>
          </a:ln>
        </p:spPr>
        <p:txBody>
          <a:bodyPr wrap="none" anchor="ctr"/>
          <a:lstStyle/>
          <a:p>
            <a:r>
              <a:rPr lang="en-US" b="1" dirty="0"/>
              <a:t>2</a:t>
            </a:r>
          </a:p>
        </p:txBody>
      </p:sp>
      <p:cxnSp>
        <p:nvCxnSpPr>
          <p:cNvPr id="43" name="Straight Connector 42"/>
          <p:cNvCxnSpPr>
            <a:stCxn id="41" idx="4"/>
            <a:endCxn id="6" idx="0"/>
          </p:cNvCxnSpPr>
          <p:nvPr/>
        </p:nvCxnSpPr>
        <p:spPr>
          <a:xfrm rot="5400000">
            <a:off x="1000126" y="4743450"/>
            <a:ext cx="276225" cy="447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4"/>
            <a:endCxn id="10" idx="0"/>
          </p:cNvCxnSpPr>
          <p:nvPr/>
        </p:nvCxnSpPr>
        <p:spPr>
          <a:xfrm rot="16200000" flipH="1">
            <a:off x="1443832" y="4747418"/>
            <a:ext cx="276225" cy="439738"/>
          </a:xfrm>
          <a:prstGeom prst="line">
            <a:avLst/>
          </a:prstGeom>
        </p:spPr>
        <p:style>
          <a:lnRef idx="1">
            <a:schemeClr val="accent1"/>
          </a:lnRef>
          <a:fillRef idx="0">
            <a:schemeClr val="accent1"/>
          </a:fillRef>
          <a:effectRef idx="0">
            <a:schemeClr val="accent1"/>
          </a:effectRef>
          <a:fontRef idx="minor">
            <a:schemeClr val="tx1"/>
          </a:fontRef>
        </p:style>
      </p:cxnSp>
      <p:sp>
        <p:nvSpPr>
          <p:cNvPr id="53" name="AutoShape 23"/>
          <p:cNvSpPr>
            <a:spLocks noChangeArrowheads="1"/>
          </p:cNvSpPr>
          <p:nvPr/>
        </p:nvSpPr>
        <p:spPr bwMode="auto">
          <a:xfrm>
            <a:off x="2895600" y="4267200"/>
            <a:ext cx="447675" cy="428625"/>
          </a:xfrm>
          <a:prstGeom prst="flowChartConnector">
            <a:avLst/>
          </a:prstGeom>
          <a:noFill/>
          <a:ln w="28575">
            <a:solidFill>
              <a:schemeClr val="tx1"/>
            </a:solidFill>
            <a:round/>
            <a:headEnd/>
            <a:tailEnd/>
          </a:ln>
        </p:spPr>
        <p:txBody>
          <a:bodyPr wrap="none" anchor="ctr"/>
          <a:lstStyle/>
          <a:p>
            <a:r>
              <a:rPr lang="en-US" b="1" dirty="0"/>
              <a:t>2</a:t>
            </a:r>
          </a:p>
        </p:txBody>
      </p:sp>
      <p:cxnSp>
        <p:nvCxnSpPr>
          <p:cNvPr id="35" name="Straight Connector 34"/>
          <p:cNvCxnSpPr>
            <a:stCxn id="53" idx="4"/>
            <a:endCxn id="8" idx="0"/>
          </p:cNvCxnSpPr>
          <p:nvPr/>
        </p:nvCxnSpPr>
        <p:spPr>
          <a:xfrm rot="5400000">
            <a:off x="2708276" y="4694237"/>
            <a:ext cx="409575" cy="412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3" idx="4"/>
            <a:endCxn id="5" idx="0"/>
          </p:cNvCxnSpPr>
          <p:nvPr/>
        </p:nvCxnSpPr>
        <p:spPr>
          <a:xfrm rot="16200000" flipH="1">
            <a:off x="3145632" y="4669631"/>
            <a:ext cx="409575" cy="461962"/>
          </a:xfrm>
          <a:prstGeom prst="line">
            <a:avLst/>
          </a:prstGeom>
        </p:spPr>
        <p:style>
          <a:lnRef idx="1">
            <a:schemeClr val="accent1"/>
          </a:lnRef>
          <a:fillRef idx="0">
            <a:schemeClr val="accent1"/>
          </a:fillRef>
          <a:effectRef idx="0">
            <a:schemeClr val="accent1"/>
          </a:effectRef>
          <a:fontRef idx="minor">
            <a:schemeClr val="tx1"/>
          </a:fontRef>
        </p:style>
      </p:cxnSp>
      <p:sp>
        <p:nvSpPr>
          <p:cNvPr id="29" name="AutoShape 23"/>
          <p:cNvSpPr>
            <a:spLocks noChangeArrowheads="1"/>
          </p:cNvSpPr>
          <p:nvPr/>
        </p:nvSpPr>
        <p:spPr bwMode="auto">
          <a:xfrm>
            <a:off x="4652962" y="3305176"/>
            <a:ext cx="447675" cy="428625"/>
          </a:xfrm>
          <a:prstGeom prst="flowChartConnector">
            <a:avLst/>
          </a:prstGeom>
          <a:noFill/>
          <a:ln w="28575">
            <a:solidFill>
              <a:schemeClr val="tx1"/>
            </a:solidFill>
            <a:round/>
            <a:headEnd/>
            <a:tailEnd/>
          </a:ln>
        </p:spPr>
        <p:txBody>
          <a:bodyPr wrap="none" anchor="ctr"/>
          <a:lstStyle/>
          <a:p>
            <a:r>
              <a:rPr lang="en-US" b="1" dirty="0" smtClean="0"/>
              <a:t>4</a:t>
            </a:r>
            <a:endParaRPr lang="en-US" b="1" dirty="0"/>
          </a:p>
        </p:txBody>
      </p:sp>
      <p:cxnSp>
        <p:nvCxnSpPr>
          <p:cNvPr id="31" name="Straight Connector 30"/>
          <p:cNvCxnSpPr>
            <a:stCxn id="29" idx="4"/>
            <a:endCxn id="9" idx="0"/>
          </p:cNvCxnSpPr>
          <p:nvPr/>
        </p:nvCxnSpPr>
        <p:spPr>
          <a:xfrm rot="5400000">
            <a:off x="4407694" y="3750469"/>
            <a:ext cx="485775" cy="452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4"/>
            <a:endCxn id="11" idx="0"/>
          </p:cNvCxnSpPr>
          <p:nvPr/>
        </p:nvCxnSpPr>
        <p:spPr>
          <a:xfrm rot="16200000" flipH="1">
            <a:off x="4856163" y="3754438"/>
            <a:ext cx="485775" cy="4445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AutoShape 23"/>
          <p:cNvSpPr>
            <a:spLocks noChangeArrowheads="1"/>
          </p:cNvSpPr>
          <p:nvPr/>
        </p:nvSpPr>
        <p:spPr bwMode="auto">
          <a:xfrm>
            <a:off x="1981200" y="3352800"/>
            <a:ext cx="447675" cy="428625"/>
          </a:xfrm>
          <a:prstGeom prst="flowChartConnector">
            <a:avLst/>
          </a:prstGeom>
          <a:noFill/>
          <a:ln w="28575">
            <a:solidFill>
              <a:schemeClr val="tx1"/>
            </a:solidFill>
            <a:round/>
            <a:headEnd/>
            <a:tailEnd/>
          </a:ln>
        </p:spPr>
        <p:txBody>
          <a:bodyPr wrap="none" anchor="ctr"/>
          <a:lstStyle/>
          <a:p>
            <a:r>
              <a:rPr lang="en-US" b="1" dirty="0" smtClean="0"/>
              <a:t>4</a:t>
            </a:r>
            <a:endParaRPr lang="en-US" b="1" dirty="0"/>
          </a:p>
        </p:txBody>
      </p:sp>
      <p:cxnSp>
        <p:nvCxnSpPr>
          <p:cNvPr id="36" name="Straight Connector 35"/>
          <p:cNvCxnSpPr>
            <a:stCxn id="32" idx="4"/>
            <a:endCxn id="41" idx="7"/>
          </p:cNvCxnSpPr>
          <p:nvPr/>
        </p:nvCxnSpPr>
        <p:spPr>
          <a:xfrm rot="5400000">
            <a:off x="1535627" y="3769518"/>
            <a:ext cx="657505" cy="681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4"/>
            <a:endCxn id="53" idx="1"/>
          </p:cNvCxnSpPr>
          <p:nvPr/>
        </p:nvCxnSpPr>
        <p:spPr>
          <a:xfrm rot="16200000" flipH="1">
            <a:off x="2308826" y="3677636"/>
            <a:ext cx="548546" cy="756123"/>
          </a:xfrm>
          <a:prstGeom prst="line">
            <a:avLst/>
          </a:prstGeom>
        </p:spPr>
        <p:style>
          <a:lnRef idx="1">
            <a:schemeClr val="accent1"/>
          </a:lnRef>
          <a:fillRef idx="0">
            <a:schemeClr val="accent1"/>
          </a:fillRef>
          <a:effectRef idx="0">
            <a:schemeClr val="accent1"/>
          </a:effectRef>
          <a:fontRef idx="minor">
            <a:schemeClr val="tx1"/>
          </a:fontRef>
        </p:style>
      </p:cxnSp>
      <p:sp>
        <p:nvSpPr>
          <p:cNvPr id="38" name="AutoShape 23"/>
          <p:cNvSpPr>
            <a:spLocks noChangeArrowheads="1"/>
          </p:cNvSpPr>
          <p:nvPr/>
        </p:nvSpPr>
        <p:spPr bwMode="auto">
          <a:xfrm>
            <a:off x="6405562" y="3305176"/>
            <a:ext cx="447675" cy="428625"/>
          </a:xfrm>
          <a:prstGeom prst="flowChartConnector">
            <a:avLst/>
          </a:prstGeom>
          <a:noFill/>
          <a:ln w="28575">
            <a:solidFill>
              <a:schemeClr val="tx1"/>
            </a:solidFill>
            <a:round/>
            <a:headEnd/>
            <a:tailEnd/>
          </a:ln>
        </p:spPr>
        <p:txBody>
          <a:bodyPr wrap="none" anchor="ctr"/>
          <a:lstStyle/>
          <a:p>
            <a:r>
              <a:rPr lang="en-US" b="1" dirty="0" smtClean="0"/>
              <a:t>6</a:t>
            </a:r>
            <a:endParaRPr lang="en-US" b="1" dirty="0"/>
          </a:p>
        </p:txBody>
      </p:sp>
      <p:cxnSp>
        <p:nvCxnSpPr>
          <p:cNvPr id="40" name="Straight Connector 39"/>
          <p:cNvCxnSpPr>
            <a:stCxn id="38" idx="4"/>
          </p:cNvCxnSpPr>
          <p:nvPr/>
        </p:nvCxnSpPr>
        <p:spPr>
          <a:xfrm rot="5400000">
            <a:off x="6160294" y="3750469"/>
            <a:ext cx="485775" cy="452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8" idx="4"/>
          </p:cNvCxnSpPr>
          <p:nvPr/>
        </p:nvCxnSpPr>
        <p:spPr>
          <a:xfrm rot="16200000" flipH="1">
            <a:off x="6608763" y="3754438"/>
            <a:ext cx="485775" cy="4445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AutoShape 23"/>
          <p:cNvSpPr>
            <a:spLocks noChangeArrowheads="1"/>
          </p:cNvSpPr>
          <p:nvPr/>
        </p:nvSpPr>
        <p:spPr bwMode="auto">
          <a:xfrm>
            <a:off x="3429000" y="2286000"/>
            <a:ext cx="447675" cy="428625"/>
          </a:xfrm>
          <a:prstGeom prst="flowChartConnector">
            <a:avLst/>
          </a:prstGeom>
          <a:noFill/>
          <a:ln w="28575">
            <a:solidFill>
              <a:schemeClr val="tx1"/>
            </a:solidFill>
            <a:round/>
            <a:headEnd/>
            <a:tailEnd/>
          </a:ln>
        </p:spPr>
        <p:txBody>
          <a:bodyPr wrap="none" anchor="ctr"/>
          <a:lstStyle/>
          <a:p>
            <a:r>
              <a:rPr lang="en-US" b="1" dirty="0" smtClean="0"/>
              <a:t>8</a:t>
            </a:r>
            <a:endParaRPr lang="en-US" b="1" dirty="0"/>
          </a:p>
        </p:txBody>
      </p:sp>
      <p:cxnSp>
        <p:nvCxnSpPr>
          <p:cNvPr id="46" name="Straight Connector 45"/>
          <p:cNvCxnSpPr>
            <a:stCxn id="44" idx="4"/>
            <a:endCxn id="32" idx="7"/>
          </p:cNvCxnSpPr>
          <p:nvPr/>
        </p:nvCxnSpPr>
        <p:spPr>
          <a:xfrm rot="5400000">
            <a:off x="2657603" y="2420336"/>
            <a:ext cx="700946" cy="128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4" idx="4"/>
            <a:endCxn id="29" idx="1"/>
          </p:cNvCxnSpPr>
          <p:nvPr/>
        </p:nvCxnSpPr>
        <p:spPr>
          <a:xfrm rot="16200000" flipH="1">
            <a:off x="3859019" y="2508443"/>
            <a:ext cx="653322" cy="1065685"/>
          </a:xfrm>
          <a:prstGeom prst="line">
            <a:avLst/>
          </a:prstGeom>
        </p:spPr>
        <p:style>
          <a:lnRef idx="1">
            <a:schemeClr val="accent1"/>
          </a:lnRef>
          <a:fillRef idx="0">
            <a:schemeClr val="accent1"/>
          </a:fillRef>
          <a:effectRef idx="0">
            <a:schemeClr val="accent1"/>
          </a:effectRef>
          <a:fontRef idx="minor">
            <a:schemeClr val="tx1"/>
          </a:fontRef>
        </p:style>
      </p:cxnSp>
      <p:sp>
        <p:nvSpPr>
          <p:cNvPr id="45" name="AutoShape 23"/>
          <p:cNvSpPr>
            <a:spLocks noChangeArrowheads="1"/>
          </p:cNvSpPr>
          <p:nvPr/>
        </p:nvSpPr>
        <p:spPr bwMode="auto">
          <a:xfrm>
            <a:off x="7086600" y="2362200"/>
            <a:ext cx="447675" cy="428625"/>
          </a:xfrm>
          <a:prstGeom prst="flowChartConnector">
            <a:avLst/>
          </a:prstGeom>
          <a:noFill/>
          <a:ln w="28575">
            <a:solidFill>
              <a:schemeClr val="tx1"/>
            </a:solidFill>
            <a:round/>
            <a:headEnd/>
            <a:tailEnd/>
          </a:ln>
        </p:spPr>
        <p:txBody>
          <a:bodyPr wrap="none" anchor="ctr"/>
          <a:lstStyle/>
          <a:p>
            <a:r>
              <a:rPr lang="en-US" b="1" dirty="0" smtClean="0"/>
              <a:t>11</a:t>
            </a:r>
            <a:endParaRPr lang="en-US" b="1" dirty="0"/>
          </a:p>
        </p:txBody>
      </p:sp>
      <p:cxnSp>
        <p:nvCxnSpPr>
          <p:cNvPr id="50" name="Straight Connector 49"/>
          <p:cNvCxnSpPr>
            <a:stCxn id="45" idx="4"/>
            <a:endCxn id="38" idx="7"/>
          </p:cNvCxnSpPr>
          <p:nvPr/>
        </p:nvCxnSpPr>
        <p:spPr>
          <a:xfrm rot="5400000">
            <a:off x="6760496" y="2818005"/>
            <a:ext cx="577122" cy="522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5" idx="4"/>
            <a:endCxn id="13" idx="1"/>
          </p:cNvCxnSpPr>
          <p:nvPr/>
        </p:nvCxnSpPr>
        <p:spPr>
          <a:xfrm rot="16200000" flipH="1">
            <a:off x="7260431" y="2840831"/>
            <a:ext cx="552730" cy="452717"/>
          </a:xfrm>
          <a:prstGeom prst="line">
            <a:avLst/>
          </a:prstGeom>
        </p:spPr>
        <p:style>
          <a:lnRef idx="1">
            <a:schemeClr val="accent1"/>
          </a:lnRef>
          <a:fillRef idx="0">
            <a:schemeClr val="accent1"/>
          </a:fillRef>
          <a:effectRef idx="0">
            <a:schemeClr val="accent1"/>
          </a:effectRef>
          <a:fontRef idx="minor">
            <a:schemeClr val="tx1"/>
          </a:fontRef>
        </p:style>
      </p:cxnSp>
      <p:sp>
        <p:nvSpPr>
          <p:cNvPr id="55" name="AutoShape 23"/>
          <p:cNvSpPr>
            <a:spLocks noChangeArrowheads="1"/>
          </p:cNvSpPr>
          <p:nvPr/>
        </p:nvSpPr>
        <p:spPr bwMode="auto">
          <a:xfrm>
            <a:off x="5410200" y="1295400"/>
            <a:ext cx="447675" cy="428625"/>
          </a:xfrm>
          <a:prstGeom prst="flowChartConnector">
            <a:avLst/>
          </a:prstGeom>
          <a:noFill/>
          <a:ln w="28575">
            <a:solidFill>
              <a:schemeClr val="tx1"/>
            </a:solidFill>
            <a:round/>
            <a:headEnd/>
            <a:tailEnd/>
          </a:ln>
        </p:spPr>
        <p:txBody>
          <a:bodyPr wrap="none" anchor="ctr"/>
          <a:lstStyle/>
          <a:p>
            <a:r>
              <a:rPr lang="en-US" b="1" dirty="0" smtClean="0"/>
              <a:t>19</a:t>
            </a:r>
            <a:endParaRPr lang="en-US" b="1" dirty="0"/>
          </a:p>
        </p:txBody>
      </p:sp>
      <p:cxnSp>
        <p:nvCxnSpPr>
          <p:cNvPr id="57" name="Straight Connector 56"/>
          <p:cNvCxnSpPr>
            <a:stCxn id="55" idx="4"/>
            <a:endCxn id="44" idx="7"/>
          </p:cNvCxnSpPr>
          <p:nvPr/>
        </p:nvCxnSpPr>
        <p:spPr>
          <a:xfrm rot="5400000">
            <a:off x="4410203" y="1124936"/>
            <a:ext cx="624746" cy="1822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5" idx="4"/>
            <a:endCxn id="45" idx="1"/>
          </p:cNvCxnSpPr>
          <p:nvPr/>
        </p:nvCxnSpPr>
        <p:spPr>
          <a:xfrm rot="16200000" flipH="1">
            <a:off x="6042626" y="1315436"/>
            <a:ext cx="700946" cy="1518123"/>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 Box 46"/>
          <p:cNvSpPr txBox="1">
            <a:spLocks noChangeArrowheads="1"/>
          </p:cNvSpPr>
          <p:nvPr/>
        </p:nvSpPr>
        <p:spPr bwMode="auto">
          <a:xfrm>
            <a:off x="6781800" y="2819400"/>
            <a:ext cx="354013" cy="457200"/>
          </a:xfrm>
          <a:prstGeom prst="rect">
            <a:avLst/>
          </a:prstGeom>
          <a:noFill/>
          <a:ln w="9525">
            <a:noFill/>
            <a:miter lim="800000"/>
            <a:headEnd/>
            <a:tailEnd/>
          </a:ln>
        </p:spPr>
        <p:txBody>
          <a:bodyPr wrap="none">
            <a:spAutoFit/>
          </a:bodyPr>
          <a:lstStyle/>
          <a:p>
            <a:r>
              <a:rPr lang="en-US" b="1" dirty="0">
                <a:solidFill>
                  <a:srgbClr val="CC0099"/>
                </a:solidFill>
              </a:rPr>
              <a:t>0</a:t>
            </a:r>
          </a:p>
        </p:txBody>
      </p:sp>
      <p:sp>
        <p:nvSpPr>
          <p:cNvPr id="51" name="Text Box 47"/>
          <p:cNvSpPr txBox="1">
            <a:spLocks noChangeArrowheads="1"/>
          </p:cNvSpPr>
          <p:nvPr/>
        </p:nvSpPr>
        <p:spPr bwMode="auto">
          <a:xfrm>
            <a:off x="6172200" y="3810000"/>
            <a:ext cx="354013" cy="457200"/>
          </a:xfrm>
          <a:prstGeom prst="rect">
            <a:avLst/>
          </a:prstGeom>
          <a:noFill/>
          <a:ln w="9525">
            <a:noFill/>
            <a:miter lim="800000"/>
            <a:headEnd/>
            <a:tailEnd/>
          </a:ln>
        </p:spPr>
        <p:txBody>
          <a:bodyPr wrap="none">
            <a:spAutoFit/>
          </a:bodyPr>
          <a:lstStyle/>
          <a:p>
            <a:r>
              <a:rPr lang="en-US" b="1" dirty="0">
                <a:solidFill>
                  <a:srgbClr val="CC0099"/>
                </a:solidFill>
              </a:rPr>
              <a:t>0</a:t>
            </a:r>
          </a:p>
        </p:txBody>
      </p:sp>
      <p:sp>
        <p:nvSpPr>
          <p:cNvPr id="52" name="Text Box 48"/>
          <p:cNvSpPr txBox="1">
            <a:spLocks noChangeArrowheads="1"/>
          </p:cNvSpPr>
          <p:nvPr/>
        </p:nvSpPr>
        <p:spPr bwMode="auto">
          <a:xfrm>
            <a:off x="4284663" y="3671888"/>
            <a:ext cx="354012" cy="457200"/>
          </a:xfrm>
          <a:prstGeom prst="rect">
            <a:avLst/>
          </a:prstGeom>
          <a:noFill/>
          <a:ln w="9525">
            <a:noFill/>
            <a:miter lim="800000"/>
            <a:headEnd/>
            <a:tailEnd/>
          </a:ln>
        </p:spPr>
        <p:txBody>
          <a:bodyPr wrap="none">
            <a:spAutoFit/>
          </a:bodyPr>
          <a:lstStyle/>
          <a:p>
            <a:r>
              <a:rPr lang="en-US" b="1">
                <a:solidFill>
                  <a:srgbClr val="CC0099"/>
                </a:solidFill>
              </a:rPr>
              <a:t>0</a:t>
            </a:r>
          </a:p>
        </p:txBody>
      </p:sp>
      <p:sp>
        <p:nvSpPr>
          <p:cNvPr id="56" name="Text Box 49"/>
          <p:cNvSpPr txBox="1">
            <a:spLocks noChangeArrowheads="1"/>
          </p:cNvSpPr>
          <p:nvPr/>
        </p:nvSpPr>
        <p:spPr bwMode="auto">
          <a:xfrm>
            <a:off x="2495550" y="4829175"/>
            <a:ext cx="354013" cy="457200"/>
          </a:xfrm>
          <a:prstGeom prst="rect">
            <a:avLst/>
          </a:prstGeom>
          <a:noFill/>
          <a:ln w="9525">
            <a:noFill/>
            <a:miter lim="800000"/>
            <a:headEnd/>
            <a:tailEnd/>
          </a:ln>
        </p:spPr>
        <p:txBody>
          <a:bodyPr wrap="none">
            <a:spAutoFit/>
          </a:bodyPr>
          <a:lstStyle/>
          <a:p>
            <a:r>
              <a:rPr lang="en-US" b="1">
                <a:solidFill>
                  <a:srgbClr val="CC0099"/>
                </a:solidFill>
              </a:rPr>
              <a:t>0</a:t>
            </a:r>
          </a:p>
        </p:txBody>
      </p:sp>
      <p:sp>
        <p:nvSpPr>
          <p:cNvPr id="58" name="Text Box 50"/>
          <p:cNvSpPr txBox="1">
            <a:spLocks noChangeArrowheads="1"/>
          </p:cNvSpPr>
          <p:nvPr/>
        </p:nvSpPr>
        <p:spPr bwMode="auto">
          <a:xfrm>
            <a:off x="711200" y="4829175"/>
            <a:ext cx="354013" cy="457200"/>
          </a:xfrm>
          <a:prstGeom prst="rect">
            <a:avLst/>
          </a:prstGeom>
          <a:noFill/>
          <a:ln w="9525">
            <a:noFill/>
            <a:miter lim="800000"/>
            <a:headEnd/>
            <a:tailEnd/>
          </a:ln>
        </p:spPr>
        <p:txBody>
          <a:bodyPr wrap="none">
            <a:spAutoFit/>
          </a:bodyPr>
          <a:lstStyle/>
          <a:p>
            <a:r>
              <a:rPr lang="en-US" b="1">
                <a:solidFill>
                  <a:srgbClr val="CC0099"/>
                </a:solidFill>
              </a:rPr>
              <a:t>0</a:t>
            </a:r>
          </a:p>
        </p:txBody>
      </p:sp>
      <p:sp>
        <p:nvSpPr>
          <p:cNvPr id="60" name="Text Box 51"/>
          <p:cNvSpPr txBox="1">
            <a:spLocks noChangeArrowheads="1"/>
          </p:cNvSpPr>
          <p:nvPr/>
        </p:nvSpPr>
        <p:spPr bwMode="auto">
          <a:xfrm>
            <a:off x="1524000" y="3886200"/>
            <a:ext cx="354012" cy="457200"/>
          </a:xfrm>
          <a:prstGeom prst="rect">
            <a:avLst/>
          </a:prstGeom>
          <a:noFill/>
          <a:ln w="9525">
            <a:noFill/>
            <a:miter lim="800000"/>
            <a:headEnd/>
            <a:tailEnd/>
          </a:ln>
        </p:spPr>
        <p:txBody>
          <a:bodyPr wrap="none">
            <a:spAutoFit/>
          </a:bodyPr>
          <a:lstStyle/>
          <a:p>
            <a:r>
              <a:rPr lang="en-US" b="1" dirty="0">
                <a:solidFill>
                  <a:srgbClr val="CC0099"/>
                </a:solidFill>
              </a:rPr>
              <a:t>0</a:t>
            </a:r>
          </a:p>
        </p:txBody>
      </p:sp>
      <p:sp>
        <p:nvSpPr>
          <p:cNvPr id="61" name="Text Box 52"/>
          <p:cNvSpPr txBox="1">
            <a:spLocks noChangeArrowheads="1"/>
          </p:cNvSpPr>
          <p:nvPr/>
        </p:nvSpPr>
        <p:spPr bwMode="auto">
          <a:xfrm>
            <a:off x="4419600" y="1752600"/>
            <a:ext cx="354012" cy="457200"/>
          </a:xfrm>
          <a:prstGeom prst="rect">
            <a:avLst/>
          </a:prstGeom>
          <a:noFill/>
          <a:ln w="9525">
            <a:noFill/>
            <a:miter lim="800000"/>
            <a:headEnd/>
            <a:tailEnd/>
          </a:ln>
        </p:spPr>
        <p:txBody>
          <a:bodyPr wrap="none">
            <a:spAutoFit/>
          </a:bodyPr>
          <a:lstStyle/>
          <a:p>
            <a:r>
              <a:rPr lang="en-US" b="1" dirty="0">
                <a:solidFill>
                  <a:srgbClr val="CC0099"/>
                </a:solidFill>
              </a:rPr>
              <a:t>0</a:t>
            </a:r>
          </a:p>
        </p:txBody>
      </p:sp>
      <p:sp>
        <p:nvSpPr>
          <p:cNvPr id="62" name="Text Box 53"/>
          <p:cNvSpPr txBox="1">
            <a:spLocks noChangeArrowheads="1"/>
          </p:cNvSpPr>
          <p:nvPr/>
        </p:nvSpPr>
        <p:spPr bwMode="auto">
          <a:xfrm>
            <a:off x="2819400" y="2819400"/>
            <a:ext cx="354012" cy="457200"/>
          </a:xfrm>
          <a:prstGeom prst="rect">
            <a:avLst/>
          </a:prstGeom>
          <a:noFill/>
          <a:ln w="9525">
            <a:noFill/>
            <a:miter lim="800000"/>
            <a:headEnd/>
            <a:tailEnd/>
          </a:ln>
        </p:spPr>
        <p:txBody>
          <a:bodyPr>
            <a:spAutoFit/>
          </a:bodyPr>
          <a:lstStyle/>
          <a:p>
            <a:r>
              <a:rPr lang="en-US" b="1" dirty="0">
                <a:solidFill>
                  <a:srgbClr val="CC0099"/>
                </a:solidFill>
              </a:rPr>
              <a:t>0</a:t>
            </a:r>
          </a:p>
        </p:txBody>
      </p:sp>
      <p:sp>
        <p:nvSpPr>
          <p:cNvPr id="63" name="Text Box 54"/>
          <p:cNvSpPr txBox="1">
            <a:spLocks noChangeArrowheads="1"/>
          </p:cNvSpPr>
          <p:nvPr/>
        </p:nvSpPr>
        <p:spPr bwMode="auto">
          <a:xfrm>
            <a:off x="5232400" y="3733800"/>
            <a:ext cx="330199" cy="381000"/>
          </a:xfrm>
          <a:prstGeom prst="rect">
            <a:avLst/>
          </a:prstGeom>
          <a:noFill/>
          <a:ln w="9525">
            <a:noFill/>
            <a:miter lim="800000"/>
            <a:headEnd/>
            <a:tailEnd/>
          </a:ln>
        </p:spPr>
        <p:txBody>
          <a:bodyPr wrap="square">
            <a:spAutoFit/>
          </a:bodyPr>
          <a:lstStyle/>
          <a:p>
            <a:r>
              <a:rPr lang="en-US" b="1" dirty="0">
                <a:solidFill>
                  <a:srgbClr val="CC0099"/>
                </a:solidFill>
              </a:rPr>
              <a:t>1</a:t>
            </a:r>
          </a:p>
        </p:txBody>
      </p:sp>
      <p:sp>
        <p:nvSpPr>
          <p:cNvPr id="64" name="Text Box 55"/>
          <p:cNvSpPr txBox="1">
            <a:spLocks noChangeArrowheads="1"/>
          </p:cNvSpPr>
          <p:nvPr/>
        </p:nvSpPr>
        <p:spPr bwMode="auto">
          <a:xfrm>
            <a:off x="3451225" y="4829175"/>
            <a:ext cx="354013" cy="457200"/>
          </a:xfrm>
          <a:prstGeom prst="rect">
            <a:avLst/>
          </a:prstGeom>
          <a:noFill/>
          <a:ln w="9525">
            <a:noFill/>
            <a:miter lim="800000"/>
            <a:headEnd/>
            <a:tailEnd/>
          </a:ln>
        </p:spPr>
        <p:txBody>
          <a:bodyPr wrap="none">
            <a:spAutoFit/>
          </a:bodyPr>
          <a:lstStyle/>
          <a:p>
            <a:r>
              <a:rPr lang="en-US" b="1">
                <a:solidFill>
                  <a:srgbClr val="CC0099"/>
                </a:solidFill>
              </a:rPr>
              <a:t>1</a:t>
            </a:r>
          </a:p>
        </p:txBody>
      </p:sp>
      <p:sp>
        <p:nvSpPr>
          <p:cNvPr id="65" name="Text Box 56"/>
          <p:cNvSpPr txBox="1">
            <a:spLocks noChangeArrowheads="1"/>
          </p:cNvSpPr>
          <p:nvPr/>
        </p:nvSpPr>
        <p:spPr bwMode="auto">
          <a:xfrm>
            <a:off x="1641475" y="4829175"/>
            <a:ext cx="354013" cy="457200"/>
          </a:xfrm>
          <a:prstGeom prst="rect">
            <a:avLst/>
          </a:prstGeom>
          <a:noFill/>
          <a:ln w="9525">
            <a:noFill/>
            <a:miter lim="800000"/>
            <a:headEnd/>
            <a:tailEnd/>
          </a:ln>
        </p:spPr>
        <p:txBody>
          <a:bodyPr wrap="none">
            <a:spAutoFit/>
          </a:bodyPr>
          <a:lstStyle/>
          <a:p>
            <a:r>
              <a:rPr lang="en-US" b="1">
                <a:solidFill>
                  <a:srgbClr val="CC0099"/>
                </a:solidFill>
              </a:rPr>
              <a:t>1</a:t>
            </a:r>
          </a:p>
        </p:txBody>
      </p:sp>
      <p:sp>
        <p:nvSpPr>
          <p:cNvPr id="66" name="Text Box 57"/>
          <p:cNvSpPr txBox="1">
            <a:spLocks noChangeArrowheads="1"/>
          </p:cNvSpPr>
          <p:nvPr/>
        </p:nvSpPr>
        <p:spPr bwMode="auto">
          <a:xfrm>
            <a:off x="2667000" y="3810000"/>
            <a:ext cx="354012" cy="457200"/>
          </a:xfrm>
          <a:prstGeom prst="rect">
            <a:avLst/>
          </a:prstGeom>
          <a:noFill/>
          <a:ln w="9525">
            <a:noFill/>
            <a:miter lim="800000"/>
            <a:headEnd/>
            <a:tailEnd/>
          </a:ln>
        </p:spPr>
        <p:txBody>
          <a:bodyPr wrap="none">
            <a:spAutoFit/>
          </a:bodyPr>
          <a:lstStyle/>
          <a:p>
            <a:r>
              <a:rPr lang="en-US" b="1" dirty="0">
                <a:solidFill>
                  <a:srgbClr val="CC0099"/>
                </a:solidFill>
              </a:rPr>
              <a:t>1</a:t>
            </a:r>
          </a:p>
        </p:txBody>
      </p:sp>
      <p:sp>
        <p:nvSpPr>
          <p:cNvPr id="67" name="Text Box 58"/>
          <p:cNvSpPr txBox="1">
            <a:spLocks noChangeArrowheads="1"/>
          </p:cNvSpPr>
          <p:nvPr/>
        </p:nvSpPr>
        <p:spPr bwMode="auto">
          <a:xfrm>
            <a:off x="6858000" y="3733800"/>
            <a:ext cx="354012" cy="457200"/>
          </a:xfrm>
          <a:prstGeom prst="rect">
            <a:avLst/>
          </a:prstGeom>
          <a:noFill/>
          <a:ln w="9525">
            <a:noFill/>
            <a:miter lim="800000"/>
            <a:headEnd/>
            <a:tailEnd/>
          </a:ln>
        </p:spPr>
        <p:txBody>
          <a:bodyPr wrap="none">
            <a:spAutoFit/>
          </a:bodyPr>
          <a:lstStyle/>
          <a:p>
            <a:r>
              <a:rPr lang="en-US" b="1" dirty="0">
                <a:solidFill>
                  <a:srgbClr val="CC0099"/>
                </a:solidFill>
              </a:rPr>
              <a:t>1</a:t>
            </a:r>
          </a:p>
        </p:txBody>
      </p:sp>
      <p:sp>
        <p:nvSpPr>
          <p:cNvPr id="68" name="Text Box 59"/>
          <p:cNvSpPr txBox="1">
            <a:spLocks noChangeArrowheads="1"/>
          </p:cNvSpPr>
          <p:nvPr/>
        </p:nvSpPr>
        <p:spPr bwMode="auto">
          <a:xfrm>
            <a:off x="7573963" y="2940368"/>
            <a:ext cx="198437" cy="369332"/>
          </a:xfrm>
          <a:prstGeom prst="rect">
            <a:avLst/>
          </a:prstGeom>
          <a:noFill/>
          <a:ln w="9525">
            <a:noFill/>
            <a:miter lim="800000"/>
            <a:headEnd/>
            <a:tailEnd/>
          </a:ln>
        </p:spPr>
        <p:txBody>
          <a:bodyPr wrap="square">
            <a:spAutoFit/>
          </a:bodyPr>
          <a:lstStyle/>
          <a:p>
            <a:r>
              <a:rPr lang="en-US" b="1" dirty="0">
                <a:solidFill>
                  <a:srgbClr val="CC0099"/>
                </a:solidFill>
              </a:rPr>
              <a:t>1</a:t>
            </a:r>
          </a:p>
        </p:txBody>
      </p:sp>
      <p:sp>
        <p:nvSpPr>
          <p:cNvPr id="69" name="Text Box 60"/>
          <p:cNvSpPr txBox="1">
            <a:spLocks noChangeArrowheads="1"/>
          </p:cNvSpPr>
          <p:nvPr/>
        </p:nvSpPr>
        <p:spPr bwMode="auto">
          <a:xfrm>
            <a:off x="4191000" y="2743200"/>
            <a:ext cx="354012" cy="457200"/>
          </a:xfrm>
          <a:prstGeom prst="rect">
            <a:avLst/>
          </a:prstGeom>
          <a:noFill/>
          <a:ln w="9525">
            <a:noFill/>
            <a:miter lim="800000"/>
            <a:headEnd/>
            <a:tailEnd/>
          </a:ln>
        </p:spPr>
        <p:txBody>
          <a:bodyPr wrap="none">
            <a:spAutoFit/>
          </a:bodyPr>
          <a:lstStyle/>
          <a:p>
            <a:r>
              <a:rPr lang="en-US" b="1" dirty="0">
                <a:solidFill>
                  <a:srgbClr val="CC0099"/>
                </a:solidFill>
              </a:rPr>
              <a:t>1</a:t>
            </a:r>
          </a:p>
        </p:txBody>
      </p:sp>
      <p:sp>
        <p:nvSpPr>
          <p:cNvPr id="70" name="Text Box 61"/>
          <p:cNvSpPr txBox="1">
            <a:spLocks noChangeArrowheads="1"/>
          </p:cNvSpPr>
          <p:nvPr/>
        </p:nvSpPr>
        <p:spPr bwMode="auto">
          <a:xfrm>
            <a:off x="6248400" y="1752600"/>
            <a:ext cx="354013" cy="457200"/>
          </a:xfrm>
          <a:prstGeom prst="rect">
            <a:avLst/>
          </a:prstGeom>
          <a:noFill/>
          <a:ln w="9525">
            <a:noFill/>
            <a:miter lim="800000"/>
            <a:headEnd/>
            <a:tailEnd/>
          </a:ln>
        </p:spPr>
        <p:txBody>
          <a:bodyPr wrap="none">
            <a:spAutoFit/>
          </a:bodyPr>
          <a:lstStyle/>
          <a:p>
            <a:r>
              <a:rPr lang="en-US" b="1" dirty="0">
                <a:solidFill>
                  <a:srgbClr val="CC0099"/>
                </a:solidFill>
              </a:rPr>
              <a:t>1</a:t>
            </a: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839200" cy="2031325"/>
          </a:xfrm>
        </p:spPr>
        <p:txBody>
          <a:bodyPr/>
          <a:lstStyle/>
          <a:p>
            <a:r>
              <a:rPr lang="en-US" dirty="0" smtClean="0"/>
              <a:t>Huffman code &amp; encoded message</a:t>
            </a:r>
            <a:br>
              <a:rPr lang="en-US" dirty="0" smtClean="0"/>
            </a:b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178</a:t>
            </a:fld>
            <a:endParaRPr lang="en-US"/>
          </a:p>
        </p:txBody>
      </p:sp>
      <p:sp>
        <p:nvSpPr>
          <p:cNvPr id="5" name="Rectangle 4"/>
          <p:cNvSpPr/>
          <p:nvPr/>
        </p:nvSpPr>
        <p:spPr>
          <a:xfrm>
            <a:off x="228600" y="1600200"/>
            <a:ext cx="5666195" cy="369332"/>
          </a:xfrm>
          <a:prstGeom prst="rect">
            <a:avLst/>
          </a:prstGeom>
        </p:spPr>
        <p:txBody>
          <a:bodyPr wrap="square">
            <a:spAutoFit/>
          </a:bodyPr>
          <a:lstStyle/>
          <a:p>
            <a:r>
              <a:rPr lang="en-US" dirty="0" smtClean="0"/>
              <a:t>Huffman code &amp; encoded message</a:t>
            </a:r>
            <a:endParaRPr lang="en-US" dirty="0"/>
          </a:p>
        </p:txBody>
      </p:sp>
      <p:sp>
        <p:nvSpPr>
          <p:cNvPr id="6" name="Text Box 4"/>
          <p:cNvSpPr txBox="1">
            <a:spLocks noChangeArrowheads="1"/>
          </p:cNvSpPr>
          <p:nvPr/>
        </p:nvSpPr>
        <p:spPr bwMode="auto">
          <a:xfrm>
            <a:off x="4343400" y="2209800"/>
            <a:ext cx="2759075" cy="3028521"/>
          </a:xfrm>
          <a:prstGeom prst="rect">
            <a:avLst/>
          </a:prstGeom>
          <a:noFill/>
          <a:ln w="28575">
            <a:solidFill>
              <a:srgbClr val="0000FF"/>
            </a:solidFill>
            <a:miter lim="800000"/>
            <a:headEnd/>
            <a:tailEnd/>
          </a:ln>
        </p:spPr>
        <p:txBody>
          <a:bodyPr wrap="square">
            <a:spAutoFit/>
          </a:bodyPr>
          <a:lstStyle/>
          <a:p>
            <a:pPr>
              <a:spcBef>
                <a:spcPct val="20000"/>
              </a:spcBef>
              <a:buClr>
                <a:srgbClr val="CC0099"/>
              </a:buClr>
              <a:buSzPct val="80000"/>
              <a:buFont typeface="Wingdings 2" pitchFamily="18" charset="2"/>
              <a:buNone/>
            </a:pPr>
            <a:r>
              <a:rPr lang="en-US" dirty="0"/>
              <a:t>S		    11</a:t>
            </a:r>
          </a:p>
          <a:p>
            <a:pPr>
              <a:spcBef>
                <a:spcPct val="20000"/>
              </a:spcBef>
              <a:buClr>
                <a:srgbClr val="CC0099"/>
              </a:buClr>
              <a:buSzPct val="80000"/>
              <a:buFont typeface="Wingdings 2" pitchFamily="18" charset="2"/>
              <a:buNone/>
            </a:pPr>
            <a:r>
              <a:rPr lang="en-US" dirty="0"/>
              <a:t>E	  	  010</a:t>
            </a:r>
          </a:p>
          <a:p>
            <a:pPr>
              <a:spcBef>
                <a:spcPct val="20000"/>
              </a:spcBef>
              <a:buClr>
                <a:srgbClr val="CC0099"/>
              </a:buClr>
              <a:buSzPct val="80000"/>
              <a:buFont typeface="Wingdings 2" pitchFamily="18" charset="2"/>
              <a:buNone/>
            </a:pPr>
            <a:r>
              <a:rPr lang="en-US" dirty="0"/>
              <a:t>H		  011</a:t>
            </a:r>
          </a:p>
          <a:p>
            <a:pPr>
              <a:spcBef>
                <a:spcPct val="20000"/>
              </a:spcBef>
              <a:buClr>
                <a:srgbClr val="CC0099"/>
              </a:buClr>
              <a:buSzPct val="80000"/>
              <a:buFont typeface="Wingdings 2" pitchFamily="18" charset="2"/>
              <a:buNone/>
            </a:pPr>
            <a:r>
              <a:rPr lang="en-US" dirty="0" smtClean="0"/>
              <a:t>I</a:t>
            </a:r>
            <a:r>
              <a:rPr lang="en-US" dirty="0"/>
              <a:t>		  100</a:t>
            </a:r>
          </a:p>
          <a:p>
            <a:pPr>
              <a:spcBef>
                <a:spcPct val="20000"/>
              </a:spcBef>
              <a:buClr>
                <a:srgbClr val="CC0099"/>
              </a:buClr>
              <a:buSzPct val="80000"/>
              <a:buFont typeface="Wingdings 2" pitchFamily="18" charset="2"/>
              <a:buNone/>
            </a:pPr>
            <a:r>
              <a:rPr lang="en-US" dirty="0" smtClean="0"/>
              <a:t>J</a:t>
            </a:r>
            <a:r>
              <a:rPr lang="en-US" dirty="0"/>
              <a:t>		  101</a:t>
            </a:r>
          </a:p>
          <a:p>
            <a:pPr>
              <a:spcBef>
                <a:spcPct val="20000"/>
              </a:spcBef>
              <a:buClr>
                <a:srgbClr val="CC0099"/>
              </a:buClr>
              <a:buSzPct val="80000"/>
              <a:buFont typeface="Wingdings 2" pitchFamily="18" charset="2"/>
              <a:buNone/>
            </a:pPr>
            <a:r>
              <a:rPr lang="en-US" dirty="0"/>
              <a:t>A		0000</a:t>
            </a:r>
          </a:p>
          <a:p>
            <a:pPr>
              <a:spcBef>
                <a:spcPct val="20000"/>
              </a:spcBef>
              <a:buClr>
                <a:srgbClr val="CC0099"/>
              </a:buClr>
              <a:buSzPct val="80000"/>
              <a:buFont typeface="Wingdings 2" pitchFamily="18" charset="2"/>
              <a:buNone/>
            </a:pPr>
            <a:r>
              <a:rPr lang="en-US" dirty="0"/>
              <a:t>G		0001</a:t>
            </a:r>
          </a:p>
          <a:p>
            <a:pPr>
              <a:spcBef>
                <a:spcPct val="20000"/>
              </a:spcBef>
              <a:buClr>
                <a:srgbClr val="CC0099"/>
              </a:buClr>
              <a:buSzPct val="80000"/>
              <a:buFont typeface="Wingdings 2" pitchFamily="18" charset="2"/>
              <a:buNone/>
            </a:pPr>
            <a:r>
              <a:rPr lang="en-US" dirty="0"/>
              <a:t>M		0010</a:t>
            </a:r>
          </a:p>
          <a:p>
            <a:pPr>
              <a:spcBef>
                <a:spcPct val="20000"/>
              </a:spcBef>
              <a:buClr>
                <a:srgbClr val="CC0099"/>
              </a:buClr>
              <a:buSzPct val="80000"/>
              <a:buFont typeface="Wingdings 2" pitchFamily="18" charset="2"/>
              <a:buNone/>
            </a:pPr>
            <a:r>
              <a:rPr lang="en-US" dirty="0"/>
              <a:t>T		0011</a:t>
            </a:r>
          </a:p>
        </p:txBody>
      </p:sp>
      <p:sp>
        <p:nvSpPr>
          <p:cNvPr id="7" name="Text Box 5"/>
          <p:cNvSpPr txBox="1">
            <a:spLocks noChangeArrowheads="1"/>
          </p:cNvSpPr>
          <p:nvPr/>
        </p:nvSpPr>
        <p:spPr bwMode="auto">
          <a:xfrm>
            <a:off x="4267200" y="1676400"/>
            <a:ext cx="2974975" cy="369332"/>
          </a:xfrm>
          <a:prstGeom prst="rect">
            <a:avLst/>
          </a:prstGeom>
          <a:noFill/>
          <a:ln w="28575">
            <a:solidFill>
              <a:srgbClr val="CC0099"/>
            </a:solidFill>
            <a:miter lim="800000"/>
            <a:headEnd/>
            <a:tailEnd/>
          </a:ln>
        </p:spPr>
        <p:txBody>
          <a:bodyPr wrap="square">
            <a:spAutoFit/>
          </a:bodyPr>
          <a:lstStyle/>
          <a:p>
            <a:pPr algn="ctr">
              <a:spcBef>
                <a:spcPct val="20000"/>
              </a:spcBef>
              <a:buClr>
                <a:srgbClr val="CC0099"/>
              </a:buClr>
              <a:buSzPct val="80000"/>
              <a:buFont typeface="Wingdings 2" pitchFamily="18" charset="2"/>
              <a:buNone/>
            </a:pPr>
            <a:r>
              <a:rPr lang="en-US" i="1" dirty="0"/>
              <a:t>This is his message </a:t>
            </a:r>
            <a:endParaRPr lang="en-US" dirty="0"/>
          </a:p>
        </p:txBody>
      </p:sp>
      <p:sp>
        <p:nvSpPr>
          <p:cNvPr id="8" name="Text Box 8"/>
          <p:cNvSpPr txBox="1">
            <a:spLocks noChangeArrowheads="1"/>
          </p:cNvSpPr>
          <p:nvPr/>
        </p:nvSpPr>
        <p:spPr bwMode="auto">
          <a:xfrm>
            <a:off x="228600" y="5257800"/>
            <a:ext cx="8705850" cy="430887"/>
          </a:xfrm>
          <a:prstGeom prst="rect">
            <a:avLst/>
          </a:prstGeom>
          <a:noFill/>
          <a:ln w="38100">
            <a:solidFill>
              <a:srgbClr val="CC0099"/>
            </a:solidFill>
            <a:miter lim="800000"/>
            <a:headEnd/>
            <a:tailEnd/>
          </a:ln>
        </p:spPr>
        <p:txBody>
          <a:bodyPr wrap="square">
            <a:spAutoFit/>
          </a:bodyPr>
          <a:lstStyle/>
          <a:p>
            <a:r>
              <a:rPr lang="en-US" sz="2200" b="1" dirty="0"/>
              <a:t>00110111011110010111100011101111000010010111100000001010</a:t>
            </a: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179</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461" y="1266190"/>
            <a:ext cx="106680" cy="208279"/>
          </a:xfrm>
          <a:prstGeom prst="rect">
            <a:avLst/>
          </a:prstGeom>
        </p:spPr>
        <p:txBody>
          <a:bodyPr vert="horz" wrap="square" lIns="0" tIns="12700" rIns="0" bIns="0" rtlCol="0">
            <a:spAutoFit/>
          </a:bodyPr>
          <a:lstStyle/>
          <a:p>
            <a:pPr marL="12700">
              <a:lnSpc>
                <a:spcPct val="100000"/>
              </a:lnSpc>
              <a:spcBef>
                <a:spcPts val="100"/>
              </a:spcBef>
            </a:pPr>
            <a:r>
              <a:rPr sz="1200" b="1" spc="-70" dirty="0">
                <a:solidFill>
                  <a:srgbClr val="FFFFFF"/>
                </a:solidFill>
                <a:latin typeface="Trebuchet MS"/>
                <a:cs typeface="Trebuchet MS"/>
              </a:rPr>
              <a:t>9</a:t>
            </a:r>
            <a:endParaRPr sz="1200">
              <a:latin typeface="Trebuchet MS"/>
              <a:cs typeface="Trebuchet MS"/>
            </a:endParaRPr>
          </a:p>
        </p:txBody>
      </p:sp>
      <p:sp>
        <p:nvSpPr>
          <p:cNvPr id="5" name="object 5"/>
          <p:cNvSpPr txBox="1">
            <a:spLocks noGrp="1"/>
          </p:cNvSpPr>
          <p:nvPr>
            <p:ph type="dt" sz="half" idx="6"/>
          </p:nvPr>
        </p:nvSpPr>
        <p:spPr>
          <a:xfrm>
            <a:off x="304800" y="6324600"/>
            <a:ext cx="2124710" cy="205184"/>
          </a:xfrm>
          <a:prstGeom prst="rect">
            <a:avLst/>
          </a:prstGeom>
        </p:spPr>
        <p:txBody>
          <a:bodyPr vert="horz" wrap="square" lIns="0" tIns="0" rIns="0" bIns="0" rtlCol="0">
            <a:spAutoFit/>
          </a:bodyPr>
          <a:lstStyle/>
          <a:p>
            <a:pPr marL="12700">
              <a:lnSpc>
                <a:spcPts val="1580"/>
              </a:lnSpc>
            </a:pPr>
            <a:fld id="{3716898B-9F89-4AA0-91B6-B12797DB992C}"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2345055" cy="697230"/>
          </a:xfrm>
          <a:prstGeom prst="rect">
            <a:avLst/>
          </a:prstGeom>
        </p:spPr>
        <p:txBody>
          <a:bodyPr vert="horz" wrap="square" lIns="0" tIns="13335" rIns="0" bIns="0" rtlCol="0">
            <a:spAutoFit/>
          </a:bodyPr>
          <a:lstStyle/>
          <a:p>
            <a:pPr marL="12700">
              <a:lnSpc>
                <a:spcPct val="100000"/>
              </a:lnSpc>
              <a:spcBef>
                <a:spcPts val="105"/>
              </a:spcBef>
            </a:pPr>
            <a:r>
              <a:rPr spc="-180" dirty="0"/>
              <a:t>Difference</a:t>
            </a:r>
          </a:p>
        </p:txBody>
      </p:sp>
      <p:sp>
        <p:nvSpPr>
          <p:cNvPr id="4" name="object 4"/>
          <p:cNvSpPr txBox="1"/>
          <p:nvPr/>
        </p:nvSpPr>
        <p:spPr>
          <a:xfrm>
            <a:off x="307340" y="1472945"/>
            <a:ext cx="8531860" cy="3813865"/>
          </a:xfrm>
          <a:prstGeom prst="rect">
            <a:avLst/>
          </a:prstGeom>
        </p:spPr>
        <p:txBody>
          <a:bodyPr vert="horz" wrap="square" lIns="0" tIns="63500" rIns="0" bIns="0" rtlCol="0">
            <a:spAutoFit/>
          </a:bodyPr>
          <a:lstStyle/>
          <a:p>
            <a:pPr marL="332740" marR="5080" indent="-320040" algn="just">
              <a:spcBef>
                <a:spcPts val="500"/>
              </a:spcBef>
              <a:buClr>
                <a:srgbClr val="DD8046"/>
              </a:buClr>
              <a:buSzPct val="60344"/>
              <a:buFont typeface="Wingdings"/>
              <a:buChar char=""/>
              <a:tabLst>
                <a:tab pos="332740" algn="l"/>
              </a:tabLst>
            </a:pPr>
            <a:r>
              <a:rPr lang="en-US" sz="2800" dirty="0" smtClean="0"/>
              <a:t>Main difference between linear and nonlinear data  structures lie in the way they organize data elements.</a:t>
            </a:r>
          </a:p>
          <a:p>
            <a:pPr marL="332740" marR="5080" indent="-320040" algn="just">
              <a:spcBef>
                <a:spcPts val="700"/>
              </a:spcBef>
              <a:buClr>
                <a:srgbClr val="DD8046"/>
              </a:buClr>
              <a:buSzPct val="60344"/>
              <a:buFont typeface="Wingdings"/>
              <a:buChar char=""/>
              <a:tabLst>
                <a:tab pos="332740" algn="l"/>
              </a:tabLst>
            </a:pPr>
            <a:r>
              <a:rPr lang="en-US" sz="2800" dirty="0" smtClean="0"/>
              <a:t>In linear data structures, data elements are organized  sequentially and therefore they are easy to implement  in the computer’s memory.</a:t>
            </a:r>
          </a:p>
          <a:p>
            <a:pPr marL="332740" marR="5080" indent="-320040" algn="just">
              <a:spcBef>
                <a:spcPts val="715"/>
              </a:spcBef>
              <a:buClr>
                <a:srgbClr val="DD8046"/>
              </a:buClr>
              <a:buSzPct val="60344"/>
              <a:buFont typeface="Wingdings"/>
              <a:buChar char=""/>
              <a:tabLst>
                <a:tab pos="332740" algn="l"/>
              </a:tabLst>
            </a:pPr>
            <a:r>
              <a:rPr lang="en-US" sz="2800" dirty="0" smtClean="0"/>
              <a:t>In nonlinear data structures, a data element can be  attached to several other data elements to represent  specific relationships that exist among them.</a:t>
            </a:r>
            <a:endParaRPr lang="en-US" sz="2800"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180</a:t>
            </a:fld>
            <a:endParaRPr lang="en-US"/>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Queries and Discussions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181</a:t>
            </a:fld>
            <a:endParaRPr lang="en-US"/>
          </a:p>
        </p:txBody>
      </p:sp>
      <p:pic>
        <p:nvPicPr>
          <p:cNvPr id="9218" name="Picture 2" descr="Image result for question and discussion"/>
          <p:cNvPicPr>
            <a:picLocks noChangeAspect="1" noChangeArrowheads="1"/>
          </p:cNvPicPr>
          <p:nvPr/>
        </p:nvPicPr>
        <p:blipFill>
          <a:blip r:embed="rId2"/>
          <a:srcRect/>
          <a:stretch>
            <a:fillRect/>
          </a:stretch>
        </p:blipFill>
        <p:spPr bwMode="auto">
          <a:xfrm>
            <a:off x="2743200" y="1752600"/>
            <a:ext cx="3276600" cy="2143125"/>
          </a:xfrm>
          <a:prstGeom prst="rect">
            <a:avLst/>
          </a:prstGeom>
          <a:noFill/>
        </p:spPr>
      </p:pic>
      <p:pic>
        <p:nvPicPr>
          <p:cNvPr id="9220" name="Picture 4" descr="Image result for thanks"/>
          <p:cNvPicPr>
            <a:picLocks noChangeAspect="1" noChangeArrowheads="1"/>
          </p:cNvPicPr>
          <p:nvPr/>
        </p:nvPicPr>
        <p:blipFill>
          <a:blip r:embed="rId3"/>
          <a:srcRect/>
          <a:stretch>
            <a:fillRect/>
          </a:stretch>
        </p:blipFill>
        <p:spPr bwMode="auto">
          <a:xfrm>
            <a:off x="2057400" y="4038600"/>
            <a:ext cx="4800600" cy="221932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10</a:t>
            </a:r>
            <a:endParaRPr sz="1200">
              <a:latin typeface="Trebuchet MS"/>
              <a:cs typeface="Trebuchet MS"/>
            </a:endParaRPr>
          </a:p>
        </p:txBody>
      </p:sp>
      <p:sp>
        <p:nvSpPr>
          <p:cNvPr id="5" name="object 5"/>
          <p:cNvSpPr txBox="1">
            <a:spLocks noGrp="1"/>
          </p:cNvSpPr>
          <p:nvPr>
            <p:ph type="dt" sz="half" idx="6"/>
          </p:nvPr>
        </p:nvSpPr>
        <p:spPr>
          <a:xfrm>
            <a:off x="304800" y="6400800"/>
            <a:ext cx="2124710" cy="219709"/>
          </a:xfrm>
          <a:prstGeom prst="rect">
            <a:avLst/>
          </a:prstGeom>
        </p:spPr>
        <p:txBody>
          <a:bodyPr vert="horz" wrap="square" lIns="0" tIns="0" rIns="0" bIns="0" rtlCol="0">
            <a:spAutoFit/>
          </a:bodyPr>
          <a:lstStyle/>
          <a:p>
            <a:pPr marL="12700">
              <a:lnSpc>
                <a:spcPts val="1580"/>
              </a:lnSpc>
            </a:pPr>
            <a:fld id="{7DC0ADCC-3A99-45B1-8CD0-2F4024DBAA8C}"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4704080" cy="697230"/>
          </a:xfrm>
          <a:prstGeom prst="rect">
            <a:avLst/>
          </a:prstGeom>
        </p:spPr>
        <p:txBody>
          <a:bodyPr vert="horz" wrap="square" lIns="0" tIns="13335" rIns="0" bIns="0" rtlCol="0">
            <a:spAutoFit/>
          </a:bodyPr>
          <a:lstStyle/>
          <a:p>
            <a:pPr marL="12700">
              <a:lnSpc>
                <a:spcPct val="100000"/>
              </a:lnSpc>
              <a:spcBef>
                <a:spcPts val="105"/>
              </a:spcBef>
            </a:pPr>
            <a:r>
              <a:rPr spc="-130" dirty="0"/>
              <a:t>Difficult </a:t>
            </a:r>
            <a:r>
              <a:rPr spc="-140" dirty="0"/>
              <a:t>to</a:t>
            </a:r>
            <a:r>
              <a:rPr spc="35" dirty="0"/>
              <a:t> </a:t>
            </a:r>
            <a:r>
              <a:rPr spc="-315" dirty="0"/>
              <a:t>Implement</a:t>
            </a:r>
          </a:p>
        </p:txBody>
      </p:sp>
      <p:sp>
        <p:nvSpPr>
          <p:cNvPr id="4" name="object 4"/>
          <p:cNvSpPr txBox="1"/>
          <p:nvPr/>
        </p:nvSpPr>
        <p:spPr>
          <a:xfrm>
            <a:off x="307340" y="1993214"/>
            <a:ext cx="8529955" cy="2767330"/>
          </a:xfrm>
          <a:prstGeom prst="rect">
            <a:avLst/>
          </a:prstGeom>
        </p:spPr>
        <p:txBody>
          <a:bodyPr vert="horz" wrap="square" lIns="0" tIns="13335" rIns="0" bIns="0" rtlCol="0">
            <a:spAutoFit/>
          </a:bodyPr>
          <a:lstStyle/>
          <a:p>
            <a:pPr marL="332740" marR="5080" indent="-320040" algn="just">
              <a:lnSpc>
                <a:spcPct val="100000"/>
              </a:lnSpc>
              <a:spcBef>
                <a:spcPts val="105"/>
              </a:spcBef>
              <a:buClr>
                <a:srgbClr val="DD8046"/>
              </a:buClr>
              <a:buSzPct val="60344"/>
              <a:buFont typeface="Wingdings"/>
              <a:buChar char=""/>
              <a:tabLst>
                <a:tab pos="332740" algn="l"/>
              </a:tabLst>
            </a:pPr>
            <a:r>
              <a:rPr lang="en-US" sz="2800" dirty="0" smtClean="0"/>
              <a:t>Due to this nonlinear structure, they might be difficult to  implement in computer’s linear memory compared to  implementing linear data structures.</a:t>
            </a:r>
          </a:p>
          <a:p>
            <a:pPr marL="332740" marR="5080" indent="-320040" algn="just">
              <a:lnSpc>
                <a:spcPct val="100000"/>
              </a:lnSpc>
              <a:spcBef>
                <a:spcPts val="695"/>
              </a:spcBef>
              <a:buClr>
                <a:srgbClr val="DD8046"/>
              </a:buClr>
              <a:buSzPct val="60344"/>
              <a:buFont typeface="Wingdings"/>
              <a:buChar char=""/>
              <a:tabLst>
                <a:tab pos="332740" algn="l"/>
              </a:tabLst>
            </a:pPr>
            <a:r>
              <a:rPr lang="en-US" sz="2800" dirty="0" smtClean="0"/>
              <a:t>Selecting one data structure type over the other should  be done carefully by considering the relationship  among the data elements that needs to be stored.</a:t>
            </a:r>
            <a:endParaRPr lang="en-US" sz="2800"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302" y="343865"/>
            <a:ext cx="7867395" cy="553998"/>
          </a:xfrm>
        </p:spPr>
        <p:txBody>
          <a:bodyPr/>
          <a:lstStyle/>
          <a:p>
            <a:r>
              <a:rPr lang="en-US" sz="3600" dirty="0" smtClean="0"/>
              <a:t>ADS and ADSL Teaching Scheme</a:t>
            </a:r>
            <a:endParaRPr lang="en-US" sz="3600" dirty="0"/>
          </a:p>
        </p:txBody>
      </p:sp>
      <p:sp>
        <p:nvSpPr>
          <p:cNvPr id="3" name="Text Placeholder 2"/>
          <p:cNvSpPr>
            <a:spLocks noGrp="1"/>
          </p:cNvSpPr>
          <p:nvPr>
            <p:ph type="body" idx="1"/>
          </p:nvPr>
        </p:nvSpPr>
        <p:spPr>
          <a:xfrm>
            <a:off x="307340" y="1459738"/>
            <a:ext cx="8530590" cy="4955203"/>
          </a:xfrm>
        </p:spPr>
        <p:txBody>
          <a:bodyPr/>
          <a:lstStyle/>
          <a:p>
            <a:pPr algn="ctr"/>
            <a:r>
              <a:rPr lang="en-US" sz="2400" b="1" dirty="0" smtClean="0">
                <a:latin typeface="Times New Roman" pitchFamily="18" charset="0"/>
                <a:cs typeface="Times New Roman" pitchFamily="18" charset="0"/>
              </a:rPr>
              <a:t>210252-Advanced Data Structures </a:t>
            </a:r>
          </a:p>
          <a:p>
            <a:r>
              <a:rPr lang="en-US" sz="2400" b="1" dirty="0" smtClean="0">
                <a:latin typeface="Times New Roman" pitchFamily="18" charset="0"/>
                <a:cs typeface="Times New Roman" pitchFamily="18" charset="0"/>
              </a:rPr>
              <a:t>Teaching Scheme:</a:t>
            </a:r>
          </a:p>
          <a:p>
            <a:r>
              <a:rPr lang="en-US" sz="2400" dirty="0" smtClean="0">
                <a:latin typeface="Times New Roman" pitchFamily="18" charset="0"/>
                <a:cs typeface="Times New Roman" pitchFamily="18" charset="0"/>
              </a:rPr>
              <a:t>TH: 04 Hours/Week	Credit -04</a:t>
            </a:r>
            <a:r>
              <a:rPr lang="en-US" sz="2400" b="1" dirty="0" smtClean="0">
                <a:latin typeface="Times New Roman" pitchFamily="18" charset="0"/>
                <a:cs typeface="Times New Roman" pitchFamily="18" charset="0"/>
              </a:rPr>
              <a:t>	</a:t>
            </a:r>
          </a:p>
          <a:p>
            <a:r>
              <a:rPr lang="en-US" sz="2400" b="1" dirty="0" smtClean="0">
                <a:latin typeface="Times New Roman" pitchFamily="18" charset="0"/>
                <a:cs typeface="Times New Roman" pitchFamily="18" charset="0"/>
              </a:rPr>
              <a:t>Examination Scheme:</a:t>
            </a:r>
          </a:p>
          <a:p>
            <a:r>
              <a:rPr lang="en-US" sz="2400" dirty="0" smtClean="0">
                <a:latin typeface="Times New Roman" pitchFamily="18" charset="0"/>
                <a:cs typeface="Times New Roman" pitchFamily="18" charset="0"/>
              </a:rPr>
              <a:t>In-</a:t>
            </a:r>
            <a:r>
              <a:rPr lang="en-US" sz="2400" dirty="0" err="1" smtClean="0">
                <a:latin typeface="Times New Roman" pitchFamily="18" charset="0"/>
                <a:cs typeface="Times New Roman" pitchFamily="18" charset="0"/>
              </a:rPr>
              <a:t>Sem</a:t>
            </a:r>
            <a:r>
              <a:rPr lang="en-US" sz="2400" dirty="0" smtClean="0">
                <a:latin typeface="Times New Roman" pitchFamily="18" charset="0"/>
                <a:cs typeface="Times New Roman" pitchFamily="18" charset="0"/>
              </a:rPr>
              <a:t>(online): 50 Marks</a:t>
            </a:r>
          </a:p>
          <a:p>
            <a:r>
              <a:rPr lang="en-US" sz="2400" dirty="0" smtClean="0">
                <a:latin typeface="Times New Roman" pitchFamily="18" charset="0"/>
                <a:cs typeface="Times New Roman" pitchFamily="18" charset="0"/>
              </a:rPr>
              <a:t>End-</a:t>
            </a:r>
            <a:r>
              <a:rPr lang="en-US" sz="2400" dirty="0" err="1" smtClean="0">
                <a:latin typeface="Times New Roman" pitchFamily="18" charset="0"/>
                <a:cs typeface="Times New Roman" pitchFamily="18" charset="0"/>
              </a:rPr>
              <a:t>Sem</a:t>
            </a:r>
            <a:r>
              <a:rPr lang="en-US" sz="2400" dirty="0" smtClean="0">
                <a:latin typeface="Times New Roman" pitchFamily="18" charset="0"/>
                <a:cs typeface="Times New Roman" pitchFamily="18" charset="0"/>
              </a:rPr>
              <a:t>(Paper): 50 Marks	</a:t>
            </a:r>
          </a:p>
          <a:p>
            <a:pPr algn="ctr"/>
            <a:r>
              <a:rPr lang="en-US" sz="2400" b="1" dirty="0" smtClean="0">
                <a:latin typeface="Times New Roman" pitchFamily="18" charset="0"/>
                <a:cs typeface="Times New Roman" pitchFamily="18" charset="0"/>
              </a:rPr>
              <a:t>210256-Advanced Data Structures Laboratory</a:t>
            </a:r>
          </a:p>
          <a:p>
            <a:r>
              <a:rPr lang="en-US" sz="2400" b="1" dirty="0" smtClean="0">
                <a:latin typeface="Times New Roman" pitchFamily="18" charset="0"/>
                <a:cs typeface="Times New Roman" pitchFamily="18" charset="0"/>
              </a:rPr>
              <a:t>Scheme:</a:t>
            </a:r>
          </a:p>
          <a:p>
            <a:r>
              <a:rPr lang="en-US" sz="2400" dirty="0" smtClean="0">
                <a:latin typeface="Times New Roman" pitchFamily="18" charset="0"/>
                <a:cs typeface="Times New Roman" pitchFamily="18" charset="0"/>
              </a:rPr>
              <a:t>PR: 04 Hours/Week	Credit -02</a:t>
            </a:r>
            <a:r>
              <a:rPr lang="en-US" sz="2400" b="1" dirty="0" smtClean="0">
                <a:latin typeface="Times New Roman" pitchFamily="18" charset="0"/>
                <a:cs typeface="Times New Roman" pitchFamily="18" charset="0"/>
              </a:rPr>
              <a:t>	</a:t>
            </a:r>
          </a:p>
          <a:p>
            <a:r>
              <a:rPr lang="en-US" sz="2400" b="1" dirty="0" smtClean="0">
                <a:latin typeface="Times New Roman" pitchFamily="18" charset="0"/>
                <a:cs typeface="Times New Roman" pitchFamily="18" charset="0"/>
              </a:rPr>
              <a:t>Examination Scheme:</a:t>
            </a:r>
          </a:p>
          <a:p>
            <a:r>
              <a:rPr lang="en-US" sz="2400" dirty="0" smtClean="0">
                <a:latin typeface="Times New Roman" pitchFamily="18" charset="0"/>
                <a:cs typeface="Times New Roman" pitchFamily="18" charset="0"/>
              </a:rPr>
              <a:t>TW: 25 Marks</a:t>
            </a:r>
          </a:p>
          <a:p>
            <a:r>
              <a:rPr lang="en-US" sz="2400" dirty="0" smtClean="0">
                <a:latin typeface="Times New Roman" pitchFamily="18" charset="0"/>
                <a:cs typeface="Times New Roman" pitchFamily="18" charset="0"/>
              </a:rPr>
              <a:t>PR: 50 Marks</a:t>
            </a:r>
            <a:r>
              <a:rPr lang="en-US" b="1" dirty="0" smtClean="0"/>
              <a:t>	</a:t>
            </a:r>
          </a:p>
          <a:p>
            <a:endParaRPr lang="en-US" dirty="0"/>
          </a:p>
        </p:txBody>
      </p:sp>
      <p:sp>
        <p:nvSpPr>
          <p:cNvPr id="4" name="Date Placeholder 3"/>
          <p:cNvSpPr>
            <a:spLocks noGrp="1"/>
          </p:cNvSpPr>
          <p:nvPr>
            <p:ph type="dt" sz="half" idx="6"/>
          </p:nvPr>
        </p:nvSpPr>
        <p:spPr>
          <a:xfrm>
            <a:off x="228600" y="6324600"/>
            <a:ext cx="2124710" cy="219709"/>
          </a:xfrm>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11</a:t>
            </a:r>
            <a:endParaRPr sz="1200">
              <a:latin typeface="Trebuchet MS"/>
              <a:cs typeface="Trebuchet MS"/>
            </a:endParaRPr>
          </a:p>
        </p:txBody>
      </p:sp>
      <p:sp>
        <p:nvSpPr>
          <p:cNvPr id="8" name="object 8"/>
          <p:cNvSpPr txBox="1">
            <a:spLocks noGrp="1"/>
          </p:cNvSpPr>
          <p:nvPr>
            <p:ph type="dt" sz="half" idx="6"/>
          </p:nvPr>
        </p:nvSpPr>
        <p:spPr>
          <a:xfrm>
            <a:off x="304800" y="6324600"/>
            <a:ext cx="2124710" cy="219709"/>
          </a:xfrm>
          <a:prstGeom prst="rect">
            <a:avLst/>
          </a:prstGeom>
        </p:spPr>
        <p:txBody>
          <a:bodyPr vert="horz" wrap="square" lIns="0" tIns="0" rIns="0" bIns="0" rtlCol="0">
            <a:spAutoFit/>
          </a:bodyPr>
          <a:lstStyle/>
          <a:p>
            <a:pPr marL="12700">
              <a:lnSpc>
                <a:spcPts val="1580"/>
              </a:lnSpc>
            </a:pPr>
            <a:fld id="{8EB29F55-300D-41A6-A43B-BFCC0DCAC415}"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4312285" cy="697230"/>
          </a:xfrm>
          <a:prstGeom prst="rect">
            <a:avLst/>
          </a:prstGeom>
        </p:spPr>
        <p:txBody>
          <a:bodyPr vert="horz" wrap="square" lIns="0" tIns="13335" rIns="0" bIns="0" rtlCol="0">
            <a:spAutoFit/>
          </a:bodyPr>
          <a:lstStyle/>
          <a:p>
            <a:pPr marL="12700">
              <a:lnSpc>
                <a:spcPct val="100000"/>
              </a:lnSpc>
              <a:spcBef>
                <a:spcPts val="105"/>
              </a:spcBef>
            </a:pPr>
            <a:r>
              <a:rPr spc="-275" dirty="0"/>
              <a:t>A </a:t>
            </a:r>
            <a:r>
              <a:rPr spc="-225" dirty="0"/>
              <a:t>Specific</a:t>
            </a:r>
            <a:r>
              <a:rPr spc="120" dirty="0"/>
              <a:t> </a:t>
            </a:r>
            <a:r>
              <a:rPr spc="-290" dirty="0"/>
              <a:t>Example</a:t>
            </a:r>
          </a:p>
        </p:txBody>
      </p:sp>
      <p:sp>
        <p:nvSpPr>
          <p:cNvPr id="7" name="object 7"/>
          <p:cNvSpPr txBox="1"/>
          <p:nvPr/>
        </p:nvSpPr>
        <p:spPr>
          <a:xfrm>
            <a:off x="307340" y="1600200"/>
            <a:ext cx="8529955" cy="3520836"/>
          </a:xfrm>
          <a:prstGeom prst="rect">
            <a:avLst/>
          </a:prstGeom>
        </p:spPr>
        <p:txBody>
          <a:bodyPr vert="horz" wrap="square" lIns="0" tIns="100965" rIns="0" bIns="0" rtlCol="0">
            <a:spAutoFit/>
          </a:bodyPr>
          <a:lstStyle/>
          <a:p>
            <a:pPr marL="332740" indent="-320040" algn="just">
              <a:lnSpc>
                <a:spcPct val="90000"/>
              </a:lnSpc>
              <a:spcBef>
                <a:spcPts val="795"/>
              </a:spcBef>
              <a:buClr>
                <a:srgbClr val="DD8046"/>
              </a:buClr>
              <a:buSzPct val="60344"/>
              <a:tabLst>
                <a:tab pos="332740" algn="l"/>
              </a:tabLst>
            </a:pPr>
            <a:r>
              <a:rPr lang="en-US" sz="2800" dirty="0" smtClean="0"/>
              <a:t>Imagine you are hired by a company XYZ to:</a:t>
            </a:r>
          </a:p>
          <a:p>
            <a:pPr marL="332740" indent="-320040" algn="just">
              <a:lnSpc>
                <a:spcPct val="90000"/>
              </a:lnSpc>
              <a:spcBef>
                <a:spcPts val="795"/>
              </a:spcBef>
              <a:buClr>
                <a:srgbClr val="DD8046"/>
              </a:buClr>
              <a:buSzPct val="60344"/>
              <a:buFont typeface="Wingdings"/>
              <a:buChar char=""/>
              <a:tabLst>
                <a:tab pos="332740" algn="l"/>
              </a:tabLst>
            </a:pPr>
            <a:r>
              <a:rPr lang="en-US" sz="2800" dirty="0" smtClean="0"/>
              <a:t>organize all of their records into a computer database.</a:t>
            </a:r>
          </a:p>
          <a:p>
            <a:pPr marL="332740" marR="5080" indent="-320040" algn="just">
              <a:lnSpc>
                <a:spcPct val="90000"/>
              </a:lnSpc>
              <a:spcBef>
                <a:spcPts val="695"/>
              </a:spcBef>
              <a:buClr>
                <a:srgbClr val="DD8046"/>
              </a:buClr>
              <a:buSzPct val="60344"/>
              <a:buFont typeface="Wingdings"/>
              <a:buChar char=""/>
              <a:tabLst>
                <a:tab pos="332740" algn="l"/>
              </a:tabLst>
            </a:pPr>
            <a:r>
              <a:rPr lang="en-US" sz="2800" dirty="0" smtClean="0"/>
              <a:t>The first thing you are asked to do is create a  database of names with all the company's management  and employees.</a:t>
            </a:r>
          </a:p>
          <a:p>
            <a:pPr marL="332740" marR="6350" indent="-320040" algn="just">
              <a:lnSpc>
                <a:spcPct val="90000"/>
              </a:lnSpc>
              <a:spcBef>
                <a:spcPts val="710"/>
              </a:spcBef>
              <a:buClr>
                <a:srgbClr val="DD8046"/>
              </a:buClr>
              <a:buSzPct val="60344"/>
              <a:buFont typeface="Wingdings"/>
              <a:buChar char=""/>
              <a:tabLst>
                <a:tab pos="332740" algn="l"/>
              </a:tabLst>
            </a:pPr>
            <a:r>
              <a:rPr lang="en-US" sz="2800" dirty="0" smtClean="0"/>
              <a:t>To start your work, you make a list of everyone in the  company along with their position and other details.</a:t>
            </a:r>
          </a:p>
          <a:p>
            <a:pPr marL="332740" marR="6350" indent="-320040" algn="just">
              <a:lnSpc>
                <a:spcPct val="90000"/>
              </a:lnSpc>
              <a:spcBef>
                <a:spcPts val="710"/>
              </a:spcBef>
              <a:buClr>
                <a:srgbClr val="DD8046"/>
              </a:buClr>
              <a:buSzPct val="60344"/>
              <a:buFont typeface="Wingdings"/>
              <a:buChar char=""/>
              <a:tabLst>
                <a:tab pos="332740" algn="l"/>
              </a:tabLst>
            </a:pPr>
            <a:endParaRPr lang="en-US" sz="2400" dirty="0"/>
          </a:p>
        </p:txBody>
      </p:sp>
      <p:sp>
        <p:nvSpPr>
          <p:cNvPr id="10" name="Slide Number Placeholder 9"/>
          <p:cNvSpPr>
            <a:spLocks noGrp="1"/>
          </p:cNvSpPr>
          <p:nvPr>
            <p:ph type="sldNum" sz="quarter" idx="7"/>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12</a:t>
            </a:r>
            <a:endParaRPr sz="1200">
              <a:latin typeface="Trebuchet MS"/>
              <a:cs typeface="Trebuchet MS"/>
            </a:endParaRPr>
          </a:p>
        </p:txBody>
      </p:sp>
      <p:sp>
        <p:nvSpPr>
          <p:cNvPr id="3" name="object 3"/>
          <p:cNvSpPr txBox="1">
            <a:spLocks noGrp="1"/>
          </p:cNvSpPr>
          <p:nvPr>
            <p:ph type="title"/>
          </p:nvPr>
        </p:nvSpPr>
        <p:spPr>
          <a:xfrm>
            <a:off x="691387" y="343865"/>
            <a:ext cx="3725545" cy="697230"/>
          </a:xfrm>
          <a:prstGeom prst="rect">
            <a:avLst/>
          </a:prstGeom>
        </p:spPr>
        <p:txBody>
          <a:bodyPr vert="horz" wrap="square" lIns="0" tIns="13335" rIns="0" bIns="0" rtlCol="0">
            <a:spAutoFit/>
          </a:bodyPr>
          <a:lstStyle/>
          <a:p>
            <a:pPr marL="12700">
              <a:lnSpc>
                <a:spcPct val="100000"/>
              </a:lnSpc>
              <a:spcBef>
                <a:spcPts val="105"/>
              </a:spcBef>
            </a:pPr>
            <a:r>
              <a:rPr spc="-380" dirty="0"/>
              <a:t>Employees</a:t>
            </a:r>
            <a:r>
              <a:rPr spc="-130" dirty="0"/>
              <a:t> </a:t>
            </a:r>
            <a:r>
              <a:rPr spc="-285" dirty="0"/>
              <a:t>Table</a:t>
            </a:r>
          </a:p>
        </p:txBody>
      </p:sp>
      <p:sp>
        <p:nvSpPr>
          <p:cNvPr id="4" name="object 4"/>
          <p:cNvSpPr/>
          <p:nvPr/>
        </p:nvSpPr>
        <p:spPr>
          <a:xfrm>
            <a:off x="2667000" y="1447800"/>
            <a:ext cx="3656076" cy="474345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xfrm>
            <a:off x="304800" y="6400800"/>
            <a:ext cx="2124710" cy="219709"/>
          </a:xfrm>
          <a:prstGeom prst="rect">
            <a:avLst/>
          </a:prstGeom>
        </p:spPr>
        <p:txBody>
          <a:bodyPr vert="horz" wrap="square" lIns="0" tIns="0" rIns="0" bIns="0" rtlCol="0">
            <a:spAutoFit/>
          </a:bodyPr>
          <a:lstStyle/>
          <a:p>
            <a:pPr marL="12700">
              <a:lnSpc>
                <a:spcPts val="1580"/>
              </a:lnSpc>
            </a:pPr>
            <a:fld id="{EB58E817-89FE-498A-BB70-C6E49D32E422}" type="datetime4">
              <a:rPr lang="en-US" spc="-5" smtClean="0"/>
              <a:pPr marL="12700">
                <a:lnSpc>
                  <a:spcPts val="1580"/>
                </a:lnSpc>
              </a:pPr>
              <a:t>January 1, 2020</a:t>
            </a:fld>
            <a:endParaRPr spc="-5"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13</a:t>
            </a:r>
            <a:endParaRPr sz="1200">
              <a:latin typeface="Trebuchet MS"/>
              <a:cs typeface="Trebuchet MS"/>
            </a:endParaRPr>
          </a:p>
        </p:txBody>
      </p:sp>
      <p:sp>
        <p:nvSpPr>
          <p:cNvPr id="5" name="object 5"/>
          <p:cNvSpPr txBox="1">
            <a:spLocks noGrp="1"/>
          </p:cNvSpPr>
          <p:nvPr>
            <p:ph type="dt" sz="half" idx="6"/>
          </p:nvPr>
        </p:nvSpPr>
        <p:spPr>
          <a:xfrm>
            <a:off x="304800" y="6400800"/>
            <a:ext cx="2124710" cy="219709"/>
          </a:xfrm>
          <a:prstGeom prst="rect">
            <a:avLst/>
          </a:prstGeom>
        </p:spPr>
        <p:txBody>
          <a:bodyPr vert="horz" wrap="square" lIns="0" tIns="0" rIns="0" bIns="0" rtlCol="0">
            <a:spAutoFit/>
          </a:bodyPr>
          <a:lstStyle/>
          <a:p>
            <a:pPr marL="12700">
              <a:lnSpc>
                <a:spcPts val="1580"/>
              </a:lnSpc>
            </a:pPr>
            <a:fld id="{77A67149-01E7-4906-8EE1-4C8954AB0AEE}"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5486400" cy="697230"/>
          </a:xfrm>
          <a:prstGeom prst="rect">
            <a:avLst/>
          </a:prstGeom>
        </p:spPr>
        <p:txBody>
          <a:bodyPr vert="horz" wrap="square" lIns="0" tIns="13335" rIns="0" bIns="0" rtlCol="0">
            <a:spAutoFit/>
          </a:bodyPr>
          <a:lstStyle/>
          <a:p>
            <a:pPr marL="12700">
              <a:lnSpc>
                <a:spcPct val="100000"/>
              </a:lnSpc>
              <a:spcBef>
                <a:spcPts val="105"/>
              </a:spcBef>
            </a:pPr>
            <a:r>
              <a:rPr spc="-260" dirty="0"/>
              <a:t>Disadvantages </a:t>
            </a:r>
            <a:r>
              <a:rPr dirty="0"/>
              <a:t>of</a:t>
            </a:r>
            <a:r>
              <a:rPr spc="260" dirty="0"/>
              <a:t> </a:t>
            </a:r>
            <a:r>
              <a:rPr spc="-365" dirty="0"/>
              <a:t>Tables</a:t>
            </a:r>
          </a:p>
        </p:txBody>
      </p:sp>
      <p:sp>
        <p:nvSpPr>
          <p:cNvPr id="4" name="object 4"/>
          <p:cNvSpPr txBox="1"/>
          <p:nvPr/>
        </p:nvSpPr>
        <p:spPr>
          <a:xfrm>
            <a:off x="691387" y="1567941"/>
            <a:ext cx="7997190" cy="3298082"/>
          </a:xfrm>
          <a:prstGeom prst="rect">
            <a:avLst/>
          </a:prstGeom>
        </p:spPr>
        <p:txBody>
          <a:bodyPr vert="horz" wrap="square" lIns="0" tIns="57150" rIns="0" bIns="0" rtlCol="0">
            <a:spAutoFit/>
          </a:bodyPr>
          <a:lstStyle/>
          <a:p>
            <a:pPr marL="332740" marR="5715" indent="-320040" algn="just">
              <a:lnSpc>
                <a:spcPct val="90000"/>
              </a:lnSpc>
              <a:spcBef>
                <a:spcPts val="450"/>
              </a:spcBef>
              <a:buClr>
                <a:srgbClr val="DD8046"/>
              </a:buClr>
              <a:buSzPct val="60344"/>
              <a:buFont typeface="Wingdings"/>
              <a:buChar char=""/>
              <a:tabLst>
                <a:tab pos="332740" algn="l"/>
              </a:tabLst>
            </a:pPr>
            <a:r>
              <a:rPr lang="en-US" sz="2400" dirty="0" smtClean="0"/>
              <a:t>But this list only shows one view of the company. You  also want your database to represent the  relationships between management and employees  at XYZ.</a:t>
            </a:r>
          </a:p>
          <a:p>
            <a:pPr marL="332740" marR="5080" indent="-320040" algn="just">
              <a:lnSpc>
                <a:spcPct val="90000"/>
              </a:lnSpc>
              <a:spcBef>
                <a:spcPts val="695"/>
              </a:spcBef>
              <a:buClr>
                <a:srgbClr val="DD8046"/>
              </a:buClr>
              <a:buSzPct val="60344"/>
              <a:buFont typeface="Wingdings"/>
              <a:buChar char=""/>
              <a:tabLst>
                <a:tab pos="332740" algn="l"/>
              </a:tabLst>
            </a:pPr>
            <a:r>
              <a:rPr lang="en-US" sz="2400" dirty="0" smtClean="0"/>
              <a:t>Although your list contains both name and position,  it does not tell you which managers are responsible  for which workers and so on.</a:t>
            </a:r>
          </a:p>
          <a:p>
            <a:pPr marL="332740" marR="5080" indent="-320040" algn="just">
              <a:lnSpc>
                <a:spcPct val="90000"/>
              </a:lnSpc>
              <a:spcBef>
                <a:spcPts val="710"/>
              </a:spcBef>
              <a:buClr>
                <a:srgbClr val="DD8046"/>
              </a:buClr>
              <a:buSzPct val="60344"/>
              <a:buFont typeface="Wingdings"/>
              <a:buChar char=""/>
              <a:tabLst>
                <a:tab pos="332740" algn="l"/>
              </a:tabLst>
            </a:pPr>
            <a:r>
              <a:rPr lang="en-US" sz="2400" dirty="0" smtClean="0"/>
              <a:t>After thinking about the problem for a while, you  decide that a tree diagram is a much better  structure for showing the work relationships at XYZ</a:t>
            </a:r>
            <a:r>
              <a:rPr sz="2900" spc="-290" smtClean="0">
                <a:latin typeface="Arial"/>
                <a:cs typeface="Arial"/>
              </a:rPr>
              <a:t>.</a:t>
            </a:r>
            <a:endParaRPr sz="2900">
              <a:latin typeface="Arial"/>
              <a:cs typeface="Arial"/>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14</a:t>
            </a:r>
            <a:endParaRPr sz="1200">
              <a:latin typeface="Trebuchet MS"/>
              <a:cs typeface="Trebuchet MS"/>
            </a:endParaRPr>
          </a:p>
        </p:txBody>
      </p:sp>
      <p:sp>
        <p:nvSpPr>
          <p:cNvPr id="3" name="object 3"/>
          <p:cNvSpPr txBox="1">
            <a:spLocks noGrp="1"/>
          </p:cNvSpPr>
          <p:nvPr>
            <p:ph type="title"/>
          </p:nvPr>
        </p:nvSpPr>
        <p:spPr>
          <a:xfrm>
            <a:off x="691387" y="343865"/>
            <a:ext cx="4791075" cy="697230"/>
          </a:xfrm>
          <a:prstGeom prst="rect">
            <a:avLst/>
          </a:prstGeom>
        </p:spPr>
        <p:txBody>
          <a:bodyPr vert="horz" wrap="square" lIns="0" tIns="13335" rIns="0" bIns="0" rtlCol="0">
            <a:spAutoFit/>
          </a:bodyPr>
          <a:lstStyle/>
          <a:p>
            <a:pPr marL="12700">
              <a:lnSpc>
                <a:spcPct val="100000"/>
              </a:lnSpc>
              <a:spcBef>
                <a:spcPts val="105"/>
              </a:spcBef>
            </a:pPr>
            <a:r>
              <a:rPr spc="-215" dirty="0"/>
              <a:t>Better</a:t>
            </a:r>
            <a:r>
              <a:rPr spc="-120" dirty="0"/>
              <a:t> </a:t>
            </a:r>
            <a:r>
              <a:rPr spc="-285" dirty="0"/>
              <a:t>Representation</a:t>
            </a:r>
          </a:p>
        </p:txBody>
      </p:sp>
      <p:sp>
        <p:nvSpPr>
          <p:cNvPr id="4" name="object 4"/>
          <p:cNvSpPr/>
          <p:nvPr/>
        </p:nvSpPr>
        <p:spPr>
          <a:xfrm>
            <a:off x="723955" y="2002777"/>
            <a:ext cx="7812760" cy="335991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xfrm>
            <a:off x="304800" y="6400800"/>
            <a:ext cx="2124710" cy="219709"/>
          </a:xfrm>
          <a:prstGeom prst="rect">
            <a:avLst/>
          </a:prstGeom>
        </p:spPr>
        <p:txBody>
          <a:bodyPr vert="horz" wrap="square" lIns="0" tIns="0" rIns="0" bIns="0" rtlCol="0">
            <a:spAutoFit/>
          </a:bodyPr>
          <a:lstStyle/>
          <a:p>
            <a:pPr marL="12700">
              <a:lnSpc>
                <a:spcPts val="1580"/>
              </a:lnSpc>
            </a:pPr>
            <a:fld id="{0651BFEF-5919-4607-922F-2B85CE859E54}" type="datetime4">
              <a:rPr lang="en-US" spc="-5" smtClean="0"/>
              <a:pPr marL="12700">
                <a:lnSpc>
                  <a:spcPts val="1580"/>
                </a:lnSpc>
              </a:pPr>
              <a:t>January 1, 2020</a:t>
            </a:fld>
            <a:endParaRPr spc="-5"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15</a:t>
            </a:r>
            <a:endParaRPr sz="1200">
              <a:latin typeface="Trebuchet MS"/>
              <a:cs typeface="Trebuchet MS"/>
            </a:endParaRPr>
          </a:p>
        </p:txBody>
      </p:sp>
      <p:sp>
        <p:nvSpPr>
          <p:cNvPr id="5" name="object 5"/>
          <p:cNvSpPr txBox="1">
            <a:spLocks noGrp="1"/>
          </p:cNvSpPr>
          <p:nvPr>
            <p:ph type="dt" sz="half" idx="6"/>
          </p:nvPr>
        </p:nvSpPr>
        <p:spPr>
          <a:xfrm>
            <a:off x="304800" y="6400800"/>
            <a:ext cx="2124710" cy="219709"/>
          </a:xfrm>
          <a:prstGeom prst="rect">
            <a:avLst/>
          </a:prstGeom>
        </p:spPr>
        <p:txBody>
          <a:bodyPr vert="horz" wrap="square" lIns="0" tIns="0" rIns="0" bIns="0" rtlCol="0">
            <a:spAutoFit/>
          </a:bodyPr>
          <a:lstStyle/>
          <a:p>
            <a:pPr marL="12700">
              <a:lnSpc>
                <a:spcPts val="1580"/>
              </a:lnSpc>
            </a:pPr>
            <a:fld id="{66755718-CB8F-4218-95DB-6FAE7E554583}"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2652395" cy="697230"/>
          </a:xfrm>
          <a:prstGeom prst="rect">
            <a:avLst/>
          </a:prstGeom>
        </p:spPr>
        <p:txBody>
          <a:bodyPr vert="horz" wrap="square" lIns="0" tIns="13335" rIns="0" bIns="0" rtlCol="0">
            <a:spAutoFit/>
          </a:bodyPr>
          <a:lstStyle/>
          <a:p>
            <a:pPr marL="12700">
              <a:lnSpc>
                <a:spcPct val="100000"/>
              </a:lnSpc>
              <a:spcBef>
                <a:spcPts val="105"/>
              </a:spcBef>
            </a:pPr>
            <a:r>
              <a:rPr spc="-240" dirty="0"/>
              <a:t>Compar</a:t>
            </a:r>
            <a:r>
              <a:rPr spc="-110" dirty="0"/>
              <a:t>i</a:t>
            </a:r>
            <a:r>
              <a:rPr spc="-500" dirty="0"/>
              <a:t>son</a:t>
            </a:r>
          </a:p>
        </p:txBody>
      </p:sp>
      <p:sp>
        <p:nvSpPr>
          <p:cNvPr id="4" name="object 4"/>
          <p:cNvSpPr txBox="1"/>
          <p:nvPr/>
        </p:nvSpPr>
        <p:spPr>
          <a:xfrm>
            <a:off x="307340" y="1491741"/>
            <a:ext cx="8530590" cy="3176254"/>
          </a:xfrm>
          <a:prstGeom prst="rect">
            <a:avLst/>
          </a:prstGeom>
        </p:spPr>
        <p:txBody>
          <a:bodyPr vert="horz" wrap="square" lIns="0" tIns="63500" rIns="0" bIns="0" rtlCol="0">
            <a:spAutoFit/>
          </a:bodyPr>
          <a:lstStyle/>
          <a:p>
            <a:pPr marL="332740" marR="5080" indent="-320040" algn="just">
              <a:lnSpc>
                <a:spcPts val="3130"/>
              </a:lnSpc>
              <a:spcBef>
                <a:spcPts val="500"/>
              </a:spcBef>
              <a:buClr>
                <a:srgbClr val="DD8046"/>
              </a:buClr>
              <a:buSzPct val="60344"/>
              <a:buFont typeface="Wingdings"/>
              <a:buChar char=""/>
              <a:tabLst>
                <a:tab pos="332740" algn="l"/>
              </a:tabLst>
            </a:pPr>
            <a:r>
              <a:rPr lang="en-US" sz="2400" dirty="0" smtClean="0"/>
              <a:t>These two diagrams are examples of different data  structures.</a:t>
            </a:r>
          </a:p>
          <a:p>
            <a:pPr marL="332740" marR="5080" indent="-320040" algn="just">
              <a:lnSpc>
                <a:spcPct val="90000"/>
              </a:lnSpc>
              <a:spcBef>
                <a:spcPts val="655"/>
              </a:spcBef>
              <a:buClr>
                <a:srgbClr val="DD8046"/>
              </a:buClr>
              <a:buSzPct val="60344"/>
              <a:buFont typeface="Wingdings"/>
              <a:buChar char=""/>
              <a:tabLst>
                <a:tab pos="332740" algn="l"/>
              </a:tabLst>
            </a:pPr>
            <a:r>
              <a:rPr lang="en-US" sz="2400" dirty="0" smtClean="0"/>
              <a:t>In one of the data structures, your data is organized  into a list. This is very useful for keeping the names of  the employees in alphabetical order so that we can  locate the employee's record very quickly.</a:t>
            </a:r>
          </a:p>
          <a:p>
            <a:pPr marL="332740" marR="6350" indent="-320040" algn="just">
              <a:lnSpc>
                <a:spcPts val="3130"/>
              </a:lnSpc>
              <a:spcBef>
                <a:spcPts val="755"/>
              </a:spcBef>
              <a:buClr>
                <a:srgbClr val="DD8046"/>
              </a:buClr>
              <a:buSzPct val="60344"/>
              <a:buFont typeface="Wingdings"/>
              <a:buChar char=""/>
              <a:tabLst>
                <a:tab pos="332740" algn="l"/>
              </a:tabLst>
            </a:pPr>
            <a:r>
              <a:rPr lang="en-US" sz="2400" dirty="0" smtClean="0"/>
              <a:t>However, this structure is not very useful for showing the  relationships between employees. A tree structure is  much better suited for this purpose.</a:t>
            </a:r>
            <a:endParaRPr lang="en-US" sz="2400"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16</a:t>
            </a:r>
            <a:endParaRPr sz="1200">
              <a:latin typeface="Trebuchet MS"/>
              <a:cs typeface="Trebuchet MS"/>
            </a:endParaRPr>
          </a:p>
        </p:txBody>
      </p:sp>
      <p:sp>
        <p:nvSpPr>
          <p:cNvPr id="5" name="object 5"/>
          <p:cNvSpPr txBox="1">
            <a:spLocks noGrp="1"/>
          </p:cNvSpPr>
          <p:nvPr>
            <p:ph type="dt" sz="half" idx="6"/>
          </p:nvPr>
        </p:nvSpPr>
        <p:spPr>
          <a:xfrm>
            <a:off x="228600" y="6324600"/>
            <a:ext cx="2124710" cy="219709"/>
          </a:xfrm>
          <a:prstGeom prst="rect">
            <a:avLst/>
          </a:prstGeom>
        </p:spPr>
        <p:txBody>
          <a:bodyPr vert="horz" wrap="square" lIns="0" tIns="0" rIns="0" bIns="0" rtlCol="0">
            <a:spAutoFit/>
          </a:bodyPr>
          <a:lstStyle/>
          <a:p>
            <a:pPr marL="12700">
              <a:lnSpc>
                <a:spcPts val="1580"/>
              </a:lnSpc>
            </a:pPr>
            <a:fld id="{DD76E804-9378-448D-B85C-0CCEF50083D3}"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4348480" cy="697230"/>
          </a:xfrm>
          <a:prstGeom prst="rect">
            <a:avLst/>
          </a:prstGeom>
        </p:spPr>
        <p:txBody>
          <a:bodyPr vert="horz" wrap="square" lIns="0" tIns="13335" rIns="0" bIns="0" rtlCol="0">
            <a:spAutoFit/>
          </a:bodyPr>
          <a:lstStyle/>
          <a:p>
            <a:pPr marL="12700">
              <a:lnSpc>
                <a:spcPct val="100000"/>
              </a:lnSpc>
              <a:spcBef>
                <a:spcPts val="105"/>
              </a:spcBef>
            </a:pPr>
            <a:r>
              <a:rPr spc="-370" dirty="0"/>
              <a:t>Tree </a:t>
            </a:r>
            <a:r>
              <a:rPr spc="-145" dirty="0"/>
              <a:t>Data</a:t>
            </a:r>
            <a:r>
              <a:rPr spc="-625" dirty="0"/>
              <a:t> </a:t>
            </a:r>
            <a:r>
              <a:rPr spc="-280" dirty="0"/>
              <a:t>Structure</a:t>
            </a:r>
          </a:p>
        </p:txBody>
      </p:sp>
      <p:sp>
        <p:nvSpPr>
          <p:cNvPr id="4" name="object 4"/>
          <p:cNvSpPr txBox="1"/>
          <p:nvPr/>
        </p:nvSpPr>
        <p:spPr>
          <a:xfrm>
            <a:off x="459740" y="1567941"/>
            <a:ext cx="8226425" cy="3781292"/>
          </a:xfrm>
          <a:prstGeom prst="rect">
            <a:avLst/>
          </a:prstGeom>
        </p:spPr>
        <p:txBody>
          <a:bodyPr vert="horz" wrap="square" lIns="0" tIns="62230" rIns="0" bIns="0" rtlCol="0">
            <a:spAutoFit/>
          </a:bodyPr>
          <a:lstStyle/>
          <a:p>
            <a:pPr marL="332740" marR="5715" indent="-320040" algn="just">
              <a:lnSpc>
                <a:spcPts val="3140"/>
              </a:lnSpc>
              <a:spcBef>
                <a:spcPts val="490"/>
              </a:spcBef>
              <a:buClr>
                <a:srgbClr val="DD8046"/>
              </a:buClr>
              <a:buSzPct val="60344"/>
              <a:buFont typeface="Wingdings"/>
              <a:buChar char=""/>
              <a:tabLst>
                <a:tab pos="332740" algn="l"/>
              </a:tabLst>
            </a:pPr>
            <a:r>
              <a:rPr lang="en-US" sz="2800" dirty="0" smtClean="0"/>
              <a:t>A Tree is a nonlinear data structure that models a  hierarchical organization.</a:t>
            </a:r>
          </a:p>
          <a:p>
            <a:pPr marL="332740" marR="5080" indent="-320040" algn="just">
              <a:lnSpc>
                <a:spcPct val="90000"/>
              </a:lnSpc>
              <a:spcBef>
                <a:spcPts val="645"/>
              </a:spcBef>
              <a:buClr>
                <a:srgbClr val="DD8046"/>
              </a:buClr>
              <a:buSzPct val="60344"/>
              <a:buFont typeface="Wingdings"/>
              <a:buChar char=""/>
              <a:tabLst>
                <a:tab pos="332740" algn="l"/>
              </a:tabLst>
            </a:pPr>
            <a:r>
              <a:rPr lang="en-US" sz="2800" dirty="0" smtClean="0"/>
              <a:t>The characteristic features are that each element  may have  several successors (called its “children”)  and every element except one (called the “root”) has  a unique predecessor (called its “parent”).</a:t>
            </a:r>
          </a:p>
          <a:p>
            <a:pPr marL="332740" marR="5715" indent="-320040" algn="just">
              <a:lnSpc>
                <a:spcPts val="3130"/>
              </a:lnSpc>
              <a:spcBef>
                <a:spcPts val="755"/>
              </a:spcBef>
              <a:buClr>
                <a:srgbClr val="DD8046"/>
              </a:buClr>
              <a:buSzPct val="60344"/>
              <a:buFont typeface="Wingdings"/>
              <a:buChar char=""/>
              <a:tabLst>
                <a:tab pos="332740" algn="l"/>
              </a:tabLst>
            </a:pPr>
            <a:r>
              <a:rPr lang="en-US" sz="2800" dirty="0" smtClean="0"/>
              <a:t>Trees are common in computer science: Computer file  systems are trees, the inheritance  structure for  C++/Java classes is a tree.</a:t>
            </a:r>
            <a:endParaRPr lang="en-US" sz="2800"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17</a:t>
            </a:r>
            <a:endParaRPr sz="1200">
              <a:latin typeface="Trebuchet MS"/>
              <a:cs typeface="Trebuchet MS"/>
            </a:endParaRPr>
          </a:p>
        </p:txBody>
      </p:sp>
      <p:sp>
        <p:nvSpPr>
          <p:cNvPr id="7" name="object 7"/>
          <p:cNvSpPr txBox="1">
            <a:spLocks noGrp="1"/>
          </p:cNvSpPr>
          <p:nvPr>
            <p:ph type="dt" sz="half" idx="6"/>
          </p:nvPr>
        </p:nvSpPr>
        <p:spPr>
          <a:xfrm>
            <a:off x="304800" y="6324600"/>
            <a:ext cx="2124710" cy="219709"/>
          </a:xfrm>
          <a:prstGeom prst="rect">
            <a:avLst/>
          </a:prstGeom>
        </p:spPr>
        <p:txBody>
          <a:bodyPr vert="horz" wrap="square" lIns="0" tIns="0" rIns="0" bIns="0" rtlCol="0">
            <a:spAutoFit/>
          </a:bodyPr>
          <a:lstStyle/>
          <a:p>
            <a:pPr marL="12700">
              <a:lnSpc>
                <a:spcPts val="1580"/>
              </a:lnSpc>
            </a:pPr>
            <a:fld id="{BCEFEB86-B09A-4259-B39E-E89B1BAFBD18}"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3693795" cy="697230"/>
          </a:xfrm>
          <a:prstGeom prst="rect">
            <a:avLst/>
          </a:prstGeom>
        </p:spPr>
        <p:txBody>
          <a:bodyPr vert="horz" wrap="square" lIns="0" tIns="13335" rIns="0" bIns="0" rtlCol="0">
            <a:spAutoFit/>
          </a:bodyPr>
          <a:lstStyle/>
          <a:p>
            <a:pPr marL="12700">
              <a:lnSpc>
                <a:spcPct val="100000"/>
              </a:lnSpc>
              <a:spcBef>
                <a:spcPts val="105"/>
              </a:spcBef>
            </a:pPr>
            <a:r>
              <a:rPr spc="-80" dirty="0"/>
              <a:t>What </a:t>
            </a:r>
            <a:r>
              <a:rPr spc="-375" dirty="0"/>
              <a:t>is </a:t>
            </a:r>
            <a:r>
              <a:rPr spc="-20" dirty="0"/>
              <a:t>a </a:t>
            </a:r>
            <a:r>
              <a:rPr spc="-370" dirty="0"/>
              <a:t>Tree</a:t>
            </a:r>
            <a:r>
              <a:rPr spc="-570" dirty="0"/>
              <a:t> </a:t>
            </a:r>
            <a:r>
              <a:rPr spc="-755" dirty="0"/>
              <a:t>?</a:t>
            </a:r>
          </a:p>
        </p:txBody>
      </p:sp>
      <p:sp>
        <p:nvSpPr>
          <p:cNvPr id="9" name="Slide Number Placeholder 8"/>
          <p:cNvSpPr>
            <a:spLocks noGrp="1"/>
          </p:cNvSpPr>
          <p:nvPr>
            <p:ph type="sldNum" sz="quarter" idx="7"/>
          </p:nvPr>
        </p:nvSpPr>
        <p:spPr/>
        <p:txBody>
          <a:bodyPr/>
          <a:lstStyle/>
          <a:p>
            <a:fld id="{B6F15528-21DE-4FAA-801E-634DDDAF4B2B}" type="slidenum">
              <a:rPr lang="en-US" smtClean="0"/>
              <a:pPr/>
              <a:t>26</a:t>
            </a:fld>
            <a:endParaRPr lang="en-US"/>
          </a:p>
        </p:txBody>
      </p:sp>
      <p:sp>
        <p:nvSpPr>
          <p:cNvPr id="10" name="object 6"/>
          <p:cNvSpPr txBox="1"/>
          <p:nvPr/>
        </p:nvSpPr>
        <p:spPr>
          <a:xfrm>
            <a:off x="688340" y="3886199"/>
            <a:ext cx="7998460" cy="1656864"/>
          </a:xfrm>
          <a:prstGeom prst="rect">
            <a:avLst/>
          </a:prstGeom>
        </p:spPr>
        <p:txBody>
          <a:bodyPr vert="horz" wrap="square" lIns="0" tIns="63500" rIns="0" bIns="0" rtlCol="0">
            <a:spAutoFit/>
          </a:bodyPr>
          <a:lstStyle/>
          <a:p>
            <a:pPr marL="332740" indent="-320040">
              <a:lnSpc>
                <a:spcPct val="100000"/>
              </a:lnSpc>
              <a:spcBef>
                <a:spcPts val="315"/>
              </a:spcBef>
              <a:buClr>
                <a:srgbClr val="DD8046"/>
              </a:buClr>
              <a:buSzPct val="60344"/>
              <a:buFont typeface="Wingdings"/>
              <a:buChar char=""/>
              <a:tabLst>
                <a:tab pos="332740" algn="l"/>
              </a:tabLst>
            </a:pPr>
            <a:r>
              <a:rPr lang="en-US" sz="2400" dirty="0" smtClean="0"/>
              <a:t>Applications:</a:t>
            </a:r>
          </a:p>
          <a:p>
            <a:pPr marL="652780" lvl="1" indent="-274320">
              <a:lnSpc>
                <a:spcPct val="100000"/>
              </a:lnSpc>
              <a:spcBef>
                <a:spcPts val="300"/>
              </a:spcBef>
              <a:buClr>
                <a:srgbClr val="93B6D2"/>
              </a:buClr>
              <a:buSzPct val="69230"/>
              <a:buChar char=""/>
              <a:tabLst>
                <a:tab pos="653415" algn="l"/>
              </a:tabLst>
            </a:pPr>
            <a:r>
              <a:rPr lang="en-US" sz="2400" dirty="0" smtClean="0"/>
              <a:t>Organization Charts</a:t>
            </a:r>
          </a:p>
          <a:p>
            <a:pPr marL="652780" lvl="1" indent="-274320">
              <a:lnSpc>
                <a:spcPct val="100000"/>
              </a:lnSpc>
              <a:spcBef>
                <a:spcPts val="290"/>
              </a:spcBef>
              <a:buClr>
                <a:srgbClr val="93B6D2"/>
              </a:buClr>
              <a:buSzPct val="69230"/>
              <a:buChar char=""/>
              <a:tabLst>
                <a:tab pos="653415" algn="l"/>
              </a:tabLst>
            </a:pPr>
            <a:r>
              <a:rPr lang="en-US" sz="2400" dirty="0" smtClean="0"/>
              <a:t>File Systems</a:t>
            </a:r>
          </a:p>
          <a:p>
            <a:pPr marL="652780" lvl="1" indent="-274320">
              <a:lnSpc>
                <a:spcPct val="100000"/>
              </a:lnSpc>
              <a:spcBef>
                <a:spcPts val="285"/>
              </a:spcBef>
              <a:buClr>
                <a:srgbClr val="93B6D2"/>
              </a:buClr>
              <a:buSzPct val="69230"/>
              <a:buChar char=""/>
              <a:tabLst>
                <a:tab pos="653415" algn="l"/>
              </a:tabLst>
            </a:pPr>
            <a:r>
              <a:rPr lang="en-US" sz="2400" dirty="0" smtClean="0"/>
              <a:t>Programming Environment</a:t>
            </a:r>
            <a:endParaRPr lang="en-US" sz="2400" dirty="0"/>
          </a:p>
        </p:txBody>
      </p:sp>
      <p:sp>
        <p:nvSpPr>
          <p:cNvPr id="11" name="Rectangle 10"/>
          <p:cNvSpPr/>
          <p:nvPr/>
        </p:nvSpPr>
        <p:spPr>
          <a:xfrm>
            <a:off x="228600" y="1600200"/>
            <a:ext cx="8610600" cy="2677656"/>
          </a:xfrm>
          <a:prstGeom prst="rect">
            <a:avLst/>
          </a:prstGeom>
        </p:spPr>
        <p:txBody>
          <a:bodyPr wrap="square">
            <a:spAutoFit/>
          </a:bodyPr>
          <a:lstStyle/>
          <a:p>
            <a:pPr algn="just"/>
            <a:r>
              <a:rPr lang="en-US" sz="2400" dirty="0" smtClean="0"/>
              <a:t>A </a:t>
            </a:r>
            <a:r>
              <a:rPr lang="en-US" sz="2400" b="1" dirty="0" smtClean="0"/>
              <a:t>tree</a:t>
            </a:r>
            <a:r>
              <a:rPr lang="en-US" sz="2400" dirty="0" smtClean="0"/>
              <a:t> is a nonlinear </a:t>
            </a:r>
            <a:r>
              <a:rPr lang="en-US" sz="2400" b="1" dirty="0" smtClean="0"/>
              <a:t>data structure</a:t>
            </a:r>
            <a:r>
              <a:rPr lang="en-US" sz="2400" dirty="0" smtClean="0"/>
              <a:t>, compared to arrays, linked lists, stacks and queues which are linear </a:t>
            </a:r>
            <a:r>
              <a:rPr lang="en-US" sz="2400" b="1" dirty="0" smtClean="0"/>
              <a:t>data structures</a:t>
            </a:r>
            <a:r>
              <a:rPr lang="en-US" sz="2400" dirty="0" smtClean="0"/>
              <a:t>. A </a:t>
            </a:r>
            <a:r>
              <a:rPr lang="en-US" sz="2400" b="1" dirty="0" smtClean="0"/>
              <a:t>tree</a:t>
            </a:r>
            <a:r>
              <a:rPr lang="en-US" sz="2400" dirty="0" smtClean="0"/>
              <a:t> can be empty with no nodes or a </a:t>
            </a:r>
            <a:r>
              <a:rPr lang="en-US" sz="2400" b="1" dirty="0" smtClean="0"/>
              <a:t>tree</a:t>
            </a:r>
            <a:r>
              <a:rPr lang="en-US" sz="2400" dirty="0" smtClean="0"/>
              <a:t> is a </a:t>
            </a:r>
            <a:r>
              <a:rPr lang="en-US" sz="2400" b="1" dirty="0" smtClean="0"/>
              <a:t>structure</a:t>
            </a:r>
            <a:r>
              <a:rPr lang="en-US" sz="2400" dirty="0" smtClean="0"/>
              <a:t> consisting of one node called the root and zero or one or more sub trees.</a:t>
            </a:r>
          </a:p>
          <a:p>
            <a:pPr algn="just"/>
            <a:endParaRPr lang="en-US" sz="2400" dirty="0" smtClean="0"/>
          </a:p>
          <a:p>
            <a:pPr algn="just"/>
            <a:r>
              <a:rPr lang="en-US" sz="2400" dirty="0" smtClean="0"/>
              <a:t>A tree	consists of  nodes  relation with a parent-child</a:t>
            </a:r>
          </a:p>
          <a:p>
            <a:pPr algn="just"/>
            <a:endParaRPr lang="en-US"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18</a:t>
            </a:r>
            <a:endParaRPr sz="1200">
              <a:latin typeface="Trebuchet MS"/>
              <a:cs typeface="Trebuchet MS"/>
            </a:endParaRPr>
          </a:p>
        </p:txBody>
      </p:sp>
      <p:sp>
        <p:nvSpPr>
          <p:cNvPr id="5" name="object 5"/>
          <p:cNvSpPr txBox="1">
            <a:spLocks noGrp="1"/>
          </p:cNvSpPr>
          <p:nvPr>
            <p:ph type="dt" sz="half" idx="6"/>
          </p:nvPr>
        </p:nvSpPr>
        <p:spPr>
          <a:xfrm>
            <a:off x="228600" y="6324600"/>
            <a:ext cx="2124710" cy="219709"/>
          </a:xfrm>
          <a:prstGeom prst="rect">
            <a:avLst/>
          </a:prstGeom>
        </p:spPr>
        <p:txBody>
          <a:bodyPr vert="horz" wrap="square" lIns="0" tIns="0" rIns="0" bIns="0" rtlCol="0">
            <a:spAutoFit/>
          </a:bodyPr>
          <a:lstStyle/>
          <a:p>
            <a:pPr marL="12700">
              <a:lnSpc>
                <a:spcPts val="1580"/>
              </a:lnSpc>
            </a:pPr>
            <a:fld id="{3103EB20-1181-45F8-A7DA-E533E462DCA3}"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3231515" cy="697230"/>
          </a:xfrm>
          <a:prstGeom prst="rect">
            <a:avLst/>
          </a:prstGeom>
        </p:spPr>
        <p:txBody>
          <a:bodyPr vert="horz" wrap="square" lIns="0" tIns="13335" rIns="0" bIns="0" rtlCol="0">
            <a:spAutoFit/>
          </a:bodyPr>
          <a:lstStyle/>
          <a:p>
            <a:pPr marL="12700">
              <a:lnSpc>
                <a:spcPct val="100000"/>
              </a:lnSpc>
              <a:spcBef>
                <a:spcPts val="105"/>
              </a:spcBef>
            </a:pPr>
            <a:r>
              <a:rPr spc="-370" dirty="0"/>
              <a:t>Tree</a:t>
            </a:r>
            <a:r>
              <a:rPr spc="-105" dirty="0"/>
              <a:t> </a:t>
            </a:r>
            <a:r>
              <a:rPr spc="-190" dirty="0"/>
              <a:t>Definition</a:t>
            </a:r>
          </a:p>
        </p:txBody>
      </p:sp>
      <p:sp>
        <p:nvSpPr>
          <p:cNvPr id="4" name="object 4"/>
          <p:cNvSpPr txBox="1"/>
          <p:nvPr/>
        </p:nvSpPr>
        <p:spPr>
          <a:xfrm>
            <a:off x="459740" y="1602334"/>
            <a:ext cx="8301355" cy="3057247"/>
          </a:xfrm>
          <a:prstGeom prst="rect">
            <a:avLst/>
          </a:prstGeom>
        </p:spPr>
        <p:txBody>
          <a:bodyPr vert="horz" wrap="square" lIns="0" tIns="99060" rIns="0" bIns="0" rtlCol="0">
            <a:spAutoFit/>
          </a:bodyPr>
          <a:lstStyle/>
          <a:p>
            <a:pPr marL="332740" indent="-320040" algn="just">
              <a:lnSpc>
                <a:spcPct val="100000"/>
              </a:lnSpc>
              <a:spcBef>
                <a:spcPts val="780"/>
              </a:spcBef>
              <a:buClr>
                <a:srgbClr val="DD8046"/>
              </a:buClr>
              <a:buSzPct val="60344"/>
              <a:buFont typeface="Wingdings"/>
              <a:buChar char=""/>
              <a:tabLst>
                <a:tab pos="332740" algn="l"/>
              </a:tabLst>
            </a:pPr>
            <a:r>
              <a:rPr lang="en-US" sz="2400" b="1" dirty="0" smtClean="0"/>
              <a:t>Here is the recursive definition of an (unordered) tree:</a:t>
            </a:r>
          </a:p>
          <a:p>
            <a:pPr marL="332740" indent="-320040" algn="just">
              <a:lnSpc>
                <a:spcPct val="100000"/>
              </a:lnSpc>
              <a:spcBef>
                <a:spcPts val="780"/>
              </a:spcBef>
              <a:buClr>
                <a:srgbClr val="DD8046"/>
              </a:buClr>
              <a:buSzPct val="60344"/>
              <a:tabLst>
                <a:tab pos="332740" algn="l"/>
              </a:tabLst>
            </a:pPr>
            <a:r>
              <a:rPr lang="en-US" sz="2400" b="1" dirty="0" smtClean="0"/>
              <a:t>    A tree is a pair (r, S), where r is a node and S  is a set of  disjoint trees, none of which contains r.</a:t>
            </a:r>
          </a:p>
          <a:p>
            <a:pPr marL="332740" marR="5080" indent="-320040" algn="just">
              <a:lnSpc>
                <a:spcPct val="100000"/>
              </a:lnSpc>
              <a:spcBef>
                <a:spcPts val="685"/>
              </a:spcBef>
              <a:buClr>
                <a:srgbClr val="DD8046"/>
              </a:buClr>
              <a:buSzPct val="60344"/>
              <a:buFont typeface="Wingdings"/>
              <a:buChar char=""/>
              <a:tabLst>
                <a:tab pos="332740" algn="l"/>
                <a:tab pos="993775" algn="l"/>
                <a:tab pos="1882775" algn="l"/>
                <a:tab pos="2159635" algn="l"/>
                <a:tab pos="4164329" algn="l"/>
                <a:tab pos="5377815" algn="l"/>
                <a:tab pos="5977890" algn="l"/>
                <a:tab pos="6722109" algn="l"/>
                <a:tab pos="7118350" algn="l"/>
                <a:tab pos="7842250" algn="l"/>
              </a:tabLst>
            </a:pPr>
            <a:r>
              <a:rPr lang="en-US" sz="2400" b="1" dirty="0" smtClean="0"/>
              <a:t>The	node	r	is called the	root of	the	tree	T,	and	the  elements of the set S  are called its </a:t>
            </a:r>
            <a:r>
              <a:rPr lang="en-US" sz="2400" b="1" dirty="0" err="1" smtClean="0"/>
              <a:t>subtrees</a:t>
            </a:r>
            <a:r>
              <a:rPr lang="en-US" sz="2400" b="1" dirty="0" smtClean="0"/>
              <a:t>.</a:t>
            </a:r>
          </a:p>
          <a:p>
            <a:pPr marL="332740" indent="-320040" algn="just">
              <a:lnSpc>
                <a:spcPct val="100000"/>
              </a:lnSpc>
              <a:spcBef>
                <a:spcPts val="710"/>
              </a:spcBef>
              <a:buClr>
                <a:srgbClr val="DD8046"/>
              </a:buClr>
              <a:buSzPct val="60344"/>
              <a:buFont typeface="Wingdings"/>
              <a:buChar char=""/>
              <a:tabLst>
                <a:tab pos="332740" algn="l"/>
              </a:tabLst>
            </a:pPr>
            <a:r>
              <a:rPr lang="en-US" sz="2400" b="1" dirty="0" smtClean="0"/>
              <a:t>The set S, of course, may be empty.</a:t>
            </a:r>
          </a:p>
          <a:p>
            <a:pPr marL="332740" indent="-320040" algn="just">
              <a:lnSpc>
                <a:spcPct val="100000"/>
              </a:lnSpc>
              <a:spcBef>
                <a:spcPts val="695"/>
              </a:spcBef>
              <a:buClr>
                <a:srgbClr val="DD8046"/>
              </a:buClr>
              <a:buSzPct val="60344"/>
              <a:buFont typeface="Wingdings"/>
              <a:buChar char=""/>
              <a:tabLst>
                <a:tab pos="332740" algn="l"/>
              </a:tabLst>
            </a:pPr>
            <a:r>
              <a:rPr lang="en-US" sz="2400" b="1" dirty="0" smtClean="0"/>
              <a:t>The elements of a tree are called its nodes.</a:t>
            </a:r>
            <a:endParaRPr lang="en-US" sz="2400" b="1"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19</a:t>
            </a:r>
            <a:endParaRPr sz="1200">
              <a:latin typeface="Trebuchet MS"/>
              <a:cs typeface="Trebuchet MS"/>
            </a:endParaRPr>
          </a:p>
        </p:txBody>
      </p:sp>
      <p:sp>
        <p:nvSpPr>
          <p:cNvPr id="5" name="object 5"/>
          <p:cNvSpPr txBox="1">
            <a:spLocks noGrp="1"/>
          </p:cNvSpPr>
          <p:nvPr>
            <p:ph type="dt" sz="half" idx="6"/>
          </p:nvPr>
        </p:nvSpPr>
        <p:spPr>
          <a:xfrm>
            <a:off x="228600" y="6400800"/>
            <a:ext cx="2124710" cy="219709"/>
          </a:xfrm>
          <a:prstGeom prst="rect">
            <a:avLst/>
          </a:prstGeom>
        </p:spPr>
        <p:txBody>
          <a:bodyPr vert="horz" wrap="square" lIns="0" tIns="0" rIns="0" bIns="0" rtlCol="0">
            <a:spAutoFit/>
          </a:bodyPr>
          <a:lstStyle/>
          <a:p>
            <a:pPr marL="12700">
              <a:lnSpc>
                <a:spcPts val="1580"/>
              </a:lnSpc>
            </a:pPr>
            <a:fld id="{4A0A9DB4-E940-4DB1-8789-41FAA1F89FB9}"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5704205" cy="697230"/>
          </a:xfrm>
          <a:prstGeom prst="rect">
            <a:avLst/>
          </a:prstGeom>
        </p:spPr>
        <p:txBody>
          <a:bodyPr vert="horz" wrap="square" lIns="0" tIns="13335" rIns="0" bIns="0" rtlCol="0">
            <a:spAutoFit/>
          </a:bodyPr>
          <a:lstStyle/>
          <a:p>
            <a:pPr marL="12700">
              <a:lnSpc>
                <a:spcPct val="100000"/>
              </a:lnSpc>
              <a:spcBef>
                <a:spcPts val="105"/>
              </a:spcBef>
            </a:pPr>
            <a:r>
              <a:rPr spc="-380" dirty="0"/>
              <a:t>Root, </a:t>
            </a:r>
            <a:r>
              <a:rPr spc="-300" dirty="0"/>
              <a:t>Parent </a:t>
            </a:r>
            <a:r>
              <a:rPr spc="-185" dirty="0"/>
              <a:t>and</a:t>
            </a:r>
            <a:r>
              <a:rPr spc="-315" dirty="0"/>
              <a:t> </a:t>
            </a:r>
            <a:r>
              <a:rPr spc="-235" dirty="0"/>
              <a:t>Children</a:t>
            </a:r>
          </a:p>
        </p:txBody>
      </p:sp>
      <p:sp>
        <p:nvSpPr>
          <p:cNvPr id="4" name="object 4"/>
          <p:cNvSpPr txBox="1"/>
          <p:nvPr/>
        </p:nvSpPr>
        <p:spPr>
          <a:xfrm>
            <a:off x="307340" y="1655739"/>
            <a:ext cx="8528685" cy="3082895"/>
          </a:xfrm>
          <a:prstGeom prst="rect">
            <a:avLst/>
          </a:prstGeom>
        </p:spPr>
        <p:txBody>
          <a:bodyPr vert="horz" wrap="square" lIns="0" tIns="198120" rIns="0" bIns="0" rtlCol="0">
            <a:spAutoFit/>
          </a:bodyPr>
          <a:lstStyle/>
          <a:p>
            <a:pPr marL="332740" indent="-320040">
              <a:spcBef>
                <a:spcPts val="1560"/>
              </a:spcBef>
              <a:buClr>
                <a:srgbClr val="DD8046"/>
              </a:buClr>
              <a:buSzPct val="60344"/>
              <a:buFont typeface="Wingdings"/>
              <a:buChar char=""/>
              <a:tabLst>
                <a:tab pos="332740" algn="l"/>
              </a:tabLst>
            </a:pPr>
            <a:r>
              <a:rPr lang="en-US" sz="2400" b="1" dirty="0" smtClean="0"/>
              <a:t>If T = (x, S) is a tree, then</a:t>
            </a:r>
          </a:p>
          <a:p>
            <a:pPr marL="652780" lvl="1" indent="-274320">
              <a:spcBef>
                <a:spcPts val="1310"/>
              </a:spcBef>
              <a:buClr>
                <a:srgbClr val="93B6D2"/>
              </a:buClr>
              <a:buSzPct val="69230"/>
              <a:buFont typeface="Arial"/>
              <a:buChar char=""/>
              <a:tabLst>
                <a:tab pos="652780" algn="l"/>
              </a:tabLst>
            </a:pPr>
            <a:r>
              <a:rPr lang="en-US" sz="2400" b="1" dirty="0" smtClean="0"/>
              <a:t>x is the root of T and</a:t>
            </a:r>
          </a:p>
          <a:p>
            <a:pPr marL="652780" lvl="1" indent="-274320">
              <a:spcBef>
                <a:spcPts val="1225"/>
              </a:spcBef>
              <a:buClr>
                <a:srgbClr val="93B6D2"/>
              </a:buClr>
              <a:buSzPct val="69230"/>
              <a:buFont typeface="Arial"/>
              <a:buChar char=""/>
              <a:tabLst>
                <a:tab pos="652780" algn="l"/>
                <a:tab pos="5580380" algn="l"/>
              </a:tabLst>
            </a:pPr>
            <a:r>
              <a:rPr lang="en-US" sz="2400" b="1" dirty="0" smtClean="0"/>
              <a:t>S   is  its set of </a:t>
            </a:r>
            <a:r>
              <a:rPr lang="en-US" sz="2400" b="1" dirty="0" err="1" smtClean="0"/>
              <a:t>subtrees</a:t>
            </a:r>
            <a:r>
              <a:rPr lang="en-US" sz="2400" b="1" dirty="0" smtClean="0"/>
              <a:t> S   = {T1, T2, T3,	. . ., </a:t>
            </a:r>
            <a:r>
              <a:rPr lang="en-US" sz="2400" b="1" dirty="0" err="1" smtClean="0"/>
              <a:t>Tn</a:t>
            </a:r>
            <a:r>
              <a:rPr lang="en-US" sz="2400" b="1" dirty="0" smtClean="0"/>
              <a:t>}.</a:t>
            </a:r>
          </a:p>
          <a:p>
            <a:pPr marL="332740" indent="-320040">
              <a:spcBef>
                <a:spcPts val="1310"/>
              </a:spcBef>
              <a:buClr>
                <a:srgbClr val="DD8046"/>
              </a:buClr>
              <a:buSzPct val="60344"/>
              <a:buFont typeface="Wingdings"/>
              <a:buChar char=""/>
              <a:tabLst>
                <a:tab pos="332740" algn="l"/>
              </a:tabLst>
            </a:pPr>
            <a:r>
              <a:rPr lang="en-US" sz="2400" b="1" dirty="0" smtClean="0"/>
              <a:t>Each </a:t>
            </a:r>
            <a:r>
              <a:rPr lang="en-US" sz="2400" b="1" dirty="0" err="1" smtClean="0"/>
              <a:t>subtree</a:t>
            </a:r>
            <a:r>
              <a:rPr lang="en-US" sz="2400" b="1" dirty="0" smtClean="0"/>
              <a:t> </a:t>
            </a:r>
            <a:r>
              <a:rPr lang="en-US" sz="2400" b="1" dirty="0" err="1" smtClean="0"/>
              <a:t>Tj</a:t>
            </a:r>
            <a:r>
              <a:rPr lang="en-US" sz="2400" b="1" dirty="0" smtClean="0"/>
              <a:t>   is itself a tree with its own root </a:t>
            </a:r>
            <a:r>
              <a:rPr lang="en-US" sz="2400" b="1" dirty="0" err="1" smtClean="0"/>
              <a:t>rj</a:t>
            </a:r>
            <a:r>
              <a:rPr lang="en-US" sz="2400" b="1" dirty="0" smtClean="0"/>
              <a:t> .</a:t>
            </a:r>
          </a:p>
          <a:p>
            <a:pPr marL="332740" indent="-320040">
              <a:spcBef>
                <a:spcPts val="1405"/>
              </a:spcBef>
              <a:buClr>
                <a:srgbClr val="DD8046"/>
              </a:buClr>
              <a:buSzPct val="60344"/>
              <a:buFont typeface="Wingdings"/>
              <a:buChar char=""/>
              <a:tabLst>
                <a:tab pos="332740" algn="l"/>
              </a:tabLst>
            </a:pPr>
            <a:r>
              <a:rPr lang="en-US" sz="2400" b="1" dirty="0" smtClean="0"/>
              <a:t>In this case, we call the node r the parent of each node</a:t>
            </a:r>
          </a:p>
          <a:p>
            <a:pPr marL="332740"/>
            <a:r>
              <a:rPr lang="en-US" sz="2400" b="1" dirty="0" err="1" smtClean="0"/>
              <a:t>rj</a:t>
            </a:r>
            <a:r>
              <a:rPr lang="en-US" sz="2400" b="1" dirty="0" smtClean="0"/>
              <a:t>, and we call the </a:t>
            </a:r>
            <a:r>
              <a:rPr lang="en-US" sz="2400" b="1" dirty="0" err="1" smtClean="0"/>
              <a:t>rj</a:t>
            </a:r>
            <a:r>
              <a:rPr lang="en-US" sz="2400" b="1" dirty="0" smtClean="0"/>
              <a:t> the children of r. In general.</a:t>
            </a:r>
            <a:endParaRPr lang="en-US" sz="2400" b="1"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20</a:t>
            </a:r>
            <a:endParaRPr sz="1200">
              <a:latin typeface="Trebuchet MS"/>
              <a:cs typeface="Trebuchet MS"/>
            </a:endParaRPr>
          </a:p>
        </p:txBody>
      </p:sp>
      <p:sp>
        <p:nvSpPr>
          <p:cNvPr id="5" name="object 5"/>
          <p:cNvSpPr txBox="1">
            <a:spLocks noGrp="1"/>
          </p:cNvSpPr>
          <p:nvPr>
            <p:ph type="dt" sz="half" idx="6"/>
          </p:nvPr>
        </p:nvSpPr>
        <p:spPr>
          <a:xfrm>
            <a:off x="152400" y="6324600"/>
            <a:ext cx="2124710" cy="219709"/>
          </a:xfrm>
          <a:prstGeom prst="rect">
            <a:avLst/>
          </a:prstGeom>
        </p:spPr>
        <p:txBody>
          <a:bodyPr vert="horz" wrap="square" lIns="0" tIns="0" rIns="0" bIns="0" rtlCol="0">
            <a:spAutoFit/>
          </a:bodyPr>
          <a:lstStyle/>
          <a:p>
            <a:pPr marL="12700">
              <a:lnSpc>
                <a:spcPts val="1580"/>
              </a:lnSpc>
            </a:pPr>
            <a:fld id="{083788E3-50CE-43CE-8525-14B8691B017C}"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3965575" cy="697230"/>
          </a:xfrm>
          <a:prstGeom prst="rect">
            <a:avLst/>
          </a:prstGeom>
        </p:spPr>
        <p:txBody>
          <a:bodyPr vert="horz" wrap="square" lIns="0" tIns="13335" rIns="0" bIns="0" rtlCol="0">
            <a:spAutoFit/>
          </a:bodyPr>
          <a:lstStyle/>
          <a:p>
            <a:pPr marL="12700">
              <a:lnSpc>
                <a:spcPct val="100000"/>
              </a:lnSpc>
              <a:spcBef>
                <a:spcPts val="105"/>
              </a:spcBef>
            </a:pPr>
            <a:r>
              <a:rPr spc="-400" dirty="0"/>
              <a:t>Basic</a:t>
            </a:r>
            <a:r>
              <a:rPr spc="-140" dirty="0"/>
              <a:t> </a:t>
            </a:r>
            <a:r>
              <a:rPr spc="-285" dirty="0"/>
              <a:t>Terminology</a:t>
            </a:r>
          </a:p>
        </p:txBody>
      </p:sp>
      <p:sp>
        <p:nvSpPr>
          <p:cNvPr id="4" name="object 4"/>
          <p:cNvSpPr txBox="1"/>
          <p:nvPr/>
        </p:nvSpPr>
        <p:spPr>
          <a:xfrm>
            <a:off x="840739" y="1688338"/>
            <a:ext cx="7390765" cy="2868093"/>
          </a:xfrm>
          <a:prstGeom prst="rect">
            <a:avLst/>
          </a:prstGeom>
        </p:spPr>
        <p:txBody>
          <a:bodyPr vert="horz" wrap="square" lIns="0" tIns="13335" rIns="0" bIns="0" rtlCol="0">
            <a:spAutoFit/>
          </a:bodyPr>
          <a:lstStyle/>
          <a:p>
            <a:pPr marL="332740" marR="53340" indent="-320040">
              <a:lnSpc>
                <a:spcPct val="100000"/>
              </a:lnSpc>
              <a:spcBef>
                <a:spcPts val="105"/>
              </a:spcBef>
              <a:buClr>
                <a:srgbClr val="DD8046"/>
              </a:buClr>
              <a:buSzPct val="60344"/>
              <a:buFont typeface="Wingdings"/>
              <a:buChar char=""/>
              <a:tabLst>
                <a:tab pos="333375" algn="l"/>
              </a:tabLst>
            </a:pPr>
            <a:r>
              <a:rPr lang="en-US" sz="2400" dirty="0" smtClean="0"/>
              <a:t>A node with no children is called a leaf. A node  with at least one child is called an internal node.</a:t>
            </a:r>
          </a:p>
          <a:p>
            <a:pPr marL="332740" indent="-320040">
              <a:lnSpc>
                <a:spcPct val="100000"/>
              </a:lnSpc>
              <a:spcBef>
                <a:spcPts val="695"/>
              </a:spcBef>
              <a:buClr>
                <a:srgbClr val="DD8046"/>
              </a:buClr>
              <a:buSzPct val="60344"/>
              <a:buFont typeface="Wingdings"/>
              <a:buChar char=""/>
              <a:tabLst>
                <a:tab pos="333375" algn="l"/>
              </a:tabLst>
            </a:pPr>
            <a:r>
              <a:rPr lang="en-US" sz="2400" dirty="0" smtClean="0"/>
              <a:t>The Node having further sub-branches is called</a:t>
            </a:r>
          </a:p>
          <a:p>
            <a:pPr marL="332740">
              <a:lnSpc>
                <a:spcPct val="100000"/>
              </a:lnSpc>
            </a:pPr>
            <a:r>
              <a:rPr lang="en-US" sz="2400" dirty="0" smtClean="0"/>
              <a:t>parent node.</a:t>
            </a:r>
          </a:p>
          <a:p>
            <a:pPr marL="332740" marR="5080" indent="-320040">
              <a:lnSpc>
                <a:spcPct val="100000"/>
              </a:lnSpc>
              <a:spcBef>
                <a:spcPts val="710"/>
              </a:spcBef>
              <a:buClr>
                <a:srgbClr val="DD8046"/>
              </a:buClr>
              <a:buSzPct val="60344"/>
              <a:buFont typeface="Wingdings"/>
              <a:buChar char=""/>
              <a:tabLst>
                <a:tab pos="333375" algn="l"/>
              </a:tabLst>
            </a:pPr>
            <a:r>
              <a:rPr lang="en-US" sz="2400" dirty="0" smtClean="0"/>
              <a:t>Every node c other than the root is connected by  an edge to some one other node p called the  parent of c.</a:t>
            </a:r>
          </a:p>
          <a:p>
            <a:pPr marL="332740" indent="-320040">
              <a:lnSpc>
                <a:spcPct val="100000"/>
              </a:lnSpc>
              <a:spcBef>
                <a:spcPts val="695"/>
              </a:spcBef>
              <a:buClr>
                <a:srgbClr val="DD8046"/>
              </a:buClr>
              <a:buSzPct val="60344"/>
              <a:buFont typeface="Wingdings"/>
              <a:buChar char=""/>
              <a:tabLst>
                <a:tab pos="333375" algn="l"/>
              </a:tabLst>
            </a:pPr>
            <a:r>
              <a:rPr lang="en-US" sz="2400" dirty="0" smtClean="0"/>
              <a:t>We also call c a child of p.</a:t>
            </a:r>
            <a:endParaRPr lang="en-US" sz="2400"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533400"/>
            <a:ext cx="8610600" cy="444352"/>
          </a:xfrm>
          <a:prstGeom prst="rect">
            <a:avLst/>
          </a:prstGeom>
        </p:spPr>
        <p:txBody>
          <a:bodyPr vert="horz" wrap="square" lIns="0" tIns="13335" rIns="0" bIns="0" rtlCol="0">
            <a:spAutoFit/>
          </a:bodyPr>
          <a:lstStyle/>
          <a:p>
            <a:pPr marL="12700">
              <a:lnSpc>
                <a:spcPct val="100000"/>
              </a:lnSpc>
              <a:spcBef>
                <a:spcPts val="105"/>
              </a:spcBef>
            </a:pPr>
            <a:r>
              <a:rPr lang="en-US" sz="2800" b="1" spc="-85" dirty="0" smtClean="0">
                <a:solidFill>
                  <a:srgbClr val="775F54"/>
                </a:solidFill>
                <a:latin typeface="Trebuchet MS"/>
                <a:cs typeface="Trebuchet MS"/>
              </a:rPr>
              <a:t>ADVANCED DATA STRUCTURES SYLLABUS</a:t>
            </a:r>
            <a:endParaRPr sz="2800">
              <a:latin typeface="Trebuchet MS"/>
              <a:cs typeface="Trebuchet MS"/>
            </a:endParaRPr>
          </a:p>
        </p:txBody>
      </p:sp>
      <p:sp>
        <p:nvSpPr>
          <p:cNvPr id="5" name="object 5"/>
          <p:cNvSpPr txBox="1">
            <a:spLocks noGrp="1"/>
          </p:cNvSpPr>
          <p:nvPr>
            <p:ph type="dt" sz="half" idx="6"/>
          </p:nvPr>
        </p:nvSpPr>
        <p:spPr>
          <a:xfrm>
            <a:off x="381000" y="6324600"/>
            <a:ext cx="2124710" cy="205184"/>
          </a:xfrm>
          <a:prstGeom prst="rect">
            <a:avLst/>
          </a:prstGeom>
        </p:spPr>
        <p:txBody>
          <a:bodyPr vert="horz" wrap="square" lIns="0" tIns="0" rIns="0" bIns="0" rtlCol="0">
            <a:spAutoFit/>
          </a:bodyPr>
          <a:lstStyle/>
          <a:p>
            <a:pPr marL="12700">
              <a:lnSpc>
                <a:spcPts val="1580"/>
              </a:lnSpc>
            </a:pPr>
            <a:fld id="{240E02DE-60B9-45DD-AC17-32F70B985A8F}" type="datetime4">
              <a:rPr lang="en-US" spc="-5" smtClean="0"/>
              <a:pPr marL="12700">
                <a:lnSpc>
                  <a:spcPts val="1580"/>
                </a:lnSpc>
              </a:pPr>
              <a:t>January 1, 2020</a:t>
            </a:fld>
            <a:endParaRPr spc="-5" dirty="0"/>
          </a:p>
        </p:txBody>
      </p:sp>
      <p:sp>
        <p:nvSpPr>
          <p:cNvPr id="4" name="object 4"/>
          <p:cNvSpPr txBox="1"/>
          <p:nvPr/>
        </p:nvSpPr>
        <p:spPr>
          <a:xfrm>
            <a:off x="213461" y="1266191"/>
            <a:ext cx="91339" cy="197490"/>
          </a:xfrm>
          <a:prstGeom prst="rect">
            <a:avLst/>
          </a:prstGeom>
        </p:spPr>
        <p:txBody>
          <a:bodyPr vert="horz" wrap="square" lIns="0" tIns="12700" rIns="0" bIns="0" rtlCol="0">
            <a:spAutoFit/>
          </a:bodyPr>
          <a:lstStyle/>
          <a:p>
            <a:pPr marL="12700">
              <a:lnSpc>
                <a:spcPct val="100000"/>
              </a:lnSpc>
              <a:spcBef>
                <a:spcPts val="100"/>
              </a:spcBef>
            </a:pPr>
            <a:r>
              <a:rPr sz="1200" b="1" spc="-70" dirty="0">
                <a:solidFill>
                  <a:srgbClr val="FFFFFF"/>
                </a:solidFill>
                <a:latin typeface="Trebuchet MS"/>
                <a:cs typeface="Trebuchet MS"/>
              </a:rPr>
              <a:t>2</a:t>
            </a:r>
            <a:endParaRPr sz="1200">
              <a:latin typeface="Trebuchet MS"/>
              <a:cs typeface="Trebuchet MS"/>
            </a:endParaRPr>
          </a:p>
        </p:txBody>
      </p:sp>
      <p:sp>
        <p:nvSpPr>
          <p:cNvPr id="155650" name="Rectangle 2"/>
          <p:cNvSpPr>
            <a:spLocks noChangeArrowheads="1"/>
          </p:cNvSpPr>
          <p:nvPr/>
        </p:nvSpPr>
        <p:spPr bwMode="auto">
          <a:xfrm>
            <a:off x="0" y="1600200"/>
            <a:ext cx="891540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Syllabus: UNIT-I- Trees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Tree- </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basic terminology, General tree and its representation, representation using sequential and linked organization, Binary tree- properties, converting tree to binary tree</a:t>
            </a:r>
            <a:r>
              <a:rPr lang="en-US" sz="2400" dirty="0" smtClean="0">
                <a:solidFill>
                  <a:srgbClr val="000000"/>
                </a:solidFill>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binary tree traversals-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inorder</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preorder, post order, level wise -depth first and breadth first, Operations on binary tree.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Binary Search Tree </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(BST), BST operations,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Threaded binary tree- </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concepts, threading, insertion and deletion of nodes in in-order threaded binary tree, in order traversal of in-order threaded binary tree.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Case Study</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Use of binary tree in expression tree-evaluation and Huffman's coding.</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Slide Number Placeholder 8"/>
          <p:cNvSpPr>
            <a:spLocks noGrp="1"/>
          </p:cNvSpPr>
          <p:nvPr>
            <p:ph type="sldNum" sz="quarter" idx="7"/>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07340" y="467995"/>
            <a:ext cx="2677160" cy="696595"/>
          </a:xfrm>
          <a:prstGeom prst="rect">
            <a:avLst/>
          </a:prstGeom>
        </p:spPr>
        <p:txBody>
          <a:bodyPr vert="horz" wrap="square" lIns="0" tIns="13335" rIns="0" bIns="0" rtlCol="0">
            <a:spAutoFit/>
          </a:bodyPr>
          <a:lstStyle/>
          <a:p>
            <a:pPr marL="12700">
              <a:lnSpc>
                <a:spcPct val="100000"/>
              </a:lnSpc>
              <a:spcBef>
                <a:spcPts val="105"/>
              </a:spcBef>
            </a:pPr>
            <a:r>
              <a:rPr spc="-400" dirty="0"/>
              <a:t>An</a:t>
            </a:r>
            <a:r>
              <a:rPr spc="-110" dirty="0"/>
              <a:t> </a:t>
            </a:r>
            <a:r>
              <a:rPr spc="-290" dirty="0"/>
              <a:t>Example</a:t>
            </a:r>
          </a:p>
        </p:txBody>
      </p:sp>
      <p:sp>
        <p:nvSpPr>
          <p:cNvPr id="5" name="object 5"/>
          <p:cNvSpPr txBox="1"/>
          <p:nvPr/>
        </p:nvSpPr>
        <p:spPr>
          <a:xfrm>
            <a:off x="4727575" y="3369691"/>
            <a:ext cx="4050665" cy="2221230"/>
          </a:xfrm>
          <a:prstGeom prst="rect">
            <a:avLst/>
          </a:prstGeom>
        </p:spPr>
        <p:txBody>
          <a:bodyPr vert="horz" wrap="square" lIns="0" tIns="12700" rIns="0" bIns="0" rtlCol="0">
            <a:spAutoFit/>
          </a:bodyPr>
          <a:lstStyle/>
          <a:p>
            <a:pPr marL="332740" marR="5080" indent="-320040">
              <a:spcBef>
                <a:spcPts val="100"/>
              </a:spcBef>
              <a:buClr>
                <a:srgbClr val="DD8046"/>
              </a:buClr>
              <a:buSzPct val="60416"/>
              <a:buFont typeface="Wingdings"/>
              <a:buChar char=""/>
              <a:tabLst>
                <a:tab pos="332105" algn="l"/>
                <a:tab pos="332740" algn="l"/>
              </a:tabLst>
            </a:pPr>
            <a:r>
              <a:rPr lang="en-US" sz="2400" dirty="0" smtClean="0"/>
              <a:t>n1 is the parent of n2 ,n3 and  n4, while n2 is the parent of n5  and n6. Said another way, n2,  n3, and n4 are children of n1,  while n5 and n6 are children of  n2.</a:t>
            </a:r>
            <a:endParaRPr lang="en-US" sz="2400" dirty="0"/>
          </a:p>
        </p:txBody>
      </p:sp>
      <p:sp>
        <p:nvSpPr>
          <p:cNvPr id="6" name="object 6"/>
          <p:cNvSpPr/>
          <p:nvPr/>
        </p:nvSpPr>
        <p:spPr>
          <a:xfrm>
            <a:off x="304800" y="1295400"/>
            <a:ext cx="4191000" cy="3048000"/>
          </a:xfrm>
          <a:prstGeom prst="rect">
            <a:avLst/>
          </a:prstGeom>
          <a:blipFill>
            <a:blip r:embed="rId2" cstate="print"/>
            <a:stretch>
              <a:fillRect/>
            </a:stretch>
          </a:blipFill>
        </p:spPr>
        <p:txBody>
          <a:bodyPr wrap="square" lIns="0" tIns="0" rIns="0" bIns="0" rtlCol="0"/>
          <a:lstStyle/>
          <a:p>
            <a:endParaRPr/>
          </a:p>
        </p:txBody>
      </p:sp>
      <p:sp>
        <p:nvSpPr>
          <p:cNvPr id="7" name="Date Placeholder 6"/>
          <p:cNvSpPr>
            <a:spLocks noGrp="1"/>
          </p:cNvSpPr>
          <p:nvPr>
            <p:ph type="dt" sz="half" idx="6"/>
          </p:nvPr>
        </p:nvSpPr>
        <p:spPr>
          <a:xfrm>
            <a:off x="304800" y="6324600"/>
            <a:ext cx="2124710" cy="219709"/>
          </a:xfrm>
        </p:spPr>
        <p:txBody>
          <a:bodyPr/>
          <a:lstStyle/>
          <a:p>
            <a:pPr marL="12700">
              <a:lnSpc>
                <a:spcPts val="1580"/>
              </a:lnSpc>
            </a:pPr>
            <a:fld id="{75D34573-A987-44B0-9CF6-E0D695341D1C}" type="datetime4">
              <a:rPr lang="en-US" spc="-5" smtClean="0"/>
              <a:pPr marL="12700">
                <a:lnSpc>
                  <a:spcPts val="1580"/>
                </a:lnSpc>
              </a:pPr>
              <a:t>January 1, 2020</a:t>
            </a:fld>
            <a:endParaRPr lang="en-US" spc="-5" dirty="0"/>
          </a:p>
        </p:txBody>
      </p:sp>
      <p:sp>
        <p:nvSpPr>
          <p:cNvPr id="9" name="Slide Number Placeholder 8"/>
          <p:cNvSpPr>
            <a:spLocks noGrp="1"/>
          </p:cNvSpPr>
          <p:nvPr>
            <p:ph type="sldNum" sz="quarter" idx="7"/>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22</a:t>
            </a:r>
            <a:endParaRPr sz="1200">
              <a:latin typeface="Trebuchet MS"/>
              <a:cs typeface="Trebuchet MS"/>
            </a:endParaRPr>
          </a:p>
        </p:txBody>
      </p:sp>
      <p:sp>
        <p:nvSpPr>
          <p:cNvPr id="5" name="object 5"/>
          <p:cNvSpPr txBox="1">
            <a:spLocks noGrp="1"/>
          </p:cNvSpPr>
          <p:nvPr>
            <p:ph type="dt" sz="half" idx="6"/>
          </p:nvPr>
        </p:nvSpPr>
        <p:spPr>
          <a:xfrm>
            <a:off x="228600" y="6400800"/>
            <a:ext cx="2124710" cy="219709"/>
          </a:xfrm>
          <a:prstGeom prst="rect">
            <a:avLst/>
          </a:prstGeom>
        </p:spPr>
        <p:txBody>
          <a:bodyPr vert="horz" wrap="square" lIns="0" tIns="0" rIns="0" bIns="0" rtlCol="0">
            <a:spAutoFit/>
          </a:bodyPr>
          <a:lstStyle/>
          <a:p>
            <a:pPr marL="12700">
              <a:lnSpc>
                <a:spcPts val="1580"/>
              </a:lnSpc>
            </a:pPr>
            <a:fld id="{5FF928A6-CB71-4E8C-A64C-6971D740EC13}"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3479165" cy="697230"/>
          </a:xfrm>
          <a:prstGeom prst="rect">
            <a:avLst/>
          </a:prstGeom>
        </p:spPr>
        <p:txBody>
          <a:bodyPr vert="horz" wrap="square" lIns="0" tIns="13335" rIns="0" bIns="0" rtlCol="0">
            <a:spAutoFit/>
          </a:bodyPr>
          <a:lstStyle/>
          <a:p>
            <a:pPr marL="12700">
              <a:lnSpc>
                <a:spcPct val="100000"/>
              </a:lnSpc>
              <a:spcBef>
                <a:spcPts val="105"/>
              </a:spcBef>
            </a:pPr>
            <a:r>
              <a:rPr spc="-320" dirty="0"/>
              <a:t>Connected</a:t>
            </a:r>
            <a:r>
              <a:rPr spc="-110" dirty="0"/>
              <a:t> </a:t>
            </a:r>
            <a:r>
              <a:rPr spc="-370" dirty="0"/>
              <a:t>Tree</a:t>
            </a:r>
          </a:p>
        </p:txBody>
      </p:sp>
      <p:sp>
        <p:nvSpPr>
          <p:cNvPr id="4" name="object 4"/>
          <p:cNvSpPr txBox="1"/>
          <p:nvPr/>
        </p:nvSpPr>
        <p:spPr>
          <a:xfrm>
            <a:off x="307340" y="1993214"/>
            <a:ext cx="8531225" cy="1872949"/>
          </a:xfrm>
          <a:prstGeom prst="rect">
            <a:avLst/>
          </a:prstGeom>
        </p:spPr>
        <p:txBody>
          <a:bodyPr vert="horz" wrap="square" lIns="0" tIns="13335" rIns="0" bIns="0" rtlCol="0">
            <a:spAutoFit/>
          </a:bodyPr>
          <a:lstStyle/>
          <a:p>
            <a:pPr marL="332740" marR="5080" indent="-320040">
              <a:lnSpc>
                <a:spcPct val="100000"/>
              </a:lnSpc>
              <a:spcBef>
                <a:spcPts val="100"/>
              </a:spcBef>
              <a:buClr>
                <a:srgbClr val="DD8046"/>
              </a:buClr>
              <a:buSzPct val="60416"/>
              <a:buFont typeface="Wingdings"/>
              <a:buChar char=""/>
              <a:tabLst>
                <a:tab pos="332105" algn="l"/>
                <a:tab pos="332740" algn="l"/>
              </a:tabLst>
            </a:pPr>
            <a:r>
              <a:rPr lang="en-US" sz="2400" dirty="0" smtClean="0"/>
              <a:t>A tree is connected in the sense that if we start at any  node n other than the root, move to the parent of n, to  the parent of the parent of n, and so on, we eventually  reach the root of the tree.</a:t>
            </a:r>
          </a:p>
          <a:p>
            <a:pPr marL="332740" marR="5080" indent="-320040">
              <a:lnSpc>
                <a:spcPct val="100000"/>
              </a:lnSpc>
              <a:spcBef>
                <a:spcPts val="100"/>
              </a:spcBef>
              <a:buClr>
                <a:srgbClr val="DD8046"/>
              </a:buClr>
              <a:buSzPct val="60416"/>
              <a:buFont typeface="Wingdings"/>
              <a:buChar char=""/>
              <a:tabLst>
                <a:tab pos="332105" algn="l"/>
                <a:tab pos="332740" algn="l"/>
              </a:tabLst>
            </a:pPr>
            <a:r>
              <a:rPr lang="en-US" sz="2400" dirty="0" smtClean="0"/>
              <a:t>For instance, starting at n7, we move to its parent, n4,  and from there to n4’s parent, which is the root, n1.</a:t>
            </a:r>
            <a:endParaRPr lang="en-US" sz="2400"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23</a:t>
            </a:r>
            <a:endParaRPr sz="1200">
              <a:latin typeface="Trebuchet MS"/>
              <a:cs typeface="Trebuchet MS"/>
            </a:endParaRPr>
          </a:p>
        </p:txBody>
      </p:sp>
      <p:sp>
        <p:nvSpPr>
          <p:cNvPr id="5" name="object 5"/>
          <p:cNvSpPr txBox="1">
            <a:spLocks noGrp="1"/>
          </p:cNvSpPr>
          <p:nvPr>
            <p:ph type="dt" sz="half" idx="6"/>
          </p:nvPr>
        </p:nvSpPr>
        <p:spPr>
          <a:xfrm>
            <a:off x="228600" y="6324600"/>
            <a:ext cx="2124710" cy="219709"/>
          </a:xfrm>
          <a:prstGeom prst="rect">
            <a:avLst/>
          </a:prstGeom>
        </p:spPr>
        <p:txBody>
          <a:bodyPr vert="horz" wrap="square" lIns="0" tIns="0" rIns="0" bIns="0" rtlCol="0">
            <a:spAutoFit/>
          </a:bodyPr>
          <a:lstStyle/>
          <a:p>
            <a:pPr marL="12700">
              <a:lnSpc>
                <a:spcPts val="1580"/>
              </a:lnSpc>
            </a:pPr>
            <a:fld id="{85220337-175E-4637-8176-3DA63E396CFC}"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6000750" cy="697230"/>
          </a:xfrm>
          <a:prstGeom prst="rect">
            <a:avLst/>
          </a:prstGeom>
        </p:spPr>
        <p:txBody>
          <a:bodyPr vert="horz" wrap="square" lIns="0" tIns="13335" rIns="0" bIns="0" rtlCol="0">
            <a:spAutoFit/>
          </a:bodyPr>
          <a:lstStyle/>
          <a:p>
            <a:pPr marL="12700">
              <a:lnSpc>
                <a:spcPct val="100000"/>
              </a:lnSpc>
              <a:spcBef>
                <a:spcPts val="105"/>
              </a:spcBef>
            </a:pPr>
            <a:r>
              <a:rPr spc="-365" dirty="0"/>
              <a:t>Ancestors </a:t>
            </a:r>
            <a:r>
              <a:rPr spc="-185" dirty="0"/>
              <a:t>and</a:t>
            </a:r>
            <a:r>
              <a:rPr spc="-620" dirty="0"/>
              <a:t> </a:t>
            </a:r>
            <a:r>
              <a:rPr spc="-375" dirty="0"/>
              <a:t>Descendants</a:t>
            </a:r>
          </a:p>
        </p:txBody>
      </p:sp>
      <p:sp>
        <p:nvSpPr>
          <p:cNvPr id="4" name="object 4"/>
          <p:cNvSpPr txBox="1"/>
          <p:nvPr/>
        </p:nvSpPr>
        <p:spPr>
          <a:xfrm>
            <a:off x="612140" y="1567941"/>
            <a:ext cx="7920990" cy="3043141"/>
          </a:xfrm>
          <a:prstGeom prst="rect">
            <a:avLst/>
          </a:prstGeom>
        </p:spPr>
        <p:txBody>
          <a:bodyPr vert="horz" wrap="square" lIns="0" tIns="62230" rIns="0" bIns="0" rtlCol="0">
            <a:spAutoFit/>
          </a:bodyPr>
          <a:lstStyle/>
          <a:p>
            <a:pPr marL="332740" marR="5080" indent="-320040">
              <a:spcBef>
                <a:spcPts val="100"/>
              </a:spcBef>
              <a:buClr>
                <a:srgbClr val="DD8046"/>
              </a:buClr>
              <a:buSzPct val="60416"/>
              <a:buFont typeface="Wingdings"/>
              <a:buChar char=""/>
              <a:tabLst>
                <a:tab pos="332105" algn="l"/>
                <a:tab pos="332740" algn="l"/>
              </a:tabLst>
            </a:pPr>
            <a:r>
              <a:rPr lang="en-US" sz="2400" dirty="0" smtClean="0"/>
              <a:t>The parent-child relationship can be extended  naturally to ancestors and descendants.</a:t>
            </a:r>
          </a:p>
          <a:p>
            <a:pPr marL="332740" marR="5080" indent="-320040">
              <a:spcBef>
                <a:spcPts val="100"/>
              </a:spcBef>
              <a:buClr>
                <a:srgbClr val="DD8046"/>
              </a:buClr>
              <a:buSzPct val="60416"/>
              <a:buFont typeface="Wingdings"/>
              <a:buChar char=""/>
              <a:tabLst>
                <a:tab pos="332105" algn="l"/>
                <a:tab pos="332740" algn="l"/>
              </a:tabLst>
            </a:pPr>
            <a:r>
              <a:rPr lang="en-US" sz="2400" dirty="0" smtClean="0"/>
              <a:t>Informally, the ancestors of a node are found by  following the unique path from  the node to its  parent, to its parent’s parent, and so on.</a:t>
            </a:r>
          </a:p>
          <a:p>
            <a:pPr marL="332740" marR="5080" indent="-320040">
              <a:spcBef>
                <a:spcPts val="100"/>
              </a:spcBef>
              <a:buClr>
                <a:srgbClr val="DD8046"/>
              </a:buClr>
              <a:buSzPct val="60416"/>
              <a:buFont typeface="Wingdings"/>
              <a:buChar char=""/>
              <a:tabLst>
                <a:tab pos="332105" algn="l"/>
                <a:tab pos="332740" algn="l"/>
              </a:tabLst>
            </a:pPr>
            <a:r>
              <a:rPr lang="en-US" sz="2400" dirty="0" smtClean="0"/>
              <a:t>The descendant relationship is the inverse of the  ancestor relationship, just as the parent and child  relationships are inverses of each other.</a:t>
            </a:r>
            <a:endParaRPr lang="en-US" sz="2400"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95" dirty="0" smtClean="0"/>
              <a:t>Path </a:t>
            </a:r>
            <a:r>
              <a:rPr lang="en-US" spc="-185" dirty="0" smtClean="0"/>
              <a:t>and </a:t>
            </a:r>
            <a:r>
              <a:rPr lang="en-US" spc="-395" dirty="0" smtClean="0"/>
              <a:t>Path</a:t>
            </a:r>
            <a:r>
              <a:rPr lang="en-US" spc="-385" dirty="0" smtClean="0"/>
              <a:t> </a:t>
            </a:r>
            <a:r>
              <a:rPr lang="en-US" spc="-350" dirty="0" smtClean="0"/>
              <a:t>Length</a:t>
            </a:r>
            <a:endParaRPr lang="en-US" dirty="0"/>
          </a:p>
        </p:txBody>
      </p:sp>
      <p:sp>
        <p:nvSpPr>
          <p:cNvPr id="3" name="Text Placeholder 2"/>
          <p:cNvSpPr>
            <a:spLocks noGrp="1"/>
          </p:cNvSpPr>
          <p:nvPr>
            <p:ph type="body" idx="1"/>
          </p:nvPr>
        </p:nvSpPr>
        <p:spPr>
          <a:xfrm>
            <a:off x="307340" y="1752600"/>
            <a:ext cx="8530590" cy="2369405"/>
          </a:xfrm>
        </p:spPr>
        <p:txBody>
          <a:bodyPr/>
          <a:lstStyle/>
          <a:p>
            <a:pPr algn="just"/>
            <a:r>
              <a:rPr lang="en-US" sz="2400" dirty="0" smtClean="0"/>
              <a:t>More formally, suppose m1,m2, . . . ,</a:t>
            </a:r>
            <a:r>
              <a:rPr lang="en-US" sz="2400" dirty="0" err="1" smtClean="0"/>
              <a:t>mk</a:t>
            </a:r>
            <a:r>
              <a:rPr lang="en-US" sz="2400" dirty="0" smtClean="0"/>
              <a:t> is a sequence of  nodes in a tree such that m1 is the parent of m2, which is  the parent of m3, and so on, down to mk−1, which is the  parent of mk. Then m1,m2, . . . ,</a:t>
            </a:r>
            <a:r>
              <a:rPr lang="en-US" sz="2400" dirty="0" err="1" smtClean="0"/>
              <a:t>mk</a:t>
            </a:r>
            <a:r>
              <a:rPr lang="en-US" sz="2400" dirty="0" smtClean="0"/>
              <a:t> is called a path from   m1 to </a:t>
            </a:r>
            <a:r>
              <a:rPr lang="en-US" sz="2400" dirty="0" err="1" smtClean="0"/>
              <a:t>mk</a:t>
            </a:r>
            <a:r>
              <a:rPr lang="en-US" sz="2400" dirty="0" smtClean="0"/>
              <a:t> in the tree. The path length or length of the  path is k −1, one less than the number of nodes on the  path.</a:t>
            </a:r>
          </a:p>
          <a:p>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25</a:t>
            </a:r>
            <a:endParaRPr sz="1200">
              <a:latin typeface="Trebuchet MS"/>
              <a:cs typeface="Trebuchet MS"/>
            </a:endParaRPr>
          </a:p>
        </p:txBody>
      </p:sp>
      <p:sp>
        <p:nvSpPr>
          <p:cNvPr id="3" name="object 3"/>
          <p:cNvSpPr txBox="1">
            <a:spLocks noGrp="1"/>
          </p:cNvSpPr>
          <p:nvPr>
            <p:ph type="title"/>
          </p:nvPr>
        </p:nvSpPr>
        <p:spPr>
          <a:xfrm>
            <a:off x="691387" y="343865"/>
            <a:ext cx="3324225" cy="697230"/>
          </a:xfrm>
          <a:prstGeom prst="rect">
            <a:avLst/>
          </a:prstGeom>
        </p:spPr>
        <p:txBody>
          <a:bodyPr vert="horz" wrap="square" lIns="0" tIns="13335" rIns="0" bIns="0" rtlCol="0">
            <a:spAutoFit/>
          </a:bodyPr>
          <a:lstStyle/>
          <a:p>
            <a:pPr marL="12700">
              <a:lnSpc>
                <a:spcPct val="100000"/>
              </a:lnSpc>
              <a:spcBef>
                <a:spcPts val="105"/>
              </a:spcBef>
            </a:pPr>
            <a:r>
              <a:rPr spc="-390" dirty="0"/>
              <a:t>In </a:t>
            </a:r>
            <a:r>
              <a:rPr spc="-254" dirty="0"/>
              <a:t>our</a:t>
            </a:r>
            <a:r>
              <a:rPr spc="-600" dirty="0"/>
              <a:t> </a:t>
            </a:r>
            <a:r>
              <a:rPr spc="-290" dirty="0"/>
              <a:t>Example</a:t>
            </a:r>
          </a:p>
        </p:txBody>
      </p:sp>
      <p:sp>
        <p:nvSpPr>
          <p:cNvPr id="4" name="object 4"/>
          <p:cNvSpPr txBox="1"/>
          <p:nvPr/>
        </p:nvSpPr>
        <p:spPr>
          <a:xfrm>
            <a:off x="307340" y="4965572"/>
            <a:ext cx="8032750" cy="751488"/>
          </a:xfrm>
          <a:prstGeom prst="rect">
            <a:avLst/>
          </a:prstGeom>
        </p:spPr>
        <p:txBody>
          <a:bodyPr vert="horz" wrap="square" lIns="0" tIns="12700" rIns="0" bIns="0" rtlCol="0">
            <a:spAutoFit/>
          </a:bodyPr>
          <a:lstStyle/>
          <a:p>
            <a:pPr marL="332740" marR="5080" indent="-320040">
              <a:spcBef>
                <a:spcPts val="100"/>
              </a:spcBef>
              <a:buClr>
                <a:srgbClr val="DD8046"/>
              </a:buClr>
              <a:buSzPct val="60416"/>
              <a:buFont typeface="Wingdings"/>
              <a:buChar char=""/>
              <a:tabLst>
                <a:tab pos="332105" algn="l"/>
                <a:tab pos="332740" algn="l"/>
              </a:tabLst>
            </a:pPr>
            <a:r>
              <a:rPr lang="en-US" sz="2400" dirty="0" smtClean="0"/>
              <a:t>n1, n2, n6 is a path of length 2 from the root n1 to the  node n6.</a:t>
            </a:r>
            <a:endParaRPr lang="en-US" sz="2400" dirty="0"/>
          </a:p>
        </p:txBody>
      </p:sp>
      <p:sp>
        <p:nvSpPr>
          <p:cNvPr id="5" name="object 5"/>
          <p:cNvSpPr/>
          <p:nvPr/>
        </p:nvSpPr>
        <p:spPr>
          <a:xfrm>
            <a:off x="2162227" y="2073072"/>
            <a:ext cx="4223416" cy="197666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dt" sz="half" idx="6"/>
          </p:nvPr>
        </p:nvSpPr>
        <p:spPr>
          <a:xfrm>
            <a:off x="228600" y="6400800"/>
            <a:ext cx="2124710" cy="219709"/>
          </a:xfrm>
          <a:prstGeom prst="rect">
            <a:avLst/>
          </a:prstGeom>
        </p:spPr>
        <p:txBody>
          <a:bodyPr vert="horz" wrap="square" lIns="0" tIns="0" rIns="0" bIns="0" rtlCol="0">
            <a:spAutoFit/>
          </a:bodyPr>
          <a:lstStyle/>
          <a:p>
            <a:pPr marL="12700">
              <a:lnSpc>
                <a:spcPts val="1580"/>
              </a:lnSpc>
            </a:pPr>
            <a:fld id="{EA0E35B9-FAE6-481A-A5C6-869CBA66E279}" type="datetime4">
              <a:rPr lang="en-US" spc="-5" smtClean="0"/>
              <a:pPr marL="12700">
                <a:lnSpc>
                  <a:spcPts val="1580"/>
                </a:lnSpc>
              </a:pPr>
              <a:t>January 1, 2020</a:t>
            </a:fld>
            <a:endParaRPr spc="-5" dirty="0"/>
          </a:p>
        </p:txBody>
      </p:sp>
      <p:sp>
        <p:nvSpPr>
          <p:cNvPr id="8" name="Slide Number Placeholder 7"/>
          <p:cNvSpPr>
            <a:spLocks noGrp="1"/>
          </p:cNvSpPr>
          <p:nvPr>
            <p:ph type="sldNum" sz="quarter" idx="7"/>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26</a:t>
            </a:r>
            <a:endParaRPr sz="1200">
              <a:latin typeface="Trebuchet MS"/>
              <a:cs typeface="Trebuchet MS"/>
            </a:endParaRPr>
          </a:p>
        </p:txBody>
      </p:sp>
      <p:sp>
        <p:nvSpPr>
          <p:cNvPr id="5" name="object 5"/>
          <p:cNvSpPr txBox="1">
            <a:spLocks noGrp="1"/>
          </p:cNvSpPr>
          <p:nvPr>
            <p:ph type="dt" sz="half" idx="6"/>
          </p:nvPr>
        </p:nvSpPr>
        <p:spPr>
          <a:xfrm>
            <a:off x="304800" y="6324600"/>
            <a:ext cx="2124710" cy="219709"/>
          </a:xfrm>
          <a:prstGeom prst="rect">
            <a:avLst/>
          </a:prstGeom>
        </p:spPr>
        <p:txBody>
          <a:bodyPr vert="horz" wrap="square" lIns="0" tIns="0" rIns="0" bIns="0" rtlCol="0">
            <a:spAutoFit/>
          </a:bodyPr>
          <a:lstStyle/>
          <a:p>
            <a:pPr marL="12700">
              <a:lnSpc>
                <a:spcPts val="1580"/>
              </a:lnSpc>
            </a:pPr>
            <a:fld id="{F72DDC18-150E-4982-A076-45C7BC7914BB}"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3960495" cy="697230"/>
          </a:xfrm>
          <a:prstGeom prst="rect">
            <a:avLst/>
          </a:prstGeom>
        </p:spPr>
        <p:txBody>
          <a:bodyPr vert="horz" wrap="square" lIns="0" tIns="13335" rIns="0" bIns="0" rtlCol="0">
            <a:spAutoFit/>
          </a:bodyPr>
          <a:lstStyle/>
          <a:p>
            <a:pPr marL="12700">
              <a:lnSpc>
                <a:spcPct val="100000"/>
              </a:lnSpc>
              <a:spcBef>
                <a:spcPts val="105"/>
              </a:spcBef>
            </a:pPr>
            <a:r>
              <a:rPr spc="-225" dirty="0"/>
              <a:t>Height </a:t>
            </a:r>
            <a:r>
              <a:rPr spc="-185" dirty="0"/>
              <a:t>and</a:t>
            </a:r>
            <a:r>
              <a:rPr spc="85" dirty="0"/>
              <a:t> </a:t>
            </a:r>
            <a:r>
              <a:rPr spc="-265" dirty="0"/>
              <a:t>Depth</a:t>
            </a:r>
          </a:p>
        </p:txBody>
      </p:sp>
      <p:sp>
        <p:nvSpPr>
          <p:cNvPr id="4" name="object 4"/>
          <p:cNvSpPr txBox="1"/>
          <p:nvPr/>
        </p:nvSpPr>
        <p:spPr>
          <a:xfrm>
            <a:off x="307340" y="2526919"/>
            <a:ext cx="8529955" cy="1503617"/>
          </a:xfrm>
          <a:prstGeom prst="rect">
            <a:avLst/>
          </a:prstGeom>
        </p:spPr>
        <p:txBody>
          <a:bodyPr vert="horz" wrap="square" lIns="0" tIns="13335" rIns="0" bIns="0" rtlCol="0">
            <a:spAutoFit/>
          </a:bodyPr>
          <a:lstStyle/>
          <a:p>
            <a:pPr marL="332740" marR="5080" indent="-320040" algn="just">
              <a:lnSpc>
                <a:spcPct val="100000"/>
              </a:lnSpc>
              <a:spcBef>
                <a:spcPts val="100"/>
              </a:spcBef>
              <a:buClr>
                <a:srgbClr val="DD8046"/>
              </a:buClr>
              <a:buSzPct val="60416"/>
              <a:buFont typeface="Wingdings"/>
              <a:buChar char=""/>
              <a:tabLst>
                <a:tab pos="332105" algn="l"/>
                <a:tab pos="332740" algn="l"/>
              </a:tabLst>
            </a:pPr>
            <a:r>
              <a:rPr lang="en-US" sz="2400" dirty="0" smtClean="0"/>
              <a:t>In a tree, the height of a node n is the length of a  longest path from n to a leaf. The height of the tree is  the height of the root.</a:t>
            </a:r>
          </a:p>
          <a:p>
            <a:pPr marL="332740" marR="5080" indent="-320040" algn="just">
              <a:lnSpc>
                <a:spcPct val="100000"/>
              </a:lnSpc>
              <a:spcBef>
                <a:spcPts val="100"/>
              </a:spcBef>
              <a:buClr>
                <a:srgbClr val="DD8046"/>
              </a:buClr>
              <a:buSzPct val="60416"/>
              <a:buFont typeface="Wingdings"/>
              <a:buChar char=""/>
              <a:tabLst>
                <a:tab pos="332105" algn="l"/>
                <a:tab pos="332740" algn="l"/>
              </a:tabLst>
            </a:pPr>
            <a:r>
              <a:rPr lang="en-US" sz="2400" dirty="0" smtClean="0"/>
              <a:t>The depth, or level, of a node n is the length of the path  from the root to n.</a:t>
            </a:r>
            <a:endParaRPr lang="en-US" sz="2400"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27</a:t>
            </a:r>
            <a:endParaRPr sz="1200">
              <a:latin typeface="Trebuchet MS"/>
              <a:cs typeface="Trebuchet MS"/>
            </a:endParaRPr>
          </a:p>
        </p:txBody>
      </p:sp>
      <p:sp>
        <p:nvSpPr>
          <p:cNvPr id="3" name="object 3"/>
          <p:cNvSpPr txBox="1">
            <a:spLocks noGrp="1"/>
          </p:cNvSpPr>
          <p:nvPr>
            <p:ph type="title"/>
          </p:nvPr>
        </p:nvSpPr>
        <p:spPr>
          <a:xfrm>
            <a:off x="307340" y="266191"/>
            <a:ext cx="3324860" cy="696595"/>
          </a:xfrm>
          <a:prstGeom prst="rect">
            <a:avLst/>
          </a:prstGeom>
        </p:spPr>
        <p:txBody>
          <a:bodyPr vert="horz" wrap="square" lIns="0" tIns="12700" rIns="0" bIns="0" rtlCol="0">
            <a:spAutoFit/>
          </a:bodyPr>
          <a:lstStyle/>
          <a:p>
            <a:pPr marL="12700">
              <a:lnSpc>
                <a:spcPct val="100000"/>
              </a:lnSpc>
              <a:spcBef>
                <a:spcPts val="100"/>
              </a:spcBef>
            </a:pPr>
            <a:r>
              <a:rPr spc="-395" dirty="0"/>
              <a:t>In </a:t>
            </a:r>
            <a:r>
              <a:rPr spc="-254" dirty="0"/>
              <a:t>our</a:t>
            </a:r>
            <a:r>
              <a:rPr spc="-570" dirty="0"/>
              <a:t> </a:t>
            </a:r>
            <a:r>
              <a:rPr spc="-290" dirty="0"/>
              <a:t>Example</a:t>
            </a:r>
          </a:p>
        </p:txBody>
      </p:sp>
      <p:sp>
        <p:nvSpPr>
          <p:cNvPr id="4" name="object 4"/>
          <p:cNvSpPr txBox="1"/>
          <p:nvPr/>
        </p:nvSpPr>
        <p:spPr>
          <a:xfrm>
            <a:off x="535940" y="4589145"/>
            <a:ext cx="8074025" cy="1490152"/>
          </a:xfrm>
          <a:prstGeom prst="rect">
            <a:avLst/>
          </a:prstGeom>
        </p:spPr>
        <p:txBody>
          <a:bodyPr vert="horz" wrap="square" lIns="0" tIns="12700" rIns="0" bIns="0" rtlCol="0">
            <a:spAutoFit/>
          </a:bodyPr>
          <a:lstStyle/>
          <a:p>
            <a:pPr marL="332740" marR="5080" indent="-320040" algn="just">
              <a:spcBef>
                <a:spcPts val="100"/>
              </a:spcBef>
              <a:buClr>
                <a:srgbClr val="DD8046"/>
              </a:buClr>
              <a:buSzPct val="60416"/>
              <a:buFont typeface="Wingdings"/>
              <a:buChar char=""/>
              <a:tabLst>
                <a:tab pos="332105" algn="l"/>
                <a:tab pos="332740" algn="l"/>
              </a:tabLst>
            </a:pPr>
            <a:r>
              <a:rPr lang="en-US" sz="2400" dirty="0" smtClean="0"/>
              <a:t>node n1 has height 2, n2 has height 1, and leaf n3 has height 0.  In fact, any leaf has height 0. The height of the tree is 2. The  depth of n1 is 0, the depth of n2 is 1, and the depth of n5 is 2.</a:t>
            </a:r>
            <a:endParaRPr lang="en-US" sz="2400" dirty="0"/>
          </a:p>
        </p:txBody>
      </p:sp>
      <p:sp>
        <p:nvSpPr>
          <p:cNvPr id="5" name="object 5"/>
          <p:cNvSpPr/>
          <p:nvPr/>
        </p:nvSpPr>
        <p:spPr>
          <a:xfrm>
            <a:off x="2238427" y="2106792"/>
            <a:ext cx="4223416" cy="1720861"/>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dt" sz="half" idx="6"/>
          </p:nvPr>
        </p:nvSpPr>
        <p:spPr>
          <a:xfrm>
            <a:off x="228600" y="6324600"/>
            <a:ext cx="2124710" cy="219709"/>
          </a:xfrm>
          <a:prstGeom prst="rect">
            <a:avLst/>
          </a:prstGeom>
        </p:spPr>
        <p:txBody>
          <a:bodyPr vert="horz" wrap="square" lIns="0" tIns="0" rIns="0" bIns="0" rtlCol="0">
            <a:spAutoFit/>
          </a:bodyPr>
          <a:lstStyle/>
          <a:p>
            <a:pPr marL="12700">
              <a:lnSpc>
                <a:spcPts val="1580"/>
              </a:lnSpc>
            </a:pPr>
            <a:fld id="{F681E638-F22F-47B3-A3FE-AB96E4F9CE5E}" type="datetime4">
              <a:rPr lang="en-US" spc="-5" smtClean="0"/>
              <a:pPr marL="12700">
                <a:lnSpc>
                  <a:spcPts val="1580"/>
                </a:lnSpc>
              </a:pPr>
              <a:t>January 1, 2020</a:t>
            </a:fld>
            <a:endParaRPr spc="-5" dirty="0"/>
          </a:p>
        </p:txBody>
      </p:sp>
      <p:sp>
        <p:nvSpPr>
          <p:cNvPr id="8" name="Slide Number Placeholder 7"/>
          <p:cNvSpPr>
            <a:spLocks noGrp="1"/>
          </p:cNvSpPr>
          <p:nvPr>
            <p:ph type="sldNum" sz="quarter" idx="7"/>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28</a:t>
            </a:r>
            <a:endParaRPr sz="1200">
              <a:latin typeface="Trebuchet MS"/>
              <a:cs typeface="Trebuchet MS"/>
            </a:endParaRPr>
          </a:p>
        </p:txBody>
      </p:sp>
      <p:sp>
        <p:nvSpPr>
          <p:cNvPr id="5" name="object 5"/>
          <p:cNvSpPr txBox="1">
            <a:spLocks noGrp="1"/>
          </p:cNvSpPr>
          <p:nvPr>
            <p:ph type="dt" sz="half" idx="6"/>
          </p:nvPr>
        </p:nvSpPr>
        <p:spPr>
          <a:xfrm>
            <a:off x="228600" y="6324600"/>
            <a:ext cx="2124710" cy="219709"/>
          </a:xfrm>
          <a:prstGeom prst="rect">
            <a:avLst/>
          </a:prstGeom>
        </p:spPr>
        <p:txBody>
          <a:bodyPr vert="horz" wrap="square" lIns="0" tIns="0" rIns="0" bIns="0" rtlCol="0">
            <a:spAutoFit/>
          </a:bodyPr>
          <a:lstStyle/>
          <a:p>
            <a:pPr marL="12700">
              <a:lnSpc>
                <a:spcPts val="1580"/>
              </a:lnSpc>
            </a:pPr>
            <a:fld id="{78DC28A9-E41B-4128-8B78-5613A88BFAE3}"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2706370" cy="697230"/>
          </a:xfrm>
          <a:prstGeom prst="rect">
            <a:avLst/>
          </a:prstGeom>
        </p:spPr>
        <p:txBody>
          <a:bodyPr vert="horz" wrap="square" lIns="0" tIns="13335" rIns="0" bIns="0" rtlCol="0">
            <a:spAutoFit/>
          </a:bodyPr>
          <a:lstStyle/>
          <a:p>
            <a:pPr marL="12700">
              <a:lnSpc>
                <a:spcPct val="100000"/>
              </a:lnSpc>
              <a:spcBef>
                <a:spcPts val="105"/>
              </a:spcBef>
            </a:pPr>
            <a:r>
              <a:rPr spc="-165" dirty="0"/>
              <a:t>Other</a:t>
            </a:r>
            <a:r>
              <a:rPr spc="-114" dirty="0"/>
              <a:t> </a:t>
            </a:r>
            <a:r>
              <a:rPr spc="-550" dirty="0"/>
              <a:t>Terms</a:t>
            </a:r>
          </a:p>
        </p:txBody>
      </p:sp>
      <p:sp>
        <p:nvSpPr>
          <p:cNvPr id="4" name="object 4"/>
          <p:cNvSpPr txBox="1"/>
          <p:nvPr/>
        </p:nvSpPr>
        <p:spPr>
          <a:xfrm>
            <a:off x="228600" y="1828775"/>
            <a:ext cx="8686800" cy="1987082"/>
          </a:xfrm>
          <a:prstGeom prst="rect">
            <a:avLst/>
          </a:prstGeom>
        </p:spPr>
        <p:txBody>
          <a:bodyPr vert="horz" wrap="square" lIns="0" tIns="100965" rIns="0" bIns="0" rtlCol="0">
            <a:spAutoFit/>
          </a:bodyPr>
          <a:lstStyle/>
          <a:p>
            <a:pPr marL="332740" marR="5080" indent="-320040">
              <a:lnSpc>
                <a:spcPct val="100000"/>
              </a:lnSpc>
              <a:spcBef>
                <a:spcPts val="100"/>
              </a:spcBef>
              <a:buClr>
                <a:srgbClr val="DD8046"/>
              </a:buClr>
              <a:buSzPct val="60416"/>
              <a:buFont typeface="Wingdings"/>
              <a:buChar char=""/>
              <a:tabLst>
                <a:tab pos="332105" algn="l"/>
                <a:tab pos="332740" algn="l"/>
              </a:tabLst>
            </a:pPr>
            <a:r>
              <a:rPr lang="en-US" sz="2400" dirty="0" smtClean="0"/>
              <a:t>The size of a tree is the number of nodes it contains.</a:t>
            </a:r>
          </a:p>
          <a:p>
            <a:pPr marL="332740" marR="5080" indent="-320040">
              <a:lnSpc>
                <a:spcPct val="100000"/>
              </a:lnSpc>
              <a:spcBef>
                <a:spcPts val="100"/>
              </a:spcBef>
              <a:buClr>
                <a:srgbClr val="DD8046"/>
              </a:buClr>
              <a:buSzPct val="60416"/>
              <a:buFont typeface="Wingdings"/>
              <a:buChar char=""/>
              <a:tabLst>
                <a:tab pos="332105" algn="l"/>
                <a:tab pos="332740" algn="l"/>
              </a:tabLst>
            </a:pPr>
            <a:r>
              <a:rPr lang="en-US" sz="2400" dirty="0" smtClean="0"/>
              <a:t>The total number  of </a:t>
            </a:r>
            <a:r>
              <a:rPr lang="en-US" sz="2400" dirty="0" err="1" smtClean="0"/>
              <a:t>subtrees</a:t>
            </a:r>
            <a:r>
              <a:rPr lang="en-US" sz="2400" dirty="0" smtClean="0"/>
              <a:t> attached to that node is called the degree of the node.</a:t>
            </a:r>
          </a:p>
          <a:p>
            <a:pPr marL="332740" marR="5080" indent="-320040">
              <a:lnSpc>
                <a:spcPct val="100000"/>
              </a:lnSpc>
              <a:spcBef>
                <a:spcPts val="100"/>
              </a:spcBef>
              <a:buClr>
                <a:srgbClr val="DD8046"/>
              </a:buClr>
              <a:buSzPct val="60416"/>
              <a:buFont typeface="Wingdings"/>
              <a:buChar char=""/>
              <a:tabLst>
                <a:tab pos="332105" algn="l"/>
                <a:tab pos="332740" algn="l"/>
              </a:tabLst>
            </a:pPr>
            <a:r>
              <a:rPr lang="en-US" sz="2400" dirty="0" smtClean="0"/>
              <a:t>Degree of the Tree is nothing but the maximum degree  in the tree.</a:t>
            </a:r>
          </a:p>
          <a:p>
            <a:pPr marL="332740" marR="5080" indent="-320040">
              <a:lnSpc>
                <a:spcPct val="100000"/>
              </a:lnSpc>
              <a:spcBef>
                <a:spcPts val="100"/>
              </a:spcBef>
              <a:buClr>
                <a:srgbClr val="DD8046"/>
              </a:buClr>
              <a:buSzPct val="60416"/>
              <a:buFont typeface="Wingdings"/>
              <a:buChar char=""/>
              <a:tabLst>
                <a:tab pos="332105" algn="l"/>
                <a:tab pos="332740" algn="l"/>
              </a:tabLst>
            </a:pPr>
            <a:r>
              <a:rPr lang="en-US" sz="2400" dirty="0" smtClean="0"/>
              <a:t>The	nodes	with common parent are called siblings or brothers.</a:t>
            </a:r>
            <a:endParaRPr lang="en-US" sz="2400"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29</a:t>
            </a:r>
            <a:endParaRPr sz="1200">
              <a:latin typeface="Trebuchet MS"/>
              <a:cs typeface="Trebuchet MS"/>
            </a:endParaRPr>
          </a:p>
        </p:txBody>
      </p:sp>
      <p:sp>
        <p:nvSpPr>
          <p:cNvPr id="3" name="object 3"/>
          <p:cNvSpPr txBox="1">
            <a:spLocks noGrp="1"/>
          </p:cNvSpPr>
          <p:nvPr>
            <p:ph type="title"/>
          </p:nvPr>
        </p:nvSpPr>
        <p:spPr>
          <a:xfrm>
            <a:off x="691387" y="343865"/>
            <a:ext cx="1697989" cy="697230"/>
          </a:xfrm>
          <a:prstGeom prst="rect">
            <a:avLst/>
          </a:prstGeom>
        </p:spPr>
        <p:txBody>
          <a:bodyPr vert="horz" wrap="square" lIns="0" tIns="13335" rIns="0" bIns="0" rtlCol="0">
            <a:spAutoFit/>
          </a:bodyPr>
          <a:lstStyle/>
          <a:p>
            <a:pPr marL="12700">
              <a:lnSpc>
                <a:spcPct val="100000"/>
              </a:lnSpc>
              <a:spcBef>
                <a:spcPts val="105"/>
              </a:spcBef>
            </a:pPr>
            <a:r>
              <a:rPr spc="-215" dirty="0"/>
              <a:t>Degree</a:t>
            </a:r>
          </a:p>
        </p:txBody>
      </p:sp>
      <p:sp>
        <p:nvSpPr>
          <p:cNvPr id="4" name="object 4"/>
          <p:cNvSpPr/>
          <p:nvPr/>
        </p:nvSpPr>
        <p:spPr>
          <a:xfrm>
            <a:off x="1135380" y="3108973"/>
            <a:ext cx="6934200" cy="1882181"/>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xfrm>
            <a:off x="304800" y="6324600"/>
            <a:ext cx="2124710" cy="219709"/>
          </a:xfrm>
          <a:prstGeom prst="rect">
            <a:avLst/>
          </a:prstGeom>
        </p:spPr>
        <p:txBody>
          <a:bodyPr vert="horz" wrap="square" lIns="0" tIns="0" rIns="0" bIns="0" rtlCol="0">
            <a:spAutoFit/>
          </a:bodyPr>
          <a:lstStyle/>
          <a:p>
            <a:pPr marL="12700">
              <a:lnSpc>
                <a:spcPts val="1580"/>
              </a:lnSpc>
            </a:pPr>
            <a:fld id="{CA6E685D-72C5-4F82-AD29-2907816A628E}" type="datetime4">
              <a:rPr lang="en-US" spc="-5" smtClean="0"/>
              <a:pPr marL="12700">
                <a:lnSpc>
                  <a:spcPts val="1580"/>
                </a:lnSpc>
              </a:pPr>
              <a:t>January 1, 2020</a:t>
            </a:fld>
            <a:endParaRPr spc="-5"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30</a:t>
            </a:r>
            <a:endParaRPr sz="1200">
              <a:latin typeface="Trebuchet MS"/>
              <a:cs typeface="Trebuchet MS"/>
            </a:endParaRPr>
          </a:p>
        </p:txBody>
      </p:sp>
      <p:sp>
        <p:nvSpPr>
          <p:cNvPr id="3" name="object 3"/>
          <p:cNvSpPr txBox="1">
            <a:spLocks noGrp="1"/>
          </p:cNvSpPr>
          <p:nvPr>
            <p:ph type="title"/>
          </p:nvPr>
        </p:nvSpPr>
        <p:spPr>
          <a:xfrm>
            <a:off x="691387" y="343865"/>
            <a:ext cx="4275455" cy="697230"/>
          </a:xfrm>
          <a:prstGeom prst="rect">
            <a:avLst/>
          </a:prstGeom>
        </p:spPr>
        <p:txBody>
          <a:bodyPr vert="horz" wrap="square" lIns="0" tIns="13335" rIns="0" bIns="0" rtlCol="0">
            <a:spAutoFit/>
          </a:bodyPr>
          <a:lstStyle/>
          <a:p>
            <a:pPr marL="12700">
              <a:lnSpc>
                <a:spcPct val="100000"/>
              </a:lnSpc>
              <a:spcBef>
                <a:spcPts val="105"/>
              </a:spcBef>
            </a:pPr>
            <a:r>
              <a:rPr spc="-215" dirty="0"/>
              <a:t>Degree </a:t>
            </a:r>
            <a:r>
              <a:rPr dirty="0"/>
              <a:t>of </a:t>
            </a:r>
            <a:r>
              <a:rPr spc="-265" dirty="0"/>
              <a:t>the</a:t>
            </a:r>
            <a:r>
              <a:rPr spc="195" dirty="0"/>
              <a:t> </a:t>
            </a:r>
            <a:r>
              <a:rPr spc="-370" dirty="0"/>
              <a:t>Tree</a:t>
            </a:r>
          </a:p>
        </p:txBody>
      </p:sp>
      <p:sp>
        <p:nvSpPr>
          <p:cNvPr id="4" name="object 4"/>
          <p:cNvSpPr/>
          <p:nvPr/>
        </p:nvSpPr>
        <p:spPr>
          <a:xfrm>
            <a:off x="1307039" y="2145172"/>
            <a:ext cx="6576716" cy="35331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xfrm>
            <a:off x="228600" y="6324600"/>
            <a:ext cx="2124710" cy="219709"/>
          </a:xfrm>
          <a:prstGeom prst="rect">
            <a:avLst/>
          </a:prstGeom>
        </p:spPr>
        <p:txBody>
          <a:bodyPr vert="horz" wrap="square" lIns="0" tIns="0" rIns="0" bIns="0" rtlCol="0">
            <a:spAutoFit/>
          </a:bodyPr>
          <a:lstStyle/>
          <a:p>
            <a:pPr marL="12700">
              <a:lnSpc>
                <a:spcPts val="1580"/>
              </a:lnSpc>
            </a:pPr>
            <a:fld id="{C7DAB2BC-F349-4C04-8330-1E8D2B86C17B}" type="datetime4">
              <a:rPr lang="en-US" spc="-5" smtClean="0"/>
              <a:pPr marL="12700">
                <a:lnSpc>
                  <a:spcPts val="1580"/>
                </a:lnSpc>
              </a:pPr>
              <a:t>January 1, 2020</a:t>
            </a:fld>
            <a:endParaRPr spc="-5"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6"/>
          </p:nvPr>
        </p:nvSpPr>
        <p:spPr>
          <a:xfrm>
            <a:off x="228600" y="6324600"/>
            <a:ext cx="2124710" cy="219709"/>
          </a:xfrm>
        </p:spPr>
        <p:txBody>
          <a:bodyPr/>
          <a:lstStyle/>
          <a:p>
            <a:pPr marL="12700">
              <a:lnSpc>
                <a:spcPts val="1580"/>
              </a:lnSpc>
            </a:pPr>
            <a:fld id="{EF37E643-512B-4A94-A246-C58BD9A8082C}" type="datetime4">
              <a:rPr lang="en-US" spc="-5" smtClean="0"/>
              <a:pPr marL="12700">
                <a:lnSpc>
                  <a:spcPts val="1580"/>
                </a:lnSpc>
              </a:pPr>
              <a:t>January 1, 2020</a:t>
            </a:fld>
            <a:endParaRPr lang="en-US" spc="-5" dirty="0"/>
          </a:p>
        </p:txBody>
      </p:sp>
      <p:sp>
        <p:nvSpPr>
          <p:cNvPr id="4" name="Rectangle 3"/>
          <p:cNvSpPr/>
          <p:nvPr/>
        </p:nvSpPr>
        <p:spPr>
          <a:xfrm>
            <a:off x="381000" y="1859340"/>
            <a:ext cx="8534400" cy="3416320"/>
          </a:xfrm>
          <a:prstGeom prst="rect">
            <a:avLst/>
          </a:prstGeom>
        </p:spPr>
        <p:txBody>
          <a:bodyPr wrap="square">
            <a:spAutoFit/>
          </a:bodyPr>
          <a:lstStyle/>
          <a:p>
            <a:pPr algn="just"/>
            <a:r>
              <a:rPr lang="en-US" sz="2400" b="1" dirty="0" smtClean="0">
                <a:latin typeface="Times New Roman" pitchFamily="18" charset="0"/>
                <a:cs typeface="Times New Roman" pitchFamily="18" charset="0"/>
              </a:rPr>
              <a:t>Syllabus: UNIT-II- Graphs</a:t>
            </a:r>
          </a:p>
          <a:p>
            <a:pPr algn="just"/>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Basic </a:t>
            </a:r>
            <a:r>
              <a:rPr lang="en-US" sz="2400" dirty="0">
                <a:latin typeface="Times New Roman" pitchFamily="18" charset="0"/>
                <a:cs typeface="Times New Roman" pitchFamily="18" charset="0"/>
              </a:rPr>
              <a:t>Concepts, Storage representation, Adjacency matrix, adjacency list, adjacency multi list, inverse adjacency list. Traversals-depth first and breadth first, Introduction to Greedy Strategy, Minimum spanning Tree, Greedy algorithms for computing minimum spanning tree- </a:t>
            </a:r>
            <a:r>
              <a:rPr lang="en-US" sz="2400" dirty="0" err="1">
                <a:latin typeface="Times New Roman" pitchFamily="18" charset="0"/>
                <a:cs typeface="Times New Roman" pitchFamily="18" charset="0"/>
              </a:rPr>
              <a:t>Prims</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Kruskal</a:t>
            </a:r>
            <a:r>
              <a:rPr lang="en-US" sz="2400" dirty="0">
                <a:latin typeface="Times New Roman" pitchFamily="18" charset="0"/>
                <a:cs typeface="Times New Roman" pitchFamily="18" charset="0"/>
              </a:rPr>
              <a:t> Algorithms, </a:t>
            </a:r>
            <a:r>
              <a:rPr lang="en-US" sz="2400" dirty="0" err="1">
                <a:latin typeface="Times New Roman" pitchFamily="18" charset="0"/>
                <a:cs typeface="Times New Roman" pitchFamily="18" charset="0"/>
              </a:rPr>
              <a:t>Dikjtra's</a:t>
            </a:r>
            <a:r>
              <a:rPr lang="en-US" sz="2400" dirty="0">
                <a:latin typeface="Times New Roman" pitchFamily="18" charset="0"/>
                <a:cs typeface="Times New Roman" pitchFamily="18" charset="0"/>
              </a:rPr>
              <a:t> Single source shortest path, Topological ordering. </a:t>
            </a:r>
          </a:p>
          <a:p>
            <a:pPr algn="just"/>
            <a:r>
              <a:rPr lang="en-US" sz="2400" b="1" dirty="0">
                <a:latin typeface="Times New Roman" pitchFamily="18" charset="0"/>
                <a:cs typeface="Times New Roman" pitchFamily="18" charset="0"/>
              </a:rPr>
              <a:t>Case study- </a:t>
            </a:r>
            <a:r>
              <a:rPr lang="en-US" sz="2400" dirty="0">
                <a:latin typeface="Times New Roman" pitchFamily="18" charset="0"/>
                <a:cs typeface="Times New Roman" pitchFamily="18" charset="0"/>
              </a:rPr>
              <a:t>Data structure used in </a:t>
            </a:r>
            <a:r>
              <a:rPr lang="en-US" sz="2400" dirty="0" err="1">
                <a:latin typeface="Times New Roman" pitchFamily="18" charset="0"/>
                <a:cs typeface="Times New Roman" pitchFamily="18" charset="0"/>
              </a:rPr>
              <a:t>Webgraph</a:t>
            </a:r>
            <a:r>
              <a:rPr lang="en-US" sz="2400" dirty="0">
                <a:latin typeface="Times New Roman" pitchFamily="18" charset="0"/>
                <a:cs typeface="Times New Roman" pitchFamily="18" charset="0"/>
              </a:rPr>
              <a:t> and Google map. </a:t>
            </a:r>
            <a:r>
              <a:rPr lang="en-US" sz="2400" b="1" dirty="0">
                <a:latin typeface="Times New Roman" pitchFamily="18" charset="0"/>
                <a:cs typeface="Times New Roman" pitchFamily="18" charset="0"/>
              </a:rPr>
              <a:t>	</a:t>
            </a:r>
          </a:p>
        </p:txBody>
      </p:sp>
      <p:sp>
        <p:nvSpPr>
          <p:cNvPr id="5" name="object 2"/>
          <p:cNvSpPr txBox="1"/>
          <p:nvPr/>
        </p:nvSpPr>
        <p:spPr>
          <a:xfrm>
            <a:off x="304800" y="533400"/>
            <a:ext cx="8305800" cy="444352"/>
          </a:xfrm>
          <a:prstGeom prst="rect">
            <a:avLst/>
          </a:prstGeom>
        </p:spPr>
        <p:txBody>
          <a:bodyPr vert="horz" wrap="square" lIns="0" tIns="13335" rIns="0" bIns="0" rtlCol="0">
            <a:spAutoFit/>
          </a:bodyPr>
          <a:lstStyle/>
          <a:p>
            <a:pPr marL="12700">
              <a:lnSpc>
                <a:spcPct val="100000"/>
              </a:lnSpc>
              <a:spcBef>
                <a:spcPts val="105"/>
              </a:spcBef>
            </a:pPr>
            <a:r>
              <a:rPr lang="en-US" sz="2800" b="1" spc="-85" dirty="0" smtClean="0">
                <a:solidFill>
                  <a:srgbClr val="775F54"/>
                </a:solidFill>
                <a:latin typeface="Trebuchet MS"/>
                <a:cs typeface="Trebuchet MS"/>
              </a:rPr>
              <a:t>ADVANCED DATA STRUCTURES SYLLABUS</a:t>
            </a:r>
            <a:endParaRPr lang="en-US" sz="2800" dirty="0">
              <a:latin typeface="Trebuchet MS"/>
              <a:cs typeface="Trebuchet MS"/>
            </a:endParaRPr>
          </a:p>
        </p:txBody>
      </p:sp>
      <p:sp>
        <p:nvSpPr>
          <p:cNvPr id="6" name="Slide Number Placeholder 5"/>
          <p:cNvSpPr>
            <a:spLocks noGrp="1"/>
          </p:cNvSpPr>
          <p:nvPr>
            <p:ph type="sldNum" sz="quarter" idx="7"/>
          </p:nvPr>
        </p:nvSpPr>
        <p:spPr/>
        <p:txBody>
          <a:bodyPr/>
          <a:lstStyle/>
          <a:p>
            <a:fld id="{B6F15528-21DE-4FAA-801E-634DDDAF4B2B}" type="slidenum">
              <a:rPr lang="en-US" smtClean="0"/>
              <a:pPr/>
              <a:t>4</a:t>
            </a:fld>
            <a:endParaRPr lang="en-US" dirty="0"/>
          </a:p>
        </p:txBody>
      </p:sp>
      <p:sp>
        <p:nvSpPr>
          <p:cNvPr id="7" name="object 4"/>
          <p:cNvSpPr txBox="1"/>
          <p:nvPr/>
        </p:nvSpPr>
        <p:spPr>
          <a:xfrm>
            <a:off x="213461" y="1266191"/>
            <a:ext cx="91339" cy="197490"/>
          </a:xfrm>
          <a:prstGeom prst="rect">
            <a:avLst/>
          </a:prstGeom>
        </p:spPr>
        <p:txBody>
          <a:bodyPr vert="horz" wrap="square" lIns="0" tIns="12700" rIns="0" bIns="0" rtlCol="0">
            <a:spAutoFit/>
          </a:bodyPr>
          <a:lstStyle/>
          <a:p>
            <a:pPr marL="12700">
              <a:lnSpc>
                <a:spcPct val="100000"/>
              </a:lnSpc>
              <a:spcBef>
                <a:spcPts val="100"/>
              </a:spcBef>
            </a:pPr>
            <a:r>
              <a:rPr lang="en-US" sz="1200" b="1" spc="-70" dirty="0">
                <a:solidFill>
                  <a:srgbClr val="FFFFFF"/>
                </a:solidFill>
                <a:latin typeface="Trebuchet MS"/>
                <a:cs typeface="Trebuchet MS"/>
              </a:rPr>
              <a:t>3</a:t>
            </a:r>
            <a:endParaRPr sz="1200">
              <a:latin typeface="Trebuchet MS"/>
              <a:cs typeface="Trebuchet M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31</a:t>
            </a:r>
            <a:endParaRPr sz="1200">
              <a:latin typeface="Trebuchet MS"/>
              <a:cs typeface="Trebuchet MS"/>
            </a:endParaRPr>
          </a:p>
        </p:txBody>
      </p:sp>
      <p:sp>
        <p:nvSpPr>
          <p:cNvPr id="3" name="object 3"/>
          <p:cNvSpPr txBox="1">
            <a:spLocks noGrp="1"/>
          </p:cNvSpPr>
          <p:nvPr>
            <p:ph type="title"/>
          </p:nvPr>
        </p:nvSpPr>
        <p:spPr>
          <a:xfrm>
            <a:off x="691387" y="343865"/>
            <a:ext cx="1720214" cy="697230"/>
          </a:xfrm>
          <a:prstGeom prst="rect">
            <a:avLst/>
          </a:prstGeom>
        </p:spPr>
        <p:txBody>
          <a:bodyPr vert="horz" wrap="square" lIns="0" tIns="13335" rIns="0" bIns="0" rtlCol="0">
            <a:spAutoFit/>
          </a:bodyPr>
          <a:lstStyle/>
          <a:p>
            <a:pPr marL="12700">
              <a:lnSpc>
                <a:spcPct val="100000"/>
              </a:lnSpc>
              <a:spcBef>
                <a:spcPts val="105"/>
              </a:spcBef>
            </a:pPr>
            <a:r>
              <a:rPr spc="-265" dirty="0"/>
              <a:t>Siblings</a:t>
            </a:r>
          </a:p>
        </p:txBody>
      </p:sp>
      <p:sp>
        <p:nvSpPr>
          <p:cNvPr id="4" name="object 4"/>
          <p:cNvSpPr/>
          <p:nvPr/>
        </p:nvSpPr>
        <p:spPr>
          <a:xfrm>
            <a:off x="2435693" y="2511777"/>
            <a:ext cx="4491011" cy="2427111"/>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xfrm>
            <a:off x="304800" y="6324600"/>
            <a:ext cx="2124710" cy="219709"/>
          </a:xfrm>
          <a:prstGeom prst="rect">
            <a:avLst/>
          </a:prstGeom>
        </p:spPr>
        <p:txBody>
          <a:bodyPr vert="horz" wrap="square" lIns="0" tIns="0" rIns="0" bIns="0" rtlCol="0">
            <a:spAutoFit/>
          </a:bodyPr>
          <a:lstStyle/>
          <a:p>
            <a:pPr marL="12700">
              <a:lnSpc>
                <a:spcPts val="1580"/>
              </a:lnSpc>
            </a:pPr>
            <a:fld id="{1A2E9CA9-C796-4E9F-83A4-426F4094886A}" type="datetime4">
              <a:rPr lang="en-US" spc="-5" smtClean="0"/>
              <a:pPr marL="12700">
                <a:lnSpc>
                  <a:spcPts val="1580"/>
                </a:lnSpc>
              </a:pPr>
              <a:t>January 1, 2020</a:t>
            </a:fld>
            <a:endParaRPr spc="-5"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32</a:t>
            </a:r>
            <a:endParaRPr sz="1200">
              <a:latin typeface="Trebuchet MS"/>
              <a:cs typeface="Trebuchet MS"/>
            </a:endParaRPr>
          </a:p>
        </p:txBody>
      </p:sp>
      <p:sp>
        <p:nvSpPr>
          <p:cNvPr id="3" name="object 3"/>
          <p:cNvSpPr txBox="1">
            <a:spLocks noGrp="1"/>
          </p:cNvSpPr>
          <p:nvPr>
            <p:ph type="title"/>
          </p:nvPr>
        </p:nvSpPr>
        <p:spPr>
          <a:xfrm>
            <a:off x="691387" y="343865"/>
            <a:ext cx="5069840" cy="697230"/>
          </a:xfrm>
          <a:prstGeom prst="rect">
            <a:avLst/>
          </a:prstGeom>
        </p:spPr>
        <p:txBody>
          <a:bodyPr vert="horz" wrap="square" lIns="0" tIns="13335" rIns="0" bIns="0" rtlCol="0">
            <a:spAutoFit/>
          </a:bodyPr>
          <a:lstStyle/>
          <a:p>
            <a:pPr marL="12700">
              <a:lnSpc>
                <a:spcPct val="100000"/>
              </a:lnSpc>
              <a:spcBef>
                <a:spcPts val="105"/>
              </a:spcBef>
            </a:pPr>
            <a:r>
              <a:rPr spc="-285" dirty="0"/>
              <a:t>Terminology</a:t>
            </a:r>
            <a:r>
              <a:rPr spc="-135" dirty="0"/>
              <a:t> </a:t>
            </a:r>
            <a:r>
              <a:rPr spc="-210" dirty="0"/>
              <a:t>Explained</a:t>
            </a:r>
          </a:p>
        </p:txBody>
      </p:sp>
      <p:sp>
        <p:nvSpPr>
          <p:cNvPr id="4" name="object 4"/>
          <p:cNvSpPr/>
          <p:nvPr/>
        </p:nvSpPr>
        <p:spPr>
          <a:xfrm>
            <a:off x="690553" y="1905000"/>
            <a:ext cx="7607324" cy="350049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xfrm>
            <a:off x="228600" y="6324600"/>
            <a:ext cx="2124710" cy="219709"/>
          </a:xfrm>
          <a:prstGeom prst="rect">
            <a:avLst/>
          </a:prstGeom>
        </p:spPr>
        <p:txBody>
          <a:bodyPr vert="horz" wrap="square" lIns="0" tIns="0" rIns="0" bIns="0" rtlCol="0">
            <a:spAutoFit/>
          </a:bodyPr>
          <a:lstStyle/>
          <a:p>
            <a:pPr marL="12700">
              <a:lnSpc>
                <a:spcPts val="1580"/>
              </a:lnSpc>
            </a:pPr>
            <a:fld id="{407BDF55-12DB-4EB2-8998-7D7AEF606173}" type="datetime4">
              <a:rPr lang="en-US" spc="-5" smtClean="0"/>
              <a:pPr marL="12700">
                <a:lnSpc>
                  <a:spcPts val="1580"/>
                </a:lnSpc>
              </a:pPr>
              <a:t>January 1, 2020</a:t>
            </a:fld>
            <a:endParaRPr spc="-5"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Tree</a:t>
            </a:r>
            <a:endParaRPr lang="en-US" dirty="0"/>
          </a:p>
        </p:txBody>
      </p:sp>
      <p:sp>
        <p:nvSpPr>
          <p:cNvPr id="3" name="Date Placeholder 2"/>
          <p:cNvSpPr>
            <a:spLocks noGrp="1"/>
          </p:cNvSpPr>
          <p:nvPr>
            <p:ph type="dt" sz="half" idx="6"/>
          </p:nvPr>
        </p:nvSpPr>
        <p:spPr>
          <a:xfrm>
            <a:off x="152400" y="6324600"/>
            <a:ext cx="2124710" cy="219709"/>
          </a:xfrm>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42</a:t>
            </a:fld>
            <a:endParaRPr lang="en-US"/>
          </a:p>
        </p:txBody>
      </p:sp>
      <p:sp>
        <p:nvSpPr>
          <p:cNvPr id="5" name="object 4"/>
          <p:cNvSpPr txBox="1"/>
          <p:nvPr/>
        </p:nvSpPr>
        <p:spPr>
          <a:xfrm>
            <a:off x="228600" y="1524001"/>
            <a:ext cx="8686800" cy="6049733"/>
          </a:xfrm>
          <a:prstGeom prst="rect">
            <a:avLst/>
          </a:prstGeom>
        </p:spPr>
        <p:txBody>
          <a:bodyPr vert="horz" wrap="square" lIns="0" tIns="100965" rIns="0" bIns="0" rtlCol="0">
            <a:spAutoFit/>
          </a:bodyPr>
          <a:lstStyle/>
          <a:p>
            <a:pPr>
              <a:buFont typeface="Wingdings" pitchFamily="2" charset="2"/>
              <a:buChar char="§"/>
            </a:pPr>
            <a:r>
              <a:rPr lang="en-US" sz="2400" dirty="0" smtClean="0"/>
              <a:t> General trees</a:t>
            </a:r>
          </a:p>
          <a:p>
            <a:pPr>
              <a:buFont typeface="Wingdings" pitchFamily="2" charset="2"/>
              <a:buChar char="§"/>
            </a:pPr>
            <a:r>
              <a:rPr lang="en-US" sz="2400" dirty="0" smtClean="0"/>
              <a:t>Binary trees</a:t>
            </a:r>
          </a:p>
          <a:p>
            <a:pPr>
              <a:buFont typeface="Wingdings" pitchFamily="2" charset="2"/>
              <a:buChar char="§"/>
            </a:pPr>
            <a:r>
              <a:rPr lang="en-US" sz="2400" dirty="0" smtClean="0"/>
              <a:t>Binary search trees</a:t>
            </a:r>
          </a:p>
          <a:p>
            <a:pPr>
              <a:buFont typeface="Wingdings" pitchFamily="2" charset="2"/>
              <a:buChar char="§"/>
            </a:pPr>
            <a:r>
              <a:rPr lang="en-US" sz="2400" dirty="0" smtClean="0"/>
              <a:t>Expression trees</a:t>
            </a:r>
          </a:p>
          <a:p>
            <a:pPr>
              <a:buFont typeface="Wingdings" pitchFamily="2" charset="2"/>
              <a:buChar char="§"/>
            </a:pPr>
            <a:r>
              <a:rPr lang="en-US" sz="2400" dirty="0" smtClean="0"/>
              <a:t>Tournament trees</a:t>
            </a:r>
          </a:p>
          <a:p>
            <a:pPr lvl="0"/>
            <a:r>
              <a:rPr lang="en-US" sz="2400" dirty="0" smtClean="0"/>
              <a:t>  Complete tree</a:t>
            </a:r>
          </a:p>
          <a:p>
            <a:pPr lvl="0"/>
            <a:r>
              <a:rPr lang="en-US" sz="2400" dirty="0" smtClean="0"/>
              <a:t>  Strictly Binary Tree</a:t>
            </a:r>
          </a:p>
          <a:p>
            <a:pPr lvl="0"/>
            <a:r>
              <a:rPr lang="en-US" sz="2400" dirty="0" smtClean="0"/>
              <a:t>Extended Binary Tree</a:t>
            </a:r>
          </a:p>
          <a:p>
            <a:pPr lvl="0"/>
            <a:r>
              <a:rPr lang="en-US" sz="2400" dirty="0" smtClean="0"/>
              <a:t>Skewed Binary Tree</a:t>
            </a:r>
          </a:p>
          <a:p>
            <a:pPr lvl="0"/>
            <a:r>
              <a:rPr lang="en-US" sz="2400" dirty="0" smtClean="0"/>
              <a:t>Decision Tree</a:t>
            </a:r>
          </a:p>
          <a:p>
            <a:pPr lvl="0"/>
            <a:r>
              <a:rPr lang="en-US" sz="2400" dirty="0" smtClean="0"/>
              <a:t>Position tree</a:t>
            </a:r>
          </a:p>
          <a:p>
            <a:pPr>
              <a:buFont typeface="Wingdings" pitchFamily="2" charset="2"/>
              <a:buChar char="§"/>
            </a:pPr>
            <a:endParaRPr lang="en-US" sz="2400" dirty="0" smtClean="0"/>
          </a:p>
          <a:p>
            <a:pPr lvl="0"/>
            <a:endParaRPr lang="en-US" sz="2400" dirty="0" smtClean="0"/>
          </a:p>
          <a:p>
            <a:pPr marL="332740" marR="5080" indent="-320040">
              <a:lnSpc>
                <a:spcPct val="100000"/>
              </a:lnSpc>
              <a:spcBef>
                <a:spcPts val="100"/>
              </a:spcBef>
              <a:buClr>
                <a:srgbClr val="DD8046"/>
              </a:buClr>
              <a:buSzPct val="60416"/>
              <a:buFont typeface="Wingdings"/>
              <a:buChar char=""/>
              <a:tabLst>
                <a:tab pos="332105" algn="l"/>
                <a:tab pos="332740" algn="l"/>
              </a:tabLst>
            </a:pPr>
            <a:endParaRPr lang="en-US" sz="2400" dirty="0" smtClean="0"/>
          </a:p>
          <a:p>
            <a:pPr marL="332740" marR="5080" indent="-320040">
              <a:lnSpc>
                <a:spcPct val="100000"/>
              </a:lnSpc>
              <a:spcBef>
                <a:spcPts val="100"/>
              </a:spcBef>
              <a:buClr>
                <a:srgbClr val="DD8046"/>
              </a:buClr>
              <a:buSzPct val="60416"/>
              <a:buFont typeface="Wingdings"/>
              <a:buChar char=""/>
              <a:tabLst>
                <a:tab pos="332105" algn="l"/>
                <a:tab pos="332740" algn="l"/>
              </a:tabLst>
            </a:pPr>
            <a:endParaRPr lang="en-US" sz="2400" dirty="0" smtClean="0"/>
          </a:p>
          <a:p>
            <a:pPr marL="332740" marR="5080" indent="-320040">
              <a:lnSpc>
                <a:spcPct val="100000"/>
              </a:lnSpc>
              <a:spcBef>
                <a:spcPts val="100"/>
              </a:spcBef>
              <a:buClr>
                <a:srgbClr val="DD8046"/>
              </a:buClr>
              <a:buSzPct val="60416"/>
              <a:buFont typeface="Wingdings"/>
              <a:buChar char=""/>
              <a:tabLst>
                <a:tab pos="332105" algn="l"/>
                <a:tab pos="332740" algn="l"/>
              </a:tabLst>
            </a:pPr>
            <a:endParaRPr 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Tree</a:t>
            </a:r>
            <a:endParaRPr lang="en-US"/>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43</a:t>
            </a:fld>
            <a:endParaRPr lang="en-US"/>
          </a:p>
        </p:txBody>
      </p:sp>
      <p:sp>
        <p:nvSpPr>
          <p:cNvPr id="5" name="object 4"/>
          <p:cNvSpPr txBox="1"/>
          <p:nvPr/>
        </p:nvSpPr>
        <p:spPr>
          <a:xfrm>
            <a:off x="228600" y="1600201"/>
            <a:ext cx="8686800" cy="1235595"/>
          </a:xfrm>
          <a:prstGeom prst="rect">
            <a:avLst/>
          </a:prstGeom>
        </p:spPr>
        <p:txBody>
          <a:bodyPr vert="horz" wrap="square" lIns="0" tIns="100965" rIns="0" bIns="0" rtlCol="0">
            <a:spAutoFit/>
          </a:bodyPr>
          <a:lstStyle/>
          <a:p>
            <a:pPr lvl="0"/>
            <a:endParaRPr lang="en-US" sz="2400" dirty="0" smtClean="0"/>
          </a:p>
          <a:p>
            <a:pPr marL="332740" marR="5080" indent="-320040">
              <a:lnSpc>
                <a:spcPct val="100000"/>
              </a:lnSpc>
              <a:spcBef>
                <a:spcPts val="100"/>
              </a:spcBef>
              <a:buClr>
                <a:srgbClr val="DD8046"/>
              </a:buClr>
              <a:buSzPct val="60416"/>
              <a:buFont typeface="Wingdings"/>
              <a:buChar char=""/>
              <a:tabLst>
                <a:tab pos="332105" algn="l"/>
                <a:tab pos="332740" algn="l"/>
              </a:tabLst>
            </a:pPr>
            <a:endParaRPr lang="en-US" sz="2400" dirty="0" smtClean="0"/>
          </a:p>
          <a:p>
            <a:pPr marL="332740" marR="5080" indent="-320040">
              <a:lnSpc>
                <a:spcPct val="100000"/>
              </a:lnSpc>
              <a:spcBef>
                <a:spcPts val="100"/>
              </a:spcBef>
              <a:buClr>
                <a:srgbClr val="DD8046"/>
              </a:buClr>
              <a:buSzPct val="60416"/>
              <a:buFont typeface="Wingdings"/>
              <a:buChar char=""/>
              <a:tabLst>
                <a:tab pos="332105" algn="l"/>
                <a:tab pos="332740" algn="l"/>
              </a:tabLst>
            </a:pPr>
            <a:endParaRPr lang="en-US" sz="2400" dirty="0"/>
          </a:p>
        </p:txBody>
      </p:sp>
      <p:sp>
        <p:nvSpPr>
          <p:cNvPr id="6" name="Rectangle 5"/>
          <p:cNvSpPr/>
          <p:nvPr/>
        </p:nvSpPr>
        <p:spPr>
          <a:xfrm>
            <a:off x="304800" y="1600200"/>
            <a:ext cx="8382000" cy="800219"/>
          </a:xfrm>
          <a:prstGeom prst="rect">
            <a:avLst/>
          </a:prstGeom>
        </p:spPr>
        <p:txBody>
          <a:bodyPr wrap="square">
            <a:spAutoFit/>
          </a:bodyPr>
          <a:lstStyle/>
          <a:p>
            <a:r>
              <a:rPr lang="en-US" sz="2800" dirty="0" smtClean="0"/>
              <a:t>A tree </a:t>
            </a:r>
            <a:r>
              <a:rPr lang="en-US" sz="2800" i="1" dirty="0" smtClean="0"/>
              <a:t>T </a:t>
            </a:r>
            <a:r>
              <a:rPr lang="en-US" sz="2800" dirty="0" smtClean="0"/>
              <a:t>is defined recursively as follows:</a:t>
            </a:r>
          </a:p>
          <a:p>
            <a:endParaRPr lang="en-US" dirty="0"/>
          </a:p>
        </p:txBody>
      </p:sp>
      <p:sp>
        <p:nvSpPr>
          <p:cNvPr id="113665" name="Rectangle 1"/>
          <p:cNvSpPr>
            <a:spLocks noChangeArrowheads="1"/>
          </p:cNvSpPr>
          <p:nvPr/>
        </p:nvSpPr>
        <p:spPr bwMode="auto">
          <a:xfrm>
            <a:off x="381000" y="2209800"/>
            <a:ext cx="84582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tab pos="1025525" algn="l"/>
              </a:tabLst>
            </a:pP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A set of zero items is a tree, called the </a:t>
            </a:r>
            <a:r>
              <a:rPr kumimoji="0" lang="en-US" sz="28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empty tree </a:t>
            </a: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(or null tree).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1025525" algn="l"/>
              </a:tabLst>
            </a:pP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If </a:t>
            </a:r>
            <a:r>
              <a:rPr kumimoji="0" lang="en-US" sz="28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T</a:t>
            </a:r>
            <a:r>
              <a:rPr kumimoji="0" lang="en-US"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1</a:t>
            </a: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t>
            </a:r>
            <a:r>
              <a:rPr kumimoji="0" lang="en-US" sz="28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T</a:t>
            </a:r>
            <a:r>
              <a:rPr kumimoji="0" lang="en-US"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2</a:t>
            </a: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 </a:t>
            </a:r>
            <a:r>
              <a:rPr kumimoji="0" lang="en-US" sz="2800" b="0" i="1" u="none" strike="noStrike" cap="none" normalizeH="0" baseline="0" dirty="0" err="1" smtClean="0">
                <a:ln>
                  <a:noFill/>
                </a:ln>
                <a:solidFill>
                  <a:srgbClr val="221F20"/>
                </a:solidFill>
                <a:effectLst/>
                <a:latin typeface="Arial" pitchFamily="34" charset="0"/>
                <a:ea typeface="Times New Roman" pitchFamily="18" charset="0"/>
                <a:cs typeface="Arial" pitchFamily="34" charset="0"/>
              </a:rPr>
              <a:t>T</a:t>
            </a:r>
            <a:r>
              <a:rPr kumimoji="0" lang="en-US" b="0" i="1" u="none" strike="noStrike" cap="none" normalizeH="0" baseline="0" dirty="0" err="1" smtClean="0">
                <a:ln>
                  <a:noFill/>
                </a:ln>
                <a:solidFill>
                  <a:srgbClr val="221F20"/>
                </a:solidFill>
                <a:effectLst/>
                <a:latin typeface="Arial" pitchFamily="34" charset="0"/>
                <a:ea typeface="Times New Roman" pitchFamily="18" charset="0"/>
                <a:cs typeface="Arial" pitchFamily="34" charset="0"/>
              </a:rPr>
              <a:t>n</a:t>
            </a:r>
            <a:r>
              <a:rPr kumimoji="0" lang="en-US"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t>
            </a: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are </a:t>
            </a:r>
            <a:r>
              <a:rPr kumimoji="0" lang="en-US" sz="28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n </a:t>
            </a: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trees for </a:t>
            </a:r>
            <a:r>
              <a:rPr kumimoji="0" lang="en-US" sz="28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n </a:t>
            </a: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&gt; 0 and </a:t>
            </a:r>
            <a:r>
              <a:rPr kumimoji="0" lang="en-US" sz="28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R </a:t>
            </a: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is a </a:t>
            </a:r>
            <a:r>
              <a:rPr kumimoji="0" lang="en-US" sz="28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node</a:t>
            </a: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then the set </a:t>
            </a:r>
            <a:r>
              <a:rPr kumimoji="0" lang="en-US" sz="28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T </a:t>
            </a: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containing </a:t>
            </a:r>
            <a:r>
              <a:rPr kumimoji="0" lang="en-US" sz="28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R </a:t>
            </a: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and the trees </a:t>
            </a:r>
            <a:r>
              <a:rPr kumimoji="0" lang="en-US" sz="28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T</a:t>
            </a:r>
            <a:r>
              <a:rPr kumimoji="0" lang="en-US"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1</a:t>
            </a: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t>
            </a:r>
            <a:r>
              <a:rPr kumimoji="0" lang="en-US" sz="28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T</a:t>
            </a:r>
            <a:r>
              <a:rPr kumimoji="0" lang="en-US"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2</a:t>
            </a: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 </a:t>
            </a:r>
            <a:r>
              <a:rPr kumimoji="0" lang="en-US" sz="2800" b="0" i="1" u="none" strike="noStrike" cap="none" normalizeH="0" baseline="0" dirty="0" err="1" smtClean="0">
                <a:ln>
                  <a:noFill/>
                </a:ln>
                <a:solidFill>
                  <a:srgbClr val="221F20"/>
                </a:solidFill>
                <a:effectLst/>
                <a:latin typeface="Arial" pitchFamily="34" charset="0"/>
                <a:ea typeface="Times New Roman" pitchFamily="18" charset="0"/>
                <a:cs typeface="Arial" pitchFamily="34" charset="0"/>
              </a:rPr>
              <a:t>T</a:t>
            </a:r>
            <a:r>
              <a:rPr kumimoji="0" lang="en-US" b="0" i="1" u="none" strike="noStrike" cap="none" normalizeH="0" baseline="0" dirty="0" err="1" smtClean="0">
                <a:ln>
                  <a:noFill/>
                </a:ln>
                <a:solidFill>
                  <a:srgbClr val="221F20"/>
                </a:solidFill>
                <a:effectLst/>
                <a:latin typeface="Arial" pitchFamily="34" charset="0"/>
                <a:ea typeface="Times New Roman" pitchFamily="18" charset="0"/>
                <a:cs typeface="Arial" pitchFamily="34" charset="0"/>
              </a:rPr>
              <a:t>n</a:t>
            </a:r>
            <a:r>
              <a:rPr kumimoji="0" lang="en-US"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t>
            </a: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are a tree. Within </a:t>
            </a:r>
            <a:r>
              <a:rPr kumimoji="0" lang="en-US" sz="28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T</a:t>
            </a: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t>
            </a:r>
            <a:r>
              <a:rPr kumimoji="0" lang="en-US" sz="28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R </a:t>
            </a: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is called the </a:t>
            </a:r>
            <a:r>
              <a:rPr kumimoji="0" lang="en-US" sz="28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root </a:t>
            </a: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of </a:t>
            </a:r>
            <a:r>
              <a:rPr kumimoji="0" lang="en-US" sz="28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T</a:t>
            </a: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and </a:t>
            </a:r>
            <a:r>
              <a:rPr kumimoji="0" lang="en-US" sz="28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T</a:t>
            </a:r>
            <a:r>
              <a:rPr kumimoji="0" lang="en-US"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1</a:t>
            </a: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t>
            </a:r>
            <a:r>
              <a:rPr kumimoji="0" lang="en-US" sz="28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T</a:t>
            </a:r>
            <a:r>
              <a:rPr kumimoji="0" lang="en-US"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2</a:t>
            </a: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 </a:t>
            </a:r>
            <a:r>
              <a:rPr kumimoji="0" lang="en-US" sz="2800" b="0" i="1" u="none" strike="noStrike" cap="none" normalizeH="0" baseline="0" dirty="0" err="1" smtClean="0">
                <a:ln>
                  <a:noFill/>
                </a:ln>
                <a:solidFill>
                  <a:srgbClr val="221F20"/>
                </a:solidFill>
                <a:effectLst/>
                <a:latin typeface="Arial" pitchFamily="34" charset="0"/>
                <a:ea typeface="Times New Roman" pitchFamily="18" charset="0"/>
                <a:cs typeface="Arial" pitchFamily="34" charset="0"/>
              </a:rPr>
              <a:t>T</a:t>
            </a:r>
            <a:r>
              <a:rPr kumimoji="0" lang="en-US" b="0" i="1" u="none" strike="noStrike" cap="none" normalizeH="0" baseline="0" dirty="0" err="1" smtClean="0">
                <a:ln>
                  <a:noFill/>
                </a:ln>
                <a:solidFill>
                  <a:srgbClr val="221F20"/>
                </a:solidFill>
                <a:effectLst/>
                <a:latin typeface="Arial" pitchFamily="34" charset="0"/>
                <a:ea typeface="Times New Roman" pitchFamily="18" charset="0"/>
                <a:cs typeface="Arial" pitchFamily="34" charset="0"/>
              </a:rPr>
              <a:t>n</a:t>
            </a:r>
            <a:r>
              <a:rPr kumimoji="0" lang="en-US"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t>
            </a: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are called </a:t>
            </a:r>
            <a:r>
              <a:rPr kumimoji="0" lang="en-US" sz="2800" b="0" i="1" u="none" strike="noStrike" cap="none" normalizeH="0" baseline="0" dirty="0" err="1" smtClean="0">
                <a:ln>
                  <a:noFill/>
                </a:ln>
                <a:solidFill>
                  <a:srgbClr val="221F20"/>
                </a:solidFill>
                <a:effectLst/>
                <a:latin typeface="Arial" pitchFamily="34" charset="0"/>
                <a:ea typeface="Times New Roman" pitchFamily="18" charset="0"/>
                <a:cs typeface="Arial" pitchFamily="34" charset="0"/>
              </a:rPr>
              <a:t>subtrees</a:t>
            </a:r>
            <a:r>
              <a:rPr kumimoji="0" lang="en-US" sz="28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an Example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44</a:t>
            </a:fld>
            <a:endParaRPr lang="en-US"/>
          </a:p>
        </p:txBody>
      </p:sp>
      <p:pic>
        <p:nvPicPr>
          <p:cNvPr id="121858" name="Picture 2" descr="Image result for general trees in data structure"/>
          <p:cNvPicPr>
            <a:picLocks noChangeAspect="1" noChangeArrowheads="1"/>
          </p:cNvPicPr>
          <p:nvPr/>
        </p:nvPicPr>
        <p:blipFill>
          <a:blip r:embed="rId2"/>
          <a:srcRect/>
          <a:stretch>
            <a:fillRect/>
          </a:stretch>
        </p:blipFill>
        <p:spPr bwMode="auto">
          <a:xfrm>
            <a:off x="1676400" y="1676400"/>
            <a:ext cx="5486400" cy="396240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33</a:t>
            </a:r>
            <a:endParaRPr sz="1200">
              <a:latin typeface="Trebuchet MS"/>
              <a:cs typeface="Trebuchet MS"/>
            </a:endParaRPr>
          </a:p>
        </p:txBody>
      </p:sp>
      <p:sp>
        <p:nvSpPr>
          <p:cNvPr id="3" name="object 3"/>
          <p:cNvSpPr txBox="1">
            <a:spLocks noGrp="1"/>
          </p:cNvSpPr>
          <p:nvPr>
            <p:ph type="title"/>
          </p:nvPr>
        </p:nvSpPr>
        <p:spPr>
          <a:xfrm>
            <a:off x="691387" y="343865"/>
            <a:ext cx="3816985" cy="697230"/>
          </a:xfrm>
          <a:prstGeom prst="rect">
            <a:avLst/>
          </a:prstGeom>
        </p:spPr>
        <p:txBody>
          <a:bodyPr vert="horz" wrap="square" lIns="0" tIns="13335" rIns="0" bIns="0" rtlCol="0">
            <a:spAutoFit/>
          </a:bodyPr>
          <a:lstStyle/>
          <a:p>
            <a:pPr marL="12700">
              <a:lnSpc>
                <a:spcPct val="100000"/>
              </a:lnSpc>
              <a:spcBef>
                <a:spcPts val="105"/>
              </a:spcBef>
            </a:pPr>
            <a:r>
              <a:rPr spc="-265" dirty="0"/>
              <a:t>Another</a:t>
            </a:r>
            <a:r>
              <a:rPr spc="-120" dirty="0"/>
              <a:t> </a:t>
            </a:r>
            <a:r>
              <a:rPr spc="-290" dirty="0"/>
              <a:t>Example</a:t>
            </a:r>
          </a:p>
        </p:txBody>
      </p:sp>
      <p:sp>
        <p:nvSpPr>
          <p:cNvPr id="4" name="object 4"/>
          <p:cNvSpPr/>
          <p:nvPr/>
        </p:nvSpPr>
        <p:spPr>
          <a:xfrm>
            <a:off x="381000" y="2514600"/>
            <a:ext cx="8534400" cy="2507311"/>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xfrm>
            <a:off x="152400" y="6400800"/>
            <a:ext cx="2124710" cy="219709"/>
          </a:xfrm>
          <a:prstGeom prst="rect">
            <a:avLst/>
          </a:prstGeom>
        </p:spPr>
        <p:txBody>
          <a:bodyPr vert="horz" wrap="square" lIns="0" tIns="0" rIns="0" bIns="0" rtlCol="0">
            <a:spAutoFit/>
          </a:bodyPr>
          <a:lstStyle/>
          <a:p>
            <a:pPr marL="12700">
              <a:lnSpc>
                <a:spcPts val="1580"/>
              </a:lnSpc>
            </a:pPr>
            <a:fld id="{6F8E03B2-D244-4C02-A4EA-2CB3948D72B2}" type="datetime4">
              <a:rPr lang="en-US" spc="-5" smtClean="0"/>
              <a:pPr marL="12700">
                <a:lnSpc>
                  <a:spcPts val="1580"/>
                </a:lnSpc>
              </a:pPr>
              <a:t>January 1, 2020</a:t>
            </a:fld>
            <a:endParaRPr spc="-5"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302" y="304800"/>
            <a:ext cx="7867395" cy="609600"/>
          </a:xfrm>
        </p:spPr>
        <p:txBody>
          <a:bodyPr/>
          <a:lstStyle/>
          <a:p>
            <a:r>
              <a:rPr lang="en-US" dirty="0" smtClean="0"/>
              <a:t>Complete Binary Tree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46</a:t>
            </a:fld>
            <a:endParaRPr lang="en-US"/>
          </a:p>
        </p:txBody>
      </p:sp>
      <p:sp>
        <p:nvSpPr>
          <p:cNvPr id="135170" name="Rectangle 2"/>
          <p:cNvSpPr>
            <a:spLocks noChangeArrowheads="1"/>
          </p:cNvSpPr>
          <p:nvPr/>
        </p:nvSpPr>
        <p:spPr bwMode="auto">
          <a:xfrm>
            <a:off x="152400" y="1524001"/>
            <a:ext cx="88392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a:t>
            </a:r>
            <a:r>
              <a:rPr kumimoji="0" lang="en-US"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complete binary tree </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is a binary tree that satisfies two properties. First, in a complete binary tree, every level, except possibly the last, is completely filled. Second, all nodes appear as far left as possible.</a:t>
            </a:r>
          </a:p>
          <a:p>
            <a:pPr algn="just" fontAlgn="base">
              <a:spcBef>
                <a:spcPct val="0"/>
              </a:spcBef>
              <a:spcAft>
                <a:spcPct val="0"/>
              </a:spcAft>
            </a:pPr>
            <a:r>
              <a:rPr lang="en-US" sz="2000" dirty="0" smtClean="0">
                <a:latin typeface="Arial" pitchFamily="34" charset="0"/>
                <a:ea typeface="Times New Roman" pitchFamily="18" charset="0"/>
                <a:cs typeface="Arial" pitchFamily="34" charset="0"/>
              </a:rPr>
              <a:t>In a complete binary tree T , there are exactly n nodes and level r of T can have at most 2r nodes. </a:t>
            </a:r>
          </a:p>
        </p:txBody>
      </p:sp>
      <p:sp>
        <p:nvSpPr>
          <p:cNvPr id="135169" name="Text Box 1"/>
          <p:cNvSpPr txBox="1">
            <a:spLocks noChangeArrowheads="1"/>
          </p:cNvSpPr>
          <p:nvPr/>
        </p:nvSpPr>
        <p:spPr bwMode="auto">
          <a:xfrm>
            <a:off x="2598738" y="115888"/>
            <a:ext cx="33337" cy="603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400" b="0" i="0" u="none" strike="noStrike" cap="none" normalizeH="0" baseline="0" smtClean="0">
              <a:ln>
                <a:noFill/>
              </a:ln>
              <a:solidFill>
                <a:schemeClr val="tx1"/>
              </a:solidFill>
              <a:effectLst/>
              <a:latin typeface="Arial"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smtClean="0">
                <a:ln>
                  <a:noFill/>
                </a:ln>
                <a:solidFill>
                  <a:schemeClr val="tx1"/>
                </a:solidFill>
                <a:effectLst/>
                <a:latin typeface="Arial" pitchFamily="34" charset="0"/>
                <a:ea typeface="Times New Roman" pitchFamily="18" charset="0"/>
                <a:cs typeface="Times New Roman" pitchFamily="18" charset="0"/>
              </a:rPr>
              <a:t>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5171" name="Rectangle 3"/>
          <p:cNvSpPr>
            <a:spLocks noChangeArrowheads="1"/>
          </p:cNvSpPr>
          <p:nvPr/>
        </p:nvSpPr>
        <p:spPr bwMode="auto">
          <a:xfrm>
            <a:off x="0" y="457200"/>
            <a:ext cx="184731"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p:txBody>
      </p:sp>
      <p:sp>
        <p:nvSpPr>
          <p:cNvPr id="8" name="object 4"/>
          <p:cNvSpPr/>
          <p:nvPr/>
        </p:nvSpPr>
        <p:spPr>
          <a:xfrm>
            <a:off x="1477149" y="3124200"/>
            <a:ext cx="5699670" cy="29717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Binary Tree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47</a:t>
            </a:fld>
            <a:endParaRPr lang="en-US"/>
          </a:p>
        </p:txBody>
      </p:sp>
      <p:sp>
        <p:nvSpPr>
          <p:cNvPr id="20501" name="Rectangle 21"/>
          <p:cNvSpPr>
            <a:spLocks noChangeArrowheads="1"/>
          </p:cNvSpPr>
          <p:nvPr/>
        </p:nvSpPr>
        <p:spPr bwMode="auto">
          <a:xfrm>
            <a:off x="228600" y="1905000"/>
            <a:ext cx="86868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152400" algn="just" fontAlgn="base">
              <a:spcBef>
                <a:spcPct val="0"/>
              </a:spcBef>
              <a:spcAft>
                <a:spcPct val="0"/>
              </a:spcAft>
              <a:tabLst>
                <a:tab pos="1874838" algn="l"/>
              </a:tabLst>
            </a:pPr>
            <a:r>
              <a:rPr lang="en-US" sz="2000" dirty="0" smtClean="0">
                <a:latin typeface="Arial" pitchFamily="34" charset="0"/>
                <a:ea typeface="Times New Roman" pitchFamily="18" charset="0"/>
                <a:cs typeface="Arial" pitchFamily="34" charset="0"/>
              </a:rPr>
              <a:t>In a full binary tree, each node has two children or no child at all. The total   number of nodes in a full binary tree of height h is 2h+1 - 1 considering the root at level 0.</a:t>
            </a:r>
          </a:p>
          <a:p>
            <a:pPr marL="0" marR="0" lvl="0" indent="152400" algn="just" defTabSz="914400" rtl="0" eaLnBrk="1" fontAlgn="base" latinLnBrk="0" hangingPunct="1">
              <a:lnSpc>
                <a:spcPct val="100000"/>
              </a:lnSpc>
              <a:spcBef>
                <a:spcPct val="0"/>
              </a:spcBef>
              <a:spcAft>
                <a:spcPct val="0"/>
              </a:spcAft>
              <a:buClrTx/>
              <a:buSzTx/>
              <a:buFontTx/>
              <a:buNone/>
              <a:tabLst>
                <a:tab pos="1874838" algn="l"/>
              </a:tabLst>
            </a:pPr>
            <a:r>
              <a:rPr lang="en-US" sz="2000" dirty="0" smtClean="0">
                <a:latin typeface="Arial" pitchFamily="34" charset="0"/>
                <a:ea typeface="Times New Roman" pitchFamily="18" charset="0"/>
                <a:cs typeface="Arial" pitchFamily="34" charset="0"/>
              </a:rPr>
              <a:t>A binary tree is a full binary tree if it contains the maximum possible number of nodes in all levels.</a:t>
            </a:r>
          </a:p>
        </p:txBody>
      </p:sp>
      <p:sp>
        <p:nvSpPr>
          <p:cNvPr id="28" name="object 4"/>
          <p:cNvSpPr/>
          <p:nvPr/>
        </p:nvSpPr>
        <p:spPr>
          <a:xfrm>
            <a:off x="1524001" y="3581400"/>
            <a:ext cx="5410200" cy="25145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Strictly Binary Tree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48</a:t>
            </a:fld>
            <a:endParaRPr lang="en-US"/>
          </a:p>
        </p:txBody>
      </p:sp>
      <p:sp>
        <p:nvSpPr>
          <p:cNvPr id="5" name="Rectangle 4"/>
          <p:cNvSpPr/>
          <p:nvPr/>
        </p:nvSpPr>
        <p:spPr>
          <a:xfrm>
            <a:off x="228600" y="1524000"/>
            <a:ext cx="8686800" cy="1384995"/>
          </a:xfrm>
          <a:prstGeom prst="rect">
            <a:avLst/>
          </a:prstGeom>
        </p:spPr>
        <p:txBody>
          <a:bodyPr wrap="square">
            <a:spAutoFit/>
          </a:bodyPr>
          <a:lstStyle/>
          <a:p>
            <a:pPr algn="just"/>
            <a:r>
              <a:rPr lang="en-US" sz="2800" dirty="0" smtClean="0"/>
              <a:t>If every non-terminal node in a binary tree consists of non-empty left and right sub- trees, then such a tree is called a </a:t>
            </a:r>
            <a:r>
              <a:rPr lang="en-US" sz="2800" i="1" dirty="0" smtClean="0"/>
              <a:t>strictly binary tree</a:t>
            </a:r>
            <a:r>
              <a:rPr lang="en-US" sz="2800" dirty="0" smtClean="0"/>
              <a:t>.</a:t>
            </a:r>
            <a:endParaRPr lang="en-US" sz="2800" dirty="0"/>
          </a:p>
        </p:txBody>
      </p:sp>
      <p:sp>
        <p:nvSpPr>
          <p:cNvPr id="134180" name="AutoShape 36" descr="Image result for strictly binary tre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4182" name="AutoShape 38" descr="Image result for strictly binary tre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4188" name="Picture 44" descr="Image result for strictly binary tree"/>
          <p:cNvPicPr>
            <a:picLocks noChangeAspect="1" noChangeArrowheads="1"/>
          </p:cNvPicPr>
          <p:nvPr/>
        </p:nvPicPr>
        <p:blipFill>
          <a:blip r:embed="rId2"/>
          <a:srcRect/>
          <a:stretch>
            <a:fillRect/>
          </a:stretch>
        </p:blipFill>
        <p:spPr bwMode="auto">
          <a:xfrm>
            <a:off x="2362200" y="2895600"/>
            <a:ext cx="4800600" cy="312420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Binary Tree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49</a:t>
            </a:fld>
            <a:endParaRPr lang="en-US"/>
          </a:p>
        </p:txBody>
      </p:sp>
      <p:sp>
        <p:nvSpPr>
          <p:cNvPr id="5" name="Rectangle 4"/>
          <p:cNvSpPr/>
          <p:nvPr/>
        </p:nvSpPr>
        <p:spPr>
          <a:xfrm>
            <a:off x="228600" y="1524000"/>
            <a:ext cx="8610600" cy="1569660"/>
          </a:xfrm>
          <a:prstGeom prst="rect">
            <a:avLst/>
          </a:prstGeom>
        </p:spPr>
        <p:txBody>
          <a:bodyPr wrap="square">
            <a:spAutoFit/>
          </a:bodyPr>
          <a:lstStyle/>
          <a:p>
            <a:pPr algn="just"/>
            <a:r>
              <a:rPr lang="en-US" sz="2400" dirty="0" smtClean="0"/>
              <a:t>A binary tree </a:t>
            </a:r>
            <a:r>
              <a:rPr lang="en-US" sz="2400" i="1" dirty="0" smtClean="0"/>
              <a:t>T </a:t>
            </a:r>
            <a:r>
              <a:rPr lang="en-US" sz="2400" dirty="0" smtClean="0"/>
              <a:t>with each node having zero or two children is called an </a:t>
            </a:r>
            <a:r>
              <a:rPr lang="en-US" sz="2400" i="1" dirty="0" smtClean="0"/>
              <a:t>extended binary tree</a:t>
            </a:r>
            <a:r>
              <a:rPr lang="en-US" sz="2400" dirty="0" smtClean="0"/>
              <a:t>. The nodes with two children are called </a:t>
            </a:r>
            <a:r>
              <a:rPr lang="en-US" sz="2400" i="1" dirty="0" smtClean="0"/>
              <a:t>internal nodes</a:t>
            </a:r>
            <a:r>
              <a:rPr lang="en-US" sz="2400" dirty="0" smtClean="0"/>
              <a:t>, and those with zero children are called </a:t>
            </a:r>
            <a:r>
              <a:rPr lang="en-US" sz="2400" i="1" dirty="0" smtClean="0"/>
              <a:t>external nodes</a:t>
            </a:r>
            <a:r>
              <a:rPr lang="en-US" sz="2400" dirty="0" smtClean="0"/>
              <a:t>. Trees can be converted into extended trees by adding a node</a:t>
            </a:r>
            <a:endParaRPr lang="en-US" sz="2400" dirty="0"/>
          </a:p>
        </p:txBody>
      </p:sp>
      <p:pic>
        <p:nvPicPr>
          <p:cNvPr id="133122" name="Picture 2" descr="Image result for extended binary tree"/>
          <p:cNvPicPr>
            <a:picLocks noChangeAspect="1" noChangeArrowheads="1"/>
          </p:cNvPicPr>
          <p:nvPr/>
        </p:nvPicPr>
        <p:blipFill>
          <a:blip r:embed="rId2"/>
          <a:srcRect/>
          <a:stretch>
            <a:fillRect/>
          </a:stretch>
        </p:blipFill>
        <p:spPr bwMode="auto">
          <a:xfrm>
            <a:off x="1143000" y="3200400"/>
            <a:ext cx="7086600" cy="2971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6"/>
          </p:nvPr>
        </p:nvSpPr>
        <p:spPr>
          <a:xfrm>
            <a:off x="228600" y="6324600"/>
            <a:ext cx="2124710" cy="219709"/>
          </a:xfrm>
        </p:spPr>
        <p:txBody>
          <a:bodyPr/>
          <a:lstStyle/>
          <a:p>
            <a:pPr marL="12700">
              <a:lnSpc>
                <a:spcPts val="1580"/>
              </a:lnSpc>
            </a:pPr>
            <a:fld id="{AE1A961D-C967-4594-AEA5-4EAC62B99ECE}" type="datetime4">
              <a:rPr lang="en-US" spc="-5" smtClean="0"/>
              <a:pPr marL="12700">
                <a:lnSpc>
                  <a:spcPts val="1580"/>
                </a:lnSpc>
              </a:pPr>
              <a:t>January 1, 2020</a:t>
            </a:fld>
            <a:endParaRPr lang="en-US" spc="-5" dirty="0"/>
          </a:p>
        </p:txBody>
      </p:sp>
      <p:sp>
        <p:nvSpPr>
          <p:cNvPr id="4" name="object 2"/>
          <p:cNvSpPr txBox="1"/>
          <p:nvPr/>
        </p:nvSpPr>
        <p:spPr>
          <a:xfrm>
            <a:off x="228600" y="533400"/>
            <a:ext cx="8382000" cy="444352"/>
          </a:xfrm>
          <a:prstGeom prst="rect">
            <a:avLst/>
          </a:prstGeom>
        </p:spPr>
        <p:txBody>
          <a:bodyPr vert="horz" wrap="square" lIns="0" tIns="13335" rIns="0" bIns="0" rtlCol="0">
            <a:spAutoFit/>
          </a:bodyPr>
          <a:lstStyle/>
          <a:p>
            <a:pPr marL="12700">
              <a:lnSpc>
                <a:spcPct val="100000"/>
              </a:lnSpc>
              <a:spcBef>
                <a:spcPts val="105"/>
              </a:spcBef>
            </a:pPr>
            <a:r>
              <a:rPr lang="en-US" sz="2800" b="1" spc="-85" dirty="0" smtClean="0">
                <a:solidFill>
                  <a:srgbClr val="775F54"/>
                </a:solidFill>
                <a:latin typeface="Trebuchet MS"/>
                <a:cs typeface="Trebuchet MS"/>
              </a:rPr>
              <a:t>ADVANCED DATA STRUCTURES SYLLABUS</a:t>
            </a:r>
            <a:endParaRPr lang="en-US" sz="2800" dirty="0">
              <a:latin typeface="Trebuchet MS"/>
              <a:cs typeface="Trebuchet MS"/>
            </a:endParaRPr>
          </a:p>
        </p:txBody>
      </p:sp>
      <p:sp>
        <p:nvSpPr>
          <p:cNvPr id="5" name="Rectangle 4"/>
          <p:cNvSpPr/>
          <p:nvPr/>
        </p:nvSpPr>
        <p:spPr>
          <a:xfrm>
            <a:off x="152400" y="1676400"/>
            <a:ext cx="8763000" cy="4524315"/>
          </a:xfrm>
          <a:prstGeom prst="rect">
            <a:avLst/>
          </a:prstGeom>
        </p:spPr>
        <p:txBody>
          <a:bodyPr wrap="square">
            <a:spAutoFit/>
          </a:bodyPr>
          <a:lstStyle/>
          <a:p>
            <a:pPr algn="just"/>
            <a:r>
              <a:rPr lang="en-US" sz="2400" b="1" dirty="0" smtClean="0">
                <a:latin typeface="Times New Roman" pitchFamily="18" charset="0"/>
                <a:cs typeface="Times New Roman" pitchFamily="18" charset="0"/>
              </a:rPr>
              <a:t>Syllabus: UNIT-III- Hashing</a:t>
            </a:r>
          </a:p>
          <a:p>
            <a:pPr algn="just"/>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Hash </a:t>
            </a:r>
            <a:r>
              <a:rPr lang="en-US" sz="2400" b="1" dirty="0">
                <a:latin typeface="Times New Roman" pitchFamily="18" charset="0"/>
                <a:cs typeface="Times New Roman" pitchFamily="18" charset="0"/>
              </a:rPr>
              <a:t>Table- </a:t>
            </a:r>
            <a:r>
              <a:rPr lang="en-US" sz="2400" dirty="0">
                <a:latin typeface="Times New Roman" pitchFamily="18" charset="0"/>
                <a:cs typeface="Times New Roman" pitchFamily="18" charset="0"/>
              </a:rPr>
              <a:t>Concepts-hash table, hash function, bucket, collision, probe, synonym, overflow, open hashing, closed hashing, perfect hash function, load density, full table, load factor, rehashing, issues in hashing, hash functions- properties of good hash function, division, multiplication, extraction, mid-square, folding and universal, Collision resolution strategies- open addressing and chaining, Hash table overflow- open addressing and chaining, extendible hashing. </a:t>
            </a:r>
          </a:p>
          <a:p>
            <a:pPr algn="just"/>
            <a:r>
              <a:rPr lang="en-US" sz="2400" b="1" dirty="0">
                <a:latin typeface="Times New Roman" pitchFamily="18" charset="0"/>
                <a:cs typeface="Times New Roman" pitchFamily="18" charset="0"/>
              </a:rPr>
              <a:t>Dictionary</a:t>
            </a:r>
            <a:r>
              <a:rPr lang="en-US" sz="2400" dirty="0">
                <a:latin typeface="Times New Roman" pitchFamily="18" charset="0"/>
                <a:cs typeface="Times New Roman" pitchFamily="18" charset="0"/>
              </a:rPr>
              <a:t>- Dictionary as ADT, ordered dictionaries. </a:t>
            </a:r>
          </a:p>
          <a:p>
            <a:pPr algn="just"/>
            <a:r>
              <a:rPr lang="en-US" sz="2400" b="1" dirty="0">
                <a:latin typeface="Times New Roman" pitchFamily="18" charset="0"/>
                <a:cs typeface="Times New Roman" pitchFamily="18" charset="0"/>
              </a:rPr>
              <a:t>Skip List- </a:t>
            </a:r>
            <a:r>
              <a:rPr lang="en-US" sz="2400" dirty="0">
                <a:latin typeface="Times New Roman" pitchFamily="18" charset="0"/>
                <a:cs typeface="Times New Roman" pitchFamily="18" charset="0"/>
              </a:rPr>
              <a:t>representation, searching and operations- insertion, removal. 	</a:t>
            </a:r>
          </a:p>
        </p:txBody>
      </p:sp>
      <p:sp>
        <p:nvSpPr>
          <p:cNvPr id="6" name="Slide Number Placeholder 5"/>
          <p:cNvSpPr>
            <a:spLocks noGrp="1"/>
          </p:cNvSpPr>
          <p:nvPr>
            <p:ph type="sldNum" sz="quarter" idx="7"/>
          </p:nvPr>
        </p:nvSpPr>
        <p:spPr/>
        <p:txBody>
          <a:bodyPr/>
          <a:lstStyle/>
          <a:p>
            <a:fld id="{B6F15528-21DE-4FAA-801E-634DDDAF4B2B}" type="slidenum">
              <a:rPr lang="en-US" smtClean="0"/>
              <a:pPr/>
              <a:t>5</a:t>
            </a:fld>
            <a:endParaRPr lang="en-US"/>
          </a:p>
        </p:txBody>
      </p:sp>
      <p:sp>
        <p:nvSpPr>
          <p:cNvPr id="7" name="object 4"/>
          <p:cNvSpPr txBox="1"/>
          <p:nvPr/>
        </p:nvSpPr>
        <p:spPr>
          <a:xfrm>
            <a:off x="213461" y="1266191"/>
            <a:ext cx="91339" cy="197490"/>
          </a:xfrm>
          <a:prstGeom prst="rect">
            <a:avLst/>
          </a:prstGeom>
        </p:spPr>
        <p:txBody>
          <a:bodyPr vert="horz" wrap="square" lIns="0" tIns="12700" rIns="0" bIns="0" rtlCol="0">
            <a:spAutoFit/>
          </a:bodyPr>
          <a:lstStyle/>
          <a:p>
            <a:pPr marL="12700">
              <a:lnSpc>
                <a:spcPct val="100000"/>
              </a:lnSpc>
              <a:spcBef>
                <a:spcPts val="100"/>
              </a:spcBef>
            </a:pPr>
            <a:r>
              <a:rPr lang="en-US" sz="1200" b="1" spc="-70" dirty="0">
                <a:solidFill>
                  <a:srgbClr val="FFFFFF"/>
                </a:solidFill>
                <a:latin typeface="Trebuchet MS"/>
                <a:cs typeface="Trebuchet MS"/>
              </a:rPr>
              <a:t>4</a:t>
            </a:r>
            <a:endParaRPr sz="1200">
              <a:latin typeface="Trebuchet MS"/>
              <a:cs typeface="Trebuchet M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Skewed Binary Tree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January 1, 2020</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50</a:t>
            </a:fld>
            <a:endParaRPr lang="en-US"/>
          </a:p>
        </p:txBody>
      </p:sp>
      <p:sp>
        <p:nvSpPr>
          <p:cNvPr id="132097" name="Rectangle 1"/>
          <p:cNvSpPr>
            <a:spLocks noChangeArrowheads="1"/>
          </p:cNvSpPr>
          <p:nvPr/>
        </p:nvSpPr>
        <p:spPr bwMode="auto">
          <a:xfrm>
            <a:off x="152400" y="1524000"/>
            <a:ext cx="87630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262188" algn="l"/>
              </a:tabLst>
            </a:pPr>
            <a:r>
              <a:rPr kumimoji="0" lang="en-US" sz="2400" b="1"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Left skewed binary tree:</a:t>
            </a:r>
          </a:p>
          <a:p>
            <a:pPr marL="0" marR="0" lvl="0" indent="0" algn="l" defTabSz="914400" rtl="0" eaLnBrk="1" fontAlgn="base" latinLnBrk="0" hangingPunct="1">
              <a:lnSpc>
                <a:spcPct val="100000"/>
              </a:lnSpc>
              <a:spcBef>
                <a:spcPct val="0"/>
              </a:spcBef>
              <a:spcAft>
                <a:spcPct val="0"/>
              </a:spcAft>
              <a:buClrTx/>
              <a:buSzTx/>
              <a:buFontTx/>
              <a:buNone/>
              <a:tabLst>
                <a:tab pos="2262188" algn="l"/>
              </a:tabLst>
            </a:pPr>
            <a:r>
              <a:rPr kumimoji="0" lang="en-US"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If the right </a:t>
            </a:r>
            <a:r>
              <a:rPr kumimoji="0" lang="en-US" i="0" u="none" strike="noStrike" cap="none" normalizeH="0" baseline="0" dirty="0" err="1" smtClean="0">
                <a:ln>
                  <a:noFill/>
                </a:ln>
                <a:solidFill>
                  <a:srgbClr val="221F20"/>
                </a:solidFill>
                <a:effectLst/>
                <a:latin typeface="Arial" pitchFamily="34" charset="0"/>
                <a:ea typeface="Times New Roman" pitchFamily="18" charset="0"/>
                <a:cs typeface="Arial" pitchFamily="34" charset="0"/>
              </a:rPr>
              <a:t>subtree</a:t>
            </a:r>
            <a:r>
              <a:rPr kumimoji="0" lang="en-US"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is missing in every node of a tree, we call it a </a:t>
            </a:r>
            <a:r>
              <a:rPr kumimoji="0" lang="en-US"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left skewed tree.</a:t>
            </a:r>
          </a:p>
          <a:p>
            <a:pPr fontAlgn="base">
              <a:spcBef>
                <a:spcPct val="0"/>
              </a:spcBef>
              <a:spcAft>
                <a:spcPct val="0"/>
              </a:spcAft>
              <a:tabLst>
                <a:tab pos="2262188" algn="l"/>
              </a:tabLst>
            </a:pPr>
            <a:r>
              <a:rPr lang="en-US" sz="2400" b="1" i="1" dirty="0" smtClean="0">
                <a:solidFill>
                  <a:srgbClr val="221F20"/>
                </a:solidFill>
                <a:latin typeface="Arial" pitchFamily="34" charset="0"/>
                <a:ea typeface="Times New Roman" pitchFamily="18" charset="0"/>
                <a:cs typeface="Arial" pitchFamily="34" charset="0"/>
              </a:rPr>
              <a:t>Right skewed binary tree:</a:t>
            </a:r>
          </a:p>
          <a:p>
            <a:pPr marL="0" marR="0" lvl="0" indent="0" algn="l" defTabSz="914400" rtl="0" eaLnBrk="0" fontAlgn="base" latinLnBrk="0" hangingPunct="0">
              <a:lnSpc>
                <a:spcPct val="100000"/>
              </a:lnSpc>
              <a:spcBef>
                <a:spcPct val="0"/>
              </a:spcBef>
              <a:spcAft>
                <a:spcPct val="0"/>
              </a:spcAft>
              <a:buClrTx/>
              <a:buSzTx/>
              <a:buFontTx/>
              <a:buNone/>
              <a:tabLst>
                <a:tab pos="2262188" algn="l"/>
              </a:tabLst>
            </a:pPr>
            <a:r>
              <a:rPr lang="en-US" dirty="0" smtClean="0">
                <a:solidFill>
                  <a:srgbClr val="221F20"/>
                </a:solidFill>
                <a:latin typeface="Arial" pitchFamily="34" charset="0"/>
                <a:ea typeface="Times New Roman" pitchFamily="18" charset="0"/>
                <a:cs typeface="Arial" pitchFamily="34" charset="0"/>
              </a:rPr>
              <a:t>If the left </a:t>
            </a:r>
            <a:r>
              <a:rPr lang="en-US" dirty="0" err="1" smtClean="0">
                <a:solidFill>
                  <a:srgbClr val="221F20"/>
                </a:solidFill>
                <a:latin typeface="Arial" pitchFamily="34" charset="0"/>
                <a:ea typeface="Times New Roman" pitchFamily="18" charset="0"/>
                <a:cs typeface="Arial" pitchFamily="34" charset="0"/>
              </a:rPr>
              <a:t>subtree</a:t>
            </a:r>
            <a:r>
              <a:rPr lang="en-US" dirty="0" smtClean="0">
                <a:solidFill>
                  <a:srgbClr val="221F20"/>
                </a:solidFill>
                <a:latin typeface="Arial" pitchFamily="34" charset="0"/>
                <a:ea typeface="Times New Roman" pitchFamily="18" charset="0"/>
                <a:cs typeface="Arial" pitchFamily="34" charset="0"/>
              </a:rPr>
              <a:t> is missing in every node of a tree, we call it as right </a:t>
            </a:r>
            <a:r>
              <a:rPr lang="en-US" dirty="0" err="1" smtClean="0">
                <a:solidFill>
                  <a:srgbClr val="221F20"/>
                </a:solidFill>
                <a:latin typeface="Arial" pitchFamily="34" charset="0"/>
                <a:ea typeface="Times New Roman" pitchFamily="18" charset="0"/>
                <a:cs typeface="Arial" pitchFamily="34" charset="0"/>
              </a:rPr>
              <a:t>subtree</a:t>
            </a:r>
            <a:r>
              <a:rPr lang="en-US" dirty="0" smtClean="0">
                <a:solidFill>
                  <a:srgbClr val="221F20"/>
                </a:solidFill>
                <a:latin typeface="Arial" pitchFamily="34" charset="0"/>
                <a:ea typeface="Times New Roman" pitchFamily="18" charset="0"/>
                <a:cs typeface="Arial" pitchFamily="34" charset="0"/>
              </a:rPr>
              <a:t>. </a:t>
            </a:r>
          </a:p>
        </p:txBody>
      </p:sp>
      <p:pic>
        <p:nvPicPr>
          <p:cNvPr id="132115" name="Picture 19" descr="Image result for skewed tree"/>
          <p:cNvPicPr>
            <a:picLocks noChangeAspect="1" noChangeArrowheads="1"/>
          </p:cNvPicPr>
          <p:nvPr/>
        </p:nvPicPr>
        <p:blipFill>
          <a:blip r:embed="rId2"/>
          <a:srcRect/>
          <a:stretch>
            <a:fillRect/>
          </a:stretch>
        </p:blipFill>
        <p:spPr bwMode="auto">
          <a:xfrm>
            <a:off x="1295400" y="3048000"/>
            <a:ext cx="6248400" cy="2895600"/>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34</a:t>
            </a:r>
            <a:endParaRPr sz="1200">
              <a:latin typeface="Trebuchet MS"/>
              <a:cs typeface="Trebuchet MS"/>
            </a:endParaRPr>
          </a:p>
        </p:txBody>
      </p:sp>
      <p:sp>
        <p:nvSpPr>
          <p:cNvPr id="3" name="object 3"/>
          <p:cNvSpPr txBox="1">
            <a:spLocks noGrp="1"/>
          </p:cNvSpPr>
          <p:nvPr>
            <p:ph type="title"/>
          </p:nvPr>
        </p:nvSpPr>
        <p:spPr>
          <a:xfrm>
            <a:off x="691387" y="343865"/>
            <a:ext cx="1943100" cy="697230"/>
          </a:xfrm>
          <a:prstGeom prst="rect">
            <a:avLst/>
          </a:prstGeom>
        </p:spPr>
        <p:txBody>
          <a:bodyPr vert="horz" wrap="square" lIns="0" tIns="13335" rIns="0" bIns="0" rtlCol="0">
            <a:spAutoFit/>
          </a:bodyPr>
          <a:lstStyle/>
          <a:p>
            <a:pPr marL="12700">
              <a:lnSpc>
                <a:spcPct val="100000"/>
              </a:lnSpc>
              <a:spcBef>
                <a:spcPts val="105"/>
              </a:spcBef>
            </a:pPr>
            <a:r>
              <a:rPr spc="-315" dirty="0"/>
              <a:t>Subtrees</a:t>
            </a:r>
          </a:p>
        </p:txBody>
      </p:sp>
      <p:sp>
        <p:nvSpPr>
          <p:cNvPr id="4" name="object 4"/>
          <p:cNvSpPr/>
          <p:nvPr/>
        </p:nvSpPr>
        <p:spPr>
          <a:xfrm>
            <a:off x="228600" y="2166456"/>
            <a:ext cx="8686800" cy="348282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xfrm>
            <a:off x="152400" y="6400800"/>
            <a:ext cx="2124710" cy="219709"/>
          </a:xfrm>
          <a:prstGeom prst="rect">
            <a:avLst/>
          </a:prstGeom>
        </p:spPr>
        <p:txBody>
          <a:bodyPr vert="horz" wrap="square" lIns="0" tIns="0" rIns="0" bIns="0" rtlCol="0">
            <a:spAutoFit/>
          </a:bodyPr>
          <a:lstStyle/>
          <a:p>
            <a:pPr marL="12700">
              <a:lnSpc>
                <a:spcPts val="1580"/>
              </a:lnSpc>
            </a:pPr>
            <a:fld id="{5AC94BB5-FD0E-4C53-9EE2-C1FB97BEC44B}" type="datetime4">
              <a:rPr lang="en-US" spc="-5" smtClean="0"/>
              <a:pPr marL="12700">
                <a:lnSpc>
                  <a:spcPts val="1580"/>
                </a:lnSpc>
              </a:pPr>
              <a:t>January 1, 2020</a:t>
            </a:fld>
            <a:endParaRPr spc="-5"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35</a:t>
            </a:r>
            <a:endParaRPr sz="1200">
              <a:latin typeface="Trebuchet MS"/>
              <a:cs typeface="Trebuchet MS"/>
            </a:endParaRPr>
          </a:p>
        </p:txBody>
      </p:sp>
      <p:sp>
        <p:nvSpPr>
          <p:cNvPr id="3" name="object 3"/>
          <p:cNvSpPr txBox="1">
            <a:spLocks noGrp="1"/>
          </p:cNvSpPr>
          <p:nvPr>
            <p:ph type="title"/>
          </p:nvPr>
        </p:nvSpPr>
        <p:spPr>
          <a:xfrm>
            <a:off x="307340" y="345389"/>
            <a:ext cx="3883660" cy="690574"/>
          </a:xfrm>
          <a:prstGeom prst="rect">
            <a:avLst/>
          </a:prstGeom>
        </p:spPr>
        <p:txBody>
          <a:bodyPr vert="horz" wrap="square" lIns="0" tIns="13335" rIns="0" bIns="0" rtlCol="0">
            <a:spAutoFit/>
          </a:bodyPr>
          <a:lstStyle/>
          <a:p>
            <a:pPr marL="12700">
              <a:lnSpc>
                <a:spcPct val="100000"/>
              </a:lnSpc>
              <a:spcBef>
                <a:spcPts val="105"/>
              </a:spcBef>
            </a:pPr>
            <a:r>
              <a:rPr spc="-215"/>
              <a:t>Binary</a:t>
            </a:r>
            <a:r>
              <a:rPr spc="-114"/>
              <a:t> </a:t>
            </a:r>
            <a:r>
              <a:rPr spc="-370" smtClean="0"/>
              <a:t>Tree</a:t>
            </a:r>
            <a:r>
              <a:rPr lang="en-US" spc="-370" dirty="0" smtClean="0"/>
              <a:t>s</a:t>
            </a:r>
            <a:endParaRPr spc="-370" dirty="0"/>
          </a:p>
        </p:txBody>
      </p:sp>
      <p:sp>
        <p:nvSpPr>
          <p:cNvPr id="4" name="object 4"/>
          <p:cNvSpPr txBox="1"/>
          <p:nvPr/>
        </p:nvSpPr>
        <p:spPr>
          <a:xfrm>
            <a:off x="307340" y="4355972"/>
            <a:ext cx="8403590" cy="1120820"/>
          </a:xfrm>
          <a:prstGeom prst="rect">
            <a:avLst/>
          </a:prstGeom>
        </p:spPr>
        <p:txBody>
          <a:bodyPr vert="horz" wrap="square" lIns="0" tIns="12700" rIns="0" bIns="0" rtlCol="0">
            <a:spAutoFit/>
          </a:bodyPr>
          <a:lstStyle/>
          <a:p>
            <a:pPr marL="332740" marR="5080" indent="-320040">
              <a:spcBef>
                <a:spcPts val="100"/>
              </a:spcBef>
              <a:buClr>
                <a:srgbClr val="DD8046"/>
              </a:buClr>
              <a:buSzPct val="60416"/>
              <a:buFont typeface="Wingdings"/>
              <a:buChar char=""/>
              <a:tabLst>
                <a:tab pos="332105" algn="l"/>
                <a:tab pos="332740" algn="l"/>
              </a:tabLst>
            </a:pPr>
            <a:r>
              <a:rPr lang="en-US" sz="2400" b="1" dirty="0" smtClean="0"/>
              <a:t>A binary tree is a tree in which no node can have more  than two </a:t>
            </a:r>
            <a:r>
              <a:rPr lang="en-US" sz="2400" b="1" dirty="0" err="1" smtClean="0"/>
              <a:t>subtrees</a:t>
            </a:r>
            <a:r>
              <a:rPr lang="en-US" sz="2400" b="1" dirty="0" smtClean="0"/>
              <a:t>. In other words, a node can have  zero, one or two </a:t>
            </a:r>
            <a:r>
              <a:rPr lang="en-US" sz="2400" b="1" dirty="0" err="1" smtClean="0"/>
              <a:t>subtrees</a:t>
            </a:r>
            <a:r>
              <a:rPr lang="en-US" sz="2400" b="1" dirty="0" smtClean="0"/>
              <a:t>.</a:t>
            </a:r>
            <a:endParaRPr lang="en-US" sz="2400" b="1" dirty="0"/>
          </a:p>
        </p:txBody>
      </p:sp>
      <p:sp>
        <p:nvSpPr>
          <p:cNvPr id="5" name="object 5"/>
          <p:cNvSpPr/>
          <p:nvPr/>
        </p:nvSpPr>
        <p:spPr>
          <a:xfrm>
            <a:off x="1524000" y="1295272"/>
            <a:ext cx="5813425" cy="2754376"/>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dt" sz="half" idx="6"/>
          </p:nvPr>
        </p:nvSpPr>
        <p:spPr>
          <a:xfrm>
            <a:off x="152400" y="6400800"/>
            <a:ext cx="2124710" cy="219709"/>
          </a:xfrm>
          <a:prstGeom prst="rect">
            <a:avLst/>
          </a:prstGeom>
        </p:spPr>
        <p:txBody>
          <a:bodyPr vert="horz" wrap="square" lIns="0" tIns="0" rIns="0" bIns="0" rtlCol="0">
            <a:spAutoFit/>
          </a:bodyPr>
          <a:lstStyle/>
          <a:p>
            <a:pPr marL="12700">
              <a:lnSpc>
                <a:spcPts val="1580"/>
              </a:lnSpc>
            </a:pPr>
            <a:fld id="{3C65DD39-DCB9-48DC-95C2-8973F4017644}" type="datetime4">
              <a:rPr lang="en-US" spc="-5" smtClean="0"/>
              <a:pPr marL="12700">
                <a:lnSpc>
                  <a:spcPts val="1580"/>
                </a:lnSpc>
              </a:pPr>
              <a:t>January 1, 2020</a:t>
            </a:fld>
            <a:endParaRPr spc="-5" dirty="0"/>
          </a:p>
        </p:txBody>
      </p:sp>
      <p:sp>
        <p:nvSpPr>
          <p:cNvPr id="8" name="Slide Number Placeholder 7"/>
          <p:cNvSpPr>
            <a:spLocks noGrp="1"/>
          </p:cNvSpPr>
          <p:nvPr>
            <p:ph type="sldNum" sz="quarter" idx="7"/>
          </p:nvPr>
        </p:nvSpPr>
        <p:spPr/>
        <p:txBody>
          <a:bodyPr/>
          <a:lstStyle/>
          <a:p>
            <a:fld id="{B6F15528-21DE-4FAA-801E-634DDDAF4B2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Trees</a:t>
            </a:r>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53</a:t>
            </a:fld>
            <a:endParaRPr lang="en-US"/>
          </a:p>
        </p:txBody>
      </p:sp>
      <p:pic>
        <p:nvPicPr>
          <p:cNvPr id="112642" name="Picture 2" descr="Image result for binary search tree in data structure"/>
          <p:cNvPicPr>
            <a:picLocks noChangeAspect="1" noChangeArrowheads="1"/>
          </p:cNvPicPr>
          <p:nvPr/>
        </p:nvPicPr>
        <p:blipFill>
          <a:blip r:embed="rId2"/>
          <a:srcRect/>
          <a:stretch>
            <a:fillRect/>
          </a:stretch>
        </p:blipFill>
        <p:spPr bwMode="auto">
          <a:xfrm>
            <a:off x="609600" y="1600200"/>
            <a:ext cx="8153400" cy="4648200"/>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1354217"/>
          </a:xfrm>
        </p:spPr>
        <p:txBody>
          <a:bodyPr/>
          <a:lstStyle/>
          <a:p>
            <a:r>
              <a:rPr lang="en-US" dirty="0" smtClean="0"/>
              <a:t>Tree and Binary Tree Difference</a:t>
            </a:r>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54</a:t>
            </a:fld>
            <a:endParaRPr lang="en-US"/>
          </a:p>
        </p:txBody>
      </p:sp>
      <p:sp>
        <p:nvSpPr>
          <p:cNvPr id="6" name="object 4"/>
          <p:cNvSpPr txBox="1">
            <a:spLocks noGrp="1"/>
          </p:cNvSpPr>
          <p:nvPr>
            <p:ph type="body" idx="1"/>
          </p:nvPr>
        </p:nvSpPr>
        <p:spPr>
          <a:prstGeom prst="rect">
            <a:avLst/>
          </a:prstGeom>
        </p:spPr>
        <p:txBody>
          <a:bodyPr vert="horz" wrap="square" lIns="0" tIns="13335" rIns="0" bIns="0" rtlCol="0">
            <a:spAutoFit/>
          </a:bodyPr>
          <a:lstStyle/>
          <a:p>
            <a:pPr marL="332740" marR="5080" indent="-320040" algn="just">
              <a:lnSpc>
                <a:spcPct val="90000"/>
              </a:lnSpc>
              <a:spcBef>
                <a:spcPts val="100"/>
              </a:spcBef>
              <a:buClr>
                <a:srgbClr val="DD8046"/>
              </a:buClr>
              <a:buSzPct val="60416"/>
              <a:buFont typeface="Wingdings"/>
              <a:buChar char=""/>
              <a:tabLst>
                <a:tab pos="332105" algn="l"/>
                <a:tab pos="332740" algn="l"/>
              </a:tabLst>
            </a:pPr>
            <a:r>
              <a:rPr lang="en-US" sz="2800" dirty="0" smtClean="0"/>
              <a:t>It is important to understand that while binary trees  require us to distinguish whether a child is either a  left child or a right child, ordinary trees require no  such distinction.</a:t>
            </a:r>
          </a:p>
          <a:p>
            <a:pPr marL="332740" marR="5080" indent="-320040" algn="just">
              <a:lnSpc>
                <a:spcPct val="90000"/>
              </a:lnSpc>
              <a:spcBef>
                <a:spcPts val="100"/>
              </a:spcBef>
              <a:buClr>
                <a:srgbClr val="DD8046"/>
              </a:buClr>
              <a:buSzPct val="60416"/>
              <a:buFont typeface="Wingdings"/>
              <a:buChar char=""/>
              <a:tabLst>
                <a:tab pos="332105" algn="l"/>
                <a:tab pos="332740" algn="l"/>
              </a:tabLst>
            </a:pPr>
            <a:r>
              <a:rPr lang="en-US" sz="2800" dirty="0" smtClean="0"/>
              <a:t>There is another technical difference. While trees  are defined to  have at least one node, it is  convenient to include the empty tree, the tree Empty  tree with no nodes, among the binary trees.</a:t>
            </a:r>
            <a:endParaRPr lang="en-US" sz="28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Difference </a:t>
            </a:r>
            <a:r>
              <a:rPr lang="en-US" dirty="0" err="1" smtClean="0"/>
              <a:t>Contd</a:t>
            </a:r>
            <a:r>
              <a:rPr lang="en-US" dirty="0" smtClean="0"/>
              <a:t>…</a:t>
            </a:r>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55</a:t>
            </a:fld>
            <a:endParaRPr lang="en-US"/>
          </a:p>
        </p:txBody>
      </p:sp>
      <p:sp>
        <p:nvSpPr>
          <p:cNvPr id="6" name="object 5"/>
          <p:cNvSpPr>
            <a:spLocks noGrp="1"/>
          </p:cNvSpPr>
          <p:nvPr>
            <p:ph type="body" idx="1"/>
          </p:nvPr>
        </p:nvSpPr>
        <p:spPr>
          <a:xfrm>
            <a:off x="2133600" y="1752600"/>
            <a:ext cx="4191000" cy="2209800"/>
          </a:xfrm>
          <a:prstGeom prst="rect">
            <a:avLst/>
          </a:prstGeom>
          <a:blipFill>
            <a:blip r:embed="rId2" cstate="print"/>
            <a:stretch>
              <a:fillRect/>
            </a:stretch>
          </a:blipFill>
        </p:spPr>
        <p:txBody>
          <a:bodyPr wrap="square" lIns="0" tIns="0" rIns="0" bIns="0" rtlCol="0"/>
          <a:lstStyle/>
          <a:p>
            <a:endParaRPr lang="en-US" dirty="0"/>
          </a:p>
        </p:txBody>
      </p:sp>
      <p:sp>
        <p:nvSpPr>
          <p:cNvPr id="7" name="object 4"/>
          <p:cNvSpPr txBox="1"/>
          <p:nvPr/>
        </p:nvSpPr>
        <p:spPr>
          <a:xfrm>
            <a:off x="228600" y="4191000"/>
            <a:ext cx="8531225" cy="1687641"/>
          </a:xfrm>
          <a:prstGeom prst="rect">
            <a:avLst/>
          </a:prstGeom>
        </p:spPr>
        <p:txBody>
          <a:bodyPr vert="horz" wrap="square" lIns="0" tIns="12700" rIns="0" bIns="0" rtlCol="0">
            <a:spAutoFit/>
          </a:bodyPr>
          <a:lstStyle/>
          <a:p>
            <a:pPr marL="332740" marR="5080" indent="-320040">
              <a:lnSpc>
                <a:spcPct val="90000"/>
              </a:lnSpc>
              <a:spcBef>
                <a:spcPts val="100"/>
              </a:spcBef>
              <a:buClr>
                <a:srgbClr val="DD8046"/>
              </a:buClr>
              <a:buSzPct val="60416"/>
              <a:buFont typeface="Wingdings"/>
              <a:buChar char=""/>
              <a:tabLst>
                <a:tab pos="332105" algn="l"/>
                <a:tab pos="332740" algn="l"/>
              </a:tabLst>
            </a:pPr>
            <a:r>
              <a:rPr lang="en-US" sz="2400" dirty="0" smtClean="0"/>
              <a:t>That is, binary trees are not just trees all of whose nodes have two or fewer  children.</a:t>
            </a:r>
          </a:p>
          <a:p>
            <a:pPr marL="332740" marR="5080" indent="-320040">
              <a:lnSpc>
                <a:spcPct val="90000"/>
              </a:lnSpc>
              <a:spcBef>
                <a:spcPts val="100"/>
              </a:spcBef>
              <a:buClr>
                <a:srgbClr val="DD8046"/>
              </a:buClr>
              <a:buSzPct val="60416"/>
              <a:buFont typeface="Wingdings"/>
              <a:buChar char=""/>
              <a:tabLst>
                <a:tab pos="332105" algn="l"/>
                <a:tab pos="332740" algn="l"/>
              </a:tabLst>
            </a:pPr>
            <a:r>
              <a:rPr lang="en-US" sz="2400" dirty="0" smtClean="0"/>
              <a:t>Not only are the two trees in the above Figure are different from each other, but  they have no relation to the ordinary tree consisting of a root and a single child  of the root:</a:t>
            </a:r>
            <a:endParaRPr lang="en-US"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Binary Trees with 3 nodes</a:t>
            </a:r>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56</a:t>
            </a:fld>
            <a:endParaRPr lang="en-US"/>
          </a:p>
        </p:txBody>
      </p:sp>
      <p:sp>
        <p:nvSpPr>
          <p:cNvPr id="6" name="object 4"/>
          <p:cNvSpPr>
            <a:spLocks noGrp="1"/>
          </p:cNvSpPr>
          <p:nvPr>
            <p:ph type="body" idx="1"/>
          </p:nvPr>
        </p:nvSpPr>
        <p:spPr>
          <a:xfrm>
            <a:off x="307340" y="1828800"/>
            <a:ext cx="8530590" cy="3282188"/>
          </a:xfrm>
          <a:prstGeom prst="rect">
            <a:avLst/>
          </a:prstGeom>
          <a:blipFill>
            <a:blip r:embed="rId2" cstate="print"/>
            <a:stretch>
              <a:fillRect/>
            </a:stretch>
          </a:blipFill>
        </p:spPr>
        <p:txBody>
          <a:bodyPr wrap="square" lIns="0" tIns="0" rIns="0" bIns="0" rtlCol="0"/>
          <a:lstStyle/>
          <a:p>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36</a:t>
            </a:r>
            <a:endParaRPr sz="1200">
              <a:latin typeface="Trebuchet MS"/>
              <a:cs typeface="Trebuchet MS"/>
            </a:endParaRPr>
          </a:p>
        </p:txBody>
      </p:sp>
      <p:sp>
        <p:nvSpPr>
          <p:cNvPr id="5" name="object 5"/>
          <p:cNvSpPr txBox="1">
            <a:spLocks noGrp="1"/>
          </p:cNvSpPr>
          <p:nvPr>
            <p:ph type="dt" sz="half" idx="6"/>
          </p:nvPr>
        </p:nvSpPr>
        <p:spPr>
          <a:xfrm>
            <a:off x="152400" y="6324600"/>
            <a:ext cx="2124710" cy="219709"/>
          </a:xfrm>
          <a:prstGeom prst="rect">
            <a:avLst/>
          </a:prstGeom>
        </p:spPr>
        <p:txBody>
          <a:bodyPr vert="horz" wrap="square" lIns="0" tIns="0" rIns="0" bIns="0" rtlCol="0">
            <a:spAutoFit/>
          </a:bodyPr>
          <a:lstStyle/>
          <a:p>
            <a:pPr marL="12700">
              <a:lnSpc>
                <a:spcPts val="1580"/>
              </a:lnSpc>
            </a:pPr>
            <a:fld id="{FE3544EF-CAB6-45A0-A917-2D59E65A5478}"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5404613" cy="697230"/>
          </a:xfrm>
          <a:prstGeom prst="rect">
            <a:avLst/>
          </a:prstGeom>
        </p:spPr>
        <p:txBody>
          <a:bodyPr vert="horz" wrap="square" lIns="0" tIns="13335" rIns="0" bIns="0" rtlCol="0">
            <a:spAutoFit/>
          </a:bodyPr>
          <a:lstStyle/>
          <a:p>
            <a:pPr marL="12700">
              <a:lnSpc>
                <a:spcPct val="100000"/>
              </a:lnSpc>
              <a:spcBef>
                <a:spcPts val="105"/>
              </a:spcBef>
            </a:pPr>
            <a:r>
              <a:rPr lang="en-US" spc="-370" dirty="0" smtClean="0"/>
              <a:t>Binary </a:t>
            </a:r>
            <a:r>
              <a:rPr spc="-370" smtClean="0"/>
              <a:t>Tree</a:t>
            </a:r>
            <a:r>
              <a:rPr spc="-120" smtClean="0"/>
              <a:t> </a:t>
            </a:r>
            <a:r>
              <a:rPr spc="-520" dirty="0"/>
              <a:t>ADT</a:t>
            </a:r>
          </a:p>
        </p:txBody>
      </p:sp>
      <p:sp>
        <p:nvSpPr>
          <p:cNvPr id="4" name="object 4"/>
          <p:cNvSpPr txBox="1"/>
          <p:nvPr/>
        </p:nvSpPr>
        <p:spPr>
          <a:xfrm>
            <a:off x="535940" y="2069414"/>
            <a:ext cx="8072755" cy="2255105"/>
          </a:xfrm>
          <a:prstGeom prst="rect">
            <a:avLst/>
          </a:prstGeom>
        </p:spPr>
        <p:txBody>
          <a:bodyPr vert="horz" wrap="square" lIns="0" tIns="13335" rIns="0" bIns="0" rtlCol="0">
            <a:spAutoFit/>
          </a:bodyPr>
          <a:lstStyle/>
          <a:p>
            <a:pPr marL="332740" marR="5080" indent="-320040">
              <a:lnSpc>
                <a:spcPct val="100000"/>
              </a:lnSpc>
              <a:spcBef>
                <a:spcPts val="100"/>
              </a:spcBef>
              <a:buClr>
                <a:srgbClr val="DD8046"/>
              </a:buClr>
              <a:buSzPct val="60416"/>
              <a:buFont typeface="Wingdings"/>
              <a:buChar char=""/>
              <a:tabLst>
                <a:tab pos="332105" algn="l"/>
                <a:tab pos="332740" algn="l"/>
              </a:tabLst>
            </a:pPr>
            <a:r>
              <a:rPr lang="en-US" sz="2400" dirty="0" smtClean="0"/>
              <a:t>The tree ADT stores elements at positions, which are  defined relative to neighboring positions.</a:t>
            </a:r>
          </a:p>
          <a:p>
            <a:pPr marL="332740" marR="5080" indent="-320040">
              <a:lnSpc>
                <a:spcPct val="100000"/>
              </a:lnSpc>
              <a:spcBef>
                <a:spcPts val="100"/>
              </a:spcBef>
              <a:buClr>
                <a:srgbClr val="DD8046"/>
              </a:buClr>
              <a:buSzPct val="60416"/>
              <a:buFont typeface="Wingdings"/>
              <a:buChar char=""/>
              <a:tabLst>
                <a:tab pos="332105" algn="l"/>
                <a:tab pos="332740" algn="l"/>
              </a:tabLst>
            </a:pPr>
            <a:r>
              <a:rPr lang="en-US" sz="2400" dirty="0" smtClean="0"/>
              <a:t>Positions in a tree are its nodes, and the neighboring  positions satisfy the parent-child relationships that  define a valid tree.</a:t>
            </a:r>
          </a:p>
          <a:p>
            <a:pPr marL="332740" marR="5080" indent="-320040">
              <a:lnSpc>
                <a:spcPct val="100000"/>
              </a:lnSpc>
              <a:spcBef>
                <a:spcPts val="100"/>
              </a:spcBef>
              <a:buClr>
                <a:srgbClr val="DD8046"/>
              </a:buClr>
              <a:buSzPct val="60416"/>
              <a:buFont typeface="Wingdings"/>
              <a:buChar char=""/>
              <a:tabLst>
                <a:tab pos="332105" algn="l"/>
                <a:tab pos="332740" algn="l"/>
              </a:tabLst>
            </a:pPr>
            <a:r>
              <a:rPr lang="en-US" sz="2400" dirty="0" smtClean="0"/>
              <a:t>Tree nodes may store arbitrary objects.</a:t>
            </a:r>
            <a:endParaRPr lang="en-US" sz="2400"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 ADT </a:t>
            </a:r>
            <a:r>
              <a:rPr lang="en-US" dirty="0" err="1" smtClean="0"/>
              <a:t>Contd</a:t>
            </a:r>
            <a:r>
              <a:rPr lang="en-US" dirty="0" smtClean="0"/>
              <a:t>…</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43865"/>
            <a:ext cx="8200897" cy="697230"/>
          </a:xfrm>
        </p:spPr>
        <p:txBody>
          <a:bodyPr/>
          <a:lstStyle/>
          <a:p>
            <a:r>
              <a:rPr lang="en-US" dirty="0" smtClean="0"/>
              <a:t>Representation of Binary Tree</a:t>
            </a:r>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59</a:t>
            </a:fld>
            <a:endParaRPr lang="en-US"/>
          </a:p>
        </p:txBody>
      </p:sp>
      <p:sp>
        <p:nvSpPr>
          <p:cNvPr id="6" name="object 4"/>
          <p:cNvSpPr txBox="1">
            <a:spLocks noGrp="1"/>
          </p:cNvSpPr>
          <p:nvPr>
            <p:ph type="body" idx="1"/>
          </p:nvPr>
        </p:nvSpPr>
        <p:spPr>
          <a:prstGeom prst="rect">
            <a:avLst/>
          </a:prstGeom>
        </p:spPr>
        <p:txBody>
          <a:bodyPr vert="horz" wrap="square" lIns="0" tIns="13335" rIns="0" bIns="0" rtlCol="0">
            <a:spAutoFit/>
          </a:bodyPr>
          <a:lstStyle/>
          <a:p>
            <a:pPr marL="332740" marR="5080" indent="-320040">
              <a:lnSpc>
                <a:spcPct val="90000"/>
              </a:lnSpc>
              <a:spcBef>
                <a:spcPts val="100"/>
              </a:spcBef>
              <a:buClr>
                <a:srgbClr val="DD8046"/>
              </a:buClr>
              <a:buSzPct val="60416"/>
              <a:buFont typeface="Wingdings"/>
              <a:buChar char=""/>
              <a:tabLst>
                <a:tab pos="332105" algn="l"/>
                <a:tab pos="332740" algn="l"/>
              </a:tabLst>
            </a:pPr>
            <a:r>
              <a:rPr lang="en-US" sz="2800" dirty="0" smtClean="0"/>
              <a:t>If a complete binary tree with n nodes (depth = log n+	1) is represented sequentially,	then for any node  with index </a:t>
            </a:r>
            <a:r>
              <a:rPr lang="en-US" sz="2800" dirty="0" err="1" smtClean="0"/>
              <a:t>i</a:t>
            </a:r>
            <a:r>
              <a:rPr lang="en-US" sz="2800" dirty="0" smtClean="0"/>
              <a:t>, 1 ≤ </a:t>
            </a:r>
            <a:r>
              <a:rPr lang="en-US" sz="2800" dirty="0" err="1" smtClean="0"/>
              <a:t>i</a:t>
            </a:r>
            <a:r>
              <a:rPr lang="en-US" sz="2800" dirty="0" smtClean="0"/>
              <a:t> ≤ n, we have:</a:t>
            </a:r>
          </a:p>
          <a:p>
            <a:pPr marL="332740" marR="5080" lvl="1" indent="-320040">
              <a:lnSpc>
                <a:spcPct val="90000"/>
              </a:lnSpc>
              <a:spcBef>
                <a:spcPts val="100"/>
              </a:spcBef>
              <a:buClr>
                <a:srgbClr val="DD8046"/>
              </a:buClr>
              <a:buSzPct val="60416"/>
              <a:buFont typeface="Wingdings"/>
              <a:buChar char=""/>
              <a:tabLst>
                <a:tab pos="332105" algn="l"/>
                <a:tab pos="332740" algn="l"/>
              </a:tabLst>
            </a:pPr>
            <a:r>
              <a:rPr lang="en-US" sz="2800" dirty="0" smtClean="0"/>
              <a:t>parent(</a:t>
            </a:r>
            <a:r>
              <a:rPr lang="en-US" sz="2800" dirty="0" err="1" smtClean="0"/>
              <a:t>i</a:t>
            </a:r>
            <a:r>
              <a:rPr lang="en-US" sz="2800" dirty="0" smtClean="0"/>
              <a:t>) is at </a:t>
            </a:r>
            <a:r>
              <a:rPr lang="en-US" sz="2800" dirty="0" err="1" smtClean="0"/>
              <a:t>i</a:t>
            </a:r>
            <a:r>
              <a:rPr lang="en-US" sz="2800" dirty="0" smtClean="0"/>
              <a:t>/2 </a:t>
            </a:r>
            <a:r>
              <a:rPr lang="en-US" sz="2800" dirty="0" smtClean="0"/>
              <a:t>if </a:t>
            </a:r>
            <a:r>
              <a:rPr lang="en-US" sz="2800" dirty="0" err="1" smtClean="0"/>
              <a:t>i</a:t>
            </a:r>
            <a:r>
              <a:rPr lang="en-US" sz="2800" dirty="0" smtClean="0"/>
              <a:t>!=1. If </a:t>
            </a:r>
            <a:r>
              <a:rPr lang="en-US" sz="2800" dirty="0" err="1" smtClean="0"/>
              <a:t>i</a:t>
            </a:r>
            <a:r>
              <a:rPr lang="en-US" sz="2800" dirty="0" smtClean="0"/>
              <a:t>=1, </a:t>
            </a:r>
            <a:r>
              <a:rPr lang="en-US" sz="2800" dirty="0" err="1" smtClean="0"/>
              <a:t>i</a:t>
            </a:r>
            <a:r>
              <a:rPr lang="en-US" sz="2800" dirty="0" smtClean="0"/>
              <a:t> is at the root and has no  parent.</a:t>
            </a:r>
          </a:p>
          <a:p>
            <a:pPr marL="332740" marR="5080" lvl="1" indent="-320040">
              <a:lnSpc>
                <a:spcPct val="90000"/>
              </a:lnSpc>
              <a:spcBef>
                <a:spcPts val="100"/>
              </a:spcBef>
              <a:buClr>
                <a:srgbClr val="DD8046"/>
              </a:buClr>
              <a:buSzPct val="60416"/>
              <a:buFont typeface="Wingdings"/>
              <a:buChar char=""/>
              <a:tabLst>
                <a:tab pos="332105" algn="l"/>
                <a:tab pos="332740" algn="l"/>
              </a:tabLst>
            </a:pPr>
            <a:r>
              <a:rPr lang="en-US" sz="2800" dirty="0" err="1" smtClean="0"/>
              <a:t>leftChild</a:t>
            </a:r>
            <a:r>
              <a:rPr lang="en-US" sz="2800" dirty="0" smtClean="0"/>
              <a:t> (</a:t>
            </a:r>
            <a:r>
              <a:rPr lang="en-US" sz="2800" dirty="0" err="1" smtClean="0"/>
              <a:t>i</a:t>
            </a:r>
            <a:r>
              <a:rPr lang="en-US" sz="2800" dirty="0" smtClean="0"/>
              <a:t>) is at </a:t>
            </a:r>
            <a:r>
              <a:rPr lang="en-US" sz="2800" dirty="0" smtClean="0"/>
              <a:t>2i </a:t>
            </a:r>
            <a:r>
              <a:rPr lang="en-US" sz="2800" dirty="0" smtClean="0"/>
              <a:t>if </a:t>
            </a:r>
            <a:r>
              <a:rPr lang="en-US" sz="2800" dirty="0" smtClean="0"/>
              <a:t>2i </a:t>
            </a:r>
            <a:r>
              <a:rPr lang="en-US" sz="2800" dirty="0" smtClean="0"/>
              <a:t>≤ n. If 2i &gt; n, then </a:t>
            </a:r>
            <a:r>
              <a:rPr lang="en-US" sz="2800" dirty="0" err="1" smtClean="0"/>
              <a:t>i</a:t>
            </a:r>
            <a:r>
              <a:rPr lang="en-US" sz="2800" dirty="0" smtClean="0"/>
              <a:t> has no left child.</a:t>
            </a:r>
          </a:p>
          <a:p>
            <a:pPr marL="332740" marR="5080" lvl="1" indent="-320040">
              <a:lnSpc>
                <a:spcPct val="90000"/>
              </a:lnSpc>
              <a:spcBef>
                <a:spcPts val="100"/>
              </a:spcBef>
              <a:buClr>
                <a:srgbClr val="DD8046"/>
              </a:buClr>
              <a:buSzPct val="60416"/>
              <a:buFont typeface="Wingdings"/>
              <a:buChar char=""/>
              <a:tabLst>
                <a:tab pos="332105" algn="l"/>
                <a:tab pos="332740" algn="l"/>
              </a:tabLst>
            </a:pPr>
            <a:r>
              <a:rPr lang="en-US" sz="2800" dirty="0" smtClean="0"/>
              <a:t>Right Child (</a:t>
            </a:r>
            <a:r>
              <a:rPr lang="en-US" sz="2800" dirty="0" err="1" smtClean="0"/>
              <a:t>i</a:t>
            </a:r>
            <a:r>
              <a:rPr lang="en-US" sz="2800" dirty="0" smtClean="0"/>
              <a:t>) is at </a:t>
            </a:r>
            <a:r>
              <a:rPr lang="en-US" sz="2800" dirty="0" smtClean="0"/>
              <a:t>2i+1 </a:t>
            </a:r>
            <a:r>
              <a:rPr lang="en-US" sz="2800" dirty="0" smtClean="0"/>
              <a:t>if 2i </a:t>
            </a:r>
            <a:r>
              <a:rPr lang="en-US" sz="2800" dirty="0" smtClean="0"/>
              <a:t>+1 </a:t>
            </a:r>
            <a:r>
              <a:rPr lang="en-US" sz="2800" dirty="0" smtClean="0"/>
              <a:t>≤ n. If 2i+1&gt;n,  then </a:t>
            </a:r>
            <a:r>
              <a:rPr lang="en-US" sz="2800" dirty="0" err="1" smtClean="0"/>
              <a:t>i</a:t>
            </a:r>
            <a:r>
              <a:rPr lang="en-US" sz="2800" dirty="0" smtClean="0"/>
              <a:t> has no right child.</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6"/>
          </p:nvPr>
        </p:nvSpPr>
        <p:spPr>
          <a:xfrm>
            <a:off x="228600" y="6324600"/>
            <a:ext cx="2124710" cy="219709"/>
          </a:xfrm>
        </p:spPr>
        <p:txBody>
          <a:bodyPr/>
          <a:lstStyle/>
          <a:p>
            <a:pPr marL="12700">
              <a:lnSpc>
                <a:spcPts val="1580"/>
              </a:lnSpc>
            </a:pPr>
            <a:fld id="{F23FF8F8-0AEA-441A-A676-4A5CA89F4CD2}" type="datetime4">
              <a:rPr lang="en-US" spc="-5" smtClean="0"/>
              <a:pPr marL="12700">
                <a:lnSpc>
                  <a:spcPts val="1580"/>
                </a:lnSpc>
              </a:pPr>
              <a:t>January 1, 2020</a:t>
            </a:fld>
            <a:endParaRPr lang="en-US" spc="-5" dirty="0"/>
          </a:p>
        </p:txBody>
      </p:sp>
      <p:sp>
        <p:nvSpPr>
          <p:cNvPr id="4" name="object 2"/>
          <p:cNvSpPr txBox="1"/>
          <p:nvPr/>
        </p:nvSpPr>
        <p:spPr>
          <a:xfrm>
            <a:off x="228600" y="533400"/>
            <a:ext cx="8458200" cy="444352"/>
          </a:xfrm>
          <a:prstGeom prst="rect">
            <a:avLst/>
          </a:prstGeom>
        </p:spPr>
        <p:txBody>
          <a:bodyPr vert="horz" wrap="square" lIns="0" tIns="13335" rIns="0" bIns="0" rtlCol="0">
            <a:spAutoFit/>
          </a:bodyPr>
          <a:lstStyle/>
          <a:p>
            <a:pPr marL="12700">
              <a:lnSpc>
                <a:spcPct val="100000"/>
              </a:lnSpc>
              <a:spcBef>
                <a:spcPts val="105"/>
              </a:spcBef>
            </a:pPr>
            <a:r>
              <a:rPr lang="en-US" sz="2800" b="1" spc="-85" dirty="0" smtClean="0">
                <a:solidFill>
                  <a:srgbClr val="775F54"/>
                </a:solidFill>
                <a:latin typeface="Trebuchet MS"/>
                <a:cs typeface="Trebuchet MS"/>
              </a:rPr>
              <a:t>ADVANCED DATA STRUCTURES SYLLABUS</a:t>
            </a:r>
            <a:endParaRPr lang="en-US" sz="2800" dirty="0">
              <a:latin typeface="Trebuchet MS"/>
              <a:cs typeface="Trebuchet MS"/>
            </a:endParaRPr>
          </a:p>
        </p:txBody>
      </p:sp>
      <p:sp>
        <p:nvSpPr>
          <p:cNvPr id="5" name="Rectangle 4"/>
          <p:cNvSpPr/>
          <p:nvPr/>
        </p:nvSpPr>
        <p:spPr>
          <a:xfrm>
            <a:off x="0" y="1752600"/>
            <a:ext cx="8763000" cy="2585323"/>
          </a:xfrm>
          <a:prstGeom prst="rect">
            <a:avLst/>
          </a:prstGeom>
        </p:spPr>
        <p:txBody>
          <a:bodyPr wrap="square">
            <a:spAutoFit/>
          </a:bodyPr>
          <a:lstStyle/>
          <a:p>
            <a:pPr algn="just"/>
            <a:r>
              <a:rPr lang="en-US" sz="2400" b="1" dirty="0" smtClean="0">
                <a:latin typeface="Times New Roman" pitchFamily="18" charset="0"/>
                <a:cs typeface="Times New Roman" pitchFamily="18" charset="0"/>
              </a:rPr>
              <a:t>Syllabus: UNIT-IV- Search Trees</a:t>
            </a:r>
          </a:p>
          <a:p>
            <a:pPr algn="just"/>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Symbol </a:t>
            </a:r>
            <a:r>
              <a:rPr lang="en-US" sz="2400" b="1" dirty="0">
                <a:latin typeface="Times New Roman" pitchFamily="18" charset="0"/>
                <a:cs typeface="Times New Roman" pitchFamily="18" charset="0"/>
              </a:rPr>
              <a:t>Table-</a:t>
            </a:r>
            <a:r>
              <a:rPr lang="en-US" sz="2400" dirty="0">
                <a:latin typeface="Times New Roman" pitchFamily="18" charset="0"/>
                <a:cs typeface="Times New Roman" pitchFamily="18" charset="0"/>
              </a:rPr>
              <a:t>Representation of Symbol Tables- Static tree table and Dynamic tree table, Introduction to Dynamic Programming, Weight balanced tree, Optimal Binary Search Tree (OBST), OBST as an example of Dynamic Programming, Height Balanced Tree- AVL tree. </a:t>
            </a:r>
            <a:r>
              <a:rPr lang="en-US" b="1" dirty="0"/>
              <a:t>	</a:t>
            </a:r>
          </a:p>
        </p:txBody>
      </p:sp>
      <p:sp>
        <p:nvSpPr>
          <p:cNvPr id="6" name="Slide Number Placeholder 5"/>
          <p:cNvSpPr>
            <a:spLocks noGrp="1"/>
          </p:cNvSpPr>
          <p:nvPr>
            <p:ph type="sldNum" sz="quarter" idx="7"/>
          </p:nvPr>
        </p:nvSpPr>
        <p:spPr/>
        <p:txBody>
          <a:bodyPr/>
          <a:lstStyle/>
          <a:p>
            <a:fld id="{B6F15528-21DE-4FAA-801E-634DDDAF4B2B}" type="slidenum">
              <a:rPr lang="en-US" smtClean="0"/>
              <a:pPr/>
              <a:t>6</a:t>
            </a:fld>
            <a:endParaRPr lang="en-US"/>
          </a:p>
        </p:txBody>
      </p:sp>
      <p:sp>
        <p:nvSpPr>
          <p:cNvPr id="7" name="object 4"/>
          <p:cNvSpPr txBox="1"/>
          <p:nvPr/>
        </p:nvSpPr>
        <p:spPr>
          <a:xfrm>
            <a:off x="213461" y="1266191"/>
            <a:ext cx="91339" cy="197490"/>
          </a:xfrm>
          <a:prstGeom prst="rect">
            <a:avLst/>
          </a:prstGeom>
        </p:spPr>
        <p:txBody>
          <a:bodyPr vert="horz" wrap="square" lIns="0" tIns="12700" rIns="0" bIns="0" rtlCol="0">
            <a:spAutoFit/>
          </a:bodyPr>
          <a:lstStyle/>
          <a:p>
            <a:pPr marL="12700">
              <a:lnSpc>
                <a:spcPct val="100000"/>
              </a:lnSpc>
              <a:spcBef>
                <a:spcPts val="100"/>
              </a:spcBef>
            </a:pPr>
            <a:r>
              <a:rPr lang="en-US" sz="1200" b="1" spc="-70" dirty="0">
                <a:solidFill>
                  <a:srgbClr val="FFFFFF"/>
                </a:solidFill>
                <a:latin typeface="Trebuchet MS"/>
                <a:cs typeface="Trebuchet MS"/>
              </a:rPr>
              <a:t>5</a:t>
            </a:r>
            <a:endParaRPr sz="1200">
              <a:latin typeface="Trebuchet MS"/>
              <a:cs typeface="Trebuchet M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Binary Tree</a:t>
            </a:r>
            <a:endParaRPr lang="en-US" dirty="0"/>
          </a:p>
        </p:txBody>
      </p:sp>
      <p:sp>
        <p:nvSpPr>
          <p:cNvPr id="3" name="Text Placeholder 2"/>
          <p:cNvSpPr>
            <a:spLocks noGrp="1"/>
          </p:cNvSpPr>
          <p:nvPr>
            <p:ph type="body" idx="1"/>
          </p:nvPr>
        </p:nvSpPr>
        <p:spPr>
          <a:xfrm>
            <a:off x="307340" y="1459738"/>
            <a:ext cx="8530590" cy="521462"/>
          </a:xfrm>
        </p:spPr>
        <p:txBody>
          <a:bodyPr/>
          <a:lstStyle/>
          <a:p>
            <a:r>
              <a:rPr lang="en-US" dirty="0" smtClean="0"/>
              <a:t>Sequential Representation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60</a:t>
            </a:fld>
            <a:endParaRPr lang="en-US"/>
          </a:p>
        </p:txBody>
      </p:sp>
      <p:sp>
        <p:nvSpPr>
          <p:cNvPr id="1048" name="AutoShape 24" descr="https://contribute.geeksforgeeks.org/wp-content/uploads/Untitled-Diagram.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 name="object 4"/>
          <p:cNvSpPr/>
          <p:nvPr/>
        </p:nvSpPr>
        <p:spPr>
          <a:xfrm>
            <a:off x="1454389" y="1911598"/>
            <a:ext cx="6114923" cy="364557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Implementation</a:t>
            </a:r>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61</a:t>
            </a:fld>
            <a:endParaRPr lang="en-US"/>
          </a:p>
        </p:txBody>
      </p:sp>
      <p:sp>
        <p:nvSpPr>
          <p:cNvPr id="6" name="object 4"/>
          <p:cNvSpPr txBox="1">
            <a:spLocks noGrp="1"/>
          </p:cNvSpPr>
          <p:nvPr>
            <p:ph type="body" idx="1"/>
          </p:nvPr>
        </p:nvSpPr>
        <p:spPr>
          <a:prstGeom prst="rect">
            <a:avLst/>
          </a:prstGeom>
        </p:spPr>
        <p:txBody>
          <a:bodyPr vert="horz" wrap="square" lIns="0" tIns="55244" rIns="0" bIns="0" rtlCol="0">
            <a:spAutoFit/>
          </a:bodyPr>
          <a:lstStyle/>
          <a:p>
            <a:pPr marL="332740" indent="-320040">
              <a:lnSpc>
                <a:spcPct val="100000"/>
              </a:lnSpc>
              <a:spcBef>
                <a:spcPts val="434"/>
              </a:spcBef>
              <a:buClr>
                <a:srgbClr val="DD8046"/>
              </a:buClr>
              <a:buSzPct val="60344"/>
              <a:buFont typeface="Wingdings"/>
              <a:buChar char=""/>
              <a:tabLst>
                <a:tab pos="332740" algn="l"/>
              </a:tabLst>
            </a:pPr>
            <a:r>
              <a:rPr sz="2900" spc="-155" dirty="0">
                <a:latin typeface="Arial"/>
                <a:cs typeface="Arial"/>
              </a:rPr>
              <a:t>Advantages</a:t>
            </a:r>
            <a:endParaRPr sz="2900">
              <a:latin typeface="Arial"/>
              <a:cs typeface="Arial"/>
            </a:endParaRPr>
          </a:p>
          <a:p>
            <a:pPr marL="652780" lvl="1" indent="-274320">
              <a:lnSpc>
                <a:spcPct val="100000"/>
              </a:lnSpc>
              <a:spcBef>
                <a:spcPts val="300"/>
              </a:spcBef>
              <a:buClr>
                <a:srgbClr val="93B6D2"/>
              </a:buClr>
              <a:buSzPct val="69230"/>
              <a:buChar char=""/>
              <a:tabLst>
                <a:tab pos="652780" algn="l"/>
              </a:tabLst>
            </a:pPr>
            <a:r>
              <a:rPr sz="2600" spc="-130" dirty="0">
                <a:latin typeface="Arial"/>
                <a:cs typeface="Arial"/>
              </a:rPr>
              <a:t>Direct</a:t>
            </a:r>
            <a:r>
              <a:rPr sz="2600" spc="-40" dirty="0">
                <a:latin typeface="Arial"/>
                <a:cs typeface="Arial"/>
              </a:rPr>
              <a:t> </a:t>
            </a:r>
            <a:r>
              <a:rPr sz="2600" spc="-300" dirty="0">
                <a:latin typeface="Arial"/>
                <a:cs typeface="Arial"/>
              </a:rPr>
              <a:t>Access</a:t>
            </a:r>
            <a:endParaRPr sz="2600">
              <a:latin typeface="Arial"/>
              <a:cs typeface="Arial"/>
            </a:endParaRPr>
          </a:p>
          <a:p>
            <a:pPr marL="652780" lvl="1" indent="-274320">
              <a:lnSpc>
                <a:spcPct val="100000"/>
              </a:lnSpc>
              <a:spcBef>
                <a:spcPts val="285"/>
              </a:spcBef>
              <a:buClr>
                <a:srgbClr val="93B6D2"/>
              </a:buClr>
              <a:buSzPct val="69230"/>
              <a:buChar char=""/>
              <a:tabLst>
                <a:tab pos="652780" algn="l"/>
              </a:tabLst>
            </a:pPr>
            <a:r>
              <a:rPr sz="2600" spc="-155" dirty="0">
                <a:latin typeface="Arial"/>
                <a:cs typeface="Arial"/>
              </a:rPr>
              <a:t>Finding </a:t>
            </a:r>
            <a:r>
              <a:rPr sz="2600" spc="-160" dirty="0">
                <a:latin typeface="Arial"/>
                <a:cs typeface="Arial"/>
              </a:rPr>
              <a:t>the </a:t>
            </a:r>
            <a:r>
              <a:rPr sz="2600" spc="-180" dirty="0">
                <a:latin typeface="Arial"/>
                <a:cs typeface="Arial"/>
              </a:rPr>
              <a:t>Parent </a:t>
            </a:r>
            <a:r>
              <a:rPr sz="2600" spc="575" dirty="0">
                <a:latin typeface="Arial"/>
                <a:cs typeface="Arial"/>
              </a:rPr>
              <a:t>/ </a:t>
            </a:r>
            <a:r>
              <a:rPr sz="2600" spc="-135" dirty="0">
                <a:latin typeface="Arial"/>
                <a:cs typeface="Arial"/>
              </a:rPr>
              <a:t>Children </a:t>
            </a:r>
            <a:r>
              <a:rPr sz="2600" spc="-225" dirty="0">
                <a:latin typeface="Arial"/>
                <a:cs typeface="Arial"/>
              </a:rPr>
              <a:t>is</a:t>
            </a:r>
            <a:r>
              <a:rPr sz="2600" spc="-120" dirty="0">
                <a:latin typeface="Arial"/>
                <a:cs typeface="Arial"/>
              </a:rPr>
              <a:t> </a:t>
            </a:r>
            <a:r>
              <a:rPr sz="2600" spc="-80" dirty="0">
                <a:latin typeface="Arial"/>
                <a:cs typeface="Arial"/>
              </a:rPr>
              <a:t>fast</a:t>
            </a:r>
            <a:endParaRPr sz="2600">
              <a:latin typeface="Arial"/>
              <a:cs typeface="Arial"/>
            </a:endParaRPr>
          </a:p>
          <a:p>
            <a:pPr marL="332740" indent="-320040">
              <a:lnSpc>
                <a:spcPct val="100000"/>
              </a:lnSpc>
              <a:spcBef>
                <a:spcPts val="340"/>
              </a:spcBef>
              <a:buClr>
                <a:srgbClr val="DD8046"/>
              </a:buClr>
              <a:buSzPct val="60344"/>
              <a:buFont typeface="Wingdings"/>
              <a:buChar char=""/>
              <a:tabLst>
                <a:tab pos="332740" algn="l"/>
              </a:tabLst>
            </a:pPr>
            <a:r>
              <a:rPr sz="2900" spc="-170" dirty="0">
                <a:latin typeface="Arial"/>
                <a:cs typeface="Arial"/>
              </a:rPr>
              <a:t>Disadvantages</a:t>
            </a:r>
            <a:endParaRPr sz="2900">
              <a:latin typeface="Arial"/>
              <a:cs typeface="Arial"/>
            </a:endParaRPr>
          </a:p>
          <a:p>
            <a:pPr marL="652780" lvl="1" indent="-274320">
              <a:lnSpc>
                <a:spcPct val="100000"/>
              </a:lnSpc>
              <a:spcBef>
                <a:spcPts val="310"/>
              </a:spcBef>
              <a:buClr>
                <a:srgbClr val="93B6D2"/>
              </a:buClr>
              <a:buSzPct val="69230"/>
              <a:buChar char=""/>
              <a:tabLst>
                <a:tab pos="652780" algn="l"/>
              </a:tabLst>
            </a:pPr>
            <a:r>
              <a:rPr sz="2600" spc="-100" dirty="0">
                <a:latin typeface="Arial"/>
                <a:cs typeface="Arial"/>
              </a:rPr>
              <a:t>Wastage </a:t>
            </a:r>
            <a:r>
              <a:rPr sz="2600" dirty="0">
                <a:latin typeface="Arial"/>
                <a:cs typeface="Arial"/>
              </a:rPr>
              <a:t>of</a:t>
            </a:r>
            <a:r>
              <a:rPr sz="2600" spc="95" dirty="0">
                <a:latin typeface="Arial"/>
                <a:cs typeface="Arial"/>
              </a:rPr>
              <a:t> </a:t>
            </a:r>
            <a:r>
              <a:rPr sz="2600" spc="-190" dirty="0">
                <a:latin typeface="Arial"/>
                <a:cs typeface="Arial"/>
              </a:rPr>
              <a:t>memory</a:t>
            </a:r>
            <a:endParaRPr sz="2600">
              <a:latin typeface="Arial"/>
              <a:cs typeface="Arial"/>
            </a:endParaRPr>
          </a:p>
          <a:p>
            <a:pPr marL="652780" lvl="1" indent="-274320">
              <a:lnSpc>
                <a:spcPct val="100000"/>
              </a:lnSpc>
              <a:spcBef>
                <a:spcPts val="290"/>
              </a:spcBef>
              <a:buClr>
                <a:srgbClr val="93B6D2"/>
              </a:buClr>
              <a:buSzPct val="69230"/>
              <a:buChar char=""/>
              <a:tabLst>
                <a:tab pos="652780" algn="l"/>
              </a:tabLst>
            </a:pPr>
            <a:r>
              <a:rPr sz="2600" spc="-165" dirty="0">
                <a:latin typeface="Arial"/>
                <a:cs typeface="Arial"/>
              </a:rPr>
              <a:t>Insertion </a:t>
            </a:r>
            <a:r>
              <a:rPr sz="2600" spc="-110" dirty="0">
                <a:latin typeface="Arial"/>
                <a:cs typeface="Arial"/>
              </a:rPr>
              <a:t>and </a:t>
            </a:r>
            <a:r>
              <a:rPr sz="2600" spc="-135" dirty="0">
                <a:latin typeface="Arial"/>
                <a:cs typeface="Arial"/>
              </a:rPr>
              <a:t>Deletion </a:t>
            </a:r>
            <a:r>
              <a:rPr sz="2600" spc="-45" dirty="0">
                <a:latin typeface="Arial"/>
                <a:cs typeface="Arial"/>
              </a:rPr>
              <a:t>will </a:t>
            </a:r>
            <a:r>
              <a:rPr sz="2600" spc="-80" dirty="0">
                <a:latin typeface="Arial"/>
                <a:cs typeface="Arial"/>
              </a:rPr>
              <a:t>be</a:t>
            </a:r>
            <a:r>
              <a:rPr sz="2600" spc="310" dirty="0">
                <a:latin typeface="Arial"/>
                <a:cs typeface="Arial"/>
              </a:rPr>
              <a:t> </a:t>
            </a:r>
            <a:r>
              <a:rPr sz="2600" spc="-180" dirty="0">
                <a:latin typeface="Arial"/>
                <a:cs typeface="Arial"/>
              </a:rPr>
              <a:t>costlier</a:t>
            </a:r>
            <a:endParaRPr sz="2600">
              <a:latin typeface="Arial"/>
              <a:cs typeface="Arial"/>
            </a:endParaRPr>
          </a:p>
          <a:p>
            <a:pPr marL="652780" lvl="1" indent="-274320">
              <a:lnSpc>
                <a:spcPct val="100000"/>
              </a:lnSpc>
              <a:spcBef>
                <a:spcPts val="290"/>
              </a:spcBef>
              <a:buClr>
                <a:srgbClr val="93B6D2"/>
              </a:buClr>
              <a:buSzPct val="69230"/>
              <a:buChar char=""/>
              <a:tabLst>
                <a:tab pos="652780" algn="l"/>
              </a:tabLst>
            </a:pPr>
            <a:r>
              <a:rPr sz="2600" spc="-50" dirty="0">
                <a:latin typeface="Arial"/>
                <a:cs typeface="Arial"/>
              </a:rPr>
              <a:t>Array </a:t>
            </a:r>
            <a:r>
              <a:rPr sz="2600" spc="-190" dirty="0">
                <a:latin typeface="Arial"/>
                <a:cs typeface="Arial"/>
              </a:rPr>
              <a:t>size </a:t>
            </a:r>
            <a:r>
              <a:rPr sz="2600" spc="-110" dirty="0">
                <a:latin typeface="Arial"/>
                <a:cs typeface="Arial"/>
              </a:rPr>
              <a:t>and</a:t>
            </a:r>
            <a:r>
              <a:rPr sz="2600" spc="-365" dirty="0">
                <a:latin typeface="Arial"/>
                <a:cs typeface="Arial"/>
              </a:rPr>
              <a:t> </a:t>
            </a:r>
            <a:r>
              <a:rPr sz="2600" spc="-100" dirty="0">
                <a:latin typeface="Arial"/>
                <a:cs typeface="Arial"/>
              </a:rPr>
              <a:t>depth</a:t>
            </a:r>
            <a:endParaRPr sz="2600">
              <a:latin typeface="Arial"/>
              <a:cs typeface="Aria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43865"/>
            <a:ext cx="8534400" cy="553998"/>
          </a:xfrm>
        </p:spPr>
        <p:txBody>
          <a:bodyPr/>
          <a:lstStyle/>
          <a:p>
            <a:r>
              <a:rPr lang="en-US" sz="3600" dirty="0" smtClean="0"/>
              <a:t>Disadvantages of Array Implementation</a:t>
            </a:r>
            <a:endParaRPr lang="en-US" sz="3600" dirty="0"/>
          </a:p>
        </p:txBody>
      </p:sp>
      <p:sp>
        <p:nvSpPr>
          <p:cNvPr id="4" name="Date Placeholder 3"/>
          <p:cNvSpPr>
            <a:spLocks noGrp="1"/>
          </p:cNvSpPr>
          <p:nvPr>
            <p:ph type="dt" sz="half" idx="6"/>
          </p:nvPr>
        </p:nvSpPr>
        <p:spPr>
          <a:xfrm>
            <a:off x="228600" y="6324600"/>
            <a:ext cx="2124710" cy="219709"/>
          </a:xfrm>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62</a:t>
            </a:fld>
            <a:endParaRPr lang="en-US" dirty="0"/>
          </a:p>
        </p:txBody>
      </p:sp>
      <p:sp>
        <p:nvSpPr>
          <p:cNvPr id="6" name="object 5"/>
          <p:cNvSpPr>
            <a:spLocks noGrp="1"/>
          </p:cNvSpPr>
          <p:nvPr>
            <p:ph type="body" idx="1"/>
          </p:nvPr>
        </p:nvSpPr>
        <p:spPr>
          <a:prstGeom prst="rect">
            <a:avLst/>
          </a:prstGeom>
          <a:blipFill>
            <a:blip r:embed="rId2" cstate="print"/>
            <a:stretch>
              <a:fillRect/>
            </a:stretch>
          </a:blipFill>
        </p:spPr>
        <p:txBody>
          <a:bodyPr wrap="square" lIns="0" tIns="0" rIns="0" bIns="0" rtlCol="0"/>
          <a:lstStyle/>
          <a:p>
            <a:endParaRPr lang="en-US" dirty="0"/>
          </a:p>
        </p:txBody>
      </p:sp>
      <p:sp>
        <p:nvSpPr>
          <p:cNvPr id="7" name="object 4"/>
          <p:cNvSpPr txBox="1"/>
          <p:nvPr/>
        </p:nvSpPr>
        <p:spPr>
          <a:xfrm>
            <a:off x="307340" y="5181601"/>
            <a:ext cx="8195309" cy="1028615"/>
          </a:xfrm>
          <a:prstGeom prst="rect">
            <a:avLst/>
          </a:prstGeom>
        </p:spPr>
        <p:txBody>
          <a:bodyPr vert="horz" wrap="square" lIns="0" tIns="31115" rIns="0" bIns="0" rtlCol="0">
            <a:spAutoFit/>
          </a:bodyPr>
          <a:lstStyle/>
          <a:p>
            <a:pPr marL="332740" marR="5080" indent="-320040" algn="just">
              <a:lnSpc>
                <a:spcPct val="90000"/>
              </a:lnSpc>
              <a:spcBef>
                <a:spcPts val="100"/>
              </a:spcBef>
              <a:buClr>
                <a:srgbClr val="DD8046"/>
              </a:buClr>
              <a:buSzPct val="60416"/>
              <a:buFont typeface="Wingdings"/>
              <a:buChar char=""/>
              <a:tabLst>
                <a:tab pos="332105" algn="l"/>
                <a:tab pos="332740" algn="l"/>
              </a:tabLst>
            </a:pPr>
            <a:r>
              <a:rPr lang="en-US" sz="2400" b="1" dirty="0" smtClean="0"/>
              <a:t>Figure above shows the incomplete binary tree and the natural mapping of its  nodes into an array which leaves some gaps.</a:t>
            </a:r>
            <a:endParaRPr lang="en-US" sz="2400" b="1"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Binary Tree</a:t>
            </a:r>
            <a:endParaRPr lang="en-US" dirty="0"/>
          </a:p>
        </p:txBody>
      </p:sp>
      <p:sp>
        <p:nvSpPr>
          <p:cNvPr id="3" name="Text Placeholder 2"/>
          <p:cNvSpPr>
            <a:spLocks noGrp="1"/>
          </p:cNvSpPr>
          <p:nvPr>
            <p:ph type="body" idx="1"/>
          </p:nvPr>
        </p:nvSpPr>
        <p:spPr>
          <a:xfrm>
            <a:off x="307340" y="1459738"/>
            <a:ext cx="8530590" cy="445262"/>
          </a:xfrm>
        </p:spPr>
        <p:txBody>
          <a:bodyPr/>
          <a:lstStyle/>
          <a:p>
            <a:r>
              <a:rPr lang="en-US" dirty="0" smtClean="0"/>
              <a:t>Linked Representation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63</a:t>
            </a:fld>
            <a:endParaRPr lang="en-US"/>
          </a:p>
        </p:txBody>
      </p:sp>
      <p:sp>
        <p:nvSpPr>
          <p:cNvPr id="6" name="object 4"/>
          <p:cNvSpPr txBox="1"/>
          <p:nvPr/>
        </p:nvSpPr>
        <p:spPr>
          <a:xfrm>
            <a:off x="1828800" y="2133600"/>
            <a:ext cx="5638800" cy="1866665"/>
          </a:xfrm>
          <a:prstGeom prst="rect">
            <a:avLst/>
          </a:prstGeom>
        </p:spPr>
        <p:txBody>
          <a:bodyPr vert="horz" wrap="square" lIns="0" tIns="12700" rIns="0" bIns="0" rtlCol="0">
            <a:spAutoFit/>
          </a:bodyPr>
          <a:lstStyle/>
          <a:p>
            <a:pPr marL="12700" marR="5080">
              <a:lnSpc>
                <a:spcPct val="119000"/>
              </a:lnSpc>
              <a:spcBef>
                <a:spcPts val="100"/>
              </a:spcBef>
            </a:pPr>
            <a:r>
              <a:rPr sz="2000" b="1" spc="-5" smtClean="0">
                <a:latin typeface="Courier New"/>
                <a:cs typeface="Courier New"/>
              </a:rPr>
              <a:t>typedef </a:t>
            </a:r>
            <a:r>
              <a:rPr sz="2000" b="1" spc="-5" dirty="0">
                <a:latin typeface="Courier New"/>
                <a:cs typeface="Courier New"/>
              </a:rPr>
              <a:t>struct</a:t>
            </a:r>
            <a:r>
              <a:rPr sz="2000" b="1" spc="-25" dirty="0">
                <a:latin typeface="Courier New"/>
                <a:cs typeface="Courier New"/>
              </a:rPr>
              <a:t> </a:t>
            </a:r>
            <a:r>
              <a:rPr sz="2000" b="1" spc="-5" dirty="0">
                <a:latin typeface="Courier New"/>
                <a:cs typeface="Courier New"/>
              </a:rPr>
              <a:t>tnode</a:t>
            </a:r>
            <a:endParaRPr sz="2000">
              <a:latin typeface="Courier New"/>
              <a:cs typeface="Courier New"/>
            </a:endParaRPr>
          </a:p>
          <a:p>
            <a:pPr marL="12700">
              <a:lnSpc>
                <a:spcPct val="100000"/>
              </a:lnSpc>
              <a:spcBef>
                <a:spcPts val="470"/>
              </a:spcBef>
            </a:pPr>
            <a:r>
              <a:rPr sz="2000" b="1" dirty="0">
                <a:latin typeface="Courier New"/>
                <a:cs typeface="Courier New"/>
              </a:rPr>
              <a:t>{</a:t>
            </a:r>
            <a:endParaRPr sz="2000">
              <a:latin typeface="Courier New"/>
              <a:cs typeface="Courier New"/>
            </a:endParaRPr>
          </a:p>
          <a:p>
            <a:pPr marL="315595">
              <a:lnSpc>
                <a:spcPct val="100000"/>
              </a:lnSpc>
              <a:spcBef>
                <a:spcPts val="455"/>
              </a:spcBef>
            </a:pPr>
            <a:r>
              <a:rPr sz="2000" b="1" spc="-5" dirty="0">
                <a:latin typeface="Courier New"/>
                <a:cs typeface="Courier New"/>
              </a:rPr>
              <a:t>int</a:t>
            </a:r>
            <a:r>
              <a:rPr sz="2000" b="1" spc="-10" dirty="0">
                <a:latin typeface="Courier New"/>
                <a:cs typeface="Courier New"/>
              </a:rPr>
              <a:t> </a:t>
            </a:r>
            <a:r>
              <a:rPr sz="2000" b="1" spc="-5" dirty="0">
                <a:latin typeface="Courier New"/>
                <a:cs typeface="Courier New"/>
              </a:rPr>
              <a:t>data;</a:t>
            </a:r>
            <a:endParaRPr sz="2000">
              <a:latin typeface="Courier New"/>
              <a:cs typeface="Courier New"/>
            </a:endParaRPr>
          </a:p>
          <a:p>
            <a:pPr marL="315595">
              <a:lnSpc>
                <a:spcPct val="100000"/>
              </a:lnSpc>
              <a:spcBef>
                <a:spcPts val="455"/>
              </a:spcBef>
            </a:pPr>
            <a:r>
              <a:rPr lang="en-US" sz="2000" b="1" spc="-5" dirty="0" smtClean="0">
                <a:latin typeface="Courier New"/>
                <a:cs typeface="Courier New"/>
              </a:rPr>
              <a:t>t</a:t>
            </a:r>
            <a:r>
              <a:rPr sz="2000" b="1" spc="-5" smtClean="0">
                <a:latin typeface="Courier New"/>
                <a:cs typeface="Courier New"/>
              </a:rPr>
              <a:t>tnode </a:t>
            </a:r>
            <a:r>
              <a:rPr lang="en-US" sz="2000" b="1" spc="-5" dirty="0" smtClean="0">
                <a:latin typeface="Courier New"/>
                <a:cs typeface="Courier New"/>
              </a:rPr>
              <a:t>*</a:t>
            </a:r>
            <a:r>
              <a:rPr sz="2000" b="1" spc="-5" smtClean="0">
                <a:latin typeface="Courier New"/>
                <a:cs typeface="Courier New"/>
              </a:rPr>
              <a:t>left</a:t>
            </a:r>
            <a:r>
              <a:rPr sz="2000" b="1" spc="-5">
                <a:latin typeface="Courier New"/>
                <a:cs typeface="Courier New"/>
              </a:rPr>
              <a:t>,</a:t>
            </a:r>
            <a:r>
              <a:rPr sz="2000" b="1" spc="-15">
                <a:latin typeface="Courier New"/>
                <a:cs typeface="Courier New"/>
              </a:rPr>
              <a:t> </a:t>
            </a:r>
            <a:r>
              <a:rPr lang="en-US" sz="2000" b="1" spc="-15" dirty="0" smtClean="0">
                <a:latin typeface="Courier New"/>
                <a:cs typeface="Courier New"/>
              </a:rPr>
              <a:t>*</a:t>
            </a:r>
            <a:r>
              <a:rPr sz="2000" b="1" spc="-5" smtClean="0">
                <a:latin typeface="Courier New"/>
                <a:cs typeface="Courier New"/>
              </a:rPr>
              <a:t>right</a:t>
            </a:r>
            <a:r>
              <a:rPr sz="2000" b="1" spc="-5" dirty="0">
                <a:latin typeface="Courier New"/>
                <a:cs typeface="Courier New"/>
              </a:rPr>
              <a:t>;</a:t>
            </a:r>
            <a:endParaRPr sz="2000">
              <a:latin typeface="Courier New"/>
              <a:cs typeface="Courier New"/>
            </a:endParaRPr>
          </a:p>
          <a:p>
            <a:pPr marL="12700">
              <a:lnSpc>
                <a:spcPct val="100000"/>
              </a:lnSpc>
              <a:spcBef>
                <a:spcPts val="470"/>
              </a:spcBef>
            </a:pPr>
            <a:r>
              <a:rPr sz="2000" b="1" spc="-5" dirty="0">
                <a:latin typeface="Courier New"/>
                <a:cs typeface="Courier New"/>
              </a:rPr>
              <a:t>};</a:t>
            </a:r>
            <a:endParaRPr sz="2000">
              <a:latin typeface="Courier New"/>
              <a:cs typeface="Courier New"/>
            </a:endParaRPr>
          </a:p>
        </p:txBody>
      </p:sp>
      <p:sp>
        <p:nvSpPr>
          <p:cNvPr id="7" name="object 5"/>
          <p:cNvSpPr/>
          <p:nvPr/>
        </p:nvSpPr>
        <p:spPr>
          <a:xfrm>
            <a:off x="1528825" y="4124325"/>
            <a:ext cx="6315075" cy="18954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Implementation</a:t>
            </a:r>
            <a:endParaRPr lang="en-US" dirty="0"/>
          </a:p>
        </p:txBody>
      </p:sp>
      <p:sp>
        <p:nvSpPr>
          <p:cNvPr id="4" name="Date Placeholder 3"/>
          <p:cNvSpPr>
            <a:spLocks noGrp="1"/>
          </p:cNvSpPr>
          <p:nvPr>
            <p:ph type="dt" sz="half" idx="6"/>
          </p:nvPr>
        </p:nvSpPr>
        <p:spPr>
          <a:xfrm>
            <a:off x="228600" y="6324600"/>
            <a:ext cx="2124710" cy="219709"/>
          </a:xfrm>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64</a:t>
            </a:fld>
            <a:endParaRPr lang="en-US"/>
          </a:p>
        </p:txBody>
      </p:sp>
      <p:sp>
        <p:nvSpPr>
          <p:cNvPr id="6" name="object 4"/>
          <p:cNvSpPr>
            <a:spLocks noGrp="1"/>
          </p:cNvSpPr>
          <p:nvPr>
            <p:ph type="body" idx="1"/>
          </p:nvPr>
        </p:nvSpPr>
        <p:spPr>
          <a:prstGeom prst="rect">
            <a:avLst/>
          </a:prstGeom>
          <a:blipFill>
            <a:blip r:embed="rId2" cstate="print"/>
            <a:stretch>
              <a:fillRect/>
            </a:stretch>
          </a:blipFill>
        </p:spPr>
        <p:txBody>
          <a:bodyPr wrap="square" lIns="0" tIns="0" rIns="0" bIns="0" rtlCol="0"/>
          <a:lstStyle/>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Implementation</a:t>
            </a:r>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65</a:t>
            </a:fld>
            <a:endParaRPr lang="en-US"/>
          </a:p>
        </p:txBody>
      </p:sp>
      <p:sp>
        <p:nvSpPr>
          <p:cNvPr id="6" name="object 4"/>
          <p:cNvSpPr txBox="1">
            <a:spLocks noGrp="1"/>
          </p:cNvSpPr>
          <p:nvPr>
            <p:ph type="body" idx="1"/>
          </p:nvPr>
        </p:nvSpPr>
        <p:spPr>
          <a:prstGeom prst="rect">
            <a:avLst/>
          </a:prstGeom>
        </p:spPr>
        <p:txBody>
          <a:bodyPr vert="horz" wrap="square" lIns="0" tIns="54610" rIns="0" bIns="0" rtlCol="0">
            <a:spAutoFit/>
          </a:bodyPr>
          <a:lstStyle/>
          <a:p>
            <a:pPr marL="332740" indent="-320040">
              <a:lnSpc>
                <a:spcPct val="100000"/>
              </a:lnSpc>
              <a:spcBef>
                <a:spcPts val="430"/>
              </a:spcBef>
              <a:buClr>
                <a:srgbClr val="DD8046"/>
              </a:buClr>
              <a:buSzPct val="60344"/>
              <a:buFont typeface="Wingdings"/>
              <a:buChar char=""/>
              <a:tabLst>
                <a:tab pos="332740" algn="l"/>
              </a:tabLst>
            </a:pPr>
            <a:r>
              <a:rPr sz="2900" spc="-155" dirty="0">
                <a:latin typeface="Arial"/>
                <a:cs typeface="Arial"/>
              </a:rPr>
              <a:t>Advantages</a:t>
            </a:r>
            <a:endParaRPr sz="2900">
              <a:latin typeface="Arial"/>
              <a:cs typeface="Arial"/>
            </a:endParaRPr>
          </a:p>
          <a:p>
            <a:pPr marL="652780" lvl="1" indent="-274320">
              <a:lnSpc>
                <a:spcPct val="100000"/>
              </a:lnSpc>
              <a:spcBef>
                <a:spcPts val="300"/>
              </a:spcBef>
              <a:buClr>
                <a:srgbClr val="93B6D2"/>
              </a:buClr>
              <a:buSzPct val="69230"/>
              <a:buChar char=""/>
              <a:tabLst>
                <a:tab pos="652780" algn="l"/>
              </a:tabLst>
            </a:pPr>
            <a:r>
              <a:rPr sz="2600" spc="-145" dirty="0">
                <a:latin typeface="Arial"/>
                <a:cs typeface="Arial"/>
              </a:rPr>
              <a:t>No </a:t>
            </a:r>
            <a:r>
              <a:rPr sz="2600" spc="-135" dirty="0">
                <a:latin typeface="Arial"/>
                <a:cs typeface="Arial"/>
              </a:rPr>
              <a:t>wastage </a:t>
            </a:r>
            <a:r>
              <a:rPr sz="2600" dirty="0">
                <a:latin typeface="Arial"/>
                <a:cs typeface="Arial"/>
              </a:rPr>
              <a:t>of</a:t>
            </a:r>
            <a:r>
              <a:rPr sz="2600" spc="275" dirty="0">
                <a:latin typeface="Arial"/>
                <a:cs typeface="Arial"/>
              </a:rPr>
              <a:t> </a:t>
            </a:r>
            <a:r>
              <a:rPr sz="2600" spc="-190" dirty="0">
                <a:latin typeface="Arial"/>
                <a:cs typeface="Arial"/>
              </a:rPr>
              <a:t>memory</a:t>
            </a:r>
            <a:endParaRPr sz="2600">
              <a:latin typeface="Arial"/>
              <a:cs typeface="Arial"/>
            </a:endParaRPr>
          </a:p>
          <a:p>
            <a:pPr marL="652780" lvl="1" indent="-274320">
              <a:lnSpc>
                <a:spcPct val="100000"/>
              </a:lnSpc>
              <a:spcBef>
                <a:spcPts val="290"/>
              </a:spcBef>
              <a:buClr>
                <a:srgbClr val="93B6D2"/>
              </a:buClr>
              <a:buSzPct val="69230"/>
              <a:buChar char=""/>
              <a:tabLst>
                <a:tab pos="652780" algn="l"/>
              </a:tabLst>
            </a:pPr>
            <a:r>
              <a:rPr sz="2600" spc="-165" dirty="0">
                <a:latin typeface="Arial"/>
                <a:cs typeface="Arial"/>
              </a:rPr>
              <a:t>Insertion </a:t>
            </a:r>
            <a:r>
              <a:rPr sz="2600" spc="-110" dirty="0">
                <a:latin typeface="Arial"/>
                <a:cs typeface="Arial"/>
              </a:rPr>
              <a:t>and </a:t>
            </a:r>
            <a:r>
              <a:rPr sz="2600" spc="-135" dirty="0">
                <a:latin typeface="Arial"/>
                <a:cs typeface="Arial"/>
              </a:rPr>
              <a:t>Deletion </a:t>
            </a:r>
            <a:r>
              <a:rPr sz="2600" spc="-45" dirty="0">
                <a:latin typeface="Arial"/>
                <a:cs typeface="Arial"/>
              </a:rPr>
              <a:t>will </a:t>
            </a:r>
            <a:r>
              <a:rPr sz="2600" spc="-80" dirty="0">
                <a:latin typeface="Arial"/>
                <a:cs typeface="Arial"/>
              </a:rPr>
              <a:t>be</a:t>
            </a:r>
            <a:r>
              <a:rPr sz="2600" spc="300" dirty="0">
                <a:latin typeface="Arial"/>
                <a:cs typeface="Arial"/>
              </a:rPr>
              <a:t> </a:t>
            </a:r>
            <a:r>
              <a:rPr sz="2600" spc="-229" dirty="0">
                <a:latin typeface="Arial"/>
                <a:cs typeface="Arial"/>
              </a:rPr>
              <a:t>easy</a:t>
            </a:r>
            <a:endParaRPr sz="2600">
              <a:latin typeface="Arial"/>
              <a:cs typeface="Arial"/>
            </a:endParaRPr>
          </a:p>
          <a:p>
            <a:pPr marL="332740" indent="-320040">
              <a:lnSpc>
                <a:spcPct val="100000"/>
              </a:lnSpc>
              <a:spcBef>
                <a:spcPts val="340"/>
              </a:spcBef>
              <a:buClr>
                <a:srgbClr val="DD8046"/>
              </a:buClr>
              <a:buSzPct val="60344"/>
              <a:buFont typeface="Wingdings"/>
              <a:buChar char=""/>
              <a:tabLst>
                <a:tab pos="332740" algn="l"/>
              </a:tabLst>
            </a:pPr>
            <a:r>
              <a:rPr sz="2900" spc="-170" dirty="0">
                <a:latin typeface="Arial"/>
                <a:cs typeface="Arial"/>
              </a:rPr>
              <a:t>Disadvantages</a:t>
            </a:r>
            <a:endParaRPr sz="2900">
              <a:latin typeface="Arial"/>
              <a:cs typeface="Arial"/>
            </a:endParaRPr>
          </a:p>
          <a:p>
            <a:pPr marL="652780" lvl="1" indent="-274320">
              <a:lnSpc>
                <a:spcPct val="100000"/>
              </a:lnSpc>
              <a:spcBef>
                <a:spcPts val="310"/>
              </a:spcBef>
              <a:buClr>
                <a:srgbClr val="93B6D2"/>
              </a:buClr>
              <a:buSzPct val="69230"/>
              <a:buChar char=""/>
              <a:tabLst>
                <a:tab pos="652780" algn="l"/>
              </a:tabLst>
            </a:pPr>
            <a:r>
              <a:rPr sz="2600" spc="-260" dirty="0">
                <a:latin typeface="Arial"/>
                <a:cs typeface="Arial"/>
              </a:rPr>
              <a:t>Does </a:t>
            </a:r>
            <a:r>
              <a:rPr sz="2600" spc="-160" dirty="0">
                <a:latin typeface="Arial"/>
                <a:cs typeface="Arial"/>
              </a:rPr>
              <a:t>not </a:t>
            </a:r>
            <a:r>
              <a:rPr sz="2600" spc="-75" dirty="0">
                <a:latin typeface="Arial"/>
                <a:cs typeface="Arial"/>
              </a:rPr>
              <a:t>provide </a:t>
            </a:r>
            <a:r>
              <a:rPr sz="2600" spc="-80" dirty="0">
                <a:latin typeface="Arial"/>
                <a:cs typeface="Arial"/>
              </a:rPr>
              <a:t>direct</a:t>
            </a:r>
            <a:r>
              <a:rPr sz="2600" spc="-110" dirty="0">
                <a:latin typeface="Arial"/>
                <a:cs typeface="Arial"/>
              </a:rPr>
              <a:t> </a:t>
            </a:r>
            <a:r>
              <a:rPr sz="2600" spc="-275" dirty="0">
                <a:latin typeface="Arial"/>
                <a:cs typeface="Arial"/>
              </a:rPr>
              <a:t>access</a:t>
            </a:r>
            <a:endParaRPr sz="2600">
              <a:latin typeface="Arial"/>
              <a:cs typeface="Arial"/>
            </a:endParaRPr>
          </a:p>
          <a:p>
            <a:pPr marL="652780" lvl="1" indent="-274320">
              <a:lnSpc>
                <a:spcPct val="100000"/>
              </a:lnSpc>
              <a:spcBef>
                <a:spcPts val="290"/>
              </a:spcBef>
              <a:buClr>
                <a:srgbClr val="93B6D2"/>
              </a:buClr>
              <a:buSzPct val="69230"/>
              <a:buChar char=""/>
              <a:tabLst>
                <a:tab pos="652780" algn="l"/>
              </a:tabLst>
            </a:pPr>
            <a:r>
              <a:rPr sz="2600" spc="-70" dirty="0">
                <a:latin typeface="Arial"/>
                <a:cs typeface="Arial"/>
              </a:rPr>
              <a:t>Additional </a:t>
            </a:r>
            <a:r>
              <a:rPr sz="2600" spc="-180" dirty="0">
                <a:latin typeface="Arial"/>
                <a:cs typeface="Arial"/>
              </a:rPr>
              <a:t>space </a:t>
            </a:r>
            <a:r>
              <a:rPr sz="2600" spc="-160" dirty="0">
                <a:latin typeface="Arial"/>
                <a:cs typeface="Arial"/>
              </a:rPr>
              <a:t>in </a:t>
            </a:r>
            <a:r>
              <a:rPr sz="2600" spc="-165" dirty="0">
                <a:latin typeface="Arial"/>
                <a:cs typeface="Arial"/>
              </a:rPr>
              <a:t>each</a:t>
            </a:r>
            <a:r>
              <a:rPr sz="2600" spc="290" dirty="0">
                <a:latin typeface="Arial"/>
                <a:cs typeface="Arial"/>
              </a:rPr>
              <a:t> </a:t>
            </a:r>
            <a:r>
              <a:rPr sz="2600" spc="-155" dirty="0">
                <a:latin typeface="Arial"/>
                <a:cs typeface="Arial"/>
              </a:rPr>
              <a:t>node.</a:t>
            </a:r>
            <a:endParaRPr sz="2600">
              <a:latin typeface="Arial"/>
              <a:cs typeface="Aria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Binary Trees</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 Operations</a:t>
            </a:r>
            <a:endParaRPr lang="en-US" dirty="0"/>
          </a:p>
        </p:txBody>
      </p:sp>
      <p:sp>
        <p:nvSpPr>
          <p:cNvPr id="3" name="Text Placeholder 2"/>
          <p:cNvSpPr>
            <a:spLocks noGrp="1"/>
          </p:cNvSpPr>
          <p:nvPr>
            <p:ph type="body" idx="1"/>
          </p:nvPr>
        </p:nvSpPr>
        <p:spPr>
          <a:xfrm>
            <a:off x="307340" y="1459738"/>
            <a:ext cx="8530590" cy="4636262"/>
          </a:xfrm>
        </p:spPr>
        <p:txBody>
          <a:bodyPr/>
          <a:lstStyle/>
          <a:p>
            <a:r>
              <a:rPr lang="en-US" dirty="0" smtClean="0"/>
              <a:t>Basic Operations:</a:t>
            </a:r>
          </a:p>
          <a:p>
            <a:r>
              <a:rPr lang="en-US" sz="2000" dirty="0" smtClean="0"/>
              <a:t>Creating a Binary Tree</a:t>
            </a:r>
          </a:p>
          <a:p>
            <a:r>
              <a:rPr lang="en-US" sz="2000" dirty="0" smtClean="0"/>
              <a:t>Binary Tree Traversals</a:t>
            </a:r>
          </a:p>
          <a:p>
            <a:r>
              <a:rPr lang="en-US" sz="2000" dirty="0" smtClean="0"/>
              <a:t>Insertion operation</a:t>
            </a:r>
          </a:p>
          <a:p>
            <a:r>
              <a:rPr lang="en-US" sz="2000" dirty="0" smtClean="0"/>
              <a:t>Deletion Operation</a:t>
            </a:r>
            <a:endParaRPr lang="en-US" dirty="0" smtClean="0"/>
          </a:p>
          <a:p>
            <a:r>
              <a:rPr lang="en-US" dirty="0" smtClean="0"/>
              <a:t>Auxiliary Operations:</a:t>
            </a:r>
          </a:p>
          <a:p>
            <a:r>
              <a:rPr lang="en-US" sz="2000" dirty="0" smtClean="0"/>
              <a:t>Counting Nodes</a:t>
            </a:r>
          </a:p>
          <a:p>
            <a:r>
              <a:rPr lang="en-US" sz="2000" dirty="0" smtClean="0"/>
              <a:t>Counting Leaf Nodes</a:t>
            </a:r>
          </a:p>
          <a:p>
            <a:r>
              <a:rPr lang="en-US" sz="2000" dirty="0" smtClean="0"/>
              <a:t>Computing Height of BT</a:t>
            </a:r>
          </a:p>
          <a:p>
            <a:r>
              <a:rPr lang="en-US" sz="2000" dirty="0" smtClean="0"/>
              <a:t>Copying Binary Tree</a:t>
            </a:r>
          </a:p>
          <a:p>
            <a:r>
              <a:rPr lang="en-US" sz="2000" dirty="0" smtClean="0"/>
              <a:t>Equality Test</a:t>
            </a:r>
          </a:p>
          <a:p>
            <a:r>
              <a:rPr lang="en-US" sz="2000" dirty="0" smtClean="0"/>
              <a:t>Creating Replica of BT or Mirror</a:t>
            </a:r>
          </a:p>
          <a:p>
            <a:endParaRPr lang="en-US" dirty="0" smtClean="0"/>
          </a:p>
          <a:p>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353297" cy="697230"/>
          </a:xfrm>
        </p:spPr>
        <p:txBody>
          <a:bodyPr/>
          <a:lstStyle/>
          <a:p>
            <a:r>
              <a:rPr lang="en-US" dirty="0" smtClean="0"/>
              <a:t>Binary Tree Operations</a:t>
            </a:r>
            <a:endParaRPr lang="en-US" dirty="0"/>
          </a:p>
        </p:txBody>
      </p:sp>
      <p:sp>
        <p:nvSpPr>
          <p:cNvPr id="3" name="Text Placeholder 2"/>
          <p:cNvSpPr>
            <a:spLocks noGrp="1"/>
          </p:cNvSpPr>
          <p:nvPr>
            <p:ph type="body" idx="1"/>
          </p:nvPr>
        </p:nvSpPr>
        <p:spPr>
          <a:xfrm>
            <a:off x="307340" y="1459738"/>
            <a:ext cx="8530590" cy="4693593"/>
          </a:xfrm>
        </p:spPr>
        <p:txBody>
          <a:bodyPr/>
          <a:lstStyle/>
          <a:p>
            <a:r>
              <a:rPr lang="en-US" dirty="0" smtClean="0"/>
              <a:t>Binary Tree Creation:</a:t>
            </a:r>
          </a:p>
          <a:p>
            <a:r>
              <a:rPr lang="en-US" sz="2000" dirty="0" smtClean="0"/>
              <a:t>This Function Create an empty binary tree to which the ‘root’ points.</a:t>
            </a:r>
          </a:p>
          <a:p>
            <a:r>
              <a:rPr lang="en-US" sz="1600" dirty="0" smtClean="0"/>
              <a:t>class </a:t>
            </a:r>
            <a:r>
              <a:rPr lang="en-US" sz="1600" dirty="0" err="1" smtClean="0"/>
              <a:t>TreeNode</a:t>
            </a:r>
            <a:endParaRPr lang="en-US" sz="1600" dirty="0" smtClean="0"/>
          </a:p>
          <a:p>
            <a:r>
              <a:rPr lang="en-US" sz="1600" dirty="0" smtClean="0"/>
              <a:t>{</a:t>
            </a:r>
          </a:p>
          <a:p>
            <a:r>
              <a:rPr lang="en-US" sz="1600" dirty="0" smtClean="0"/>
              <a:t>	public:</a:t>
            </a:r>
          </a:p>
          <a:p>
            <a:r>
              <a:rPr lang="en-US" sz="1600" dirty="0" smtClean="0"/>
              <a:t>	char data;</a:t>
            </a:r>
          </a:p>
          <a:p>
            <a:r>
              <a:rPr lang="en-US" sz="1600" dirty="0" smtClean="0"/>
              <a:t>	</a:t>
            </a:r>
            <a:r>
              <a:rPr lang="en-US" sz="1600" dirty="0" err="1" smtClean="0"/>
              <a:t>TreeNode</a:t>
            </a:r>
            <a:r>
              <a:rPr lang="en-US" sz="1600" dirty="0" smtClean="0"/>
              <a:t> *</a:t>
            </a:r>
            <a:r>
              <a:rPr lang="en-US" sz="1600" dirty="0" err="1" smtClean="0"/>
              <a:t>Lchild</a:t>
            </a:r>
            <a:r>
              <a:rPr lang="en-US" sz="1600" dirty="0" smtClean="0"/>
              <a:t>;</a:t>
            </a:r>
          </a:p>
          <a:p>
            <a:r>
              <a:rPr lang="en-US" sz="1600" dirty="0" smtClean="0"/>
              <a:t>	</a:t>
            </a:r>
            <a:r>
              <a:rPr lang="en-US" sz="1600" dirty="0" err="1" smtClean="0"/>
              <a:t>TreeNode</a:t>
            </a:r>
            <a:r>
              <a:rPr lang="en-US" sz="1600" dirty="0" smtClean="0"/>
              <a:t> *</a:t>
            </a:r>
            <a:r>
              <a:rPr lang="en-US" sz="1600" dirty="0" err="1" smtClean="0"/>
              <a:t>Rchild</a:t>
            </a:r>
            <a:r>
              <a:rPr lang="en-US" sz="1600" dirty="0" smtClean="0"/>
              <a:t>;</a:t>
            </a:r>
          </a:p>
          <a:p>
            <a:r>
              <a:rPr lang="en-US" sz="1600" dirty="0" smtClean="0"/>
              <a:t>};</a:t>
            </a:r>
          </a:p>
          <a:p>
            <a:r>
              <a:rPr lang="en-US" sz="1600" dirty="0" smtClean="0"/>
              <a:t>class </a:t>
            </a:r>
            <a:r>
              <a:rPr lang="en-US" sz="1600" dirty="0" err="1" smtClean="0"/>
              <a:t>BinaryTree</a:t>
            </a:r>
            <a:endParaRPr lang="en-US" sz="1600" dirty="0" smtClean="0"/>
          </a:p>
          <a:p>
            <a:r>
              <a:rPr lang="en-US" sz="1600" dirty="0" smtClean="0"/>
              <a:t>{</a:t>
            </a:r>
          </a:p>
          <a:p>
            <a:r>
              <a:rPr lang="en-US" sz="1600" dirty="0" smtClean="0"/>
              <a:t>	private:</a:t>
            </a:r>
          </a:p>
          <a:p>
            <a:r>
              <a:rPr lang="en-US" sz="1600" dirty="0" smtClean="0"/>
              <a:t>	</a:t>
            </a:r>
            <a:r>
              <a:rPr lang="en-US" sz="1600" dirty="0" err="1" smtClean="0"/>
              <a:t>TreeNode</a:t>
            </a:r>
            <a:r>
              <a:rPr lang="en-US" sz="1600" dirty="0" smtClean="0"/>
              <a:t> *root;</a:t>
            </a:r>
          </a:p>
          <a:p>
            <a:r>
              <a:rPr lang="en-US" sz="1600" dirty="0" smtClean="0"/>
              <a:t>	public:</a:t>
            </a:r>
          </a:p>
          <a:p>
            <a:r>
              <a:rPr lang="en-US" sz="1600" dirty="0" smtClean="0"/>
              <a:t>	</a:t>
            </a:r>
            <a:r>
              <a:rPr lang="en-US" sz="1600" dirty="0" err="1" smtClean="0"/>
              <a:t>BinaryTree</a:t>
            </a:r>
            <a:r>
              <a:rPr lang="en-US" sz="1600" dirty="0" smtClean="0"/>
              <a:t>() //constructor create an empty tree</a:t>
            </a:r>
          </a:p>
          <a:p>
            <a:r>
              <a:rPr lang="en-US" sz="1600" dirty="0" smtClean="0"/>
              <a:t>	{ </a:t>
            </a:r>
          </a:p>
          <a:p>
            <a:r>
              <a:rPr lang="en-US" sz="1600" dirty="0" smtClean="0"/>
              <a:t>	root=NULL;</a:t>
            </a:r>
          </a:p>
          <a:p>
            <a:r>
              <a:rPr lang="en-US" sz="1600" dirty="0" smtClean="0"/>
              <a:t>};</a:t>
            </a:r>
            <a:endParaRPr lang="en-US" sz="1600"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44</a:t>
            </a:r>
            <a:endParaRPr sz="1200">
              <a:latin typeface="Trebuchet MS"/>
              <a:cs typeface="Trebuchet MS"/>
            </a:endParaRPr>
          </a:p>
        </p:txBody>
      </p:sp>
      <p:sp>
        <p:nvSpPr>
          <p:cNvPr id="5" name="object 5"/>
          <p:cNvSpPr txBox="1">
            <a:spLocks noGrp="1"/>
          </p:cNvSpPr>
          <p:nvPr>
            <p:ph type="dt" sz="half" idx="6"/>
          </p:nvPr>
        </p:nvSpPr>
        <p:spPr>
          <a:xfrm>
            <a:off x="228600" y="6324600"/>
            <a:ext cx="2124710" cy="219709"/>
          </a:xfrm>
          <a:prstGeom prst="rect">
            <a:avLst/>
          </a:prstGeom>
        </p:spPr>
        <p:txBody>
          <a:bodyPr vert="horz" wrap="square" lIns="0" tIns="0" rIns="0" bIns="0" rtlCol="0">
            <a:spAutoFit/>
          </a:bodyPr>
          <a:lstStyle/>
          <a:p>
            <a:pPr marL="12700">
              <a:lnSpc>
                <a:spcPts val="1580"/>
              </a:lnSpc>
            </a:pPr>
            <a:fld id="{E1E40C54-06F5-49EF-B4E0-9AF42187E901}"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228601" y="343865"/>
            <a:ext cx="8153400" cy="690574"/>
          </a:xfrm>
          <a:prstGeom prst="rect">
            <a:avLst/>
          </a:prstGeom>
        </p:spPr>
        <p:txBody>
          <a:bodyPr vert="horz" wrap="square" lIns="0" tIns="13335" rIns="0" bIns="0" rtlCol="0">
            <a:spAutoFit/>
          </a:bodyPr>
          <a:lstStyle/>
          <a:p>
            <a:pPr marL="12700">
              <a:lnSpc>
                <a:spcPct val="100000"/>
              </a:lnSpc>
              <a:spcBef>
                <a:spcPts val="105"/>
              </a:spcBef>
            </a:pPr>
            <a:r>
              <a:rPr lang="en-US" spc="-270" dirty="0" smtClean="0"/>
              <a:t>Binary Tree</a:t>
            </a:r>
            <a:r>
              <a:rPr spc="-270" smtClean="0"/>
              <a:t>Traversal</a:t>
            </a:r>
            <a:r>
              <a:rPr lang="en-US" spc="-270" dirty="0" smtClean="0"/>
              <a:t>s</a:t>
            </a:r>
            <a:endParaRPr spc="-260" dirty="0"/>
          </a:p>
        </p:txBody>
      </p:sp>
      <p:sp>
        <p:nvSpPr>
          <p:cNvPr id="4" name="object 4"/>
          <p:cNvSpPr txBox="1"/>
          <p:nvPr/>
        </p:nvSpPr>
        <p:spPr>
          <a:xfrm>
            <a:off x="307340" y="1491741"/>
            <a:ext cx="8531860" cy="4934428"/>
          </a:xfrm>
          <a:prstGeom prst="rect">
            <a:avLst/>
          </a:prstGeom>
        </p:spPr>
        <p:txBody>
          <a:bodyPr vert="horz" wrap="square" lIns="0" tIns="57150" rIns="0" bIns="0" rtlCol="0">
            <a:spAutoFit/>
          </a:bodyPr>
          <a:lstStyle/>
          <a:p>
            <a:pPr algn="just"/>
            <a:r>
              <a:rPr lang="en-US" sz="2400" dirty="0" smtClean="0"/>
              <a:t>Traversal is a frequently used operation. Traversal of a tree means </a:t>
            </a:r>
            <a:r>
              <a:rPr lang="en-US" sz="2400" i="1" dirty="0" smtClean="0"/>
              <a:t>stepping through the nodes of a tree by means of the connections between parents and children, which is also </a:t>
            </a:r>
            <a:r>
              <a:rPr lang="en-US" sz="2400" dirty="0" smtClean="0"/>
              <a:t>called </a:t>
            </a:r>
            <a:r>
              <a:rPr lang="en-US" sz="2400" i="1" dirty="0" smtClean="0"/>
              <a:t>walking the tree, and the action is a walk of the tree. Traversal means visiting every</a:t>
            </a:r>
          </a:p>
          <a:p>
            <a:pPr algn="just"/>
            <a:r>
              <a:rPr lang="en-US" sz="2400" dirty="0" smtClean="0"/>
              <a:t>node of a binary tree.</a:t>
            </a:r>
          </a:p>
          <a:p>
            <a:pPr marL="332740" marR="5080" indent="-320040" algn="just">
              <a:lnSpc>
                <a:spcPct val="90000"/>
              </a:lnSpc>
              <a:spcBef>
                <a:spcPts val="100"/>
              </a:spcBef>
              <a:buClr>
                <a:srgbClr val="DD8046"/>
              </a:buClr>
              <a:buSzPct val="60416"/>
              <a:buFont typeface="Wingdings"/>
              <a:buChar char=""/>
              <a:tabLst>
                <a:tab pos="332105" algn="l"/>
                <a:tab pos="332740" algn="l"/>
              </a:tabLst>
            </a:pPr>
            <a:r>
              <a:rPr lang="en-US" sz="2400" dirty="0" smtClean="0"/>
              <a:t>A traversal (circumnavigation) algorithm is a method for  processing a  data structure that applies a  given  operation to each element of the structure.</a:t>
            </a:r>
          </a:p>
          <a:p>
            <a:pPr marL="332740" marR="5080" indent="-320040" algn="just">
              <a:lnSpc>
                <a:spcPct val="90000"/>
              </a:lnSpc>
              <a:spcBef>
                <a:spcPts val="100"/>
              </a:spcBef>
              <a:buClr>
                <a:srgbClr val="DD8046"/>
              </a:buClr>
              <a:buSzPct val="60416"/>
              <a:buFont typeface="Wingdings"/>
              <a:buChar char=""/>
              <a:tabLst>
                <a:tab pos="332105" algn="l"/>
                <a:tab pos="332740" algn="l"/>
              </a:tabLst>
            </a:pPr>
            <a:r>
              <a:rPr lang="en-US" sz="2400" dirty="0" smtClean="0"/>
              <a:t>For example, if the operation is to print the contents of  the element, then the traversal would print every  element in the structure.</a:t>
            </a:r>
          </a:p>
          <a:p>
            <a:pPr marL="332740" marR="5080" indent="-320040" algn="just">
              <a:lnSpc>
                <a:spcPct val="90000"/>
              </a:lnSpc>
              <a:spcBef>
                <a:spcPts val="100"/>
              </a:spcBef>
              <a:buClr>
                <a:srgbClr val="DD8046"/>
              </a:buClr>
              <a:buSzPct val="60416"/>
              <a:buFont typeface="Wingdings"/>
              <a:buChar char=""/>
              <a:tabLst>
                <a:tab pos="332105" algn="l"/>
                <a:tab pos="332740" algn="l"/>
              </a:tabLst>
            </a:pPr>
            <a:r>
              <a:rPr lang="en-US" sz="2400" dirty="0" smtClean="0"/>
              <a:t>The process of applying the operation to an element is  called visiting the element. So executing the traversal  algorithm causes each element  in the structure to be  visited.</a:t>
            </a:r>
            <a:endParaRPr lang="en-US" sz="2400"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6"/>
          </p:nvPr>
        </p:nvSpPr>
        <p:spPr>
          <a:xfrm>
            <a:off x="228600" y="6324600"/>
            <a:ext cx="2124710" cy="219709"/>
          </a:xfrm>
        </p:spPr>
        <p:txBody>
          <a:bodyPr/>
          <a:lstStyle/>
          <a:p>
            <a:pPr marL="12700">
              <a:lnSpc>
                <a:spcPts val="1580"/>
              </a:lnSpc>
            </a:pPr>
            <a:fld id="{99599DA1-10DB-4C6A-91AE-09D2BE4FFF95}" type="datetime4">
              <a:rPr lang="en-US" spc="-5" smtClean="0"/>
              <a:pPr marL="12700">
                <a:lnSpc>
                  <a:spcPts val="1580"/>
                </a:lnSpc>
              </a:pPr>
              <a:t>January 1, 2020</a:t>
            </a:fld>
            <a:endParaRPr lang="en-US" spc="-5" dirty="0"/>
          </a:p>
        </p:txBody>
      </p:sp>
      <p:sp>
        <p:nvSpPr>
          <p:cNvPr id="4" name="object 2"/>
          <p:cNvSpPr txBox="1"/>
          <p:nvPr/>
        </p:nvSpPr>
        <p:spPr>
          <a:xfrm>
            <a:off x="152400" y="533400"/>
            <a:ext cx="8305800" cy="444352"/>
          </a:xfrm>
          <a:prstGeom prst="rect">
            <a:avLst/>
          </a:prstGeom>
        </p:spPr>
        <p:txBody>
          <a:bodyPr vert="horz" wrap="square" lIns="0" tIns="13335" rIns="0" bIns="0" rtlCol="0">
            <a:spAutoFit/>
          </a:bodyPr>
          <a:lstStyle/>
          <a:p>
            <a:pPr marL="12700">
              <a:lnSpc>
                <a:spcPct val="100000"/>
              </a:lnSpc>
              <a:spcBef>
                <a:spcPts val="105"/>
              </a:spcBef>
            </a:pPr>
            <a:r>
              <a:rPr lang="en-US" sz="2800" b="1" spc="-85" dirty="0" smtClean="0">
                <a:solidFill>
                  <a:srgbClr val="775F54"/>
                </a:solidFill>
                <a:latin typeface="Trebuchet MS"/>
                <a:cs typeface="Trebuchet MS"/>
              </a:rPr>
              <a:t>ADVANCED DATA STRUCTURES SYLLABUS</a:t>
            </a:r>
            <a:endParaRPr lang="en-US" sz="2800" dirty="0">
              <a:latin typeface="Trebuchet MS"/>
              <a:cs typeface="Trebuchet MS"/>
            </a:endParaRPr>
          </a:p>
        </p:txBody>
      </p:sp>
      <p:sp>
        <p:nvSpPr>
          <p:cNvPr id="5" name="Rectangle 4"/>
          <p:cNvSpPr/>
          <p:nvPr/>
        </p:nvSpPr>
        <p:spPr>
          <a:xfrm>
            <a:off x="152400" y="1997839"/>
            <a:ext cx="8763000" cy="3046988"/>
          </a:xfrm>
          <a:prstGeom prst="rect">
            <a:avLst/>
          </a:prstGeom>
        </p:spPr>
        <p:txBody>
          <a:bodyPr wrap="square">
            <a:spAutoFit/>
          </a:bodyPr>
          <a:lstStyle/>
          <a:p>
            <a:pPr algn="just"/>
            <a:r>
              <a:rPr lang="en-US" sz="2400" b="1" dirty="0" smtClean="0">
                <a:latin typeface="Times New Roman" pitchFamily="18" charset="0"/>
                <a:cs typeface="Times New Roman" pitchFamily="18" charset="0"/>
              </a:rPr>
              <a:t>Syllabus: UNIT-V- Indexing &amp; </a:t>
            </a:r>
            <a:r>
              <a:rPr lang="en-US" sz="2400" b="1" dirty="0" err="1" smtClean="0">
                <a:latin typeface="Times New Roman" pitchFamily="18" charset="0"/>
                <a:cs typeface="Times New Roman" pitchFamily="18" charset="0"/>
              </a:rPr>
              <a:t>Multiway</a:t>
            </a:r>
            <a:r>
              <a:rPr lang="en-US" sz="2400" b="1" dirty="0" smtClean="0">
                <a:latin typeface="Times New Roman" pitchFamily="18" charset="0"/>
                <a:cs typeface="Times New Roman" pitchFamily="18" charset="0"/>
              </a:rPr>
              <a:t> Trees</a:t>
            </a:r>
          </a:p>
          <a:p>
            <a:pPr algn="just"/>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Indexing </a:t>
            </a:r>
            <a:r>
              <a:rPr lang="en-US" sz="2400" b="1" dirty="0">
                <a:latin typeface="Times New Roman" pitchFamily="18" charset="0"/>
                <a:cs typeface="Times New Roman" pitchFamily="18" charset="0"/>
              </a:rPr>
              <a:t>and </a:t>
            </a:r>
            <a:r>
              <a:rPr lang="en-US" sz="2400" b="1" dirty="0" err="1">
                <a:latin typeface="Times New Roman" pitchFamily="18" charset="0"/>
                <a:cs typeface="Times New Roman" pitchFamily="18" charset="0"/>
              </a:rPr>
              <a:t>Multiway</a:t>
            </a:r>
            <a:r>
              <a:rPr lang="en-US" sz="2400" b="1" dirty="0">
                <a:latin typeface="Times New Roman" pitchFamily="18" charset="0"/>
                <a:cs typeface="Times New Roman" pitchFamily="18" charset="0"/>
              </a:rPr>
              <a:t> Trees- </a:t>
            </a:r>
            <a:r>
              <a:rPr lang="en-US" sz="2400" dirty="0">
                <a:latin typeface="Times New Roman" pitchFamily="18" charset="0"/>
                <a:cs typeface="Times New Roman" pitchFamily="18" charset="0"/>
              </a:rPr>
              <a:t>Indexing, indexing techniques, Types of search tree- </a:t>
            </a:r>
            <a:r>
              <a:rPr lang="en-US" sz="2400" dirty="0" err="1">
                <a:latin typeface="Times New Roman" pitchFamily="18" charset="0"/>
                <a:cs typeface="Times New Roman" pitchFamily="18" charset="0"/>
              </a:rPr>
              <a:t>Multiway</a:t>
            </a:r>
            <a:r>
              <a:rPr lang="en-US" sz="2400" dirty="0">
                <a:latin typeface="Times New Roman" pitchFamily="18" charset="0"/>
                <a:cs typeface="Times New Roman" pitchFamily="18" charset="0"/>
              </a:rPr>
              <a:t> search tree, B-Tree, </a:t>
            </a:r>
            <a:r>
              <a:rPr lang="en-US" sz="2400" dirty="0" err="1">
                <a:latin typeface="Times New Roman" pitchFamily="18" charset="0"/>
                <a:cs typeface="Times New Roman" pitchFamily="18" charset="0"/>
              </a:rPr>
              <a:t>B+Tree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Trie</a:t>
            </a:r>
            <a:r>
              <a:rPr lang="en-US" sz="2400" dirty="0">
                <a:latin typeface="Times New Roman" pitchFamily="18" charset="0"/>
                <a:cs typeface="Times New Roman" pitchFamily="18" charset="0"/>
              </a:rPr>
              <a:t> Tree, Splay Tree, Red-Black Tree, K-dimensional tree, AA tree. </a:t>
            </a:r>
          </a:p>
          <a:p>
            <a:pPr algn="just"/>
            <a:r>
              <a:rPr lang="en-US" sz="2400" b="1" dirty="0">
                <a:latin typeface="Times New Roman" pitchFamily="18" charset="0"/>
                <a:cs typeface="Times New Roman" pitchFamily="18" charset="0"/>
              </a:rPr>
              <a:t>Set</a:t>
            </a:r>
            <a:r>
              <a:rPr lang="en-US" sz="2400" dirty="0">
                <a:latin typeface="Times New Roman" pitchFamily="18" charset="0"/>
                <a:cs typeface="Times New Roman" pitchFamily="18" charset="0"/>
              </a:rPr>
              <a:t>- Set ADT, realization of Set and operations. </a:t>
            </a:r>
          </a:p>
          <a:p>
            <a:pPr algn="just"/>
            <a:r>
              <a:rPr lang="en-US" sz="2400" b="1" dirty="0">
                <a:latin typeface="Times New Roman" pitchFamily="18" charset="0"/>
                <a:cs typeface="Times New Roman" pitchFamily="18" charset="0"/>
              </a:rPr>
              <a:t>Heap</a:t>
            </a:r>
            <a:r>
              <a:rPr lang="en-US" sz="2400" dirty="0">
                <a:latin typeface="Times New Roman" pitchFamily="18" charset="0"/>
                <a:cs typeface="Times New Roman" pitchFamily="18" charset="0"/>
              </a:rPr>
              <a:t>-Basic concepts, realization of heap and operations, Heap as a priority queue, heap sort 	</a:t>
            </a:r>
          </a:p>
        </p:txBody>
      </p:sp>
      <p:sp>
        <p:nvSpPr>
          <p:cNvPr id="6" name="Slide Number Placeholder 5"/>
          <p:cNvSpPr>
            <a:spLocks noGrp="1"/>
          </p:cNvSpPr>
          <p:nvPr>
            <p:ph type="sldNum" sz="quarter" idx="7"/>
          </p:nvPr>
        </p:nvSpPr>
        <p:spPr/>
        <p:txBody>
          <a:bodyPr/>
          <a:lstStyle/>
          <a:p>
            <a:fld id="{B6F15528-21DE-4FAA-801E-634DDDAF4B2B}" type="slidenum">
              <a:rPr lang="en-US" smtClean="0"/>
              <a:pPr/>
              <a:t>7</a:t>
            </a:fld>
            <a:endParaRPr lang="en-US"/>
          </a:p>
        </p:txBody>
      </p:sp>
      <p:sp>
        <p:nvSpPr>
          <p:cNvPr id="11" name="object 4"/>
          <p:cNvSpPr txBox="1"/>
          <p:nvPr/>
        </p:nvSpPr>
        <p:spPr>
          <a:xfrm>
            <a:off x="213461" y="1266191"/>
            <a:ext cx="243739" cy="197490"/>
          </a:xfrm>
          <a:prstGeom prst="rect">
            <a:avLst/>
          </a:prstGeom>
        </p:spPr>
        <p:txBody>
          <a:bodyPr vert="horz" wrap="square" lIns="0" tIns="12700" rIns="0" bIns="0" rtlCol="0">
            <a:spAutoFit/>
          </a:bodyPr>
          <a:lstStyle/>
          <a:p>
            <a:pPr marL="12700">
              <a:lnSpc>
                <a:spcPct val="100000"/>
              </a:lnSpc>
              <a:spcBef>
                <a:spcPts val="100"/>
              </a:spcBef>
            </a:pPr>
            <a:r>
              <a:rPr lang="en-US" sz="1200" b="1" spc="-70" dirty="0">
                <a:solidFill>
                  <a:srgbClr val="FFFFFF"/>
                </a:solidFill>
                <a:latin typeface="Trebuchet MS"/>
                <a:cs typeface="Trebuchet MS"/>
              </a:rPr>
              <a:t>6</a:t>
            </a:r>
            <a:endParaRPr sz="1200">
              <a:latin typeface="Trebuchet MS"/>
              <a:cs typeface="Trebuchet M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70" dirty="0" smtClean="0"/>
              <a:t>BT Traversal</a:t>
            </a:r>
            <a:r>
              <a:rPr lang="en-US" spc="-114" dirty="0" smtClean="0"/>
              <a:t> </a:t>
            </a:r>
            <a:r>
              <a:rPr lang="en-US" spc="-260" dirty="0" smtClean="0"/>
              <a:t>Algorithms</a:t>
            </a:r>
            <a:endParaRPr lang="en-US" dirty="0"/>
          </a:p>
        </p:txBody>
      </p:sp>
      <p:sp>
        <p:nvSpPr>
          <p:cNvPr id="3" name="Text Placeholder 2"/>
          <p:cNvSpPr>
            <a:spLocks noGrp="1"/>
          </p:cNvSpPr>
          <p:nvPr>
            <p:ph type="body" idx="1"/>
          </p:nvPr>
        </p:nvSpPr>
        <p:spPr>
          <a:xfrm>
            <a:off x="307340" y="1459738"/>
            <a:ext cx="8530590" cy="4801314"/>
          </a:xfrm>
        </p:spPr>
        <p:txBody>
          <a:bodyPr/>
          <a:lstStyle/>
          <a:p>
            <a:pPr algn="just"/>
            <a:r>
              <a:rPr lang="en-US" sz="2400" dirty="0" smtClean="0"/>
              <a:t>There are various traversal methods. For a systematic traversal, it is better to visit each node (starting from the root) and its two </a:t>
            </a:r>
            <a:r>
              <a:rPr lang="en-US" sz="2400" dirty="0" err="1" smtClean="0"/>
              <a:t>subtrees</a:t>
            </a:r>
            <a:r>
              <a:rPr lang="en-US" sz="2400" dirty="0" smtClean="0"/>
              <a:t> in the same way. In other words, when traversing, we need to treat each node and its </a:t>
            </a:r>
            <a:r>
              <a:rPr lang="en-US" sz="2400" dirty="0" err="1" smtClean="0"/>
              <a:t>subtree</a:t>
            </a:r>
            <a:r>
              <a:rPr lang="en-US" sz="2400" dirty="0" smtClean="0"/>
              <a:t> in the same fashion. If we let L, Root, and R stand for moving left, Root, and moving right, respectively.</a:t>
            </a:r>
          </a:p>
          <a:p>
            <a:r>
              <a:rPr lang="en-US" sz="2400" dirty="0" smtClean="0"/>
              <a:t>when at a node, then there are six possible </a:t>
            </a:r>
            <a:r>
              <a:rPr lang="en-US" sz="2400" dirty="0" smtClean="0"/>
              <a:t>combinations—</a:t>
            </a:r>
          </a:p>
          <a:p>
            <a:r>
              <a:rPr lang="en-US" sz="2400" dirty="0" smtClean="0"/>
              <a:t>Left Root </a:t>
            </a:r>
            <a:r>
              <a:rPr lang="en-US" sz="2400" dirty="0" err="1" smtClean="0"/>
              <a:t>Right</a:t>
            </a:r>
            <a:r>
              <a:rPr lang="en-US" sz="2400" dirty="0" err="1" smtClean="0">
                <a:sym typeface="Wingdings" pitchFamily="2" charset="2"/>
              </a:rPr>
              <a:t>In</a:t>
            </a:r>
            <a:r>
              <a:rPr lang="en-US" sz="2400" dirty="0" err="1" smtClean="0"/>
              <a:t>order</a:t>
            </a:r>
            <a:r>
              <a:rPr lang="en-US" sz="2400" dirty="0" smtClean="0"/>
              <a:t> </a:t>
            </a:r>
            <a:endParaRPr lang="en-US" sz="2400" dirty="0" smtClean="0"/>
          </a:p>
          <a:p>
            <a:r>
              <a:rPr lang="en-US" sz="2400" dirty="0" smtClean="0"/>
              <a:t>Left Right Root </a:t>
            </a:r>
            <a:r>
              <a:rPr lang="en-US" sz="2400" dirty="0" smtClean="0">
                <a:sym typeface="Wingdings" pitchFamily="2" charset="2"/>
              </a:rPr>
              <a:t></a:t>
            </a:r>
            <a:r>
              <a:rPr lang="en-US" sz="2400" dirty="0" err="1" smtClean="0">
                <a:sym typeface="Wingdings" pitchFamily="2" charset="2"/>
              </a:rPr>
              <a:t>Postorder</a:t>
            </a:r>
            <a:endParaRPr lang="en-US" sz="2400" dirty="0" smtClean="0"/>
          </a:p>
          <a:p>
            <a:r>
              <a:rPr lang="en-US" sz="2400" dirty="0" smtClean="0"/>
              <a:t>Root Left Right</a:t>
            </a:r>
            <a:r>
              <a:rPr lang="en-US" sz="2400" dirty="0" smtClean="0">
                <a:sym typeface="Wingdings" pitchFamily="2" charset="2"/>
              </a:rPr>
              <a:t> </a:t>
            </a:r>
            <a:r>
              <a:rPr lang="en-US" sz="2400" dirty="0" smtClean="0">
                <a:sym typeface="Wingdings" pitchFamily="2" charset="2"/>
              </a:rPr>
              <a:t>Preorder</a:t>
            </a:r>
            <a:endParaRPr lang="en-US" sz="2400" dirty="0" smtClean="0"/>
          </a:p>
          <a:p>
            <a:r>
              <a:rPr lang="en-US" sz="2400" dirty="0" err="1" smtClean="0"/>
              <a:t>RootRL</a:t>
            </a:r>
            <a:r>
              <a:rPr lang="en-US" sz="2400" dirty="0" smtClean="0"/>
              <a:t> </a:t>
            </a:r>
          </a:p>
          <a:p>
            <a:r>
              <a:rPr lang="en-US" sz="2400" dirty="0" err="1" smtClean="0"/>
              <a:t>RRootL</a:t>
            </a:r>
            <a:r>
              <a:rPr lang="en-US" sz="2400" dirty="0" smtClean="0"/>
              <a:t>, and </a:t>
            </a:r>
          </a:p>
          <a:p>
            <a:r>
              <a:rPr lang="en-US" sz="2400" dirty="0" err="1" smtClean="0"/>
              <a:t>RLRoot</a:t>
            </a:r>
            <a:r>
              <a:rPr lang="en-US" sz="2400" dirty="0" smtClean="0"/>
              <a:t>.</a:t>
            </a:r>
            <a:endParaRPr lang="en-US" sz="2400"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Tree Traversal</a:t>
            </a:r>
            <a:endParaRPr lang="en-US" dirty="0"/>
          </a:p>
        </p:txBody>
      </p:sp>
      <p:sp>
        <p:nvSpPr>
          <p:cNvPr id="3" name="Text Placeholder 2"/>
          <p:cNvSpPr>
            <a:spLocks noGrp="1"/>
          </p:cNvSpPr>
          <p:nvPr>
            <p:ph type="body" idx="1"/>
          </p:nvPr>
        </p:nvSpPr>
        <p:spPr>
          <a:xfrm>
            <a:off x="307340" y="1459738"/>
            <a:ext cx="8530590" cy="5201424"/>
          </a:xfrm>
        </p:spPr>
        <p:txBody>
          <a:bodyPr/>
          <a:lstStyle/>
          <a:p>
            <a:pPr marL="514350" indent="-514350"/>
            <a:r>
              <a:rPr lang="en-US" b="1" dirty="0" err="1" smtClean="0"/>
              <a:t>Inorder</a:t>
            </a:r>
            <a:r>
              <a:rPr lang="en-US" b="1" dirty="0" smtClean="0"/>
              <a:t> Tree Traversal </a:t>
            </a:r>
            <a:r>
              <a:rPr lang="en-US" dirty="0" smtClean="0"/>
              <a:t>(</a:t>
            </a:r>
            <a:r>
              <a:rPr lang="en-US" sz="2000" dirty="0" smtClean="0"/>
              <a:t>also called as </a:t>
            </a:r>
            <a:r>
              <a:rPr lang="en-US" sz="2000" i="1" dirty="0" smtClean="0"/>
              <a:t>symmetric traversal</a:t>
            </a:r>
            <a:r>
              <a:rPr lang="en-US" i="1" dirty="0" smtClean="0"/>
              <a:t>)</a:t>
            </a:r>
            <a:endParaRPr lang="en-US" dirty="0" smtClean="0"/>
          </a:p>
          <a:p>
            <a:pPr algn="just"/>
            <a:r>
              <a:rPr lang="en-US" sz="2000" dirty="0" smtClean="0"/>
              <a:t>In this traversal, the left </a:t>
            </a:r>
            <a:r>
              <a:rPr lang="en-US" sz="2000" dirty="0" err="1" smtClean="0"/>
              <a:t>subtree</a:t>
            </a:r>
            <a:r>
              <a:rPr lang="en-US" sz="2000" dirty="0" smtClean="0"/>
              <a:t> is visited first in </a:t>
            </a:r>
            <a:r>
              <a:rPr lang="en-US" sz="2000" dirty="0" err="1" smtClean="0"/>
              <a:t>inorder</a:t>
            </a:r>
            <a:r>
              <a:rPr lang="en-US" sz="2000" dirty="0" smtClean="0"/>
              <a:t> followed by the root and then the right </a:t>
            </a:r>
            <a:r>
              <a:rPr lang="en-US" sz="2000" dirty="0" err="1" smtClean="0"/>
              <a:t>subtree</a:t>
            </a:r>
            <a:r>
              <a:rPr lang="en-US" sz="2000" dirty="0" smtClean="0"/>
              <a:t> in </a:t>
            </a:r>
            <a:r>
              <a:rPr lang="en-US" sz="2000" dirty="0" err="1" smtClean="0"/>
              <a:t>inorder</a:t>
            </a:r>
            <a:r>
              <a:rPr lang="en-US" sz="2000" dirty="0" smtClean="0"/>
              <a:t>. This can be defined as the following:</a:t>
            </a:r>
          </a:p>
          <a:p>
            <a:pPr algn="just"/>
            <a:r>
              <a:rPr lang="en-US" sz="2000" i="1" dirty="0" err="1" smtClean="0"/>
              <a:t>Inorder</a:t>
            </a:r>
            <a:r>
              <a:rPr lang="en-US" sz="2000" i="1" dirty="0" smtClean="0"/>
              <a:t> (Left Root Right) Algorithm</a:t>
            </a:r>
            <a:endParaRPr lang="en-US" sz="2400" dirty="0" smtClean="0"/>
          </a:p>
          <a:p>
            <a:pPr lvl="0" algn="just"/>
            <a:r>
              <a:rPr lang="en-US" sz="2400" dirty="0" smtClean="0"/>
              <a:t>	</a:t>
            </a:r>
            <a:r>
              <a:rPr lang="en-US" sz="2000" dirty="0" smtClean="0"/>
              <a:t>1. Traverse the left </a:t>
            </a:r>
            <a:r>
              <a:rPr lang="en-US" sz="2000" dirty="0" err="1" smtClean="0"/>
              <a:t>subtree</a:t>
            </a:r>
            <a:r>
              <a:rPr lang="en-US" sz="2000" dirty="0" smtClean="0"/>
              <a:t> of the root node in </a:t>
            </a:r>
            <a:r>
              <a:rPr lang="en-US" sz="2000" dirty="0" err="1" smtClean="0"/>
              <a:t>inorder</a:t>
            </a:r>
            <a:r>
              <a:rPr lang="en-US" sz="2000" dirty="0" smtClean="0"/>
              <a:t>.</a:t>
            </a:r>
          </a:p>
          <a:p>
            <a:pPr lvl="0" algn="just"/>
            <a:r>
              <a:rPr lang="en-US" sz="2000" dirty="0" smtClean="0"/>
              <a:t>	2. Visit the root node </a:t>
            </a:r>
            <a:r>
              <a:rPr lang="en-US" sz="2000" i="1" dirty="0" err="1" smtClean="0"/>
              <a:t>node</a:t>
            </a:r>
            <a:r>
              <a:rPr lang="en-US" sz="2000" dirty="0" smtClean="0"/>
              <a:t>.</a:t>
            </a:r>
          </a:p>
          <a:p>
            <a:pPr lvl="0" algn="just"/>
            <a:r>
              <a:rPr lang="en-US" sz="2000" dirty="0" smtClean="0"/>
              <a:t>	3. Traverse the right </a:t>
            </a:r>
            <a:r>
              <a:rPr lang="en-US" sz="2000" dirty="0" err="1" smtClean="0"/>
              <a:t>subtree</a:t>
            </a:r>
            <a:r>
              <a:rPr lang="en-US" sz="2000" dirty="0" smtClean="0"/>
              <a:t> of the root node in </a:t>
            </a:r>
            <a:r>
              <a:rPr lang="en-US" sz="2000" dirty="0" err="1" smtClean="0"/>
              <a:t>inorder</a:t>
            </a:r>
            <a:r>
              <a:rPr lang="en-US" sz="2400" dirty="0" smtClean="0"/>
              <a:t>.</a:t>
            </a:r>
          </a:p>
          <a:p>
            <a:pPr lvl="0" algn="just"/>
            <a:r>
              <a:rPr lang="en-US" sz="2400" dirty="0" smtClean="0"/>
              <a:t>Code:</a:t>
            </a:r>
            <a:endParaRPr lang="en-US" dirty="0" smtClean="0"/>
          </a:p>
          <a:p>
            <a:r>
              <a:rPr lang="en-US" sz="1600" dirty="0" smtClean="0"/>
              <a:t>void </a:t>
            </a:r>
            <a:r>
              <a:rPr lang="en-US" sz="1600" dirty="0" err="1" smtClean="0"/>
              <a:t>BinaryTree</a:t>
            </a:r>
            <a:r>
              <a:rPr lang="en-US" sz="1600" dirty="0" smtClean="0"/>
              <a:t> :: </a:t>
            </a:r>
            <a:r>
              <a:rPr lang="en-US" sz="1600" dirty="0" err="1" smtClean="0"/>
              <a:t>Inorder</a:t>
            </a:r>
            <a:r>
              <a:rPr lang="en-US" sz="1600" dirty="0" smtClean="0"/>
              <a:t>(</a:t>
            </a:r>
            <a:r>
              <a:rPr lang="en-US" sz="1600" dirty="0" err="1" smtClean="0"/>
              <a:t>TreeNode</a:t>
            </a:r>
            <a:r>
              <a:rPr lang="en-US" sz="1600" dirty="0" smtClean="0"/>
              <a:t>*) {</a:t>
            </a:r>
          </a:p>
          <a:p>
            <a:r>
              <a:rPr lang="en-US" sz="1600" dirty="0" smtClean="0"/>
              <a:t>	if(Root != Null)</a:t>
            </a:r>
          </a:p>
          <a:p>
            <a:r>
              <a:rPr lang="en-US" sz="1600" dirty="0" smtClean="0"/>
              <a:t>	{</a:t>
            </a:r>
          </a:p>
          <a:p>
            <a:r>
              <a:rPr lang="en-US" sz="1600" dirty="0" smtClean="0"/>
              <a:t>	</a:t>
            </a:r>
            <a:r>
              <a:rPr lang="en-US" sz="1600" dirty="0" err="1" smtClean="0"/>
              <a:t>Inorder</a:t>
            </a:r>
            <a:r>
              <a:rPr lang="en-US" sz="1600" dirty="0" smtClean="0"/>
              <a:t>(Root-&gt;</a:t>
            </a:r>
            <a:r>
              <a:rPr lang="en-US" sz="1600" dirty="0" err="1" smtClean="0"/>
              <a:t>Lchild</a:t>
            </a:r>
            <a:r>
              <a:rPr lang="en-US" sz="1600" dirty="0" smtClean="0"/>
              <a:t>); </a:t>
            </a:r>
          </a:p>
          <a:p>
            <a:r>
              <a:rPr lang="en-US" sz="1600" dirty="0" smtClean="0"/>
              <a:t>	</a:t>
            </a:r>
            <a:r>
              <a:rPr lang="en-US" sz="1600" dirty="0" err="1" smtClean="0"/>
              <a:t>cout</a:t>
            </a:r>
            <a:r>
              <a:rPr lang="en-US" sz="1600" dirty="0" smtClean="0"/>
              <a:t> &lt;&lt; Root-&gt;Data; </a:t>
            </a:r>
          </a:p>
          <a:p>
            <a:r>
              <a:rPr lang="en-US" sz="1600" dirty="0" smtClean="0"/>
              <a:t>	</a:t>
            </a:r>
            <a:r>
              <a:rPr lang="en-US" sz="1600" dirty="0" err="1" smtClean="0"/>
              <a:t>Inorder</a:t>
            </a:r>
            <a:r>
              <a:rPr lang="en-US" sz="1600" dirty="0" smtClean="0"/>
              <a:t>(Root-&gt;</a:t>
            </a:r>
            <a:r>
              <a:rPr lang="en-US" sz="1600" dirty="0" err="1" smtClean="0"/>
              <a:t>Rchild</a:t>
            </a:r>
            <a:r>
              <a:rPr lang="en-US" sz="1600" dirty="0" smtClean="0"/>
              <a:t>);</a:t>
            </a:r>
          </a:p>
          <a:p>
            <a:r>
              <a:rPr lang="en-US" sz="1600" dirty="0" smtClean="0"/>
              <a:t>	}</a:t>
            </a:r>
          </a:p>
          <a:p>
            <a:r>
              <a:rPr lang="en-US" sz="1600" dirty="0" smtClean="0"/>
              <a:t>}</a:t>
            </a:r>
            <a:endParaRPr lang="en-US" dirty="0" smtClean="0"/>
          </a:p>
          <a:p>
            <a:pPr marL="514350" indent="-514350">
              <a:buAutoNum type="arabicPeriod"/>
            </a:pPr>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our Example</a:t>
            </a:r>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72</a:t>
            </a:fld>
            <a:endParaRPr lang="en-US"/>
          </a:p>
        </p:txBody>
      </p:sp>
      <p:sp>
        <p:nvSpPr>
          <p:cNvPr id="6" name="object 4"/>
          <p:cNvSpPr>
            <a:spLocks noGrp="1"/>
          </p:cNvSpPr>
          <p:nvPr>
            <p:ph type="body" idx="1"/>
          </p:nvPr>
        </p:nvSpPr>
        <p:spPr>
          <a:prstGeom prst="rect">
            <a:avLst/>
          </a:prstGeom>
          <a:blipFill>
            <a:blip r:embed="rId2" cstate="print"/>
            <a:stretch>
              <a:fillRect/>
            </a:stretch>
          </a:blipFill>
        </p:spPr>
        <p:txBody>
          <a:bodyPr wrap="square" lIns="0" tIns="0" rIns="0" bIns="0" rtlCol="0"/>
          <a:lstStyle/>
          <a:p>
            <a:endParaRPr lang="en-US"/>
          </a:p>
        </p:txBody>
      </p:sp>
      <p:sp>
        <p:nvSpPr>
          <p:cNvPr id="7" name="object 4"/>
          <p:cNvSpPr txBox="1"/>
          <p:nvPr/>
        </p:nvSpPr>
        <p:spPr>
          <a:xfrm>
            <a:off x="307340" y="5181601"/>
            <a:ext cx="8195309" cy="308418"/>
          </a:xfrm>
          <a:prstGeom prst="rect">
            <a:avLst/>
          </a:prstGeom>
        </p:spPr>
        <p:txBody>
          <a:bodyPr vert="horz" wrap="square" lIns="0" tIns="31115" rIns="0" bIns="0" rtlCol="0">
            <a:spAutoFit/>
          </a:bodyPr>
          <a:lstStyle/>
          <a:p>
            <a:pPr marL="332740" marR="5080" indent="-320040" algn="just">
              <a:lnSpc>
                <a:spcPct val="90000"/>
              </a:lnSpc>
              <a:spcBef>
                <a:spcPts val="100"/>
              </a:spcBef>
              <a:buClr>
                <a:srgbClr val="DD8046"/>
              </a:buClr>
              <a:buSzPct val="60416"/>
              <a:buFont typeface="Wingdings"/>
              <a:buChar char=""/>
              <a:tabLst>
                <a:tab pos="332105" algn="l"/>
                <a:tab pos="332740" algn="l"/>
              </a:tabLst>
            </a:pPr>
            <a:r>
              <a:rPr lang="en-US" sz="2000" dirty="0" smtClean="0"/>
              <a:t>Figure above shows the </a:t>
            </a:r>
            <a:r>
              <a:rPr lang="en-US" sz="2000" dirty="0" err="1" smtClean="0"/>
              <a:t>inorder</a:t>
            </a:r>
            <a:r>
              <a:rPr lang="en-US" sz="2000" dirty="0" smtClean="0"/>
              <a:t> sequence- </a:t>
            </a:r>
            <a:r>
              <a:rPr lang="en-US" sz="2000" b="1" dirty="0" smtClean="0"/>
              <a:t>HDIBJEKALFMCNGO</a:t>
            </a:r>
            <a:endParaRPr lang="en-US" sz="2000" b="1"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Tree Traversal</a:t>
            </a:r>
            <a:endParaRPr lang="en-US" dirty="0"/>
          </a:p>
        </p:txBody>
      </p:sp>
      <p:sp>
        <p:nvSpPr>
          <p:cNvPr id="3" name="Text Placeholder 2"/>
          <p:cNvSpPr>
            <a:spLocks noGrp="1"/>
          </p:cNvSpPr>
          <p:nvPr>
            <p:ph type="body" idx="1"/>
          </p:nvPr>
        </p:nvSpPr>
        <p:spPr>
          <a:xfrm>
            <a:off x="307340" y="1459738"/>
            <a:ext cx="8530590" cy="5139869"/>
          </a:xfrm>
        </p:spPr>
        <p:txBody>
          <a:bodyPr/>
          <a:lstStyle/>
          <a:p>
            <a:pPr marL="514350" indent="-514350"/>
            <a:r>
              <a:rPr lang="en-US" b="1" dirty="0" smtClean="0"/>
              <a:t>Preorder Tree Traversal </a:t>
            </a:r>
            <a:r>
              <a:rPr lang="en-US" sz="2000" dirty="0" smtClean="0"/>
              <a:t>(also called as </a:t>
            </a:r>
            <a:r>
              <a:rPr lang="en-US" sz="2000" i="1" dirty="0" smtClean="0"/>
              <a:t>depth-first traversal)</a:t>
            </a:r>
            <a:endParaRPr lang="en-US" dirty="0" smtClean="0"/>
          </a:p>
          <a:p>
            <a:pPr algn="just"/>
            <a:r>
              <a:rPr lang="en-US" sz="2400" dirty="0" smtClean="0"/>
              <a:t>In this traversal, the root is visited first followed by the left </a:t>
            </a:r>
            <a:r>
              <a:rPr lang="en-US" sz="2400" dirty="0" err="1" smtClean="0"/>
              <a:t>subtree</a:t>
            </a:r>
            <a:r>
              <a:rPr lang="en-US" sz="2400" dirty="0" smtClean="0"/>
              <a:t> in preorder and then the right </a:t>
            </a:r>
            <a:r>
              <a:rPr lang="en-US" sz="2400" dirty="0" err="1" smtClean="0"/>
              <a:t>subtree</a:t>
            </a:r>
            <a:r>
              <a:rPr lang="en-US" sz="2400" dirty="0" smtClean="0"/>
              <a:t> in preorder. This can be defined as the following:</a:t>
            </a:r>
          </a:p>
          <a:p>
            <a:pPr lvl="0"/>
            <a:r>
              <a:rPr lang="en-US" sz="1800" b="1" i="1" dirty="0" smtClean="0"/>
              <a:t>Preorder (Root Left Right) Algorithm</a:t>
            </a:r>
            <a:r>
              <a:rPr lang="en-US" sz="1800" dirty="0" smtClean="0"/>
              <a:t> </a:t>
            </a:r>
          </a:p>
          <a:p>
            <a:pPr lvl="0"/>
            <a:r>
              <a:rPr lang="en-US" sz="1800" dirty="0" smtClean="0"/>
              <a:t>	1.Visit the root node.</a:t>
            </a:r>
          </a:p>
          <a:p>
            <a:pPr lvl="0"/>
            <a:r>
              <a:rPr lang="en-US" sz="1800" dirty="0" smtClean="0"/>
              <a:t>	2.Traverse the left </a:t>
            </a:r>
            <a:r>
              <a:rPr lang="en-US" sz="1800" dirty="0" err="1" smtClean="0"/>
              <a:t>subtree</a:t>
            </a:r>
            <a:r>
              <a:rPr lang="en-US" sz="1800" dirty="0" smtClean="0"/>
              <a:t> of the node in preorder.</a:t>
            </a:r>
          </a:p>
          <a:p>
            <a:pPr lvl="0"/>
            <a:r>
              <a:rPr lang="en-US" sz="1800" dirty="0" smtClean="0"/>
              <a:t>	3.Traverse the right </a:t>
            </a:r>
            <a:r>
              <a:rPr lang="en-US" sz="1800" dirty="0" err="1" smtClean="0"/>
              <a:t>subtree</a:t>
            </a:r>
            <a:r>
              <a:rPr lang="en-US" sz="1800" dirty="0" smtClean="0"/>
              <a:t> of the node in preorder.</a:t>
            </a:r>
          </a:p>
          <a:p>
            <a:pPr lvl="0" algn="just"/>
            <a:r>
              <a:rPr lang="en-US" sz="2000" dirty="0" smtClean="0"/>
              <a:t>Code:</a:t>
            </a:r>
            <a:endParaRPr lang="en-US" sz="1800" dirty="0" smtClean="0"/>
          </a:p>
          <a:p>
            <a:r>
              <a:rPr lang="en-US" sz="1400" dirty="0" smtClean="0"/>
              <a:t>void </a:t>
            </a:r>
            <a:r>
              <a:rPr lang="en-US" sz="1400" dirty="0" err="1" smtClean="0"/>
              <a:t>BinaryTree</a:t>
            </a:r>
            <a:r>
              <a:rPr lang="en-US" sz="1400" dirty="0" smtClean="0"/>
              <a:t> :: Preorder(</a:t>
            </a:r>
            <a:r>
              <a:rPr lang="en-US" sz="1400" dirty="0" err="1" smtClean="0"/>
              <a:t>TreeNode</a:t>
            </a:r>
            <a:r>
              <a:rPr lang="en-US" sz="1400" dirty="0" smtClean="0"/>
              <a:t>*) {</a:t>
            </a:r>
          </a:p>
          <a:p>
            <a:r>
              <a:rPr lang="en-US" sz="1400" dirty="0" smtClean="0"/>
              <a:t>	if(Root != Null)</a:t>
            </a:r>
          </a:p>
          <a:p>
            <a:r>
              <a:rPr lang="en-US" sz="1400" dirty="0" smtClean="0"/>
              <a:t>	{</a:t>
            </a:r>
          </a:p>
          <a:p>
            <a:r>
              <a:rPr lang="en-US" sz="1400" dirty="0" smtClean="0"/>
              <a:t>	</a:t>
            </a:r>
            <a:r>
              <a:rPr lang="en-US" sz="1400" dirty="0" err="1" smtClean="0"/>
              <a:t>cout</a:t>
            </a:r>
            <a:r>
              <a:rPr lang="en-US" sz="1400" dirty="0" smtClean="0"/>
              <a:t> &lt;&lt; Root-&gt;Data; </a:t>
            </a:r>
          </a:p>
          <a:p>
            <a:r>
              <a:rPr lang="en-US" sz="1400" dirty="0" smtClean="0"/>
              <a:t>	Preorder(Root-&gt;</a:t>
            </a:r>
            <a:r>
              <a:rPr lang="en-US" sz="1400" dirty="0" err="1" smtClean="0"/>
              <a:t>Lchild</a:t>
            </a:r>
            <a:r>
              <a:rPr lang="en-US" sz="1400" dirty="0" smtClean="0"/>
              <a:t>);	</a:t>
            </a:r>
          </a:p>
          <a:p>
            <a:r>
              <a:rPr lang="en-US" sz="1400" dirty="0" smtClean="0"/>
              <a:t>	Preorder(Root-&gt;</a:t>
            </a:r>
            <a:r>
              <a:rPr lang="en-US" sz="1400" dirty="0" err="1" smtClean="0"/>
              <a:t>Rchild</a:t>
            </a:r>
            <a:r>
              <a:rPr lang="en-US" sz="1400" dirty="0" smtClean="0"/>
              <a:t>);</a:t>
            </a:r>
          </a:p>
          <a:p>
            <a:r>
              <a:rPr lang="en-US" sz="1400" dirty="0" smtClean="0"/>
              <a:t>	}</a:t>
            </a:r>
          </a:p>
          <a:p>
            <a:r>
              <a:rPr lang="en-US" sz="1400" dirty="0" smtClean="0"/>
              <a:t>}</a:t>
            </a:r>
            <a:endParaRPr lang="en-US" dirty="0" smtClean="0"/>
          </a:p>
          <a:p>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our Example</a:t>
            </a:r>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74</a:t>
            </a:fld>
            <a:endParaRPr lang="en-US"/>
          </a:p>
        </p:txBody>
      </p:sp>
      <p:sp>
        <p:nvSpPr>
          <p:cNvPr id="6" name="object 4"/>
          <p:cNvSpPr>
            <a:spLocks noGrp="1"/>
          </p:cNvSpPr>
          <p:nvPr>
            <p:ph type="body" idx="1"/>
          </p:nvPr>
        </p:nvSpPr>
        <p:spPr>
          <a:prstGeom prst="rect">
            <a:avLst/>
          </a:prstGeom>
          <a:blipFill>
            <a:blip r:embed="rId2" cstate="print"/>
            <a:stretch>
              <a:fillRect/>
            </a:stretch>
          </a:blipFill>
        </p:spPr>
        <p:txBody>
          <a:bodyPr wrap="square" lIns="0" tIns="0" rIns="0" bIns="0" rtlCol="0"/>
          <a:lstStyle/>
          <a:p>
            <a:endParaRPr lang="en-US"/>
          </a:p>
        </p:txBody>
      </p:sp>
      <p:sp>
        <p:nvSpPr>
          <p:cNvPr id="7" name="object 4"/>
          <p:cNvSpPr txBox="1"/>
          <p:nvPr/>
        </p:nvSpPr>
        <p:spPr>
          <a:xfrm>
            <a:off x="307340" y="5181601"/>
            <a:ext cx="8195309" cy="308418"/>
          </a:xfrm>
          <a:prstGeom prst="rect">
            <a:avLst/>
          </a:prstGeom>
        </p:spPr>
        <p:txBody>
          <a:bodyPr vert="horz" wrap="square" lIns="0" tIns="31115" rIns="0" bIns="0" rtlCol="0">
            <a:spAutoFit/>
          </a:bodyPr>
          <a:lstStyle/>
          <a:p>
            <a:pPr marL="332740" marR="5080" indent="-320040" algn="just">
              <a:lnSpc>
                <a:spcPct val="90000"/>
              </a:lnSpc>
              <a:spcBef>
                <a:spcPts val="100"/>
              </a:spcBef>
              <a:buClr>
                <a:srgbClr val="DD8046"/>
              </a:buClr>
              <a:buSzPct val="60416"/>
              <a:buFont typeface="Wingdings"/>
              <a:buChar char=""/>
              <a:tabLst>
                <a:tab pos="332105" algn="l"/>
                <a:tab pos="332740" algn="l"/>
              </a:tabLst>
            </a:pPr>
            <a:r>
              <a:rPr lang="en-US" sz="2000" dirty="0" smtClean="0"/>
              <a:t>Figure above shows the preorder sequence- </a:t>
            </a:r>
            <a:r>
              <a:rPr lang="en-US" sz="2000" b="1" dirty="0" smtClean="0"/>
              <a:t>ABDHIEJKCFLMGNO </a:t>
            </a:r>
            <a:endParaRPr lang="en-US" sz="2000" b="1"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Tree Traversal</a:t>
            </a:r>
            <a:endParaRPr lang="en-US" dirty="0"/>
          </a:p>
        </p:txBody>
      </p:sp>
      <p:sp>
        <p:nvSpPr>
          <p:cNvPr id="3" name="Text Placeholder 2"/>
          <p:cNvSpPr>
            <a:spLocks noGrp="1"/>
          </p:cNvSpPr>
          <p:nvPr>
            <p:ph type="body" idx="1"/>
          </p:nvPr>
        </p:nvSpPr>
        <p:spPr>
          <a:xfrm>
            <a:off x="307340" y="1459738"/>
            <a:ext cx="8530590" cy="5062924"/>
          </a:xfrm>
        </p:spPr>
        <p:txBody>
          <a:bodyPr/>
          <a:lstStyle/>
          <a:p>
            <a:pPr marL="514350" indent="-514350"/>
            <a:r>
              <a:rPr lang="en-US" sz="2400" b="1" dirty="0" err="1" smtClean="0"/>
              <a:t>Postorder</a:t>
            </a:r>
            <a:r>
              <a:rPr lang="en-US" sz="2400" b="1" dirty="0" smtClean="0"/>
              <a:t> Tree Traversal</a:t>
            </a:r>
            <a:endParaRPr lang="en-US" sz="1800" dirty="0" smtClean="0"/>
          </a:p>
          <a:p>
            <a:pPr algn="just"/>
            <a:r>
              <a:rPr lang="en-US" sz="2400" dirty="0" smtClean="0"/>
              <a:t>In this traversal, the left </a:t>
            </a:r>
            <a:r>
              <a:rPr lang="en-US" sz="2400" dirty="0" err="1" smtClean="0"/>
              <a:t>subtree</a:t>
            </a:r>
            <a:r>
              <a:rPr lang="en-US" sz="2400" dirty="0" smtClean="0"/>
              <a:t> is visited first in </a:t>
            </a:r>
            <a:r>
              <a:rPr lang="en-US" sz="2400" dirty="0" err="1" smtClean="0"/>
              <a:t>postorder</a:t>
            </a:r>
            <a:r>
              <a:rPr lang="en-US" sz="2400" dirty="0" smtClean="0"/>
              <a:t> followed by the right </a:t>
            </a:r>
            <a:r>
              <a:rPr lang="en-US" sz="2400" dirty="0" err="1" smtClean="0"/>
              <a:t>subtree</a:t>
            </a:r>
            <a:r>
              <a:rPr lang="en-US" sz="2400" dirty="0" smtClean="0"/>
              <a:t> in </a:t>
            </a:r>
            <a:r>
              <a:rPr lang="en-US" sz="2400" dirty="0" err="1" smtClean="0"/>
              <a:t>postorder</a:t>
            </a:r>
            <a:r>
              <a:rPr lang="en-US" sz="2400" dirty="0" smtClean="0"/>
              <a:t> and then the root. This is defined as the following:</a:t>
            </a:r>
          </a:p>
          <a:p>
            <a:pPr lvl="0"/>
            <a:r>
              <a:rPr lang="en-US" sz="1800" b="1" i="1" dirty="0" err="1" smtClean="0"/>
              <a:t>Postorder</a:t>
            </a:r>
            <a:r>
              <a:rPr lang="en-US" sz="1800" b="1" i="1" dirty="0" smtClean="0"/>
              <a:t> (Left Right Root) Algorithm</a:t>
            </a:r>
            <a:r>
              <a:rPr lang="en-US" sz="1800" dirty="0" smtClean="0"/>
              <a:t> </a:t>
            </a:r>
          </a:p>
          <a:p>
            <a:pPr lvl="0"/>
            <a:r>
              <a:rPr lang="en-US" sz="1800" dirty="0" smtClean="0"/>
              <a:t>	1.Traverse the left </a:t>
            </a:r>
            <a:r>
              <a:rPr lang="en-US" sz="1800" dirty="0" err="1" smtClean="0"/>
              <a:t>subtree</a:t>
            </a:r>
            <a:r>
              <a:rPr lang="en-US" sz="1800" dirty="0" smtClean="0"/>
              <a:t> of the node in </a:t>
            </a:r>
            <a:r>
              <a:rPr lang="en-US" sz="1800" dirty="0" err="1" smtClean="0"/>
              <a:t>postorder</a:t>
            </a:r>
            <a:r>
              <a:rPr lang="en-US" sz="1800" dirty="0" smtClean="0"/>
              <a:t>.</a:t>
            </a:r>
          </a:p>
          <a:p>
            <a:pPr lvl="0"/>
            <a:r>
              <a:rPr lang="en-US" sz="1800" dirty="0" smtClean="0"/>
              <a:t>	2.Traverse the right </a:t>
            </a:r>
            <a:r>
              <a:rPr lang="en-US" sz="1800" dirty="0" err="1" smtClean="0"/>
              <a:t>subtree</a:t>
            </a:r>
            <a:r>
              <a:rPr lang="en-US" sz="1800" dirty="0" smtClean="0"/>
              <a:t> of the node in </a:t>
            </a:r>
            <a:r>
              <a:rPr lang="en-US" sz="1800" dirty="0" err="1" smtClean="0"/>
              <a:t>postorder</a:t>
            </a:r>
            <a:r>
              <a:rPr lang="en-US" sz="1800" dirty="0" smtClean="0"/>
              <a:t>.</a:t>
            </a:r>
          </a:p>
          <a:p>
            <a:pPr lvl="0"/>
            <a:r>
              <a:rPr lang="en-US" sz="1800" dirty="0" smtClean="0"/>
              <a:t>	3.Visit the root node.		</a:t>
            </a:r>
          </a:p>
          <a:p>
            <a:pPr lvl="0" algn="just"/>
            <a:r>
              <a:rPr lang="en-US" sz="2000" dirty="0" smtClean="0"/>
              <a:t>Code:</a:t>
            </a:r>
            <a:endParaRPr lang="en-US" sz="1800" dirty="0" smtClean="0"/>
          </a:p>
          <a:p>
            <a:r>
              <a:rPr lang="en-US" sz="1400" dirty="0" smtClean="0"/>
              <a:t>void </a:t>
            </a:r>
            <a:r>
              <a:rPr lang="en-US" sz="1400" dirty="0" err="1" smtClean="0"/>
              <a:t>BinaryTree</a:t>
            </a:r>
            <a:r>
              <a:rPr lang="en-US" sz="1400" dirty="0" smtClean="0"/>
              <a:t> :: </a:t>
            </a:r>
            <a:r>
              <a:rPr lang="en-US" sz="1400" dirty="0" err="1" smtClean="0"/>
              <a:t>Postorder</a:t>
            </a:r>
            <a:r>
              <a:rPr lang="en-US" sz="1400" dirty="0" smtClean="0"/>
              <a:t>(</a:t>
            </a:r>
            <a:r>
              <a:rPr lang="en-US" sz="1400" dirty="0" err="1" smtClean="0"/>
              <a:t>TreeNode</a:t>
            </a:r>
            <a:r>
              <a:rPr lang="en-US" sz="1400" dirty="0" smtClean="0"/>
              <a:t>*) {</a:t>
            </a:r>
          </a:p>
          <a:p>
            <a:r>
              <a:rPr lang="en-US" sz="1400" dirty="0" smtClean="0"/>
              <a:t>	if(Root != Null)</a:t>
            </a:r>
          </a:p>
          <a:p>
            <a:r>
              <a:rPr lang="en-US" sz="1400" dirty="0" smtClean="0"/>
              <a:t>	{</a:t>
            </a:r>
          </a:p>
          <a:p>
            <a:r>
              <a:rPr lang="en-US" sz="1400" dirty="0" smtClean="0"/>
              <a:t>	</a:t>
            </a:r>
            <a:r>
              <a:rPr lang="en-US" sz="1400" dirty="0" err="1" smtClean="0"/>
              <a:t>Postorder</a:t>
            </a:r>
            <a:r>
              <a:rPr lang="en-US" sz="1400" dirty="0" smtClean="0"/>
              <a:t>(Root-&gt;</a:t>
            </a:r>
            <a:r>
              <a:rPr lang="en-US" sz="1400" dirty="0" err="1" smtClean="0"/>
              <a:t>Lchild</a:t>
            </a:r>
            <a:r>
              <a:rPr lang="en-US" sz="1400" dirty="0" smtClean="0"/>
              <a:t>);	</a:t>
            </a:r>
          </a:p>
          <a:p>
            <a:r>
              <a:rPr lang="en-US" sz="1400" dirty="0" smtClean="0"/>
              <a:t>	</a:t>
            </a:r>
            <a:r>
              <a:rPr lang="en-US" sz="1400" dirty="0" err="1" smtClean="0"/>
              <a:t>Postorder</a:t>
            </a:r>
            <a:r>
              <a:rPr lang="en-US" sz="1400" dirty="0" smtClean="0"/>
              <a:t>(Root-&gt;</a:t>
            </a:r>
            <a:r>
              <a:rPr lang="en-US" sz="1400" dirty="0" err="1" smtClean="0"/>
              <a:t>Rchild</a:t>
            </a:r>
            <a:r>
              <a:rPr lang="en-US" sz="1400" dirty="0" smtClean="0"/>
              <a:t>);</a:t>
            </a:r>
          </a:p>
          <a:p>
            <a:r>
              <a:rPr lang="en-US" sz="1400" dirty="0" smtClean="0"/>
              <a:t>	</a:t>
            </a:r>
            <a:r>
              <a:rPr lang="en-US" sz="1400" dirty="0" err="1" smtClean="0"/>
              <a:t>cout</a:t>
            </a:r>
            <a:r>
              <a:rPr lang="en-US" sz="1400" dirty="0" smtClean="0"/>
              <a:t> &lt;&lt; Root-&gt;Data; </a:t>
            </a:r>
          </a:p>
          <a:p>
            <a:r>
              <a:rPr lang="en-US" sz="1400" dirty="0" smtClean="0"/>
              <a:t>	}</a:t>
            </a:r>
          </a:p>
          <a:p>
            <a:r>
              <a:rPr lang="en-US" sz="1400" dirty="0" smtClean="0"/>
              <a:t>}</a:t>
            </a:r>
            <a:endParaRPr lang="en-US" dirty="0" smtClean="0"/>
          </a:p>
          <a:p>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353297" cy="697230"/>
          </a:xfrm>
        </p:spPr>
        <p:txBody>
          <a:bodyPr/>
          <a:lstStyle/>
          <a:p>
            <a:r>
              <a:rPr lang="en-US" dirty="0" smtClean="0"/>
              <a:t>In our Example</a:t>
            </a:r>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76</a:t>
            </a:fld>
            <a:endParaRPr lang="en-US"/>
          </a:p>
        </p:txBody>
      </p:sp>
      <p:sp>
        <p:nvSpPr>
          <p:cNvPr id="6" name="object 4"/>
          <p:cNvSpPr>
            <a:spLocks noGrp="1"/>
          </p:cNvSpPr>
          <p:nvPr>
            <p:ph type="body" idx="1"/>
          </p:nvPr>
        </p:nvSpPr>
        <p:spPr>
          <a:prstGeom prst="rect">
            <a:avLst/>
          </a:prstGeom>
          <a:blipFill>
            <a:blip r:embed="rId2" cstate="print"/>
            <a:stretch>
              <a:fillRect/>
            </a:stretch>
          </a:blipFill>
        </p:spPr>
        <p:txBody>
          <a:bodyPr wrap="square" lIns="0" tIns="0" rIns="0" bIns="0" rtlCol="0"/>
          <a:lstStyle/>
          <a:p>
            <a:endParaRPr lang="en-US"/>
          </a:p>
        </p:txBody>
      </p:sp>
      <p:sp>
        <p:nvSpPr>
          <p:cNvPr id="7" name="object 4"/>
          <p:cNvSpPr txBox="1"/>
          <p:nvPr/>
        </p:nvSpPr>
        <p:spPr>
          <a:xfrm>
            <a:off x="307340" y="5181601"/>
            <a:ext cx="8195309" cy="308418"/>
          </a:xfrm>
          <a:prstGeom prst="rect">
            <a:avLst/>
          </a:prstGeom>
        </p:spPr>
        <p:txBody>
          <a:bodyPr vert="horz" wrap="square" lIns="0" tIns="31115" rIns="0" bIns="0" rtlCol="0">
            <a:spAutoFit/>
          </a:bodyPr>
          <a:lstStyle/>
          <a:p>
            <a:pPr marL="332740" marR="5080" indent="-320040" algn="just">
              <a:lnSpc>
                <a:spcPct val="90000"/>
              </a:lnSpc>
              <a:spcBef>
                <a:spcPts val="100"/>
              </a:spcBef>
              <a:buClr>
                <a:srgbClr val="DD8046"/>
              </a:buClr>
              <a:buSzPct val="60416"/>
              <a:buFont typeface="Wingdings"/>
              <a:buChar char=""/>
              <a:tabLst>
                <a:tab pos="332105" algn="l"/>
                <a:tab pos="332740" algn="l"/>
              </a:tabLst>
            </a:pPr>
            <a:r>
              <a:rPr lang="en-US" sz="2000" dirty="0" smtClean="0"/>
              <a:t>Figure above shows the </a:t>
            </a:r>
            <a:r>
              <a:rPr lang="en-US" sz="2000" dirty="0" err="1" smtClean="0"/>
              <a:t>postorder</a:t>
            </a:r>
            <a:r>
              <a:rPr lang="en-US" sz="2000" dirty="0" smtClean="0"/>
              <a:t> sequence- </a:t>
            </a:r>
            <a:r>
              <a:rPr lang="en-US" sz="2000" b="1" dirty="0" smtClean="0"/>
              <a:t>HIDJKEBLMFNOGCA </a:t>
            </a:r>
            <a:endParaRPr lang="en-US" sz="2000" b="1"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Recursive BT Traversal</a:t>
            </a:r>
            <a:endParaRPr lang="en-US" dirty="0"/>
          </a:p>
        </p:txBody>
      </p:sp>
      <p:sp>
        <p:nvSpPr>
          <p:cNvPr id="3" name="Text Placeholder 2"/>
          <p:cNvSpPr>
            <a:spLocks noGrp="1"/>
          </p:cNvSpPr>
          <p:nvPr>
            <p:ph type="body" idx="1"/>
          </p:nvPr>
        </p:nvSpPr>
        <p:spPr>
          <a:xfrm>
            <a:off x="307340" y="1459738"/>
            <a:ext cx="8530590" cy="5247590"/>
          </a:xfrm>
        </p:spPr>
        <p:txBody>
          <a:bodyPr/>
          <a:lstStyle/>
          <a:p>
            <a:pPr algn="just"/>
            <a:r>
              <a:rPr lang="en-US" sz="2400" dirty="0" smtClean="0"/>
              <a:t>Knowledge of tree traversals is very important in order to completely understand Binary Trees. Though the recursive implementation of tree traversals can be coded very neatly but recursion is generally not preferred. Excessive recursive function calls may cause memory to run out of stack space.</a:t>
            </a:r>
          </a:p>
          <a:p>
            <a:pPr algn="just"/>
            <a:endParaRPr lang="en-US" sz="2400" dirty="0" smtClean="0"/>
          </a:p>
          <a:p>
            <a:pPr algn="just"/>
            <a:r>
              <a:rPr lang="en-US" sz="2400" dirty="0" smtClean="0"/>
              <a:t>Since the depth of a balanced binary search tree is about log(n), we need not worry about running out of stack space, even if there are a million elements in the tree.</a:t>
            </a:r>
          </a:p>
          <a:p>
            <a:pPr algn="just"/>
            <a:endParaRPr lang="en-US" sz="2400" dirty="0" smtClean="0"/>
          </a:p>
          <a:p>
            <a:pPr algn="just"/>
            <a:r>
              <a:rPr lang="en-US" sz="2400" dirty="0" smtClean="0"/>
              <a:t>Understanding the below given iterative traversals can be a little tricky so the best way to understand them is to work them out on a piece of paper. </a:t>
            </a:r>
          </a:p>
          <a:p>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610600" cy="615553"/>
          </a:xfrm>
        </p:spPr>
        <p:txBody>
          <a:bodyPr/>
          <a:lstStyle/>
          <a:p>
            <a:r>
              <a:rPr lang="en-US" sz="4000" dirty="0" smtClean="0"/>
              <a:t>Non Recursive </a:t>
            </a:r>
            <a:r>
              <a:rPr lang="en-US" sz="4000" dirty="0" err="1" smtClean="0"/>
              <a:t>Inorder</a:t>
            </a:r>
            <a:r>
              <a:rPr lang="en-US" sz="4000" dirty="0" smtClean="0"/>
              <a:t> BT Traversal</a:t>
            </a:r>
            <a:endParaRPr lang="en-US" sz="4000" dirty="0"/>
          </a:p>
        </p:txBody>
      </p:sp>
      <p:sp>
        <p:nvSpPr>
          <p:cNvPr id="3" name="Text Placeholder 2"/>
          <p:cNvSpPr>
            <a:spLocks noGrp="1"/>
          </p:cNvSpPr>
          <p:nvPr>
            <p:ph type="body" idx="1"/>
          </p:nvPr>
        </p:nvSpPr>
        <p:spPr>
          <a:xfrm>
            <a:off x="307340" y="1459738"/>
            <a:ext cx="8530590" cy="4785926"/>
          </a:xfrm>
        </p:spPr>
        <p:txBody>
          <a:bodyPr/>
          <a:lstStyle/>
          <a:p>
            <a:r>
              <a:rPr lang="en-US" b="1" dirty="0" smtClean="0"/>
              <a:t>In Order Traversal:</a:t>
            </a:r>
            <a:endParaRPr lang="en-US" dirty="0" smtClean="0"/>
          </a:p>
          <a:p>
            <a:pPr algn="just"/>
            <a:r>
              <a:rPr lang="en-US" sz="2000" dirty="0" smtClean="0"/>
              <a:t>The in order traversal requires that we print the leftmost node first and the right most node at the end. So basically for each node we need to go as far as down and left as possible and then we need to come back and go right. </a:t>
            </a:r>
          </a:p>
          <a:p>
            <a:pPr algn="just"/>
            <a:r>
              <a:rPr lang="en-US" sz="2400" b="1" dirty="0" smtClean="0"/>
              <a:t>Steps of algorithm are:</a:t>
            </a:r>
          </a:p>
          <a:p>
            <a:pPr algn="just"/>
            <a:r>
              <a:rPr lang="en-US" sz="2000" dirty="0" smtClean="0"/>
              <a:t>&gt; 1. Start with the node equals root</a:t>
            </a:r>
          </a:p>
          <a:p>
            <a:pPr algn="just"/>
            <a:r>
              <a:rPr lang="en-US" sz="2000" dirty="0" smtClean="0"/>
              <a:t>&gt; 2. Store the node in the stack and visit it's left child.</a:t>
            </a:r>
          </a:p>
          <a:p>
            <a:pPr algn="just"/>
            <a:r>
              <a:rPr lang="en-US" sz="2000" dirty="0" smtClean="0"/>
              <a:t>&gt; 3. Repeat step 2 while node is not NULL, if it's NULL then pop it's parent (i.e. the  last node in stack) and print it.</a:t>
            </a:r>
          </a:p>
          <a:p>
            <a:pPr algn="just"/>
            <a:r>
              <a:rPr lang="en-US" sz="2000" dirty="0" smtClean="0"/>
              <a:t>&gt; 4. Now move to node's right child and repeat step 1</a:t>
            </a:r>
          </a:p>
          <a:p>
            <a:pPr algn="just"/>
            <a:r>
              <a:rPr lang="en-US" sz="2000" dirty="0" smtClean="0"/>
              <a:t>&gt; 5. Repeat whole procedure while node is not NULL and stack is not empty</a:t>
            </a:r>
            <a:endParaRPr lang="en-US" dirty="0" smtClean="0"/>
          </a:p>
          <a:p>
            <a:endParaRPr lang="en-US" dirty="0" smtClean="0"/>
          </a:p>
          <a:p>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610600" cy="615553"/>
          </a:xfrm>
        </p:spPr>
        <p:txBody>
          <a:bodyPr/>
          <a:lstStyle/>
          <a:p>
            <a:r>
              <a:rPr lang="en-US" sz="4000" dirty="0" err="1" smtClean="0"/>
              <a:t>Inorder</a:t>
            </a:r>
            <a:r>
              <a:rPr lang="en-US" sz="4000" dirty="0" smtClean="0"/>
              <a:t> Non recursive Implementation</a:t>
            </a:r>
            <a:endParaRPr lang="en-US" sz="4000" dirty="0"/>
          </a:p>
        </p:txBody>
      </p:sp>
      <p:sp>
        <p:nvSpPr>
          <p:cNvPr id="3" name="Text Placeholder 2"/>
          <p:cNvSpPr>
            <a:spLocks noGrp="1"/>
          </p:cNvSpPr>
          <p:nvPr>
            <p:ph type="body" idx="1"/>
          </p:nvPr>
        </p:nvSpPr>
        <p:spPr>
          <a:xfrm>
            <a:off x="307340" y="1459738"/>
            <a:ext cx="8530590" cy="5017262"/>
          </a:xfrm>
        </p:spPr>
        <p:txBody>
          <a:bodyPr/>
          <a:lstStyle/>
          <a:p>
            <a:r>
              <a:rPr lang="en-US" sz="1200" dirty="0" err="1" smtClean="0"/>
              <a:t>Inorder</a:t>
            </a:r>
            <a:r>
              <a:rPr lang="en-US" sz="1200" dirty="0" smtClean="0"/>
              <a:t>(Tree *p)</a:t>
            </a:r>
          </a:p>
          <a:p>
            <a:r>
              <a:rPr lang="en-US" sz="1200" dirty="0" smtClean="0"/>
              <a:t>{</a:t>
            </a:r>
          </a:p>
          <a:p>
            <a:r>
              <a:rPr lang="en-US" sz="1200" dirty="0" smtClean="0"/>
              <a:t>    stack &amp;</a:t>
            </a:r>
            <a:r>
              <a:rPr lang="en-US" sz="1200" dirty="0" err="1" smtClean="0"/>
              <a:t>lt</a:t>
            </a:r>
            <a:r>
              <a:rPr lang="en-US" sz="1200" dirty="0" smtClean="0"/>
              <a:t>; Tree* &amp;</a:t>
            </a:r>
            <a:r>
              <a:rPr lang="en-US" sz="1200" dirty="0" err="1" smtClean="0"/>
              <a:t>gt</a:t>
            </a:r>
            <a:r>
              <a:rPr lang="en-US" sz="1200" dirty="0" smtClean="0"/>
              <a:t>; S;</a:t>
            </a:r>
          </a:p>
          <a:p>
            <a:r>
              <a:rPr lang="en-US" sz="1200" dirty="0" smtClean="0"/>
              <a:t>    do</a:t>
            </a:r>
          </a:p>
          <a:p>
            <a:r>
              <a:rPr lang="en-US" sz="1200" dirty="0" smtClean="0"/>
              <a:t>    { </a:t>
            </a:r>
          </a:p>
          <a:p>
            <a:r>
              <a:rPr lang="en-US" sz="1200" dirty="0" smtClean="0"/>
              <a:t>        while (p!=NULL)                      </a:t>
            </a:r>
          </a:p>
          <a:p>
            <a:r>
              <a:rPr lang="en-US" sz="1200" dirty="0" smtClean="0"/>
              <a:t>        { </a:t>
            </a:r>
          </a:p>
          <a:p>
            <a:r>
              <a:rPr lang="en-US" sz="1200" dirty="0" smtClean="0"/>
              <a:t>            // store a node in the stack and visit it's left child</a:t>
            </a:r>
          </a:p>
          <a:p>
            <a:r>
              <a:rPr lang="en-US" sz="1200" dirty="0" smtClean="0"/>
              <a:t>            </a:t>
            </a:r>
            <a:r>
              <a:rPr lang="en-US" sz="1200" dirty="0" err="1" smtClean="0"/>
              <a:t>S.push</a:t>
            </a:r>
            <a:r>
              <a:rPr lang="en-US" sz="1200" dirty="0" smtClean="0"/>
              <a:t>(p);</a:t>
            </a:r>
          </a:p>
          <a:p>
            <a:r>
              <a:rPr lang="en-US" sz="1200" dirty="0" smtClean="0"/>
              <a:t>            p=p-&amp;</a:t>
            </a:r>
            <a:r>
              <a:rPr lang="en-US" sz="1200" dirty="0" err="1" smtClean="0"/>
              <a:t>gt;left</a:t>
            </a:r>
            <a:r>
              <a:rPr lang="en-US" sz="1200" dirty="0" smtClean="0"/>
              <a:t>; </a:t>
            </a:r>
          </a:p>
          <a:p>
            <a:r>
              <a:rPr lang="en-US" sz="1200" dirty="0" smtClean="0"/>
              <a:t>        }</a:t>
            </a:r>
          </a:p>
          <a:p>
            <a:r>
              <a:rPr lang="en-US" sz="1200" dirty="0" smtClean="0"/>
              <a:t>        // If there are nodes in the stack to which we can move up</a:t>
            </a:r>
          </a:p>
          <a:p>
            <a:r>
              <a:rPr lang="en-US" sz="1200" dirty="0" smtClean="0"/>
              <a:t>        // then pop it</a:t>
            </a:r>
          </a:p>
          <a:p>
            <a:r>
              <a:rPr lang="en-US" sz="1200" dirty="0" smtClean="0"/>
              <a:t>        if (!</a:t>
            </a:r>
            <a:r>
              <a:rPr lang="en-US" sz="1200" dirty="0" err="1" smtClean="0"/>
              <a:t>S.empty</a:t>
            </a:r>
            <a:r>
              <a:rPr lang="en-US" sz="1200" dirty="0" smtClean="0"/>
              <a:t>())</a:t>
            </a:r>
          </a:p>
          <a:p>
            <a:r>
              <a:rPr lang="en-US" sz="1200" dirty="0" smtClean="0"/>
              <a:t>        { </a:t>
            </a:r>
          </a:p>
          <a:p>
            <a:r>
              <a:rPr lang="en-US" sz="1200" dirty="0" smtClean="0"/>
              <a:t>            p=</a:t>
            </a:r>
            <a:r>
              <a:rPr lang="en-US" sz="1200" dirty="0" err="1" smtClean="0"/>
              <a:t>S.top</a:t>
            </a:r>
            <a:r>
              <a:rPr lang="en-US" sz="1200" dirty="0" smtClean="0"/>
              <a:t>();</a:t>
            </a:r>
          </a:p>
          <a:p>
            <a:r>
              <a:rPr lang="en-US" sz="1200" dirty="0" smtClean="0"/>
              <a:t>            S.pop();</a:t>
            </a:r>
          </a:p>
          <a:p>
            <a:r>
              <a:rPr lang="en-US" sz="1200" dirty="0" smtClean="0"/>
              <a:t> </a:t>
            </a:r>
          </a:p>
          <a:p>
            <a:r>
              <a:rPr lang="en-US" sz="1200" dirty="0" smtClean="0"/>
              <a:t>            // print the nodes value</a:t>
            </a:r>
          </a:p>
          <a:p>
            <a:r>
              <a:rPr lang="en-US" sz="1200" dirty="0" smtClean="0"/>
              <a:t>            </a:t>
            </a:r>
            <a:r>
              <a:rPr lang="en-US" sz="1200" dirty="0" err="1" smtClean="0"/>
              <a:t>cout</a:t>
            </a:r>
            <a:r>
              <a:rPr lang="en-US" sz="1200" dirty="0" smtClean="0"/>
              <a:t> &amp;</a:t>
            </a:r>
            <a:r>
              <a:rPr lang="en-US" sz="1200" dirty="0" err="1" smtClean="0"/>
              <a:t>lt</a:t>
            </a:r>
            <a:r>
              <a:rPr lang="en-US" sz="1200" dirty="0" smtClean="0"/>
              <a:t>;&amp;</a:t>
            </a:r>
            <a:r>
              <a:rPr lang="en-US" sz="1200" dirty="0" err="1" smtClean="0"/>
              <a:t>lt</a:t>
            </a:r>
            <a:r>
              <a:rPr lang="en-US" sz="1200" dirty="0" smtClean="0"/>
              <a:t>; p-&amp;</a:t>
            </a:r>
            <a:r>
              <a:rPr lang="en-US" sz="1200" dirty="0" err="1" smtClean="0"/>
              <a:t>gt;ele</a:t>
            </a:r>
            <a:r>
              <a:rPr lang="en-US" sz="1200" dirty="0" smtClean="0"/>
              <a:t> &amp;</a:t>
            </a:r>
            <a:r>
              <a:rPr lang="en-US" sz="1200" dirty="0" err="1" smtClean="0"/>
              <a:t>lt</a:t>
            </a:r>
            <a:r>
              <a:rPr lang="en-US" sz="1200" dirty="0" smtClean="0"/>
              <a:t>;&amp;</a:t>
            </a:r>
            <a:r>
              <a:rPr lang="en-US" sz="1200" dirty="0" err="1" smtClean="0"/>
              <a:t>lt</a:t>
            </a:r>
            <a:r>
              <a:rPr lang="en-US" sz="1200" dirty="0" smtClean="0"/>
              <a:t>; "-";</a:t>
            </a:r>
          </a:p>
          <a:p>
            <a:r>
              <a:rPr lang="en-US" sz="1200" dirty="0" smtClean="0"/>
              <a:t> </a:t>
            </a:r>
          </a:p>
          <a:p>
            <a:r>
              <a:rPr lang="en-US" sz="1200" dirty="0" smtClean="0"/>
              <a:t>            // </a:t>
            </a:r>
            <a:r>
              <a:rPr lang="en-US" sz="1200" dirty="0" err="1" smtClean="0"/>
              <a:t>vistit</a:t>
            </a:r>
            <a:r>
              <a:rPr lang="en-US" sz="1200" dirty="0" smtClean="0"/>
              <a:t> the right child now</a:t>
            </a:r>
          </a:p>
          <a:p>
            <a:r>
              <a:rPr lang="en-US" sz="1200" dirty="0" smtClean="0"/>
              <a:t>            p=p-&amp;</a:t>
            </a:r>
            <a:r>
              <a:rPr lang="en-US" sz="1200" dirty="0" err="1" smtClean="0"/>
              <a:t>gt;right</a:t>
            </a:r>
            <a:r>
              <a:rPr lang="en-US" sz="1200" dirty="0" smtClean="0"/>
              <a:t>; </a:t>
            </a:r>
          </a:p>
          <a:p>
            <a:r>
              <a:rPr lang="en-US" sz="1200" dirty="0" smtClean="0"/>
              <a:t>        }</a:t>
            </a:r>
          </a:p>
          <a:p>
            <a:r>
              <a:rPr lang="en-US" sz="1200" dirty="0" smtClean="0"/>
              <a:t>    // while the stack is not empty or there is a valid node</a:t>
            </a:r>
          </a:p>
          <a:p>
            <a:r>
              <a:rPr lang="en-US" sz="1200" dirty="0" smtClean="0"/>
              <a:t>    }while(!</a:t>
            </a:r>
            <a:r>
              <a:rPr lang="en-US" sz="1200" dirty="0" err="1" smtClean="0"/>
              <a:t>S.empty</a:t>
            </a:r>
            <a:r>
              <a:rPr lang="en-US" sz="1200" dirty="0" smtClean="0"/>
              <a:t>()||p!=NULL);</a:t>
            </a:r>
          </a:p>
          <a:p>
            <a:r>
              <a:rPr lang="en-US" sz="1200" dirty="0" smtClean="0"/>
              <a:t>}</a:t>
            </a:r>
          </a:p>
          <a:p>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6"/>
          </p:nvPr>
        </p:nvSpPr>
        <p:spPr>
          <a:xfrm>
            <a:off x="152400" y="6324600"/>
            <a:ext cx="2124710" cy="219709"/>
          </a:xfrm>
        </p:spPr>
        <p:txBody>
          <a:bodyPr/>
          <a:lstStyle/>
          <a:p>
            <a:pPr marL="12700">
              <a:lnSpc>
                <a:spcPts val="1580"/>
              </a:lnSpc>
            </a:pPr>
            <a:fld id="{C6D1D716-AF13-4A77-B616-0EA851E3F9BF}" type="datetime4">
              <a:rPr lang="en-US" spc="-5" smtClean="0"/>
              <a:pPr marL="12700">
                <a:lnSpc>
                  <a:spcPts val="1580"/>
                </a:lnSpc>
              </a:pPr>
              <a:t>January 1, 2020</a:t>
            </a:fld>
            <a:endParaRPr lang="en-US" spc="-5" dirty="0"/>
          </a:p>
        </p:txBody>
      </p:sp>
      <p:sp>
        <p:nvSpPr>
          <p:cNvPr id="4" name="object 2"/>
          <p:cNvSpPr txBox="1"/>
          <p:nvPr/>
        </p:nvSpPr>
        <p:spPr>
          <a:xfrm>
            <a:off x="152400" y="533400"/>
            <a:ext cx="8305800" cy="444352"/>
          </a:xfrm>
          <a:prstGeom prst="rect">
            <a:avLst/>
          </a:prstGeom>
        </p:spPr>
        <p:txBody>
          <a:bodyPr vert="horz" wrap="square" lIns="0" tIns="13335" rIns="0" bIns="0" rtlCol="0">
            <a:spAutoFit/>
          </a:bodyPr>
          <a:lstStyle/>
          <a:p>
            <a:pPr marL="12700">
              <a:lnSpc>
                <a:spcPct val="100000"/>
              </a:lnSpc>
              <a:spcBef>
                <a:spcPts val="105"/>
              </a:spcBef>
            </a:pPr>
            <a:r>
              <a:rPr lang="en-US" sz="2800" b="1" spc="-85" dirty="0" smtClean="0">
                <a:solidFill>
                  <a:srgbClr val="775F54"/>
                </a:solidFill>
                <a:latin typeface="Trebuchet MS"/>
                <a:cs typeface="Trebuchet MS"/>
              </a:rPr>
              <a:t>ADVANCED DATA STRUCTURES SYLLABUS</a:t>
            </a:r>
            <a:endParaRPr lang="en-US" sz="2800" dirty="0">
              <a:latin typeface="Trebuchet MS"/>
              <a:cs typeface="Trebuchet MS"/>
            </a:endParaRPr>
          </a:p>
        </p:txBody>
      </p:sp>
      <p:sp>
        <p:nvSpPr>
          <p:cNvPr id="5" name="Rectangle 4"/>
          <p:cNvSpPr/>
          <p:nvPr/>
        </p:nvSpPr>
        <p:spPr>
          <a:xfrm>
            <a:off x="228600" y="1752600"/>
            <a:ext cx="8686800" cy="3785652"/>
          </a:xfrm>
          <a:prstGeom prst="rect">
            <a:avLst/>
          </a:prstGeom>
        </p:spPr>
        <p:txBody>
          <a:bodyPr wrap="square">
            <a:spAutoFit/>
          </a:bodyPr>
          <a:lstStyle/>
          <a:p>
            <a:pPr algn="just"/>
            <a:r>
              <a:rPr lang="en-US" sz="2400" b="1" dirty="0" smtClean="0">
                <a:latin typeface="Times New Roman" pitchFamily="18" charset="0"/>
                <a:cs typeface="Times New Roman" pitchFamily="18" charset="0"/>
              </a:rPr>
              <a:t>Syllabus: UNIT-VI- File Organization</a:t>
            </a:r>
          </a:p>
          <a:p>
            <a:pPr algn="just"/>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Sequential </a:t>
            </a:r>
            <a:r>
              <a:rPr lang="en-US" sz="2400" b="1" dirty="0">
                <a:latin typeface="Times New Roman" pitchFamily="18" charset="0"/>
                <a:cs typeface="Times New Roman" pitchFamily="18" charset="0"/>
              </a:rPr>
              <a:t>file organization- </a:t>
            </a:r>
            <a:r>
              <a:rPr lang="en-US" sz="2400" dirty="0">
                <a:latin typeface="Times New Roman" pitchFamily="18" charset="0"/>
                <a:cs typeface="Times New Roman" pitchFamily="18" charset="0"/>
              </a:rPr>
              <a:t>concept and primitive operations, </a:t>
            </a:r>
            <a:r>
              <a:rPr lang="en-US" sz="2400" b="1" dirty="0">
                <a:latin typeface="Times New Roman" pitchFamily="18" charset="0"/>
                <a:cs typeface="Times New Roman" pitchFamily="18" charset="0"/>
              </a:rPr>
              <a:t>Direct Access File- </a:t>
            </a:r>
            <a:r>
              <a:rPr lang="en-US" sz="2400" dirty="0">
                <a:latin typeface="Times New Roman" pitchFamily="18" charset="0"/>
                <a:cs typeface="Times New Roman" pitchFamily="18" charset="0"/>
              </a:rPr>
              <a:t>Concepts and Primitive operations, </a:t>
            </a:r>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Indexed </a:t>
            </a:r>
            <a:r>
              <a:rPr lang="en-US" sz="2400" b="1" dirty="0">
                <a:latin typeface="Times New Roman" pitchFamily="18" charset="0"/>
                <a:cs typeface="Times New Roman" pitchFamily="18" charset="0"/>
              </a:rPr>
              <a:t>sequential file organization</a:t>
            </a:r>
            <a:r>
              <a:rPr lang="en-US" sz="2400" dirty="0">
                <a:latin typeface="Times New Roman" pitchFamily="18" charset="0"/>
                <a:cs typeface="Times New Roman" pitchFamily="18" charset="0"/>
              </a:rPr>
              <a:t>-concept, types of indices, structure of index sequential file, </a:t>
            </a:r>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Linked </a:t>
            </a:r>
            <a:r>
              <a:rPr lang="en-US" sz="2400" b="1" dirty="0">
                <a:latin typeface="Times New Roman" pitchFamily="18" charset="0"/>
                <a:cs typeface="Times New Roman" pitchFamily="18" charset="0"/>
              </a:rPr>
              <a:t>Organization- </a:t>
            </a:r>
            <a:r>
              <a:rPr lang="en-US" sz="2400" dirty="0">
                <a:latin typeface="Times New Roman" pitchFamily="18" charset="0"/>
                <a:cs typeface="Times New Roman" pitchFamily="18" charset="0"/>
              </a:rPr>
              <a:t>multi list files, coral rings, inverted files and cellular partitions. </a:t>
            </a:r>
          </a:p>
          <a:p>
            <a:pPr algn="just"/>
            <a:r>
              <a:rPr lang="en-US" sz="2400" b="1" dirty="0">
                <a:latin typeface="Times New Roman" pitchFamily="18" charset="0"/>
                <a:cs typeface="Times New Roman" pitchFamily="18" charset="0"/>
              </a:rPr>
              <a:t>External Sort- </a:t>
            </a:r>
            <a:r>
              <a:rPr lang="en-US" sz="2400" dirty="0">
                <a:latin typeface="Times New Roman" pitchFamily="18" charset="0"/>
                <a:cs typeface="Times New Roman" pitchFamily="18" charset="0"/>
              </a:rPr>
              <a:t>Consequential processing and merging two lists, multiday merging- a k way merge algorithm. 	</a:t>
            </a:r>
          </a:p>
        </p:txBody>
      </p:sp>
      <p:sp>
        <p:nvSpPr>
          <p:cNvPr id="6" name="Slide Number Placeholder 5"/>
          <p:cNvSpPr>
            <a:spLocks noGrp="1"/>
          </p:cNvSpPr>
          <p:nvPr>
            <p:ph type="sldNum" sz="quarter" idx="7"/>
          </p:nvPr>
        </p:nvSpPr>
        <p:spPr/>
        <p:txBody>
          <a:bodyPr/>
          <a:lstStyle/>
          <a:p>
            <a:fld id="{B6F15528-21DE-4FAA-801E-634DDDAF4B2B}" type="slidenum">
              <a:rPr lang="en-US" smtClean="0"/>
              <a:pPr/>
              <a:t>8</a:t>
            </a:fld>
            <a:endParaRPr lang="en-US"/>
          </a:p>
        </p:txBody>
      </p:sp>
      <p:sp>
        <p:nvSpPr>
          <p:cNvPr id="7" name="object 4"/>
          <p:cNvSpPr txBox="1"/>
          <p:nvPr/>
        </p:nvSpPr>
        <p:spPr>
          <a:xfrm>
            <a:off x="213461" y="1266191"/>
            <a:ext cx="91339" cy="197490"/>
          </a:xfrm>
          <a:prstGeom prst="rect">
            <a:avLst/>
          </a:prstGeom>
        </p:spPr>
        <p:txBody>
          <a:bodyPr vert="horz" wrap="square" lIns="0" tIns="12700" rIns="0" bIns="0" rtlCol="0">
            <a:spAutoFit/>
          </a:bodyPr>
          <a:lstStyle/>
          <a:p>
            <a:pPr marL="12700">
              <a:lnSpc>
                <a:spcPct val="100000"/>
              </a:lnSpc>
              <a:spcBef>
                <a:spcPts val="100"/>
              </a:spcBef>
            </a:pPr>
            <a:r>
              <a:rPr sz="1200" b="1" spc="-70" dirty="0">
                <a:solidFill>
                  <a:srgbClr val="FFFFFF"/>
                </a:solidFill>
                <a:latin typeface="Trebuchet MS"/>
                <a:cs typeface="Trebuchet MS"/>
              </a:rPr>
              <a:t>2</a:t>
            </a:r>
            <a:endParaRPr sz="1200">
              <a:latin typeface="Trebuchet MS"/>
              <a:cs typeface="Trebuchet M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our Example</a:t>
            </a:r>
            <a:endParaRPr lang="en-US" dirty="0"/>
          </a:p>
        </p:txBody>
      </p:sp>
      <p:sp>
        <p:nvSpPr>
          <p:cNvPr id="3" name="Text Placeholder 2"/>
          <p:cNvSpPr>
            <a:spLocks noGrp="1"/>
          </p:cNvSpPr>
          <p:nvPr>
            <p:ph type="body" idx="1"/>
          </p:nvPr>
        </p:nvSpPr>
        <p:spPr>
          <a:xfrm>
            <a:off x="307340" y="1459738"/>
            <a:ext cx="8530590" cy="307777"/>
          </a:xfrm>
        </p:spPr>
        <p:txBody>
          <a:bodyPr/>
          <a:lstStyle/>
          <a:p>
            <a:r>
              <a:rPr lang="en-US" sz="2000" dirty="0" smtClean="0"/>
              <a:t>Use this sample binary tree and follow the steps of the below given codes.</a:t>
            </a:r>
            <a:endParaRPr lang="en-US" sz="2000"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80</a:t>
            </a:fld>
            <a:endParaRPr lang="en-US"/>
          </a:p>
        </p:txBody>
      </p:sp>
      <p:pic>
        <p:nvPicPr>
          <p:cNvPr id="6" name="Picture 5" descr="BinaryTree"/>
          <p:cNvPicPr/>
          <p:nvPr/>
        </p:nvPicPr>
        <p:blipFill>
          <a:blip r:embed="rId2"/>
          <a:srcRect/>
          <a:stretch>
            <a:fillRect/>
          </a:stretch>
        </p:blipFill>
        <p:spPr bwMode="auto">
          <a:xfrm>
            <a:off x="2286000" y="2238375"/>
            <a:ext cx="4953000" cy="2381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Non Recursive Tree Traversal</a:t>
            </a:r>
            <a:endParaRPr lang="en-US" dirty="0"/>
          </a:p>
        </p:txBody>
      </p:sp>
      <p:sp>
        <p:nvSpPr>
          <p:cNvPr id="3" name="Text Placeholder 2"/>
          <p:cNvSpPr>
            <a:spLocks noGrp="1"/>
          </p:cNvSpPr>
          <p:nvPr>
            <p:ph type="body" idx="1"/>
          </p:nvPr>
        </p:nvSpPr>
        <p:spPr>
          <a:xfrm>
            <a:off x="307340" y="1459738"/>
            <a:ext cx="8530590" cy="8125301"/>
          </a:xfrm>
        </p:spPr>
        <p:txBody>
          <a:bodyPr/>
          <a:lstStyle/>
          <a:p>
            <a:r>
              <a:rPr lang="en-US" dirty="0" smtClean="0"/>
              <a:t>Preorder Traversal</a:t>
            </a:r>
          </a:p>
          <a:p>
            <a:pPr algn="just"/>
            <a:r>
              <a:rPr lang="en-US" sz="1800" dirty="0" smtClean="0"/>
              <a:t>Pre order is very similar to in order traversal. The way of accessing all the nodes remains the same except the position where we print the node. Now the node is printed/visited before visiting the children of the nodes. </a:t>
            </a:r>
          </a:p>
          <a:p>
            <a:pPr algn="just"/>
            <a:r>
              <a:rPr lang="en-US" sz="2000" b="1" dirty="0" smtClean="0"/>
              <a:t>Steps of algorithms are:</a:t>
            </a:r>
          </a:p>
          <a:p>
            <a:pPr algn="just"/>
            <a:r>
              <a:rPr lang="en-US" sz="1800" dirty="0" smtClean="0"/>
              <a:t>&gt; 1. Start with node equal to root node</a:t>
            </a:r>
          </a:p>
          <a:p>
            <a:pPr algn="just"/>
            <a:r>
              <a:rPr lang="en-US" sz="1800" dirty="0" smtClean="0"/>
              <a:t>&gt; 2. Store the node in the stack, print it and visit it's left child.</a:t>
            </a:r>
          </a:p>
          <a:p>
            <a:pPr algn="just"/>
            <a:r>
              <a:rPr lang="en-US" sz="1800" dirty="0" smtClean="0"/>
              <a:t>&gt; 3. Repeat step 2 while node is not NULL, if it's NULL then pop it's parent (i.e. the last node in stack).</a:t>
            </a:r>
          </a:p>
          <a:p>
            <a:pPr algn="just"/>
            <a:r>
              <a:rPr lang="en-US" sz="1800" dirty="0" smtClean="0"/>
              <a:t>&gt; 4. Now move to node's right child and repeat step 2</a:t>
            </a:r>
          </a:p>
          <a:p>
            <a:pPr algn="just"/>
            <a:r>
              <a:rPr lang="en-US" sz="1800" dirty="0" smtClean="0"/>
              <a:t>&gt; 5. Repeat whole procedure while node is not NULL and stack is not empty</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686800" cy="553998"/>
          </a:xfrm>
        </p:spPr>
        <p:txBody>
          <a:bodyPr/>
          <a:lstStyle/>
          <a:p>
            <a:r>
              <a:rPr lang="en-US" sz="3600" dirty="0" smtClean="0"/>
              <a:t>Preorder Non recursive Implementation</a:t>
            </a:r>
            <a:endParaRPr lang="en-US" sz="3600" dirty="0"/>
          </a:p>
        </p:txBody>
      </p:sp>
      <p:sp>
        <p:nvSpPr>
          <p:cNvPr id="3" name="Text Placeholder 2"/>
          <p:cNvSpPr>
            <a:spLocks noGrp="1"/>
          </p:cNvSpPr>
          <p:nvPr>
            <p:ph type="body" idx="1"/>
          </p:nvPr>
        </p:nvSpPr>
        <p:spPr>
          <a:xfrm>
            <a:off x="307340" y="1459738"/>
            <a:ext cx="8530590" cy="5186035"/>
          </a:xfrm>
        </p:spPr>
        <p:txBody>
          <a:bodyPr/>
          <a:lstStyle/>
          <a:p>
            <a:r>
              <a:rPr lang="en-US" sz="1400" dirty="0" smtClean="0"/>
              <a:t>Preorder(Tree *p)    </a:t>
            </a:r>
          </a:p>
          <a:p>
            <a:r>
              <a:rPr lang="en-US" sz="1400" dirty="0" smtClean="0"/>
              <a:t>{ </a:t>
            </a:r>
          </a:p>
          <a:p>
            <a:r>
              <a:rPr lang="en-US" sz="1400" dirty="0" smtClean="0"/>
              <a:t>    stack &amp;</a:t>
            </a:r>
            <a:r>
              <a:rPr lang="en-US" sz="1400" dirty="0" err="1" smtClean="0"/>
              <a:t>lt</a:t>
            </a:r>
            <a:r>
              <a:rPr lang="en-US" sz="1400" dirty="0" smtClean="0"/>
              <a:t>; Tree* &amp;</a:t>
            </a:r>
            <a:r>
              <a:rPr lang="en-US" sz="1400" dirty="0" err="1" smtClean="0"/>
              <a:t>gt</a:t>
            </a:r>
            <a:r>
              <a:rPr lang="en-US" sz="1400" dirty="0" smtClean="0"/>
              <a:t>; S;</a:t>
            </a:r>
          </a:p>
          <a:p>
            <a:r>
              <a:rPr lang="en-US" sz="1400" dirty="0" smtClean="0"/>
              <a:t>    do</a:t>
            </a:r>
          </a:p>
          <a:p>
            <a:r>
              <a:rPr lang="en-US" sz="1400" dirty="0" smtClean="0"/>
              <a:t>    {     </a:t>
            </a:r>
          </a:p>
          <a:p>
            <a:r>
              <a:rPr lang="en-US" sz="1400" dirty="0" smtClean="0"/>
              <a:t>        while (p!=NULL)</a:t>
            </a:r>
          </a:p>
          <a:p>
            <a:r>
              <a:rPr lang="en-US" sz="1400" dirty="0" smtClean="0"/>
              <a:t>        { </a:t>
            </a:r>
          </a:p>
          <a:p>
            <a:r>
              <a:rPr lang="en-US" sz="1400" dirty="0" smtClean="0"/>
              <a:t>            // </a:t>
            </a:r>
            <a:r>
              <a:rPr lang="en-US" sz="1400" dirty="0" err="1" smtClean="0"/>
              <a:t>storea</a:t>
            </a:r>
            <a:r>
              <a:rPr lang="en-US" sz="1400" dirty="0" smtClean="0"/>
              <a:t> node in stack and print it's value</a:t>
            </a:r>
          </a:p>
          <a:p>
            <a:r>
              <a:rPr lang="en-US" sz="1400" dirty="0" smtClean="0"/>
              <a:t>            </a:t>
            </a:r>
            <a:r>
              <a:rPr lang="en-US" sz="1400" dirty="0" err="1" smtClean="0"/>
              <a:t>S.push</a:t>
            </a:r>
            <a:r>
              <a:rPr lang="en-US" sz="1400" dirty="0" smtClean="0"/>
              <a:t>(p);</a:t>
            </a:r>
          </a:p>
          <a:p>
            <a:r>
              <a:rPr lang="en-US" sz="1400" dirty="0" smtClean="0"/>
              <a:t>            </a:t>
            </a:r>
            <a:r>
              <a:rPr lang="en-US" sz="1400" dirty="0" err="1" smtClean="0"/>
              <a:t>cout</a:t>
            </a:r>
            <a:r>
              <a:rPr lang="en-US" sz="1400" dirty="0" smtClean="0"/>
              <a:t> &amp;</a:t>
            </a:r>
            <a:r>
              <a:rPr lang="en-US" sz="1400" dirty="0" err="1" smtClean="0"/>
              <a:t>lt</a:t>
            </a:r>
            <a:r>
              <a:rPr lang="en-US" sz="1400" dirty="0" smtClean="0"/>
              <a:t>;&amp;</a:t>
            </a:r>
            <a:r>
              <a:rPr lang="en-US" sz="1400" dirty="0" err="1" smtClean="0"/>
              <a:t>lt</a:t>
            </a:r>
            <a:r>
              <a:rPr lang="en-US" sz="1400" dirty="0" smtClean="0"/>
              <a:t>; p-&amp;</a:t>
            </a:r>
            <a:r>
              <a:rPr lang="en-US" sz="1400" dirty="0" err="1" smtClean="0"/>
              <a:t>gt;ele</a:t>
            </a:r>
            <a:r>
              <a:rPr lang="en-US" sz="1400" dirty="0" smtClean="0"/>
              <a:t> &amp;</a:t>
            </a:r>
            <a:r>
              <a:rPr lang="en-US" sz="1400" dirty="0" err="1" smtClean="0"/>
              <a:t>lt</a:t>
            </a:r>
            <a:r>
              <a:rPr lang="en-US" sz="1400" dirty="0" smtClean="0"/>
              <a:t>;&amp;</a:t>
            </a:r>
            <a:r>
              <a:rPr lang="en-US" sz="1400" dirty="0" err="1" smtClean="0"/>
              <a:t>lt</a:t>
            </a:r>
            <a:r>
              <a:rPr lang="en-US" sz="1400" dirty="0" smtClean="0"/>
              <a:t>; "-";</a:t>
            </a:r>
          </a:p>
          <a:p>
            <a:r>
              <a:rPr lang="en-US" sz="1400" dirty="0" smtClean="0"/>
              <a:t>            // visit the left child</a:t>
            </a:r>
          </a:p>
          <a:p>
            <a:r>
              <a:rPr lang="en-US" sz="1400" dirty="0" smtClean="0"/>
              <a:t>            p = p-&amp;</a:t>
            </a:r>
            <a:r>
              <a:rPr lang="en-US" sz="1400" dirty="0" err="1" smtClean="0"/>
              <a:t>gt;left</a:t>
            </a:r>
            <a:r>
              <a:rPr lang="en-US" sz="1400" dirty="0" smtClean="0"/>
              <a:t>; </a:t>
            </a:r>
          </a:p>
          <a:p>
            <a:r>
              <a:rPr lang="en-US" sz="1400" dirty="0" smtClean="0"/>
              <a:t>        }</a:t>
            </a:r>
          </a:p>
          <a:p>
            <a:r>
              <a:rPr lang="en-US" sz="1400" dirty="0" smtClean="0"/>
              <a:t>        // visit the right child</a:t>
            </a:r>
          </a:p>
          <a:p>
            <a:r>
              <a:rPr lang="en-US" sz="1400" dirty="0" smtClean="0"/>
              <a:t>        if (!</a:t>
            </a:r>
            <a:r>
              <a:rPr lang="en-US" sz="1400" dirty="0" err="1" smtClean="0"/>
              <a:t>S.empty</a:t>
            </a:r>
            <a:r>
              <a:rPr lang="en-US" sz="1400" dirty="0" smtClean="0"/>
              <a:t>())</a:t>
            </a:r>
          </a:p>
          <a:p>
            <a:r>
              <a:rPr lang="en-US" sz="1400" dirty="0" smtClean="0"/>
              <a:t>        {</a:t>
            </a:r>
          </a:p>
          <a:p>
            <a:r>
              <a:rPr lang="en-US" sz="1400" dirty="0" smtClean="0"/>
              <a:t>            p=</a:t>
            </a:r>
            <a:r>
              <a:rPr lang="en-US" sz="1400" dirty="0" err="1" smtClean="0"/>
              <a:t>S.top</a:t>
            </a:r>
            <a:r>
              <a:rPr lang="en-US" sz="1400" dirty="0" smtClean="0"/>
              <a:t>();</a:t>
            </a:r>
          </a:p>
          <a:p>
            <a:r>
              <a:rPr lang="en-US" sz="1400" dirty="0" smtClean="0"/>
              <a:t>            S.pop();</a:t>
            </a:r>
          </a:p>
          <a:p>
            <a:r>
              <a:rPr lang="en-US" sz="1400" dirty="0" smtClean="0"/>
              <a:t>            p = p-&amp;</a:t>
            </a:r>
            <a:r>
              <a:rPr lang="en-US" sz="1400" dirty="0" err="1" smtClean="0"/>
              <a:t>gt;right</a:t>
            </a:r>
            <a:r>
              <a:rPr lang="en-US" sz="1400" dirty="0" smtClean="0"/>
              <a:t>; </a:t>
            </a:r>
          </a:p>
          <a:p>
            <a:r>
              <a:rPr lang="en-US" sz="1400" dirty="0" smtClean="0"/>
              <a:t>        }</a:t>
            </a:r>
          </a:p>
          <a:p>
            <a:r>
              <a:rPr lang="en-US" sz="1400" dirty="0" smtClean="0"/>
              <a:t>    } while(!</a:t>
            </a:r>
            <a:r>
              <a:rPr lang="en-US" sz="1400" dirty="0" err="1" smtClean="0"/>
              <a:t>S.empty</a:t>
            </a:r>
            <a:r>
              <a:rPr lang="en-US" sz="1400" dirty="0" smtClean="0"/>
              <a:t>()||p!=NULL);</a:t>
            </a:r>
          </a:p>
          <a:p>
            <a:r>
              <a:rPr lang="en-US" sz="1400" dirty="0" smtClean="0"/>
              <a:t>}</a:t>
            </a:r>
            <a:endParaRPr lang="en-US" dirty="0" smtClean="0"/>
          </a:p>
          <a:p>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our Example</a:t>
            </a:r>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83</a:t>
            </a:fld>
            <a:endParaRPr lang="en-US"/>
          </a:p>
        </p:txBody>
      </p:sp>
      <p:sp>
        <p:nvSpPr>
          <p:cNvPr id="6" name="Text Placeholder 2"/>
          <p:cNvSpPr>
            <a:spLocks noGrp="1"/>
          </p:cNvSpPr>
          <p:nvPr>
            <p:ph type="body" idx="1"/>
          </p:nvPr>
        </p:nvSpPr>
        <p:spPr/>
        <p:txBody>
          <a:bodyPr/>
          <a:lstStyle/>
          <a:p>
            <a:r>
              <a:rPr lang="en-US" sz="2000" dirty="0" smtClean="0"/>
              <a:t>Use this sample binary tree and follow the steps of the below given codes.</a:t>
            </a:r>
            <a:endParaRPr lang="en-US" sz="2000" dirty="0"/>
          </a:p>
        </p:txBody>
      </p:sp>
      <p:pic>
        <p:nvPicPr>
          <p:cNvPr id="7" name="Picture 6" descr="BinaryTree"/>
          <p:cNvPicPr/>
          <p:nvPr/>
        </p:nvPicPr>
        <p:blipFill>
          <a:blip r:embed="rId2"/>
          <a:srcRect/>
          <a:stretch>
            <a:fillRect/>
          </a:stretch>
        </p:blipFill>
        <p:spPr bwMode="auto">
          <a:xfrm>
            <a:off x="2286000" y="2238375"/>
            <a:ext cx="4953000" cy="2381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Recursive Tree Traversal</a:t>
            </a:r>
            <a:endParaRPr lang="en-US" dirty="0"/>
          </a:p>
        </p:txBody>
      </p:sp>
      <p:sp>
        <p:nvSpPr>
          <p:cNvPr id="3" name="Text Placeholder 2"/>
          <p:cNvSpPr>
            <a:spLocks noGrp="1"/>
          </p:cNvSpPr>
          <p:nvPr>
            <p:ph type="body" idx="1"/>
          </p:nvPr>
        </p:nvSpPr>
        <p:spPr>
          <a:xfrm>
            <a:off x="307340" y="1459739"/>
            <a:ext cx="8530590" cy="4864862"/>
          </a:xfrm>
        </p:spPr>
        <p:txBody>
          <a:bodyPr/>
          <a:lstStyle/>
          <a:p>
            <a:r>
              <a:rPr lang="en-US" b="1" dirty="0" smtClean="0"/>
              <a:t>Post Order Traversal:</a:t>
            </a:r>
            <a:endParaRPr lang="en-US" dirty="0" smtClean="0"/>
          </a:p>
          <a:p>
            <a:pPr algn="just"/>
            <a:r>
              <a:rPr lang="en-US" sz="1800" dirty="0" smtClean="0"/>
              <a:t>Post order traversal is the trickiest one, out of all the three traversals. However post order traversal is important to understand because of the following 2 use cases</a:t>
            </a:r>
          </a:p>
          <a:p>
            <a:pPr algn="just"/>
            <a:r>
              <a:rPr lang="en-US" sz="1800" dirty="0" smtClean="0"/>
              <a:t>&gt; * Tree deletion: In order to free up allocated memory of all nodes in a tree, the nodes must be deleted in the order where the current node is deleted when both of its left and right sub-trees are deleted. This can be done using post-order traversal only.</a:t>
            </a:r>
          </a:p>
          <a:p>
            <a:pPr algn="just">
              <a:buFont typeface="Wingdings"/>
              <a:buChar char="Ø"/>
            </a:pPr>
            <a:r>
              <a:rPr lang="en-US" sz="1800" dirty="0" smtClean="0"/>
              <a:t>* It is also used in evaluating Post-fix or Reverse Polish Notation.</a:t>
            </a:r>
          </a:p>
          <a:p>
            <a:pPr algn="just">
              <a:buFont typeface="Wingdings"/>
              <a:buChar char="Ø"/>
            </a:pPr>
            <a:endParaRPr lang="en-US" sz="1800" dirty="0" smtClean="0"/>
          </a:p>
          <a:p>
            <a:r>
              <a:rPr lang="en-US" sz="1800" dirty="0" smtClean="0"/>
              <a:t>The problem with post-order traversal is that in the previous two cases when a node was popped of from the stack, then it was finally removed and was not accessed again. However in case of post-order the node needs to be accessed from the stack twice, and is deleted only in the second access.</a:t>
            </a:r>
          </a:p>
          <a:p>
            <a:r>
              <a:rPr lang="en-US" sz="1800" dirty="0" smtClean="0"/>
              <a:t>First time we find a node, we push it on to the stack, the second time we examine it from the stack to go to it's right child and then finally after visiting both the right sub-tree and the left-</a:t>
            </a:r>
            <a:r>
              <a:rPr lang="en-US" sz="1800" dirty="0" err="1" smtClean="0"/>
              <a:t>subtree</a:t>
            </a:r>
            <a:r>
              <a:rPr lang="en-US" sz="1800" dirty="0" smtClean="0"/>
              <a:t> we remove the node from the stack. So a node stays in the stack as long as it's sub-trees have not been visited.</a:t>
            </a:r>
          </a:p>
          <a:p>
            <a:pPr algn="just">
              <a:buFont typeface="Wingdings"/>
              <a:buChar char="Ø"/>
            </a:pPr>
            <a:endParaRPr lang="en-US" sz="1800" dirty="0" smtClean="0"/>
          </a:p>
          <a:p>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610600" cy="615553"/>
          </a:xfrm>
        </p:spPr>
        <p:txBody>
          <a:bodyPr/>
          <a:lstStyle/>
          <a:p>
            <a:r>
              <a:rPr lang="en-US" sz="4000" dirty="0" smtClean="0"/>
              <a:t>Non Recursive </a:t>
            </a:r>
            <a:r>
              <a:rPr lang="en-US" sz="4000" dirty="0" err="1" smtClean="0"/>
              <a:t>Postorder</a:t>
            </a:r>
            <a:r>
              <a:rPr lang="en-US" sz="4000" dirty="0" smtClean="0"/>
              <a:t> Traversal</a:t>
            </a:r>
            <a:endParaRPr lang="en-US" sz="4000" dirty="0"/>
          </a:p>
        </p:txBody>
      </p:sp>
      <p:sp>
        <p:nvSpPr>
          <p:cNvPr id="3" name="Text Placeholder 2"/>
          <p:cNvSpPr>
            <a:spLocks noGrp="1"/>
          </p:cNvSpPr>
          <p:nvPr>
            <p:ph type="body" idx="1"/>
          </p:nvPr>
        </p:nvSpPr>
        <p:spPr>
          <a:xfrm>
            <a:off x="307340" y="1459738"/>
            <a:ext cx="8530590" cy="4755148"/>
          </a:xfrm>
        </p:spPr>
        <p:txBody>
          <a:bodyPr/>
          <a:lstStyle/>
          <a:p>
            <a:pPr algn="just"/>
            <a:r>
              <a:rPr lang="en-US" sz="1800" dirty="0" smtClean="0"/>
              <a:t>Hence in this traversal, we have to use a previous pointer, only then will we able to correctly traverse the node. Otherwise we do not know when the right child has been visited or not.</a:t>
            </a:r>
          </a:p>
          <a:p>
            <a:pPr algn="just"/>
            <a:r>
              <a:rPr lang="en-US" sz="2800" b="1" dirty="0" smtClean="0"/>
              <a:t>Steps of algorithms are:</a:t>
            </a:r>
          </a:p>
          <a:p>
            <a:pPr algn="just"/>
            <a:r>
              <a:rPr lang="en-US" sz="1800" dirty="0" smtClean="0"/>
              <a:t>&gt; 1. Start with the root node.</a:t>
            </a:r>
          </a:p>
          <a:p>
            <a:pPr algn="just"/>
            <a:r>
              <a:rPr lang="en-US" sz="1800" dirty="0" smtClean="0"/>
              <a:t>&gt; 2. Store the node in the stack, and visit it's left child.</a:t>
            </a:r>
          </a:p>
          <a:p>
            <a:pPr algn="just"/>
            <a:r>
              <a:rPr lang="en-US" sz="1800" dirty="0" smtClean="0"/>
              <a:t>&gt; 3. Repeat step 1 while node is not NULL, if it's NULL:</a:t>
            </a:r>
          </a:p>
          <a:p>
            <a:pPr algn="just"/>
            <a:r>
              <a:rPr lang="en-US" sz="1800" dirty="0" smtClean="0"/>
              <a:t>&gt; * Pick the top most node from the stack.</a:t>
            </a:r>
          </a:p>
          <a:p>
            <a:pPr algn="just"/>
            <a:r>
              <a:rPr lang="en-US" sz="1800" dirty="0" smtClean="0"/>
              <a:t>&gt; * If it's right child is NULL, then print the node and set </a:t>
            </a:r>
            <a:r>
              <a:rPr lang="en-US" sz="1800" dirty="0" err="1" smtClean="0"/>
              <a:t>prev</a:t>
            </a:r>
            <a:r>
              <a:rPr lang="en-US" sz="1800" dirty="0" smtClean="0"/>
              <a:t> pointer to this node</a:t>
            </a:r>
          </a:p>
          <a:p>
            <a:pPr algn="just"/>
            <a:r>
              <a:rPr lang="en-US" sz="1800" dirty="0" smtClean="0"/>
              <a:t>&gt; * If it's not NULL, check whether the right child is equal to </a:t>
            </a:r>
            <a:r>
              <a:rPr lang="en-US" sz="1800" dirty="0" err="1" smtClean="0"/>
              <a:t>prev</a:t>
            </a:r>
            <a:r>
              <a:rPr lang="en-US" sz="1800" dirty="0" smtClean="0"/>
              <a:t> pointer, if it is then print the node, else repeat step 1 with the right child</a:t>
            </a:r>
          </a:p>
          <a:p>
            <a:pPr algn="just"/>
            <a:r>
              <a:rPr lang="en-US" sz="1800" dirty="0" smtClean="0"/>
              <a:t>&gt; * In this step, if you print the node then current is made equal to NULL and this sub-loop is repeated until stack is not empty and current is NULL</a:t>
            </a:r>
          </a:p>
          <a:p>
            <a:pPr algn="just"/>
            <a:r>
              <a:rPr lang="en-US" sz="1800" dirty="0" smtClean="0"/>
              <a:t>&gt; 4. Since the root node remains in the stack till the end, the terminating condition is until stack is empty</a:t>
            </a:r>
          </a:p>
          <a:p>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610600" cy="430887"/>
          </a:xfrm>
        </p:spPr>
        <p:txBody>
          <a:bodyPr/>
          <a:lstStyle/>
          <a:p>
            <a:r>
              <a:rPr lang="en-US" sz="2800" dirty="0" smtClean="0"/>
              <a:t>Implementation of </a:t>
            </a:r>
            <a:r>
              <a:rPr lang="en-US" sz="2800" dirty="0" err="1" smtClean="0"/>
              <a:t>Postorder</a:t>
            </a:r>
            <a:r>
              <a:rPr lang="en-US" sz="2800" dirty="0" smtClean="0"/>
              <a:t>  Non Recursive Traversal</a:t>
            </a:r>
            <a:endParaRPr lang="en-US" sz="2800" dirty="0"/>
          </a:p>
        </p:txBody>
      </p:sp>
      <p:sp>
        <p:nvSpPr>
          <p:cNvPr id="3" name="Text Placeholder 2"/>
          <p:cNvSpPr>
            <a:spLocks noGrp="1"/>
          </p:cNvSpPr>
          <p:nvPr>
            <p:ph type="body" idx="1"/>
          </p:nvPr>
        </p:nvSpPr>
        <p:spPr>
          <a:xfrm>
            <a:off x="307340" y="1295400"/>
            <a:ext cx="8530590" cy="6212147"/>
          </a:xfrm>
        </p:spPr>
        <p:txBody>
          <a:bodyPr/>
          <a:lstStyle/>
          <a:p>
            <a:r>
              <a:rPr lang="en-US" sz="1400" dirty="0" err="1" smtClean="0"/>
              <a:t>Postorder</a:t>
            </a:r>
            <a:r>
              <a:rPr lang="en-US" sz="1400" dirty="0" smtClean="0"/>
              <a:t>(Tree *p) </a:t>
            </a:r>
          </a:p>
          <a:p>
            <a:r>
              <a:rPr lang="en-US" sz="1400" dirty="0" smtClean="0"/>
              <a:t>{</a:t>
            </a:r>
          </a:p>
          <a:p>
            <a:r>
              <a:rPr lang="en-US" sz="1400" dirty="0" smtClean="0"/>
              <a:t>    stack &amp;</a:t>
            </a:r>
            <a:r>
              <a:rPr lang="en-US" sz="1400" dirty="0" err="1" smtClean="0"/>
              <a:t>lt</a:t>
            </a:r>
            <a:r>
              <a:rPr lang="en-US" sz="1400" dirty="0" smtClean="0"/>
              <a:t>; Tree* &amp;</a:t>
            </a:r>
            <a:r>
              <a:rPr lang="en-US" sz="1400" dirty="0" err="1" smtClean="0"/>
              <a:t>gt</a:t>
            </a:r>
            <a:r>
              <a:rPr lang="en-US" sz="1400" dirty="0" smtClean="0"/>
              <a:t>; S;</a:t>
            </a:r>
          </a:p>
          <a:p>
            <a:r>
              <a:rPr lang="en-US" sz="1400" dirty="0" smtClean="0"/>
              <a:t>    Tree *</a:t>
            </a:r>
            <a:r>
              <a:rPr lang="en-US" sz="1400" dirty="0" err="1" smtClean="0"/>
              <a:t>prev</a:t>
            </a:r>
            <a:r>
              <a:rPr lang="en-US" sz="1400" dirty="0" smtClean="0"/>
              <a:t> = NULL;</a:t>
            </a:r>
          </a:p>
          <a:p>
            <a:r>
              <a:rPr lang="en-US" sz="1400" dirty="0" smtClean="0"/>
              <a:t>    do</a:t>
            </a:r>
          </a:p>
          <a:p>
            <a:r>
              <a:rPr lang="en-US" sz="1400" dirty="0" smtClean="0"/>
              <a:t>    { </a:t>
            </a:r>
          </a:p>
          <a:p>
            <a:r>
              <a:rPr lang="en-US" sz="1400" dirty="0" smtClean="0"/>
              <a:t>        while (p!=NULL)</a:t>
            </a:r>
          </a:p>
          <a:p>
            <a:r>
              <a:rPr lang="en-US" sz="1400" dirty="0" smtClean="0"/>
              <a:t>        { </a:t>
            </a:r>
          </a:p>
          <a:p>
            <a:r>
              <a:rPr lang="en-US" sz="1400" dirty="0" smtClean="0"/>
              <a:t>            </a:t>
            </a:r>
            <a:r>
              <a:rPr lang="en-US" sz="1400" dirty="0" err="1" smtClean="0"/>
              <a:t>S.push</a:t>
            </a:r>
            <a:r>
              <a:rPr lang="en-US" sz="1400" dirty="0" smtClean="0"/>
              <a:t>(p);</a:t>
            </a:r>
          </a:p>
          <a:p>
            <a:r>
              <a:rPr lang="en-US" sz="1400" dirty="0" smtClean="0"/>
              <a:t>            p = p-&amp;</a:t>
            </a:r>
            <a:r>
              <a:rPr lang="en-US" sz="1400" dirty="0" err="1" smtClean="0"/>
              <a:t>gt;left</a:t>
            </a:r>
            <a:r>
              <a:rPr lang="en-US" sz="1400" dirty="0" smtClean="0"/>
              <a:t>;</a:t>
            </a:r>
          </a:p>
          <a:p>
            <a:r>
              <a:rPr lang="en-US" sz="1400" dirty="0" smtClean="0"/>
              <a:t>        }</a:t>
            </a:r>
          </a:p>
          <a:p>
            <a:r>
              <a:rPr lang="en-US" sz="1400" dirty="0" smtClean="0"/>
              <a:t>        while(p == NULL &amp;amp;&amp;amp; !</a:t>
            </a:r>
            <a:r>
              <a:rPr lang="en-US" sz="1400" dirty="0" err="1" smtClean="0"/>
              <a:t>S.empty</a:t>
            </a:r>
            <a:r>
              <a:rPr lang="en-US" sz="1400" dirty="0" smtClean="0"/>
              <a:t>())</a:t>
            </a:r>
          </a:p>
          <a:p>
            <a:r>
              <a:rPr lang="en-US" sz="1400" dirty="0" smtClean="0"/>
              <a:t>        {</a:t>
            </a:r>
          </a:p>
          <a:p>
            <a:r>
              <a:rPr lang="en-US" sz="1400" dirty="0" smtClean="0"/>
              <a:t>            p = </a:t>
            </a:r>
            <a:r>
              <a:rPr lang="en-US" sz="1400" dirty="0" err="1" smtClean="0"/>
              <a:t>S.top</a:t>
            </a:r>
            <a:r>
              <a:rPr lang="en-US" sz="1400" dirty="0" smtClean="0"/>
              <a:t>();</a:t>
            </a:r>
          </a:p>
          <a:p>
            <a:r>
              <a:rPr lang="en-US" sz="1400" dirty="0" smtClean="0"/>
              <a:t>            if(p-&amp;</a:t>
            </a:r>
            <a:r>
              <a:rPr lang="en-US" sz="1400" dirty="0" err="1" smtClean="0"/>
              <a:t>gt;right</a:t>
            </a:r>
            <a:r>
              <a:rPr lang="en-US" sz="1400" dirty="0" smtClean="0"/>
              <a:t> == NULL || p-&amp;</a:t>
            </a:r>
            <a:r>
              <a:rPr lang="en-US" sz="1400" dirty="0" err="1" smtClean="0"/>
              <a:t>gt;right</a:t>
            </a:r>
            <a:r>
              <a:rPr lang="en-US" sz="1400" dirty="0" smtClean="0"/>
              <a:t> == </a:t>
            </a:r>
            <a:r>
              <a:rPr lang="en-US" sz="1400" dirty="0" err="1" smtClean="0"/>
              <a:t>prev</a:t>
            </a:r>
            <a:r>
              <a:rPr lang="en-US" sz="1400" dirty="0" smtClean="0"/>
              <a:t>)</a:t>
            </a:r>
          </a:p>
          <a:p>
            <a:r>
              <a:rPr lang="en-US" sz="1400" dirty="0" smtClean="0"/>
              <a:t>            {</a:t>
            </a:r>
          </a:p>
          <a:p>
            <a:r>
              <a:rPr lang="en-US" sz="1400" dirty="0" smtClean="0"/>
              <a:t>                </a:t>
            </a:r>
            <a:r>
              <a:rPr lang="en-US" sz="1400" dirty="0" err="1" smtClean="0"/>
              <a:t>cout</a:t>
            </a:r>
            <a:r>
              <a:rPr lang="en-US" sz="1400" dirty="0" smtClean="0"/>
              <a:t> &amp;</a:t>
            </a:r>
            <a:r>
              <a:rPr lang="en-US" sz="1400" dirty="0" err="1" smtClean="0"/>
              <a:t>lt</a:t>
            </a:r>
            <a:r>
              <a:rPr lang="en-US" sz="1400" dirty="0" smtClean="0"/>
              <a:t>;&amp;</a:t>
            </a:r>
            <a:r>
              <a:rPr lang="en-US" sz="1400" dirty="0" err="1" smtClean="0"/>
              <a:t>lt</a:t>
            </a:r>
            <a:r>
              <a:rPr lang="en-US" sz="1400" dirty="0" smtClean="0"/>
              <a:t>; p-&amp;</a:t>
            </a:r>
            <a:r>
              <a:rPr lang="en-US" sz="1400" dirty="0" err="1" smtClean="0"/>
              <a:t>gt;ele</a:t>
            </a:r>
            <a:r>
              <a:rPr lang="en-US" sz="1400" dirty="0" smtClean="0"/>
              <a:t> &amp;</a:t>
            </a:r>
            <a:r>
              <a:rPr lang="en-US" sz="1400" dirty="0" err="1" smtClean="0"/>
              <a:t>lt</a:t>
            </a:r>
            <a:r>
              <a:rPr lang="en-US" sz="1400" dirty="0" smtClean="0"/>
              <a:t>;&amp;</a:t>
            </a:r>
            <a:r>
              <a:rPr lang="en-US" sz="1400" dirty="0" err="1" smtClean="0"/>
              <a:t>lt</a:t>
            </a:r>
            <a:r>
              <a:rPr lang="en-US" sz="1400" dirty="0" smtClean="0"/>
              <a:t>; "-";</a:t>
            </a:r>
          </a:p>
          <a:p>
            <a:r>
              <a:rPr lang="en-US" sz="1400" dirty="0" smtClean="0"/>
              <a:t>                S.pop();</a:t>
            </a:r>
          </a:p>
          <a:p>
            <a:r>
              <a:rPr lang="en-US" sz="1400" dirty="0" smtClean="0"/>
              <a:t>                </a:t>
            </a:r>
            <a:r>
              <a:rPr lang="en-US" sz="1400" dirty="0" err="1" smtClean="0"/>
              <a:t>prev</a:t>
            </a:r>
            <a:r>
              <a:rPr lang="en-US" sz="1400" dirty="0" smtClean="0"/>
              <a:t> = p;</a:t>
            </a:r>
          </a:p>
          <a:p>
            <a:r>
              <a:rPr lang="en-US" sz="1400" dirty="0" smtClean="0"/>
              <a:t>                p = NULL;</a:t>
            </a:r>
          </a:p>
          <a:p>
            <a:r>
              <a:rPr lang="en-US" sz="1400" dirty="0" smtClean="0"/>
              <a:t>            }</a:t>
            </a:r>
          </a:p>
          <a:p>
            <a:r>
              <a:rPr lang="en-US" sz="1400" dirty="0" smtClean="0"/>
              <a:t>            else</a:t>
            </a:r>
          </a:p>
          <a:p>
            <a:r>
              <a:rPr lang="en-US" sz="1400" dirty="0" smtClean="0"/>
              <a:t>                p = p-&amp;</a:t>
            </a:r>
            <a:r>
              <a:rPr lang="en-US" sz="1400" dirty="0" err="1" smtClean="0"/>
              <a:t>gt;right</a:t>
            </a:r>
            <a:r>
              <a:rPr lang="en-US" sz="1400" dirty="0" smtClean="0"/>
              <a:t>;</a:t>
            </a:r>
          </a:p>
          <a:p>
            <a:r>
              <a:rPr lang="en-US" sz="1400" dirty="0" smtClean="0"/>
              <a:t>        }</a:t>
            </a:r>
          </a:p>
          <a:p>
            <a:r>
              <a:rPr lang="en-US" sz="1400" dirty="0" smtClean="0"/>
              <a:t>    }while(!</a:t>
            </a:r>
            <a:r>
              <a:rPr lang="en-US" sz="1400" dirty="0" err="1" smtClean="0"/>
              <a:t>S.empty</a:t>
            </a:r>
            <a:r>
              <a:rPr lang="en-US" sz="1400" dirty="0" smtClean="0"/>
              <a:t>());</a:t>
            </a:r>
          </a:p>
          <a:p>
            <a:r>
              <a:rPr lang="en-US" sz="1400" dirty="0" smtClean="0"/>
              <a:t>}</a:t>
            </a:r>
            <a:endParaRPr lang="en-US" dirty="0" smtClean="0"/>
          </a:p>
          <a:p>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our Example</a:t>
            </a:r>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87</a:t>
            </a:fld>
            <a:endParaRPr lang="en-US"/>
          </a:p>
        </p:txBody>
      </p:sp>
      <p:sp>
        <p:nvSpPr>
          <p:cNvPr id="6" name="Text Placeholder 2"/>
          <p:cNvSpPr>
            <a:spLocks noGrp="1"/>
          </p:cNvSpPr>
          <p:nvPr>
            <p:ph type="body" idx="1"/>
          </p:nvPr>
        </p:nvSpPr>
        <p:spPr/>
        <p:txBody>
          <a:bodyPr/>
          <a:lstStyle/>
          <a:p>
            <a:r>
              <a:rPr lang="en-US" sz="2000" dirty="0" smtClean="0"/>
              <a:t>Use this sample binary tree and follow the steps of the below given codes.</a:t>
            </a:r>
            <a:endParaRPr lang="en-US" sz="2000" dirty="0"/>
          </a:p>
        </p:txBody>
      </p:sp>
      <p:pic>
        <p:nvPicPr>
          <p:cNvPr id="7" name="Picture 6" descr="BinaryTree"/>
          <p:cNvPicPr/>
          <p:nvPr/>
        </p:nvPicPr>
        <p:blipFill>
          <a:blip r:embed="rId2"/>
          <a:srcRect/>
          <a:stretch>
            <a:fillRect/>
          </a:stretch>
        </p:blipFill>
        <p:spPr bwMode="auto">
          <a:xfrm>
            <a:off x="2286000" y="2238375"/>
            <a:ext cx="4953000" cy="2381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534400" cy="875335"/>
          </a:xfrm>
        </p:spPr>
        <p:txBody>
          <a:bodyPr/>
          <a:lstStyle/>
          <a:p>
            <a:r>
              <a:rPr lang="en-US" dirty="0" smtClean="0"/>
              <a:t>Insertion Operation- Binary Tree</a:t>
            </a:r>
            <a:endParaRPr lang="en-US" dirty="0"/>
          </a:p>
        </p:txBody>
      </p:sp>
      <p:sp>
        <p:nvSpPr>
          <p:cNvPr id="3" name="Text Placeholder 2"/>
          <p:cNvSpPr>
            <a:spLocks noGrp="1"/>
          </p:cNvSpPr>
          <p:nvPr>
            <p:ph type="body" idx="1"/>
          </p:nvPr>
        </p:nvSpPr>
        <p:spPr>
          <a:xfrm>
            <a:off x="307340" y="1459738"/>
            <a:ext cx="8530590" cy="1785104"/>
          </a:xfrm>
        </p:spPr>
        <p:txBody>
          <a:bodyPr/>
          <a:lstStyle/>
          <a:p>
            <a:r>
              <a:rPr lang="en-US" dirty="0" smtClean="0"/>
              <a:t>Insertion operation in a binary tree can be done as:</a:t>
            </a:r>
          </a:p>
          <a:p>
            <a:r>
              <a:rPr lang="en-US" dirty="0" smtClean="0"/>
              <a:t>Parent= (i-1)/2</a:t>
            </a:r>
          </a:p>
          <a:p>
            <a:r>
              <a:rPr lang="en-US" dirty="0" err="1" smtClean="0"/>
              <a:t>Lchild</a:t>
            </a:r>
            <a:r>
              <a:rPr lang="en-US" dirty="0" smtClean="0"/>
              <a:t>= 2*i+1</a:t>
            </a:r>
          </a:p>
          <a:p>
            <a:r>
              <a:rPr lang="en-US" dirty="0" err="1" smtClean="0"/>
              <a:t>Rchild</a:t>
            </a:r>
            <a:r>
              <a:rPr lang="en-US" dirty="0" smtClean="0"/>
              <a:t>= 2*i+2</a:t>
            </a:r>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88</a:t>
            </a:fld>
            <a:endParaRPr lang="en-US"/>
          </a:p>
        </p:txBody>
      </p:sp>
      <p:pic>
        <p:nvPicPr>
          <p:cNvPr id="175106" name="Picture 2" descr="Image result for insertion operation algorithms of binary tree"/>
          <p:cNvPicPr>
            <a:picLocks noChangeAspect="1" noChangeArrowheads="1"/>
          </p:cNvPicPr>
          <p:nvPr/>
        </p:nvPicPr>
        <p:blipFill>
          <a:blip r:embed="rId2"/>
          <a:srcRect/>
          <a:stretch>
            <a:fillRect/>
          </a:stretch>
        </p:blipFill>
        <p:spPr bwMode="auto">
          <a:xfrm>
            <a:off x="838200" y="3276600"/>
            <a:ext cx="7581900" cy="3028950"/>
          </a:xfrm>
          <a:prstGeom prst="rect">
            <a:avLst/>
          </a:prstGeom>
          <a:noFill/>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Nodes</a:t>
            </a:r>
            <a:endParaRPr lang="en-US" dirty="0"/>
          </a:p>
        </p:txBody>
      </p:sp>
      <p:sp>
        <p:nvSpPr>
          <p:cNvPr id="3" name="Text Placeholder 2"/>
          <p:cNvSpPr>
            <a:spLocks noGrp="1"/>
          </p:cNvSpPr>
          <p:nvPr>
            <p:ph type="body" idx="1"/>
          </p:nvPr>
        </p:nvSpPr>
        <p:spPr>
          <a:xfrm>
            <a:off x="307340" y="1459738"/>
            <a:ext cx="8530590" cy="3939540"/>
          </a:xfrm>
        </p:spPr>
        <p:txBody>
          <a:bodyPr/>
          <a:lstStyle/>
          <a:p>
            <a:r>
              <a:rPr lang="en-US" dirty="0" err="1" smtClean="0"/>
              <a:t>CountNode</a:t>
            </a:r>
            <a:r>
              <a:rPr lang="en-US" dirty="0" smtClean="0"/>
              <a:t>() is the function that returns the total count of nodes in a linked binary tree.</a:t>
            </a:r>
          </a:p>
          <a:p>
            <a:endParaRPr lang="en-US" dirty="0" smtClean="0"/>
          </a:p>
          <a:p>
            <a:r>
              <a:rPr lang="en-US" sz="2000" dirty="0" err="1" smtClean="0"/>
              <a:t>int</a:t>
            </a:r>
            <a:r>
              <a:rPr lang="en-US" sz="2000" dirty="0" smtClean="0"/>
              <a:t> </a:t>
            </a:r>
            <a:r>
              <a:rPr lang="en-US" sz="2000" dirty="0" err="1" smtClean="0"/>
              <a:t>BinaryTree</a:t>
            </a:r>
            <a:r>
              <a:rPr lang="en-US" sz="2000" dirty="0" smtClean="0"/>
              <a:t> :: </a:t>
            </a:r>
            <a:r>
              <a:rPr lang="en-US" sz="2000" dirty="0" err="1" smtClean="0"/>
              <a:t>CountNode</a:t>
            </a:r>
            <a:r>
              <a:rPr lang="en-US" sz="2000" dirty="0" smtClean="0"/>
              <a:t>(</a:t>
            </a:r>
            <a:r>
              <a:rPr lang="en-US" sz="2000" dirty="0" err="1" smtClean="0"/>
              <a:t>TreeNode</a:t>
            </a:r>
            <a:r>
              <a:rPr lang="en-US" sz="2000" dirty="0" smtClean="0"/>
              <a:t> *Root)</a:t>
            </a:r>
          </a:p>
          <a:p>
            <a:r>
              <a:rPr lang="en-US" sz="2000" dirty="0" smtClean="0"/>
              <a:t>{</a:t>
            </a:r>
          </a:p>
          <a:p>
            <a:r>
              <a:rPr lang="en-US" sz="2000" dirty="0" smtClean="0"/>
              <a:t>	if(Root == Null) </a:t>
            </a:r>
          </a:p>
          <a:p>
            <a:r>
              <a:rPr lang="en-US" sz="2000" dirty="0" smtClean="0"/>
              <a:t>	return 0;</a:t>
            </a:r>
          </a:p>
          <a:p>
            <a:r>
              <a:rPr lang="en-US" sz="2000" dirty="0" smtClean="0"/>
              <a:t>	else</a:t>
            </a:r>
          </a:p>
          <a:p>
            <a:r>
              <a:rPr lang="en-US" sz="2000" dirty="0" smtClean="0"/>
              <a:t>	return(1 + </a:t>
            </a:r>
            <a:r>
              <a:rPr lang="en-US" sz="2000" dirty="0" err="1" smtClean="0"/>
              <a:t>CountNode</a:t>
            </a:r>
            <a:r>
              <a:rPr lang="en-US" sz="2000" dirty="0" smtClean="0"/>
              <a:t>(Root-&gt;</a:t>
            </a:r>
            <a:r>
              <a:rPr lang="en-US" sz="2000" dirty="0" err="1" smtClean="0"/>
              <a:t>Rchild</a:t>
            </a:r>
            <a:r>
              <a:rPr lang="en-US" sz="2000" dirty="0" smtClean="0"/>
              <a:t>) + </a:t>
            </a:r>
            <a:r>
              <a:rPr lang="en-US" sz="2000" dirty="0" err="1" smtClean="0"/>
              <a:t>CountNode</a:t>
            </a:r>
            <a:r>
              <a:rPr lang="en-US" sz="2000" dirty="0" smtClean="0"/>
              <a:t>(Root-&gt;</a:t>
            </a:r>
            <a:r>
              <a:rPr lang="en-US" sz="2000" dirty="0" err="1" smtClean="0"/>
              <a:t>Lchild</a:t>
            </a:r>
            <a:r>
              <a:rPr lang="en-US" sz="2000" dirty="0" smtClean="0"/>
              <a:t>));</a:t>
            </a:r>
          </a:p>
          <a:p>
            <a:r>
              <a:rPr lang="en-US" sz="2000" dirty="0" smtClean="0"/>
              <a:t>}</a:t>
            </a:r>
          </a:p>
          <a:p>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461" y="1266190"/>
            <a:ext cx="106680" cy="208279"/>
          </a:xfrm>
          <a:prstGeom prst="rect">
            <a:avLst/>
          </a:prstGeom>
        </p:spPr>
        <p:txBody>
          <a:bodyPr vert="horz" wrap="square" lIns="0" tIns="12700" rIns="0" bIns="0" rtlCol="0">
            <a:spAutoFit/>
          </a:bodyPr>
          <a:lstStyle/>
          <a:p>
            <a:pPr marL="12700">
              <a:lnSpc>
                <a:spcPct val="100000"/>
              </a:lnSpc>
              <a:spcBef>
                <a:spcPts val="100"/>
              </a:spcBef>
            </a:pPr>
            <a:r>
              <a:rPr sz="1200" b="1" spc="-70" dirty="0">
                <a:solidFill>
                  <a:srgbClr val="FFFFFF"/>
                </a:solidFill>
                <a:latin typeface="Trebuchet MS"/>
                <a:cs typeface="Trebuchet MS"/>
              </a:rPr>
              <a:t>3</a:t>
            </a:r>
            <a:endParaRPr sz="1200">
              <a:latin typeface="Trebuchet MS"/>
              <a:cs typeface="Trebuchet MS"/>
            </a:endParaRPr>
          </a:p>
        </p:txBody>
      </p:sp>
      <p:sp>
        <p:nvSpPr>
          <p:cNvPr id="5" name="object 5"/>
          <p:cNvSpPr txBox="1">
            <a:spLocks noGrp="1"/>
          </p:cNvSpPr>
          <p:nvPr>
            <p:ph type="dt" sz="half" idx="6"/>
          </p:nvPr>
        </p:nvSpPr>
        <p:spPr>
          <a:xfrm>
            <a:off x="228600" y="6400800"/>
            <a:ext cx="2124710" cy="205184"/>
          </a:xfrm>
          <a:prstGeom prst="rect">
            <a:avLst/>
          </a:prstGeom>
        </p:spPr>
        <p:txBody>
          <a:bodyPr vert="horz" wrap="square" lIns="0" tIns="0" rIns="0" bIns="0" rtlCol="0">
            <a:spAutoFit/>
          </a:bodyPr>
          <a:lstStyle/>
          <a:p>
            <a:pPr marL="12700">
              <a:lnSpc>
                <a:spcPts val="1580"/>
              </a:lnSpc>
            </a:pPr>
            <a:fld id="{9BB9C8FF-6686-41DB-9B2D-5A91794A12E0}"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307340" y="266191"/>
            <a:ext cx="8074660" cy="689932"/>
          </a:xfrm>
          <a:prstGeom prst="rect">
            <a:avLst/>
          </a:prstGeom>
        </p:spPr>
        <p:txBody>
          <a:bodyPr vert="horz" wrap="square" lIns="0" tIns="12700" rIns="0" bIns="0" rtlCol="0">
            <a:spAutoFit/>
          </a:bodyPr>
          <a:lstStyle/>
          <a:p>
            <a:pPr marL="12700">
              <a:lnSpc>
                <a:spcPct val="100000"/>
              </a:lnSpc>
              <a:spcBef>
                <a:spcPts val="100"/>
              </a:spcBef>
            </a:pPr>
            <a:r>
              <a:rPr lang="en-US" sz="2400" spc="-305" dirty="0" smtClean="0">
                <a:latin typeface="Times New Roman" pitchFamily="18" charset="0"/>
                <a:cs typeface="Times New Roman" pitchFamily="18" charset="0"/>
              </a:rPr>
              <a:t>  </a:t>
            </a:r>
            <a:r>
              <a:rPr lang="en-US" dirty="0" smtClean="0"/>
              <a:t>UNIT–I  Topics </a:t>
            </a:r>
            <a:endParaRPr lang="en-US" dirty="0"/>
          </a:p>
        </p:txBody>
      </p:sp>
      <p:sp>
        <p:nvSpPr>
          <p:cNvPr id="4" name="object 4"/>
          <p:cNvSpPr txBox="1"/>
          <p:nvPr/>
        </p:nvSpPr>
        <p:spPr>
          <a:xfrm>
            <a:off x="1194612" y="1295400"/>
            <a:ext cx="6425388" cy="4955203"/>
          </a:xfrm>
          <a:prstGeom prst="rect">
            <a:avLst/>
          </a:prstGeom>
        </p:spPr>
        <p:txBody>
          <a:bodyPr vert="horz" wrap="square" lIns="0" tIns="60960" rIns="0" bIns="0" rtlCol="0">
            <a:spAutoFit/>
          </a:bodyPr>
          <a:lstStyle/>
          <a:p>
            <a:pPr indent="-319405">
              <a:lnSpc>
                <a:spcPct val="100000"/>
              </a:lnSpc>
              <a:spcBef>
                <a:spcPts val="480"/>
              </a:spcBef>
              <a:buClr>
                <a:srgbClr val="DD8046"/>
              </a:buClr>
              <a:buSzPct val="59259"/>
              <a:buFont typeface="Wingdings"/>
              <a:buChar char=""/>
              <a:tabLst>
                <a:tab pos="332105" algn="l"/>
                <a:tab pos="332740" algn="l"/>
              </a:tabLst>
            </a:pPr>
            <a:r>
              <a:rPr lang="en-US" sz="2400" dirty="0" smtClean="0">
                <a:latin typeface="Arial"/>
                <a:cs typeface="Arial"/>
              </a:rPr>
              <a:t>Types of Data Structures</a:t>
            </a:r>
          </a:p>
          <a:p>
            <a:pPr indent="-319405">
              <a:lnSpc>
                <a:spcPct val="100000"/>
              </a:lnSpc>
              <a:spcBef>
                <a:spcPts val="385"/>
              </a:spcBef>
              <a:buClr>
                <a:srgbClr val="DD8046"/>
              </a:buClr>
              <a:buSzPct val="59259"/>
              <a:buFont typeface="Wingdings"/>
              <a:buChar char=""/>
              <a:tabLst>
                <a:tab pos="332105" algn="l"/>
                <a:tab pos="332740" algn="l"/>
              </a:tabLst>
            </a:pPr>
            <a:r>
              <a:rPr lang="en-US" sz="2400" dirty="0" smtClean="0">
                <a:latin typeface="Arial"/>
                <a:cs typeface="Arial"/>
              </a:rPr>
              <a:t>Examples for each type</a:t>
            </a:r>
          </a:p>
          <a:p>
            <a:pPr indent="-319405">
              <a:lnSpc>
                <a:spcPct val="100000"/>
              </a:lnSpc>
              <a:spcBef>
                <a:spcPts val="375"/>
              </a:spcBef>
              <a:buClr>
                <a:srgbClr val="DD8046"/>
              </a:buClr>
              <a:buSzPct val="59259"/>
              <a:buFont typeface="Wingdings"/>
              <a:buChar char=""/>
              <a:tabLst>
                <a:tab pos="332105" algn="l"/>
                <a:tab pos="332740" algn="l"/>
              </a:tabLst>
            </a:pPr>
            <a:r>
              <a:rPr lang="en-US" sz="2400" dirty="0" smtClean="0">
                <a:latin typeface="Arial"/>
                <a:cs typeface="Arial"/>
              </a:rPr>
              <a:t>Tree Data Structure</a:t>
            </a:r>
          </a:p>
          <a:p>
            <a:pPr indent="-319405">
              <a:lnSpc>
                <a:spcPct val="100000"/>
              </a:lnSpc>
              <a:spcBef>
                <a:spcPts val="370"/>
              </a:spcBef>
              <a:buClr>
                <a:srgbClr val="DD8046"/>
              </a:buClr>
              <a:buSzPct val="59259"/>
              <a:buFont typeface="Wingdings"/>
              <a:buChar char=""/>
              <a:tabLst>
                <a:tab pos="332105" algn="l"/>
                <a:tab pos="332740" algn="l"/>
              </a:tabLst>
            </a:pPr>
            <a:r>
              <a:rPr lang="en-US" sz="2400" dirty="0" smtClean="0">
                <a:latin typeface="Arial"/>
                <a:cs typeface="Arial"/>
              </a:rPr>
              <a:t>Basic Terminology</a:t>
            </a:r>
          </a:p>
          <a:p>
            <a:pPr indent="-319405">
              <a:lnSpc>
                <a:spcPct val="100000"/>
              </a:lnSpc>
              <a:spcBef>
                <a:spcPts val="385"/>
              </a:spcBef>
              <a:buClr>
                <a:srgbClr val="DD8046"/>
              </a:buClr>
              <a:buSzPct val="59259"/>
              <a:buFont typeface="Wingdings"/>
              <a:buChar char=""/>
              <a:tabLst>
                <a:tab pos="332105" algn="l"/>
                <a:tab pos="332740" algn="l"/>
              </a:tabLst>
            </a:pPr>
            <a:r>
              <a:rPr lang="en-US" sz="2400" dirty="0" smtClean="0">
                <a:latin typeface="Arial"/>
                <a:cs typeface="Arial"/>
              </a:rPr>
              <a:t>Tree ADT</a:t>
            </a:r>
          </a:p>
          <a:p>
            <a:pPr indent="-319405">
              <a:lnSpc>
                <a:spcPct val="100000"/>
              </a:lnSpc>
              <a:spcBef>
                <a:spcPts val="375"/>
              </a:spcBef>
              <a:buClr>
                <a:srgbClr val="DD8046"/>
              </a:buClr>
              <a:buSzPct val="59259"/>
              <a:buFont typeface="Wingdings"/>
              <a:buChar char=""/>
              <a:tabLst>
                <a:tab pos="332105" algn="l"/>
                <a:tab pos="332740" algn="l"/>
              </a:tabLst>
            </a:pPr>
            <a:r>
              <a:rPr lang="en-US" sz="2400" dirty="0" smtClean="0">
                <a:latin typeface="Arial"/>
                <a:cs typeface="Arial"/>
              </a:rPr>
              <a:t>Traversal Algorithms</a:t>
            </a:r>
          </a:p>
          <a:p>
            <a:pPr indent="-319405">
              <a:lnSpc>
                <a:spcPct val="100000"/>
              </a:lnSpc>
              <a:spcBef>
                <a:spcPts val="370"/>
              </a:spcBef>
              <a:buClr>
                <a:srgbClr val="DD8046"/>
              </a:buClr>
              <a:buSzPct val="59259"/>
              <a:buFont typeface="Wingdings"/>
              <a:buChar char=""/>
              <a:tabLst>
                <a:tab pos="332105" algn="l"/>
                <a:tab pos="332740" algn="l"/>
              </a:tabLst>
            </a:pPr>
            <a:r>
              <a:rPr lang="en-US" sz="2400" dirty="0" smtClean="0">
                <a:latin typeface="Arial"/>
                <a:cs typeface="Arial"/>
              </a:rPr>
              <a:t>Binary Trees</a:t>
            </a:r>
          </a:p>
          <a:p>
            <a:pPr marL="457200" lvl="2" indent="-274320">
              <a:spcBef>
                <a:spcPts val="340"/>
              </a:spcBef>
              <a:buClr>
                <a:srgbClr val="93B6D2"/>
              </a:buClr>
              <a:buSzPct val="68750"/>
              <a:buChar char=""/>
              <a:tabLst>
                <a:tab pos="652780" algn="l"/>
              </a:tabLst>
            </a:pPr>
            <a:r>
              <a:rPr lang="en-US" sz="2400" dirty="0" smtClean="0">
                <a:latin typeface="Arial"/>
                <a:cs typeface="Arial"/>
              </a:rPr>
              <a:t>Binary Tree Representations</a:t>
            </a:r>
          </a:p>
          <a:p>
            <a:pPr marL="457200" lvl="2" indent="-274320">
              <a:spcBef>
                <a:spcPts val="310"/>
              </a:spcBef>
              <a:buClr>
                <a:srgbClr val="93B6D2"/>
              </a:buClr>
              <a:buSzPct val="68750"/>
              <a:buChar char=""/>
              <a:tabLst>
                <a:tab pos="652780" algn="l"/>
              </a:tabLst>
            </a:pPr>
            <a:r>
              <a:rPr lang="en-US" sz="2400" dirty="0" smtClean="0">
                <a:latin typeface="Arial"/>
                <a:cs typeface="Arial"/>
              </a:rPr>
              <a:t>Binary Tree ADT</a:t>
            </a:r>
          </a:p>
          <a:p>
            <a:pPr marL="457200" lvl="2" indent="-274320">
              <a:spcBef>
                <a:spcPts val="315"/>
              </a:spcBef>
              <a:buClr>
                <a:srgbClr val="93B6D2"/>
              </a:buClr>
              <a:buSzPct val="68750"/>
              <a:buChar char=""/>
              <a:tabLst>
                <a:tab pos="652780" algn="l"/>
              </a:tabLst>
            </a:pPr>
            <a:r>
              <a:rPr lang="en-US" sz="2400" dirty="0" smtClean="0">
                <a:latin typeface="Arial"/>
                <a:cs typeface="Arial"/>
              </a:rPr>
              <a:t>Binary Tree Traversals- Preorder, In-order, Post order Recursive and Non- Recursive</a:t>
            </a:r>
          </a:p>
          <a:p>
            <a:pPr marL="0" lvl="1" indent="-274320">
              <a:lnSpc>
                <a:spcPct val="100000"/>
              </a:lnSpc>
              <a:spcBef>
                <a:spcPts val="315"/>
              </a:spcBef>
              <a:buClr>
                <a:srgbClr val="93B6D2"/>
              </a:buClr>
              <a:buSzPct val="68750"/>
              <a:buChar char=""/>
              <a:tabLst>
                <a:tab pos="652780" algn="l"/>
              </a:tabLst>
            </a:pPr>
            <a:r>
              <a:rPr lang="en-US" sz="2400" dirty="0" smtClean="0">
                <a:latin typeface="Arial"/>
                <a:cs typeface="Arial"/>
              </a:rPr>
              <a:t>Operations on Binary Tree</a:t>
            </a:r>
          </a:p>
        </p:txBody>
      </p:sp>
      <p:sp>
        <p:nvSpPr>
          <p:cNvPr id="7" name="Slide Number Placeholder 6"/>
          <p:cNvSpPr>
            <a:spLocks noGrp="1"/>
          </p:cNvSpPr>
          <p:nvPr>
            <p:ph type="sldNum" sz="quarter" idx="7"/>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Leaf Nodes</a:t>
            </a:r>
            <a:endParaRPr lang="en-US" dirty="0"/>
          </a:p>
        </p:txBody>
      </p:sp>
      <p:sp>
        <p:nvSpPr>
          <p:cNvPr id="3" name="Text Placeholder 2"/>
          <p:cNvSpPr>
            <a:spLocks noGrp="1"/>
          </p:cNvSpPr>
          <p:nvPr>
            <p:ph type="body" idx="1"/>
          </p:nvPr>
        </p:nvSpPr>
        <p:spPr>
          <a:xfrm>
            <a:off x="307340" y="1459738"/>
            <a:ext cx="8530590" cy="5170646"/>
          </a:xfrm>
        </p:spPr>
        <p:txBody>
          <a:bodyPr/>
          <a:lstStyle/>
          <a:p>
            <a:r>
              <a:rPr lang="en-US" dirty="0" smtClean="0"/>
              <a:t>The </a:t>
            </a:r>
            <a:r>
              <a:rPr lang="en-US" dirty="0" err="1" smtClean="0"/>
              <a:t>CountLeaf</a:t>
            </a:r>
            <a:r>
              <a:rPr lang="en-US" dirty="0" smtClean="0"/>
              <a:t>() operation counts the total number of leaf nodes in a linked binary tree.</a:t>
            </a:r>
          </a:p>
          <a:p>
            <a:r>
              <a:rPr lang="en-US" i="1" dirty="0" smtClean="0"/>
              <a:t>Leaf nodes </a:t>
            </a:r>
            <a:r>
              <a:rPr lang="en-US" dirty="0" smtClean="0"/>
              <a:t>are those with no left or right children.</a:t>
            </a:r>
          </a:p>
          <a:p>
            <a:endParaRPr lang="en-US" dirty="0" smtClean="0"/>
          </a:p>
          <a:p>
            <a:r>
              <a:rPr lang="en-US" sz="1800" dirty="0" err="1" smtClean="0"/>
              <a:t>int</a:t>
            </a:r>
            <a:r>
              <a:rPr lang="en-US" sz="1800" dirty="0" smtClean="0"/>
              <a:t> </a:t>
            </a:r>
            <a:r>
              <a:rPr lang="en-US" sz="1800" dirty="0" err="1" smtClean="0"/>
              <a:t>BinaryTree</a:t>
            </a:r>
            <a:r>
              <a:rPr lang="en-US" sz="1800" dirty="0" smtClean="0"/>
              <a:t> :: </a:t>
            </a:r>
            <a:r>
              <a:rPr lang="en-US" sz="1800" dirty="0" err="1" smtClean="0"/>
              <a:t>CountLeaf</a:t>
            </a:r>
            <a:r>
              <a:rPr lang="en-US" sz="1800" dirty="0" smtClean="0"/>
              <a:t>(</a:t>
            </a:r>
            <a:r>
              <a:rPr lang="en-US" sz="1800" dirty="0" err="1" smtClean="0"/>
              <a:t>TreeNode</a:t>
            </a:r>
            <a:r>
              <a:rPr lang="en-US" sz="1800" dirty="0" smtClean="0"/>
              <a:t> *Root)</a:t>
            </a:r>
          </a:p>
          <a:p>
            <a:r>
              <a:rPr lang="en-US" sz="1800" dirty="0" smtClean="0"/>
              <a:t>{</a:t>
            </a:r>
          </a:p>
          <a:p>
            <a:r>
              <a:rPr lang="en-US" sz="1800" dirty="0" smtClean="0"/>
              <a:t>	if(Root == Null) </a:t>
            </a:r>
          </a:p>
          <a:p>
            <a:r>
              <a:rPr lang="en-US" sz="1800" dirty="0" smtClean="0"/>
              <a:t>	return 0;</a:t>
            </a:r>
          </a:p>
          <a:p>
            <a:r>
              <a:rPr lang="en-US" sz="1800" dirty="0" smtClean="0"/>
              <a:t>	else if((Root-&gt;</a:t>
            </a:r>
            <a:r>
              <a:rPr lang="en-US" sz="1800" dirty="0" err="1" smtClean="0"/>
              <a:t>Rchild</a:t>
            </a:r>
            <a:r>
              <a:rPr lang="en-US" sz="1800" dirty="0" smtClean="0"/>
              <a:t> == Null) &amp;&amp; (Root-&gt;</a:t>
            </a:r>
            <a:r>
              <a:rPr lang="en-US" sz="1800" dirty="0" err="1" smtClean="0"/>
              <a:t>Lchild</a:t>
            </a:r>
            <a:r>
              <a:rPr lang="en-US" sz="1800" dirty="0" smtClean="0"/>
              <a:t> == Null)) </a:t>
            </a:r>
          </a:p>
          <a:p>
            <a:r>
              <a:rPr lang="en-US" sz="1800" dirty="0" smtClean="0"/>
              <a:t>	return(1);</a:t>
            </a:r>
          </a:p>
          <a:p>
            <a:r>
              <a:rPr lang="en-US" sz="1800" dirty="0" smtClean="0"/>
              <a:t>	else</a:t>
            </a:r>
          </a:p>
          <a:p>
            <a:r>
              <a:rPr lang="en-US" sz="1800" dirty="0" smtClean="0"/>
              <a:t>	return(</a:t>
            </a:r>
            <a:r>
              <a:rPr lang="en-US" sz="1800" dirty="0" err="1" smtClean="0"/>
              <a:t>CountLeaf</a:t>
            </a:r>
            <a:r>
              <a:rPr lang="en-US" sz="1800" dirty="0" smtClean="0"/>
              <a:t>(Root-&gt;</a:t>
            </a:r>
            <a:r>
              <a:rPr lang="en-US" sz="1800" dirty="0" err="1" smtClean="0"/>
              <a:t>Lchild</a:t>
            </a:r>
            <a:r>
              <a:rPr lang="en-US" sz="1800" dirty="0" smtClean="0"/>
              <a:t>) + </a:t>
            </a:r>
            <a:r>
              <a:rPr lang="en-US" sz="1800" dirty="0" err="1" smtClean="0"/>
              <a:t>CountLeaf</a:t>
            </a:r>
            <a:r>
              <a:rPr lang="en-US" sz="1800" dirty="0" smtClean="0"/>
              <a:t>(Root-&gt;</a:t>
            </a:r>
            <a:r>
              <a:rPr lang="en-US" sz="1800" dirty="0" err="1" smtClean="0"/>
              <a:t>Rchild</a:t>
            </a:r>
            <a:r>
              <a:rPr lang="en-US" sz="1800" dirty="0" smtClean="0"/>
              <a:t>));</a:t>
            </a:r>
          </a:p>
          <a:p>
            <a:r>
              <a:rPr lang="en-US" sz="1800" dirty="0" smtClean="0"/>
              <a:t>}</a:t>
            </a:r>
          </a:p>
          <a:p>
            <a:endParaRPr lang="en-US" dirty="0" smtClean="0"/>
          </a:p>
          <a:p>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Height of BT</a:t>
            </a:r>
            <a:endParaRPr lang="en-US" dirty="0"/>
          </a:p>
        </p:txBody>
      </p:sp>
      <p:sp>
        <p:nvSpPr>
          <p:cNvPr id="3" name="Text Placeholder 2"/>
          <p:cNvSpPr>
            <a:spLocks noGrp="1"/>
          </p:cNvSpPr>
          <p:nvPr>
            <p:ph type="body" idx="1"/>
          </p:nvPr>
        </p:nvSpPr>
        <p:spPr>
          <a:xfrm>
            <a:off x="152400" y="1459738"/>
            <a:ext cx="8839200" cy="5893921"/>
          </a:xfrm>
        </p:spPr>
        <p:txBody>
          <a:bodyPr/>
          <a:lstStyle/>
          <a:p>
            <a:pPr algn="just"/>
            <a:r>
              <a:rPr lang="en-US" sz="2400" dirty="0" smtClean="0"/>
              <a:t>The </a:t>
            </a:r>
            <a:r>
              <a:rPr lang="en-US" sz="2400" dirty="0" err="1" smtClean="0"/>
              <a:t>TreeHeight</a:t>
            </a:r>
            <a:r>
              <a:rPr lang="en-US" sz="2400" dirty="0" smtClean="0"/>
              <a:t>() operation computes the height of a linked binary tree. </a:t>
            </a:r>
            <a:r>
              <a:rPr lang="en-US" sz="2400" i="1" dirty="0" smtClean="0"/>
              <a:t>Height </a:t>
            </a:r>
            <a:r>
              <a:rPr lang="en-US" sz="2400" dirty="0" smtClean="0"/>
              <a:t>of a tree is the maximum path length in the tree. We can get the path length by traversing the tree </a:t>
            </a:r>
            <a:r>
              <a:rPr lang="en-US" sz="2400" dirty="0" err="1" smtClean="0"/>
              <a:t>depthwise</a:t>
            </a:r>
            <a:r>
              <a:rPr lang="en-US" sz="2400" dirty="0" smtClean="0"/>
              <a:t>. Let us consider that an empty tree’s height is 0 and the tree with only one node has the height 1.</a:t>
            </a:r>
          </a:p>
          <a:p>
            <a:r>
              <a:rPr lang="en-US" sz="1800" dirty="0" err="1" smtClean="0"/>
              <a:t>int</a:t>
            </a:r>
            <a:r>
              <a:rPr lang="en-US" sz="1800" dirty="0" smtClean="0"/>
              <a:t> </a:t>
            </a:r>
            <a:r>
              <a:rPr lang="en-US" sz="1800" dirty="0" err="1" smtClean="0"/>
              <a:t>BinaryTree</a:t>
            </a:r>
            <a:r>
              <a:rPr lang="en-US" sz="1800" dirty="0" smtClean="0"/>
              <a:t> :: </a:t>
            </a:r>
            <a:r>
              <a:rPr lang="en-US" sz="1800" dirty="0" err="1" smtClean="0"/>
              <a:t>TreeHeight</a:t>
            </a:r>
            <a:r>
              <a:rPr lang="en-US" sz="1800" dirty="0" smtClean="0"/>
              <a:t>(</a:t>
            </a:r>
            <a:r>
              <a:rPr lang="en-US" sz="1800" dirty="0" err="1" smtClean="0"/>
              <a:t>TreeNode</a:t>
            </a:r>
            <a:r>
              <a:rPr lang="en-US" sz="1800" dirty="0" smtClean="0"/>
              <a:t> *Root)</a:t>
            </a:r>
          </a:p>
          <a:p>
            <a:r>
              <a:rPr lang="en-US" sz="1800" dirty="0" smtClean="0"/>
              <a:t>{</a:t>
            </a:r>
          </a:p>
          <a:p>
            <a:r>
              <a:rPr lang="en-US" sz="1800" dirty="0" smtClean="0"/>
              <a:t>	</a:t>
            </a:r>
            <a:r>
              <a:rPr lang="en-US" sz="1800" dirty="0" err="1" smtClean="0"/>
              <a:t>int</a:t>
            </a:r>
            <a:r>
              <a:rPr lang="en-US" sz="1800" dirty="0" smtClean="0"/>
              <a:t> </a:t>
            </a:r>
            <a:r>
              <a:rPr lang="en-US" sz="1800" dirty="0" err="1" smtClean="0"/>
              <a:t>heightL</a:t>
            </a:r>
            <a:r>
              <a:rPr lang="en-US" sz="1800" dirty="0" smtClean="0"/>
              <a:t>, </a:t>
            </a:r>
            <a:r>
              <a:rPr lang="en-US" sz="1800" dirty="0" err="1" smtClean="0"/>
              <a:t>heightR</a:t>
            </a:r>
            <a:r>
              <a:rPr lang="en-US" sz="1800" dirty="0" smtClean="0"/>
              <a:t>; </a:t>
            </a:r>
          </a:p>
          <a:p>
            <a:r>
              <a:rPr lang="en-US" sz="1800" dirty="0" smtClean="0"/>
              <a:t>	if(Root == Null)</a:t>
            </a:r>
          </a:p>
          <a:p>
            <a:r>
              <a:rPr lang="en-US" sz="1800" dirty="0" smtClean="0"/>
              <a:t>	return 0;</a:t>
            </a:r>
          </a:p>
          <a:p>
            <a:r>
              <a:rPr lang="en-US" sz="1800" dirty="0" smtClean="0"/>
              <a:t>	if(Root-&gt;</a:t>
            </a:r>
            <a:r>
              <a:rPr lang="en-US" sz="1800" dirty="0" err="1" smtClean="0"/>
              <a:t>Lchild</a:t>
            </a:r>
            <a:r>
              <a:rPr lang="en-US" sz="1800" dirty="0" smtClean="0"/>
              <a:t> == Null &amp;&amp; Root-&gt;</a:t>
            </a:r>
            <a:r>
              <a:rPr lang="en-US" sz="1800" dirty="0" err="1" smtClean="0"/>
              <a:t>Rchild</a:t>
            </a:r>
            <a:r>
              <a:rPr lang="en-US" sz="1800" dirty="0" smtClean="0"/>
              <a:t> == Null)</a:t>
            </a:r>
          </a:p>
          <a:p>
            <a:r>
              <a:rPr lang="en-US" sz="1800" dirty="0" smtClean="0"/>
              <a:t>	return 0;</a:t>
            </a:r>
          </a:p>
          <a:p>
            <a:r>
              <a:rPr lang="en-US" sz="1800" dirty="0" smtClean="0"/>
              <a:t>	</a:t>
            </a:r>
            <a:r>
              <a:rPr lang="en-US" sz="1800" dirty="0" err="1" smtClean="0"/>
              <a:t>heightL</a:t>
            </a:r>
            <a:r>
              <a:rPr lang="en-US" sz="1800" dirty="0" smtClean="0"/>
              <a:t> = </a:t>
            </a:r>
            <a:r>
              <a:rPr lang="en-US" sz="1800" dirty="0" err="1" smtClean="0"/>
              <a:t>TreeHeight</a:t>
            </a:r>
            <a:r>
              <a:rPr lang="en-US" sz="1800" dirty="0" smtClean="0"/>
              <a:t>(Root-&gt;</a:t>
            </a:r>
            <a:r>
              <a:rPr lang="en-US" sz="1800" dirty="0" err="1" smtClean="0"/>
              <a:t>Lchild</a:t>
            </a:r>
            <a:r>
              <a:rPr lang="en-US" sz="1800" dirty="0" smtClean="0"/>
              <a:t>); </a:t>
            </a:r>
          </a:p>
          <a:p>
            <a:r>
              <a:rPr lang="en-US" sz="1800" dirty="0" smtClean="0"/>
              <a:t>	</a:t>
            </a:r>
            <a:r>
              <a:rPr lang="en-US" sz="1800" dirty="0" err="1" smtClean="0"/>
              <a:t>heightR</a:t>
            </a:r>
            <a:r>
              <a:rPr lang="en-US" sz="1800" dirty="0" smtClean="0"/>
              <a:t> = </a:t>
            </a:r>
            <a:r>
              <a:rPr lang="en-US" sz="1800" dirty="0" err="1" smtClean="0"/>
              <a:t>TreeHeight</a:t>
            </a:r>
            <a:r>
              <a:rPr lang="en-US" sz="1800" dirty="0" smtClean="0"/>
              <a:t>(Root-&gt;</a:t>
            </a:r>
            <a:r>
              <a:rPr lang="en-US" sz="1800" dirty="0" err="1" smtClean="0"/>
              <a:t>Rchild</a:t>
            </a:r>
            <a:r>
              <a:rPr lang="en-US" sz="1800" dirty="0" smtClean="0"/>
              <a:t>); </a:t>
            </a:r>
          </a:p>
          <a:p>
            <a:r>
              <a:rPr lang="en-US" sz="1800" dirty="0" smtClean="0"/>
              <a:t>	if(</a:t>
            </a:r>
            <a:r>
              <a:rPr lang="en-US" sz="1800" dirty="0" err="1" smtClean="0"/>
              <a:t>heightR</a:t>
            </a:r>
            <a:r>
              <a:rPr lang="en-US" sz="1800" dirty="0" smtClean="0"/>
              <a:t> &gt; </a:t>
            </a:r>
            <a:r>
              <a:rPr lang="en-US" sz="1800" dirty="0" err="1" smtClean="0"/>
              <a:t>heightL</a:t>
            </a:r>
            <a:r>
              <a:rPr lang="en-US" sz="1800" dirty="0" smtClean="0"/>
              <a:t>)</a:t>
            </a:r>
          </a:p>
          <a:p>
            <a:r>
              <a:rPr lang="en-US" sz="1800" dirty="0" smtClean="0"/>
              <a:t>	return(</a:t>
            </a:r>
            <a:r>
              <a:rPr lang="en-US" sz="1800" dirty="0" err="1" smtClean="0"/>
              <a:t>heightR</a:t>
            </a:r>
            <a:r>
              <a:rPr lang="en-US" sz="1800" dirty="0" smtClean="0"/>
              <a:t> + 1);</a:t>
            </a:r>
          </a:p>
          <a:p>
            <a:r>
              <a:rPr lang="en-US" sz="1800" dirty="0" smtClean="0"/>
              <a:t>	return(</a:t>
            </a:r>
            <a:r>
              <a:rPr lang="en-US" sz="1800" dirty="0" err="1" smtClean="0"/>
              <a:t>heightL</a:t>
            </a:r>
            <a:r>
              <a:rPr lang="en-US" sz="1800" dirty="0" smtClean="0"/>
              <a:t> + 1);</a:t>
            </a:r>
          </a:p>
          <a:p>
            <a:r>
              <a:rPr lang="en-US" sz="1800" dirty="0" smtClean="0"/>
              <a:t>}</a:t>
            </a:r>
          </a:p>
          <a:p>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Copying Binary Tree</a:t>
            </a:r>
            <a:endParaRPr lang="en-US" dirty="0"/>
          </a:p>
        </p:txBody>
      </p:sp>
      <p:sp>
        <p:nvSpPr>
          <p:cNvPr id="3" name="Text Placeholder 2"/>
          <p:cNvSpPr>
            <a:spLocks noGrp="1"/>
          </p:cNvSpPr>
          <p:nvPr>
            <p:ph type="body" idx="1"/>
          </p:nvPr>
        </p:nvSpPr>
        <p:spPr>
          <a:xfrm>
            <a:off x="307340" y="1459738"/>
            <a:ext cx="8530590" cy="5001369"/>
          </a:xfrm>
        </p:spPr>
        <p:txBody>
          <a:bodyPr/>
          <a:lstStyle/>
          <a:p>
            <a:pPr algn="just"/>
            <a:r>
              <a:rPr lang="en-US" dirty="0" smtClean="0"/>
              <a:t>The </a:t>
            </a:r>
            <a:r>
              <a:rPr lang="en-US" dirty="0" err="1" smtClean="0"/>
              <a:t>TreeCopy</a:t>
            </a:r>
            <a:r>
              <a:rPr lang="en-US" dirty="0" smtClean="0"/>
              <a:t>() operation makes a copy of the linked binary tree. The function should allocate the necessary nodes and copy the respective contents into them.</a:t>
            </a:r>
          </a:p>
          <a:p>
            <a:r>
              <a:rPr lang="en-US" sz="1800" dirty="0" err="1" smtClean="0"/>
              <a:t>TreeNode</a:t>
            </a:r>
            <a:r>
              <a:rPr lang="en-US" sz="1800" dirty="0" smtClean="0"/>
              <a:t> *</a:t>
            </a:r>
            <a:r>
              <a:rPr lang="en-US" sz="1800" dirty="0" err="1" smtClean="0"/>
              <a:t>BinaryTree</a:t>
            </a:r>
            <a:r>
              <a:rPr lang="en-US" sz="1800" dirty="0" smtClean="0"/>
              <a:t> :: </a:t>
            </a:r>
            <a:r>
              <a:rPr lang="en-US" sz="1800" dirty="0" err="1" smtClean="0"/>
              <a:t>TreeCopy</a:t>
            </a:r>
            <a:r>
              <a:rPr lang="en-US" sz="1800" dirty="0" smtClean="0"/>
              <a:t>()</a:t>
            </a:r>
          </a:p>
          <a:p>
            <a:r>
              <a:rPr lang="en-US" sz="1800" dirty="0" smtClean="0"/>
              <a:t>{</a:t>
            </a:r>
          </a:p>
          <a:p>
            <a:r>
              <a:rPr lang="en-US" sz="1800" dirty="0" smtClean="0"/>
              <a:t>	</a:t>
            </a:r>
            <a:r>
              <a:rPr lang="en-US" sz="1800" dirty="0" err="1" smtClean="0"/>
              <a:t>TreeNode</a:t>
            </a:r>
            <a:r>
              <a:rPr lang="en-US" sz="1800" dirty="0" smtClean="0"/>
              <a:t> *</a:t>
            </a:r>
            <a:r>
              <a:rPr lang="en-US" sz="1800" dirty="0" err="1" smtClean="0"/>
              <a:t>Tmp</a:t>
            </a:r>
            <a:r>
              <a:rPr lang="en-US" sz="1800" dirty="0" smtClean="0"/>
              <a:t>; if(Root == Null)</a:t>
            </a:r>
          </a:p>
          <a:p>
            <a:r>
              <a:rPr lang="en-US" sz="1800" dirty="0" smtClean="0"/>
              <a:t>	return Null;</a:t>
            </a:r>
          </a:p>
          <a:p>
            <a:r>
              <a:rPr lang="en-US" sz="1800" dirty="0" smtClean="0"/>
              <a:t>	</a:t>
            </a:r>
            <a:r>
              <a:rPr lang="en-US" sz="1800" dirty="0" err="1" smtClean="0"/>
              <a:t>Tmp</a:t>
            </a:r>
            <a:r>
              <a:rPr lang="en-US" sz="1800" dirty="0" smtClean="0"/>
              <a:t> = new </a:t>
            </a:r>
            <a:r>
              <a:rPr lang="en-US" sz="1800" dirty="0" err="1" smtClean="0"/>
              <a:t>TreeNode</a:t>
            </a:r>
            <a:r>
              <a:rPr lang="en-US" sz="1800" dirty="0" smtClean="0"/>
              <a:t>;</a:t>
            </a:r>
          </a:p>
          <a:p>
            <a:r>
              <a:rPr lang="en-US" sz="1800" dirty="0" smtClean="0"/>
              <a:t>	</a:t>
            </a:r>
            <a:r>
              <a:rPr lang="en-US" sz="1800" dirty="0" err="1" smtClean="0"/>
              <a:t>Tmp</a:t>
            </a:r>
            <a:r>
              <a:rPr lang="en-US" sz="1800" dirty="0" smtClean="0"/>
              <a:t>-&gt;</a:t>
            </a:r>
            <a:r>
              <a:rPr lang="en-US" sz="1800" dirty="0" err="1" smtClean="0"/>
              <a:t>Lchild</a:t>
            </a:r>
            <a:r>
              <a:rPr lang="en-US" sz="1800" dirty="0" smtClean="0"/>
              <a:t> = </a:t>
            </a:r>
            <a:r>
              <a:rPr lang="en-US" sz="1800" dirty="0" err="1" smtClean="0"/>
              <a:t>TreeCopy</a:t>
            </a:r>
            <a:r>
              <a:rPr lang="en-US" sz="1800" dirty="0" smtClean="0"/>
              <a:t>(Root-&gt;</a:t>
            </a:r>
            <a:r>
              <a:rPr lang="en-US" sz="1800" dirty="0" err="1" smtClean="0"/>
              <a:t>Lchild</a:t>
            </a:r>
            <a:r>
              <a:rPr lang="en-US" sz="1800" dirty="0" smtClean="0"/>
              <a:t>); </a:t>
            </a:r>
          </a:p>
          <a:p>
            <a:r>
              <a:rPr lang="en-US" sz="1800" dirty="0" smtClean="0"/>
              <a:t>	</a:t>
            </a:r>
            <a:r>
              <a:rPr lang="en-US" sz="1800" dirty="0" err="1" smtClean="0"/>
              <a:t>Tmp</a:t>
            </a:r>
            <a:r>
              <a:rPr lang="en-US" sz="1800" dirty="0" smtClean="0"/>
              <a:t>-&gt;</a:t>
            </a:r>
            <a:r>
              <a:rPr lang="en-US" sz="1800" dirty="0" err="1" smtClean="0"/>
              <a:t>Rchild</a:t>
            </a:r>
            <a:r>
              <a:rPr lang="en-US" sz="1800" dirty="0" smtClean="0"/>
              <a:t> = </a:t>
            </a:r>
            <a:r>
              <a:rPr lang="en-US" sz="1800" dirty="0" err="1" smtClean="0"/>
              <a:t>TreeCopy</a:t>
            </a:r>
            <a:r>
              <a:rPr lang="en-US" sz="1800" dirty="0" smtClean="0"/>
              <a:t>(Root-&gt;</a:t>
            </a:r>
            <a:r>
              <a:rPr lang="en-US" sz="1800" dirty="0" err="1" smtClean="0"/>
              <a:t>Rchild</a:t>
            </a:r>
            <a:r>
              <a:rPr lang="en-US" sz="1800" dirty="0" smtClean="0"/>
              <a:t>); </a:t>
            </a:r>
          </a:p>
          <a:p>
            <a:r>
              <a:rPr lang="en-US" sz="1800" dirty="0" smtClean="0"/>
              <a:t>	</a:t>
            </a:r>
            <a:r>
              <a:rPr lang="en-US" sz="1800" dirty="0" err="1" smtClean="0"/>
              <a:t>Tmp</a:t>
            </a:r>
            <a:r>
              <a:rPr lang="en-US" sz="1800" dirty="0" smtClean="0"/>
              <a:t>-&gt;Data = Root-&gt;Data;</a:t>
            </a:r>
          </a:p>
          <a:p>
            <a:r>
              <a:rPr lang="en-US" sz="1800" dirty="0" smtClean="0"/>
              <a:t>	return </a:t>
            </a:r>
            <a:r>
              <a:rPr lang="en-US" sz="1800" dirty="0" err="1" smtClean="0"/>
              <a:t>Tmp</a:t>
            </a:r>
            <a:r>
              <a:rPr lang="en-US" sz="1800" dirty="0" smtClean="0"/>
              <a:t>;</a:t>
            </a:r>
          </a:p>
          <a:p>
            <a:r>
              <a:rPr lang="en-US" sz="1800" dirty="0" smtClean="0"/>
              <a:t>}</a:t>
            </a:r>
          </a:p>
          <a:p>
            <a:endParaRPr lang="en-US"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 Equality Test</a:t>
            </a:r>
            <a:endParaRPr lang="en-US" dirty="0"/>
          </a:p>
        </p:txBody>
      </p:sp>
      <p:sp>
        <p:nvSpPr>
          <p:cNvPr id="3" name="Text Placeholder 2"/>
          <p:cNvSpPr>
            <a:spLocks noGrp="1"/>
          </p:cNvSpPr>
          <p:nvPr>
            <p:ph type="body" idx="1"/>
          </p:nvPr>
        </p:nvSpPr>
        <p:spPr>
          <a:xfrm>
            <a:off x="307340" y="1459738"/>
            <a:ext cx="8530590" cy="4708981"/>
          </a:xfrm>
        </p:spPr>
        <p:txBody>
          <a:bodyPr/>
          <a:lstStyle/>
          <a:p>
            <a:pPr algn="just"/>
            <a:r>
              <a:rPr lang="en-US" sz="2400" dirty="0" smtClean="0"/>
              <a:t>The </a:t>
            </a:r>
            <a:r>
              <a:rPr lang="en-US" sz="2400" dirty="0" err="1" smtClean="0"/>
              <a:t>BTree_Equal</a:t>
            </a:r>
            <a:r>
              <a:rPr lang="en-US" sz="2400" dirty="0" smtClean="0"/>
              <a:t>() operation checks whether two binary trees are equal. Two trees are said to be equal if they have the same topology, and all the corresponding nodes are equal. The same topology refers to the fact that each branch in the first tree corresponds to a branch in the second tree in the same order and vice versa.</a:t>
            </a:r>
          </a:p>
          <a:p>
            <a:r>
              <a:rPr lang="en-US" sz="1800" dirty="0" err="1" smtClean="0"/>
              <a:t>int</a:t>
            </a:r>
            <a:r>
              <a:rPr lang="en-US" sz="1800" dirty="0" smtClean="0"/>
              <a:t> </a:t>
            </a:r>
            <a:r>
              <a:rPr lang="en-US" sz="1800" dirty="0" err="1" smtClean="0"/>
              <a:t>BinaryTree</a:t>
            </a:r>
            <a:r>
              <a:rPr lang="en-US" sz="1800" dirty="0" smtClean="0"/>
              <a:t> :: </a:t>
            </a:r>
            <a:r>
              <a:rPr lang="en-US" sz="1800" dirty="0" err="1" smtClean="0"/>
              <a:t>BTree_Equal</a:t>
            </a:r>
            <a:r>
              <a:rPr lang="en-US" sz="1800" dirty="0" smtClean="0"/>
              <a:t>(</a:t>
            </a:r>
            <a:r>
              <a:rPr lang="en-US" sz="1800" dirty="0" err="1" smtClean="0"/>
              <a:t>Binarytree</a:t>
            </a:r>
            <a:r>
              <a:rPr lang="en-US" sz="1800" dirty="0" smtClean="0"/>
              <a:t> T1 , </a:t>
            </a:r>
            <a:r>
              <a:rPr lang="en-US" sz="1800" dirty="0" err="1" smtClean="0"/>
              <a:t>BinaryTree</a:t>
            </a:r>
            <a:r>
              <a:rPr lang="en-US" sz="1800" dirty="0" smtClean="0"/>
              <a:t> T2)</a:t>
            </a:r>
          </a:p>
          <a:p>
            <a:r>
              <a:rPr lang="en-US" sz="1800" dirty="0" smtClean="0"/>
              <a:t>{</a:t>
            </a:r>
          </a:p>
          <a:p>
            <a:r>
              <a:rPr lang="en-US" sz="1800" dirty="0" smtClean="0"/>
              <a:t>	if(Root == Null &amp;&amp; T2.Root == Null) </a:t>
            </a:r>
          </a:p>
          <a:p>
            <a:r>
              <a:rPr lang="en-US" sz="1800" dirty="0" smtClean="0"/>
              <a:t>	return 1;</a:t>
            </a:r>
          </a:p>
          <a:p>
            <a:r>
              <a:rPr lang="en-US" sz="1800" dirty="0" smtClean="0"/>
              <a:t>	return(Root &amp;&amp; T2.Root);</a:t>
            </a:r>
          </a:p>
          <a:p>
            <a:r>
              <a:rPr lang="en-US" sz="1800" dirty="0" smtClean="0"/>
              <a:t>	&amp;&amp;(Root-&gt;Data == T2.Root-&gt;Data); </a:t>
            </a:r>
          </a:p>
          <a:p>
            <a:r>
              <a:rPr lang="en-US" sz="1800" dirty="0" smtClean="0"/>
              <a:t>	&amp;&amp;</a:t>
            </a:r>
            <a:r>
              <a:rPr lang="en-US" sz="1800" dirty="0" err="1" smtClean="0"/>
              <a:t>BTree_Equal</a:t>
            </a:r>
            <a:r>
              <a:rPr lang="en-US" sz="1800" dirty="0" smtClean="0"/>
              <a:t>(Root-&gt;</a:t>
            </a:r>
            <a:r>
              <a:rPr lang="en-US" sz="1800" dirty="0" err="1" smtClean="0"/>
              <a:t>Lchild</a:t>
            </a:r>
            <a:r>
              <a:rPr lang="en-US" sz="1800" dirty="0" smtClean="0"/>
              <a:t> ,T2.Root-&gt;</a:t>
            </a:r>
            <a:r>
              <a:rPr lang="en-US" sz="1800" dirty="0" err="1" smtClean="0"/>
              <a:t>Lchild</a:t>
            </a:r>
            <a:r>
              <a:rPr lang="en-US" sz="1800" dirty="0" smtClean="0"/>
              <a:t>); </a:t>
            </a:r>
          </a:p>
          <a:p>
            <a:r>
              <a:rPr lang="en-US" sz="1800" dirty="0" smtClean="0"/>
              <a:t>	&amp;&amp;</a:t>
            </a:r>
            <a:r>
              <a:rPr lang="en-US" sz="1800" dirty="0" err="1" smtClean="0"/>
              <a:t>BTree_Equal</a:t>
            </a:r>
            <a:r>
              <a:rPr lang="en-US" sz="1800" dirty="0" smtClean="0"/>
              <a:t>(Root-&gt;</a:t>
            </a:r>
            <a:r>
              <a:rPr lang="en-US" sz="1800" dirty="0" err="1" smtClean="0"/>
              <a:t>Rchild</a:t>
            </a:r>
            <a:r>
              <a:rPr lang="en-US" sz="1800" dirty="0" smtClean="0"/>
              <a:t>, T2.Root-&gt;</a:t>
            </a:r>
            <a:r>
              <a:rPr lang="en-US" sz="1800" dirty="0" err="1" smtClean="0"/>
              <a:t>Rchild</a:t>
            </a:r>
            <a:r>
              <a:rPr lang="en-US" sz="1800" dirty="0" smtClean="0"/>
              <a:t>));</a:t>
            </a:r>
          </a:p>
          <a:p>
            <a:r>
              <a:rPr lang="en-US" sz="1800" dirty="0" smtClean="0"/>
              <a:t>}</a:t>
            </a:r>
            <a:endParaRPr lang="en-US" sz="1800" dirty="0"/>
          </a:p>
        </p:txBody>
      </p:sp>
      <p:sp>
        <p:nvSpPr>
          <p:cNvPr id="4" name="Date Placeholder 3"/>
          <p:cNvSpPr>
            <a:spLocks noGrp="1"/>
          </p:cNvSpPr>
          <p:nvPr>
            <p:ph type="dt" sz="half" idx="6"/>
          </p:nvPr>
        </p:nvSpPr>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 or Mirror of BT</a:t>
            </a:r>
            <a:endParaRPr lang="en-US" dirty="0"/>
          </a:p>
        </p:txBody>
      </p:sp>
      <p:sp>
        <p:nvSpPr>
          <p:cNvPr id="3" name="Text Placeholder 2"/>
          <p:cNvSpPr>
            <a:spLocks noGrp="1"/>
          </p:cNvSpPr>
          <p:nvPr>
            <p:ph type="body" idx="1"/>
          </p:nvPr>
        </p:nvSpPr>
        <p:spPr>
          <a:xfrm>
            <a:off x="307340" y="1459738"/>
            <a:ext cx="8530590" cy="4712462"/>
          </a:xfrm>
        </p:spPr>
        <p:txBody>
          <a:bodyPr/>
          <a:lstStyle/>
          <a:p>
            <a:pPr algn="just"/>
            <a:r>
              <a:rPr lang="en-US" sz="2800" dirty="0" smtClean="0"/>
              <a:t>The Mirror() operation finds the mirror of the tree that will interchange all left and right </a:t>
            </a:r>
            <a:r>
              <a:rPr lang="en-US" sz="2800" dirty="0" err="1" smtClean="0"/>
              <a:t>subtrees</a:t>
            </a:r>
            <a:r>
              <a:rPr lang="en-US" sz="2800" dirty="0" smtClean="0"/>
              <a:t> in a linked binary tree.</a:t>
            </a:r>
          </a:p>
          <a:p>
            <a:r>
              <a:rPr lang="en-US" sz="2000" dirty="0" smtClean="0"/>
              <a:t>void </a:t>
            </a:r>
            <a:r>
              <a:rPr lang="en-US" sz="2000" dirty="0" err="1" smtClean="0"/>
              <a:t>BinaryTree</a:t>
            </a:r>
            <a:r>
              <a:rPr lang="en-US" sz="2000" dirty="0" smtClean="0"/>
              <a:t> :: Mirror(</a:t>
            </a:r>
            <a:r>
              <a:rPr lang="en-US" sz="2000" dirty="0" err="1" smtClean="0"/>
              <a:t>TreeNode</a:t>
            </a:r>
            <a:r>
              <a:rPr lang="en-US" sz="2000" dirty="0" smtClean="0"/>
              <a:t> *Root)</a:t>
            </a:r>
          </a:p>
          <a:p>
            <a:r>
              <a:rPr lang="en-US" sz="2000" dirty="0" smtClean="0"/>
              <a:t>{</a:t>
            </a:r>
          </a:p>
          <a:p>
            <a:r>
              <a:rPr lang="en-US" sz="2000" dirty="0" smtClean="0"/>
              <a:t>	</a:t>
            </a:r>
            <a:r>
              <a:rPr lang="en-US" sz="2000" dirty="0" err="1" smtClean="0"/>
              <a:t>TreeNode</a:t>
            </a:r>
            <a:r>
              <a:rPr lang="en-US" sz="2000" dirty="0" smtClean="0"/>
              <a:t> *</a:t>
            </a:r>
            <a:r>
              <a:rPr lang="en-US" sz="2000" dirty="0" err="1" smtClean="0"/>
              <a:t>Tmp</a:t>
            </a:r>
            <a:r>
              <a:rPr lang="en-US" sz="2000" dirty="0" smtClean="0"/>
              <a:t>; if(Root != Null)</a:t>
            </a:r>
          </a:p>
          <a:p>
            <a:r>
              <a:rPr lang="en-US" sz="2000" dirty="0" smtClean="0"/>
              <a:t>	{</a:t>
            </a:r>
          </a:p>
          <a:p>
            <a:r>
              <a:rPr lang="en-US" sz="2000" dirty="0" smtClean="0"/>
              <a:t>	</a:t>
            </a:r>
            <a:r>
              <a:rPr lang="en-US" sz="2000" dirty="0" err="1" smtClean="0"/>
              <a:t>Tmp</a:t>
            </a:r>
            <a:r>
              <a:rPr lang="en-US" sz="2000" dirty="0" smtClean="0"/>
              <a:t> = Root-&gt;</a:t>
            </a:r>
            <a:r>
              <a:rPr lang="en-US" sz="2000" dirty="0" err="1" smtClean="0"/>
              <a:t>Lchild</a:t>
            </a:r>
            <a:r>
              <a:rPr lang="en-US" sz="2000" dirty="0" smtClean="0"/>
              <a:t>;</a:t>
            </a:r>
          </a:p>
          <a:p>
            <a:r>
              <a:rPr lang="en-US" sz="2000" dirty="0" smtClean="0"/>
              <a:t>	Root-&gt;</a:t>
            </a:r>
            <a:r>
              <a:rPr lang="en-US" sz="2000" dirty="0" err="1" smtClean="0"/>
              <a:t>Lchild</a:t>
            </a:r>
            <a:r>
              <a:rPr lang="en-US" sz="2000" dirty="0" smtClean="0"/>
              <a:t> = Root-&gt;</a:t>
            </a:r>
            <a:r>
              <a:rPr lang="en-US" sz="2000" dirty="0" err="1" smtClean="0"/>
              <a:t>Rchild</a:t>
            </a:r>
            <a:r>
              <a:rPr lang="en-US" sz="2000" dirty="0" smtClean="0"/>
              <a:t>; </a:t>
            </a:r>
          </a:p>
          <a:p>
            <a:r>
              <a:rPr lang="en-US" sz="2000" dirty="0" smtClean="0"/>
              <a:t>	Root-&gt;</a:t>
            </a:r>
            <a:r>
              <a:rPr lang="en-US" sz="2000" dirty="0" err="1" smtClean="0"/>
              <a:t>Rchild</a:t>
            </a:r>
            <a:r>
              <a:rPr lang="en-US" sz="2000" dirty="0" smtClean="0"/>
              <a:t> = </a:t>
            </a:r>
            <a:r>
              <a:rPr lang="en-US" sz="2000" dirty="0" err="1" smtClean="0"/>
              <a:t>Tmp</a:t>
            </a:r>
            <a:r>
              <a:rPr lang="en-US" sz="2000" dirty="0" smtClean="0"/>
              <a:t>; </a:t>
            </a:r>
          </a:p>
          <a:p>
            <a:r>
              <a:rPr lang="en-US" sz="2000" dirty="0" smtClean="0"/>
              <a:t>	Mirror(Root-&gt;</a:t>
            </a:r>
            <a:r>
              <a:rPr lang="en-US" sz="2000" dirty="0" err="1" smtClean="0"/>
              <a:t>Lchild</a:t>
            </a:r>
            <a:r>
              <a:rPr lang="en-US" sz="2000" dirty="0" smtClean="0"/>
              <a:t>); </a:t>
            </a:r>
          </a:p>
          <a:p>
            <a:r>
              <a:rPr lang="en-US" sz="2000" dirty="0" smtClean="0"/>
              <a:t>	Mirror(Root-&gt;</a:t>
            </a:r>
            <a:r>
              <a:rPr lang="en-US" sz="2000" dirty="0" err="1" smtClean="0"/>
              <a:t>Rchild</a:t>
            </a:r>
            <a:r>
              <a:rPr lang="en-US" sz="2000" dirty="0" smtClean="0"/>
              <a:t>);</a:t>
            </a:r>
          </a:p>
          <a:p>
            <a:r>
              <a:rPr lang="en-US" sz="2000" dirty="0" smtClean="0"/>
              <a:t>	}</a:t>
            </a:r>
          </a:p>
          <a:p>
            <a:r>
              <a:rPr lang="en-US" sz="2000" dirty="0" smtClean="0"/>
              <a:t>}</a:t>
            </a:r>
          </a:p>
          <a:p>
            <a:endParaRPr lang="en-US" dirty="0"/>
          </a:p>
        </p:txBody>
      </p:sp>
      <p:sp>
        <p:nvSpPr>
          <p:cNvPr id="4" name="Date Placeholder 3"/>
          <p:cNvSpPr>
            <a:spLocks noGrp="1"/>
          </p:cNvSpPr>
          <p:nvPr>
            <p:ph type="dt" sz="half" idx="6"/>
          </p:nvPr>
        </p:nvSpPr>
        <p:spPr>
          <a:xfrm>
            <a:off x="228600" y="6324600"/>
            <a:ext cx="2124710" cy="219709"/>
          </a:xfrm>
        </p:spPr>
        <p:txBody>
          <a:bodyPr/>
          <a:lstStyle/>
          <a:p>
            <a:pPr marL="12700">
              <a:lnSpc>
                <a:spcPts val="1580"/>
              </a:lnSpc>
            </a:pPr>
            <a:fld id="{28889D01-04B7-4D3D-8A4A-AC03C3E2E058}" type="datetime4">
              <a:rPr lang="en-US" spc="-5" smtClean="0"/>
              <a:pPr marL="12700">
                <a:lnSpc>
                  <a:spcPts val="1580"/>
                </a:lnSpc>
              </a:pPr>
              <a:t>January 1, 2020</a:t>
            </a:fld>
            <a:endParaRPr lang="en-US" spc="-5" dirty="0"/>
          </a:p>
        </p:txBody>
      </p:sp>
      <p:sp>
        <p:nvSpPr>
          <p:cNvPr id="5" name="Slide Number Placeholder 4"/>
          <p:cNvSpPr>
            <a:spLocks noGrp="1"/>
          </p:cNvSpPr>
          <p:nvPr>
            <p:ph type="sldNum" sz="quarter" idx="7"/>
          </p:nvPr>
        </p:nvSpPr>
        <p:spPr/>
        <p:txBody>
          <a:bodyPr/>
          <a:lstStyle/>
          <a:p>
            <a:fld id="{B6F15528-21DE-4FAA-801E-634DDDAF4B2B}" type="slidenum">
              <a:rPr lang="en-US" smtClean="0"/>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45</a:t>
            </a:r>
            <a:endParaRPr sz="1200">
              <a:latin typeface="Trebuchet MS"/>
              <a:cs typeface="Trebuchet MS"/>
            </a:endParaRPr>
          </a:p>
        </p:txBody>
      </p:sp>
      <p:sp>
        <p:nvSpPr>
          <p:cNvPr id="5" name="object 5"/>
          <p:cNvSpPr txBox="1">
            <a:spLocks noGrp="1"/>
          </p:cNvSpPr>
          <p:nvPr>
            <p:ph type="dt" sz="half" idx="6"/>
          </p:nvPr>
        </p:nvSpPr>
        <p:spPr>
          <a:xfrm>
            <a:off x="228600" y="6324600"/>
            <a:ext cx="2124710" cy="219709"/>
          </a:xfrm>
          <a:prstGeom prst="rect">
            <a:avLst/>
          </a:prstGeom>
        </p:spPr>
        <p:txBody>
          <a:bodyPr vert="horz" wrap="square" lIns="0" tIns="0" rIns="0" bIns="0" rtlCol="0">
            <a:spAutoFit/>
          </a:bodyPr>
          <a:lstStyle/>
          <a:p>
            <a:pPr marL="12700">
              <a:lnSpc>
                <a:spcPts val="1580"/>
              </a:lnSpc>
            </a:pPr>
            <a:fld id="{8EF237D8-55F6-41B3-9BCE-BC04C7B3B102}"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4874260" cy="697230"/>
          </a:xfrm>
          <a:prstGeom prst="rect">
            <a:avLst/>
          </a:prstGeom>
        </p:spPr>
        <p:txBody>
          <a:bodyPr vert="horz" wrap="square" lIns="0" tIns="13335" rIns="0" bIns="0" rtlCol="0">
            <a:spAutoFit/>
          </a:bodyPr>
          <a:lstStyle/>
          <a:p>
            <a:pPr marL="12700">
              <a:lnSpc>
                <a:spcPct val="100000"/>
              </a:lnSpc>
              <a:spcBef>
                <a:spcPts val="105"/>
              </a:spcBef>
            </a:pPr>
            <a:r>
              <a:rPr spc="-325" dirty="0"/>
              <a:t>Level </a:t>
            </a:r>
            <a:r>
              <a:rPr spc="-60" dirty="0"/>
              <a:t>Order</a:t>
            </a:r>
            <a:r>
              <a:rPr spc="185" dirty="0"/>
              <a:t> </a:t>
            </a:r>
            <a:r>
              <a:rPr spc="-270" dirty="0"/>
              <a:t>Traversal</a:t>
            </a:r>
          </a:p>
        </p:txBody>
      </p:sp>
      <p:sp>
        <p:nvSpPr>
          <p:cNvPr id="4" name="object 4"/>
          <p:cNvSpPr txBox="1"/>
          <p:nvPr/>
        </p:nvSpPr>
        <p:spPr>
          <a:xfrm>
            <a:off x="691387" y="1567941"/>
            <a:ext cx="7997825" cy="3560718"/>
          </a:xfrm>
          <a:prstGeom prst="rect">
            <a:avLst/>
          </a:prstGeom>
        </p:spPr>
        <p:txBody>
          <a:bodyPr vert="horz" wrap="square" lIns="0" tIns="57150" rIns="0" bIns="0" rtlCol="0">
            <a:spAutoFit/>
          </a:bodyPr>
          <a:lstStyle/>
          <a:p>
            <a:pPr marL="332740" marR="5080" indent="-320040" algn="just">
              <a:lnSpc>
                <a:spcPct val="90000"/>
              </a:lnSpc>
              <a:spcBef>
                <a:spcPts val="100"/>
              </a:spcBef>
              <a:buClr>
                <a:srgbClr val="DD8046"/>
              </a:buClr>
              <a:buSzPct val="60416"/>
              <a:buFont typeface="Wingdings"/>
              <a:buChar char=""/>
              <a:tabLst>
                <a:tab pos="332105" algn="l"/>
                <a:tab pos="332740" algn="l"/>
              </a:tabLst>
            </a:pPr>
            <a:r>
              <a:rPr lang="en-US" sz="2800" dirty="0" smtClean="0"/>
              <a:t>The level order traversal algorithm visits the root,  then visits each element on the first level, then visits  each element on the second level, and so forth,  each time visiting all the elements on one level  before going down to the next level.</a:t>
            </a:r>
          </a:p>
          <a:p>
            <a:pPr marL="332740" marR="5080" indent="-320040" algn="just">
              <a:lnSpc>
                <a:spcPct val="90000"/>
              </a:lnSpc>
              <a:spcBef>
                <a:spcPts val="100"/>
              </a:spcBef>
              <a:buClr>
                <a:srgbClr val="DD8046"/>
              </a:buClr>
              <a:buSzPct val="60416"/>
              <a:buFont typeface="Wingdings"/>
              <a:buChar char=""/>
              <a:tabLst>
                <a:tab pos="332105" algn="l"/>
                <a:tab pos="332740" algn="l"/>
              </a:tabLst>
            </a:pPr>
            <a:r>
              <a:rPr lang="en-US" sz="2800" dirty="0" smtClean="0"/>
              <a:t>If the tree is drawn in the usual manner with its root  at the top and leaves near the bottom, then the  level order pattern is the same left-to-right top-to-  bottom pattern that you follow to read English text.</a:t>
            </a:r>
            <a:endParaRPr lang="en-US" sz="2800"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46</a:t>
            </a:r>
            <a:endParaRPr sz="1200">
              <a:latin typeface="Trebuchet MS"/>
              <a:cs typeface="Trebuchet MS"/>
            </a:endParaRPr>
          </a:p>
        </p:txBody>
      </p:sp>
      <p:sp>
        <p:nvSpPr>
          <p:cNvPr id="3" name="object 3"/>
          <p:cNvSpPr txBox="1">
            <a:spLocks noGrp="1"/>
          </p:cNvSpPr>
          <p:nvPr>
            <p:ph type="title"/>
          </p:nvPr>
        </p:nvSpPr>
        <p:spPr>
          <a:xfrm>
            <a:off x="691387" y="343865"/>
            <a:ext cx="4766945" cy="697230"/>
          </a:xfrm>
          <a:prstGeom prst="rect">
            <a:avLst/>
          </a:prstGeom>
        </p:spPr>
        <p:txBody>
          <a:bodyPr vert="horz" wrap="square" lIns="0" tIns="13335" rIns="0" bIns="0" rtlCol="0">
            <a:spAutoFit/>
          </a:bodyPr>
          <a:lstStyle/>
          <a:p>
            <a:pPr marL="12700">
              <a:lnSpc>
                <a:spcPct val="100000"/>
              </a:lnSpc>
              <a:spcBef>
                <a:spcPts val="105"/>
              </a:spcBef>
            </a:pPr>
            <a:r>
              <a:rPr spc="-325" dirty="0"/>
              <a:t>Level </a:t>
            </a:r>
            <a:r>
              <a:rPr spc="-60" dirty="0"/>
              <a:t>Order</a:t>
            </a:r>
            <a:r>
              <a:rPr spc="170" dirty="0"/>
              <a:t> </a:t>
            </a:r>
            <a:r>
              <a:rPr spc="-290" dirty="0"/>
              <a:t>Example</a:t>
            </a:r>
          </a:p>
        </p:txBody>
      </p:sp>
      <p:sp>
        <p:nvSpPr>
          <p:cNvPr id="4" name="object 4"/>
          <p:cNvSpPr/>
          <p:nvPr/>
        </p:nvSpPr>
        <p:spPr>
          <a:xfrm>
            <a:off x="1135700" y="2112593"/>
            <a:ext cx="7108430" cy="341993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xfrm>
            <a:off x="228600" y="6400800"/>
            <a:ext cx="2124710" cy="219709"/>
          </a:xfrm>
          <a:prstGeom prst="rect">
            <a:avLst/>
          </a:prstGeom>
        </p:spPr>
        <p:txBody>
          <a:bodyPr vert="horz" wrap="square" lIns="0" tIns="0" rIns="0" bIns="0" rtlCol="0">
            <a:spAutoFit/>
          </a:bodyPr>
          <a:lstStyle/>
          <a:p>
            <a:pPr marL="12700">
              <a:lnSpc>
                <a:spcPts val="1580"/>
              </a:lnSpc>
            </a:pPr>
            <a:fld id="{31EBE694-4F36-45BA-9549-4C89BC6D3754}" type="datetime4">
              <a:rPr lang="en-US" spc="-5" smtClean="0"/>
              <a:pPr marL="12700">
                <a:lnSpc>
                  <a:spcPts val="1580"/>
                </a:lnSpc>
              </a:pPr>
              <a:t>January 1, 2020</a:t>
            </a:fld>
            <a:endParaRPr spc="-5"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47</a:t>
            </a:r>
            <a:endParaRPr sz="1200">
              <a:latin typeface="Trebuchet MS"/>
              <a:cs typeface="Trebuchet MS"/>
            </a:endParaRPr>
          </a:p>
        </p:txBody>
      </p:sp>
      <p:sp>
        <p:nvSpPr>
          <p:cNvPr id="5" name="object 5"/>
          <p:cNvSpPr txBox="1">
            <a:spLocks noGrp="1"/>
          </p:cNvSpPr>
          <p:nvPr>
            <p:ph type="dt" sz="half" idx="6"/>
          </p:nvPr>
        </p:nvSpPr>
        <p:spPr>
          <a:xfrm>
            <a:off x="304800" y="6324600"/>
            <a:ext cx="2124710" cy="219709"/>
          </a:xfrm>
          <a:prstGeom prst="rect">
            <a:avLst/>
          </a:prstGeom>
        </p:spPr>
        <p:txBody>
          <a:bodyPr vert="horz" wrap="square" lIns="0" tIns="0" rIns="0" bIns="0" rtlCol="0">
            <a:spAutoFit/>
          </a:bodyPr>
          <a:lstStyle/>
          <a:p>
            <a:pPr marL="12700">
              <a:lnSpc>
                <a:spcPts val="1580"/>
              </a:lnSpc>
            </a:pPr>
            <a:fld id="{D9B27844-37B0-45BC-BB6D-76A4F211E6E0}"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7" y="343865"/>
            <a:ext cx="7339330" cy="697230"/>
          </a:xfrm>
          <a:prstGeom prst="rect">
            <a:avLst/>
          </a:prstGeom>
        </p:spPr>
        <p:txBody>
          <a:bodyPr vert="horz" wrap="square" lIns="0" tIns="13335" rIns="0" bIns="0" rtlCol="0">
            <a:spAutoFit/>
          </a:bodyPr>
          <a:lstStyle/>
          <a:p>
            <a:pPr marL="12700">
              <a:lnSpc>
                <a:spcPct val="100000"/>
              </a:lnSpc>
              <a:spcBef>
                <a:spcPts val="105"/>
              </a:spcBef>
            </a:pPr>
            <a:r>
              <a:rPr spc="-325" dirty="0"/>
              <a:t>Level </a:t>
            </a:r>
            <a:r>
              <a:rPr spc="-100" dirty="0"/>
              <a:t>order </a:t>
            </a:r>
            <a:r>
              <a:rPr spc="-270" dirty="0"/>
              <a:t>Traversal </a:t>
            </a:r>
            <a:r>
              <a:rPr dirty="0"/>
              <a:t>-</a:t>
            </a:r>
            <a:r>
              <a:rPr spc="484" dirty="0"/>
              <a:t> </a:t>
            </a:r>
            <a:r>
              <a:rPr spc="-204" dirty="0"/>
              <a:t>Algorithm</a:t>
            </a:r>
          </a:p>
        </p:txBody>
      </p:sp>
      <p:sp>
        <p:nvSpPr>
          <p:cNvPr id="4" name="object 4"/>
          <p:cNvSpPr txBox="1"/>
          <p:nvPr/>
        </p:nvSpPr>
        <p:spPr>
          <a:xfrm>
            <a:off x="840738" y="2059642"/>
            <a:ext cx="7693661" cy="2847317"/>
          </a:xfrm>
          <a:prstGeom prst="rect">
            <a:avLst/>
          </a:prstGeom>
        </p:spPr>
        <p:txBody>
          <a:bodyPr vert="horz" wrap="square" lIns="0" tIns="55244" rIns="0" bIns="0" rtlCol="0">
            <a:spAutoFit/>
          </a:bodyPr>
          <a:lstStyle/>
          <a:p>
            <a:pPr marL="332740" marR="5080" indent="-320040">
              <a:lnSpc>
                <a:spcPct val="90000"/>
              </a:lnSpc>
              <a:spcBef>
                <a:spcPts val="100"/>
              </a:spcBef>
              <a:buClr>
                <a:srgbClr val="DD8046"/>
              </a:buClr>
              <a:buSzPct val="60416"/>
              <a:buFont typeface="Wingdings"/>
              <a:buChar char=""/>
              <a:tabLst>
                <a:tab pos="332105" algn="l"/>
                <a:tab pos="332740" algn="l"/>
              </a:tabLst>
            </a:pPr>
            <a:r>
              <a:rPr lang="en-US" sz="2800" dirty="0" smtClean="0"/>
              <a:t>To traverse a non empty ordered tree:</a:t>
            </a:r>
          </a:p>
          <a:p>
            <a:pPr marL="332740" marR="5080" lvl="1" indent="-320040">
              <a:lnSpc>
                <a:spcPct val="90000"/>
              </a:lnSpc>
              <a:spcBef>
                <a:spcPts val="100"/>
              </a:spcBef>
              <a:buClr>
                <a:srgbClr val="DD8046"/>
              </a:buClr>
              <a:buSzPct val="60416"/>
              <a:buFont typeface="Wingdings"/>
              <a:buChar char=""/>
              <a:tabLst>
                <a:tab pos="332105" algn="l"/>
                <a:tab pos="332740" algn="l"/>
              </a:tabLst>
            </a:pPr>
            <a:r>
              <a:rPr lang="en-US" sz="2800" dirty="0" smtClean="0"/>
              <a:t>Initialize a queue.</a:t>
            </a:r>
          </a:p>
          <a:p>
            <a:pPr marL="332740" marR="5080" lvl="1" indent="-320040">
              <a:lnSpc>
                <a:spcPct val="90000"/>
              </a:lnSpc>
              <a:spcBef>
                <a:spcPts val="100"/>
              </a:spcBef>
              <a:buClr>
                <a:srgbClr val="DD8046"/>
              </a:buClr>
              <a:buSzPct val="60416"/>
              <a:buFont typeface="Wingdings"/>
              <a:buChar char=""/>
              <a:tabLst>
                <a:tab pos="332105" algn="l"/>
                <a:tab pos="332740" algn="l"/>
              </a:tabLst>
            </a:pPr>
            <a:r>
              <a:rPr lang="en-US" sz="2800" dirty="0" err="1" smtClean="0"/>
              <a:t>Enqueue</a:t>
            </a:r>
            <a:r>
              <a:rPr lang="en-US" sz="2800" dirty="0" smtClean="0"/>
              <a:t> the root.</a:t>
            </a:r>
          </a:p>
          <a:p>
            <a:pPr marL="332740" marR="5080" lvl="1" indent="-320040">
              <a:lnSpc>
                <a:spcPct val="90000"/>
              </a:lnSpc>
              <a:spcBef>
                <a:spcPts val="100"/>
              </a:spcBef>
              <a:buClr>
                <a:srgbClr val="DD8046"/>
              </a:buClr>
              <a:buSzPct val="60416"/>
              <a:buFont typeface="Wingdings"/>
              <a:buChar char=""/>
              <a:tabLst>
                <a:tab pos="332105" algn="l"/>
                <a:tab pos="332740" algn="l"/>
              </a:tabLst>
            </a:pPr>
            <a:r>
              <a:rPr lang="en-US" sz="2800" dirty="0" smtClean="0"/>
              <a:t>Repeat steps 4–6 until the queue is empty.</a:t>
            </a:r>
          </a:p>
          <a:p>
            <a:pPr marL="332740" marR="5080" lvl="1" indent="-320040">
              <a:lnSpc>
                <a:spcPct val="90000"/>
              </a:lnSpc>
              <a:spcBef>
                <a:spcPts val="100"/>
              </a:spcBef>
              <a:buClr>
                <a:srgbClr val="DD8046"/>
              </a:buClr>
              <a:buSzPct val="60416"/>
              <a:buFont typeface="Wingdings"/>
              <a:buChar char=""/>
              <a:tabLst>
                <a:tab pos="332105" algn="l"/>
                <a:tab pos="332740" algn="l"/>
              </a:tabLst>
            </a:pPr>
            <a:r>
              <a:rPr lang="en-US" sz="2800" dirty="0" err="1" smtClean="0"/>
              <a:t>Dequeue</a:t>
            </a:r>
            <a:r>
              <a:rPr lang="en-US" sz="2800" dirty="0" smtClean="0"/>
              <a:t> node x from the queue.</a:t>
            </a:r>
          </a:p>
          <a:p>
            <a:pPr marL="332740" marR="5080" lvl="1" indent="-320040">
              <a:lnSpc>
                <a:spcPct val="90000"/>
              </a:lnSpc>
              <a:spcBef>
                <a:spcPts val="100"/>
              </a:spcBef>
              <a:buClr>
                <a:srgbClr val="DD8046"/>
              </a:buClr>
              <a:buSzPct val="60416"/>
              <a:buFont typeface="Wingdings"/>
              <a:buChar char=""/>
              <a:tabLst>
                <a:tab pos="332105" algn="l"/>
                <a:tab pos="332740" algn="l"/>
              </a:tabLst>
            </a:pPr>
            <a:r>
              <a:rPr lang="en-US" sz="2800" dirty="0" smtClean="0"/>
              <a:t>Visit x.</a:t>
            </a:r>
          </a:p>
          <a:p>
            <a:pPr marL="332740" marR="5080" lvl="1" indent="-320040">
              <a:lnSpc>
                <a:spcPct val="90000"/>
              </a:lnSpc>
              <a:spcBef>
                <a:spcPts val="100"/>
              </a:spcBef>
              <a:buClr>
                <a:srgbClr val="DD8046"/>
              </a:buClr>
              <a:buSzPct val="60416"/>
              <a:buFont typeface="Wingdings"/>
              <a:buChar char=""/>
              <a:tabLst>
                <a:tab pos="332105" algn="l"/>
                <a:tab pos="332740" algn="l"/>
              </a:tabLst>
            </a:pPr>
            <a:r>
              <a:rPr lang="en-US" sz="2800" dirty="0" err="1" smtClean="0"/>
              <a:t>Enqueue</a:t>
            </a:r>
            <a:r>
              <a:rPr lang="en-US" sz="2800" dirty="0" smtClean="0"/>
              <a:t> all the children of x in order.</a:t>
            </a:r>
            <a:endParaRPr lang="en-US" sz="2800"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48</a:t>
            </a:r>
            <a:endParaRPr sz="1200">
              <a:latin typeface="Trebuchet MS"/>
              <a:cs typeface="Trebuchet MS"/>
            </a:endParaRPr>
          </a:p>
        </p:txBody>
      </p:sp>
      <p:sp>
        <p:nvSpPr>
          <p:cNvPr id="3" name="object 3"/>
          <p:cNvSpPr txBox="1">
            <a:spLocks noGrp="1"/>
          </p:cNvSpPr>
          <p:nvPr>
            <p:ph type="title"/>
          </p:nvPr>
        </p:nvSpPr>
        <p:spPr>
          <a:xfrm>
            <a:off x="691387" y="343865"/>
            <a:ext cx="7766813" cy="697230"/>
          </a:xfrm>
          <a:prstGeom prst="rect">
            <a:avLst/>
          </a:prstGeom>
        </p:spPr>
        <p:txBody>
          <a:bodyPr vert="horz" wrap="square" lIns="0" tIns="13335" rIns="0" bIns="0" rtlCol="0">
            <a:spAutoFit/>
          </a:bodyPr>
          <a:lstStyle/>
          <a:p>
            <a:pPr marL="12700">
              <a:lnSpc>
                <a:spcPct val="100000"/>
              </a:lnSpc>
              <a:spcBef>
                <a:spcPts val="105"/>
              </a:spcBef>
            </a:pPr>
            <a:r>
              <a:rPr lang="en-US" spc="-185" dirty="0" smtClean="0"/>
              <a:t>In Our Example</a:t>
            </a:r>
            <a:endParaRPr spc="-270" dirty="0"/>
          </a:p>
        </p:txBody>
      </p:sp>
      <p:sp>
        <p:nvSpPr>
          <p:cNvPr id="6" name="object 6"/>
          <p:cNvSpPr txBox="1">
            <a:spLocks noGrp="1"/>
          </p:cNvSpPr>
          <p:nvPr>
            <p:ph type="dt" sz="half" idx="6"/>
          </p:nvPr>
        </p:nvSpPr>
        <p:spPr>
          <a:xfrm>
            <a:off x="228600" y="6400800"/>
            <a:ext cx="2124710" cy="205184"/>
          </a:xfrm>
          <a:prstGeom prst="rect">
            <a:avLst/>
          </a:prstGeom>
        </p:spPr>
        <p:txBody>
          <a:bodyPr vert="horz" wrap="square" lIns="0" tIns="0" rIns="0" bIns="0" rtlCol="0">
            <a:spAutoFit/>
          </a:bodyPr>
          <a:lstStyle/>
          <a:p>
            <a:pPr marL="12700">
              <a:lnSpc>
                <a:spcPts val="1580"/>
              </a:lnSpc>
            </a:pPr>
            <a:fld id="{D018B0DA-C00D-4763-BA99-89956D08CCCF}" type="datetime4">
              <a:rPr lang="en-US" spc="-5" smtClean="0"/>
              <a:pPr marL="12700">
                <a:lnSpc>
                  <a:spcPts val="1580"/>
                </a:lnSpc>
              </a:pPr>
              <a:t>January 1, 2020</a:t>
            </a:fld>
            <a:endParaRPr spc="-5" dirty="0"/>
          </a:p>
        </p:txBody>
      </p:sp>
      <p:sp>
        <p:nvSpPr>
          <p:cNvPr id="8" name="Slide Number Placeholder 7"/>
          <p:cNvSpPr>
            <a:spLocks noGrp="1"/>
          </p:cNvSpPr>
          <p:nvPr>
            <p:ph type="sldNum" sz="quarter" idx="7"/>
          </p:nvPr>
        </p:nvSpPr>
        <p:spPr/>
        <p:txBody>
          <a:bodyPr/>
          <a:lstStyle/>
          <a:p>
            <a:fld id="{B6F15528-21DE-4FAA-801E-634DDDAF4B2B}"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89" y="1266190"/>
            <a:ext cx="26797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a:cs typeface="Trebuchet MS"/>
              </a:rPr>
              <a:t>113</a:t>
            </a:r>
            <a:endParaRPr sz="1200">
              <a:latin typeface="Trebuchet MS"/>
              <a:cs typeface="Trebuchet MS"/>
            </a:endParaRPr>
          </a:p>
        </p:txBody>
      </p:sp>
      <p:sp>
        <p:nvSpPr>
          <p:cNvPr id="5" name="object 5"/>
          <p:cNvSpPr txBox="1">
            <a:spLocks noGrp="1"/>
          </p:cNvSpPr>
          <p:nvPr>
            <p:ph type="dt" sz="half" idx="6"/>
          </p:nvPr>
        </p:nvSpPr>
        <p:spPr>
          <a:xfrm>
            <a:off x="228600" y="6324600"/>
            <a:ext cx="2124710" cy="219709"/>
          </a:xfrm>
          <a:prstGeom prst="rect">
            <a:avLst/>
          </a:prstGeom>
        </p:spPr>
        <p:txBody>
          <a:bodyPr vert="horz" wrap="square" lIns="0" tIns="0" rIns="0" bIns="0" rtlCol="0">
            <a:spAutoFit/>
          </a:bodyPr>
          <a:lstStyle/>
          <a:p>
            <a:pPr marL="12700">
              <a:lnSpc>
                <a:spcPts val="1580"/>
              </a:lnSpc>
            </a:pPr>
            <a:fld id="{FB870083-04C8-4429-8718-E297BEE59ABC}" type="datetime4">
              <a:rPr lang="en-US" spc="-5" smtClean="0"/>
              <a:pPr marL="12700">
                <a:lnSpc>
                  <a:spcPts val="1580"/>
                </a:lnSpc>
              </a:pPr>
              <a:t>January 1, 2020</a:t>
            </a:fld>
            <a:endParaRPr spc="-5" dirty="0"/>
          </a:p>
        </p:txBody>
      </p:sp>
      <p:sp>
        <p:nvSpPr>
          <p:cNvPr id="3" name="object 3"/>
          <p:cNvSpPr txBox="1">
            <a:spLocks noGrp="1"/>
          </p:cNvSpPr>
          <p:nvPr>
            <p:ph type="title"/>
          </p:nvPr>
        </p:nvSpPr>
        <p:spPr>
          <a:xfrm>
            <a:off x="691386" y="343865"/>
            <a:ext cx="8147813" cy="697230"/>
          </a:xfrm>
          <a:prstGeom prst="rect">
            <a:avLst/>
          </a:prstGeom>
        </p:spPr>
        <p:txBody>
          <a:bodyPr vert="horz" wrap="square" lIns="0" tIns="13335" rIns="0" bIns="0" rtlCol="0">
            <a:spAutoFit/>
          </a:bodyPr>
          <a:lstStyle/>
          <a:p>
            <a:pPr marL="12700">
              <a:lnSpc>
                <a:spcPct val="100000"/>
              </a:lnSpc>
              <a:spcBef>
                <a:spcPts val="105"/>
              </a:spcBef>
            </a:pPr>
            <a:r>
              <a:rPr spc="-160" smtClean="0"/>
              <a:t>Application</a:t>
            </a:r>
            <a:r>
              <a:rPr lang="en-US" spc="-160" dirty="0" smtClean="0"/>
              <a:t>s of Binary Trees</a:t>
            </a:r>
            <a:endParaRPr spc="-160" dirty="0"/>
          </a:p>
        </p:txBody>
      </p:sp>
      <p:sp>
        <p:nvSpPr>
          <p:cNvPr id="4" name="object 4"/>
          <p:cNvSpPr txBox="1"/>
          <p:nvPr/>
        </p:nvSpPr>
        <p:spPr>
          <a:xfrm>
            <a:off x="612140" y="2221814"/>
            <a:ext cx="7997825" cy="2767330"/>
          </a:xfrm>
          <a:prstGeom prst="rect">
            <a:avLst/>
          </a:prstGeom>
        </p:spPr>
        <p:txBody>
          <a:bodyPr vert="horz" wrap="square" lIns="0" tIns="13335" rIns="0" bIns="0" rtlCol="0">
            <a:spAutoFit/>
          </a:bodyPr>
          <a:lstStyle/>
          <a:p>
            <a:pPr marL="332740" marR="5080" indent="-320040" algn="just">
              <a:lnSpc>
                <a:spcPct val="100000"/>
              </a:lnSpc>
              <a:spcBef>
                <a:spcPts val="105"/>
              </a:spcBef>
              <a:buClr>
                <a:srgbClr val="DD8046"/>
              </a:buClr>
              <a:buSzPct val="60344"/>
              <a:buFont typeface="Wingdings"/>
              <a:buChar char=""/>
              <a:tabLst>
                <a:tab pos="332740" algn="l"/>
              </a:tabLst>
            </a:pPr>
            <a:r>
              <a:rPr lang="en-US" sz="2800" dirty="0" smtClean="0">
                <a:latin typeface="Arial"/>
                <a:cs typeface="Arial"/>
              </a:rPr>
              <a:t>A Simple application of trees is to store  mathematical expressions in a convenient form. Let's  stick for the moment to expressions made up of  numbers and the operators +, -, *, and /.</a:t>
            </a:r>
          </a:p>
          <a:p>
            <a:pPr marL="332740" marR="5715" indent="-320040" algn="just">
              <a:lnSpc>
                <a:spcPct val="100000"/>
              </a:lnSpc>
              <a:spcBef>
                <a:spcPts val="700"/>
              </a:spcBef>
              <a:buClr>
                <a:srgbClr val="DD8046"/>
              </a:buClr>
              <a:buSzPct val="60344"/>
              <a:buFont typeface="Wingdings"/>
              <a:buChar char=""/>
              <a:tabLst>
                <a:tab pos="332740" algn="l"/>
              </a:tabLst>
            </a:pPr>
            <a:r>
              <a:rPr lang="en-US" sz="2800" dirty="0" smtClean="0">
                <a:latin typeface="Arial"/>
                <a:cs typeface="Arial"/>
              </a:rPr>
              <a:t>We will refer to a tree of this type as an Expression  Tree</a:t>
            </a:r>
            <a:endParaRPr lang="en-US" sz="2800" dirty="0">
              <a:latin typeface="Arial"/>
              <a:cs typeface="Arial"/>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99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wrap="square" lIns="0" tIns="12700" rIns="0" bIns="0" rtlCol="0">
        <a:spAutoFit/>
      </a:bodyPr>
      <a:lstStyle>
        <a:defPPr marL="12700">
          <a:lnSpc>
            <a:spcPct val="100000"/>
          </a:lnSpc>
          <a:spcBef>
            <a:spcPts val="100"/>
          </a:spcBef>
          <a:defRPr sz="1200" b="1" spc="-70" dirty="0">
            <a:solidFill>
              <a:srgbClr val="FFFFFF"/>
            </a:solidFill>
            <a:latin typeface="Trebuchet MS"/>
            <a:cs typeface="Trebuchet M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1117</TotalTime>
  <Words>9471</Words>
  <Application>Microsoft Office PowerPoint</Application>
  <PresentationFormat>On-screen Show (4:3)</PresentationFormat>
  <Paragraphs>1871</Paragraphs>
  <Slides>181</Slides>
  <Notes>1</Notes>
  <HiddenSlides>0</HiddenSlides>
  <MMClips>0</MMClips>
  <ScaleCrop>false</ScaleCrop>
  <HeadingPairs>
    <vt:vector size="4" baseType="variant">
      <vt:variant>
        <vt:lpstr>Theme</vt:lpstr>
      </vt:variant>
      <vt:variant>
        <vt:i4>1</vt:i4>
      </vt:variant>
      <vt:variant>
        <vt:lpstr>Slide Titles</vt:lpstr>
      </vt:variant>
      <vt:variant>
        <vt:i4>181</vt:i4>
      </vt:variant>
    </vt:vector>
  </HeadingPairs>
  <TitlesOfParts>
    <vt:vector size="182" baseType="lpstr">
      <vt:lpstr>Office Theme</vt:lpstr>
      <vt:lpstr> 210252-  ADVANCED DATA STRUCTURES</vt:lpstr>
      <vt:lpstr>ADS and ADSL Teaching Scheme</vt:lpstr>
      <vt:lpstr>Slide 3</vt:lpstr>
      <vt:lpstr>Slide 4</vt:lpstr>
      <vt:lpstr>Slide 5</vt:lpstr>
      <vt:lpstr>Slide 6</vt:lpstr>
      <vt:lpstr>Slide 7</vt:lpstr>
      <vt:lpstr>Slide 8</vt:lpstr>
      <vt:lpstr>  UNIT–I  Topics </vt:lpstr>
      <vt:lpstr>UNIT-I Topics Continue…</vt:lpstr>
      <vt:lpstr>Recommended Books</vt:lpstr>
      <vt:lpstr>Good Programming Practices </vt:lpstr>
      <vt:lpstr>Types of Data Structure</vt:lpstr>
      <vt:lpstr>Linear Data Structures</vt:lpstr>
      <vt:lpstr>When to use them</vt:lpstr>
      <vt:lpstr>Nonlinear Data Structures</vt:lpstr>
      <vt:lpstr>Examples</vt:lpstr>
      <vt:lpstr>Difference</vt:lpstr>
      <vt:lpstr>Difficult to Implement</vt:lpstr>
      <vt:lpstr>A Specific Example</vt:lpstr>
      <vt:lpstr>Employees Table</vt:lpstr>
      <vt:lpstr>Disadvantages of Tables</vt:lpstr>
      <vt:lpstr>Better Representation</vt:lpstr>
      <vt:lpstr>Comparison</vt:lpstr>
      <vt:lpstr>Tree Data Structure</vt:lpstr>
      <vt:lpstr>What is a Tree ?</vt:lpstr>
      <vt:lpstr>Tree Definition</vt:lpstr>
      <vt:lpstr>Root, Parent and Children</vt:lpstr>
      <vt:lpstr>Basic Terminology</vt:lpstr>
      <vt:lpstr>An Example</vt:lpstr>
      <vt:lpstr>Connected Tree</vt:lpstr>
      <vt:lpstr>Ancestors and Descendants</vt:lpstr>
      <vt:lpstr>Path and Path Length</vt:lpstr>
      <vt:lpstr>In our Example</vt:lpstr>
      <vt:lpstr>Height and Depth</vt:lpstr>
      <vt:lpstr>In our Example</vt:lpstr>
      <vt:lpstr>Other Terms</vt:lpstr>
      <vt:lpstr>Degree</vt:lpstr>
      <vt:lpstr>Degree of the Tree</vt:lpstr>
      <vt:lpstr>Siblings</vt:lpstr>
      <vt:lpstr>Terminology Explained</vt:lpstr>
      <vt:lpstr>Types of Tree</vt:lpstr>
      <vt:lpstr>General Tree</vt:lpstr>
      <vt:lpstr>In an Example</vt:lpstr>
      <vt:lpstr>Another Example</vt:lpstr>
      <vt:lpstr>Complete Binary Tree</vt:lpstr>
      <vt:lpstr>Full Binary Tree</vt:lpstr>
      <vt:lpstr>Strictly Binary Tree</vt:lpstr>
      <vt:lpstr>Extended Binary Tree</vt:lpstr>
      <vt:lpstr>Skewed Binary Tree</vt:lpstr>
      <vt:lpstr>Subtrees</vt:lpstr>
      <vt:lpstr>Binary Trees</vt:lpstr>
      <vt:lpstr>Binary Search Trees</vt:lpstr>
      <vt:lpstr>Tree and Binary Tree Difference</vt:lpstr>
      <vt:lpstr>Tree Difference Contd…</vt:lpstr>
      <vt:lpstr>Five Binary Trees with 3 nodes</vt:lpstr>
      <vt:lpstr>Binary Tree ADT</vt:lpstr>
      <vt:lpstr>Binary Tree ADT Contd…</vt:lpstr>
      <vt:lpstr>Representation of Binary Tree</vt:lpstr>
      <vt:lpstr>Representation of Binary Tree</vt:lpstr>
      <vt:lpstr>Array Implementation</vt:lpstr>
      <vt:lpstr>Disadvantages of Array Implementation</vt:lpstr>
      <vt:lpstr>Representation of Binary Tree</vt:lpstr>
      <vt:lpstr>Linked Implementation</vt:lpstr>
      <vt:lpstr>Linked Implementation</vt:lpstr>
      <vt:lpstr>Properties of Binary Trees</vt:lpstr>
      <vt:lpstr>Binary Tree Operations</vt:lpstr>
      <vt:lpstr>Binary Tree Operations</vt:lpstr>
      <vt:lpstr>Binary TreeTraversals</vt:lpstr>
      <vt:lpstr>BT Traversal Algorithms</vt:lpstr>
      <vt:lpstr>Recursive Tree Traversal</vt:lpstr>
      <vt:lpstr>In our Example</vt:lpstr>
      <vt:lpstr>Recursive Tree Traversal</vt:lpstr>
      <vt:lpstr>In our Example</vt:lpstr>
      <vt:lpstr>Recursive Tree Traversal</vt:lpstr>
      <vt:lpstr>In our Example</vt:lpstr>
      <vt:lpstr>Non Recursive BT Traversal</vt:lpstr>
      <vt:lpstr>Non Recursive Inorder BT Traversal</vt:lpstr>
      <vt:lpstr>Inorder Non recursive Implementation</vt:lpstr>
      <vt:lpstr>In our Example</vt:lpstr>
      <vt:lpstr>Non Recursive Tree Traversal</vt:lpstr>
      <vt:lpstr>Preorder Non recursive Implementation</vt:lpstr>
      <vt:lpstr>In our Example</vt:lpstr>
      <vt:lpstr>Non Recursive Tree Traversal</vt:lpstr>
      <vt:lpstr>Non Recursive Postorder Traversal</vt:lpstr>
      <vt:lpstr>Implementation of Postorder  Non Recursive Traversal</vt:lpstr>
      <vt:lpstr>In our Example</vt:lpstr>
      <vt:lpstr>Insertion Operation- Binary Tree</vt:lpstr>
      <vt:lpstr>Counting Nodes</vt:lpstr>
      <vt:lpstr>Counting Leaf Nodes</vt:lpstr>
      <vt:lpstr>Computing Height of BT</vt:lpstr>
      <vt:lpstr>Copying Binary Tree</vt:lpstr>
      <vt:lpstr>BT Equality Test</vt:lpstr>
      <vt:lpstr>Replica or Mirror of BT</vt:lpstr>
      <vt:lpstr>Level Order Traversal</vt:lpstr>
      <vt:lpstr>Level Order Example</vt:lpstr>
      <vt:lpstr>Level order Traversal - Algorithm</vt:lpstr>
      <vt:lpstr>In Our Example</vt:lpstr>
      <vt:lpstr>Applications of Binary Trees</vt:lpstr>
      <vt:lpstr>Algebraic Expressions - Introduction</vt:lpstr>
      <vt:lpstr>Algebraic Expressions</vt:lpstr>
      <vt:lpstr>Algebraic Expressions (2)</vt:lpstr>
      <vt:lpstr>Algebraic Expressions (3)</vt:lpstr>
      <vt:lpstr>Algebraic Expressions (3)</vt:lpstr>
      <vt:lpstr>How  to Represent ?</vt:lpstr>
      <vt:lpstr>General Idea</vt:lpstr>
      <vt:lpstr>The Rule</vt:lpstr>
      <vt:lpstr>Apply the Rule</vt:lpstr>
      <vt:lpstr>Examples</vt:lpstr>
      <vt:lpstr>Expression Tree</vt:lpstr>
      <vt:lpstr>Expression Tree (2)</vt:lpstr>
      <vt:lpstr>Expression Tree (3)</vt:lpstr>
      <vt:lpstr>Expression Tree - Evaluation</vt:lpstr>
      <vt:lpstr>Expression Tree – Evaluation (2)</vt:lpstr>
      <vt:lpstr>Expression Tree - Evaluation (3)</vt:lpstr>
      <vt:lpstr>Binary Search Trees</vt:lpstr>
      <vt:lpstr>Binary Search Tree Property</vt:lpstr>
      <vt:lpstr>An Example</vt:lpstr>
      <vt:lpstr>Some More Examples</vt:lpstr>
      <vt:lpstr>Looking Up an Element</vt:lpstr>
      <vt:lpstr>A Recursive Algorithm</vt:lpstr>
      <vt:lpstr>Recursive Procedure</vt:lpstr>
      <vt:lpstr>Iterative Procedure</vt:lpstr>
      <vt:lpstr>Minimum</vt:lpstr>
      <vt:lpstr>Maximum</vt:lpstr>
      <vt:lpstr>Successor and predecessor</vt:lpstr>
      <vt:lpstr>Tree Successor</vt:lpstr>
      <vt:lpstr>The Two Cases of TREE-SUCCSSOR</vt:lpstr>
      <vt:lpstr>Example</vt:lpstr>
      <vt:lpstr>Insertion and Deletion</vt:lpstr>
      <vt:lpstr>Insertion</vt:lpstr>
      <vt:lpstr>Tree-Insert Procedure</vt:lpstr>
      <vt:lpstr>How  it Works ?</vt:lpstr>
      <vt:lpstr>Insert Operation in BST</vt:lpstr>
      <vt:lpstr>Deletion in BST</vt:lpstr>
      <vt:lpstr>Tree Deletion - Case 1</vt:lpstr>
      <vt:lpstr>Tree Deletion - Case 2</vt:lpstr>
      <vt:lpstr>Tree Deletion - Case 3</vt:lpstr>
      <vt:lpstr>Threaded Binary Tree</vt:lpstr>
      <vt:lpstr>TBT Contd…</vt:lpstr>
      <vt:lpstr>TBT Contd…</vt:lpstr>
      <vt:lpstr>Types of TBT</vt:lpstr>
      <vt:lpstr>TBT Node Implementation</vt:lpstr>
      <vt:lpstr>Traversing a Threaded Binary Tree </vt:lpstr>
      <vt:lpstr>TBT inorder traversal</vt:lpstr>
      <vt:lpstr>In our Example</vt:lpstr>
      <vt:lpstr>TBT Advantages</vt:lpstr>
      <vt:lpstr>Insertion in TBT</vt:lpstr>
      <vt:lpstr>Insertion in TBT</vt:lpstr>
      <vt:lpstr>Insertion in TBT</vt:lpstr>
      <vt:lpstr>Insertion in TBT</vt:lpstr>
      <vt:lpstr>Insertion in TBT</vt:lpstr>
      <vt:lpstr>Insertion in TBT</vt:lpstr>
      <vt:lpstr>Insertion in TBT</vt:lpstr>
      <vt:lpstr>Deletion in TBT</vt:lpstr>
      <vt:lpstr>Huffman’s Tree</vt:lpstr>
      <vt:lpstr>Huffman’s Tree</vt:lpstr>
      <vt:lpstr>Huffman Encoding</vt:lpstr>
      <vt:lpstr>Problems with Fixed-length codes</vt:lpstr>
      <vt:lpstr>Better Solution</vt:lpstr>
      <vt:lpstr>Prefix property</vt:lpstr>
      <vt:lpstr>Code without prefix property</vt:lpstr>
      <vt:lpstr>Slide 163</vt:lpstr>
      <vt:lpstr>Slide 164</vt:lpstr>
      <vt:lpstr>Slide 165</vt:lpstr>
      <vt:lpstr>What code to use? </vt:lpstr>
      <vt:lpstr>Building a Huffman Tree</vt:lpstr>
      <vt:lpstr>In our Example</vt:lpstr>
      <vt:lpstr>Step 1</vt:lpstr>
      <vt:lpstr>Step 2</vt:lpstr>
      <vt:lpstr>Step 3</vt:lpstr>
      <vt:lpstr>Step 4</vt:lpstr>
      <vt:lpstr>Step 5</vt:lpstr>
      <vt:lpstr>Step 6</vt:lpstr>
      <vt:lpstr>Step 7</vt:lpstr>
      <vt:lpstr>Step 8</vt:lpstr>
      <vt:lpstr>Labeled Edges</vt:lpstr>
      <vt:lpstr>Huffman code &amp; encoded message </vt:lpstr>
      <vt:lpstr>Slide 179</vt:lpstr>
      <vt:lpstr>Slide 180</vt:lpstr>
      <vt:lpstr>Queries and Discussions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CS8391-DATA STRUCTURES</dc:title>
  <dc:creator>Mr. Aryan</dc:creator>
  <cp:lastModifiedBy>Laptop</cp:lastModifiedBy>
  <cp:revision>366</cp:revision>
  <dcterms:created xsi:type="dcterms:W3CDTF">2019-01-16T03:45:15Z</dcterms:created>
  <dcterms:modified xsi:type="dcterms:W3CDTF">2020-01-01T17:21:08Z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2018-06-29T00:00:00Z</vt:filetime>
  </property>
  <property fmtid="{D5CDD505-2E9C-101B-9397-08002B2CF9AE}" pid="3" name="Creator">
    <vt:lpwstr>Microsoft® Office PowerPoint® 2007</vt:lpwstr>
  </property>
  <property fmtid="{D5CDD505-2E9C-101B-9397-08002B2CF9AE}" pid="4" name="LastSaved">
    <vt:filetime>2019-01-16T00:00:00Z</vt:filetime>
  </property>
</Properties>
</file>