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FD4A43D-2B7A-43B3-A56D-8AD8E140953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7F324E1-8903-49D6-B86B-E453A2AC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28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A43D-2B7A-43B3-A56D-8AD8E140953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4E1-8903-49D6-B86B-E453A2AC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9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A43D-2B7A-43B3-A56D-8AD8E140953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4E1-8903-49D6-B86B-E453A2AC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00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A43D-2B7A-43B3-A56D-8AD8E140953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4E1-8903-49D6-B86B-E453A2AC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052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A43D-2B7A-43B3-A56D-8AD8E140953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4E1-8903-49D6-B86B-E453A2AC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98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A43D-2B7A-43B3-A56D-8AD8E140953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4E1-8903-49D6-B86B-E453A2AC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20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A43D-2B7A-43B3-A56D-8AD8E140953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4E1-8903-49D6-B86B-E453A2AC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217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A43D-2B7A-43B3-A56D-8AD8E140953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4E1-8903-49D6-B86B-E453A2ACB41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09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A43D-2B7A-43B3-A56D-8AD8E140953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4E1-8903-49D6-B86B-E453A2AC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6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A43D-2B7A-43B3-A56D-8AD8E140953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4E1-8903-49D6-B86B-E453A2AC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85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A43D-2B7A-43B3-A56D-8AD8E140953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4E1-8903-49D6-B86B-E453A2AC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02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A43D-2B7A-43B3-A56D-8AD8E140953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4E1-8903-49D6-B86B-E453A2AC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4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A43D-2B7A-43B3-A56D-8AD8E140953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4E1-8903-49D6-B86B-E453A2AC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05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A43D-2B7A-43B3-A56D-8AD8E140953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4E1-8903-49D6-B86B-E453A2AC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32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A43D-2B7A-43B3-A56D-8AD8E140953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4E1-8903-49D6-B86B-E453A2AC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2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A43D-2B7A-43B3-A56D-8AD8E140953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4E1-8903-49D6-B86B-E453A2AC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7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A43D-2B7A-43B3-A56D-8AD8E140953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4E1-8903-49D6-B86B-E453A2AC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2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D4A43D-2B7A-43B3-A56D-8AD8E1409533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F324E1-8903-49D6-B86B-E453A2AC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77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9E39BD-0D6D-E8A1-CA7B-F404F16B0B93}"/>
              </a:ext>
            </a:extLst>
          </p:cNvPr>
          <p:cNvSpPr txBox="1"/>
          <p:nvPr/>
        </p:nvSpPr>
        <p:spPr>
          <a:xfrm>
            <a:off x="923635" y="738909"/>
            <a:ext cx="10797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Berlin Sans FB Demi" panose="020E0802020502020306" pitchFamily="34" charset="0"/>
              </a:rPr>
              <a:t>DATA VISUALIZATION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1473B-6C4A-9441-1D81-C4AF0B23BEC9}"/>
              </a:ext>
            </a:extLst>
          </p:cNvPr>
          <p:cNvSpPr txBox="1"/>
          <p:nvPr/>
        </p:nvSpPr>
        <p:spPr>
          <a:xfrm>
            <a:off x="923636" y="2721114"/>
            <a:ext cx="955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i="1" dirty="0">
                <a:latin typeface="Berlin Sans FB Demi" panose="020E0802020502020306" pitchFamily="34" charset="0"/>
              </a:rPr>
              <a:t>AMAZON SALES 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0B959-5D52-7B75-DAC1-9B11EBD8492F}"/>
              </a:ext>
            </a:extLst>
          </p:cNvPr>
          <p:cNvSpPr txBox="1"/>
          <p:nvPr/>
        </p:nvSpPr>
        <p:spPr>
          <a:xfrm>
            <a:off x="724150" y="4158520"/>
            <a:ext cx="9550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i="1" dirty="0">
                <a:latin typeface="Berlin Sans FB Demi" panose="020E0802020502020306" pitchFamily="34" charset="0"/>
              </a:rPr>
              <a:t>ARYADEVI R</a:t>
            </a:r>
          </a:p>
          <a:p>
            <a:r>
              <a:rPr lang="en-IN" sz="3200" i="1" dirty="0">
                <a:latin typeface="Berlin Sans FB Demi" panose="020E0802020502020306" pitchFamily="34" charset="0"/>
              </a:rPr>
              <a:t>Internship Project</a:t>
            </a:r>
          </a:p>
        </p:txBody>
      </p:sp>
    </p:spTree>
    <p:extLst>
      <p:ext uri="{BB962C8B-B14F-4D97-AF65-F5344CB8AC3E}">
        <p14:creationId xmlns:p14="http://schemas.microsoft.com/office/powerpoint/2010/main" val="127299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9948-6661-6010-EF3F-25EB663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Berlin Sans FB Demi" panose="020E0802020502020306" pitchFamily="34" charset="0"/>
              </a:rPr>
              <a:t>DASHBOARD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88A7-9478-92B5-F66E-D1CAC2BB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684163" cy="4360333"/>
          </a:xfrm>
        </p:spPr>
        <p:txBody>
          <a:bodyPr anchor="t">
            <a:noAutofit/>
          </a:bodyPr>
          <a:lstStyle/>
          <a:p>
            <a:r>
              <a:rPr lang="en-IN" sz="2200" dirty="0"/>
              <a:t>Sales dashboard has following 5 visuals:</a:t>
            </a:r>
          </a:p>
          <a:p>
            <a:pPr lvl="2"/>
            <a:r>
              <a:rPr lang="en-IN" sz="2200" b="1" dirty="0"/>
              <a:t>Products and Revenue </a:t>
            </a:r>
            <a:r>
              <a:rPr lang="en-IN" sz="2200" dirty="0"/>
              <a:t>= Line chart shows the revenue generated across various product type</a:t>
            </a:r>
          </a:p>
          <a:p>
            <a:pPr lvl="2"/>
            <a:r>
              <a:rPr lang="en-IN" sz="2200" b="1" dirty="0"/>
              <a:t>Revenue by Region and Sales Channel </a:t>
            </a:r>
            <a:r>
              <a:rPr lang="en-IN" sz="2200" dirty="0"/>
              <a:t>= Stacked bar chart shows revenue generated in regions by channel</a:t>
            </a:r>
          </a:p>
          <a:p>
            <a:pPr lvl="2"/>
            <a:r>
              <a:rPr lang="en-IN" sz="2200" b="1" dirty="0"/>
              <a:t>Revenue by Order Priority </a:t>
            </a:r>
            <a:r>
              <a:rPr lang="en-IN" sz="2200" dirty="0"/>
              <a:t>= Donut chart shows revenue generated by order priority</a:t>
            </a:r>
          </a:p>
          <a:p>
            <a:pPr lvl="2"/>
            <a:r>
              <a:rPr lang="en-IN" sz="2200" b="1" dirty="0"/>
              <a:t>Top 5 Item Type by Revenue </a:t>
            </a:r>
            <a:r>
              <a:rPr lang="en-IN" sz="2200" dirty="0"/>
              <a:t>= Bar chart shows top 5 product type which generates highest revenue</a:t>
            </a:r>
          </a:p>
          <a:p>
            <a:pPr lvl="2"/>
            <a:r>
              <a:rPr lang="en-IN" sz="2200" b="1" dirty="0"/>
              <a:t>Top 5 Country by Revenue </a:t>
            </a:r>
            <a:r>
              <a:rPr lang="en-IN" sz="2200" dirty="0"/>
              <a:t>= Bar chart shows top 5 countries generating highest revenue</a:t>
            </a:r>
          </a:p>
          <a:p>
            <a:pPr lvl="2"/>
            <a:endParaRPr lang="en-IN" sz="2400" dirty="0"/>
          </a:p>
          <a:p>
            <a:pPr marL="0" indent="0">
              <a:buNone/>
            </a:pPr>
            <a:r>
              <a:rPr lang="en-IN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9127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9948-6661-6010-EF3F-25EB663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Berlin Sans FB Demi" panose="020E0802020502020306" pitchFamily="34" charset="0"/>
              </a:rPr>
              <a:t>Regional YEARLY SALES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347F72-C082-FC3C-B338-F0387A5D7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58" y="1878227"/>
            <a:ext cx="9672167" cy="4843849"/>
          </a:xfrm>
        </p:spPr>
      </p:pic>
    </p:spTree>
    <p:extLst>
      <p:ext uri="{BB962C8B-B14F-4D97-AF65-F5344CB8AC3E}">
        <p14:creationId xmlns:p14="http://schemas.microsoft.com/office/powerpoint/2010/main" val="345925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9948-6661-6010-EF3F-25EB663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Berlin Sans FB Demi" panose="020E0802020502020306" pitchFamily="34" charset="0"/>
              </a:rPr>
              <a:t>DASHBOARD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88A7-9478-92B5-F66E-D1CAC2BB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684163" cy="3649133"/>
          </a:xfrm>
        </p:spPr>
        <p:txBody>
          <a:bodyPr>
            <a:normAutofit fontScale="92500" lnSpcReduction="10000"/>
          </a:bodyPr>
          <a:lstStyle/>
          <a:p>
            <a:r>
              <a:rPr lang="en-IN" sz="3400" dirty="0"/>
              <a:t>Regional and Yearly sales dashboard has following visuals:</a:t>
            </a:r>
          </a:p>
          <a:p>
            <a:pPr lvl="2"/>
            <a:r>
              <a:rPr lang="en-IN" sz="3000" b="1" dirty="0"/>
              <a:t>Revenue Trend by Month and Year </a:t>
            </a:r>
            <a:r>
              <a:rPr lang="en-IN" sz="3000" dirty="0"/>
              <a:t>=</a:t>
            </a:r>
            <a:r>
              <a:rPr lang="en-IN" sz="3200" dirty="0"/>
              <a:t> Line chart shows the year-month revenue trend</a:t>
            </a:r>
            <a:endParaRPr lang="en-IN" sz="3000" dirty="0"/>
          </a:p>
          <a:p>
            <a:pPr lvl="2"/>
            <a:r>
              <a:rPr lang="en-IN" sz="3000" b="1" dirty="0"/>
              <a:t>Revenue Trend by Year </a:t>
            </a:r>
            <a:r>
              <a:rPr lang="en-IN" sz="3000" dirty="0"/>
              <a:t>= Line chart shows revenue generated in each year</a:t>
            </a:r>
          </a:p>
          <a:p>
            <a:pPr lvl="2"/>
            <a:r>
              <a:rPr lang="en-IN" sz="3000" b="1" dirty="0"/>
              <a:t>Region Matrix table </a:t>
            </a:r>
            <a:r>
              <a:rPr lang="en-IN" sz="3000" dirty="0"/>
              <a:t>= Matrix table shows region with revenue, revenue contribution %, profit, profit contribution %, profit margin%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67525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9948-6661-6010-EF3F-25EB663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Berlin Sans FB Demi" panose="020E0802020502020306" pitchFamily="34" charset="0"/>
              </a:rPr>
              <a:t>DASHBOARD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88A7-9478-92B5-F66E-D1CAC2BB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684163" cy="3649133"/>
          </a:xfrm>
        </p:spPr>
        <p:txBody>
          <a:bodyPr>
            <a:noAutofit/>
          </a:bodyPr>
          <a:lstStyle/>
          <a:p>
            <a:r>
              <a:rPr lang="en-IN" sz="2400" dirty="0"/>
              <a:t>A bunch of card visuals were placed on the top left to show the values of important KPIs</a:t>
            </a:r>
          </a:p>
          <a:p>
            <a:r>
              <a:rPr lang="en-IN" sz="2400" dirty="0"/>
              <a:t>The following filters were created to slice and cube the data:</a:t>
            </a:r>
          </a:p>
          <a:p>
            <a:pPr lvl="2"/>
            <a:r>
              <a:rPr lang="en-IN" sz="2400" dirty="0"/>
              <a:t>Month </a:t>
            </a:r>
          </a:p>
          <a:p>
            <a:pPr lvl="2"/>
            <a:r>
              <a:rPr lang="en-IN" sz="2400" dirty="0"/>
              <a:t>Year</a:t>
            </a:r>
          </a:p>
          <a:p>
            <a:pPr lvl="2"/>
            <a:r>
              <a:rPr lang="en-IN" sz="2400" dirty="0"/>
              <a:t>Channel</a:t>
            </a:r>
          </a:p>
          <a:p>
            <a:pPr lvl="2"/>
            <a:r>
              <a:rPr lang="en-IN" sz="2400" dirty="0"/>
              <a:t>Order Priority</a:t>
            </a:r>
          </a:p>
          <a:p>
            <a:r>
              <a:rPr lang="en-IN" sz="2400" dirty="0"/>
              <a:t>A warm theme was selected</a:t>
            </a:r>
          </a:p>
          <a:p>
            <a:r>
              <a:rPr lang="en-IN" sz="2400" dirty="0"/>
              <a:t>Visuals were interactive</a:t>
            </a:r>
          </a:p>
        </p:txBody>
      </p:sp>
    </p:spTree>
    <p:extLst>
      <p:ext uri="{BB962C8B-B14F-4D97-AF65-F5344CB8AC3E}">
        <p14:creationId xmlns:p14="http://schemas.microsoft.com/office/powerpoint/2010/main" val="60459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9948-6661-6010-EF3F-25EB663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Berlin Sans FB Demi" panose="020E0802020502020306" pitchFamily="34" charset="0"/>
              </a:rPr>
              <a:t>BUSINESS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88A7-9478-92B5-F66E-D1CAC2BB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684163" cy="386156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Following are some of the sales insights derived from sales analysis dashboard: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11111"/>
                </a:solidFill>
                <a:effectLst/>
              </a:rPr>
              <a:t>Cosmetic Products</a:t>
            </a:r>
            <a:r>
              <a:rPr lang="en-US" sz="2200" b="0" i="0" dirty="0">
                <a:solidFill>
                  <a:srgbClr val="111111"/>
                </a:solidFill>
                <a:effectLst/>
              </a:rPr>
              <a:t>: Highest revenue at $36.6M, while </a:t>
            </a:r>
            <a:r>
              <a:rPr lang="en-US" sz="2200" b="1" i="0" dirty="0">
                <a:solidFill>
                  <a:srgbClr val="111111"/>
                </a:solidFill>
                <a:effectLst/>
              </a:rPr>
              <a:t>Fruits</a:t>
            </a:r>
            <a:r>
              <a:rPr lang="en-US" sz="2200" b="0" i="0" dirty="0">
                <a:solidFill>
                  <a:srgbClr val="111111"/>
                </a:solidFill>
                <a:effectLst/>
              </a:rPr>
              <a:t> have the lowest at $0.5M.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11111"/>
                </a:solidFill>
                <a:effectLst/>
              </a:rPr>
              <a:t>Sales Channels</a:t>
            </a:r>
            <a:r>
              <a:rPr lang="en-US" sz="2200" b="0" i="0" dirty="0">
                <a:solidFill>
                  <a:srgbClr val="111111"/>
                </a:solidFill>
                <a:effectLst/>
              </a:rPr>
              <a:t>: Offline channels generate higher revenue compared to online channels.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11111"/>
                </a:solidFill>
                <a:effectLst/>
              </a:rPr>
              <a:t>Top 5 Countries by Revenue</a:t>
            </a:r>
            <a:r>
              <a:rPr lang="en-US" sz="2200" b="0" i="0" dirty="0">
                <a:solidFill>
                  <a:srgbClr val="111111"/>
                </a:solidFill>
                <a:effectLst/>
              </a:rPr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11111"/>
                </a:solidFill>
                <a:effectLst/>
              </a:rPr>
              <a:t>Honduras</a:t>
            </a:r>
            <a:r>
              <a:rPr lang="en-US" sz="2200" b="0" i="0" dirty="0">
                <a:solidFill>
                  <a:srgbClr val="111111"/>
                </a:solidFill>
                <a:effectLst/>
              </a:rPr>
              <a:t>: $6.3M (highest)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11111"/>
                </a:solidFill>
                <a:effectLst/>
              </a:rPr>
              <a:t>Mexico</a:t>
            </a:r>
            <a:r>
              <a:rPr lang="en-US" sz="2200" b="0" i="0" dirty="0">
                <a:solidFill>
                  <a:srgbClr val="111111"/>
                </a:solidFill>
                <a:effectLst/>
              </a:rPr>
              <a:t>: $5.6M (5th position)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11111"/>
                </a:solidFill>
                <a:effectLst/>
              </a:rPr>
              <a:t>Kuwait</a:t>
            </a:r>
            <a:r>
              <a:rPr lang="en-US" sz="2200" b="0" i="0" dirty="0">
                <a:solidFill>
                  <a:srgbClr val="111111"/>
                </a:solidFill>
                <a:effectLst/>
              </a:rPr>
              <a:t>: Lowest revenue-generating country.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2819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9948-6661-6010-EF3F-25EB663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Berlin Sans FB Demi" panose="020E0802020502020306" pitchFamily="34" charset="0"/>
              </a:rPr>
              <a:t>BUSINESS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88A7-9478-92B5-F66E-D1CAC2BB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684163" cy="3861569"/>
          </a:xfrm>
        </p:spPr>
        <p:txBody>
          <a:bodyPr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Following are some of the sales insights derived from sales analysis dashboard: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11111"/>
                </a:solidFill>
                <a:effectLst/>
              </a:rPr>
              <a:t>Highest revenue and profit is for </a:t>
            </a:r>
            <a:r>
              <a:rPr lang="en-IN" sz="2000" b="1" i="0" dirty="0">
                <a:solidFill>
                  <a:srgbClr val="111111"/>
                </a:solidFill>
                <a:effectLst/>
              </a:rPr>
              <a:t>cosmetic</a:t>
            </a:r>
            <a:r>
              <a:rPr lang="en-IN" sz="2000" b="0" i="0" dirty="0">
                <a:solidFill>
                  <a:srgbClr val="111111"/>
                </a:solidFill>
                <a:effectLst/>
              </a:rPr>
              <a:t>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</a:rPr>
              <a:t>Highest total cost is for </a:t>
            </a:r>
            <a:r>
              <a:rPr lang="en-US" sz="2000" b="1" i="0" dirty="0">
                <a:solidFill>
                  <a:srgbClr val="111111"/>
                </a:solidFill>
                <a:effectLst/>
              </a:rPr>
              <a:t>Office supplies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11111"/>
                </a:solidFill>
                <a:effectLst/>
              </a:rPr>
              <a:t>Regional Revenues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11111"/>
                </a:solidFill>
                <a:effectLst/>
              </a:rPr>
              <a:t>Sub-Saharan Africa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Highest at $26M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11111"/>
                </a:solidFill>
                <a:effectLst/>
              </a:rPr>
              <a:t>North America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Lowest at $6M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11111"/>
                </a:solidFill>
                <a:effectLst/>
              </a:rPr>
              <a:t>Priority Levels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11111"/>
                </a:solidFill>
                <a:effectLst/>
              </a:rPr>
              <a:t>H Priority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35% of total revenue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11111"/>
                </a:solidFill>
                <a:effectLst/>
              </a:rPr>
              <a:t>C Priority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14% (lowest)</a:t>
            </a:r>
            <a:endParaRPr lang="en-US" sz="2000" i="0" dirty="0">
              <a:solidFill>
                <a:srgbClr val="111111"/>
              </a:solidFill>
            </a:endParaRP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8493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9948-6661-6010-EF3F-25EB663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Berlin Sans FB Demi" panose="020E0802020502020306" pitchFamily="34" charset="0"/>
              </a:rPr>
              <a:t>BUSINESS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88A7-9478-92B5-F66E-D1CAC2BB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684163" cy="386156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Following are some of the sales insights derived from sales analysis dashboard: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111111"/>
                </a:solidFill>
                <a:effectLst/>
              </a:rPr>
              <a:t>Peak Revenue Year</a:t>
            </a:r>
            <a:r>
              <a:rPr lang="en-US" sz="2400" b="0" i="0" dirty="0">
                <a:solidFill>
                  <a:srgbClr val="111111"/>
                </a:solidFill>
                <a:effectLst/>
              </a:rPr>
              <a:t>: 2012 (within the range of 2010-2017)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111111"/>
                </a:solidFill>
                <a:effectLst/>
              </a:rPr>
              <a:t>Lowest Revenue Year</a:t>
            </a:r>
            <a:r>
              <a:rPr lang="en-US" sz="2400" b="0" i="0" dirty="0">
                <a:solidFill>
                  <a:srgbClr val="111111"/>
                </a:solidFill>
                <a:effectLst/>
              </a:rPr>
              <a:t>: 2011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111111"/>
                </a:solidFill>
                <a:effectLst/>
              </a:rPr>
              <a:t>Post-2012 Trend</a:t>
            </a:r>
            <a:r>
              <a:rPr lang="en-US" sz="2400" b="0" i="0" dirty="0">
                <a:solidFill>
                  <a:srgbClr val="111111"/>
                </a:solidFill>
                <a:effectLst/>
              </a:rPr>
              <a:t>: Significant decrease in revenue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111111"/>
                </a:solidFill>
                <a:effectLst/>
              </a:rPr>
              <a:t>Highest Revenue Month</a:t>
            </a:r>
            <a:r>
              <a:rPr lang="en-US" sz="2400" b="0" i="0" dirty="0">
                <a:solidFill>
                  <a:srgbClr val="111111"/>
                </a:solidFill>
                <a:effectLst/>
              </a:rPr>
              <a:t>: July 2013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111111"/>
                </a:solidFill>
                <a:effectLst/>
              </a:rPr>
              <a:t>Lowest Revenue Month</a:t>
            </a:r>
            <a:r>
              <a:rPr lang="en-US" sz="2400" b="0" i="0" dirty="0">
                <a:solidFill>
                  <a:srgbClr val="111111"/>
                </a:solidFill>
                <a:effectLst/>
              </a:rPr>
              <a:t>: August 2015</a:t>
            </a:r>
          </a:p>
          <a:p>
            <a:pPr marL="914400" lvl="2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276973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9948-6661-6010-EF3F-25EB663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Berlin Sans FB Demi" panose="020E0802020502020306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88A7-9478-92B5-F66E-D1CAC2BB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684163" cy="38615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A sales dashboard was built for Amazon sales management team depicting its various KPIs visually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Relevant filters and interactions was provided in the dashboard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This dashboard can be used for both high-level and in-depth analysis of KPIs across various dimensions</a:t>
            </a:r>
          </a:p>
          <a:p>
            <a:pPr marL="914400" lvl="2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69449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D33BC9-B0AE-FA90-013F-CE25BDC89590}"/>
              </a:ext>
            </a:extLst>
          </p:cNvPr>
          <p:cNvSpPr txBox="1"/>
          <p:nvPr/>
        </p:nvSpPr>
        <p:spPr>
          <a:xfrm>
            <a:off x="2863273" y="2087418"/>
            <a:ext cx="680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latin typeface="Berlin Sans FB Demi" panose="020E0802020502020306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58330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9948-6661-6010-EF3F-25EB663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Berlin Sans FB Demi" panose="020E0802020502020306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88A7-9478-92B5-F66E-D1CAC2BB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sz="4000" dirty="0"/>
              <a:t>Amazon is an American multinational technology company, engaged in e-commerce, cloud computing, online advertising, digital streaming and artificial intelligence</a:t>
            </a:r>
          </a:p>
          <a:p>
            <a:r>
              <a:rPr lang="en-IN" sz="4000" dirty="0"/>
              <a:t>Sales management has gained importance to meet increasing competition and the need for improved methods of distribution to reduce cost and to increase profits</a:t>
            </a:r>
          </a:p>
          <a:p>
            <a:r>
              <a:rPr lang="en-IN" sz="4000" dirty="0"/>
              <a:t>Sales team wants the analyst to ETL(Extract-Transform-Load) and find month-wise, year-wise, yearly month-wise sales-trend</a:t>
            </a:r>
          </a:p>
          <a:p>
            <a:r>
              <a:rPr lang="en-IN" sz="4000" dirty="0"/>
              <a:t>Hence, it is decided to develop a KPI dashboard to determine key metrics and show meaningful relationships between attributes</a:t>
            </a:r>
          </a:p>
          <a:p>
            <a:r>
              <a:rPr lang="en-IN" sz="4000" dirty="0"/>
              <a:t>This will help the sales team to take strategic sales decisions based on insights generated from dashboard</a:t>
            </a:r>
          </a:p>
          <a:p>
            <a:pPr marL="0" indent="0">
              <a:buNone/>
            </a:pPr>
            <a:endParaRPr lang="en-IN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5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9948-6661-6010-EF3F-25EB663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Berlin Sans FB Demi" panose="020E0802020502020306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88A7-9478-92B5-F66E-D1CAC2BB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400" dirty="0"/>
              <a:t>Amazon sales data identified for sales analysis</a:t>
            </a:r>
          </a:p>
          <a:p>
            <a:r>
              <a:rPr lang="en-IN" sz="3400" dirty="0"/>
              <a:t>Clean and transform data as per requirement</a:t>
            </a:r>
          </a:p>
          <a:p>
            <a:r>
              <a:rPr lang="en-IN" sz="3400" dirty="0"/>
              <a:t>Create a sales dashboard that measures key metrices</a:t>
            </a:r>
          </a:p>
          <a:p>
            <a:r>
              <a:rPr lang="en-IN" sz="3400" dirty="0"/>
              <a:t>Add relevant filters to slice and dice the data</a:t>
            </a:r>
          </a:p>
          <a:p>
            <a:r>
              <a:rPr lang="en-IN" sz="3400" dirty="0"/>
              <a:t>Dashboard should have sales trend and attribute relation</a:t>
            </a:r>
          </a:p>
        </p:txBody>
      </p:sp>
    </p:spTree>
    <p:extLst>
      <p:ext uri="{BB962C8B-B14F-4D97-AF65-F5344CB8AC3E}">
        <p14:creationId xmlns:p14="http://schemas.microsoft.com/office/powerpoint/2010/main" val="391096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9948-6661-6010-EF3F-25EB663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Berlin Sans FB Demi" panose="020E0802020502020306" pitchFamily="34" charset="0"/>
              </a:rPr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88A7-9478-92B5-F66E-D1CAC2BB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250000"/>
              </a:lnSpc>
            </a:pPr>
            <a:r>
              <a:rPr lang="en-IN" sz="4000" dirty="0"/>
              <a:t>There is </a:t>
            </a:r>
            <a:r>
              <a:rPr lang="en-IN" sz="3600" dirty="0"/>
              <a:t>1 table with sales details(country, Item type, cost, revenue, profit)</a:t>
            </a:r>
          </a:p>
          <a:p>
            <a:pPr>
              <a:lnSpc>
                <a:spcPct val="250000"/>
              </a:lnSpc>
            </a:pPr>
            <a:r>
              <a:rPr lang="en-IN" sz="4000" dirty="0"/>
              <a:t>MySQL was used to execute EDA (Exploratory data analysis)</a:t>
            </a:r>
          </a:p>
          <a:p>
            <a:pPr>
              <a:lnSpc>
                <a:spcPct val="250000"/>
              </a:lnSpc>
            </a:pPr>
            <a:r>
              <a:rPr lang="en-IN" sz="4000" dirty="0"/>
              <a:t>Power BI was the tool used for creating the visualization/dashboard</a:t>
            </a:r>
          </a:p>
          <a:p>
            <a:pPr>
              <a:lnSpc>
                <a:spcPct val="250000"/>
              </a:lnSpc>
            </a:pPr>
            <a:r>
              <a:rPr lang="en-US" sz="3600" dirty="0"/>
              <a:t>Data was imported, analyzed and transformed using Power Query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184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9948-6661-6010-EF3F-25EB663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Berlin Sans FB Demi" panose="020E0802020502020306" pitchFamily="34" charset="0"/>
              </a:rPr>
              <a:t>EXPLORATORY 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199295-AD26-645D-ED0B-8CC204D1F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96" y="1812324"/>
            <a:ext cx="9547654" cy="4687330"/>
          </a:xfrm>
        </p:spPr>
      </p:pic>
    </p:spTree>
    <p:extLst>
      <p:ext uri="{BB962C8B-B14F-4D97-AF65-F5344CB8AC3E}">
        <p14:creationId xmlns:p14="http://schemas.microsoft.com/office/powerpoint/2010/main" val="33710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9948-6661-6010-EF3F-25EB663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Berlin Sans FB Demi" panose="020E0802020502020306" pitchFamily="34" charset="0"/>
              </a:rPr>
              <a:t>DATA TRANSFORMATION IN POWER QUERY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9842859-CA5F-2D3B-7CA7-AA13EAF7D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30" y="1993557"/>
            <a:ext cx="9415847" cy="4462661"/>
          </a:xfrm>
        </p:spPr>
      </p:pic>
    </p:spTree>
    <p:extLst>
      <p:ext uri="{BB962C8B-B14F-4D97-AF65-F5344CB8AC3E}">
        <p14:creationId xmlns:p14="http://schemas.microsoft.com/office/powerpoint/2010/main" val="155067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9948-6661-6010-EF3F-25EB663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Berlin Sans FB Demi" panose="020E0802020502020306" pitchFamily="34" charset="0"/>
              </a:rPr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88A7-9478-92B5-F66E-D1CAC2BB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684163" cy="3649133"/>
          </a:xfrm>
        </p:spPr>
        <p:txBody>
          <a:bodyPr>
            <a:normAutofit/>
          </a:bodyPr>
          <a:lstStyle/>
          <a:p>
            <a:r>
              <a:rPr lang="en-IN" sz="3400" dirty="0"/>
              <a:t>Measures are created to calculate following KPIs:</a:t>
            </a:r>
          </a:p>
          <a:p>
            <a:pPr marL="0" indent="0">
              <a:buNone/>
            </a:pPr>
            <a:r>
              <a:rPr lang="en-IN" sz="3400" dirty="0"/>
              <a:t>		</a:t>
            </a:r>
            <a:r>
              <a:rPr lang="en-IN" sz="3400" b="1" dirty="0"/>
              <a:t>Revenue </a:t>
            </a:r>
            <a:r>
              <a:rPr lang="en-IN" sz="3400" dirty="0"/>
              <a:t>= Sum of all revenue from all sold products </a:t>
            </a:r>
          </a:p>
          <a:p>
            <a:pPr marL="0" indent="0">
              <a:buNone/>
            </a:pPr>
            <a:r>
              <a:rPr lang="en-IN" sz="3400" dirty="0"/>
              <a:t>		</a:t>
            </a:r>
            <a:r>
              <a:rPr lang="en-IN" sz="3400" b="1" dirty="0"/>
              <a:t>Sold quantity </a:t>
            </a:r>
            <a:r>
              <a:rPr lang="en-IN" sz="3400" dirty="0"/>
              <a:t>= Sum of all sold quantity</a:t>
            </a:r>
          </a:p>
          <a:p>
            <a:pPr marL="0" indent="0">
              <a:buNone/>
            </a:pPr>
            <a:r>
              <a:rPr lang="en-IN" sz="3400" dirty="0"/>
              <a:t>		</a:t>
            </a:r>
            <a:r>
              <a:rPr lang="en-IN" sz="3400" b="1" dirty="0"/>
              <a:t>Profit </a:t>
            </a:r>
            <a:r>
              <a:rPr lang="en-IN" sz="3400" dirty="0"/>
              <a:t>= Total profit generated from each products</a:t>
            </a:r>
          </a:p>
          <a:p>
            <a:pPr marL="0" indent="0">
              <a:buNone/>
            </a:pPr>
            <a:r>
              <a:rPr lang="en-IN" sz="3400" dirty="0"/>
              <a:t>		</a:t>
            </a:r>
            <a:r>
              <a:rPr lang="en-IN" sz="3400" b="1" dirty="0"/>
              <a:t>Cost </a:t>
            </a:r>
            <a:r>
              <a:rPr lang="en-IN" sz="3400" dirty="0"/>
              <a:t>= Total cost of all products</a:t>
            </a:r>
          </a:p>
        </p:txBody>
      </p:sp>
    </p:spTree>
    <p:extLst>
      <p:ext uri="{BB962C8B-B14F-4D97-AF65-F5344CB8AC3E}">
        <p14:creationId xmlns:p14="http://schemas.microsoft.com/office/powerpoint/2010/main" val="284559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9948-6661-6010-EF3F-25EB663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Berlin Sans FB Demi" panose="020E0802020502020306" pitchFamily="34" charset="0"/>
              </a:rPr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88A7-9478-92B5-F66E-D1CAC2BB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684163" cy="3649133"/>
          </a:xfrm>
        </p:spPr>
        <p:txBody>
          <a:bodyPr>
            <a:normAutofit fontScale="92500" lnSpcReduction="20000"/>
          </a:bodyPr>
          <a:lstStyle/>
          <a:p>
            <a:r>
              <a:rPr lang="en-IN" sz="3400" dirty="0"/>
              <a:t>A few measures were created to measure the KPIs:</a:t>
            </a:r>
          </a:p>
          <a:p>
            <a:pPr marL="0" indent="0">
              <a:buNone/>
            </a:pPr>
            <a:r>
              <a:rPr lang="en-IN" sz="3400" dirty="0"/>
              <a:t>		</a:t>
            </a:r>
            <a:r>
              <a:rPr lang="en-IN" sz="3400" b="1" dirty="0"/>
              <a:t>Revenue Contribution % </a:t>
            </a:r>
            <a:r>
              <a:rPr lang="en-IN" sz="3400" dirty="0"/>
              <a:t>= Divide revenue by all    					product type, region and country </a:t>
            </a:r>
          </a:p>
          <a:p>
            <a:pPr marL="0" indent="0">
              <a:buNone/>
            </a:pPr>
            <a:r>
              <a:rPr lang="en-IN" sz="3400" dirty="0"/>
              <a:t>		</a:t>
            </a:r>
            <a:r>
              <a:rPr lang="en-IN" sz="3400" b="1" dirty="0"/>
              <a:t>Profit Margin % </a:t>
            </a:r>
            <a:r>
              <a:rPr lang="en-IN" sz="3400" dirty="0"/>
              <a:t>= Profit / Revenue</a:t>
            </a:r>
          </a:p>
          <a:p>
            <a:pPr marL="0" indent="0">
              <a:buNone/>
            </a:pPr>
            <a:r>
              <a:rPr lang="en-IN" sz="3400" dirty="0"/>
              <a:t>		</a:t>
            </a:r>
            <a:r>
              <a:rPr lang="en-IN" sz="3400" b="1" dirty="0"/>
              <a:t>Profit Margin Contribution %  </a:t>
            </a:r>
            <a:r>
              <a:rPr lang="en-IN" sz="3400" dirty="0"/>
              <a:t>= Divide profit margin % by 		all product type, region and country </a:t>
            </a:r>
          </a:p>
          <a:p>
            <a:pPr marL="0" indent="0">
              <a:buNone/>
            </a:pPr>
            <a:r>
              <a:rPr lang="en-IN" sz="3400" dirty="0"/>
              <a:t>		</a:t>
            </a:r>
            <a:r>
              <a:rPr lang="en-IN" sz="3400" b="1" dirty="0"/>
              <a:t>Profit Contribution % </a:t>
            </a:r>
            <a:r>
              <a:rPr lang="en-IN" sz="3400" dirty="0"/>
              <a:t>= Divide profit by 	all product type, 			region and country </a:t>
            </a:r>
          </a:p>
        </p:txBody>
      </p:sp>
    </p:spTree>
    <p:extLst>
      <p:ext uri="{BB962C8B-B14F-4D97-AF65-F5344CB8AC3E}">
        <p14:creationId xmlns:p14="http://schemas.microsoft.com/office/powerpoint/2010/main" val="176800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9948-6661-6010-EF3F-25EB663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Berlin Sans FB Demi" panose="020E0802020502020306" pitchFamily="34" charset="0"/>
              </a:rPr>
              <a:t>SALES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0C0268-B260-7BF7-41A3-16530642E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89" y="1754660"/>
            <a:ext cx="9910119" cy="4860324"/>
          </a:xfrm>
        </p:spPr>
      </p:pic>
    </p:spTree>
    <p:extLst>
      <p:ext uri="{BB962C8B-B14F-4D97-AF65-F5344CB8AC3E}">
        <p14:creationId xmlns:p14="http://schemas.microsoft.com/office/powerpoint/2010/main" val="2876949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4517</TotalTime>
  <Words>784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Berlin Sans FB Demi</vt:lpstr>
      <vt:lpstr>Calibri</vt:lpstr>
      <vt:lpstr>Calibri Light</vt:lpstr>
      <vt:lpstr>Wingdings</vt:lpstr>
      <vt:lpstr>Celestial</vt:lpstr>
      <vt:lpstr>PowerPoint Presentation</vt:lpstr>
      <vt:lpstr>objective</vt:lpstr>
      <vt:lpstr>PROBLEM STATEMENT</vt:lpstr>
      <vt:lpstr>SOLUTION APPROACH</vt:lpstr>
      <vt:lpstr>EXPLORATORY DATA ANALYSIS</vt:lpstr>
      <vt:lpstr>DATA TRANSFORMATION IN POWER QUERY</vt:lpstr>
      <vt:lpstr>SOLUTION APPROACH</vt:lpstr>
      <vt:lpstr>SOLUTION APPROACH</vt:lpstr>
      <vt:lpstr>SALES DASHBOARD</vt:lpstr>
      <vt:lpstr>DASHBOARD FEATURES</vt:lpstr>
      <vt:lpstr>Regional YEARLY SALES DASHBOARD</vt:lpstr>
      <vt:lpstr>DASHBOARD FEATURES</vt:lpstr>
      <vt:lpstr>DASHBOARD FEATURES</vt:lpstr>
      <vt:lpstr>BUSINESS OUTCOMES</vt:lpstr>
      <vt:lpstr>BUSINESS OUTCOMES</vt:lpstr>
      <vt:lpstr>BUSINESS OUTCOMES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Aryadevi R</dc:creator>
  <cp:lastModifiedBy>Aryadevi R</cp:lastModifiedBy>
  <cp:revision>3</cp:revision>
  <dcterms:created xsi:type="dcterms:W3CDTF">2024-07-18T11:16:20Z</dcterms:created>
  <dcterms:modified xsi:type="dcterms:W3CDTF">2024-09-12T12:54:11Z</dcterms:modified>
</cp:coreProperties>
</file>