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6" r:id="rId12"/>
    <p:sldId id="270" r:id="rId13"/>
    <p:sldId id="267" r:id="rId14"/>
    <p:sldId id="269" r:id="rId15"/>
    <p:sldId id="262" r:id="rId16"/>
    <p:sldId id="271" r:id="rId17"/>
    <p:sldId id="275" r:id="rId18"/>
    <p:sldId id="276" r:id="rId19"/>
    <p:sldId id="277" r:id="rId20"/>
    <p:sldId id="27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4D4B-5D58-4188-BF3C-B71F0C2AAC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B32BDDF3-FAF3-44FD-B92A-D8266656D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75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4D4B-5D58-4188-BF3C-B71F0C2AAC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DDF3-FAF3-44FD-B92A-D8266656D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1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4D4B-5D58-4188-BF3C-B71F0C2AAC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DDF3-FAF3-44FD-B92A-D8266656D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56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4D4B-5D58-4188-BF3C-B71F0C2AAC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DDF3-FAF3-44FD-B92A-D8266656D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7AB4D4B-5D58-4188-BF3C-B71F0C2AAC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32BDDF3-FAF3-44FD-B92A-D8266656D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8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4D4B-5D58-4188-BF3C-B71F0C2AAC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DDF3-FAF3-44FD-B92A-D8266656D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5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4D4B-5D58-4188-BF3C-B71F0C2AAC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DDF3-FAF3-44FD-B92A-D8266656D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3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4D4B-5D58-4188-BF3C-B71F0C2AAC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DDF3-FAF3-44FD-B92A-D8266656D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4D4B-5D58-4188-BF3C-B71F0C2AAC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DDF3-FAF3-44FD-B92A-D8266656D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5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4D4B-5D58-4188-BF3C-B71F0C2AAC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DDF3-FAF3-44FD-B92A-D8266656D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4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4D4B-5D58-4188-BF3C-B71F0C2AACAD}" type="datetimeFigureOut">
              <a:rPr lang="en-IN" smtClean="0"/>
              <a:t>13-09-2024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DDF3-FAF3-44FD-B92A-D8266656D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7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7AB4D4B-5D58-4188-BF3C-B71F0C2AAC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B32BDDF3-FAF3-44FD-B92A-D8266656D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06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72CC06-5B80-7CBC-C92B-9C56C94F2AC5}"/>
              </a:ext>
            </a:extLst>
          </p:cNvPr>
          <p:cNvSpPr/>
          <p:nvPr/>
        </p:nvSpPr>
        <p:spPr>
          <a:xfrm>
            <a:off x="731520" y="397565"/>
            <a:ext cx="10789920" cy="378565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085AC-2E92-6DA5-99AF-361A945F1B39}"/>
              </a:ext>
            </a:extLst>
          </p:cNvPr>
          <p:cNvSpPr txBox="1"/>
          <p:nvPr/>
        </p:nvSpPr>
        <p:spPr>
          <a:xfrm>
            <a:off x="731520" y="397565"/>
            <a:ext cx="10153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Bernard MT Condensed" panose="02050806060905020404" pitchFamily="18" charset="0"/>
              </a:rPr>
              <a:t>DATA VISUALIZATION PROJECT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5400" i="1" dirty="0">
                <a:latin typeface="Bernard MT Condensed" panose="02050806060905020404" pitchFamily="18" charset="0"/>
              </a:rPr>
              <a:t>ATTRITION ANALYTICS DASHBOARD FOR A HR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F9F08-74D2-150E-E167-A07A81894E93}"/>
              </a:ext>
            </a:extLst>
          </p:cNvPr>
          <p:cNvSpPr txBox="1"/>
          <p:nvPr/>
        </p:nvSpPr>
        <p:spPr>
          <a:xfrm>
            <a:off x="731520" y="4648700"/>
            <a:ext cx="188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ARYADEVI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9F87E-87C4-DAC7-81BE-C3D031A40D80}"/>
              </a:ext>
            </a:extLst>
          </p:cNvPr>
          <p:cNvSpPr txBox="1"/>
          <p:nvPr/>
        </p:nvSpPr>
        <p:spPr>
          <a:xfrm>
            <a:off x="699715" y="5068553"/>
            <a:ext cx="1771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Internship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38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DASHBOARD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3E66-875C-C1E8-CC92-80B51893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157" y="1613408"/>
            <a:ext cx="10058400" cy="40806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Bahnschrift Condensed" panose="020B0502040204020203" pitchFamily="34" charset="0"/>
              </a:rPr>
              <a:t>The following visuals were provided in Employee dashboard:	</a:t>
            </a:r>
          </a:p>
          <a:p>
            <a:pPr lvl="2">
              <a:lnSpc>
                <a:spcPct val="100000"/>
              </a:lnSpc>
            </a:pPr>
            <a:r>
              <a:rPr lang="en-IN" sz="2400" b="1" dirty="0">
                <a:latin typeface="Bahnschrift Condensed" panose="020B0502040204020203" pitchFamily="34" charset="0"/>
              </a:rPr>
              <a:t>Employee count and distance from home </a:t>
            </a:r>
            <a:r>
              <a:rPr lang="en-IN" sz="2400" dirty="0">
                <a:latin typeface="Bahnschrift Condensed" panose="020B0502040204020203" pitchFamily="34" charset="0"/>
              </a:rPr>
              <a:t>= Pie chart draws the employee count according to the distance from home</a:t>
            </a:r>
          </a:p>
          <a:p>
            <a:pPr lvl="2">
              <a:lnSpc>
                <a:spcPct val="100000"/>
              </a:lnSpc>
            </a:pPr>
            <a:r>
              <a:rPr lang="en-IN" sz="2400" b="1" dirty="0">
                <a:latin typeface="Bahnschrift Condensed" panose="020B0502040204020203" pitchFamily="34" charset="0"/>
              </a:rPr>
              <a:t>Employee count and marital status </a:t>
            </a:r>
            <a:r>
              <a:rPr lang="en-IN" sz="2400" dirty="0">
                <a:latin typeface="Bahnschrift Condensed" panose="020B0502040204020203" pitchFamily="34" charset="0"/>
              </a:rPr>
              <a:t>= Clustered column chart shows total employees with the marital status according to gender </a:t>
            </a:r>
          </a:p>
          <a:p>
            <a:pPr lvl="2">
              <a:lnSpc>
                <a:spcPct val="100000"/>
              </a:lnSpc>
            </a:pPr>
            <a:r>
              <a:rPr lang="en-IN" sz="2400" b="1" dirty="0">
                <a:latin typeface="Bahnschrift Condensed" panose="020B0502040204020203" pitchFamily="34" charset="0"/>
              </a:rPr>
              <a:t>Monthly income and job level </a:t>
            </a:r>
            <a:r>
              <a:rPr lang="en-IN" sz="2400" dirty="0">
                <a:latin typeface="Bahnschrift Condensed" panose="020B0502040204020203" pitchFamily="34" charset="0"/>
              </a:rPr>
              <a:t>= Shaded line graph scales the trend in of monthly salary sum by job level</a:t>
            </a:r>
          </a:p>
          <a:p>
            <a:pPr lvl="2">
              <a:lnSpc>
                <a:spcPct val="100000"/>
              </a:lnSpc>
            </a:pPr>
            <a:r>
              <a:rPr lang="en-IN" sz="2400" b="1" dirty="0">
                <a:latin typeface="Bahnschrift Condensed" panose="020B0502040204020203" pitchFamily="34" charset="0"/>
              </a:rPr>
              <a:t>Work life balance with total employee count </a:t>
            </a:r>
            <a:r>
              <a:rPr lang="en-IN" sz="2400" dirty="0">
                <a:latin typeface="Bahnschrift Condensed" panose="020B0502040204020203" pitchFamily="34" charset="0"/>
              </a:rPr>
              <a:t>= Bar chart depicts the Total employee count by the work life balance rating</a:t>
            </a:r>
            <a:endParaRPr lang="en-IN" sz="24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52" y="225257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EMPLOYEE DEPARTMENT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3E66-875C-C1E8-CC92-80B51893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80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796F5-63F2-9DC0-424C-6C1DB361C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0" t="-5341" r="-7420" b="-5341"/>
          <a:stretch/>
        </p:blipFill>
        <p:spPr>
          <a:xfrm>
            <a:off x="0" y="1263192"/>
            <a:ext cx="12192000" cy="55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9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DASHBOARD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3E66-875C-C1E8-CC92-80B51893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157" y="1613408"/>
            <a:ext cx="10058400" cy="40806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Bahnschrift Condensed" panose="020B0502040204020203" pitchFamily="34" charset="0"/>
              </a:rPr>
              <a:t>The following visuals were provided in Employee 2 dashboard:	</a:t>
            </a:r>
          </a:p>
          <a:p>
            <a:pPr lvl="2">
              <a:lnSpc>
                <a:spcPct val="100000"/>
              </a:lnSpc>
            </a:pPr>
            <a:r>
              <a:rPr lang="en-IN" sz="2800" b="1" dirty="0">
                <a:latin typeface="Bahnschrift Condensed" panose="020B0502040204020203" pitchFamily="34" charset="0"/>
              </a:rPr>
              <a:t>Department and job role by training times </a:t>
            </a:r>
            <a:r>
              <a:rPr lang="en-IN" sz="2800" dirty="0">
                <a:latin typeface="Bahnschrift Condensed" panose="020B0502040204020203" pitchFamily="34" charset="0"/>
              </a:rPr>
              <a:t>= Bar graph shows the last year training times by job role according to department</a:t>
            </a:r>
          </a:p>
          <a:p>
            <a:pPr lvl="2">
              <a:lnSpc>
                <a:spcPct val="100000"/>
              </a:lnSpc>
            </a:pPr>
            <a:r>
              <a:rPr lang="en-IN" sz="2800" b="1" dirty="0">
                <a:latin typeface="Bahnschrift Condensed" panose="020B0502040204020203" pitchFamily="34" charset="0"/>
              </a:rPr>
              <a:t>Years since last promotion count </a:t>
            </a:r>
            <a:r>
              <a:rPr lang="en-IN" sz="2800" dirty="0">
                <a:latin typeface="Bahnschrift Condensed" panose="020B0502040204020203" pitchFamily="34" charset="0"/>
              </a:rPr>
              <a:t>= Shaded line graph draws the trend of years since last promotion of employees</a:t>
            </a:r>
          </a:p>
          <a:p>
            <a:pPr lvl="2">
              <a:lnSpc>
                <a:spcPct val="100000"/>
              </a:lnSpc>
            </a:pPr>
            <a:r>
              <a:rPr lang="en-IN" sz="2800" b="1" dirty="0">
                <a:latin typeface="Bahnschrift Condensed" panose="020B0502040204020203" pitchFamily="34" charset="0"/>
              </a:rPr>
              <a:t>Performance count by total employee count </a:t>
            </a:r>
            <a:r>
              <a:rPr lang="en-IN" sz="2800" dirty="0">
                <a:latin typeface="Bahnschrift Condensed" panose="020B0502040204020203" pitchFamily="34" charset="0"/>
              </a:rPr>
              <a:t>= Bar graph shows total employees by performance rating</a:t>
            </a:r>
            <a:endParaRPr lang="en-IN" sz="28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5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52" y="225257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SATISFACTION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3E66-875C-C1E8-CC92-80B51893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80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A9D8F-0DC6-69F8-4D74-2C2236C9F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7" t="-457" r="-1767" b="-457"/>
          <a:stretch/>
        </p:blipFill>
        <p:spPr>
          <a:xfrm>
            <a:off x="556181" y="1155958"/>
            <a:ext cx="10991654" cy="50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39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DASHBOARD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3E66-875C-C1E8-CC92-80B51893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157" y="1804945"/>
            <a:ext cx="10058400" cy="39279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Bahnschrift Condensed" panose="020B0502040204020203" pitchFamily="34" charset="0"/>
              </a:rPr>
              <a:t>The following visuals were provided in Employee satisfaction dashboard:	</a:t>
            </a:r>
          </a:p>
          <a:p>
            <a:pPr lvl="2">
              <a:lnSpc>
                <a:spcPct val="110000"/>
              </a:lnSpc>
            </a:pPr>
            <a:r>
              <a:rPr lang="en-IN" sz="2800" b="1" dirty="0">
                <a:latin typeface="Bahnschrift Condensed" panose="020B0502040204020203" pitchFamily="34" charset="0"/>
              </a:rPr>
              <a:t>Total employee and Attrition </a:t>
            </a:r>
            <a:r>
              <a:rPr lang="en-IN" sz="2800" dirty="0">
                <a:latin typeface="Bahnschrift Condensed" panose="020B0502040204020203" pitchFamily="34" charset="0"/>
              </a:rPr>
              <a:t>= Bar graph with dynamic x and y axis shows total count by different satisfactions</a:t>
            </a:r>
          </a:p>
          <a:p>
            <a:pPr marL="548640" lvl="2" indent="0">
              <a:lnSpc>
                <a:spcPct val="110000"/>
              </a:lnSpc>
              <a:buNone/>
            </a:pPr>
            <a:r>
              <a:rPr lang="en-IN" sz="2800" dirty="0">
                <a:latin typeface="Bahnschrift Condensed" panose="020B0502040204020203" pitchFamily="34" charset="0"/>
              </a:rPr>
              <a:t>		</a:t>
            </a:r>
            <a:r>
              <a:rPr lang="en-IN" sz="2800" b="1" dirty="0">
                <a:latin typeface="Bahnschrift Condensed" panose="020B0502040204020203" pitchFamily="34" charset="0"/>
              </a:rPr>
              <a:t>Y axis </a:t>
            </a:r>
            <a:r>
              <a:rPr lang="en-IN" sz="2800" dirty="0">
                <a:latin typeface="Bahnschrift Condensed" panose="020B0502040204020203" pitchFamily="34" charset="0"/>
              </a:rPr>
              <a:t>: Attrition count, Total employees</a:t>
            </a:r>
          </a:p>
          <a:p>
            <a:pPr marL="548640" lvl="2" indent="0">
              <a:lnSpc>
                <a:spcPct val="110000"/>
              </a:lnSpc>
              <a:buNone/>
            </a:pPr>
            <a:r>
              <a:rPr lang="en-IN" sz="2800" dirty="0">
                <a:latin typeface="Bahnschrift Condensed" panose="020B0502040204020203" pitchFamily="34" charset="0"/>
              </a:rPr>
              <a:t>		</a:t>
            </a:r>
            <a:r>
              <a:rPr lang="en-IN" sz="2800" b="1" dirty="0">
                <a:latin typeface="Bahnschrift Condensed" panose="020B0502040204020203" pitchFamily="34" charset="0"/>
              </a:rPr>
              <a:t>X axis </a:t>
            </a:r>
            <a:r>
              <a:rPr lang="en-IN" sz="2800" dirty="0">
                <a:latin typeface="Bahnschrift Condensed" panose="020B0502040204020203" pitchFamily="34" charset="0"/>
              </a:rPr>
              <a:t>: Business travel, Job involvement, </a:t>
            </a:r>
          </a:p>
          <a:p>
            <a:pPr marL="548640" lvl="2" indent="0">
              <a:lnSpc>
                <a:spcPct val="110000"/>
              </a:lnSpc>
              <a:buNone/>
            </a:pPr>
            <a:r>
              <a:rPr lang="en-IN" sz="2800" dirty="0">
                <a:latin typeface="Bahnschrift Condensed" panose="020B0502040204020203" pitchFamily="34" charset="0"/>
              </a:rPr>
              <a:t>			Performance rating, Environmental satisfaction, </a:t>
            </a:r>
          </a:p>
          <a:p>
            <a:pPr marL="548640" lvl="2" indent="0">
              <a:lnSpc>
                <a:spcPct val="110000"/>
              </a:lnSpc>
              <a:buNone/>
            </a:pPr>
            <a:r>
              <a:rPr lang="en-IN" sz="2800" dirty="0">
                <a:latin typeface="Bahnschrift Condensed" panose="020B0502040204020203" pitchFamily="34" charset="0"/>
              </a:rPr>
              <a:t>			Job satisfaction, Work life balance </a:t>
            </a:r>
          </a:p>
        </p:txBody>
      </p:sp>
    </p:spTree>
    <p:extLst>
      <p:ext uri="{BB962C8B-B14F-4D97-AF65-F5344CB8AC3E}">
        <p14:creationId xmlns:p14="http://schemas.microsoft.com/office/powerpoint/2010/main" val="65515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DASHBOARD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3E66-875C-C1E8-CC92-80B51893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15332"/>
            <a:ext cx="10125864" cy="43821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Bahnschrift Condensed" panose="020B0502040204020203" pitchFamily="34" charset="0"/>
              </a:rPr>
              <a:t>Cluster of card visuals were created in the left to show the values of critical KPIs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Bahnschrift Condensed" panose="020B0502040204020203" pitchFamily="34" charset="0"/>
              </a:rPr>
              <a:t>Following filters were created to slice and cube the data:</a:t>
            </a:r>
          </a:p>
          <a:p>
            <a:pPr lvl="3">
              <a:lnSpc>
                <a:spcPct val="100000"/>
              </a:lnSpc>
            </a:pPr>
            <a:r>
              <a:rPr lang="en-IN" sz="2400" dirty="0">
                <a:latin typeface="Bahnschrift Condensed" panose="020B0502040204020203" pitchFamily="34" charset="0"/>
              </a:rPr>
              <a:t>Gender</a:t>
            </a:r>
          </a:p>
          <a:p>
            <a:pPr lvl="3">
              <a:lnSpc>
                <a:spcPct val="100000"/>
              </a:lnSpc>
            </a:pPr>
            <a:r>
              <a:rPr lang="en-IN" sz="2400" dirty="0">
                <a:latin typeface="Bahnschrift Condensed" panose="020B0502040204020203" pitchFamily="34" charset="0"/>
              </a:rPr>
              <a:t>Job Role</a:t>
            </a:r>
          </a:p>
          <a:p>
            <a:pPr lvl="3">
              <a:lnSpc>
                <a:spcPct val="100000"/>
              </a:lnSpc>
            </a:pPr>
            <a:r>
              <a:rPr lang="en-IN" sz="2400" dirty="0">
                <a:latin typeface="Bahnschrift Condensed" panose="020B0502040204020203" pitchFamily="34" charset="0"/>
              </a:rPr>
              <a:t>Department</a:t>
            </a:r>
          </a:p>
          <a:p>
            <a:pPr lvl="3">
              <a:lnSpc>
                <a:spcPct val="100000"/>
              </a:lnSpc>
            </a:pPr>
            <a:r>
              <a:rPr lang="en-IN" sz="2400" dirty="0">
                <a:latin typeface="Bahnschrift Condensed" panose="020B0502040204020203" pitchFamily="34" charset="0"/>
              </a:rPr>
              <a:t>Salary Slab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Bahnschrift Condensed" panose="020B0502040204020203" pitchFamily="34" charset="0"/>
              </a:rPr>
              <a:t> A warm theme was selected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Bahnschrift Condensed" panose="020B0502040204020203" pitchFamily="34" charset="0"/>
              </a:rPr>
              <a:t>Visuals were interactive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Bahnschrift Condensed" panose="020B0502040204020203" pitchFamily="34" charset="0"/>
              </a:rPr>
              <a:t>Tooltips will pop-up when hovering over a visual for more information about the data point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latin typeface="Bahnschrift Condensed" panose="020B0502040204020203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228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3E66-875C-C1E8-CC92-80B51893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1540"/>
            <a:ext cx="10058400" cy="408060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Bahnschrift Condensed" panose="020B0502040204020203" pitchFamily="34" charset="0"/>
              </a:rPr>
              <a:t>The following are some insights developed from the HR dashboard:</a:t>
            </a:r>
          </a:p>
          <a:p>
            <a:pPr lvl="1">
              <a:lnSpc>
                <a:spcPct val="100000"/>
              </a:lnSpc>
            </a:pPr>
            <a:r>
              <a:rPr lang="en-US" sz="2200" b="1" dirty="0">
                <a:latin typeface="Bahnschrift Condensed" panose="020B0502040204020203" pitchFamily="34" charset="0"/>
              </a:rPr>
              <a:t>Departmental Attrition</a:t>
            </a:r>
            <a:r>
              <a:rPr lang="en-US" sz="2200" dirty="0">
                <a:latin typeface="Bahnschrift Condensed" panose="020B0502040204020203" pitchFamily="34" charset="0"/>
              </a:rPr>
              <a:t>: The HR department has the highest attrition rate, while the Sales department has the lowest</a:t>
            </a:r>
          </a:p>
          <a:p>
            <a:pPr lvl="1">
              <a:lnSpc>
                <a:spcPct val="100000"/>
              </a:lnSpc>
            </a:pPr>
            <a:r>
              <a:rPr lang="en-US" sz="2200" b="1" dirty="0">
                <a:latin typeface="Bahnschrift Condensed" panose="020B0502040204020203" pitchFamily="34" charset="0"/>
              </a:rPr>
              <a:t>Age-Based Attrition</a:t>
            </a:r>
            <a:r>
              <a:rPr lang="en-US" sz="2200" dirty="0">
                <a:latin typeface="Bahnschrift Condensed" panose="020B0502040204020203" pitchFamily="34" charset="0"/>
              </a:rPr>
              <a:t>: Employees aged 18-28 have the highest attrition rate, whereas those aged 37-40 have the lowest</a:t>
            </a:r>
          </a:p>
          <a:p>
            <a:pPr lvl="1">
              <a:lnSpc>
                <a:spcPct val="100000"/>
              </a:lnSpc>
            </a:pPr>
            <a:r>
              <a:rPr lang="en-US" sz="2200" b="1" dirty="0">
                <a:latin typeface="Bahnschrift Condensed" panose="020B0502040204020203" pitchFamily="34" charset="0"/>
              </a:rPr>
              <a:t>Gender-Based Attrition</a:t>
            </a:r>
            <a:r>
              <a:rPr lang="en-US" sz="2200" dirty="0">
                <a:latin typeface="Bahnschrift Condensed" panose="020B0502040204020203" pitchFamily="34" charset="0"/>
              </a:rPr>
              <a:t>: The attrition rate for males is 16.67% higher than for females.</a:t>
            </a:r>
          </a:p>
          <a:p>
            <a:pPr lvl="1">
              <a:lnSpc>
                <a:spcPct val="100000"/>
              </a:lnSpc>
            </a:pPr>
            <a:r>
              <a:rPr lang="en-US" sz="2200" b="1" dirty="0">
                <a:latin typeface="Bahnschrift Condensed" panose="020B0502040204020203" pitchFamily="34" charset="0"/>
              </a:rPr>
              <a:t>Training-Based Attrition</a:t>
            </a:r>
            <a:r>
              <a:rPr lang="en-US" sz="2200" dirty="0">
                <a:latin typeface="Bahnschrift Condensed" panose="020B0502040204020203" pitchFamily="34" charset="0"/>
              </a:rPr>
              <a:t>: The HR department received very few training sessions last year.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5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3E66-875C-C1E8-CC92-80B51893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1540"/>
            <a:ext cx="10058400" cy="408060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111111"/>
                </a:solidFill>
                <a:latin typeface="Bahnschrift Condensed" panose="020B0502040204020203" pitchFamily="34" charset="0"/>
              </a:rPr>
              <a:t>The following are some insights developed from the HR dashboard:</a:t>
            </a:r>
            <a:endParaRPr lang="en-US" sz="2400" i="0" dirty="0">
              <a:solidFill>
                <a:srgbClr val="111111"/>
              </a:solidFill>
              <a:effectLst/>
              <a:latin typeface="Bahnschrift Condensed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Salary-Based Attrition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 The 60k-90k salary range experiences the highest attrition rate at 19.03%, while the 95k-135k range has the lowest at 11.31%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Tenure-Based Attrition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 Employees with 0-2 years of tenure have an attrition rate of 29.82%, compared to 8.13% for those with over 11 years of experience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Promotion-Based Attrition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 Employees with extended intervals between promotions experience higher attrition rates.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5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3E66-875C-C1E8-CC92-80B51893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1540"/>
            <a:ext cx="10058400" cy="408060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111111"/>
                </a:solidFill>
                <a:latin typeface="Bahnschrift Condensed" panose="020B0502040204020203" pitchFamily="34" charset="0"/>
              </a:rPr>
              <a:t>The following are some insights developed based on satisfaction ratings from employees and attrition rate: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Job Involvement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High 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 Poor (21.22%)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Low 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 Excellent (15.39%)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Performance Rating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High 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 Outstanding (18.35%)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Low 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 Excellent (15.81%)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Environment Satisfaction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High 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 Not Satisfied (25.45%)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Low 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 Very Satisfied (13.42%)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4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3E66-875C-C1E8-CC92-80B51893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1540"/>
            <a:ext cx="10058400" cy="4080609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111111"/>
                </a:solidFill>
                <a:latin typeface="Bahnschrift Condensed" panose="020B0502040204020203" pitchFamily="34" charset="0"/>
              </a:rPr>
              <a:t>The following are some insights developed based on satisfaction ratings from employees and attrition rate: 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4.  Job Satisfaction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High 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 Not Satisfied (22.91%)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Low 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 Very Satisfied (11.40%)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5.  Work Life Balance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High 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 Worst (31.22%)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Low 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: Good (14.41%)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111111"/>
                </a:solidFill>
                <a:latin typeface="Bahnschrift Condensed" panose="020B0502040204020203" pitchFamily="34" charset="0"/>
              </a:rPr>
              <a:t>6</a:t>
            </a:r>
            <a:r>
              <a:rPr lang="en-US" sz="2400" b="1" dirty="0">
                <a:solidFill>
                  <a:srgbClr val="111111"/>
                </a:solidFill>
                <a:latin typeface="Bahnschrift Condensed" panose="020B0502040204020203" pitchFamily="34" charset="0"/>
              </a:rPr>
              <a:t>. </a:t>
            </a: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Business Travel:</a:t>
            </a:r>
          </a:p>
          <a:p>
            <a:pPr marL="530352" lvl="1" indent="0">
              <a:buNone/>
            </a:pPr>
            <a:r>
              <a:rPr lang="en-US" b="1" i="0" dirty="0">
                <a:solidFill>
                  <a:srgbClr val="111111"/>
                </a:solidFill>
                <a:latin typeface="Bahnschrift Condensed" panose="020B0502040204020203" pitchFamily="34" charset="0"/>
              </a:rPr>
              <a:t>1. High : </a:t>
            </a:r>
            <a:r>
              <a:rPr lang="en-US" i="0" dirty="0">
                <a:solidFill>
                  <a:srgbClr val="111111"/>
                </a:solidFill>
                <a:latin typeface="Bahnschrift Condensed" panose="020B0502040204020203" pitchFamily="34" charset="0"/>
              </a:rPr>
              <a:t>Travel Frequently (24.79%)</a:t>
            </a:r>
          </a:p>
          <a:p>
            <a:pPr marL="530352" lvl="1" indent="0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2. Low : </a:t>
            </a:r>
            <a:r>
              <a:rPr lang="en-US" i="0" dirty="0">
                <a:solidFill>
                  <a:srgbClr val="111111"/>
                </a:solidFill>
                <a:effectLst/>
                <a:latin typeface="Bahnschrift Condensed" panose="020B0502040204020203" pitchFamily="34" charset="0"/>
              </a:rPr>
              <a:t>Non Travel (8.14%)</a:t>
            </a:r>
            <a:endParaRPr lang="en-US" b="1" i="0" dirty="0">
              <a:solidFill>
                <a:srgbClr val="111111"/>
              </a:solidFill>
              <a:effectLst/>
              <a:latin typeface="Bahnschrift 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8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125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98B7-D20B-20AB-4B96-05F601A8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87" y="1715891"/>
            <a:ext cx="10058400" cy="40507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sz="3300" dirty="0">
                <a:latin typeface="Bahnschrift Condensed" panose="020B0502040204020203" pitchFamily="34" charset="0"/>
              </a:rPr>
              <a:t>XYZ company was established few year back</a:t>
            </a:r>
          </a:p>
          <a:p>
            <a:pPr>
              <a:lnSpc>
                <a:spcPct val="150000"/>
              </a:lnSpc>
            </a:pPr>
            <a:r>
              <a:rPr lang="en-IN" sz="3300" dirty="0">
                <a:latin typeface="Bahnschrift Condensed" panose="020B0502040204020203" pitchFamily="34" charset="0"/>
              </a:rPr>
              <a:t>Company faces 15% attrition rate from last couple of years and is majorly effecting the company in many aspects</a:t>
            </a:r>
          </a:p>
          <a:p>
            <a:pPr>
              <a:lnSpc>
                <a:spcPct val="150000"/>
              </a:lnSpc>
            </a:pPr>
            <a:r>
              <a:rPr lang="en-IN" sz="3300" dirty="0">
                <a:latin typeface="Bahnschrift Condensed" panose="020B0502040204020203" pitchFamily="34" charset="0"/>
              </a:rPr>
              <a:t>Hence, it is decided to create a HR dashboard to derive some relevant KPIs that helps to determine the reason why employees leave the company. </a:t>
            </a:r>
          </a:p>
          <a:p>
            <a:pPr>
              <a:lnSpc>
                <a:spcPct val="150000"/>
              </a:lnSpc>
            </a:pPr>
            <a:r>
              <a:rPr lang="en-IN" sz="3300" dirty="0">
                <a:latin typeface="Bahnschrift Condensed" panose="020B0502040204020203" pitchFamily="34" charset="0"/>
              </a:rPr>
              <a:t>This will help to reduce the attrition rate of the company based on the insights developed by the dashboard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37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3E66-875C-C1E8-CC92-80B51893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11307"/>
            <a:ext cx="10058400" cy="408060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IN" sz="2400" dirty="0">
                <a:latin typeface="Bahnschrift Condensed" panose="020B0502040204020203" pitchFamily="34" charset="0"/>
              </a:rPr>
              <a:t>HR dashboard was built for XYZ company depicting with various KPIs visually</a:t>
            </a:r>
          </a:p>
          <a:p>
            <a:pPr>
              <a:lnSpc>
                <a:spcPct val="250000"/>
              </a:lnSpc>
            </a:pPr>
            <a:r>
              <a:rPr lang="en-IN" sz="2400" dirty="0">
                <a:latin typeface="Bahnschrift Condensed" panose="020B0502040204020203" pitchFamily="34" charset="0"/>
              </a:rPr>
              <a:t>Relevant filters along with tooltips and interactions was provided in the dashboard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Bahnschrift Condensed" panose="020B0502040204020203" pitchFamily="34" charset="0"/>
              </a:rPr>
              <a:t>This dashboard can be used for both high-level and in depth-analysis on KPI across various dimensions </a:t>
            </a:r>
          </a:p>
        </p:txBody>
      </p:sp>
    </p:spTree>
    <p:extLst>
      <p:ext uri="{BB962C8B-B14F-4D97-AF65-F5344CB8AC3E}">
        <p14:creationId xmlns:p14="http://schemas.microsoft.com/office/powerpoint/2010/main" val="3503789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A45B-21F1-F844-AC0B-AC475A41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521" y="2054813"/>
            <a:ext cx="10058400" cy="1609344"/>
          </a:xfrm>
        </p:spPr>
        <p:txBody>
          <a:bodyPr/>
          <a:lstStyle/>
          <a:p>
            <a:pPr algn="ctr"/>
            <a:r>
              <a:rPr lang="en-IN" dirty="0">
                <a:latin typeface="Bahnschrift SemiBold Condense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096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1573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98B7-D20B-20AB-4B96-05F601A8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87" y="1715891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300" dirty="0">
                <a:latin typeface="Bahnschrift Condensed" panose="020B0502040204020203" pitchFamily="34" charset="0"/>
              </a:rPr>
              <a:t>Identify data source towards the employee analysing data</a:t>
            </a:r>
          </a:p>
          <a:p>
            <a:pPr>
              <a:lnSpc>
                <a:spcPct val="100000"/>
              </a:lnSpc>
            </a:pPr>
            <a:r>
              <a:rPr lang="en-IN" sz="3300" dirty="0">
                <a:latin typeface="Bahnschrift Condensed" panose="020B0502040204020203" pitchFamily="34" charset="0"/>
              </a:rPr>
              <a:t>Clean and transform data as per analysis requirement</a:t>
            </a:r>
          </a:p>
          <a:p>
            <a:pPr>
              <a:lnSpc>
                <a:spcPct val="100000"/>
              </a:lnSpc>
            </a:pPr>
            <a:r>
              <a:rPr lang="en-IN" sz="3300" dirty="0">
                <a:latin typeface="Bahnschrift Condensed" panose="020B0502040204020203" pitchFamily="34" charset="0"/>
              </a:rPr>
              <a:t>Create a HR dashboard that measures important KPIs</a:t>
            </a:r>
          </a:p>
          <a:p>
            <a:pPr>
              <a:lnSpc>
                <a:spcPct val="100000"/>
              </a:lnSpc>
            </a:pPr>
            <a:r>
              <a:rPr lang="en-IN" sz="3300" dirty="0">
                <a:latin typeface="Bahnschrift Condensed" panose="020B0502040204020203" pitchFamily="34" charset="0"/>
              </a:rPr>
              <a:t>Relevant filters need to added to slice and dice the data</a:t>
            </a:r>
          </a:p>
          <a:p>
            <a:pPr>
              <a:lnSpc>
                <a:spcPct val="100000"/>
              </a:lnSpc>
            </a:pPr>
            <a:r>
              <a:rPr lang="en-IN" sz="3300" dirty="0">
                <a:latin typeface="Bahnschrift Condensed" panose="020B0502040204020203" pitchFamily="34" charset="0"/>
              </a:rPr>
              <a:t>Dashboard should showcase both high level and miniscule insights.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451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1573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98B7-D20B-20AB-4B96-05F601A8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238" y="1994187"/>
            <a:ext cx="10058400" cy="38182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300" dirty="0">
                <a:latin typeface="Bahnschrift Condensed" panose="020B0502040204020203" pitchFamily="34" charset="0"/>
              </a:rPr>
              <a:t>There is table with employee details(ratings, salary, job roles, department)</a:t>
            </a:r>
          </a:p>
          <a:p>
            <a:pPr>
              <a:lnSpc>
                <a:spcPct val="100000"/>
              </a:lnSpc>
            </a:pPr>
            <a:r>
              <a:rPr lang="en-IN" sz="3300" dirty="0">
                <a:latin typeface="Bahnschrift Condensed" panose="020B0502040204020203" pitchFamily="34" charset="0"/>
              </a:rPr>
              <a:t>EDA  was executed using Excel</a:t>
            </a:r>
          </a:p>
          <a:p>
            <a:pPr>
              <a:lnSpc>
                <a:spcPct val="100000"/>
              </a:lnSpc>
            </a:pPr>
            <a:r>
              <a:rPr lang="en-IN" sz="3300" dirty="0">
                <a:latin typeface="Bahnschrift Condensed" panose="020B0502040204020203" pitchFamily="34" charset="0"/>
              </a:rPr>
              <a:t>Power BI was used for creating visualization/dashboard</a:t>
            </a:r>
          </a:p>
          <a:p>
            <a:pPr>
              <a:lnSpc>
                <a:spcPct val="100000"/>
              </a:lnSpc>
            </a:pPr>
            <a:r>
              <a:rPr lang="en-IN" sz="3300" dirty="0">
                <a:latin typeface="Bahnschrift Condensed" panose="020B0502040204020203" pitchFamily="34" charset="0"/>
              </a:rPr>
              <a:t>Data was imported, analysed and transformed using Power Query</a:t>
            </a:r>
          </a:p>
        </p:txBody>
      </p:sp>
    </p:spTree>
    <p:extLst>
      <p:ext uri="{BB962C8B-B14F-4D97-AF65-F5344CB8AC3E}">
        <p14:creationId xmlns:p14="http://schemas.microsoft.com/office/powerpoint/2010/main" val="377320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DATA TRANSFORMATION IN POWER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4B8CA-0295-1B2A-1150-22A5D070A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21" y="1415332"/>
            <a:ext cx="10058400" cy="5082761"/>
          </a:xfrm>
        </p:spPr>
      </p:pic>
    </p:spTree>
    <p:extLst>
      <p:ext uri="{BB962C8B-B14F-4D97-AF65-F5344CB8AC3E}">
        <p14:creationId xmlns:p14="http://schemas.microsoft.com/office/powerpoint/2010/main" val="349728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SOLUTION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3E66-875C-C1E8-CC92-80B51893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806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Bahnschrift Condensed" panose="020B0502040204020203" pitchFamily="34" charset="0"/>
              </a:rPr>
              <a:t>Measures created to calculated KPIs are: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latin typeface="Bahnschrift Condensed" panose="020B0502040204020203" pitchFamily="34" charset="0"/>
              </a:rPr>
              <a:t> 	</a:t>
            </a:r>
            <a:r>
              <a:rPr lang="en-IN" sz="2200" b="1" dirty="0">
                <a:latin typeface="Bahnschrift Condensed" panose="020B0502040204020203" pitchFamily="34" charset="0"/>
              </a:rPr>
              <a:t>Total Employees </a:t>
            </a:r>
            <a:r>
              <a:rPr lang="en-IN" sz="2200" dirty="0">
                <a:latin typeface="Bahnschrift Condensed" panose="020B0502040204020203" pitchFamily="34" charset="0"/>
              </a:rPr>
              <a:t>= Total employees in the company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>
                <a:latin typeface="Bahnschrift Condensed" panose="020B0502040204020203" pitchFamily="34" charset="0"/>
              </a:rPr>
              <a:t>	</a:t>
            </a:r>
            <a:r>
              <a:rPr lang="en-IN" sz="2200" b="1" dirty="0">
                <a:latin typeface="Bahnschrift Condensed" panose="020B0502040204020203" pitchFamily="34" charset="0"/>
              </a:rPr>
              <a:t>Attrition Count </a:t>
            </a:r>
            <a:r>
              <a:rPr lang="en-IN" sz="2200" dirty="0">
                <a:latin typeface="Bahnschrift Condensed" panose="020B0502040204020203" pitchFamily="34" charset="0"/>
              </a:rPr>
              <a:t>= Total attrition count in the company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>
                <a:latin typeface="Bahnschrift Condensed" panose="020B0502040204020203" pitchFamily="34" charset="0"/>
              </a:rPr>
              <a:t>	</a:t>
            </a:r>
            <a:r>
              <a:rPr lang="en-IN" sz="2200" b="1" dirty="0">
                <a:latin typeface="Bahnschrift Condensed" panose="020B0502040204020203" pitchFamily="34" charset="0"/>
              </a:rPr>
              <a:t>Attrition Rate </a:t>
            </a:r>
            <a:r>
              <a:rPr lang="en-IN" sz="2200" dirty="0">
                <a:latin typeface="Bahnschrift Condensed" panose="020B0502040204020203" pitchFamily="34" charset="0"/>
              </a:rPr>
              <a:t>= Percent of attrition in the company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>
                <a:latin typeface="Bahnschrift Condensed" panose="020B0502040204020203" pitchFamily="34" charset="0"/>
              </a:rPr>
              <a:t>	</a:t>
            </a:r>
            <a:r>
              <a:rPr lang="en-IN" sz="2200" b="1" dirty="0">
                <a:latin typeface="Bahnschrift Condensed" panose="020B0502040204020203" pitchFamily="34" charset="0"/>
              </a:rPr>
              <a:t>Currently Working </a:t>
            </a:r>
            <a:r>
              <a:rPr lang="en-IN" sz="2200" dirty="0">
                <a:latin typeface="Bahnschrift Condensed" panose="020B0502040204020203" pitchFamily="34" charset="0"/>
              </a:rPr>
              <a:t>= Total employees working in the company currently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>
                <a:latin typeface="Bahnschrift Condensed" panose="020B0502040204020203" pitchFamily="34" charset="0"/>
              </a:rPr>
              <a:t>	</a:t>
            </a:r>
            <a:r>
              <a:rPr lang="en-IN" sz="2200" b="1" dirty="0">
                <a:latin typeface="Bahnschrift Condensed" panose="020B0502040204020203" pitchFamily="34" charset="0"/>
              </a:rPr>
              <a:t>Average Monthly Salary </a:t>
            </a:r>
            <a:r>
              <a:rPr lang="en-IN" sz="2200" dirty="0">
                <a:latin typeface="Bahnschrift Condensed" panose="020B0502040204020203" pitchFamily="34" charset="0"/>
              </a:rPr>
              <a:t>= Average of monthly salary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>
                <a:latin typeface="Bahnschrift Condensed" panose="020B0502040204020203" pitchFamily="34" charset="0"/>
              </a:rPr>
              <a:t>	</a:t>
            </a:r>
            <a:r>
              <a:rPr lang="en-IN" sz="2200" b="1" dirty="0">
                <a:latin typeface="Bahnschrift Condensed" panose="020B0502040204020203" pitchFamily="34" charset="0"/>
              </a:rPr>
              <a:t>Average Age = </a:t>
            </a:r>
            <a:r>
              <a:rPr lang="en-IN" sz="2200" dirty="0">
                <a:latin typeface="Bahnschrift Condensed" panose="020B0502040204020203" pitchFamily="34" charset="0"/>
              </a:rPr>
              <a:t>Average age of all employees working in the company</a:t>
            </a:r>
            <a:endParaRPr lang="en-IN" sz="2200" b="1" dirty="0">
              <a:latin typeface="Bahnschrift 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200" b="1" dirty="0">
                <a:latin typeface="Bahnschrift Condensed" panose="020B0502040204020203" pitchFamily="34" charset="0"/>
              </a:rPr>
              <a:t>	Average Years at Company =  </a:t>
            </a:r>
            <a:r>
              <a:rPr lang="en-IN" sz="2200" dirty="0">
                <a:latin typeface="Bahnschrift Condensed" panose="020B0502040204020203" pitchFamily="34" charset="0"/>
              </a:rPr>
              <a:t>Average years of employees working in the company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200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Bahnschrift 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010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5605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ATTRITION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3E66-875C-C1E8-CC92-80B51893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80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598C7-5A3B-7E65-02C8-1150E7ED9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8" y="1256304"/>
            <a:ext cx="10614991" cy="54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DASHBOARD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3E66-875C-C1E8-CC92-80B51893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157" y="1613408"/>
            <a:ext cx="10058400" cy="40806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Bahnschrift Condensed" panose="020B0502040204020203" pitchFamily="34" charset="0"/>
              </a:rPr>
              <a:t>The following visuals were provided in Attrition dashboard:	</a:t>
            </a:r>
          </a:p>
          <a:p>
            <a:pPr lvl="2">
              <a:lnSpc>
                <a:spcPct val="110000"/>
              </a:lnSpc>
            </a:pPr>
            <a:r>
              <a:rPr lang="en-IN" sz="2400" b="1" dirty="0">
                <a:latin typeface="Bahnschrift Condensed" panose="020B0502040204020203" pitchFamily="34" charset="0"/>
              </a:rPr>
              <a:t>Attrition Rate by Department </a:t>
            </a:r>
            <a:r>
              <a:rPr lang="en-IN" sz="2400" dirty="0">
                <a:latin typeface="Bahnschrift Condensed" panose="020B0502040204020203" pitchFamily="34" charset="0"/>
              </a:rPr>
              <a:t>= Bar chart shows the attrition rate across departments</a:t>
            </a:r>
          </a:p>
          <a:p>
            <a:pPr lvl="2">
              <a:lnSpc>
                <a:spcPct val="120000"/>
              </a:lnSpc>
            </a:pPr>
            <a:r>
              <a:rPr lang="en-IN" sz="2400" b="1" dirty="0">
                <a:latin typeface="Bahnschrift Condensed" panose="020B0502040204020203" pitchFamily="34" charset="0"/>
              </a:rPr>
              <a:t>Attrition Rate by Age Category and Gender </a:t>
            </a:r>
            <a:r>
              <a:rPr lang="en-IN" sz="2400" dirty="0">
                <a:latin typeface="Bahnschrift Condensed" panose="020B0502040204020203" pitchFamily="34" charset="0"/>
              </a:rPr>
              <a:t>= Stacked column chart shows the attrition rate in age category by gender</a:t>
            </a:r>
          </a:p>
          <a:p>
            <a:pPr lvl="2">
              <a:lnSpc>
                <a:spcPct val="120000"/>
              </a:lnSpc>
            </a:pPr>
            <a:r>
              <a:rPr lang="en-IN" sz="2400" b="1" dirty="0">
                <a:latin typeface="Bahnschrift Condensed" panose="020B0502040204020203" pitchFamily="34" charset="0"/>
              </a:rPr>
              <a:t>Salary Slab and Total Years of Working</a:t>
            </a:r>
            <a:r>
              <a:rPr lang="en-IN" sz="2400" dirty="0">
                <a:latin typeface="Bahnschrift Condensed" panose="020B0502040204020203" pitchFamily="34" charset="0"/>
              </a:rPr>
              <a:t>= Clustered bar chart shows the salary slab against the total work experience of the employees in years</a:t>
            </a:r>
          </a:p>
          <a:p>
            <a:pPr lvl="2">
              <a:lnSpc>
                <a:spcPct val="120000"/>
              </a:lnSpc>
            </a:pPr>
            <a:r>
              <a:rPr lang="en-IN" sz="2400" b="1" dirty="0">
                <a:latin typeface="Bahnschrift Condensed" panose="020B0502040204020203" pitchFamily="34" charset="0"/>
              </a:rPr>
              <a:t>Percent Salary Hike by Years at Company </a:t>
            </a:r>
            <a:r>
              <a:rPr lang="en-IN" sz="2400" dirty="0">
                <a:latin typeface="Bahnschrift Condensed" panose="020B0502040204020203" pitchFamily="34" charset="0"/>
              </a:rPr>
              <a:t>= Bar chart depicts the average percent salary hike by working years at company</a:t>
            </a:r>
            <a:endParaRPr lang="en-IN" sz="24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0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C8F-9EE6-2EF6-11AF-4E18A5B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80321"/>
            <a:ext cx="10058400" cy="9307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EMPLOYEE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3E66-875C-C1E8-CC92-80B51893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80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27F24-437E-ACB8-73EF-181415EAB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0" y="1311020"/>
            <a:ext cx="10616400" cy="50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6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514949"/>
    </a:dk2>
    <a:lt2>
      <a:srgbClr val="E1E1DB"/>
    </a:lt2>
    <a:accent1>
      <a:srgbClr val="9DBFBE"/>
    </a:accent1>
    <a:accent2>
      <a:srgbClr val="DB8631"/>
    </a:accent2>
    <a:accent3>
      <a:srgbClr val="E3CC5A"/>
    </a:accent3>
    <a:accent4>
      <a:srgbClr val="ACADA8"/>
    </a:accent4>
    <a:accent5>
      <a:srgbClr val="927C61"/>
    </a:accent5>
    <a:accent6>
      <a:srgbClr val="B3B43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7823</TotalTime>
  <Words>1007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Bahnschrift Condensed</vt:lpstr>
      <vt:lpstr>Bahnschrift SemiBold Condensed</vt:lpstr>
      <vt:lpstr>Bernard MT Condensed</vt:lpstr>
      <vt:lpstr>Wingdings</vt:lpstr>
      <vt:lpstr>Wood Type</vt:lpstr>
      <vt:lpstr>PowerPoint Presentation</vt:lpstr>
      <vt:lpstr>OBJECTIVE</vt:lpstr>
      <vt:lpstr>PROJECT SCOPE</vt:lpstr>
      <vt:lpstr>SOLUTION APPROACH</vt:lpstr>
      <vt:lpstr>DATA TRANSFORMATION IN POWER QUERY</vt:lpstr>
      <vt:lpstr>SOLUTION APPROACH</vt:lpstr>
      <vt:lpstr>ATTRITION DASHBOARD</vt:lpstr>
      <vt:lpstr>DASHBOARD FEATURES</vt:lpstr>
      <vt:lpstr>EMPLOYEE DASHBOARD</vt:lpstr>
      <vt:lpstr>DASHBOARD FEATURES</vt:lpstr>
      <vt:lpstr>EMPLOYEE DEPARTMENT DASHBOARD</vt:lpstr>
      <vt:lpstr>DASHBOARD FEATURES</vt:lpstr>
      <vt:lpstr>SATISFACTION DASHBOARD</vt:lpstr>
      <vt:lpstr>DASHBOARD FEATURES</vt:lpstr>
      <vt:lpstr>DASHBOARD FEATURES</vt:lpstr>
      <vt:lpstr>OUTCOMES</vt:lpstr>
      <vt:lpstr>OUTCOMES</vt:lpstr>
      <vt:lpstr>OUTCOMES</vt:lpstr>
      <vt:lpstr>OUTCOMES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Aryadevi R</dc:creator>
  <cp:lastModifiedBy>Aryadevi R</cp:lastModifiedBy>
  <cp:revision>8</cp:revision>
  <dcterms:created xsi:type="dcterms:W3CDTF">2024-07-06T13:37:26Z</dcterms:created>
  <dcterms:modified xsi:type="dcterms:W3CDTF">2024-09-13T13:52:41Z</dcterms:modified>
</cp:coreProperties>
</file>