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8" r:id="rId2"/>
    <p:sldId id="257" r:id="rId3"/>
    <p:sldId id="259" r:id="rId4"/>
    <p:sldId id="260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1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0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65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4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08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3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057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3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3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7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9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2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9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1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8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9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01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53F543-7459-449C-91A5-B2D0E12CF16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27D136-65F6-46CE-B07B-007DD9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7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BBFDC-482C-C323-1E3B-26F85CEF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dical corridor blurred">
            <a:extLst>
              <a:ext uri="{FF2B5EF4-FFF2-40B4-BE49-F238E27FC236}">
                <a16:creationId xmlns:a16="http://schemas.microsoft.com/office/drawing/2014/main" id="{3C2EFF2A-360B-19D8-5061-4FB5A6C3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37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90E7C-12A0-B58E-7947-EBE12F81DDF9}"/>
              </a:ext>
            </a:extLst>
          </p:cNvPr>
          <p:cNvSpPr txBox="1"/>
          <p:nvPr/>
        </p:nvSpPr>
        <p:spPr>
          <a:xfrm rot="10800000" flipV="1">
            <a:off x="3919993" y="382012"/>
            <a:ext cx="46835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>
              <a:solidFill>
                <a:srgbClr val="FF0000"/>
              </a:solidFill>
              <a:latin typeface="Bodoni MT" panose="02070603080606020203" pitchFamily="18" charset="0"/>
            </a:endParaRPr>
          </a:p>
          <a:p>
            <a:endParaRPr lang="en-IN" sz="3200" b="1" dirty="0">
              <a:solidFill>
                <a:srgbClr val="FF0000"/>
              </a:solidFill>
              <a:latin typeface="Bodoni MT" panose="02070603080606020203" pitchFamily="18" charset="0"/>
            </a:endParaRPr>
          </a:p>
          <a:p>
            <a:endParaRPr lang="en-IN" sz="3200" b="1" dirty="0">
              <a:solidFill>
                <a:srgbClr val="FF0000"/>
              </a:solidFill>
              <a:latin typeface="Bodoni MT" panose="02070603080606020203" pitchFamily="18" charset="0"/>
            </a:endParaRPr>
          </a:p>
          <a:p>
            <a:endParaRPr lang="en-IN" sz="3200" b="1" dirty="0">
              <a:solidFill>
                <a:srgbClr val="FF0000"/>
              </a:solidFill>
              <a:latin typeface="Bodoni MT" panose="02070603080606020203" pitchFamily="18" charset="0"/>
            </a:endParaRPr>
          </a:p>
          <a:p>
            <a:endParaRPr lang="en-IN" sz="3200" b="1" dirty="0">
              <a:solidFill>
                <a:srgbClr val="FF0000"/>
              </a:solidFill>
              <a:latin typeface="Bodoni MT" panose="02070603080606020203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Bodoni MT" panose="02070603080606020203" pitchFamily="18" charset="0"/>
              </a:rPr>
              <a:t>AtliQo Telecom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43110-E03C-C4CC-BE64-DFAD0A3DF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06" y="1749260"/>
            <a:ext cx="2043485" cy="221443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5F3188F-1C73-129A-34BE-6F5F60A6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z="1400" b="1" dirty="0"/>
              <a:t>Presented by Aryadevi R</a:t>
            </a:r>
          </a:p>
        </p:txBody>
      </p:sp>
    </p:spTree>
    <p:extLst>
      <p:ext uri="{BB962C8B-B14F-4D97-AF65-F5344CB8AC3E}">
        <p14:creationId xmlns:p14="http://schemas.microsoft.com/office/powerpoint/2010/main" val="278268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78345-132D-CE55-ECDA-AA8A705F1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ABD45AC-BB58-2E4D-0E9E-B424421E183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71049" y="1664987"/>
            <a:ext cx="8624236" cy="3022600"/>
          </a:xfrm>
          <a:gradFill>
            <a:gsLst>
              <a:gs pos="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300" b="1" dirty="0"/>
          </a:p>
          <a:p>
            <a:pPr marL="0" indent="0">
              <a:buNone/>
            </a:pPr>
            <a:endParaRPr lang="en-IN" sz="3300" b="1" dirty="0"/>
          </a:p>
          <a:p>
            <a:pPr marL="0" indent="0">
              <a:buNone/>
            </a:pPr>
            <a:r>
              <a:rPr lang="en-IN" sz="3300" b="1" dirty="0"/>
              <a:t>     Mumbai			  				         Raipur</a:t>
            </a:r>
          </a:p>
          <a:p>
            <a:pPr marL="0" indent="0">
              <a:buNone/>
            </a:pPr>
            <a:r>
              <a:rPr lang="en-IN" sz="3300" b="1" dirty="0"/>
              <a:t>     February		       					    June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A69FA-4045-E181-AF9C-F5821AD1781F}"/>
              </a:ext>
            </a:extLst>
          </p:cNvPr>
          <p:cNvSpPr txBox="1"/>
          <p:nvPr/>
        </p:nvSpPr>
        <p:spPr>
          <a:xfrm>
            <a:off x="2284396" y="1960394"/>
            <a:ext cx="1568918" cy="477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IN" sz="2500" b="1" dirty="0"/>
              <a:t>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790EB-56CB-6249-C58A-4FCC8F3B70F7}"/>
              </a:ext>
            </a:extLst>
          </p:cNvPr>
          <p:cNvSpPr txBox="1"/>
          <p:nvPr/>
        </p:nvSpPr>
        <p:spPr>
          <a:xfrm>
            <a:off x="7805670" y="2037396"/>
            <a:ext cx="1568918" cy="477054"/>
          </a:xfrm>
          <a:prstGeom prst="rect">
            <a:avLst/>
          </a:prstGeom>
          <a:gradFill>
            <a:gsLst>
              <a:gs pos="92000">
                <a:schemeClr val="accent4"/>
              </a:gs>
              <a:gs pos="100000">
                <a:schemeClr val="accent2">
                  <a:shade val="88000"/>
                  <a:lumMod val="94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IN" sz="2500" b="1" dirty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794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3D6168-D0B1-2615-9E6C-C44DB403C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A232-7974-5D46-0C06-73AF859D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87379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bg1"/>
                </a:solidFill>
                <a:latin typeface="Arial Black" panose="020B0A04020102020204" pitchFamily="34" charset="0"/>
              </a:rPr>
              <a:t>Total Unsubscribed Users (TUU)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DF27FEC-7190-0510-68EA-3B024C3DC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41574"/>
              </p:ext>
            </p:extLst>
          </p:nvPr>
        </p:nvGraphicFramePr>
        <p:xfrm>
          <a:off x="1484312" y="1973179"/>
          <a:ext cx="10018712" cy="302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18022346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255324224"/>
                    </a:ext>
                  </a:extLst>
                </a:gridCol>
              </a:tblGrid>
              <a:tr h="604503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Category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Value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347484"/>
                  </a:ext>
                </a:extLst>
              </a:tr>
              <a:tr h="604503">
                <a:tc>
                  <a:txBody>
                    <a:bodyPr/>
                    <a:lstStyle/>
                    <a:p>
                      <a:r>
                        <a:rPr lang="en-IN" sz="3200" b="1" dirty="0"/>
                        <a:t>TUU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12.59M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9068749"/>
                  </a:ext>
                </a:extLst>
              </a:tr>
              <a:tr h="604503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Before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5.6M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38341"/>
                  </a:ext>
                </a:extLst>
              </a:tr>
              <a:tr h="604503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After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7.0M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89136"/>
                  </a:ext>
                </a:extLst>
              </a:tr>
              <a:tr h="604503">
                <a:tc>
                  <a:txBody>
                    <a:bodyPr/>
                    <a:lstStyle/>
                    <a:p>
                      <a:r>
                        <a:rPr lang="en-IN" sz="3200" b="1" dirty="0"/>
                        <a:t>Change%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23.50%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4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9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5D1A19-1DDD-B69A-4E0C-BC432657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7A7D15E-E7E1-59F5-E2F6-C62938EF0C1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71049" y="1664987"/>
            <a:ext cx="8624236" cy="3022600"/>
          </a:xfrm>
          <a:gradFill>
            <a:gsLst>
              <a:gs pos="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300" b="1" dirty="0"/>
          </a:p>
          <a:p>
            <a:pPr marL="0" indent="0">
              <a:buNone/>
            </a:pPr>
            <a:endParaRPr lang="en-IN" sz="3300" b="1" dirty="0"/>
          </a:p>
          <a:p>
            <a:pPr marL="0" indent="0">
              <a:buNone/>
            </a:pPr>
            <a:r>
              <a:rPr lang="en-IN" sz="3300" b="1" dirty="0"/>
              <a:t>     Mumbai			  				         Raipur</a:t>
            </a:r>
          </a:p>
          <a:p>
            <a:pPr marL="0" indent="0">
              <a:buNone/>
            </a:pPr>
            <a:r>
              <a:rPr lang="en-IN" sz="3300" b="1" dirty="0"/>
              <a:t>     August		       					         January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4BCB9-2B80-FC17-82AD-0130E5CBC0F7}"/>
              </a:ext>
            </a:extLst>
          </p:cNvPr>
          <p:cNvSpPr txBox="1"/>
          <p:nvPr/>
        </p:nvSpPr>
        <p:spPr>
          <a:xfrm>
            <a:off x="2284396" y="1960394"/>
            <a:ext cx="1568918" cy="477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IN" sz="2500" b="1" dirty="0"/>
              <a:t>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F397F-6B97-B295-CF0F-62B76CFBB331}"/>
              </a:ext>
            </a:extLst>
          </p:cNvPr>
          <p:cNvSpPr txBox="1"/>
          <p:nvPr/>
        </p:nvSpPr>
        <p:spPr>
          <a:xfrm>
            <a:off x="7805670" y="2037396"/>
            <a:ext cx="1568918" cy="477054"/>
          </a:xfrm>
          <a:prstGeom prst="rect">
            <a:avLst/>
          </a:prstGeom>
          <a:gradFill>
            <a:gsLst>
              <a:gs pos="92000">
                <a:schemeClr val="accent4"/>
              </a:gs>
              <a:gs pos="100000">
                <a:schemeClr val="accent2">
                  <a:shade val="88000"/>
                  <a:lumMod val="94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IN" sz="2500" b="1" dirty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419819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E022FE-E3F9-8978-52FB-F4D34DCC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EDBD-06ED-B228-06E3-E1195F71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bg1"/>
                </a:solidFill>
                <a:latin typeface="Arial Black" panose="020B0A04020102020204" pitchFamily="34" charset="0"/>
              </a:rPr>
              <a:t>Total Market Value (TMV) &amp; Market Share%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EEE99C-42EB-6CBC-BEDF-221D5EA954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535023"/>
            <a:ext cx="4732255" cy="3124201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9F26C1-29FF-0FCE-3722-C19324A11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612" y="2687424"/>
            <a:ext cx="4895055" cy="148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A11BA6-0A8B-01AB-89AA-46C3AB5F7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7" y="2535022"/>
            <a:ext cx="4799644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034EC-87AF-9C44-0670-7120D1C24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CAC4-F105-60B7-9BE7-7A088420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46695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bg1"/>
                </a:solidFill>
                <a:latin typeface="Arial Black" panose="020B0A04020102020204" pitchFamily="34" charset="0"/>
              </a:rPr>
              <a:t>Plans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9FD021-B909-76A1-F815-F71224936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612" y="2687424"/>
            <a:ext cx="4895055" cy="148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347DE98-0470-77B6-20EF-0B813DC283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8106238"/>
              </p:ext>
            </p:extLst>
          </p:nvPr>
        </p:nvGraphicFramePr>
        <p:xfrm>
          <a:off x="1598610" y="2535024"/>
          <a:ext cx="921393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7">
                  <a:extLst>
                    <a:ext uri="{9D8B030D-6E8A-4147-A177-3AD203B41FA5}">
                      <a16:colId xmlns:a16="http://schemas.microsoft.com/office/drawing/2014/main" val="1251269104"/>
                    </a:ext>
                  </a:extLst>
                </a:gridCol>
                <a:gridCol w="4606967">
                  <a:extLst>
                    <a:ext uri="{9D8B030D-6E8A-4147-A177-3AD203B41FA5}">
                      <a16:colId xmlns:a16="http://schemas.microsoft.com/office/drawing/2014/main" val="3204818521"/>
                    </a:ext>
                  </a:extLst>
                </a:gridCol>
              </a:tblGrid>
              <a:tr h="492747">
                <a:tc>
                  <a:txBody>
                    <a:bodyPr/>
                    <a:lstStyle/>
                    <a:p>
                      <a:pPr algn="ctr"/>
                      <a:r>
                        <a:rPr lang="en-IN" sz="3300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300" b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44448"/>
                  </a:ext>
                </a:extLst>
              </a:tr>
              <a:tr h="492747">
                <a:tc>
                  <a:txBody>
                    <a:bodyPr/>
                    <a:lstStyle/>
                    <a:p>
                      <a:r>
                        <a:rPr lang="en-IN" sz="3300" b="1" dirty="0"/>
                        <a:t>Total Plan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300" b="1" dirty="0"/>
                        <a:t>19.5bn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90904"/>
                  </a:ext>
                </a:extLst>
              </a:tr>
              <a:tr h="492747">
                <a:tc>
                  <a:txBody>
                    <a:bodyPr/>
                    <a:lstStyle/>
                    <a:p>
                      <a:r>
                        <a:rPr lang="en-IN" sz="3300" b="1" dirty="0"/>
                        <a:t>                             Before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300" b="1" dirty="0"/>
                        <a:t>8.8bn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84748"/>
                  </a:ext>
                </a:extLst>
              </a:tr>
              <a:tr h="492747">
                <a:tc>
                  <a:txBody>
                    <a:bodyPr/>
                    <a:lstStyle/>
                    <a:p>
                      <a:r>
                        <a:rPr lang="en-IN" sz="3300" b="1" dirty="0"/>
                        <a:t>                             After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300" b="1" dirty="0"/>
                        <a:t>10.7bn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90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0F33D3-1F68-FC8D-95FA-C88D865A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53B64-E4C8-5B8C-C074-BA22BAB1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43579"/>
            <a:ext cx="10018713" cy="33182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bg1"/>
                </a:solidFill>
                <a:effectLst/>
                <a:latin typeface="-apple-system"/>
              </a:rPr>
              <a:t>Service Quality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-apple-system"/>
              </a:rPr>
              <a:t>N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-apple-system"/>
              </a:rPr>
              <a:t>etwork coverage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bg1"/>
                </a:solidFill>
                <a:effectLst/>
                <a:latin typeface="-apple-system"/>
              </a:rPr>
              <a:t>Online surveys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bg1"/>
                </a:solidFill>
                <a:effectLst/>
                <a:latin typeface="-apple-system"/>
              </a:rPr>
              <a:t>Assess customers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1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8E01F7-046E-0A39-C52C-3F7D660E9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BB432B-E435-875B-0336-C8A8CEC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2C283-D4C6-B38A-9BC1-3529C5C2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43579"/>
            <a:ext cx="10018713" cy="331823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-apple-system"/>
              </a:rPr>
              <a:t>Personal plan recommendations</a:t>
            </a:r>
            <a:endParaRPr lang="en-US" sz="3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-apple-system"/>
              </a:rPr>
              <a:t>Service Quality check</a:t>
            </a:r>
            <a:endParaRPr lang="en-US" sz="3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1"/>
                </a:solidFill>
                <a:effectLst/>
                <a:latin typeface="-apple-system"/>
              </a:rPr>
              <a:t>Competitor 5G plan check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1"/>
                </a:solidFill>
                <a:effectLst/>
                <a:latin typeface="-apple-system"/>
              </a:rPr>
              <a:t>Reduce cost of plans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97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49FA-05F1-6876-42E1-B0E683EC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352" y="418322"/>
            <a:ext cx="8930747" cy="962609"/>
          </a:xfr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Company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A4F2-9B83-5134-18F0-5E569D8A0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2400" y="1511666"/>
            <a:ext cx="8930748" cy="428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chemeClr val="bg1"/>
                </a:solidFill>
              </a:rPr>
              <a:t>Atliqo</a:t>
            </a:r>
            <a:r>
              <a:rPr lang="en-IN" sz="3200" dirty="0">
                <a:solidFill>
                  <a:schemeClr val="bg1"/>
                </a:solidFill>
              </a:rPr>
              <a:t> Telecom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15 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5G Launch - May</a:t>
            </a:r>
          </a:p>
        </p:txBody>
      </p:sp>
    </p:spTree>
    <p:extLst>
      <p:ext uri="{BB962C8B-B14F-4D97-AF65-F5344CB8AC3E}">
        <p14:creationId xmlns:p14="http://schemas.microsoft.com/office/powerpoint/2010/main" val="12837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1201-58E1-A641-69CC-8393DEE1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087" y="362338"/>
            <a:ext cx="8930747" cy="1009262"/>
          </a:xfr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7DF4-CDF8-F460-2C3C-A5BC1344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7087" y="1493005"/>
            <a:ext cx="8930748" cy="3330921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5G</a:t>
            </a:r>
            <a:r>
              <a:rPr lang="en-IN" sz="5100" dirty="0">
                <a:solidFill>
                  <a:schemeClr val="bg1"/>
                </a:solidFill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Active Users &amp; Revenue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Pre &amp; Post 5G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KPI Metrics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Internet Plan</a:t>
            </a:r>
          </a:p>
        </p:txBody>
      </p:sp>
    </p:spTree>
    <p:extLst>
      <p:ext uri="{BB962C8B-B14F-4D97-AF65-F5344CB8AC3E}">
        <p14:creationId xmlns:p14="http://schemas.microsoft.com/office/powerpoint/2010/main" val="369782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968F-CB5F-AA70-F6E8-ACBC477A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8246"/>
          </a:xfr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Take 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30DF-AEB7-76F5-0EAB-88C6E3B5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5191"/>
            <a:ext cx="10018713" cy="2877953"/>
          </a:xfrm>
        </p:spPr>
        <p:txBody>
          <a:bodyPr>
            <a:normAutofit fontScale="92500" lnSpcReduction="20000"/>
          </a:bodyPr>
          <a:lstStyle/>
          <a:p>
            <a:r>
              <a:rPr lang="en-IN" sz="3300" dirty="0">
                <a:solidFill>
                  <a:schemeClr val="bg1"/>
                </a:solidFill>
              </a:rPr>
              <a:t>Metrics Understanding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3300" b="1" dirty="0">
                <a:solidFill>
                  <a:schemeClr val="bg1"/>
                </a:solidFill>
              </a:rPr>
              <a:t>Total Revenue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3300" b="1" dirty="0">
                <a:solidFill>
                  <a:schemeClr val="bg1"/>
                </a:solidFill>
              </a:rPr>
              <a:t>ARPU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3300" b="1" dirty="0">
                <a:solidFill>
                  <a:schemeClr val="bg1"/>
                </a:solidFill>
              </a:rPr>
              <a:t>Active Users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3300" b="1" dirty="0">
                <a:solidFill>
                  <a:schemeClr val="bg1"/>
                </a:solidFill>
              </a:rPr>
              <a:t>Unsubscribed </a:t>
            </a:r>
            <a:r>
              <a:rPr lang="en-IN" sz="3300" b="1" dirty="0"/>
              <a:t>Users</a:t>
            </a:r>
          </a:p>
          <a:p>
            <a:pPr marL="0" indent="0">
              <a:buNone/>
            </a:pP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12494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5E4C-8DEA-8022-BF6E-8DEFE75B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65548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bg1"/>
                </a:solidFill>
                <a:latin typeface="Arial Black" panose="020B0A04020102020204" pitchFamily="34" charset="0"/>
              </a:rPr>
              <a:t>Revenue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2D47C23-02EB-4158-945A-56F1F5F49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44186"/>
              </p:ext>
            </p:extLst>
          </p:nvPr>
        </p:nvGraphicFramePr>
        <p:xfrm>
          <a:off x="1484312" y="1917742"/>
          <a:ext cx="10018712" cy="356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18022346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255324224"/>
                    </a:ext>
                  </a:extLst>
                </a:gridCol>
              </a:tblGrid>
              <a:tr h="713732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Category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Value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347484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r>
                        <a:rPr lang="en-IN" sz="3200" b="1" dirty="0"/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32bn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9068749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Before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16.0bn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38341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After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15.9bn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89136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r>
                        <a:rPr lang="en-IN" sz="3200" b="1" dirty="0"/>
                        <a:t>Change%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-0.50%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4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6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D224627-19E6-1311-4E30-A2423EE50CE4}"/>
              </a:ext>
            </a:extLst>
          </p:cNvPr>
          <p:cNvSpPr txBox="1">
            <a:spLocks/>
          </p:cNvSpPr>
          <p:nvPr/>
        </p:nvSpPr>
        <p:spPr>
          <a:xfrm>
            <a:off x="2808964" y="1451729"/>
            <a:ext cx="8013007" cy="3469063"/>
          </a:xfrm>
          <a:prstGeom prst="rect">
            <a:avLst/>
          </a:prstGeom>
          <a:gradFill>
            <a:gsLst>
              <a:gs pos="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IN" sz="3300" b="1" dirty="0"/>
          </a:p>
          <a:p>
            <a:pPr marL="0" indent="0">
              <a:buFont typeface="Arial"/>
              <a:buNone/>
            </a:pPr>
            <a:endParaRPr lang="en-IN" sz="3300" b="1" dirty="0"/>
          </a:p>
          <a:p>
            <a:pPr marL="0" indent="0">
              <a:buFont typeface="Arial"/>
              <a:buNone/>
            </a:pPr>
            <a:r>
              <a:rPr lang="en-IN" sz="3300" b="1" dirty="0"/>
              <a:t>     </a:t>
            </a:r>
            <a:r>
              <a:rPr lang="en-IN" sz="4000" b="1" dirty="0"/>
              <a:t>Mumbai			  				    Raipur</a:t>
            </a:r>
          </a:p>
          <a:p>
            <a:pPr marL="0" indent="0">
              <a:buFont typeface="Arial"/>
              <a:buNone/>
            </a:pPr>
            <a:r>
              <a:rPr lang="en-IN" sz="4000" b="1" dirty="0"/>
              <a:t>    February		                      June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0EB66B-16DC-B1DB-7D79-6EA02F63C313}"/>
              </a:ext>
            </a:extLst>
          </p:cNvPr>
          <p:cNvSpPr txBox="1"/>
          <p:nvPr/>
        </p:nvSpPr>
        <p:spPr>
          <a:xfrm>
            <a:off x="3323493" y="1904669"/>
            <a:ext cx="1568918" cy="477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IN" sz="2500" b="1" dirty="0"/>
              <a:t>High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269758-0660-CC11-3428-08D4D09942E0}"/>
              </a:ext>
            </a:extLst>
          </p:cNvPr>
          <p:cNvSpPr txBox="1"/>
          <p:nvPr/>
        </p:nvSpPr>
        <p:spPr>
          <a:xfrm>
            <a:off x="8264111" y="1904669"/>
            <a:ext cx="1568918" cy="477054"/>
          </a:xfrm>
          <a:prstGeom prst="rect">
            <a:avLst/>
          </a:prstGeom>
          <a:gradFill>
            <a:gsLst>
              <a:gs pos="92000">
                <a:schemeClr val="accent4"/>
              </a:gs>
              <a:gs pos="100000">
                <a:schemeClr val="accent2">
                  <a:shade val="88000"/>
                  <a:lumMod val="94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IN" sz="2500" b="1" dirty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6375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D9B60D-4AC1-89F4-648D-3BCD3FC0D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7647-103D-10F4-8643-B726E78D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87379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ARPU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2016BE2-19AD-28F7-797D-730B9ED9AC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347327"/>
              </p:ext>
            </p:extLst>
          </p:nvPr>
        </p:nvGraphicFramePr>
        <p:xfrm>
          <a:off x="1484312" y="1973179"/>
          <a:ext cx="10018712" cy="302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18022346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255324224"/>
                    </a:ext>
                  </a:extLst>
                </a:gridCol>
              </a:tblGrid>
              <a:tr h="604503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Category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Value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347484"/>
                  </a:ext>
                </a:extLst>
              </a:tr>
              <a:tr h="604503">
                <a:tc>
                  <a:txBody>
                    <a:bodyPr/>
                    <a:lstStyle/>
                    <a:p>
                      <a:r>
                        <a:rPr lang="en-IN" sz="3200" b="1" dirty="0"/>
                        <a:t>ARPU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200.74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9068749"/>
                  </a:ext>
                </a:extLst>
              </a:tr>
              <a:tr h="604503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Before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190.2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38341"/>
                  </a:ext>
                </a:extLst>
              </a:tr>
              <a:tr h="604503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After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211.3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89136"/>
                  </a:ext>
                </a:extLst>
              </a:tr>
              <a:tr h="604503">
                <a:tc>
                  <a:txBody>
                    <a:bodyPr/>
                    <a:lstStyle/>
                    <a:p>
                      <a:r>
                        <a:rPr lang="en-IN" sz="3200" b="1" dirty="0"/>
                        <a:t>Change%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11.05%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4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45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899929-07FC-908E-ADDD-4CBAAF61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565BC86-B27F-40FB-7DAA-7CD28ABA8C9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71049" y="1664987"/>
            <a:ext cx="8624236" cy="3022600"/>
          </a:xfrm>
          <a:gradFill>
            <a:gsLst>
              <a:gs pos="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300" b="1" dirty="0"/>
          </a:p>
          <a:p>
            <a:pPr marL="0" indent="0">
              <a:buNone/>
            </a:pPr>
            <a:endParaRPr lang="en-IN" sz="3300" b="1" dirty="0"/>
          </a:p>
          <a:p>
            <a:pPr marL="0" indent="0">
              <a:buNone/>
            </a:pPr>
            <a:r>
              <a:rPr lang="en-IN" sz="3300" b="1" dirty="0"/>
              <a:t>     Mumbai			  				         Pune</a:t>
            </a:r>
          </a:p>
          <a:p>
            <a:pPr marL="0" indent="0">
              <a:buNone/>
            </a:pPr>
            <a:r>
              <a:rPr lang="en-IN" sz="3300" b="1" dirty="0"/>
              <a:t>     June		       							    February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B6DB8-CF21-B4DF-6BE8-70A5F54BEFF4}"/>
              </a:ext>
            </a:extLst>
          </p:cNvPr>
          <p:cNvSpPr txBox="1"/>
          <p:nvPr/>
        </p:nvSpPr>
        <p:spPr>
          <a:xfrm>
            <a:off x="2284396" y="1960394"/>
            <a:ext cx="1568918" cy="477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IN" sz="2500" b="1" dirty="0"/>
              <a:t>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DA6A7-35C0-0ED4-AC33-FA0EBE20E830}"/>
              </a:ext>
            </a:extLst>
          </p:cNvPr>
          <p:cNvSpPr txBox="1"/>
          <p:nvPr/>
        </p:nvSpPr>
        <p:spPr>
          <a:xfrm>
            <a:off x="7805670" y="2037396"/>
            <a:ext cx="1568918" cy="477054"/>
          </a:xfrm>
          <a:prstGeom prst="rect">
            <a:avLst/>
          </a:prstGeom>
          <a:gradFill>
            <a:gsLst>
              <a:gs pos="92000">
                <a:schemeClr val="accent4"/>
              </a:gs>
              <a:gs pos="100000">
                <a:schemeClr val="accent2">
                  <a:shade val="88000"/>
                  <a:lumMod val="94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IN" sz="2500" b="1" dirty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19781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39B44A-CE06-DBB6-25C4-FC8C495E6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99B7-6F04-960C-491D-01284362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87379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bg1"/>
                </a:solidFill>
                <a:latin typeface="Arial Black" panose="020B0A04020102020204" pitchFamily="34" charset="0"/>
              </a:rPr>
              <a:t>Total Active Users (TAU)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CCC415-9C01-6DB2-0F74-E725D6150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727947"/>
              </p:ext>
            </p:extLst>
          </p:nvPr>
        </p:nvGraphicFramePr>
        <p:xfrm>
          <a:off x="1484312" y="1973179"/>
          <a:ext cx="10018712" cy="302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18022346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255324224"/>
                    </a:ext>
                  </a:extLst>
                </a:gridCol>
              </a:tblGrid>
              <a:tr h="604503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Category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Value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347484"/>
                  </a:ext>
                </a:extLst>
              </a:tr>
              <a:tr h="604503">
                <a:tc>
                  <a:txBody>
                    <a:bodyPr/>
                    <a:lstStyle/>
                    <a:p>
                      <a:r>
                        <a:rPr lang="en-IN" sz="3200" b="1" dirty="0"/>
                        <a:t>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161.72M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9068749"/>
                  </a:ext>
                </a:extLst>
              </a:tr>
              <a:tr h="604503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Before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84.4M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38341"/>
                  </a:ext>
                </a:extLst>
              </a:tr>
              <a:tr h="604503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After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77.4M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89136"/>
                  </a:ext>
                </a:extLst>
              </a:tr>
              <a:tr h="604503">
                <a:tc>
                  <a:txBody>
                    <a:bodyPr/>
                    <a:lstStyle/>
                    <a:p>
                      <a:r>
                        <a:rPr lang="en-IN" sz="3200" b="1" dirty="0"/>
                        <a:t>Change%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-8.28%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4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56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1693</TotalTime>
  <Words>266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-apple-system</vt:lpstr>
      <vt:lpstr>Arial</vt:lpstr>
      <vt:lpstr>Arial Black</vt:lpstr>
      <vt:lpstr>Bodoni MT</vt:lpstr>
      <vt:lpstr>Corbel</vt:lpstr>
      <vt:lpstr>Courier New</vt:lpstr>
      <vt:lpstr>Parallax</vt:lpstr>
      <vt:lpstr>PowerPoint Presentation</vt:lpstr>
      <vt:lpstr>Company</vt:lpstr>
      <vt:lpstr>CHALLENGE</vt:lpstr>
      <vt:lpstr>Take aways</vt:lpstr>
      <vt:lpstr>Revenue</vt:lpstr>
      <vt:lpstr>PowerPoint Presentation</vt:lpstr>
      <vt:lpstr>ARPU</vt:lpstr>
      <vt:lpstr>PowerPoint Presentation</vt:lpstr>
      <vt:lpstr>Total Active Users (TAU)</vt:lpstr>
      <vt:lpstr>PowerPoint Presentation</vt:lpstr>
      <vt:lpstr>Total Unsubscribed Users (TUU)</vt:lpstr>
      <vt:lpstr>PowerPoint Presentation</vt:lpstr>
      <vt:lpstr>Total Market Value (TMV) &amp; Market Share%</vt:lpstr>
      <vt:lpstr>Plans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Aryadevi R</dc:creator>
  <cp:lastModifiedBy>Aryadevi R</cp:lastModifiedBy>
  <cp:revision>3</cp:revision>
  <dcterms:created xsi:type="dcterms:W3CDTF">2024-03-02T01:15:19Z</dcterms:created>
  <dcterms:modified xsi:type="dcterms:W3CDTF">2024-03-03T12:00:41Z</dcterms:modified>
</cp:coreProperties>
</file>