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87" r:id="rId2"/>
    <p:sldId id="288" r:id="rId3"/>
    <p:sldId id="321" r:id="rId4"/>
    <p:sldId id="312" r:id="rId5"/>
    <p:sldId id="307" r:id="rId6"/>
    <p:sldId id="290" r:id="rId7"/>
    <p:sldId id="311" r:id="rId8"/>
    <p:sldId id="292" r:id="rId9"/>
    <p:sldId id="316" r:id="rId10"/>
    <p:sldId id="291" r:id="rId11"/>
    <p:sldId id="304" r:id="rId12"/>
    <p:sldId id="328" r:id="rId13"/>
    <p:sldId id="323" r:id="rId14"/>
    <p:sldId id="325" r:id="rId15"/>
    <p:sldId id="326" r:id="rId16"/>
    <p:sldId id="324" r:id="rId17"/>
    <p:sldId id="320" r:id="rId18"/>
    <p:sldId id="286"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88" autoAdjust="0"/>
    <p:restoredTop sz="94660"/>
  </p:normalViewPr>
  <p:slideViewPr>
    <p:cSldViewPr snapToGrid="0">
      <p:cViewPr>
        <p:scale>
          <a:sx n="114" d="100"/>
          <a:sy n="114" d="100"/>
        </p:scale>
        <p:origin x="808"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5/4/23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6:12:55.992"/>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6:12:57.173"/>
    </inkml:context>
    <inkml:brush xml:id="br0">
      <inkml:brushProperty name="width" value="0.35" units="cm"/>
      <inkml:brushProperty name="height" value="0.35" units="cm"/>
      <inkml:brushProperty name="color" value="#FFFFFF"/>
    </inkml:brush>
  </inkml:definitions>
  <inkml:trace contextRef="#ctx0" brushRef="#br0">0 1 24575,'17'80'0,"0"1"0,0-1 0,-3 2 0,3-14 0,-1-1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6:12:59.257"/>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6:13:02.774"/>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5/4/23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1768442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245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78044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976597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371308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2872945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extLst>
      <p:ext uri="{BB962C8B-B14F-4D97-AF65-F5344CB8AC3E}">
        <p14:creationId xmlns:p14="http://schemas.microsoft.com/office/powerpoint/2010/main" val="3291989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86791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81737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615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058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631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43602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49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40379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3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A7B9F5-BB8F-47D6-B1B1-E7A2919C3A13}" type="datetime1">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10FAB-D291-4EEA-99BC-930D9B551F74}" type="datetime1">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5235C-1CA9-44CB-A99C-2F73E04D824F}" type="datetime1">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4CF1A2-7311-4B56-8AAF-022CE067B16A}" type="datetime1">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CBF7C-F8BD-4365-8C29-283C1379A5D0}" type="datetime1">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753AD5-1D7E-4B6E-B9BF-8751E6785054}" type="datetime1">
              <a:rPr lang="en-US" smtClean="0"/>
              <a:t>5/4/23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A2C363-DE01-434D-A7C2-931439D25842}" type="datetime1">
              <a:rPr lang="en-US" smtClean="0"/>
              <a:t>5/4/23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95EF3-9699-4D47-975F-7AAA3F7DAF3B}" type="datetime1">
              <a:rPr lang="en-US" smtClean="0"/>
              <a:t>5/4/23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AEE10-0BF0-472B-AFA2-A2C0BE8F1091}" type="datetime1">
              <a:rPr lang="en-US" smtClean="0"/>
              <a:t>5/4/23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387EA-1E9C-43BE-9E93-5ED44118A5F3}" type="datetime1">
              <a:rPr lang="en-US" smtClean="0"/>
              <a:t>5/4/23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131F3-349F-4870-9FF2-92583012ED10}" type="datetime1">
              <a:rPr lang="en-US" smtClean="0"/>
              <a:t>5/4/23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9E17E-6778-4D98-A70F-1A67B31B0FDF}" type="datetime1">
              <a:rPr lang="en-US" smtClean="0"/>
              <a:t>5/4/23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customXml" Target="../ink/ink2.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1.xml"/><Relationship Id="rId10" Type="http://schemas.openxmlformats.org/officeDocument/2006/relationships/customXml" Target="../ink/ink4.xml"/><Relationship Id="rId4" Type="http://schemas.openxmlformats.org/officeDocument/2006/relationships/image" Target="../media/image7.png"/><Relationship Id="rId9" Type="http://schemas.openxmlformats.org/officeDocument/2006/relationships/customXml" Target="../ink/ink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1384995"/>
          </a:xfrm>
          <a:prstGeom prst="rect">
            <a:avLst/>
          </a:prstGeom>
        </p:spPr>
        <p:txBody>
          <a:bodyPr wrap="square">
            <a:sp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UE20CS390A – Capstone Project Phase – 1</a:t>
            </a:r>
          </a:p>
          <a:p>
            <a:pPr algn="ctr"/>
            <a:r>
              <a:rPr lang="en-US" sz="2800" dirty="0">
                <a:latin typeface="Times New Roman" panose="02020603050405020304" pitchFamily="18" charset="0"/>
                <a:cs typeface="Times New Roman" panose="02020603050405020304" pitchFamily="18" charset="0"/>
              </a:rPr>
              <a:t> </a:t>
            </a:r>
          </a:p>
          <a:p>
            <a:pPr algn="ctr"/>
            <a:r>
              <a:rPr lang="en-US" sz="2800" dirty="0">
                <a:latin typeface="Times New Roman" panose="02020603050405020304" pitchFamily="18" charset="0"/>
                <a:cs typeface="Times New Roman" panose="02020603050405020304" pitchFamily="18" charset="0"/>
              </a:rPr>
              <a:t>END SEMESTER ASSESSMENT</a:t>
            </a:r>
          </a:p>
        </p:txBody>
      </p:sp>
      <p:sp>
        <p:nvSpPr>
          <p:cNvPr id="4" name="Google Shape;26;p3"/>
          <p:cNvSpPr txBox="1"/>
          <p:nvPr/>
        </p:nvSpPr>
        <p:spPr>
          <a:xfrm>
            <a:off x="1972234" y="3780918"/>
            <a:ext cx="8695766" cy="1640631"/>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Project Title :  Voice Interface for PESU using AI</a:t>
            </a:r>
          </a:p>
          <a:p>
            <a:pPr>
              <a:buClr>
                <a:schemeClr val="dk1"/>
              </a:buClr>
              <a:buSzPts val="2000"/>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Project ID : PW23_PB_01</a:t>
            </a:r>
          </a:p>
          <a:p>
            <a:pPr>
              <a:buClr>
                <a:schemeClr val="dk1"/>
              </a:buClr>
              <a:buSzPts val="2000"/>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Project Guide : Prof. Priya Badrinath</a:t>
            </a:r>
          </a:p>
          <a:p>
            <a:pPr>
              <a:buClr>
                <a:srgbClr val="000000"/>
              </a:buClr>
              <a:buSzPts val="2000"/>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Project Team with SRN : 805_806_826_844</a:t>
            </a:r>
            <a:endParaRPr lang="en-US" sz="1600" dirty="0">
              <a:solidFill>
                <a:srgbClr val="0033CC"/>
              </a:solidFill>
              <a:latin typeface="Times New Roman" panose="02020603050405020304" pitchFamily="18" charset="0"/>
              <a:ea typeface="Arial"/>
              <a:cs typeface="Times New Roman" panose="02020603050405020304" pitchFamily="18" charset="0"/>
              <a:sym typeface="Arial"/>
            </a:endParaRPr>
          </a:p>
          <a:p>
            <a:pPr>
              <a:buClr>
                <a:srgbClr val="000000"/>
              </a:buClr>
              <a:buSzPts val="2000"/>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buClr>
                <a:srgbClr val="000000"/>
              </a:buClr>
              <a:buSzPts val="2000"/>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spcBef>
                <a:spcPts val="0"/>
              </a:spcBef>
              <a:spcAft>
                <a:spcPts val="0"/>
              </a:spcAft>
            </a:pPr>
            <a:endParaRPr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Slide Number Placeholder 6"/>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749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Design Approach</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913250" y="1783347"/>
            <a:ext cx="8638350" cy="4883389"/>
          </a:xfrm>
          <a:prstGeom prst="rect">
            <a:avLst/>
          </a:prstGeom>
          <a:noFill/>
          <a:ln>
            <a:noFill/>
          </a:ln>
        </p:spPr>
        <p:txBody>
          <a:bodyPr spcFirstLastPara="1" wrap="square" lIns="91425" tIns="45700" rIns="91425" bIns="45700" anchor="ctr" anchorCtr="0">
            <a:noAutofit/>
          </a:bodyPr>
          <a:lstStyle/>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Then Cells are detected and text are extracted and csv/</a:t>
            </a:r>
            <a:r>
              <a:rPr lang="en-IN" sz="1600" dirty="0" err="1">
                <a:solidFill>
                  <a:srgbClr val="0000FF"/>
                </a:solidFill>
                <a:latin typeface="Times New Roman" panose="02020603050405020304" pitchFamily="18" charset="0"/>
                <a:ea typeface="Tahoma" panose="020B0604030504040204" pitchFamily="34" charset="0"/>
                <a:cs typeface="Times New Roman" panose="02020603050405020304" pitchFamily="18" charset="0"/>
              </a:rPr>
              <a:t>json</a:t>
            </a:r>
            <a:r>
              <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/txt/excel is generated. </a:t>
            </a:r>
          </a:p>
          <a:p>
            <a:pPr marL="342891" eaLnBrk="0" hangingPunct="0">
              <a:spcBef>
                <a:spcPct val="20000"/>
              </a:spcBef>
              <a:defRPr/>
            </a:pPr>
            <a:endPar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Logistic regression is used for quality checks</a:t>
            </a:r>
          </a:p>
          <a:p>
            <a:pPr marL="342891" eaLnBrk="0" hangingPunct="0">
              <a:spcBef>
                <a:spcPct val="20000"/>
              </a:spcBef>
              <a:defRPr/>
            </a:pPr>
            <a:r>
              <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 </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Performance is optimized by creating background mask is created by calculating the size of height and width from all the cell ROI crops</a:t>
            </a:r>
          </a:p>
          <a:p>
            <a:pPr marL="685791" indent="-342900"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rPr>
              <a:t>OpenCV is used for perform Warp perspective, cell detection, pre-processing etc</a:t>
            </a:r>
          </a:p>
          <a:p>
            <a:pPr marL="685791" indent="-342900"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a:p>
            <a:pPr marL="989013" lvl="1" indent="-176213" eaLnBrk="0" hangingPunct="0">
              <a:spcBef>
                <a:spcPct val="20000"/>
              </a:spcBef>
              <a:buFont typeface="Wingdings" pitchFamily="2" charset="2"/>
              <a:buChar char="§"/>
              <a:defRPr/>
            </a:pPr>
            <a:endParaRPr lang="en-IN" sz="24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eaLnBrk="0" fontAlgn="base" hangingPunct="0">
              <a:spcBef>
                <a:spcPct val="20000"/>
              </a:spcBef>
              <a:spcAft>
                <a:spcPct val="0"/>
              </a:spcAft>
              <a:buFont typeface="Arial" panose="020B0604020202020204" pitchFamily="34" charset="0"/>
              <a:buChar char="•"/>
              <a:defRPr/>
            </a:pPr>
            <a:endParaRPr lang="en-IN" sz="2000" kern="0" dirty="0">
              <a:latin typeface="Times New Roman" panose="02020603050405020304" pitchFamily="18" charset="0"/>
              <a:ea typeface="Tahoma" panose="020B0604030504040204" pitchFamily="34" charset="0"/>
              <a:cs typeface="Times New Roman" panose="02020603050405020304" pitchFamily="18" charset="0"/>
            </a:endParaRPr>
          </a:p>
          <a:p>
            <a:pPr marL="685791" indent="-342900" eaLnBrk="0" hangingPunct="0">
              <a:spcBef>
                <a:spcPct val="20000"/>
              </a:spcBef>
              <a:buFont typeface="Wingdings" pitchFamily="2" charset="2"/>
              <a:buChar char="§"/>
              <a:defRPr/>
            </a:pPr>
            <a:endParaRPr lang="en-US" sz="24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a:p>
            <a:pPr marL="685791" indent="-342900" eaLnBrk="0" hangingPunct="0">
              <a:spcBef>
                <a:spcPct val="20000"/>
              </a:spcBef>
              <a:buFont typeface="Wingdings" pitchFamily="2" charset="2"/>
              <a:buChar char="§"/>
              <a:defRPr/>
            </a:pPr>
            <a:endParaRPr lang="en-US" sz="24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a:p>
            <a:pPr marL="685791" indent="-342900" eaLnBrk="0" hangingPunct="0">
              <a:spcBef>
                <a:spcPct val="20000"/>
              </a:spcBef>
              <a:buFont typeface="Arial" panose="020B0604020202020204" pitchFamily="34" charset="0"/>
              <a:buChar char="•"/>
              <a:defRPr/>
            </a:pPr>
            <a:endParaRPr lang="en-IN" sz="2400" dirty="0">
              <a:solidFill>
                <a:srgbClr val="0000FF"/>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0896601" y="117894"/>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10</a:t>
            </a:fld>
            <a:endParaRPr lang="en-US"/>
          </a:p>
        </p:txBody>
      </p:sp>
      <p:pic>
        <p:nvPicPr>
          <p:cNvPr id="8" name="Picture 7">
            <a:extLst>
              <a:ext uri="{FF2B5EF4-FFF2-40B4-BE49-F238E27FC236}">
                <a16:creationId xmlns:a16="http://schemas.microsoft.com/office/drawing/2014/main" id="{D5E5C22D-258A-723F-F82E-C4C54D1EC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4504839"/>
            <a:ext cx="7772400" cy="1062990"/>
          </a:xfrm>
          <a:prstGeom prst="rect">
            <a:avLst/>
          </a:prstGeom>
        </p:spPr>
      </p:pic>
      <p:sp>
        <p:nvSpPr>
          <p:cNvPr id="9" name="Google Shape;62;p8">
            <a:extLst>
              <a:ext uri="{FF2B5EF4-FFF2-40B4-BE49-F238E27FC236}">
                <a16:creationId xmlns:a16="http://schemas.microsoft.com/office/drawing/2014/main" id="{7E51F15E-3869-A677-8729-D8A38EAA40D2}"/>
              </a:ext>
            </a:extLst>
          </p:cNvPr>
          <p:cNvSpPr txBox="1"/>
          <p:nvPr/>
        </p:nvSpPr>
        <p:spPr>
          <a:xfrm>
            <a:off x="2519463" y="5363183"/>
            <a:ext cx="8728954" cy="1303553"/>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spTree>
    <p:extLst>
      <p:ext uri="{BB962C8B-B14F-4D97-AF65-F5344CB8AC3E}">
        <p14:creationId xmlns:p14="http://schemas.microsoft.com/office/powerpoint/2010/main" val="6440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11</a:t>
            </a:fld>
            <a:endParaRPr lang="en-US" dirty="0"/>
          </a:p>
        </p:txBody>
      </p:sp>
      <p:graphicFrame>
        <p:nvGraphicFramePr>
          <p:cNvPr id="7" name="Table 7">
            <a:extLst>
              <a:ext uri="{FF2B5EF4-FFF2-40B4-BE49-F238E27FC236}">
                <a16:creationId xmlns:a16="http://schemas.microsoft.com/office/drawing/2014/main" id="{0982F20A-383C-6DCE-C78A-FB3530E69DDF}"/>
              </a:ext>
            </a:extLst>
          </p:cNvPr>
          <p:cNvGraphicFramePr>
            <a:graphicFrameLocks noGrp="1"/>
          </p:cNvGraphicFramePr>
          <p:nvPr>
            <p:extLst>
              <p:ext uri="{D42A27DB-BD31-4B8C-83A1-F6EECF244321}">
                <p14:modId xmlns:p14="http://schemas.microsoft.com/office/powerpoint/2010/main" val="3820299952"/>
              </p:ext>
            </p:extLst>
          </p:nvPr>
        </p:nvGraphicFramePr>
        <p:xfrm>
          <a:off x="1940560" y="1875472"/>
          <a:ext cx="8128000" cy="402486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87878761"/>
                    </a:ext>
                  </a:extLst>
                </a:gridCol>
                <a:gridCol w="2032000">
                  <a:extLst>
                    <a:ext uri="{9D8B030D-6E8A-4147-A177-3AD203B41FA5}">
                      <a16:colId xmlns:a16="http://schemas.microsoft.com/office/drawing/2014/main" val="1395776332"/>
                    </a:ext>
                  </a:extLst>
                </a:gridCol>
                <a:gridCol w="2032000">
                  <a:extLst>
                    <a:ext uri="{9D8B030D-6E8A-4147-A177-3AD203B41FA5}">
                      <a16:colId xmlns:a16="http://schemas.microsoft.com/office/drawing/2014/main" val="3879826179"/>
                    </a:ext>
                  </a:extLst>
                </a:gridCol>
                <a:gridCol w="2032000">
                  <a:extLst>
                    <a:ext uri="{9D8B030D-6E8A-4147-A177-3AD203B41FA5}">
                      <a16:colId xmlns:a16="http://schemas.microsoft.com/office/drawing/2014/main" val="3418602547"/>
                    </a:ext>
                  </a:extLst>
                </a:gridCol>
              </a:tblGrid>
              <a:tr h="335470">
                <a:tc>
                  <a:txBody>
                    <a:bodyPr/>
                    <a:lstStyle/>
                    <a:p>
                      <a:pPr algn="ctr"/>
                      <a:r>
                        <a:rPr lang="en-US" dirty="0"/>
                        <a:t>Title</a:t>
                      </a:r>
                    </a:p>
                  </a:txBody>
                  <a:tcPr/>
                </a:tc>
                <a:tc>
                  <a:txBody>
                    <a:bodyPr/>
                    <a:lstStyle/>
                    <a:p>
                      <a:pPr algn="ctr"/>
                      <a:r>
                        <a:rPr lang="en-US"/>
                        <a:t>Author</a:t>
                      </a:r>
                      <a:endParaRPr lang="en-US" dirty="0"/>
                    </a:p>
                  </a:txBody>
                  <a:tcPr/>
                </a:tc>
                <a:tc>
                  <a:txBody>
                    <a:bodyPr/>
                    <a:lstStyle/>
                    <a:p>
                      <a:pPr algn="ctr"/>
                      <a:r>
                        <a:rPr lang="en-US"/>
                        <a:t>Summary</a:t>
                      </a:r>
                      <a:endParaRPr lang="en-US" dirty="0"/>
                    </a:p>
                  </a:txBody>
                  <a:tcPr/>
                </a:tc>
                <a:tc>
                  <a:txBody>
                    <a:bodyPr/>
                    <a:lstStyle/>
                    <a:p>
                      <a:pPr algn="ctr"/>
                      <a:r>
                        <a:rPr lang="en-US"/>
                        <a:t>Limitations</a:t>
                      </a:r>
                      <a:endParaRPr lang="en-US" dirty="0"/>
                    </a:p>
                  </a:txBody>
                  <a:tcPr/>
                </a:tc>
                <a:extLst>
                  <a:ext uri="{0D108BD9-81ED-4DB2-BD59-A6C34878D82A}">
                    <a16:rowId xmlns:a16="http://schemas.microsoft.com/office/drawing/2014/main" val="460130119"/>
                  </a:ext>
                </a:extLst>
              </a:tr>
              <a:tr h="848362">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IN" sz="1800" kern="1200">
                          <a:solidFill>
                            <a:schemeClr val="dk1"/>
                          </a:solidFill>
                          <a:effectLst/>
                          <a:latin typeface="+mn-lt"/>
                          <a:ea typeface="+mn-ea"/>
                          <a:cs typeface="+mn-cs"/>
                        </a:rPr>
                        <a:t>Table Detection and Extraction using OpenCV and Novel Optimization Methods </a:t>
                      </a:r>
                      <a:endParaRPr lang="en-IN"/>
                    </a:p>
                    <a:p>
                      <a:pPr marL="0" indent="0" algn="ctr">
                        <a:buFont typeface="+mj-lt"/>
                        <a:buNone/>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IN" sz="1800" kern="1200">
                          <a:solidFill>
                            <a:schemeClr val="dk1"/>
                          </a:solidFill>
                          <a:effectLst/>
                          <a:latin typeface="+mn-lt"/>
                          <a:ea typeface="+mn-ea"/>
                          <a:cs typeface="+mn-cs"/>
                        </a:rPr>
                        <a:t>Nidhi .etal</a:t>
                      </a:r>
                      <a:endParaRPr lang="en-IN"/>
                    </a:p>
                    <a:p>
                      <a:pPr marL="0" indent="0" algn="ctr">
                        <a:buFont typeface="+mj-lt"/>
                        <a:buNone/>
                      </a:pPr>
                      <a:endParaRPr lang="en-US" dirty="0"/>
                    </a:p>
                  </a:txBody>
                  <a:tcPr/>
                </a:tc>
                <a:tc>
                  <a:txBody>
                    <a:bodyPr/>
                    <a:lstStyle/>
                    <a:p>
                      <a:pPr marL="0" indent="0" algn="ctr">
                        <a:buFont typeface="+mj-lt"/>
                        <a:buNone/>
                      </a:pPr>
                      <a:r>
                        <a:rPr lang="en-US"/>
                        <a:t>Extraction of table from pdf is done using OpenCV and OCR</a:t>
                      </a:r>
                      <a:endParaRPr lang="en-US" dirty="0"/>
                    </a:p>
                  </a:txBody>
                  <a:tcPr/>
                </a:tc>
                <a:tc>
                  <a:txBody>
                    <a:bodyPr/>
                    <a:lstStyle/>
                    <a:p>
                      <a:pPr marL="0" indent="0" algn="ctr">
                        <a:buFont typeface="+mj-lt"/>
                        <a:buNone/>
                      </a:pPr>
                      <a:r>
                        <a:rPr lang="en-US"/>
                        <a:t>Some of PESU PDF’s are handwritten</a:t>
                      </a:r>
                      <a:endParaRPr lang="en-US" dirty="0"/>
                    </a:p>
                  </a:txBody>
                  <a:tcPr/>
                </a:tc>
                <a:extLst>
                  <a:ext uri="{0D108BD9-81ED-4DB2-BD59-A6C34878D82A}">
                    <a16:rowId xmlns:a16="http://schemas.microsoft.com/office/drawing/2014/main" val="2806347607"/>
                  </a:ext>
                </a:extLst>
              </a:tr>
              <a:tr h="192174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IN" sz="1800" kern="1200">
                          <a:solidFill>
                            <a:schemeClr val="dk1"/>
                          </a:solidFill>
                          <a:effectLst/>
                          <a:latin typeface="+mn-lt"/>
                          <a:ea typeface="+mn-ea"/>
                          <a:cs typeface="+mn-cs"/>
                        </a:rPr>
                        <a:t>A Method for Voice Activity Detection using K-Means Clustering </a:t>
                      </a:r>
                      <a:endParaRPr lang="en-IN"/>
                    </a:p>
                    <a:p>
                      <a:pPr marL="342900" indent="-342900" algn="ctr">
                        <a:buFont typeface="+mj-lt"/>
                        <a:buAutoNum type="arabicPeriod"/>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IN" sz="1800" kern="1200">
                          <a:solidFill>
                            <a:schemeClr val="dk1"/>
                          </a:solidFill>
                          <a:effectLst/>
                          <a:latin typeface="+mn-lt"/>
                          <a:ea typeface="+mn-ea"/>
                          <a:cs typeface="+mn-cs"/>
                        </a:rPr>
                        <a:t>Atul Rohit Agarwal </a:t>
                      </a:r>
                      <a:endParaRPr lang="en-IN" dirty="0"/>
                    </a:p>
                  </a:txBody>
                  <a:tcPr/>
                </a:tc>
                <a:tc>
                  <a:txBody>
                    <a:bodyPr/>
                    <a:lstStyle/>
                    <a:p>
                      <a:pPr marL="0" indent="0" algn="ctr">
                        <a:buFont typeface="+mj-lt"/>
                        <a:buNone/>
                      </a:pPr>
                      <a:r>
                        <a:rPr lang="en-US"/>
                        <a:t>Reduction of noise from sound waves and detection of human voice is done</a:t>
                      </a:r>
                      <a:endParaRPr lang="en-US" dirty="0"/>
                    </a:p>
                  </a:txBody>
                  <a:tcPr/>
                </a:tc>
                <a:tc>
                  <a:txBody>
                    <a:bodyPr/>
                    <a:lstStyle/>
                    <a:p>
                      <a:pPr marL="0" indent="0" algn="ctr">
                        <a:buFont typeface="+mj-lt"/>
                        <a:buNone/>
                      </a:pPr>
                      <a:r>
                        <a:rPr lang="en-US" dirty="0"/>
                        <a:t>Problem with KNN Algorithm</a:t>
                      </a:r>
                    </a:p>
                  </a:txBody>
                  <a:tcPr/>
                </a:tc>
                <a:extLst>
                  <a:ext uri="{0D108BD9-81ED-4DB2-BD59-A6C34878D82A}">
                    <a16:rowId xmlns:a16="http://schemas.microsoft.com/office/drawing/2014/main" val="4279641097"/>
                  </a:ext>
                </a:extLst>
              </a:tr>
            </a:tbl>
          </a:graphicData>
        </a:graphic>
      </p:graphicFrame>
      <p:sp>
        <p:nvSpPr>
          <p:cNvPr id="8" name="TextBox 7">
            <a:extLst>
              <a:ext uri="{FF2B5EF4-FFF2-40B4-BE49-F238E27FC236}">
                <a16:creationId xmlns:a16="http://schemas.microsoft.com/office/drawing/2014/main" id="{4753C54E-1819-F556-C5EA-DD170869C577}"/>
              </a:ext>
            </a:extLst>
          </p:cNvPr>
          <p:cNvSpPr txBox="1"/>
          <p:nvPr/>
        </p:nvSpPr>
        <p:spPr>
          <a:xfrm>
            <a:off x="8088447" y="1138762"/>
            <a:ext cx="2579553" cy="461665"/>
          </a:xfrm>
          <a:prstGeom prst="rect">
            <a:avLst/>
          </a:prstGeom>
          <a:noFill/>
        </p:spPr>
        <p:txBody>
          <a:bodyPr wrap="none" rtlCol="0">
            <a:spAutoFit/>
          </a:bodyPr>
          <a:lstStyle/>
          <a:p>
            <a:pPr marL="342891" indent="-342891" algn="r" eaLnBrk="0" hangingPunct="0">
              <a:defRPr/>
            </a:pPr>
            <a:r>
              <a:rPr lang="en-US" sz="2400" dirty="0">
                <a:solidFill>
                  <a:srgbClr val="FF0000"/>
                </a:solidFill>
                <a:latin typeface="Trebuchet MS" pitchFamily="34" charset="0"/>
              </a:rPr>
              <a:t>Literature Survey</a:t>
            </a:r>
          </a:p>
        </p:txBody>
      </p:sp>
    </p:spTree>
    <p:extLst>
      <p:ext uri="{BB962C8B-B14F-4D97-AF65-F5344CB8AC3E}">
        <p14:creationId xmlns:p14="http://schemas.microsoft.com/office/powerpoint/2010/main" val="318424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12</a:t>
            </a:fld>
            <a:endParaRPr lang="en-US" dirty="0"/>
          </a:p>
        </p:txBody>
      </p:sp>
      <p:graphicFrame>
        <p:nvGraphicFramePr>
          <p:cNvPr id="7" name="Table 7">
            <a:extLst>
              <a:ext uri="{FF2B5EF4-FFF2-40B4-BE49-F238E27FC236}">
                <a16:creationId xmlns:a16="http://schemas.microsoft.com/office/drawing/2014/main" id="{0982F20A-383C-6DCE-C78A-FB3530E69DDF}"/>
              </a:ext>
            </a:extLst>
          </p:cNvPr>
          <p:cNvGraphicFramePr>
            <a:graphicFrameLocks noGrp="1"/>
          </p:cNvGraphicFramePr>
          <p:nvPr>
            <p:extLst>
              <p:ext uri="{D42A27DB-BD31-4B8C-83A1-F6EECF244321}">
                <p14:modId xmlns:p14="http://schemas.microsoft.com/office/powerpoint/2010/main" val="407642965"/>
              </p:ext>
            </p:extLst>
          </p:nvPr>
        </p:nvGraphicFramePr>
        <p:xfrm>
          <a:off x="1940560" y="1875472"/>
          <a:ext cx="8128000" cy="4114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87878761"/>
                    </a:ext>
                  </a:extLst>
                </a:gridCol>
                <a:gridCol w="2032000">
                  <a:extLst>
                    <a:ext uri="{9D8B030D-6E8A-4147-A177-3AD203B41FA5}">
                      <a16:colId xmlns:a16="http://schemas.microsoft.com/office/drawing/2014/main" val="1395776332"/>
                    </a:ext>
                  </a:extLst>
                </a:gridCol>
                <a:gridCol w="2032000">
                  <a:extLst>
                    <a:ext uri="{9D8B030D-6E8A-4147-A177-3AD203B41FA5}">
                      <a16:colId xmlns:a16="http://schemas.microsoft.com/office/drawing/2014/main" val="3879826179"/>
                    </a:ext>
                  </a:extLst>
                </a:gridCol>
                <a:gridCol w="2032000">
                  <a:extLst>
                    <a:ext uri="{9D8B030D-6E8A-4147-A177-3AD203B41FA5}">
                      <a16:colId xmlns:a16="http://schemas.microsoft.com/office/drawing/2014/main" val="3418602547"/>
                    </a:ext>
                  </a:extLst>
                </a:gridCol>
              </a:tblGrid>
              <a:tr h="335470">
                <a:tc>
                  <a:txBody>
                    <a:bodyPr/>
                    <a:lstStyle/>
                    <a:p>
                      <a:pPr algn="ctr"/>
                      <a:r>
                        <a:rPr lang="en-US"/>
                        <a:t>Title</a:t>
                      </a:r>
                      <a:endParaRPr lang="en-US" dirty="0"/>
                    </a:p>
                  </a:txBody>
                  <a:tcPr/>
                </a:tc>
                <a:tc>
                  <a:txBody>
                    <a:bodyPr/>
                    <a:lstStyle/>
                    <a:p>
                      <a:pPr algn="ctr"/>
                      <a:r>
                        <a:rPr lang="en-US"/>
                        <a:t>Author</a:t>
                      </a:r>
                      <a:endParaRPr lang="en-US" dirty="0"/>
                    </a:p>
                  </a:txBody>
                  <a:tcPr/>
                </a:tc>
                <a:tc>
                  <a:txBody>
                    <a:bodyPr/>
                    <a:lstStyle/>
                    <a:p>
                      <a:pPr algn="ctr"/>
                      <a:r>
                        <a:rPr lang="en-US"/>
                        <a:t>Summary</a:t>
                      </a:r>
                      <a:endParaRPr lang="en-US" dirty="0"/>
                    </a:p>
                  </a:txBody>
                  <a:tcPr/>
                </a:tc>
                <a:tc>
                  <a:txBody>
                    <a:bodyPr/>
                    <a:lstStyle/>
                    <a:p>
                      <a:pPr algn="ctr"/>
                      <a:r>
                        <a:rPr lang="en-US"/>
                        <a:t>Limitations</a:t>
                      </a:r>
                      <a:endParaRPr lang="en-US" dirty="0"/>
                    </a:p>
                  </a:txBody>
                  <a:tcPr/>
                </a:tc>
                <a:extLst>
                  <a:ext uri="{0D108BD9-81ED-4DB2-BD59-A6C34878D82A}">
                    <a16:rowId xmlns:a16="http://schemas.microsoft.com/office/drawing/2014/main" val="460130119"/>
                  </a:ext>
                </a:extLst>
              </a:tr>
              <a:tr h="848362">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IN" sz="1800" kern="1200" dirty="0">
                          <a:solidFill>
                            <a:schemeClr val="dk1"/>
                          </a:solidFill>
                          <a:effectLst/>
                          <a:latin typeface="+mn-lt"/>
                          <a:ea typeface="+mn-ea"/>
                          <a:cs typeface="+mn-cs"/>
                        </a:rPr>
                        <a:t>A.I based voice assistant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IN" sz="1800" kern="1200" dirty="0">
                          <a:solidFill>
                            <a:schemeClr val="dk1"/>
                          </a:solidFill>
                          <a:effectLst/>
                          <a:latin typeface="+mn-lt"/>
                          <a:ea typeface="+mn-ea"/>
                          <a:cs typeface="+mn-cs"/>
                        </a:rPr>
                        <a:t>Subhash S .etal</a:t>
                      </a:r>
                      <a:endParaRPr lang="en-IN" dirty="0"/>
                    </a:p>
                    <a:p>
                      <a:pPr marL="0" indent="0" algn="ctr">
                        <a:buFont typeface="+mj-lt"/>
                        <a:buNone/>
                      </a:pPr>
                      <a:endParaRPr lang="en-US" dirty="0"/>
                    </a:p>
                  </a:txBody>
                  <a:tcPr/>
                </a:tc>
                <a:tc>
                  <a:txBody>
                    <a:bodyPr/>
                    <a:lstStyle/>
                    <a:p>
                      <a:pPr marL="0" indent="0" algn="ctr">
                        <a:buFont typeface="+mj-lt"/>
                        <a:buNone/>
                      </a:pPr>
                      <a:r>
                        <a:rPr lang="en-US" dirty="0"/>
                        <a:t>Conversion of Voice to text, General Description of Voice assistant Architecture is defined here</a:t>
                      </a:r>
                    </a:p>
                  </a:txBody>
                  <a:tcPr/>
                </a:tc>
                <a:tc>
                  <a:txBody>
                    <a:bodyPr/>
                    <a:lstStyle/>
                    <a:p>
                      <a:pPr marL="0" indent="0" algn="ctr">
                        <a:buFont typeface="+mj-lt"/>
                        <a:buNone/>
                      </a:pPr>
                      <a:r>
                        <a:rPr lang="en-US" dirty="0"/>
                        <a:t>-</a:t>
                      </a:r>
                    </a:p>
                  </a:txBody>
                  <a:tcPr/>
                </a:tc>
                <a:extLst>
                  <a:ext uri="{0D108BD9-81ED-4DB2-BD59-A6C34878D82A}">
                    <a16:rowId xmlns:a16="http://schemas.microsoft.com/office/drawing/2014/main" val="2806347607"/>
                  </a:ext>
                </a:extLst>
              </a:tr>
              <a:tr h="1921744">
                <a:tc>
                  <a:txBody>
                    <a:bodyPr/>
                    <a:lstStyle/>
                    <a:p>
                      <a:pPr algn="ctr"/>
                      <a:r>
                        <a:rPr lang="en-IN" sz="1800" kern="1200" dirty="0">
                          <a:solidFill>
                            <a:schemeClr val="dk1"/>
                          </a:solidFill>
                          <a:effectLst/>
                          <a:latin typeface="+mn-lt"/>
                          <a:ea typeface="+mn-ea"/>
                          <a:cs typeface="+mn-cs"/>
                        </a:rPr>
                        <a:t>A Framework for System Interfacing of Voice User Interface for Personal Computers </a:t>
                      </a:r>
                      <a:endParaRPr lang="en-IN" dirty="0"/>
                    </a:p>
                    <a:p>
                      <a:pPr marL="342900" indent="-342900" algn="ctr">
                        <a:buFont typeface="+mj-lt"/>
                        <a:buAutoNum type="arabicPeriod"/>
                      </a:pPr>
                      <a:endParaRPr lang="en-US" dirty="0"/>
                    </a:p>
                  </a:txBody>
                  <a:tcPr/>
                </a:tc>
                <a:tc>
                  <a:txBody>
                    <a:bodyPr/>
                    <a:lstStyle/>
                    <a:p>
                      <a:pPr algn="ctr"/>
                      <a:r>
                        <a:rPr lang="en-IN" sz="1800" kern="1200" dirty="0">
                          <a:solidFill>
                            <a:schemeClr val="dk1"/>
                          </a:solidFill>
                          <a:effectLst/>
                          <a:latin typeface="+mn-lt"/>
                          <a:ea typeface="+mn-ea"/>
                          <a:cs typeface="+mn-cs"/>
                        </a:rPr>
                        <a:t>Rohit Gonsalves .etal</a:t>
                      </a:r>
                      <a:endParaRPr lang="en-IN" dirty="0"/>
                    </a:p>
                  </a:txBody>
                  <a:tcPr/>
                </a:tc>
                <a:tc>
                  <a:txBody>
                    <a:bodyPr/>
                    <a:lstStyle/>
                    <a:p>
                      <a:pPr marL="0" indent="0" algn="ctr">
                        <a:buFont typeface="+mj-lt"/>
                        <a:buNone/>
                      </a:pPr>
                      <a:r>
                        <a:rPr lang="en-US" dirty="0"/>
                        <a:t>All about Win32 API, low level System Design, Navigation etc.</a:t>
                      </a:r>
                    </a:p>
                  </a:txBody>
                  <a:tcPr/>
                </a:tc>
                <a:tc>
                  <a:txBody>
                    <a:bodyPr/>
                    <a:lstStyle/>
                    <a:p>
                      <a:pPr marL="0" indent="0" algn="ctr">
                        <a:buFont typeface="+mj-lt"/>
                        <a:buNone/>
                      </a:pPr>
                      <a:r>
                        <a:rPr lang="en-US" dirty="0"/>
                        <a:t>Overall 60% Successful</a:t>
                      </a:r>
                    </a:p>
                  </a:txBody>
                  <a:tcPr/>
                </a:tc>
                <a:extLst>
                  <a:ext uri="{0D108BD9-81ED-4DB2-BD59-A6C34878D82A}">
                    <a16:rowId xmlns:a16="http://schemas.microsoft.com/office/drawing/2014/main" val="4279641097"/>
                  </a:ext>
                </a:extLst>
              </a:tr>
            </a:tbl>
          </a:graphicData>
        </a:graphic>
      </p:graphicFrame>
      <p:sp>
        <p:nvSpPr>
          <p:cNvPr id="2" name="TextBox 1">
            <a:extLst>
              <a:ext uri="{FF2B5EF4-FFF2-40B4-BE49-F238E27FC236}">
                <a16:creationId xmlns:a16="http://schemas.microsoft.com/office/drawing/2014/main" id="{2B9733FD-B53C-668E-4FF5-98C2EC1EB8CE}"/>
              </a:ext>
            </a:extLst>
          </p:cNvPr>
          <p:cNvSpPr txBox="1"/>
          <p:nvPr/>
        </p:nvSpPr>
        <p:spPr>
          <a:xfrm>
            <a:off x="8088448" y="1093895"/>
            <a:ext cx="2579552" cy="830997"/>
          </a:xfrm>
          <a:prstGeom prst="rect">
            <a:avLst/>
          </a:prstGeom>
          <a:noFill/>
        </p:spPr>
        <p:txBody>
          <a:bodyPr wrap="none" rtlCol="0">
            <a:spAutoFit/>
          </a:bodyPr>
          <a:lstStyle/>
          <a:p>
            <a:r>
              <a:rPr lang="en-US" sz="2400" dirty="0">
                <a:solidFill>
                  <a:srgbClr val="FF0000"/>
                </a:solidFill>
                <a:latin typeface="Trebuchet MS" pitchFamily="34" charset="0"/>
              </a:rPr>
              <a:t>Literature Survey</a:t>
            </a:r>
          </a:p>
          <a:p>
            <a:endParaRPr lang="en-US" sz="2400" dirty="0"/>
          </a:p>
        </p:txBody>
      </p:sp>
    </p:spTree>
    <p:extLst>
      <p:ext uri="{BB962C8B-B14F-4D97-AF65-F5344CB8AC3E}">
        <p14:creationId xmlns:p14="http://schemas.microsoft.com/office/powerpoint/2010/main" val="148954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1896533"/>
            <a:ext cx="8638350" cy="4480042"/>
          </a:xfrm>
          <a:prstGeom prst="rect">
            <a:avLst/>
          </a:prstGeom>
          <a:noFill/>
          <a:ln>
            <a:noFill/>
          </a:ln>
        </p:spPr>
        <p:txBody>
          <a:bodyPr spcFirstLastPara="1" wrap="square" lIns="91425" tIns="45700" rIns="91425" bIns="45700" anchor="ctr" anchorCtr="0">
            <a:noAutofit/>
          </a:bodyPr>
          <a:lstStyle/>
          <a:p>
            <a:pPr algn="just">
              <a:buFont typeface="Wingdings" pitchFamily="2" charset="2"/>
              <a:buChar char="§"/>
            </a:pPr>
            <a:r>
              <a:rPr lang="en-US" sz="2400" dirty="0">
                <a:solidFill>
                  <a:srgbClr val="0000FF"/>
                </a:solidFill>
                <a:latin typeface="Trebuchet MS" pitchFamily="34" charset="0"/>
              </a:rPr>
              <a:t> </a:t>
            </a:r>
            <a:r>
              <a:rPr lang="en-US" sz="1600" dirty="0">
                <a:solidFill>
                  <a:srgbClr val="0000FF"/>
                </a:solidFill>
                <a:latin typeface="Times New Roman" panose="02020603050405020304" pitchFamily="18" charset="0"/>
                <a:cs typeface="Times New Roman" panose="02020603050405020304" pitchFamily="18" charset="0"/>
              </a:rPr>
              <a:t>Models specified in these papers are having Accuracy rate of more than 94% </a:t>
            </a:r>
          </a:p>
          <a:p>
            <a:pPr algn="just">
              <a:buFont typeface="Wingdings" pitchFamily="2" charset="2"/>
              <a:buChar char="§"/>
            </a:pPr>
            <a:endParaRPr lang="en-US" sz="1600" dirty="0">
              <a:solidFill>
                <a:srgbClr val="0000FF"/>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600" dirty="0">
                <a:solidFill>
                  <a:srgbClr val="0000FF"/>
                </a:solidFill>
                <a:latin typeface="Times New Roman" panose="02020603050405020304" pitchFamily="18" charset="0"/>
                <a:cs typeface="Times New Roman" panose="02020603050405020304" pitchFamily="18" charset="0"/>
              </a:rPr>
              <a:t>According to the survey, We may be able to increase performance, due to the fact that there will be less noise compare to what they’re using</a:t>
            </a:r>
          </a:p>
          <a:p>
            <a:pPr algn="just">
              <a:buFont typeface="Wingdings" pitchFamily="2" charset="2"/>
              <a:buChar char="§"/>
            </a:pPr>
            <a:endParaRPr lang="en-US" sz="1600" dirty="0">
              <a:solidFill>
                <a:srgbClr val="0000FF"/>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1600" dirty="0">
                <a:solidFill>
                  <a:srgbClr val="0000FF"/>
                </a:solidFill>
                <a:latin typeface="Times New Roman" panose="02020603050405020304" pitchFamily="18" charset="0"/>
                <a:cs typeface="Times New Roman" panose="02020603050405020304" pitchFamily="18" charset="0"/>
              </a:rPr>
              <a:t>And for the pdf to csv conversion we may have to implement our own algorithm for enhanced preprocessing, because our pdf are slightly inclined due to little stutter, while capturing the document using phone camera  </a:t>
            </a:r>
          </a:p>
          <a:p>
            <a:pPr algn="just"/>
            <a:endParaRPr lang="en-US"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spTree>
    <p:extLst>
      <p:ext uri="{BB962C8B-B14F-4D97-AF65-F5344CB8AC3E}">
        <p14:creationId xmlns:p14="http://schemas.microsoft.com/office/powerpoint/2010/main" val="194919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168153" y="80079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025153" y="378000"/>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Use case diagram</a:t>
            </a:r>
            <a:endParaRPr lang="en-US" sz="2400" b="1" dirty="0"/>
          </a:p>
        </p:txBody>
      </p:sp>
      <p:sp>
        <p:nvSpPr>
          <p:cNvPr id="6" name="Content Placeholder 2"/>
          <p:cNvSpPr txBox="1">
            <a:spLocks/>
          </p:cNvSpPr>
          <p:nvPr/>
        </p:nvSpPr>
        <p:spPr>
          <a:xfrm>
            <a:off x="1292490" y="2319434"/>
            <a:ext cx="10571968" cy="2834526"/>
          </a:xfrm>
          <a:prstGeom prst="rect">
            <a:avLst/>
          </a:prstGeom>
        </p:spPr>
        <p:txBody>
          <a:bodyPr/>
          <a:lstStyle/>
          <a:p>
            <a:pPr algn="just">
              <a:spcBef>
                <a:spcPts val="0"/>
              </a:spcBef>
              <a:spcAft>
                <a:spcPts val="0"/>
              </a:spcAft>
            </a:pPr>
            <a:endPar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14</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grpSp>
        <p:nvGrpSpPr>
          <p:cNvPr id="20" name="Group 19">
            <a:extLst>
              <a:ext uri="{FF2B5EF4-FFF2-40B4-BE49-F238E27FC236}">
                <a16:creationId xmlns:a16="http://schemas.microsoft.com/office/drawing/2014/main" id="{3E91FA32-31D9-828A-C329-504649072C0C}"/>
              </a:ext>
            </a:extLst>
          </p:cNvPr>
          <p:cNvGrpSpPr/>
          <p:nvPr/>
        </p:nvGrpSpPr>
        <p:grpSpPr>
          <a:xfrm>
            <a:off x="179607" y="883772"/>
            <a:ext cx="6495513" cy="5974228"/>
            <a:chOff x="179607" y="193853"/>
            <a:chExt cx="6398867" cy="6162497"/>
          </a:xfrm>
        </p:grpSpPr>
        <p:pic>
          <p:nvPicPr>
            <p:cNvPr id="9" name="Picture 8">
              <a:extLst>
                <a:ext uri="{FF2B5EF4-FFF2-40B4-BE49-F238E27FC236}">
                  <a16:creationId xmlns:a16="http://schemas.microsoft.com/office/drawing/2014/main" id="{9F42DB2A-1498-6562-5497-8A7D432EB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607" y="193853"/>
              <a:ext cx="6398867" cy="6162497"/>
            </a:xfrm>
            <a:prstGeom prst="rect">
              <a:avLst/>
            </a:prstGeom>
          </p:spPr>
        </p:pic>
        <p:grpSp>
          <p:nvGrpSpPr>
            <p:cNvPr id="17" name="Group 16">
              <a:extLst>
                <a:ext uri="{FF2B5EF4-FFF2-40B4-BE49-F238E27FC236}">
                  <a16:creationId xmlns:a16="http://schemas.microsoft.com/office/drawing/2014/main" id="{7190E381-8346-EC5E-ADEF-5FC804781053}"/>
                </a:ext>
              </a:extLst>
            </p:cNvPr>
            <p:cNvGrpSpPr/>
            <p:nvPr/>
          </p:nvGrpSpPr>
          <p:grpSpPr>
            <a:xfrm>
              <a:off x="4517235" y="1311238"/>
              <a:ext cx="88200" cy="384840"/>
              <a:chOff x="4517235" y="1311238"/>
              <a:chExt cx="88200" cy="38484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45B5591-E380-302F-9C40-771DEA78BEF6}"/>
                      </a:ext>
                    </a:extLst>
                  </p14:cNvPr>
                  <p14:cNvContentPartPr/>
                  <p14:nvPr/>
                </p14:nvContentPartPr>
                <p14:xfrm>
                  <a:off x="4560075" y="1311238"/>
                  <a:ext cx="360" cy="360"/>
                </p14:xfrm>
              </p:contentPart>
            </mc:Choice>
            <mc:Fallback xmlns="">
              <p:pic>
                <p:nvPicPr>
                  <p:cNvPr id="10" name="Ink 9">
                    <a:extLst>
                      <a:ext uri="{FF2B5EF4-FFF2-40B4-BE49-F238E27FC236}">
                        <a16:creationId xmlns:a16="http://schemas.microsoft.com/office/drawing/2014/main" id="{B45B5591-E380-302F-9C40-771DEA78BEF6}"/>
                      </a:ext>
                    </a:extLst>
                  </p:cNvPr>
                  <p:cNvPicPr/>
                  <p:nvPr/>
                </p:nvPicPr>
                <p:blipFill>
                  <a:blip r:embed="rId6"/>
                  <a:stretch>
                    <a:fillRect/>
                  </a:stretch>
                </p:blipFill>
                <p:spPr>
                  <a:xfrm>
                    <a:off x="4497435" y="124823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BB98337-1CE6-8D90-B013-FD5ADBA5AB71}"/>
                      </a:ext>
                    </a:extLst>
                  </p14:cNvPr>
                  <p14:cNvContentPartPr/>
                  <p14:nvPr/>
                </p14:nvContentPartPr>
                <p14:xfrm>
                  <a:off x="4517235" y="1388638"/>
                  <a:ext cx="41040" cy="195480"/>
                </p14:xfrm>
              </p:contentPart>
            </mc:Choice>
            <mc:Fallback xmlns="">
              <p:pic>
                <p:nvPicPr>
                  <p:cNvPr id="11" name="Ink 10">
                    <a:extLst>
                      <a:ext uri="{FF2B5EF4-FFF2-40B4-BE49-F238E27FC236}">
                        <a16:creationId xmlns:a16="http://schemas.microsoft.com/office/drawing/2014/main" id="{DBB98337-1CE6-8D90-B013-FD5ADBA5AB71}"/>
                      </a:ext>
                    </a:extLst>
                  </p:cNvPr>
                  <p:cNvPicPr/>
                  <p:nvPr/>
                </p:nvPicPr>
                <p:blipFill>
                  <a:blip r:embed="rId8"/>
                  <a:stretch>
                    <a:fillRect/>
                  </a:stretch>
                </p:blipFill>
                <p:spPr>
                  <a:xfrm>
                    <a:off x="4455321" y="1323974"/>
                    <a:ext cx="164514" cy="32518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F2F8DED9-7451-503B-DDAF-D8962BE568B5}"/>
                      </a:ext>
                    </a:extLst>
                  </p14:cNvPr>
                  <p14:cNvContentPartPr/>
                  <p14:nvPr/>
                </p14:nvContentPartPr>
                <p14:xfrm>
                  <a:off x="4602915" y="1675918"/>
                  <a:ext cx="360" cy="360"/>
                </p14:xfrm>
              </p:contentPart>
            </mc:Choice>
            <mc:Fallback xmlns="">
              <p:pic>
                <p:nvPicPr>
                  <p:cNvPr id="14" name="Ink 13">
                    <a:extLst>
                      <a:ext uri="{FF2B5EF4-FFF2-40B4-BE49-F238E27FC236}">
                        <a16:creationId xmlns:a16="http://schemas.microsoft.com/office/drawing/2014/main" id="{F2F8DED9-7451-503B-DDAF-D8962BE568B5}"/>
                      </a:ext>
                    </a:extLst>
                  </p:cNvPr>
                  <p:cNvPicPr/>
                  <p:nvPr/>
                </p:nvPicPr>
                <p:blipFill>
                  <a:blip r:embed="rId6"/>
                  <a:stretch>
                    <a:fillRect/>
                  </a:stretch>
                </p:blipFill>
                <p:spPr>
                  <a:xfrm>
                    <a:off x="4540275" y="161291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37BBCB9A-1831-C4ED-4F32-6A98ABE2D650}"/>
                      </a:ext>
                    </a:extLst>
                  </p14:cNvPr>
                  <p14:cNvContentPartPr/>
                  <p14:nvPr/>
                </p14:nvContentPartPr>
                <p14:xfrm>
                  <a:off x="4605075" y="1695718"/>
                  <a:ext cx="360" cy="360"/>
                </p14:xfrm>
              </p:contentPart>
            </mc:Choice>
            <mc:Fallback xmlns="">
              <p:pic>
                <p:nvPicPr>
                  <p:cNvPr id="16" name="Ink 15">
                    <a:extLst>
                      <a:ext uri="{FF2B5EF4-FFF2-40B4-BE49-F238E27FC236}">
                        <a16:creationId xmlns:a16="http://schemas.microsoft.com/office/drawing/2014/main" id="{37BBCB9A-1831-C4ED-4F32-6A98ABE2D650}"/>
                      </a:ext>
                    </a:extLst>
                  </p:cNvPr>
                  <p:cNvPicPr/>
                  <p:nvPr/>
                </p:nvPicPr>
                <p:blipFill>
                  <a:blip r:embed="rId6"/>
                  <a:stretch>
                    <a:fillRect/>
                  </a:stretch>
                </p:blipFill>
                <p:spPr>
                  <a:xfrm>
                    <a:off x="4542075" y="1633078"/>
                    <a:ext cx="126000" cy="126000"/>
                  </a:xfrm>
                  <a:prstGeom prst="rect">
                    <a:avLst/>
                  </a:prstGeom>
                </p:spPr>
              </p:pic>
            </mc:Fallback>
          </mc:AlternateContent>
        </p:grpSp>
        <p:cxnSp>
          <p:nvCxnSpPr>
            <p:cNvPr id="19" name="Straight Arrow Connector 18">
              <a:extLst>
                <a:ext uri="{FF2B5EF4-FFF2-40B4-BE49-F238E27FC236}">
                  <a16:creationId xmlns:a16="http://schemas.microsoft.com/office/drawing/2014/main" id="{789BDE5E-B39D-7E59-05DD-BDC72F10BBC4}"/>
                </a:ext>
              </a:extLst>
            </p:cNvPr>
            <p:cNvCxnSpPr/>
            <p:nvPr/>
          </p:nvCxnSpPr>
          <p:spPr>
            <a:xfrm flipH="1">
              <a:off x="4517235" y="1798691"/>
              <a:ext cx="2877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826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759836"/>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281720"/>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Swimlane diagram</a:t>
            </a:r>
            <a:endParaRPr lang="en-US" sz="2400" b="1" dirty="0"/>
          </a:p>
        </p:txBody>
      </p:sp>
      <p:sp>
        <p:nvSpPr>
          <p:cNvPr id="6" name="Content Placeholder 2"/>
          <p:cNvSpPr txBox="1">
            <a:spLocks/>
          </p:cNvSpPr>
          <p:nvPr/>
        </p:nvSpPr>
        <p:spPr>
          <a:xfrm>
            <a:off x="1292490" y="2319434"/>
            <a:ext cx="10571968" cy="2834526"/>
          </a:xfrm>
          <a:prstGeom prst="rect">
            <a:avLst/>
          </a:prstGeom>
        </p:spPr>
        <p:txBody>
          <a:bodyPr/>
          <a:lstStyle/>
          <a:p>
            <a:pPr algn="just">
              <a:spcBef>
                <a:spcPts val="0"/>
              </a:spcBef>
              <a:spcAft>
                <a:spcPts val="0"/>
              </a:spcAft>
            </a:pPr>
            <a:endPar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15</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4" name="Picture 3">
            <a:extLst>
              <a:ext uri="{FF2B5EF4-FFF2-40B4-BE49-F238E27FC236}">
                <a16:creationId xmlns:a16="http://schemas.microsoft.com/office/drawing/2014/main" id="{58423BDD-A878-775F-C068-D92232F302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983" y="921128"/>
            <a:ext cx="4432937" cy="5908047"/>
          </a:xfrm>
          <a:prstGeom prst="rect">
            <a:avLst/>
          </a:prstGeom>
        </p:spPr>
      </p:pic>
    </p:spTree>
    <p:extLst>
      <p:ext uri="{BB962C8B-B14F-4D97-AF65-F5344CB8AC3E}">
        <p14:creationId xmlns:p14="http://schemas.microsoft.com/office/powerpoint/2010/main" val="272860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Project Progress</a:t>
            </a:r>
            <a:endParaRPr lang="en-US" sz="2400" b="1" dirty="0"/>
          </a:p>
        </p:txBody>
      </p:sp>
      <p:sp>
        <p:nvSpPr>
          <p:cNvPr id="6" name="Content Placeholder 2"/>
          <p:cNvSpPr txBox="1">
            <a:spLocks/>
          </p:cNvSpPr>
          <p:nvPr/>
        </p:nvSpPr>
        <p:spPr>
          <a:xfrm>
            <a:off x="1148080" y="1855155"/>
            <a:ext cx="10716378" cy="4451680"/>
          </a:xfrm>
          <a:prstGeom prst="rect">
            <a:avLst/>
          </a:prstGeom>
        </p:spPr>
        <p:txBody>
          <a:bodyPr/>
          <a:lstStyle/>
          <a:p>
            <a:pPr algn="just">
              <a:spcBef>
                <a:spcPts val="0"/>
              </a:spcBef>
              <a:spcAft>
                <a:spcPts val="0"/>
              </a:spcAft>
            </a:pPr>
            <a:r>
              <a:rPr lang="en-US" sz="2000" b="1" dirty="0">
                <a:solidFill>
                  <a:srgbClr val="0000FF"/>
                </a:solidFill>
                <a:latin typeface="Times New Roman" panose="02020603050405020304" pitchFamily="18" charset="0"/>
                <a:ea typeface="Trebuchet MS"/>
                <a:cs typeface="Times New Roman" panose="02020603050405020304" pitchFamily="18" charset="0"/>
                <a:sym typeface="Trebuchet MS"/>
              </a:rPr>
              <a:t>Summary of Capstone Phase - I</a:t>
            </a:r>
          </a:p>
          <a:p>
            <a:pPr algn="just">
              <a:spcBef>
                <a:spcPts val="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285750" indent="-28575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Extracted data from ISA Table, Need to preprocess the data </a:t>
            </a:r>
          </a:p>
          <a:p>
            <a:pPr marL="285750" indent="-28575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285750" indent="-28575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Finalized the Approach and Features</a:t>
            </a:r>
          </a:p>
          <a:p>
            <a:pPr marL="285750" indent="-28575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285750" indent="-28575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Format of Data of Cache Server</a:t>
            </a:r>
          </a:p>
          <a:p>
            <a:pPr algn="just">
              <a:spcBef>
                <a:spcPts val="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000" b="1" dirty="0">
                <a:solidFill>
                  <a:srgbClr val="0000FF"/>
                </a:solidFill>
                <a:latin typeface="Times New Roman" panose="02020603050405020304" pitchFamily="18" charset="0"/>
                <a:ea typeface="Trebuchet MS"/>
                <a:cs typeface="Times New Roman" panose="02020603050405020304" pitchFamily="18" charset="0"/>
                <a:sym typeface="Trebuchet MS"/>
              </a:rPr>
              <a:t>Deliverables</a:t>
            </a:r>
          </a:p>
          <a:p>
            <a:pPr marL="285750" indent="-28575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285750" indent="-28575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Program to Extract Data from table</a:t>
            </a:r>
          </a:p>
          <a:p>
            <a:pPr marL="285750" indent="-28575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285750" indent="-28575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Format of Data</a:t>
            </a:r>
          </a:p>
          <a:p>
            <a:pPr algn="just">
              <a:spcBef>
                <a:spcPts val="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16</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33227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Upcoming phase</a:t>
            </a:r>
            <a:endParaRPr lang="en-US" sz="2400" b="1" dirty="0"/>
          </a:p>
        </p:txBody>
      </p:sp>
      <p:sp>
        <p:nvSpPr>
          <p:cNvPr id="6" name="Content Placeholder 2"/>
          <p:cNvSpPr txBox="1">
            <a:spLocks/>
          </p:cNvSpPr>
          <p:nvPr/>
        </p:nvSpPr>
        <p:spPr>
          <a:xfrm>
            <a:off x="903384" y="2201538"/>
            <a:ext cx="10571968" cy="4068783"/>
          </a:xfrm>
          <a:prstGeom prst="rect">
            <a:avLst/>
          </a:prstGeom>
        </p:spPr>
        <p:txBody>
          <a:bodyPr/>
          <a:lstStyle/>
          <a:p>
            <a:pPr algn="just">
              <a:spcBef>
                <a:spcPts val="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algn="just"/>
            <a:r>
              <a:rPr lang="en-US" sz="2000" b="1" dirty="0">
                <a:solidFill>
                  <a:srgbClr val="0000FF"/>
                </a:solidFill>
                <a:latin typeface="Times New Roman" panose="02020603050405020304" pitchFamily="18" charset="0"/>
                <a:ea typeface="Trebuchet MS"/>
                <a:cs typeface="Times New Roman" panose="02020603050405020304" pitchFamily="18" charset="0"/>
                <a:sym typeface="Trebuchet MS"/>
              </a:rPr>
              <a:t>Capstone Phase - II</a:t>
            </a:r>
          </a:p>
          <a:p>
            <a:pPr algn="just">
              <a:spcBef>
                <a:spcPts val="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285750" indent="-28575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Publish Survey paper during Summer break</a:t>
            </a:r>
          </a:p>
          <a:p>
            <a:pPr algn="just">
              <a:spcBef>
                <a:spcPts val="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Focus is on NLP </a:t>
            </a:r>
          </a:p>
          <a:p>
            <a:pPr marL="342900" indent="-34290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Program to preprocess all the data</a:t>
            </a:r>
          </a:p>
          <a:p>
            <a:pPr marL="342900" indent="-34290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Database design and security, that is encryption</a:t>
            </a:r>
          </a:p>
          <a:p>
            <a:pPr marL="342900" indent="-34290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Handling of cached data.</a:t>
            </a:r>
          </a:p>
          <a:p>
            <a:pPr marL="342900" indent="-34290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17</a:t>
            </a:fld>
            <a:endParaRPr lang="en-US"/>
          </a:p>
        </p:txBody>
      </p:sp>
    </p:spTree>
    <p:extLst>
      <p:ext uri="{BB962C8B-B14F-4D97-AF65-F5344CB8AC3E}">
        <p14:creationId xmlns:p14="http://schemas.microsoft.com/office/powerpoint/2010/main" val="178434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524000" y="1617750"/>
            <a:ext cx="9143999" cy="4758900"/>
          </a:xfrm>
          <a:prstGeom prst="rect">
            <a:avLst/>
          </a:prstGeom>
          <a:noFill/>
          <a:ln>
            <a:noFill/>
          </a:ln>
        </p:spPr>
        <p:txBody>
          <a:bodyPr spcFirstLastPara="1" wrap="square" lIns="91425" tIns="45700" rIns="91425" bIns="45700" anchor="ctr" anchorCtr="0">
            <a:noAutofit/>
          </a:bodyPr>
          <a:lstStyle/>
          <a:p>
            <a:pPr marL="685800" indent="-342900" algn="just" eaLnBrk="0" hangingPunct="0">
              <a:spcBef>
                <a:spcPct val="20000"/>
              </a:spcBef>
              <a:buFont typeface="Arial" panose="020B0604020202020204" pitchFamily="34" charset="0"/>
              <a:buChar char="•"/>
              <a:defRPr/>
            </a:pPr>
            <a:r>
              <a:rPr lang="en-US" sz="1600" dirty="0">
                <a:solidFill>
                  <a:srgbClr val="0000FF"/>
                </a:solidFill>
                <a:latin typeface="Times New Roman" panose="02020603050405020304" pitchFamily="18" charset="0"/>
                <a:cs typeface="Times New Roman" panose="02020603050405020304" pitchFamily="18" charset="0"/>
              </a:rPr>
              <a:t>*</a:t>
            </a:r>
            <a:r>
              <a:rPr lang="en-US" sz="1600" dirty="0" err="1">
                <a:solidFill>
                  <a:srgbClr val="0000FF"/>
                </a:solidFill>
                <a:latin typeface="Times New Roman" panose="02020603050405020304" pitchFamily="18" charset="0"/>
                <a:cs typeface="Times New Roman" panose="02020603050405020304" pitchFamily="18" charset="0"/>
              </a:rPr>
              <a:t>Artificial_Intelligence-based_Voice_Assistant</a:t>
            </a:r>
            <a:r>
              <a:rPr lang="en-US" sz="1600" dirty="0">
                <a:solidFill>
                  <a:srgbClr val="0000FF"/>
                </a:solidFill>
                <a:latin typeface="Times New Roman" panose="02020603050405020304" pitchFamily="18" charset="0"/>
                <a:cs typeface="Times New Roman" panose="02020603050405020304" pitchFamily="18" charset="0"/>
              </a:rPr>
              <a:t>* - </a:t>
            </a:r>
            <a:r>
              <a:rPr lang="en-IN" sz="1600" dirty="0">
                <a:solidFill>
                  <a:srgbClr val="0000FF"/>
                </a:solidFill>
                <a:latin typeface="Times New Roman" panose="02020603050405020304" pitchFamily="18" charset="0"/>
                <a:cs typeface="Times New Roman" panose="02020603050405020304" pitchFamily="18" charset="0"/>
              </a:rPr>
              <a:t>Subhash S, </a:t>
            </a:r>
            <a:r>
              <a:rPr lang="en-IN" sz="1600" dirty="0" err="1">
                <a:solidFill>
                  <a:srgbClr val="0000FF"/>
                </a:solidFill>
                <a:latin typeface="Times New Roman" panose="02020603050405020304" pitchFamily="18" charset="0"/>
                <a:cs typeface="Times New Roman" panose="02020603050405020304" pitchFamily="18" charset="0"/>
              </a:rPr>
              <a:t>Ullas</a:t>
            </a:r>
            <a:r>
              <a:rPr lang="en-IN" sz="1600" dirty="0">
                <a:solidFill>
                  <a:srgbClr val="0000FF"/>
                </a:solidFill>
                <a:latin typeface="Times New Roman" panose="02020603050405020304" pitchFamily="18" charset="0"/>
                <a:cs typeface="Times New Roman" panose="02020603050405020304" pitchFamily="18" charset="0"/>
              </a:rPr>
              <a:t> A, Santhosh B, </a:t>
            </a:r>
            <a:r>
              <a:rPr lang="en-IN" sz="1600" dirty="0" err="1">
                <a:solidFill>
                  <a:srgbClr val="0000FF"/>
                </a:solidFill>
                <a:latin typeface="Times New Roman" panose="02020603050405020304" pitchFamily="18" charset="0"/>
                <a:cs typeface="Times New Roman" panose="02020603050405020304" pitchFamily="18" charset="0"/>
              </a:rPr>
              <a:t>Siddesh</a:t>
            </a:r>
            <a:r>
              <a:rPr lang="en-IN" sz="1600" dirty="0">
                <a:solidFill>
                  <a:srgbClr val="0000FF"/>
                </a:solidFill>
                <a:latin typeface="Times New Roman" panose="02020603050405020304" pitchFamily="18" charset="0"/>
                <a:cs typeface="Times New Roman" panose="02020603050405020304" pitchFamily="18" charset="0"/>
              </a:rPr>
              <a:t> S, </a:t>
            </a:r>
            <a:r>
              <a:rPr lang="en-IN" sz="1600" i="1" dirty="0">
                <a:solidFill>
                  <a:srgbClr val="0000FF"/>
                </a:solidFill>
                <a:effectLst/>
                <a:latin typeface="Times New Roman" panose="02020603050405020304" pitchFamily="18" charset="0"/>
                <a:cs typeface="Times New Roman" panose="02020603050405020304" pitchFamily="18" charset="0"/>
              </a:rPr>
              <a:t>World Conference on </a:t>
            </a:r>
            <a:r>
              <a:rPr lang="en-IN" sz="1600" dirty="0">
                <a:solidFill>
                  <a:srgbClr val="0000FF"/>
                </a:solidFill>
                <a:latin typeface="Times New Roman" panose="02020603050405020304" pitchFamily="18" charset="0"/>
                <a:cs typeface="Times New Roman" panose="02020603050405020304" pitchFamily="18" charset="0"/>
              </a:rPr>
              <a:t> </a:t>
            </a:r>
            <a:r>
              <a:rPr lang="en-IN" sz="1600" i="1" dirty="0">
                <a:solidFill>
                  <a:srgbClr val="0000FF"/>
                </a:solidFill>
                <a:effectLst/>
                <a:latin typeface="Times New Roman" panose="02020603050405020304" pitchFamily="18" charset="0"/>
                <a:cs typeface="Times New Roman" panose="02020603050405020304" pitchFamily="18" charset="0"/>
              </a:rPr>
              <a:t>Smart Trends in Systems, Security and Sustainability (WorldS4), 2020</a:t>
            </a: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342900"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*A Framework for System Interfacing of Voice User Interface for Personal Computers* Preet </a:t>
            </a:r>
            <a:r>
              <a:rPr lang="en-IN" sz="1600" dirty="0" err="1">
                <a:solidFill>
                  <a:srgbClr val="0000FF"/>
                </a:solidFill>
                <a:latin typeface="Times New Roman" panose="02020603050405020304" pitchFamily="18" charset="0"/>
                <a:cs typeface="Times New Roman" panose="02020603050405020304" pitchFamily="18" charset="0"/>
              </a:rPr>
              <a:t>Dabre</a:t>
            </a:r>
            <a:r>
              <a:rPr lang="en-IN" sz="1600" dirty="0">
                <a:solidFill>
                  <a:srgbClr val="0000FF"/>
                </a:solidFill>
                <a:latin typeface="Times New Roman" panose="02020603050405020304" pitchFamily="18" charset="0"/>
                <a:cs typeface="Times New Roman" panose="02020603050405020304" pitchFamily="18" charset="0"/>
              </a:rPr>
              <a:t>, Rohit Gonsalves, Raj </a:t>
            </a:r>
            <a:r>
              <a:rPr lang="en-IN" sz="1600" dirty="0" err="1">
                <a:solidFill>
                  <a:srgbClr val="0000FF"/>
                </a:solidFill>
                <a:latin typeface="Times New Roman" panose="02020603050405020304" pitchFamily="18" charset="0"/>
                <a:cs typeface="Times New Roman" panose="02020603050405020304" pitchFamily="18" charset="0"/>
              </a:rPr>
              <a:t>Chandvaniya</a:t>
            </a:r>
            <a:r>
              <a:rPr lang="en-IN" sz="1600" dirty="0">
                <a:solidFill>
                  <a:srgbClr val="0000FF"/>
                </a:solidFill>
                <a:latin typeface="Times New Roman" panose="02020603050405020304" pitchFamily="18" charset="0"/>
                <a:cs typeface="Times New Roman" panose="02020603050405020304" pitchFamily="18" charset="0"/>
              </a:rPr>
              <a:t>, and Anant V. </a:t>
            </a:r>
            <a:r>
              <a:rPr lang="en-IN" sz="1600" dirty="0" err="1">
                <a:solidFill>
                  <a:srgbClr val="0000FF"/>
                </a:solidFill>
                <a:latin typeface="Times New Roman" panose="02020603050405020304" pitchFamily="18" charset="0"/>
                <a:cs typeface="Times New Roman" panose="02020603050405020304" pitchFamily="18" charset="0"/>
              </a:rPr>
              <a:t>Nimkar</a:t>
            </a:r>
            <a:r>
              <a:rPr lang="en-IN" sz="1600" dirty="0">
                <a:solidFill>
                  <a:srgbClr val="0000FF"/>
                </a:solidFill>
                <a:latin typeface="Times New Roman" panose="02020603050405020304" pitchFamily="18" charset="0"/>
                <a:cs typeface="Times New Roman" panose="02020603050405020304" pitchFamily="18" charset="0"/>
              </a:rPr>
              <a:t>, </a:t>
            </a:r>
            <a:r>
              <a:rPr lang="en-IN" sz="1600" dirty="0">
                <a:solidFill>
                  <a:srgbClr val="0000FF"/>
                </a:solidFill>
                <a:effectLst/>
                <a:latin typeface="Times New Roman" panose="02020603050405020304" pitchFamily="18" charset="0"/>
                <a:cs typeface="Times New Roman" panose="02020603050405020304" pitchFamily="18" charset="0"/>
              </a:rPr>
              <a:t>International Conference on  Communication System, Computing and IT Applications (CSCITA) , 2020</a:t>
            </a: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*Table Detection and Extraction using OpenCV and Novel Optimization Methods* – Nidhi, </a:t>
            </a:r>
            <a:r>
              <a:rPr lang="en-IN" sz="1600" dirty="0" err="1">
                <a:solidFill>
                  <a:srgbClr val="0000FF"/>
                </a:solidFill>
                <a:latin typeface="Times New Roman" panose="02020603050405020304" pitchFamily="18" charset="0"/>
                <a:cs typeface="Times New Roman" panose="02020603050405020304" pitchFamily="18" charset="0"/>
              </a:rPr>
              <a:t>Karandeep</a:t>
            </a:r>
            <a:r>
              <a:rPr lang="en-IN" sz="1600" dirty="0">
                <a:solidFill>
                  <a:srgbClr val="0000FF"/>
                </a:solidFill>
                <a:latin typeface="Times New Roman" panose="02020603050405020304" pitchFamily="18" charset="0"/>
                <a:cs typeface="Times New Roman" panose="02020603050405020304" pitchFamily="18" charset="0"/>
              </a:rPr>
              <a:t> Saluja, Asmita Mahajan, Akash Jadhav, Nakul Aggarwal, </a:t>
            </a:r>
            <a:r>
              <a:rPr lang="en-IN" sz="1600" i="1" dirty="0">
                <a:solidFill>
                  <a:srgbClr val="0000FF"/>
                </a:solidFill>
                <a:effectLst/>
                <a:latin typeface="Times New Roman" panose="02020603050405020304" pitchFamily="18" charset="0"/>
                <a:cs typeface="Times New Roman" panose="02020603050405020304" pitchFamily="18" charset="0"/>
              </a:rPr>
              <a:t>2021 International Conference on Computational Performance Evaluation (</a:t>
            </a:r>
            <a:r>
              <a:rPr lang="en-IN" sz="1600" i="1" dirty="0" err="1">
                <a:solidFill>
                  <a:srgbClr val="0000FF"/>
                </a:solidFill>
                <a:effectLst/>
                <a:latin typeface="Times New Roman" panose="02020603050405020304" pitchFamily="18" charset="0"/>
                <a:cs typeface="Times New Roman" panose="02020603050405020304" pitchFamily="18" charset="0"/>
              </a:rPr>
              <a:t>ComPE</a:t>
            </a:r>
            <a:r>
              <a:rPr lang="en-IN" sz="1600" i="1" dirty="0">
                <a:solidFill>
                  <a:srgbClr val="0000FF"/>
                </a:solidFill>
                <a:effectLst/>
                <a:latin typeface="Times New Roman" panose="02020603050405020304" pitchFamily="18" charset="0"/>
                <a:cs typeface="Times New Roman" panose="02020603050405020304" pitchFamily="18" charset="0"/>
              </a:rPr>
              <a:t>)</a:t>
            </a:r>
            <a:endParaRPr lang="en-IN" sz="1600" dirty="0">
              <a:solidFill>
                <a:srgbClr val="0000FF"/>
              </a:solidFill>
              <a:latin typeface="Times New Roman" panose="02020603050405020304" pitchFamily="18" charset="0"/>
              <a:cs typeface="Times New Roman" panose="02020603050405020304" pitchFamily="18" charset="0"/>
            </a:endParaRPr>
          </a:p>
          <a:p>
            <a:pPr marL="342900"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85800"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*A Method for Voice Activity Detection using K-Means Clustering* - Atul Rohit Agarwal, Sourabh Tiwari, Sudhakar M S, Sankar Ganesh S, </a:t>
            </a:r>
            <a:r>
              <a:rPr lang="en-IN" sz="1600" dirty="0">
                <a:solidFill>
                  <a:srgbClr val="0000FF"/>
                </a:solidFill>
                <a:effectLst/>
                <a:latin typeface="Times New Roman" panose="02020603050405020304" pitchFamily="18" charset="0"/>
                <a:cs typeface="Times New Roman" panose="02020603050405020304" pitchFamily="18" charset="0"/>
              </a:rPr>
              <a:t>International Conference on Computing Communication and Networking Technologies (ICCCNT) </a:t>
            </a:r>
            <a:endParaRPr lang="en-IN" sz="1600" dirty="0">
              <a:solidFill>
                <a:srgbClr val="0000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18</a:t>
            </a:fld>
            <a:endParaRPr lang="en-US"/>
          </a:p>
        </p:txBody>
      </p:sp>
    </p:spTree>
    <p:extLst>
      <p:ext uri="{BB962C8B-B14F-4D97-AF65-F5344CB8AC3E}">
        <p14:creationId xmlns:p14="http://schemas.microsoft.com/office/powerpoint/2010/main" val="213854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4314" y="3314700"/>
            <a:ext cx="2664255" cy="707886"/>
          </a:xfrm>
          <a:prstGeom prst="rect">
            <a:avLst/>
          </a:prstGeom>
        </p:spPr>
        <p:txBody>
          <a:bodyPr wrap="none">
            <a:spAutoFit/>
          </a:bodyPr>
          <a:lstStyle/>
          <a:p>
            <a:pPr algn="r"/>
            <a:r>
              <a:rPr lang="en-US" sz="4000" b="1" dirty="0">
                <a:solidFill>
                  <a:srgbClr val="FF0000"/>
                </a:solidFill>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sz="quarter" idx="12"/>
          </p:nvPr>
        </p:nvSpPr>
        <p:spPr/>
        <p:txBody>
          <a:bodyPr/>
          <a:lstStyle/>
          <a:p>
            <a:fld id="{B5A7E83D-D0ED-4D2D-8278-07767DB0C107}" type="slidenum">
              <a:rPr lang="en-US" smtClean="0"/>
              <a:t>19</a:t>
            </a:fld>
            <a:endParaRPr lang="en-US"/>
          </a:p>
        </p:txBody>
      </p:sp>
    </p:spTree>
    <p:extLst>
      <p:ext uri="{BB962C8B-B14F-4D97-AF65-F5344CB8AC3E}">
        <p14:creationId xmlns:p14="http://schemas.microsoft.com/office/powerpoint/2010/main" val="40921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240082" y="1653908"/>
            <a:ext cx="11711836" cy="4702442"/>
          </a:xfrm>
          <a:prstGeom prst="rect">
            <a:avLst/>
          </a:prstGeom>
        </p:spPr>
        <p:txBody>
          <a:bodyPr/>
          <a:lstStyle/>
          <a:p>
            <a:endParaRPr lang="en-US" dirty="0">
              <a:solidFill>
                <a:srgbClr val="0000FF"/>
              </a:solidFill>
              <a:latin typeface="Times New Roman" panose="02020603050405020304" pitchFamily="18" charset="0"/>
              <a:cs typeface="Times New Roman" panose="02020603050405020304" pitchFamily="18" charset="0"/>
            </a:endParaRPr>
          </a:p>
          <a:p>
            <a:pPr lvl="1"/>
            <a:r>
              <a:rPr lang="en-US" b="1" dirty="0">
                <a:solidFill>
                  <a:srgbClr val="0000FF"/>
                </a:solidFill>
                <a:latin typeface="Times New Roman" panose="02020603050405020304" pitchFamily="18" charset="0"/>
                <a:cs typeface="Times New Roman" panose="02020603050405020304" pitchFamily="18" charset="0"/>
              </a:rPr>
              <a:t>Abstract: </a:t>
            </a:r>
            <a:r>
              <a:rPr lang="en-US" dirty="0">
                <a:solidFill>
                  <a:srgbClr val="0000FF"/>
                </a:solidFill>
                <a:latin typeface="Times New Roman" panose="02020603050405020304" pitchFamily="18" charset="0"/>
                <a:cs typeface="Times New Roman" panose="02020603050405020304" pitchFamily="18" charset="0"/>
              </a:rPr>
              <a:t>The voice assistant will be designed to help student with various academic and administrative task such as, Getting course details, checking grades, accessing other resources like time table.   </a:t>
            </a:r>
          </a:p>
          <a:p>
            <a:pPr lvl="5"/>
            <a:endParaRPr lang="en-US" dirty="0">
              <a:solidFill>
                <a:srgbClr val="0000FF"/>
              </a:solidFill>
              <a:latin typeface="Times New Roman" panose="02020603050405020304" pitchFamily="18" charset="0"/>
              <a:cs typeface="Times New Roman" panose="02020603050405020304" pitchFamily="18" charset="0"/>
            </a:endParaRPr>
          </a:p>
          <a:p>
            <a:pPr lvl="1"/>
            <a:endParaRPr lang="en-US" dirty="0">
              <a:solidFill>
                <a:srgbClr val="0000FF"/>
              </a:solidFill>
              <a:latin typeface="Times New Roman" panose="02020603050405020304" pitchFamily="18" charset="0"/>
              <a:cs typeface="Times New Roman" panose="02020603050405020304" pitchFamily="18" charset="0"/>
            </a:endParaRPr>
          </a:p>
          <a:p>
            <a:pPr lvl="1"/>
            <a:r>
              <a:rPr lang="en-US" b="1" dirty="0">
                <a:solidFill>
                  <a:srgbClr val="0000FF"/>
                </a:solidFill>
                <a:latin typeface="Times New Roman" panose="02020603050405020304" pitchFamily="18" charset="0"/>
                <a:cs typeface="Times New Roman" panose="02020603050405020304" pitchFamily="18" charset="0"/>
              </a:rPr>
              <a:t>Scope: </a:t>
            </a:r>
            <a:r>
              <a:rPr lang="en-US" dirty="0">
                <a:solidFill>
                  <a:srgbClr val="0000FF"/>
                </a:solidFill>
                <a:latin typeface="Times New Roman" panose="02020603050405020304" pitchFamily="18" charset="0"/>
                <a:cs typeface="Times New Roman" panose="02020603050405020304" pitchFamily="18" charset="0"/>
              </a:rPr>
              <a:t>The voice assistant will be developed using natural langue processing (NLP)  and machine learning algorithm, which will enable it to understand and respond to user requests.</a:t>
            </a:r>
          </a:p>
          <a:p>
            <a:r>
              <a:rPr lang="en-US" dirty="0">
                <a:solidFill>
                  <a:srgbClr val="0000FF"/>
                </a:solidFill>
                <a:latin typeface="Times New Roman" panose="02020603050405020304" pitchFamily="18" charset="0"/>
                <a:cs typeface="Times New Roman" panose="02020603050405020304" pitchFamily="18" charset="0"/>
              </a:rPr>
              <a:t>	</a:t>
            </a:r>
          </a:p>
          <a:p>
            <a:pPr marL="2171700" lvl="4" indent="-342900">
              <a:buAutoNum type="arabicPeriod"/>
            </a:pPr>
            <a:r>
              <a:rPr lang="en-US" dirty="0">
                <a:solidFill>
                  <a:srgbClr val="0000FF"/>
                </a:solidFill>
                <a:latin typeface="Times New Roman" panose="02020603050405020304" pitchFamily="18" charset="0"/>
                <a:cs typeface="Times New Roman" panose="02020603050405020304" pitchFamily="18" charset="0"/>
              </a:rPr>
              <a:t>Easier access to PESU resources</a:t>
            </a:r>
          </a:p>
          <a:p>
            <a:pPr marL="2171700" lvl="4"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2171700" lvl="4" indent="-342900">
              <a:buAutoNum type="arabicPeriod"/>
            </a:pPr>
            <a:r>
              <a:rPr lang="en-US" dirty="0">
                <a:solidFill>
                  <a:srgbClr val="0000FF"/>
                </a:solidFill>
                <a:latin typeface="Times New Roman" panose="02020603050405020304" pitchFamily="18" charset="0"/>
                <a:cs typeface="Times New Roman" panose="02020603050405020304" pitchFamily="18" charset="0"/>
              </a:rPr>
              <a:t>Get the latest information about academics </a:t>
            </a:r>
          </a:p>
          <a:p>
            <a:pPr marL="2171700" lvl="4"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dirty="0"/>
          </a:p>
        </p:txBody>
      </p:sp>
      <p:sp>
        <p:nvSpPr>
          <p:cNvPr id="2" name="Text Box 34">
            <a:extLst>
              <a:ext uri="{FF2B5EF4-FFF2-40B4-BE49-F238E27FC236}">
                <a16:creationId xmlns:a16="http://schemas.microsoft.com/office/drawing/2014/main" id="{0D0179E9-E8F6-9C30-1BFD-4AF9E8519226}"/>
              </a:ext>
            </a:extLst>
          </p:cNvPr>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Abstract and Scope</a:t>
            </a:r>
          </a:p>
        </p:txBody>
      </p:sp>
      <p:sp>
        <p:nvSpPr>
          <p:cNvPr id="4" name="Rectangle 3">
            <a:extLst>
              <a:ext uri="{FF2B5EF4-FFF2-40B4-BE49-F238E27FC236}">
                <a16:creationId xmlns:a16="http://schemas.microsoft.com/office/drawing/2014/main" id="{63461B7B-F1F4-3A13-7AAF-9FE4A98B20A7}"/>
              </a:ext>
            </a:extLst>
          </p:cNvPr>
          <p:cNvSpPr>
            <a:spLocks noChangeArrowheads="1"/>
          </p:cNvSpPr>
          <p:nvPr/>
        </p:nvSpPr>
        <p:spPr bwMode="auto">
          <a:xfrm>
            <a:off x="3048000" y="1586410"/>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425693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88307" y="1997074"/>
            <a:ext cx="10965493" cy="1932899"/>
          </a:xfrm>
          <a:prstGeom prst="rect">
            <a:avLst/>
          </a:prstGeom>
        </p:spPr>
        <p:txBody>
          <a:bodyPr/>
          <a:lstStyle/>
          <a:p>
            <a:pPr marL="342891" indent="12700" algn="just" eaLnBrk="0" hangingPunct="0">
              <a:spcBef>
                <a:spcPct val="20000"/>
              </a:spcBef>
              <a:buFont typeface="Wingdings" pitchFamily="2" charset="2"/>
              <a:buChar char="§"/>
              <a:defRPr/>
            </a:pPr>
            <a:r>
              <a:rPr lang="en-IN" kern="0" dirty="0">
                <a:solidFill>
                  <a:srgbClr val="0000FF"/>
                </a:solidFill>
                <a:latin typeface="Times New Roman" panose="02020603050405020304" pitchFamily="18" charset="0"/>
                <a:cs typeface="Times New Roman" panose="02020603050405020304" pitchFamily="18" charset="0"/>
              </a:rPr>
              <a:t> Suggestions and remarks given by the panel members.</a:t>
            </a:r>
          </a:p>
          <a:p>
            <a:pPr marL="342891" algn="just" eaLnBrk="0" hangingPunct="0">
              <a:spcBef>
                <a:spcPct val="20000"/>
              </a:spcBef>
              <a:defRPr/>
            </a:pPr>
            <a:endParaRPr lang="en-IN" b="1"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kern="0" dirty="0">
                <a:solidFill>
                  <a:srgbClr val="0000FF"/>
                </a:solidFill>
                <a:latin typeface="Times New Roman" panose="02020603050405020304" pitchFamily="18" charset="0"/>
                <a:cs typeface="Times New Roman" panose="02020603050405020304" pitchFamily="18" charset="0"/>
              </a:rPr>
              <a:t>Removing some of features like </a:t>
            </a:r>
            <a:r>
              <a:rPr lang="en-IN" b="1" kern="0" dirty="0">
                <a:solidFill>
                  <a:srgbClr val="0000FF"/>
                </a:solidFill>
                <a:latin typeface="Times New Roman" panose="02020603050405020304" pitchFamily="18" charset="0"/>
                <a:cs typeface="Times New Roman" panose="02020603050405020304" pitchFamily="18" charset="0"/>
              </a:rPr>
              <a:t>Voice Authentication</a:t>
            </a:r>
            <a:r>
              <a:rPr lang="en-IN" kern="0" dirty="0">
                <a:solidFill>
                  <a:srgbClr val="0000FF"/>
                </a:solidFill>
                <a:latin typeface="Times New Roman" panose="02020603050405020304" pitchFamily="18" charset="0"/>
                <a:cs typeface="Times New Roman" panose="02020603050405020304" pitchFamily="18" charset="0"/>
              </a:rPr>
              <a:t> and </a:t>
            </a:r>
            <a:r>
              <a:rPr lang="en-IN" b="1" kern="0" dirty="0">
                <a:solidFill>
                  <a:srgbClr val="0000FF"/>
                </a:solidFill>
                <a:latin typeface="Times New Roman" panose="02020603050405020304" pitchFamily="18" charset="0"/>
                <a:cs typeface="Times New Roman" panose="02020603050405020304" pitchFamily="18" charset="0"/>
              </a:rPr>
              <a:t>Web scraping.</a:t>
            </a:r>
          </a:p>
          <a:p>
            <a:pPr marL="628641" indent="-285750" algn="just" eaLnBrk="0" hangingPunct="0">
              <a:spcBef>
                <a:spcPct val="20000"/>
              </a:spcBef>
              <a:buFont typeface="Arial" panose="020B0604020202020204" pitchFamily="34" charset="0"/>
              <a:buChar char="•"/>
              <a:defRPr/>
            </a:pPr>
            <a:endParaRPr lang="en-IN" b="1"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kern="0" dirty="0">
                <a:solidFill>
                  <a:srgbClr val="0000FF"/>
                </a:solidFill>
                <a:latin typeface="Times New Roman" panose="02020603050405020304" pitchFamily="18" charset="0"/>
                <a:cs typeface="Times New Roman" panose="02020603050405020304" pitchFamily="18" charset="0"/>
              </a:rPr>
              <a:t>Creating the database, Instead of  Web Scraping.</a:t>
            </a:r>
          </a:p>
          <a:p>
            <a:pPr marL="628641" indent="-285750" algn="just" eaLnBrk="0" hangingPunct="0">
              <a:spcBef>
                <a:spcPct val="20000"/>
              </a:spcBef>
              <a:buFont typeface="Arial" panose="020B0604020202020204" pitchFamily="34" charset="0"/>
              <a:buChar char="•"/>
              <a:defRPr/>
            </a:pPr>
            <a:endParaRPr lang="en-IN" b="1" kern="0" dirty="0">
              <a:solidFill>
                <a:srgbClr val="0000FF"/>
              </a:solidFill>
              <a:latin typeface="Times New Roman" panose="02020603050405020304" pitchFamily="18" charset="0"/>
              <a:cs typeface="Times New Roman" panose="02020603050405020304" pitchFamily="18"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Suggestions from Review - 3</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Tree>
    <p:extLst>
      <p:ext uri="{BB962C8B-B14F-4D97-AF65-F5344CB8AC3E}">
        <p14:creationId xmlns:p14="http://schemas.microsoft.com/office/powerpoint/2010/main" val="791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B98C09-D351-CA56-7190-56FFD0F98F95}"/>
              </a:ext>
            </a:extLst>
          </p:cNvPr>
          <p:cNvSpPr>
            <a:spLocks noGrp="1"/>
          </p:cNvSpPr>
          <p:nvPr>
            <p:ph type="sldNum" sz="quarter" idx="12"/>
          </p:nvPr>
        </p:nvSpPr>
        <p:spPr/>
        <p:txBody>
          <a:bodyPr/>
          <a:lstStyle/>
          <a:p>
            <a:fld id="{B5A7E83D-D0ED-4D2D-8278-07767DB0C107}" type="slidenum">
              <a:rPr lang="en-US" smtClean="0"/>
              <a:t>4</a:t>
            </a:fld>
            <a:endParaRPr lang="en-US"/>
          </a:p>
        </p:txBody>
      </p:sp>
      <p:sp>
        <p:nvSpPr>
          <p:cNvPr id="7" name="Text Box 34">
            <a:extLst>
              <a:ext uri="{FF2B5EF4-FFF2-40B4-BE49-F238E27FC236}">
                <a16:creationId xmlns:a16="http://schemas.microsoft.com/office/drawing/2014/main" id="{3A086926-A889-E1A8-9BCB-BFB322A55A40}"/>
              </a:ext>
            </a:extLst>
          </p:cNvPr>
          <p:cNvSpPr txBox="1">
            <a:spLocks noChangeArrowheads="1"/>
          </p:cNvSpPr>
          <p:nvPr/>
        </p:nvSpPr>
        <p:spPr bwMode="auto">
          <a:xfrm>
            <a:off x="4191000" y="114156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Our key features now are</a:t>
            </a:r>
          </a:p>
        </p:txBody>
      </p:sp>
      <p:sp>
        <p:nvSpPr>
          <p:cNvPr id="8" name="Rectangle 7">
            <a:extLst>
              <a:ext uri="{FF2B5EF4-FFF2-40B4-BE49-F238E27FC236}">
                <a16:creationId xmlns:a16="http://schemas.microsoft.com/office/drawing/2014/main" id="{A5FEA20A-7C89-C8E0-96A4-16CA405ADD84}"/>
              </a:ext>
            </a:extLst>
          </p:cNvPr>
          <p:cNvSpPr>
            <a:spLocks noChangeArrowheads="1"/>
          </p:cNvSpPr>
          <p:nvPr/>
        </p:nvSpPr>
        <p:spPr bwMode="auto">
          <a:xfrm>
            <a:off x="3200400" y="1577204"/>
            <a:ext cx="7467600" cy="45719"/>
          </a:xfrm>
          <a:prstGeom prst="rect">
            <a:avLst/>
          </a:prstGeom>
          <a:solidFill>
            <a:srgbClr val="33CCCC"/>
          </a:solidFill>
          <a:ln w="9525">
            <a:noFill/>
            <a:miter lim="800000"/>
            <a:headEnd/>
            <a:tailEnd/>
          </a:ln>
        </p:spPr>
        <p:txBody>
          <a:bodyPr wrap="none" anchor="ctr"/>
          <a:lstStyle/>
          <a:p>
            <a:endParaRPr lang="en-US"/>
          </a:p>
        </p:txBody>
      </p:sp>
      <p:pic>
        <p:nvPicPr>
          <p:cNvPr id="25" name="Picture 24">
            <a:extLst>
              <a:ext uri="{FF2B5EF4-FFF2-40B4-BE49-F238E27FC236}">
                <a16:creationId xmlns:a16="http://schemas.microsoft.com/office/drawing/2014/main" id="{9080ABBF-6EA4-6E40-E940-9F128620FE26}"/>
              </a:ext>
            </a:extLst>
          </p:cNvPr>
          <p:cNvPicPr>
            <a:picLocks noChangeAspect="1"/>
          </p:cNvPicPr>
          <p:nvPr/>
        </p:nvPicPr>
        <p:blipFill>
          <a:blip r:embed="rId2"/>
          <a:stretch>
            <a:fillRect/>
          </a:stretch>
        </p:blipFill>
        <p:spPr>
          <a:xfrm>
            <a:off x="10896601" y="0"/>
            <a:ext cx="1295399" cy="1025106"/>
          </a:xfrm>
          <a:prstGeom prst="rect">
            <a:avLst/>
          </a:prstGeom>
        </p:spPr>
      </p:pic>
      <p:grpSp>
        <p:nvGrpSpPr>
          <p:cNvPr id="4" name="Group 3">
            <a:extLst>
              <a:ext uri="{FF2B5EF4-FFF2-40B4-BE49-F238E27FC236}">
                <a16:creationId xmlns:a16="http://schemas.microsoft.com/office/drawing/2014/main" id="{6FC446E0-1196-0022-DB9C-D71FD2559A69}"/>
              </a:ext>
            </a:extLst>
          </p:cNvPr>
          <p:cNvGrpSpPr/>
          <p:nvPr/>
        </p:nvGrpSpPr>
        <p:grpSpPr>
          <a:xfrm>
            <a:off x="1504129" y="2162086"/>
            <a:ext cx="9812033" cy="4038646"/>
            <a:chOff x="1962545" y="1897060"/>
            <a:chExt cx="9812033" cy="4038646"/>
          </a:xfrm>
        </p:grpSpPr>
        <p:pic>
          <p:nvPicPr>
            <p:cNvPr id="3" name="Picture 2">
              <a:extLst>
                <a:ext uri="{FF2B5EF4-FFF2-40B4-BE49-F238E27FC236}">
                  <a16:creationId xmlns:a16="http://schemas.microsoft.com/office/drawing/2014/main" id="{CCB415FA-E5D4-FB86-8900-DE922734C582}"/>
                </a:ext>
              </a:extLst>
            </p:cNvPr>
            <p:cNvPicPr>
              <a:picLocks noChangeAspect="1"/>
            </p:cNvPicPr>
            <p:nvPr/>
          </p:nvPicPr>
          <p:blipFill>
            <a:blip r:embed="rId3"/>
            <a:stretch>
              <a:fillRect/>
            </a:stretch>
          </p:blipFill>
          <p:spPr>
            <a:xfrm>
              <a:off x="5404253" y="1897060"/>
              <a:ext cx="861080" cy="1014946"/>
            </a:xfrm>
            <a:prstGeom prst="rect">
              <a:avLst/>
            </a:prstGeom>
          </p:spPr>
        </p:pic>
        <p:cxnSp>
          <p:nvCxnSpPr>
            <p:cNvPr id="18" name="Straight Arrow Connector 17">
              <a:extLst>
                <a:ext uri="{FF2B5EF4-FFF2-40B4-BE49-F238E27FC236}">
                  <a16:creationId xmlns:a16="http://schemas.microsoft.com/office/drawing/2014/main" id="{A1BE0E86-DBF6-DD9A-341C-1AF1B5290C1C}"/>
                </a:ext>
              </a:extLst>
            </p:cNvPr>
            <p:cNvCxnSpPr>
              <a:stCxn id="3" idx="2"/>
            </p:cNvCxnSpPr>
            <p:nvPr/>
          </p:nvCxnSpPr>
          <p:spPr>
            <a:xfrm>
              <a:off x="5834793" y="2912006"/>
              <a:ext cx="3410807" cy="232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9C8B4A-E9AB-9025-11F0-6470BC6322AA}"/>
                </a:ext>
              </a:extLst>
            </p:cNvPr>
            <p:cNvCxnSpPr>
              <a:stCxn id="3" idx="2"/>
            </p:cNvCxnSpPr>
            <p:nvPr/>
          </p:nvCxnSpPr>
          <p:spPr>
            <a:xfrm>
              <a:off x="5834793" y="2912006"/>
              <a:ext cx="1099407" cy="208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9CE5AA-35D1-4028-3D7D-1CADE248C102}"/>
                </a:ext>
              </a:extLst>
            </p:cNvPr>
            <p:cNvCxnSpPr>
              <a:stCxn id="3" idx="2"/>
            </p:cNvCxnSpPr>
            <p:nvPr/>
          </p:nvCxnSpPr>
          <p:spPr>
            <a:xfrm flipH="1">
              <a:off x="4741333" y="2912006"/>
              <a:ext cx="1093460" cy="208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947C414-B625-D8EE-D394-B792D990A5A3}"/>
                </a:ext>
              </a:extLst>
            </p:cNvPr>
            <p:cNvCxnSpPr>
              <a:stCxn id="3" idx="2"/>
            </p:cNvCxnSpPr>
            <p:nvPr/>
          </p:nvCxnSpPr>
          <p:spPr>
            <a:xfrm flipH="1">
              <a:off x="2658533" y="2912006"/>
              <a:ext cx="3176260" cy="232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D177110-D80F-C46C-3E9D-C5BE64B34762}"/>
                </a:ext>
              </a:extLst>
            </p:cNvPr>
            <p:cNvSpPr txBox="1"/>
            <p:nvPr/>
          </p:nvSpPr>
          <p:spPr>
            <a:xfrm>
              <a:off x="1962545" y="5232400"/>
              <a:ext cx="97975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Courses</a:t>
              </a:r>
            </a:p>
          </p:txBody>
        </p:sp>
        <p:sp>
          <p:nvSpPr>
            <p:cNvPr id="6" name="TextBox 5">
              <a:extLst>
                <a:ext uri="{FF2B5EF4-FFF2-40B4-BE49-F238E27FC236}">
                  <a16:creationId xmlns:a16="http://schemas.microsoft.com/office/drawing/2014/main" id="{B1D5C523-EB84-352C-77BF-44947AF1155F}"/>
                </a:ext>
              </a:extLst>
            </p:cNvPr>
            <p:cNvSpPr txBox="1"/>
            <p:nvPr/>
          </p:nvSpPr>
          <p:spPr>
            <a:xfrm>
              <a:off x="4108900" y="5070109"/>
              <a:ext cx="2604174"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ISA/ESA/CGPA Results </a:t>
              </a:r>
            </a:p>
            <a:p>
              <a:r>
                <a:rPr lang="en-US" b="1" dirty="0">
                  <a:latin typeface="Times New Roman" panose="02020603050405020304" pitchFamily="18" charset="0"/>
                  <a:cs typeface="Times New Roman" panose="02020603050405020304" pitchFamily="18" charset="0"/>
                </a:rPr>
                <a:t>And Marks</a:t>
              </a:r>
            </a:p>
          </p:txBody>
        </p:sp>
        <p:sp>
          <p:nvSpPr>
            <p:cNvPr id="9" name="TextBox 8">
              <a:extLst>
                <a:ext uri="{FF2B5EF4-FFF2-40B4-BE49-F238E27FC236}">
                  <a16:creationId xmlns:a16="http://schemas.microsoft.com/office/drawing/2014/main" id="{F8935264-3F01-A6E9-1FCB-769D28E0EB10}"/>
                </a:ext>
              </a:extLst>
            </p:cNvPr>
            <p:cNvSpPr txBox="1"/>
            <p:nvPr/>
          </p:nvSpPr>
          <p:spPr>
            <a:xfrm>
              <a:off x="6673604" y="5112557"/>
              <a:ext cx="131318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Attendance</a:t>
              </a:r>
            </a:p>
          </p:txBody>
        </p:sp>
        <p:sp>
          <p:nvSpPr>
            <p:cNvPr id="10" name="TextBox 9">
              <a:extLst>
                <a:ext uri="{FF2B5EF4-FFF2-40B4-BE49-F238E27FC236}">
                  <a16:creationId xmlns:a16="http://schemas.microsoft.com/office/drawing/2014/main" id="{B95A9C58-61A7-51D6-2B3E-0CEC795506AC}"/>
                </a:ext>
              </a:extLst>
            </p:cNvPr>
            <p:cNvSpPr txBox="1"/>
            <p:nvPr/>
          </p:nvSpPr>
          <p:spPr>
            <a:xfrm>
              <a:off x="9245039" y="5289375"/>
              <a:ext cx="2529539"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Timetables of ESA/ISA</a:t>
              </a:r>
            </a:p>
            <a:p>
              <a:r>
                <a:rPr lang="en-US" b="1" dirty="0">
                  <a:latin typeface="Times New Roman" panose="02020603050405020304" pitchFamily="18" charset="0"/>
                  <a:cs typeface="Times New Roman" panose="02020603050405020304" pitchFamily="18" charset="0"/>
                </a:rPr>
                <a:t>And calendar of events</a:t>
              </a:r>
            </a:p>
          </p:txBody>
        </p:sp>
      </p:grpSp>
    </p:spTree>
    <p:extLst>
      <p:ext uri="{BB962C8B-B14F-4D97-AF65-F5344CB8AC3E}">
        <p14:creationId xmlns:p14="http://schemas.microsoft.com/office/powerpoint/2010/main" val="219678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025106"/>
            <a:ext cx="7772400" cy="579594"/>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NLP Module</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5</a:t>
            </a:fld>
            <a:endParaRPr lang="en-US"/>
          </a:p>
        </p:txBody>
      </p:sp>
      <p:sp>
        <p:nvSpPr>
          <p:cNvPr id="2" name="TextBox 1">
            <a:extLst>
              <a:ext uri="{FF2B5EF4-FFF2-40B4-BE49-F238E27FC236}">
                <a16:creationId xmlns:a16="http://schemas.microsoft.com/office/drawing/2014/main" id="{D6F2BDDC-3953-BF93-C419-C2233805367F}"/>
              </a:ext>
            </a:extLst>
          </p:cNvPr>
          <p:cNvSpPr txBox="1"/>
          <p:nvPr/>
        </p:nvSpPr>
        <p:spPr>
          <a:xfrm>
            <a:off x="691152" y="1854782"/>
            <a:ext cx="10445750" cy="2031325"/>
          </a:xfrm>
          <a:prstGeom prst="rect">
            <a:avLst/>
          </a:prstGeom>
          <a:noFill/>
        </p:spPr>
        <p:txBody>
          <a:bodyPr wrap="square">
            <a:spAutoFit/>
          </a:bodyPr>
          <a:lstStyle/>
          <a:p>
            <a:pPr marL="285750" indent="-285750">
              <a:buFont typeface="Arial" panose="020B0604020202020204" pitchFamily="34" charset="0"/>
              <a:buChar char="•"/>
            </a:pPr>
            <a:endParaRPr lang="en-US" sz="1800"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rgbClr val="0000FF"/>
                </a:solidFill>
                <a:latin typeface="Times New Roman" panose="02020603050405020304" pitchFamily="18" charset="0"/>
                <a:cs typeface="Times New Roman" panose="02020603050405020304" pitchFamily="18" charset="0"/>
              </a:rPr>
              <a:t>Python Speech Recognition library is used  to convert the user's voice input into a desirable text format.</a:t>
            </a:r>
          </a:p>
          <a:p>
            <a:endParaRPr lang="en-US" sz="1800"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00FF"/>
                </a:solidFill>
                <a:latin typeface="Times New Roman" panose="02020603050405020304" pitchFamily="18" charset="0"/>
                <a:cs typeface="Times New Roman" panose="02020603050405020304" pitchFamily="18" charset="0"/>
              </a:rPr>
              <a:t>Natural </a:t>
            </a:r>
            <a:r>
              <a:rPr lang="en-US" sz="1800" dirty="0">
                <a:solidFill>
                  <a:srgbClr val="0000FF"/>
                </a:solidFill>
                <a:latin typeface="Times New Roman" panose="02020603050405020304" pitchFamily="18" charset="0"/>
                <a:cs typeface="Times New Roman" panose="02020603050405020304" pitchFamily="18" charset="0"/>
              </a:rPr>
              <a:t>Language Processing (NLP) will be used to convert normal language queries into database queries by leveraging various techniques such as :</a:t>
            </a:r>
            <a:br>
              <a:rPr lang="en-US" sz="1800" dirty="0">
                <a:solidFill>
                  <a:srgbClr val="0000FF"/>
                </a:solidFill>
                <a:latin typeface="Times New Roman" panose="02020603050405020304" pitchFamily="18" charset="0"/>
                <a:cs typeface="Times New Roman" panose="02020603050405020304" pitchFamily="18" charset="0"/>
              </a:rPr>
            </a:br>
            <a:br>
              <a:rPr lang="en-US" sz="1800" dirty="0">
                <a:solidFill>
                  <a:srgbClr val="0000FF"/>
                </a:solidFill>
                <a:latin typeface="Times New Roman" panose="02020603050405020304" pitchFamily="18" charset="0"/>
                <a:cs typeface="Times New Roman" panose="02020603050405020304" pitchFamily="18" charset="0"/>
              </a:rPr>
            </a:br>
            <a:endParaRPr lang="en-IN" dirty="0">
              <a:solidFill>
                <a:srgbClr val="0000FF"/>
              </a:solidFill>
            </a:endParaRPr>
          </a:p>
        </p:txBody>
      </p:sp>
      <p:sp>
        <p:nvSpPr>
          <p:cNvPr id="4" name="TextBox 3">
            <a:extLst>
              <a:ext uri="{FF2B5EF4-FFF2-40B4-BE49-F238E27FC236}">
                <a16:creationId xmlns:a16="http://schemas.microsoft.com/office/drawing/2014/main" id="{1E512B9C-6F4C-ED31-D26C-B2E97609F7C8}"/>
              </a:ext>
            </a:extLst>
          </p:cNvPr>
          <p:cNvSpPr txBox="1"/>
          <p:nvPr/>
        </p:nvSpPr>
        <p:spPr>
          <a:xfrm>
            <a:off x="1269870" y="3671047"/>
            <a:ext cx="6096000"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Tokenization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Part-of-speech tagging</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Named entity recognition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generation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execution</a:t>
            </a:r>
            <a:endParaRPr lang="en-IN" dirty="0">
              <a:solidFill>
                <a:srgbClr val="0000FF"/>
              </a:solidFill>
            </a:endParaRPr>
          </a:p>
        </p:txBody>
      </p:sp>
    </p:spTree>
    <p:extLst>
      <p:ext uri="{BB962C8B-B14F-4D97-AF65-F5344CB8AC3E}">
        <p14:creationId xmlns:p14="http://schemas.microsoft.com/office/powerpoint/2010/main" val="326074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b="1" dirty="0">
                <a:solidFill>
                  <a:srgbClr val="FF0000"/>
                </a:solidFill>
                <a:latin typeface="Trebuchet MS"/>
                <a:ea typeface="Trebuchet MS"/>
                <a:cs typeface="Trebuchet MS"/>
                <a:sym typeface="Trebuchet MS"/>
              </a:rPr>
              <a:t>Design Approach </a:t>
            </a:r>
            <a:endParaRPr sz="1400" b="1" dirty="0">
              <a:solidFill>
                <a:srgbClr val="000000"/>
              </a:solidFill>
              <a:latin typeface="Arial"/>
              <a:ea typeface="Arial"/>
              <a:cs typeface="Arial"/>
              <a:sym typeface="Arial"/>
            </a:endParaRPr>
          </a:p>
        </p:txBody>
      </p:sp>
      <p:sp>
        <p:nvSpPr>
          <p:cNvPr id="47" name="Google Shape;47;p6"/>
          <p:cNvSpPr txBox="1"/>
          <p:nvPr/>
        </p:nvSpPr>
        <p:spPr>
          <a:xfrm>
            <a:off x="1866312" y="1889472"/>
            <a:ext cx="9487488" cy="4323260"/>
          </a:xfrm>
          <a:prstGeom prst="rect">
            <a:avLst/>
          </a:prstGeom>
          <a:noFill/>
          <a:ln>
            <a:noFill/>
          </a:ln>
        </p:spPr>
        <p:txBody>
          <a:bodyPr spcFirstLastPara="1" wrap="square" lIns="91425" tIns="45700" rIns="91425" bIns="45700" anchor="ctr" anchorCtr="0">
            <a:noAutofit/>
          </a:bodyPr>
          <a:lstStyle/>
          <a:p>
            <a:pPr marL="742950" indent="-285750" algn="just">
              <a:spcBef>
                <a:spcPts val="480"/>
              </a:spcBef>
              <a:spcAft>
                <a:spcPts val="0"/>
              </a:spcAft>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 Consists of several key components.</a:t>
            </a:r>
          </a:p>
          <a:p>
            <a:pPr marL="1200150" lvl="1" indent="-285750" algn="just">
              <a:spcBef>
                <a:spcPts val="480"/>
              </a:spcBef>
              <a:buFont typeface="Arial" panose="020B0604020202020204" pitchFamily="34" charset="0"/>
              <a:buChar char="•"/>
            </a:pPr>
            <a:r>
              <a:rPr lang="en-IN" sz="1400" dirty="0">
                <a:solidFill>
                  <a:srgbClr val="0000FF"/>
                </a:solidFill>
                <a:latin typeface="Times New Roman" panose="02020603050405020304" pitchFamily="18" charset="0"/>
                <a:cs typeface="Times New Roman" panose="02020603050405020304" pitchFamily="18" charset="0"/>
              </a:rPr>
              <a:t>Including wake word detection</a:t>
            </a:r>
          </a:p>
          <a:p>
            <a:pPr marL="1200150" lvl="1" indent="-285750" algn="just">
              <a:spcBef>
                <a:spcPts val="480"/>
              </a:spcBef>
              <a:buFont typeface="Arial" panose="020B0604020202020204" pitchFamily="34" charset="0"/>
              <a:buChar char="•"/>
            </a:pPr>
            <a:r>
              <a:rPr lang="en-IN" sz="1400" dirty="0">
                <a:solidFill>
                  <a:srgbClr val="0000FF"/>
                </a:solidFill>
                <a:latin typeface="Times New Roman" panose="02020603050405020304" pitchFamily="18" charset="0"/>
                <a:cs typeface="Times New Roman" panose="02020603050405020304" pitchFamily="18" charset="0"/>
              </a:rPr>
              <a:t>Speech recognition </a:t>
            </a:r>
          </a:p>
          <a:p>
            <a:pPr marL="1200150" lvl="1" indent="-285750" algn="just">
              <a:spcBef>
                <a:spcPts val="480"/>
              </a:spcBef>
              <a:buFont typeface="Arial" panose="020B0604020202020204" pitchFamily="34" charset="0"/>
              <a:buChar char="•"/>
            </a:pPr>
            <a:r>
              <a:rPr lang="en-IN" sz="1400" dirty="0">
                <a:solidFill>
                  <a:srgbClr val="0000FF"/>
                </a:solidFill>
                <a:latin typeface="Times New Roman" panose="02020603050405020304" pitchFamily="18" charset="0"/>
                <a:cs typeface="Times New Roman" panose="02020603050405020304" pitchFamily="18" charset="0"/>
              </a:rPr>
              <a:t>Natural language processing (NLP)</a:t>
            </a:r>
          </a:p>
          <a:p>
            <a:pPr marL="1200150" lvl="1" indent="-285750" algn="just">
              <a:spcBef>
                <a:spcPts val="480"/>
              </a:spcBef>
              <a:buFont typeface="Arial" panose="020B0604020202020204" pitchFamily="34" charset="0"/>
              <a:buChar char="•"/>
            </a:pPr>
            <a:r>
              <a:rPr lang="en-IN" sz="1400" dirty="0">
                <a:solidFill>
                  <a:srgbClr val="0000FF"/>
                </a:solidFill>
                <a:latin typeface="Times New Roman" panose="02020603050405020304" pitchFamily="18" charset="0"/>
                <a:cs typeface="Times New Roman" panose="02020603050405020304" pitchFamily="18" charset="0"/>
              </a:rPr>
              <a:t>Intent classification</a:t>
            </a:r>
          </a:p>
          <a:p>
            <a:pPr marL="1200150" lvl="1" indent="-285750" algn="just">
              <a:spcBef>
                <a:spcPts val="480"/>
              </a:spcBef>
              <a:buFont typeface="Arial" panose="020B0604020202020204" pitchFamily="34" charset="0"/>
              <a:buChar char="•"/>
            </a:pPr>
            <a:r>
              <a:rPr lang="en-IN" sz="1400" dirty="0">
                <a:solidFill>
                  <a:srgbClr val="0000FF"/>
                </a:solidFill>
                <a:latin typeface="Times New Roman" panose="02020603050405020304" pitchFamily="18" charset="0"/>
                <a:cs typeface="Times New Roman" panose="02020603050405020304" pitchFamily="18" charset="0"/>
              </a:rPr>
              <a:t>Action generation</a:t>
            </a:r>
          </a:p>
          <a:p>
            <a:pPr marL="1200150" lvl="1" indent="-285750" algn="just">
              <a:spcBef>
                <a:spcPts val="480"/>
              </a:spcBef>
              <a:buFont typeface="Arial" panose="020B0604020202020204" pitchFamily="34" charset="0"/>
              <a:buChar char="•"/>
            </a:pPr>
            <a:r>
              <a:rPr lang="en-IN" sz="1400" dirty="0">
                <a:solidFill>
                  <a:srgbClr val="0000FF"/>
                </a:solidFill>
                <a:latin typeface="Times New Roman" panose="02020603050405020304" pitchFamily="18" charset="0"/>
                <a:cs typeface="Times New Roman" panose="02020603050405020304" pitchFamily="18" charset="0"/>
              </a:rPr>
              <a:t>Text-to-speech. </a:t>
            </a:r>
          </a:p>
          <a:p>
            <a:pPr marL="914400" lvl="1" algn="just">
              <a:spcBef>
                <a:spcPts val="480"/>
              </a:spcBef>
            </a:pPr>
            <a:endParaRPr lang="en-IN" sz="1400" dirty="0">
              <a:solidFill>
                <a:srgbClr val="0000FF"/>
              </a:solidFill>
              <a:latin typeface="Times New Roman" panose="02020603050405020304" pitchFamily="18" charset="0"/>
              <a:cs typeface="Times New Roman" panose="02020603050405020304" pitchFamily="18" charset="0"/>
            </a:endParaRPr>
          </a:p>
          <a:p>
            <a:pPr marL="742950" indent="-285750" algn="just">
              <a:spcBef>
                <a:spcPts val="480"/>
              </a:spcBef>
              <a:spcAft>
                <a:spcPts val="0"/>
              </a:spcAft>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The assistant listens for a specific wake word i.e. “Hello PESU”, then records the user's voice and converts it into text using a speech recognition engine. The text is processed using NLP to understand the user's intent, and the intent is classified to determine the appropriate action or response. Finally, the response is generated and played back to the user in the form of audio using a text-to-speech engine.</a:t>
            </a:r>
            <a:endParaRPr lang="en-US" dirty="0">
              <a:solidFill>
                <a:srgbClr val="0000FF"/>
              </a:solidFill>
              <a:latin typeface="Times New Roman" panose="02020603050405020304" pitchFamily="18" charset="0"/>
              <a:cs typeface="Times New Roman" panose="02020603050405020304" pitchFamily="18" charset="0"/>
              <a:sym typeface="Trebuchet MS"/>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pic>
        <p:nvPicPr>
          <p:cNvPr id="18" name="Picture 17">
            <a:extLst>
              <a:ext uri="{FF2B5EF4-FFF2-40B4-BE49-F238E27FC236}">
                <a16:creationId xmlns:a16="http://schemas.microsoft.com/office/drawing/2014/main" id="{C6B61018-7828-6CD3-8006-D32D8200A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840" y="82552"/>
            <a:ext cx="1295399" cy="6692895"/>
          </a:xfrm>
          <a:prstGeom prst="rect">
            <a:avLst/>
          </a:prstGeom>
        </p:spPr>
      </p:pic>
    </p:spTree>
    <p:extLst>
      <p:ext uri="{BB962C8B-B14F-4D97-AF65-F5344CB8AC3E}">
        <p14:creationId xmlns:p14="http://schemas.microsoft.com/office/powerpoint/2010/main" val="30807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7414590" y="1572031"/>
            <a:ext cx="3253409" cy="45719"/>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7285382" y="1143000"/>
            <a:ext cx="3382617"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Design Approach</a:t>
            </a:r>
          </a:p>
        </p:txBody>
      </p:sp>
      <p:sp>
        <p:nvSpPr>
          <p:cNvPr id="54" name="Google Shape;54;p7"/>
          <p:cNvSpPr txBox="1"/>
          <p:nvPr/>
        </p:nvSpPr>
        <p:spPr>
          <a:xfrm>
            <a:off x="7156174" y="1824822"/>
            <a:ext cx="4790126" cy="4726189"/>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Student’s Voice is given as input and it is sent to server .</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Server pre-processes the voice for reducing noise, converts into intents and checks if it is cached or not.</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If not, request is made to command module which takes intents and arguments as input and generates database query, which is then executed and result is sent to user and narrator narrates the results.</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For every time period, Table extraction, fetching of marks,  attendance are done.</a:t>
            </a:r>
          </a:p>
        </p:txBody>
      </p:sp>
      <p:pic>
        <p:nvPicPr>
          <p:cNvPr id="5" name="Picture 4"/>
          <p:cNvPicPr>
            <a:picLocks noChangeAspect="1"/>
          </p:cNvPicPr>
          <p:nvPr/>
        </p:nvPicPr>
        <p:blipFill>
          <a:blip r:embed="rId3"/>
          <a:stretch>
            <a:fillRect/>
          </a:stretch>
        </p:blipFill>
        <p:spPr>
          <a:xfrm>
            <a:off x="10896601" y="208722"/>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pic>
        <p:nvPicPr>
          <p:cNvPr id="4" name="Picture 3">
            <a:extLst>
              <a:ext uri="{FF2B5EF4-FFF2-40B4-BE49-F238E27FC236}">
                <a16:creationId xmlns:a16="http://schemas.microsoft.com/office/drawing/2014/main" id="{DA90DB37-7E03-3E15-DF29-A3FCCD1DE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28" y="247650"/>
            <a:ext cx="6413500" cy="6362700"/>
          </a:xfrm>
          <a:prstGeom prst="rect">
            <a:avLst/>
          </a:prstGeom>
        </p:spPr>
      </p:pic>
    </p:spTree>
    <p:extLst>
      <p:ext uri="{BB962C8B-B14F-4D97-AF65-F5344CB8AC3E}">
        <p14:creationId xmlns:p14="http://schemas.microsoft.com/office/powerpoint/2010/main" val="62967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066800"/>
            <a:ext cx="7100341" cy="5379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Design Approach</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2132100"/>
            <a:ext cx="8638350" cy="2951517"/>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US" sz="2000" b="1" dirty="0">
                <a:solidFill>
                  <a:srgbClr val="0000FF"/>
                </a:solidFill>
                <a:latin typeface="Times New Roman" panose="02020603050405020304" pitchFamily="18" charset="0"/>
                <a:ea typeface="Trebuchet MS"/>
                <a:cs typeface="Times New Roman" panose="02020603050405020304" pitchFamily="18" charset="0"/>
                <a:sym typeface="Trebuchet MS"/>
              </a:rPr>
              <a:t>Data Extraction From Table:</a:t>
            </a:r>
          </a:p>
          <a:p>
            <a:pPr marL="342891"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Upload documents to program. </a:t>
            </a: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Quality Check – Trained Model. (after converting to /from pdf to image).</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Scan the document </a:t>
            </a:r>
          </a:p>
        </p:txBody>
      </p:sp>
      <p:pic>
        <p:nvPicPr>
          <p:cNvPr id="7" name="Picture 6"/>
          <p:cNvPicPr>
            <a:picLocks noChangeAspect="1"/>
          </p:cNvPicPr>
          <p:nvPr/>
        </p:nvPicPr>
        <p:blipFill>
          <a:blip r:embed="rId3"/>
          <a:stretch>
            <a:fillRect/>
          </a:stretch>
        </p:blipFill>
        <p:spPr>
          <a:xfrm>
            <a:off x="10896601" y="41694"/>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spTree>
    <p:extLst>
      <p:ext uri="{BB962C8B-B14F-4D97-AF65-F5344CB8AC3E}">
        <p14:creationId xmlns:p14="http://schemas.microsoft.com/office/powerpoint/2010/main" val="414095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971800" y="1119450"/>
            <a:ext cx="7772400"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a:solidFill>
                  <a:srgbClr val="FF0000"/>
                </a:solidFill>
                <a:latin typeface="Trebuchet MS" pitchFamily="34" charset="0"/>
              </a:rPr>
              <a:t>Design Approach</a:t>
            </a:r>
            <a:endParaRPr lang="en-US" sz="2400" dirty="0">
              <a:solidFill>
                <a:srgbClr val="FF0000"/>
              </a:solidFill>
              <a:latin typeface="Trebuchet MS" pitchFamily="34" charset="0"/>
            </a:endParaRPr>
          </a:p>
        </p:txBody>
      </p:sp>
      <p:sp>
        <p:nvSpPr>
          <p:cNvPr id="54" name="Google Shape;54;p7"/>
          <p:cNvSpPr txBox="1"/>
          <p:nvPr/>
        </p:nvSpPr>
        <p:spPr>
          <a:xfrm>
            <a:off x="1657699" y="1617750"/>
            <a:ext cx="9010300" cy="2508249"/>
          </a:xfrm>
          <a:prstGeom prst="rect">
            <a:avLst/>
          </a:prstGeom>
          <a:noFill/>
          <a:ln>
            <a:noFill/>
          </a:ln>
        </p:spPr>
        <p:txBody>
          <a:bodyPr spcFirstLastPara="1" wrap="square" lIns="91425" tIns="45700" rIns="91425" bIns="45700" anchor="ctr" anchorCtr="0">
            <a:noAutofit/>
          </a:bodyPr>
          <a:lstStyle/>
          <a:p>
            <a:pPr marL="457200">
              <a:spcBef>
                <a:spcPts val="480"/>
              </a:spcBef>
              <a:spcAft>
                <a:spcPts val="0"/>
              </a:spcAft>
            </a:pPr>
            <a:endParaRPr lang="en-US" b="1"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In order to, extract data from image Image has to be in good quality. That’s why we are using Logistic Regression to classify image as good or bad. </a:t>
            </a:r>
            <a:r>
              <a:rPr lang="en-IN" sz="1400" dirty="0">
                <a:solidFill>
                  <a:srgbClr val="0000FF"/>
                </a:solidFill>
                <a:latin typeface="Times New Roman" panose="02020603050405020304" pitchFamily="18" charset="0"/>
                <a:cs typeface="Times New Roman" panose="02020603050405020304" pitchFamily="18" charset="0"/>
              </a:rPr>
              <a:t>Accuracy of Logistic Regression model was 83% </a:t>
            </a:r>
          </a:p>
          <a:p>
            <a:pPr marL="628641" indent="-28575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For Extraction of data from. We are going to use OpenCV and PY tesseract for text extraction from each cell.</a:t>
            </a:r>
            <a:endParaRPr lang="en-US"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457200">
              <a:spcBef>
                <a:spcPts val="480"/>
              </a:spcBef>
              <a:spcAft>
                <a:spcPts val="0"/>
              </a:spcAft>
            </a:pPr>
            <a:endPar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pic>
        <p:nvPicPr>
          <p:cNvPr id="6" name="Picture 5">
            <a:extLst>
              <a:ext uri="{FF2B5EF4-FFF2-40B4-BE49-F238E27FC236}">
                <a16:creationId xmlns:a16="http://schemas.microsoft.com/office/drawing/2014/main" id="{3754651C-3321-14BE-9D5B-525A1874D4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1765" y="3429000"/>
            <a:ext cx="4190783" cy="3352626"/>
          </a:xfrm>
          <a:prstGeom prst="rect">
            <a:avLst/>
          </a:prstGeom>
        </p:spPr>
      </p:pic>
    </p:spTree>
    <p:extLst>
      <p:ext uri="{BB962C8B-B14F-4D97-AF65-F5344CB8AC3E}">
        <p14:creationId xmlns:p14="http://schemas.microsoft.com/office/powerpoint/2010/main" val="2544911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2871</TotalTime>
  <Words>1097</Words>
  <Application>Microsoft Macintosh PowerPoint</Application>
  <PresentationFormat>Widescreen</PresentationFormat>
  <Paragraphs>189</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55</cp:revision>
  <dcterms:created xsi:type="dcterms:W3CDTF">2023-02-02T07:40:50Z</dcterms:created>
  <dcterms:modified xsi:type="dcterms:W3CDTF">2023-05-04T08:11:48Z</dcterms:modified>
</cp:coreProperties>
</file>