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76" r:id="rId2"/>
    <p:sldId id="287" r:id="rId3"/>
    <p:sldId id="278" r:id="rId4"/>
    <p:sldId id="288" r:id="rId5"/>
    <p:sldId id="280" r:id="rId6"/>
    <p:sldId id="281" r:id="rId7"/>
    <p:sldId id="282" r:id="rId8"/>
    <p:sldId id="292" r:id="rId9"/>
    <p:sldId id="291" r:id="rId10"/>
    <p:sldId id="289" r:id="rId11"/>
    <p:sldId id="290" r:id="rId12"/>
    <p:sldId id="293" r:id="rId13"/>
    <p:sldId id="294" r:id="rId14"/>
    <p:sldId id="295" r:id="rId15"/>
    <p:sldId id="296" r:id="rId16"/>
    <p:sldId id="301" r:id="rId17"/>
    <p:sldId id="297" r:id="rId18"/>
    <p:sldId id="283" r:id="rId19"/>
    <p:sldId id="286"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60"/>
  </p:normalViewPr>
  <p:slideViewPr>
    <p:cSldViewPr snapToGrid="0">
      <p:cViewPr varScale="1">
        <p:scale>
          <a:sx n="140" d="100"/>
          <a:sy n="140" d="100"/>
        </p:scale>
        <p:origin x="22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DB6B60-78E6-49BD-BA6E-2C9DE0594AFD}" type="datetimeFigureOut">
              <a:rPr lang="en-US" smtClean="0"/>
              <a:t>4/26/23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9FFDBE-F792-4047-874E-E7B53CB87E60}" type="slidenum">
              <a:rPr lang="en-US" smtClean="0"/>
              <a:t>‹#›</a:t>
            </a:fld>
            <a:endParaRPr lang="en-US"/>
          </a:p>
        </p:txBody>
      </p:sp>
    </p:spTree>
    <p:extLst>
      <p:ext uri="{BB962C8B-B14F-4D97-AF65-F5344CB8AC3E}">
        <p14:creationId xmlns:p14="http://schemas.microsoft.com/office/powerpoint/2010/main" val="120553409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34935-7A95-446E-AB06-C6015C8C2F42}" type="datetimeFigureOut">
              <a:rPr lang="en-US" smtClean="0"/>
              <a:t>4/26/23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03D9F-5696-42C7-A9C9-8E671FA748BF}" type="slidenum">
              <a:rPr lang="en-US" smtClean="0"/>
              <a:t>‹#›</a:t>
            </a:fld>
            <a:endParaRPr lang="en-US"/>
          </a:p>
        </p:txBody>
      </p:sp>
    </p:spTree>
    <p:extLst>
      <p:ext uri="{BB962C8B-B14F-4D97-AF65-F5344CB8AC3E}">
        <p14:creationId xmlns:p14="http://schemas.microsoft.com/office/powerpoint/2010/main" val="13606270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 name="Google Shape;23;p1: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43352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029533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701724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957139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398093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794520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028974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431667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104383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502673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867918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2: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 name="Google Shape;29;p2: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43732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F03D9F-5696-42C7-A9C9-8E671FA748BF}" type="slidenum">
              <a:rPr lang="en-US" smtClean="0"/>
              <a:t>20</a:t>
            </a:fld>
            <a:endParaRPr lang="en-US"/>
          </a:p>
        </p:txBody>
      </p:sp>
      <p:sp>
        <p:nvSpPr>
          <p:cNvPr id="5" name="Header Placeholder 4"/>
          <p:cNvSpPr>
            <a:spLocks noGrp="1"/>
          </p:cNvSpPr>
          <p:nvPr>
            <p:ph type="hdr" sz="quarter" idx="11"/>
          </p:nvPr>
        </p:nvSpPr>
        <p:spPr/>
        <p:txBody>
          <a:bodyPr/>
          <a:lstStyle/>
          <a:p>
            <a:r>
              <a:rPr lang="en-US"/>
              <a:t>Title of the Project</a:t>
            </a:r>
          </a:p>
        </p:txBody>
      </p:sp>
    </p:spTree>
    <p:extLst>
      <p:ext uri="{BB962C8B-B14F-4D97-AF65-F5344CB8AC3E}">
        <p14:creationId xmlns:p14="http://schemas.microsoft.com/office/powerpoint/2010/main" val="2174509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2: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 name="Google Shape;29;p2: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64270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635338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916350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1322275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198704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1436027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403795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86B31B-CBEC-4D14-8F61-25619CD1BF87}" type="datetime1">
              <a:rPr lang="en-US" smtClean="0"/>
              <a:t>4/26/23</a:t>
            </a:fld>
            <a:endParaRPr lang="en-US"/>
          </a:p>
        </p:txBody>
      </p:sp>
      <p:sp>
        <p:nvSpPr>
          <p:cNvPr id="5" name="Footer Placeholder 4"/>
          <p:cNvSpPr>
            <a:spLocks noGrp="1"/>
          </p:cNvSpPr>
          <p:nvPr>
            <p:ph type="ftr" sz="quarter" idx="11"/>
          </p:nvPr>
        </p:nvSpPr>
        <p:spPr/>
        <p:txBody>
          <a:bodyPr/>
          <a:lstStyle/>
          <a:p>
            <a:r>
              <a:rPr lang="en-US"/>
              <a:t>name1_name2_name3_name4</a:t>
            </a:r>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94964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9C7E90-BE47-4A41-AF82-3AD052C1E9A1}" type="datetime1">
              <a:rPr lang="en-US" smtClean="0"/>
              <a:t>4/26/23</a:t>
            </a:fld>
            <a:endParaRPr lang="en-US"/>
          </a:p>
        </p:txBody>
      </p:sp>
      <p:sp>
        <p:nvSpPr>
          <p:cNvPr id="5" name="Footer Placeholder 4"/>
          <p:cNvSpPr>
            <a:spLocks noGrp="1"/>
          </p:cNvSpPr>
          <p:nvPr>
            <p:ph type="ftr" sz="quarter" idx="11"/>
          </p:nvPr>
        </p:nvSpPr>
        <p:spPr/>
        <p:txBody>
          <a:bodyPr/>
          <a:lstStyle/>
          <a:p>
            <a:r>
              <a:rPr lang="en-US"/>
              <a:t>name1_name2_name3_name4</a:t>
            </a:r>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91311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AD0198-3C21-498A-94F2-2E4676D2FC22}" type="datetime1">
              <a:rPr lang="en-US" smtClean="0"/>
              <a:t>4/26/23</a:t>
            </a:fld>
            <a:endParaRPr lang="en-US"/>
          </a:p>
        </p:txBody>
      </p:sp>
      <p:sp>
        <p:nvSpPr>
          <p:cNvPr id="5" name="Footer Placeholder 4"/>
          <p:cNvSpPr>
            <a:spLocks noGrp="1"/>
          </p:cNvSpPr>
          <p:nvPr>
            <p:ph type="ftr" sz="quarter" idx="11"/>
          </p:nvPr>
        </p:nvSpPr>
        <p:spPr/>
        <p:txBody>
          <a:bodyPr/>
          <a:lstStyle/>
          <a:p>
            <a:r>
              <a:rPr lang="en-US"/>
              <a:t>name1_name2_name3_name4</a:t>
            </a:r>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93416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A3DDE0-A8FD-42F2-AF4D-9CE67AE8DC79}" type="datetime1">
              <a:rPr lang="en-US" smtClean="0"/>
              <a:t>4/26/23</a:t>
            </a:fld>
            <a:endParaRPr lang="en-US"/>
          </a:p>
        </p:txBody>
      </p:sp>
      <p:sp>
        <p:nvSpPr>
          <p:cNvPr id="5" name="Footer Placeholder 4"/>
          <p:cNvSpPr>
            <a:spLocks noGrp="1"/>
          </p:cNvSpPr>
          <p:nvPr>
            <p:ph type="ftr" sz="quarter" idx="11"/>
          </p:nvPr>
        </p:nvSpPr>
        <p:spPr/>
        <p:txBody>
          <a:bodyPr/>
          <a:lstStyle/>
          <a:p>
            <a:r>
              <a:rPr lang="en-US"/>
              <a:t>name1_name2_name3_name4</a:t>
            </a:r>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225543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45BECB-F023-42CD-8F8D-2C0FA9500562}" type="datetime1">
              <a:rPr lang="en-US" smtClean="0"/>
              <a:t>4/26/23</a:t>
            </a:fld>
            <a:endParaRPr lang="en-US"/>
          </a:p>
        </p:txBody>
      </p:sp>
      <p:sp>
        <p:nvSpPr>
          <p:cNvPr id="5" name="Footer Placeholder 4"/>
          <p:cNvSpPr>
            <a:spLocks noGrp="1"/>
          </p:cNvSpPr>
          <p:nvPr>
            <p:ph type="ftr" sz="quarter" idx="11"/>
          </p:nvPr>
        </p:nvSpPr>
        <p:spPr/>
        <p:txBody>
          <a:bodyPr/>
          <a:lstStyle/>
          <a:p>
            <a:r>
              <a:rPr lang="en-US"/>
              <a:t>name1_name2_name3_name4</a:t>
            </a:r>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166261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390DD4-5055-4C3C-BD27-284AD921822B}" type="datetime1">
              <a:rPr lang="en-US" smtClean="0"/>
              <a:t>4/26/23</a:t>
            </a:fld>
            <a:endParaRPr lang="en-US"/>
          </a:p>
        </p:txBody>
      </p:sp>
      <p:sp>
        <p:nvSpPr>
          <p:cNvPr id="6" name="Footer Placeholder 5"/>
          <p:cNvSpPr>
            <a:spLocks noGrp="1"/>
          </p:cNvSpPr>
          <p:nvPr>
            <p:ph type="ftr" sz="quarter" idx="11"/>
          </p:nvPr>
        </p:nvSpPr>
        <p:spPr/>
        <p:txBody>
          <a:bodyPr/>
          <a:lstStyle/>
          <a:p>
            <a:r>
              <a:rPr lang="en-US"/>
              <a:t>name1_name2_name3_name4</a:t>
            </a:r>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23274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A330F0-28A1-44C2-A4B2-71FADE7AD263}" type="datetime1">
              <a:rPr lang="en-US" smtClean="0"/>
              <a:t>4/26/23</a:t>
            </a:fld>
            <a:endParaRPr lang="en-US"/>
          </a:p>
        </p:txBody>
      </p:sp>
      <p:sp>
        <p:nvSpPr>
          <p:cNvPr id="8" name="Footer Placeholder 7"/>
          <p:cNvSpPr>
            <a:spLocks noGrp="1"/>
          </p:cNvSpPr>
          <p:nvPr>
            <p:ph type="ftr" sz="quarter" idx="11"/>
          </p:nvPr>
        </p:nvSpPr>
        <p:spPr/>
        <p:txBody>
          <a:bodyPr/>
          <a:lstStyle/>
          <a:p>
            <a:r>
              <a:rPr lang="en-US"/>
              <a:t>name1_name2_name3_name4</a:t>
            </a:r>
          </a:p>
        </p:txBody>
      </p:sp>
      <p:sp>
        <p:nvSpPr>
          <p:cNvPr id="9" name="Slide Number Placeholder 8"/>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37784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C89DF5-F23B-4292-BF88-2081227581B9}" type="datetime1">
              <a:rPr lang="en-US" smtClean="0"/>
              <a:t>4/26/23</a:t>
            </a:fld>
            <a:endParaRPr lang="en-US"/>
          </a:p>
        </p:txBody>
      </p:sp>
      <p:sp>
        <p:nvSpPr>
          <p:cNvPr id="4" name="Footer Placeholder 3"/>
          <p:cNvSpPr>
            <a:spLocks noGrp="1"/>
          </p:cNvSpPr>
          <p:nvPr>
            <p:ph type="ftr" sz="quarter" idx="11"/>
          </p:nvPr>
        </p:nvSpPr>
        <p:spPr/>
        <p:txBody>
          <a:bodyPr/>
          <a:lstStyle/>
          <a:p>
            <a:r>
              <a:rPr lang="en-US"/>
              <a:t>name1_name2_name3_name4</a:t>
            </a:r>
          </a:p>
        </p:txBody>
      </p:sp>
      <p:sp>
        <p:nvSpPr>
          <p:cNvPr id="5" name="Slide Number Placeholder 4"/>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1755980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34D74-7ECD-41FE-BE51-CBD921983CC7}" type="datetime1">
              <a:rPr lang="en-US" smtClean="0"/>
              <a:t>4/26/23</a:t>
            </a:fld>
            <a:endParaRPr lang="en-US"/>
          </a:p>
        </p:txBody>
      </p:sp>
      <p:sp>
        <p:nvSpPr>
          <p:cNvPr id="3" name="Footer Placeholder 2"/>
          <p:cNvSpPr>
            <a:spLocks noGrp="1"/>
          </p:cNvSpPr>
          <p:nvPr>
            <p:ph type="ftr" sz="quarter" idx="11"/>
          </p:nvPr>
        </p:nvSpPr>
        <p:spPr/>
        <p:txBody>
          <a:bodyPr/>
          <a:lstStyle/>
          <a:p>
            <a:r>
              <a:rPr lang="en-US"/>
              <a:t>name1_name2_name3_name4</a:t>
            </a:r>
          </a:p>
        </p:txBody>
      </p:sp>
      <p:sp>
        <p:nvSpPr>
          <p:cNvPr id="4" name="Slide Number Placeholder 3"/>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46674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56362-C4EB-4139-B4F4-58D46494FFE1}" type="datetime1">
              <a:rPr lang="en-US" smtClean="0"/>
              <a:t>4/26/23</a:t>
            </a:fld>
            <a:endParaRPr lang="en-US"/>
          </a:p>
        </p:txBody>
      </p:sp>
      <p:sp>
        <p:nvSpPr>
          <p:cNvPr id="6" name="Footer Placeholder 5"/>
          <p:cNvSpPr>
            <a:spLocks noGrp="1"/>
          </p:cNvSpPr>
          <p:nvPr>
            <p:ph type="ftr" sz="quarter" idx="11"/>
          </p:nvPr>
        </p:nvSpPr>
        <p:spPr/>
        <p:txBody>
          <a:bodyPr/>
          <a:lstStyle/>
          <a:p>
            <a:r>
              <a:rPr lang="en-US"/>
              <a:t>name1_name2_name3_name4</a:t>
            </a:r>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7228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728E90-AD24-4521-9099-142809936C60}" type="datetime1">
              <a:rPr lang="en-US" smtClean="0"/>
              <a:t>4/26/23</a:t>
            </a:fld>
            <a:endParaRPr lang="en-US"/>
          </a:p>
        </p:txBody>
      </p:sp>
      <p:sp>
        <p:nvSpPr>
          <p:cNvPr id="6" name="Footer Placeholder 5"/>
          <p:cNvSpPr>
            <a:spLocks noGrp="1"/>
          </p:cNvSpPr>
          <p:nvPr>
            <p:ph type="ftr" sz="quarter" idx="11"/>
          </p:nvPr>
        </p:nvSpPr>
        <p:spPr/>
        <p:txBody>
          <a:bodyPr/>
          <a:lstStyle/>
          <a:p>
            <a:r>
              <a:rPr lang="en-US"/>
              <a:t>name1_name2_name3_name4</a:t>
            </a:r>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3152159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78C4C-1AE8-4281-BB99-26913A196628}" type="datetime1">
              <a:rPr lang="en-US" smtClean="0"/>
              <a:t>4/26/23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name1_name2_name3_name4</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7E83D-D0ED-4D2D-8278-07767DB0C107}" type="slidenum">
              <a:rPr lang="en-US" smtClean="0"/>
              <a:t>‹#›</a:t>
            </a:fld>
            <a:endParaRPr lang="en-US"/>
          </a:p>
        </p:txBody>
      </p:sp>
    </p:spTree>
    <p:extLst>
      <p:ext uri="{BB962C8B-B14F-4D97-AF65-F5344CB8AC3E}">
        <p14:creationId xmlns:p14="http://schemas.microsoft.com/office/powerpoint/2010/main" val="371580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3"/>
          <p:cNvSpPr txBox="1"/>
          <p:nvPr/>
        </p:nvSpPr>
        <p:spPr>
          <a:xfrm>
            <a:off x="1935400" y="4261912"/>
            <a:ext cx="8458200" cy="1371973"/>
          </a:xfrm>
          <a:prstGeom prst="rect">
            <a:avLst/>
          </a:prstGeom>
          <a:noFill/>
          <a:ln>
            <a:noFill/>
          </a:ln>
        </p:spPr>
        <p:txBody>
          <a:bodyPr spcFirstLastPara="1" wrap="square" lIns="91425" tIns="45700" rIns="91425" bIns="45700" anchor="t" anchorCtr="0">
            <a:noAutofit/>
          </a:bodyPr>
          <a:lstStyle/>
          <a:p>
            <a:pPr>
              <a:buClr>
                <a:srgbClr val="000000"/>
              </a:buClr>
              <a:buSzPts val="2000"/>
            </a:pPr>
            <a:r>
              <a:rPr lang="en-US" sz="2000" dirty="0">
                <a:solidFill>
                  <a:srgbClr val="0033CC"/>
                </a:solidFill>
                <a:latin typeface="Trebuchet MS"/>
                <a:ea typeface="Trebuchet MS"/>
                <a:cs typeface="Trebuchet MS"/>
                <a:sym typeface="Trebuchet MS"/>
              </a:rPr>
              <a:t>Project Title :  Voice Interface for PESU using AI</a:t>
            </a:r>
          </a:p>
          <a:p>
            <a:pPr>
              <a:buClr>
                <a:schemeClr val="dk1"/>
              </a:buClr>
              <a:buSzPts val="2000"/>
            </a:pPr>
            <a:r>
              <a:rPr lang="en-US" sz="2000" dirty="0">
                <a:solidFill>
                  <a:srgbClr val="0033CC"/>
                </a:solidFill>
                <a:latin typeface="Trebuchet MS"/>
                <a:ea typeface="Trebuchet MS"/>
                <a:cs typeface="Trebuchet MS"/>
                <a:sym typeface="Trebuchet MS"/>
              </a:rPr>
              <a:t>Project ID : PW23_PB_01</a:t>
            </a:r>
          </a:p>
          <a:p>
            <a:pPr>
              <a:buClr>
                <a:schemeClr val="dk1"/>
              </a:buClr>
              <a:buSzPts val="2000"/>
            </a:pPr>
            <a:r>
              <a:rPr lang="en-US" sz="2000" dirty="0">
                <a:solidFill>
                  <a:srgbClr val="0033CC"/>
                </a:solidFill>
                <a:latin typeface="Trebuchet MS"/>
                <a:ea typeface="Trebuchet MS"/>
                <a:cs typeface="Trebuchet MS"/>
                <a:sym typeface="Trebuchet MS"/>
              </a:rPr>
              <a:t>Project Guide : Prof. Priya Badrinath</a:t>
            </a:r>
            <a:endParaRPr sz="2000" dirty="0">
              <a:solidFill>
                <a:srgbClr val="0033CC"/>
              </a:solidFill>
              <a:latin typeface="Trebuchet MS"/>
              <a:ea typeface="Trebuchet MS"/>
              <a:cs typeface="Trebuchet MS"/>
              <a:sym typeface="Trebuchet MS"/>
            </a:endParaRPr>
          </a:p>
          <a:p>
            <a:pPr>
              <a:buClr>
                <a:srgbClr val="000000"/>
              </a:buClr>
              <a:buSzPts val="2000"/>
            </a:pPr>
            <a:r>
              <a:rPr lang="en-US" sz="2000" dirty="0">
                <a:solidFill>
                  <a:srgbClr val="0033CC"/>
                </a:solidFill>
                <a:latin typeface="Trebuchet MS"/>
                <a:ea typeface="Trebuchet MS"/>
                <a:cs typeface="Trebuchet MS"/>
                <a:sym typeface="Trebuchet MS"/>
              </a:rPr>
              <a:t>Project Team with SRN : 805_806_826_844</a:t>
            </a:r>
            <a:endParaRPr sz="1400" dirty="0">
              <a:solidFill>
                <a:srgbClr val="0033CC"/>
              </a:solidFill>
              <a:latin typeface="Arial"/>
              <a:ea typeface="Arial"/>
              <a:cs typeface="Arial"/>
              <a:sym typeface="Arial"/>
            </a:endParaRPr>
          </a:p>
          <a:p>
            <a:pPr>
              <a:buClr>
                <a:srgbClr val="000000"/>
              </a:buClr>
              <a:buSzPts val="2000"/>
            </a:pPr>
            <a:endParaRPr sz="2000" dirty="0">
              <a:solidFill>
                <a:srgbClr val="0033CC"/>
              </a:solidFill>
              <a:latin typeface="Trebuchet MS"/>
              <a:ea typeface="Trebuchet MS"/>
              <a:cs typeface="Trebuchet MS"/>
              <a:sym typeface="Trebuchet MS"/>
            </a:endParaRPr>
          </a:p>
          <a:p>
            <a:pPr>
              <a:buClr>
                <a:srgbClr val="000000"/>
              </a:buClr>
              <a:buSzPts val="2000"/>
            </a:pPr>
            <a:endParaRPr sz="2000" dirty="0">
              <a:solidFill>
                <a:srgbClr val="0033CC"/>
              </a:solidFill>
              <a:latin typeface="Trebuchet MS"/>
              <a:ea typeface="Trebuchet MS"/>
              <a:cs typeface="Trebuchet MS"/>
              <a:sym typeface="Trebuchet MS"/>
            </a:endParaRPr>
          </a:p>
        </p:txBody>
      </p:sp>
      <p:sp>
        <p:nvSpPr>
          <p:cNvPr id="5" name="Rectangle 4">
            <a:extLst>
              <a:ext uri="{FF2B5EF4-FFF2-40B4-BE49-F238E27FC236}">
                <a16:creationId xmlns:a16="http://schemas.microsoft.com/office/drawing/2014/main" id="{C46F5EEA-9CA1-4E96-8FFD-242651FF8289}"/>
              </a:ext>
            </a:extLst>
          </p:cNvPr>
          <p:cNvSpPr/>
          <p:nvPr/>
        </p:nvSpPr>
        <p:spPr>
          <a:xfrm>
            <a:off x="2057400" y="1600201"/>
            <a:ext cx="7924800" cy="2246769"/>
          </a:xfrm>
          <a:prstGeom prst="rect">
            <a:avLst/>
          </a:prstGeom>
        </p:spPr>
        <p:txBody>
          <a:bodyPr wrap="square">
            <a:spAutoFit/>
          </a:bodyPr>
          <a:lstStyle/>
          <a:p>
            <a:pPr algn="ctr"/>
            <a:r>
              <a:rPr lang="en-US" sz="2800" dirty="0">
                <a:latin typeface="Trebuchet MS" pitchFamily="34" charset="0"/>
              </a:rPr>
              <a:t>UE20CS390A – Capstone Project Phase – 1</a:t>
            </a:r>
          </a:p>
          <a:p>
            <a:pPr algn="ctr"/>
            <a:r>
              <a:rPr lang="en-US" sz="2800" dirty="0">
                <a:latin typeface="Trebuchet MS" pitchFamily="34" charset="0"/>
              </a:rPr>
              <a:t> </a:t>
            </a:r>
          </a:p>
          <a:p>
            <a:pPr algn="ctr"/>
            <a:r>
              <a:rPr lang="en-US" sz="2800" dirty="0">
                <a:solidFill>
                  <a:srgbClr val="FF0000"/>
                </a:solidFill>
                <a:latin typeface="Trebuchet MS" pitchFamily="34" charset="0"/>
              </a:rPr>
              <a:t>Project Progress Review #2</a:t>
            </a:r>
          </a:p>
          <a:p>
            <a:pPr algn="ctr"/>
            <a:r>
              <a:rPr lang="en-US" sz="2800" dirty="0">
                <a:solidFill>
                  <a:srgbClr val="FF0000"/>
                </a:solidFill>
                <a:latin typeface="Trebuchet MS" pitchFamily="34" charset="0"/>
              </a:rPr>
              <a:t>(Project Requirements Specification and Literature Survey)</a:t>
            </a:r>
            <a:endParaRPr lang="en-US" sz="2400" dirty="0">
              <a:solidFill>
                <a:srgbClr val="FF0000"/>
              </a:solidFill>
              <a:latin typeface="Trebuchet MS" pitchFamily="34" charset="0"/>
            </a:endParaRPr>
          </a:p>
        </p:txBody>
      </p:sp>
      <p:pic>
        <p:nvPicPr>
          <p:cNvPr id="6" name="Picture 5"/>
          <p:cNvPicPr>
            <a:picLocks noChangeAspect="1"/>
          </p:cNvPicPr>
          <p:nvPr/>
        </p:nvPicPr>
        <p:blipFill>
          <a:blip r:embed="rId3"/>
          <a:stretch>
            <a:fillRect/>
          </a:stretch>
        </p:blipFill>
        <p:spPr>
          <a:xfrm>
            <a:off x="10896601" y="-34505"/>
            <a:ext cx="1295399" cy="1025106"/>
          </a:xfrm>
          <a:prstGeom prst="rect">
            <a:avLst/>
          </a:prstGeom>
        </p:spPr>
      </p:pic>
      <p:sp>
        <p:nvSpPr>
          <p:cNvPr id="7" name="Footer Placeholder 6"/>
          <p:cNvSpPr>
            <a:spLocks noGrp="1"/>
          </p:cNvSpPr>
          <p:nvPr>
            <p:ph type="ftr" sz="quarter" idx="11"/>
          </p:nvPr>
        </p:nvSpPr>
        <p:spPr/>
        <p:txBody>
          <a:bodyPr/>
          <a:lstStyle/>
          <a:p>
            <a:r>
              <a:rPr lang="en-US" dirty="0"/>
              <a:t>name1_name2_name3_name4</a:t>
            </a:r>
          </a:p>
        </p:txBody>
      </p:sp>
      <p:sp>
        <p:nvSpPr>
          <p:cNvPr id="8" name="Slide Number Placeholder 7"/>
          <p:cNvSpPr>
            <a:spLocks noGrp="1"/>
          </p:cNvSpPr>
          <p:nvPr>
            <p:ph type="sldNum" sz="quarter" idx="12"/>
          </p:nvPr>
        </p:nvSpPr>
        <p:spPr/>
        <p:txBody>
          <a:bodyPr/>
          <a:lstStyle/>
          <a:p>
            <a:fld id="{B5A7E83D-D0ED-4D2D-8278-07767DB0C107}" type="slidenum">
              <a:rPr lang="en-US" smtClean="0"/>
              <a:t>1</a:t>
            </a:fld>
            <a:endParaRPr lang="en-US"/>
          </a:p>
        </p:txBody>
      </p:sp>
    </p:spTree>
    <p:extLst>
      <p:ext uri="{BB962C8B-B14F-4D97-AF65-F5344CB8AC3E}">
        <p14:creationId xmlns:p14="http://schemas.microsoft.com/office/powerpoint/2010/main" val="3527394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2133601" y="495421"/>
            <a:ext cx="8638350"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r>
              <a:rPr lang="en-IN" sz="2400" dirty="0" err="1">
                <a:solidFill>
                  <a:srgbClr val="0000FF"/>
                </a:solidFill>
                <a:latin typeface="Trebuchet MS" pitchFamily="34" charset="0"/>
              </a:rPr>
              <a:t>Opencv</a:t>
            </a:r>
            <a:r>
              <a:rPr lang="en-IN" sz="2400" dirty="0">
                <a:solidFill>
                  <a:srgbClr val="0000FF"/>
                </a:solidFill>
                <a:latin typeface="Trebuchet MS" pitchFamily="34" charset="0"/>
              </a:rPr>
              <a:t> is used for perform Warp perspective, cell detection, </a:t>
            </a:r>
            <a:r>
              <a:rPr lang="en-IN" sz="2400" dirty="0" err="1">
                <a:solidFill>
                  <a:srgbClr val="0000FF"/>
                </a:solidFill>
                <a:latin typeface="Trebuchet MS" pitchFamily="34" charset="0"/>
              </a:rPr>
              <a:t>preprocessing</a:t>
            </a:r>
            <a:r>
              <a:rPr lang="en-IN" sz="2400" dirty="0">
                <a:solidFill>
                  <a:srgbClr val="0000FF"/>
                </a:solidFill>
                <a:latin typeface="Trebuchet MS" pitchFamily="34" charset="0"/>
              </a:rPr>
              <a:t> etc</a:t>
            </a: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10</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315799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2029650" y="2028854"/>
            <a:ext cx="8638350" cy="4083419"/>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IN" sz="2400" dirty="0">
                <a:solidFill>
                  <a:srgbClr val="0000FF"/>
                </a:solidFill>
              </a:rPr>
              <a:t>Mel-Frequency Cepstral Coefficients</a:t>
            </a:r>
          </a:p>
          <a:p>
            <a:pPr marL="1257291" lvl="1" indent="-457200" algn="just" eaLnBrk="0" hangingPunct="0">
              <a:spcBef>
                <a:spcPct val="20000"/>
              </a:spcBef>
              <a:buFont typeface="+mj-lt"/>
              <a:buAutoNum type="arabicPeriod"/>
              <a:defRPr/>
            </a:pPr>
            <a:r>
              <a:rPr lang="en-IN" sz="2400" dirty="0">
                <a:solidFill>
                  <a:srgbClr val="0000FF"/>
                </a:solidFill>
              </a:rPr>
              <a:t>This provides a distribution which is very similar to human voice</a:t>
            </a:r>
            <a:endParaRPr lang="en-IN" sz="2400" dirty="0">
              <a:solidFill>
                <a:srgbClr val="0000FF"/>
              </a:solidFill>
              <a:latin typeface="Trebuchet MS" pitchFamily="34" charset="0"/>
            </a:endParaRPr>
          </a:p>
          <a:p>
            <a:pPr marL="685791" indent="-342900" eaLnBrk="0" hangingPunct="0">
              <a:spcBef>
                <a:spcPct val="20000"/>
              </a:spcBef>
              <a:buFont typeface="Arial" panose="020B0604020202020204" pitchFamily="34" charset="0"/>
              <a:buChar char="•"/>
              <a:defRPr/>
            </a:pPr>
            <a:r>
              <a:rPr lang="en-IN" sz="2400" dirty="0">
                <a:solidFill>
                  <a:srgbClr val="0000FF"/>
                </a:solidFill>
              </a:rPr>
              <a:t>Spectral Roll – Off</a:t>
            </a:r>
          </a:p>
          <a:p>
            <a:pPr marL="685791" indent="-342900" eaLnBrk="0" hangingPunct="0">
              <a:spcBef>
                <a:spcPct val="20000"/>
              </a:spcBef>
              <a:buFont typeface="Arial" panose="020B0604020202020204" pitchFamily="34" charset="0"/>
              <a:buChar char="•"/>
              <a:defRPr/>
            </a:pPr>
            <a:r>
              <a:rPr lang="en-IN" sz="2400" dirty="0">
                <a:solidFill>
                  <a:srgbClr val="0000FF"/>
                </a:solidFill>
              </a:rPr>
              <a:t>Spectral Centroid</a:t>
            </a:r>
          </a:p>
          <a:p>
            <a:pPr marL="1257291" lvl="1" indent="-457200" eaLnBrk="0" hangingPunct="0">
              <a:spcBef>
                <a:spcPct val="20000"/>
              </a:spcBef>
              <a:buFont typeface="+mj-lt"/>
              <a:buAutoNum type="arabicPeriod"/>
              <a:defRPr/>
            </a:pPr>
            <a:r>
              <a:rPr lang="en-IN" sz="2400" dirty="0">
                <a:solidFill>
                  <a:srgbClr val="0000FF"/>
                </a:solidFill>
              </a:rPr>
              <a:t>By using this feature our weighted model will contain a segment with high values for noise and low values for human voice. Hence, this should result in better clustering capability of our machine learning model.</a:t>
            </a:r>
          </a:p>
          <a:p>
            <a:pPr marL="685791" indent="-342900" eaLnBrk="0" hangingPunct="0">
              <a:spcBef>
                <a:spcPct val="20000"/>
              </a:spcBef>
              <a:buFont typeface="Arial" panose="020B0604020202020204" pitchFamily="34" charset="0"/>
              <a:buChar char="•"/>
              <a:defRPr/>
            </a:pPr>
            <a:r>
              <a:rPr lang="en-IN" sz="2400" dirty="0">
                <a:solidFill>
                  <a:srgbClr val="0000FF"/>
                </a:solidFill>
              </a:rPr>
              <a:t>Zero Crossing Rate</a:t>
            </a:r>
          </a:p>
          <a:p>
            <a:pPr marL="1257291" lvl="1" indent="-457200" eaLnBrk="0" hangingPunct="0">
              <a:spcBef>
                <a:spcPct val="20000"/>
              </a:spcBef>
              <a:buFont typeface="+mj-lt"/>
              <a:buAutoNum type="arabicPeriod"/>
              <a:defRPr/>
            </a:pPr>
            <a:r>
              <a:rPr lang="en-IN" sz="2400" dirty="0">
                <a:solidFill>
                  <a:srgbClr val="0000FF"/>
                </a:solidFill>
              </a:rPr>
              <a:t>Zero Crossing Rate  is the measure of the number of times a given signal changes its sign in a time frame.</a:t>
            </a: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11</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
        <p:nvSpPr>
          <p:cNvPr id="4" name="TextBox 3">
            <a:extLst>
              <a:ext uri="{FF2B5EF4-FFF2-40B4-BE49-F238E27FC236}">
                <a16:creationId xmlns:a16="http://schemas.microsoft.com/office/drawing/2014/main" id="{99033319-E1B2-0487-F750-5759990BEAC6}"/>
              </a:ext>
            </a:extLst>
          </p:cNvPr>
          <p:cNvSpPr txBox="1"/>
          <p:nvPr/>
        </p:nvSpPr>
        <p:spPr>
          <a:xfrm>
            <a:off x="1969442" y="651630"/>
            <a:ext cx="6145080" cy="369332"/>
          </a:xfrm>
          <a:prstGeom prst="rect">
            <a:avLst/>
          </a:prstGeom>
          <a:noFill/>
        </p:spPr>
        <p:txBody>
          <a:bodyPr wrap="none" rtlCol="0">
            <a:spAutoFit/>
          </a:bodyPr>
          <a:lstStyle/>
          <a:p>
            <a:r>
              <a:rPr lang="en-IN" dirty="0">
                <a:solidFill>
                  <a:srgbClr val="0000FF"/>
                </a:solidFill>
              </a:rPr>
              <a:t>A Method for Voice Activity Detection using K-Means Clustering</a:t>
            </a:r>
            <a:endParaRPr lang="en-US" dirty="0">
              <a:solidFill>
                <a:srgbClr val="0000FF"/>
              </a:solidFill>
            </a:endParaRPr>
          </a:p>
        </p:txBody>
      </p:sp>
    </p:spTree>
    <p:extLst>
      <p:ext uri="{BB962C8B-B14F-4D97-AF65-F5344CB8AC3E}">
        <p14:creationId xmlns:p14="http://schemas.microsoft.com/office/powerpoint/2010/main" val="2441986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032586" y="720028"/>
            <a:ext cx="8638350" cy="4556822"/>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Working model is simple, audio is broken down into .125 seconds clip, fed to feature extraction algorithm</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Then,  weights are added and passed to KNN, KNN classifies as human voice and non Human voice</a:t>
            </a: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12</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pic>
        <p:nvPicPr>
          <p:cNvPr id="5" name="Picture 4">
            <a:extLst>
              <a:ext uri="{FF2B5EF4-FFF2-40B4-BE49-F238E27FC236}">
                <a16:creationId xmlns:a16="http://schemas.microsoft.com/office/drawing/2014/main" id="{39440153-3B54-38C5-DF91-AEB671CA9C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1903" y="1780308"/>
            <a:ext cx="2589396" cy="3934692"/>
          </a:xfrm>
          <a:prstGeom prst="rect">
            <a:avLst/>
          </a:prstGeom>
        </p:spPr>
      </p:pic>
    </p:spTree>
    <p:extLst>
      <p:ext uri="{BB962C8B-B14F-4D97-AF65-F5344CB8AC3E}">
        <p14:creationId xmlns:p14="http://schemas.microsoft.com/office/powerpoint/2010/main" val="2499753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3048000" y="1459959"/>
            <a:ext cx="8854034"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This paper aims at generating intents and arguments</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As shown in the image, text is given as input to the STT module</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NLP module generates intents and arguments</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Then pass to command Module, where the actions/operations are performed  </a:t>
            </a: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13</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
        <p:nvSpPr>
          <p:cNvPr id="4" name="TextBox 3">
            <a:extLst>
              <a:ext uri="{FF2B5EF4-FFF2-40B4-BE49-F238E27FC236}">
                <a16:creationId xmlns:a16="http://schemas.microsoft.com/office/drawing/2014/main" id="{F0FC640B-57A2-7970-AC85-ED03E362830A}"/>
              </a:ext>
            </a:extLst>
          </p:cNvPr>
          <p:cNvSpPr txBox="1"/>
          <p:nvPr/>
        </p:nvSpPr>
        <p:spPr>
          <a:xfrm>
            <a:off x="3548628" y="1822904"/>
            <a:ext cx="7970259" cy="369332"/>
          </a:xfrm>
          <a:prstGeom prst="rect">
            <a:avLst/>
          </a:prstGeom>
          <a:noFill/>
        </p:spPr>
        <p:txBody>
          <a:bodyPr wrap="none" rtlCol="0">
            <a:spAutoFit/>
          </a:bodyPr>
          <a:lstStyle/>
          <a:p>
            <a:r>
              <a:rPr lang="en-IN" dirty="0">
                <a:solidFill>
                  <a:srgbClr val="0000FF"/>
                </a:solidFill>
              </a:rPr>
              <a:t>A Framework for System Interfacing of Voice User Interface for Personal Computers</a:t>
            </a:r>
            <a:endParaRPr lang="en-US" dirty="0">
              <a:solidFill>
                <a:srgbClr val="0000FF"/>
              </a:solidFill>
            </a:endParaRPr>
          </a:p>
        </p:txBody>
      </p:sp>
      <p:pic>
        <p:nvPicPr>
          <p:cNvPr id="10" name="Picture 9">
            <a:extLst>
              <a:ext uri="{FF2B5EF4-FFF2-40B4-BE49-F238E27FC236}">
                <a16:creationId xmlns:a16="http://schemas.microsoft.com/office/drawing/2014/main" id="{802F10AD-CFC9-C9B5-B42B-831CCDE2A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941" y="1508100"/>
            <a:ext cx="3248967" cy="4898571"/>
          </a:xfrm>
          <a:prstGeom prst="rect">
            <a:avLst/>
          </a:prstGeom>
        </p:spPr>
      </p:pic>
    </p:spTree>
    <p:extLst>
      <p:ext uri="{BB962C8B-B14F-4D97-AF65-F5344CB8AC3E}">
        <p14:creationId xmlns:p14="http://schemas.microsoft.com/office/powerpoint/2010/main" val="354233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776825" y="1955212"/>
            <a:ext cx="8638350" cy="2947575"/>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IN" sz="2400" dirty="0">
                <a:solidFill>
                  <a:srgbClr val="0000FF"/>
                </a:solidFill>
              </a:rPr>
              <a:t>The </a:t>
            </a:r>
            <a:r>
              <a:rPr lang="en-IN" sz="2400" dirty="0" err="1">
                <a:solidFill>
                  <a:srgbClr val="0000FF"/>
                </a:solidFill>
              </a:rPr>
              <a:t>SpeechRecognizer</a:t>
            </a:r>
            <a:r>
              <a:rPr lang="en-IN" sz="2400" dirty="0">
                <a:solidFill>
                  <a:srgbClr val="0000FF"/>
                </a:solidFill>
              </a:rPr>
              <a:t> library can be used in 2 variants.</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Online and offline modes, only difference is in online mode audio is passed to Certain </a:t>
            </a:r>
            <a:r>
              <a:rPr lang="en-IN" sz="2400" dirty="0" err="1">
                <a:solidFill>
                  <a:srgbClr val="0000FF"/>
                </a:solidFill>
                <a:latin typeface="Trebuchet MS" pitchFamily="34" charset="0"/>
              </a:rPr>
              <a:t>Api’s</a:t>
            </a:r>
            <a:endParaRPr lang="en-IN"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r>
              <a:rPr lang="en-IN" sz="2400" dirty="0">
                <a:solidFill>
                  <a:srgbClr val="0000FF"/>
                </a:solidFill>
              </a:rPr>
              <a:t>On the other hand, offline mode makes use of the popular ’CMU Sphinx’ library for conversion of speech to text.</a:t>
            </a: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14</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1846669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776825" y="2572747"/>
            <a:ext cx="8638350"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800100" lvl="1" indent="-342900" eaLnBrk="0" fontAlgn="base" hangingPunct="0">
              <a:spcBef>
                <a:spcPct val="20000"/>
              </a:spcBef>
              <a:spcAft>
                <a:spcPct val="0"/>
              </a:spcAft>
              <a:buFont typeface="Wingdings" pitchFamily="2" charset="2"/>
              <a:buChar char="§"/>
              <a:defRPr/>
            </a:pPr>
            <a:r>
              <a:rPr lang="en-IN" sz="2000" kern="0" dirty="0">
                <a:solidFill>
                  <a:srgbClr val="0000FF"/>
                </a:solidFill>
                <a:latin typeface="Trebuchet MS" pitchFamily="34" charset="0"/>
              </a:rPr>
              <a:t>Most important way to get data for our project is from Websites, </a:t>
            </a:r>
          </a:p>
          <a:p>
            <a:pPr lvl="1" eaLnBrk="0" fontAlgn="base" hangingPunct="0">
              <a:spcBef>
                <a:spcPct val="20000"/>
              </a:spcBef>
              <a:spcAft>
                <a:spcPct val="0"/>
              </a:spcAft>
              <a:defRPr/>
            </a:pPr>
            <a:r>
              <a:rPr lang="en-IN" sz="2000" kern="0" dirty="0">
                <a:solidFill>
                  <a:srgbClr val="0000FF"/>
                </a:solidFill>
                <a:latin typeface="Trebuchet MS" pitchFamily="34" charset="0"/>
              </a:rPr>
              <a:t>In which we have the following techniques</a:t>
            </a:r>
          </a:p>
          <a:p>
            <a:pPr marL="685791" indent="-342900" algn="just" eaLnBrk="0" hangingPunct="0">
              <a:spcBef>
                <a:spcPct val="20000"/>
              </a:spcBef>
              <a:buFont typeface="Wingdings" pitchFamily="2" charset="2"/>
              <a:buChar char="§"/>
              <a:defRPr/>
            </a:pPr>
            <a:r>
              <a:rPr lang="en-US" sz="2400" dirty="0">
                <a:solidFill>
                  <a:srgbClr val="0000FF"/>
                </a:solidFill>
                <a:latin typeface="Trebuchet MS" pitchFamily="34" charset="0"/>
              </a:rPr>
              <a:t>Techniques for web Scraping </a:t>
            </a:r>
          </a:p>
          <a:p>
            <a:pPr marL="1257291" lvl="1" indent="-457200" algn="just" eaLnBrk="0" hangingPunct="0">
              <a:spcBef>
                <a:spcPct val="20000"/>
              </a:spcBef>
              <a:buFont typeface="+mj-lt"/>
              <a:buAutoNum type="arabicPeriod"/>
              <a:defRPr/>
            </a:pPr>
            <a:r>
              <a:rPr lang="en-US" sz="2400" dirty="0">
                <a:solidFill>
                  <a:srgbClr val="0000FF"/>
                </a:solidFill>
                <a:latin typeface="Trebuchet MS" pitchFamily="34" charset="0"/>
              </a:rPr>
              <a:t>Basic requests library tests:</a:t>
            </a:r>
          </a:p>
          <a:p>
            <a:pPr marL="1257291" lvl="1" indent="-457200" algn="just" eaLnBrk="0" hangingPunct="0">
              <a:spcBef>
                <a:spcPct val="20000"/>
              </a:spcBef>
              <a:buFont typeface="+mj-lt"/>
              <a:buAutoNum type="arabicPeriod"/>
              <a:defRPr/>
            </a:pPr>
            <a:r>
              <a:rPr lang="en-US" sz="2400" dirty="0">
                <a:solidFill>
                  <a:srgbClr val="0000FF"/>
                </a:solidFill>
                <a:latin typeface="Trebuchet MS" pitchFamily="34" charset="0"/>
              </a:rPr>
              <a:t>Requests library with header:</a:t>
            </a:r>
          </a:p>
          <a:p>
            <a:pPr marL="1257291" lvl="1" indent="-457200" algn="just" eaLnBrk="0" hangingPunct="0">
              <a:spcBef>
                <a:spcPct val="20000"/>
              </a:spcBef>
              <a:buFont typeface="+mj-lt"/>
              <a:buAutoNum type="arabicPeriod"/>
              <a:defRPr/>
            </a:pPr>
            <a:r>
              <a:rPr lang="en-US" sz="2400" dirty="0">
                <a:solidFill>
                  <a:srgbClr val="0000FF"/>
                </a:solidFill>
                <a:latin typeface="Trebuchet MS" pitchFamily="34" charset="0"/>
              </a:rPr>
              <a:t>Basic selenium test:</a:t>
            </a:r>
          </a:p>
          <a:p>
            <a:pPr marL="1257291" lvl="1" indent="-457200" algn="just" eaLnBrk="0" hangingPunct="0">
              <a:spcBef>
                <a:spcPct val="20000"/>
              </a:spcBef>
              <a:buFont typeface="+mj-lt"/>
              <a:buAutoNum type="arabicPeriod"/>
              <a:defRPr/>
            </a:pPr>
            <a:r>
              <a:rPr lang="en-US" sz="2400" dirty="0">
                <a:solidFill>
                  <a:srgbClr val="0000FF"/>
                </a:solidFill>
                <a:latin typeface="Trebuchet MS" pitchFamily="34" charset="0"/>
              </a:rPr>
              <a:t>Headless selenium test with window-size argument</a:t>
            </a:r>
          </a:p>
          <a:p>
            <a:pPr marL="1257291" lvl="1" indent="-457200" algn="just" eaLnBrk="0" hangingPunct="0">
              <a:spcBef>
                <a:spcPct val="20000"/>
              </a:spcBef>
              <a:buFont typeface="+mj-lt"/>
              <a:buAutoNum type="arabicPeriod"/>
              <a:defRPr/>
            </a:pPr>
            <a:r>
              <a:rPr lang="en-US" sz="2400" dirty="0">
                <a:solidFill>
                  <a:srgbClr val="0000FF"/>
                </a:solidFill>
                <a:latin typeface="Trebuchet MS" pitchFamily="34" charset="0"/>
              </a:rPr>
              <a:t>External library test</a:t>
            </a: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15</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
        <p:nvSpPr>
          <p:cNvPr id="5" name="TextBox 4">
            <a:extLst>
              <a:ext uri="{FF2B5EF4-FFF2-40B4-BE49-F238E27FC236}">
                <a16:creationId xmlns:a16="http://schemas.microsoft.com/office/drawing/2014/main" id="{12F67A51-C14A-B934-B82D-1C1CB7A7500D}"/>
              </a:ext>
            </a:extLst>
          </p:cNvPr>
          <p:cNvSpPr txBox="1"/>
          <p:nvPr/>
        </p:nvSpPr>
        <p:spPr>
          <a:xfrm>
            <a:off x="2133601" y="1858184"/>
            <a:ext cx="6865919" cy="369332"/>
          </a:xfrm>
          <a:prstGeom prst="rect">
            <a:avLst/>
          </a:prstGeom>
          <a:noFill/>
        </p:spPr>
        <p:txBody>
          <a:bodyPr wrap="none" rtlCol="0">
            <a:spAutoFit/>
          </a:bodyPr>
          <a:lstStyle/>
          <a:p>
            <a:r>
              <a:rPr lang="en-IN" dirty="0">
                <a:solidFill>
                  <a:srgbClr val="0000FF"/>
                </a:solidFill>
              </a:rPr>
              <a:t>Web Scraping Approaches and their Performance on Modern Websites </a:t>
            </a:r>
            <a:endParaRPr lang="en-US" dirty="0">
              <a:solidFill>
                <a:srgbClr val="0000FF"/>
              </a:solidFill>
            </a:endParaRPr>
          </a:p>
        </p:txBody>
      </p:sp>
    </p:spTree>
    <p:extLst>
      <p:ext uri="{BB962C8B-B14F-4D97-AF65-F5344CB8AC3E}">
        <p14:creationId xmlns:p14="http://schemas.microsoft.com/office/powerpoint/2010/main" val="2292060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4995230" y="657416"/>
            <a:ext cx="5901371"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As you can see, Undetected Selenium, performs the best</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Because most website have Active bots that check where the request made from User or web scraping bot</a:t>
            </a: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16</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pic>
        <p:nvPicPr>
          <p:cNvPr id="5" name="Picture 4">
            <a:extLst>
              <a:ext uri="{FF2B5EF4-FFF2-40B4-BE49-F238E27FC236}">
                <a16:creationId xmlns:a16="http://schemas.microsoft.com/office/drawing/2014/main" id="{47401AEA-91D2-3F69-E982-9EA52D73B6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520" y="2042850"/>
            <a:ext cx="4947953" cy="3868209"/>
          </a:xfrm>
          <a:prstGeom prst="rect">
            <a:avLst/>
          </a:prstGeom>
        </p:spPr>
      </p:pic>
    </p:spTree>
    <p:extLst>
      <p:ext uri="{BB962C8B-B14F-4D97-AF65-F5344CB8AC3E}">
        <p14:creationId xmlns:p14="http://schemas.microsoft.com/office/powerpoint/2010/main" val="1486317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152572" y="2714484"/>
            <a:ext cx="10034832" cy="4621090"/>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This paper goes in depth about how to get audio from user and process it with </a:t>
            </a:r>
            <a:r>
              <a:rPr lang="en-IN" sz="2400" dirty="0">
                <a:solidFill>
                  <a:srgbClr val="0000FF"/>
                </a:solidFill>
              </a:rPr>
              <a:t>Acoustic Analysis</a:t>
            </a:r>
            <a:endParaRPr lang="en-IN" sz="2400" dirty="0">
              <a:solidFill>
                <a:srgbClr val="0000FF"/>
              </a:solidFill>
              <a:latin typeface="Trebuchet MS" pitchFamily="34" charset="0"/>
            </a:endParaRPr>
          </a:p>
          <a:p>
            <a:pPr marL="342900" indent="-342900" eaLnBrk="0" fontAlgn="base" hangingPunct="0">
              <a:spcBef>
                <a:spcPct val="20000"/>
              </a:spcBef>
              <a:spcAft>
                <a:spcPct val="0"/>
              </a:spcAft>
              <a:buFont typeface="Arial" panose="020B0604020202020204" pitchFamily="34" charset="0"/>
              <a:buChar char="•"/>
              <a:defRPr/>
            </a:pPr>
            <a:r>
              <a:rPr lang="en-IN" sz="2400" dirty="0">
                <a:solidFill>
                  <a:srgbClr val="0000FF"/>
                </a:solidFill>
              </a:rPr>
              <a:t>Acoustic Modelling - it represents that the elements were pronounced or not and what are the words which can complete these elements. </a:t>
            </a:r>
          </a:p>
          <a:p>
            <a:pPr marL="342900" indent="-342900" eaLnBrk="0" fontAlgn="base" hangingPunct="0">
              <a:spcBef>
                <a:spcPct val="20000"/>
              </a:spcBef>
              <a:spcAft>
                <a:spcPct val="0"/>
              </a:spcAft>
              <a:buFont typeface="Arial" panose="020B0604020202020204" pitchFamily="34" charset="0"/>
              <a:buChar char="•"/>
              <a:defRPr/>
            </a:pPr>
            <a:r>
              <a:rPr lang="en-IN" sz="2400" dirty="0">
                <a:solidFill>
                  <a:srgbClr val="0000FF"/>
                </a:solidFill>
              </a:rPr>
              <a:t> Pronunciation Modelling: That analyses the way, where how these elements are pronounced, it will check whether there is any accent or other peculiarities. </a:t>
            </a:r>
          </a:p>
          <a:p>
            <a:pPr marL="342900" indent="-342900" eaLnBrk="0" fontAlgn="base" hangingPunct="0">
              <a:spcBef>
                <a:spcPct val="20000"/>
              </a:spcBef>
              <a:spcAft>
                <a:spcPct val="0"/>
              </a:spcAft>
              <a:buFont typeface="Arial" panose="020B0604020202020204" pitchFamily="34" charset="0"/>
              <a:buChar char="•"/>
              <a:defRPr/>
            </a:pPr>
            <a:r>
              <a:rPr lang="en-IN" sz="2400" dirty="0">
                <a:solidFill>
                  <a:srgbClr val="0000FF"/>
                </a:solidFill>
              </a:rPr>
              <a:t> Language Modelling: This is often aimed toward finding contextual probabilities counting on what elements were captured. </a:t>
            </a:r>
            <a:endParaRPr lang="en-IN" sz="2400" kern="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17</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
        <p:nvSpPr>
          <p:cNvPr id="4" name="TextBox 3">
            <a:extLst>
              <a:ext uri="{FF2B5EF4-FFF2-40B4-BE49-F238E27FC236}">
                <a16:creationId xmlns:a16="http://schemas.microsoft.com/office/drawing/2014/main" id="{76E16D43-6168-3BBC-2BEB-E7C7867CFEC3}"/>
              </a:ext>
            </a:extLst>
          </p:cNvPr>
          <p:cNvSpPr txBox="1"/>
          <p:nvPr/>
        </p:nvSpPr>
        <p:spPr>
          <a:xfrm>
            <a:off x="3048000" y="1858184"/>
            <a:ext cx="4189288" cy="369332"/>
          </a:xfrm>
          <a:prstGeom prst="rect">
            <a:avLst/>
          </a:prstGeom>
          <a:noFill/>
        </p:spPr>
        <p:txBody>
          <a:bodyPr wrap="none" rtlCol="0">
            <a:spAutoFit/>
          </a:bodyPr>
          <a:lstStyle/>
          <a:p>
            <a:r>
              <a:rPr lang="en-US" dirty="0">
                <a:solidFill>
                  <a:srgbClr val="0000FF"/>
                </a:solidFill>
              </a:rPr>
              <a:t>Artificial intelligence based Voice assistant</a:t>
            </a:r>
          </a:p>
        </p:txBody>
      </p:sp>
    </p:spTree>
    <p:extLst>
      <p:ext uri="{BB962C8B-B14F-4D97-AF65-F5344CB8AC3E}">
        <p14:creationId xmlns:p14="http://schemas.microsoft.com/office/powerpoint/2010/main" val="1044839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Summary of 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2029650" y="2734829"/>
            <a:ext cx="8638350" cy="3641746"/>
          </a:xfrm>
          <a:prstGeom prst="rect">
            <a:avLst/>
          </a:prstGeom>
          <a:noFill/>
          <a:ln>
            <a:noFill/>
          </a:ln>
        </p:spPr>
        <p:txBody>
          <a:bodyPr spcFirstLastPara="1" wrap="square" lIns="91425" tIns="45700" rIns="91425" bIns="45700" anchor="ctr" anchorCtr="0">
            <a:noAutofit/>
          </a:bodyPr>
          <a:lstStyle/>
          <a:p>
            <a:pPr algn="just">
              <a:buFont typeface="Wingdings" pitchFamily="2" charset="2"/>
              <a:buChar char="§"/>
            </a:pPr>
            <a:r>
              <a:rPr lang="en-US" sz="2400" dirty="0">
                <a:solidFill>
                  <a:srgbClr val="0000FF"/>
                </a:solidFill>
                <a:latin typeface="Trebuchet MS" pitchFamily="34" charset="0"/>
              </a:rPr>
              <a:t> Models specified in these papers are having Accuracy rate of more than 94% </a:t>
            </a:r>
          </a:p>
          <a:p>
            <a:pPr algn="just">
              <a:buFont typeface="Wingdings" pitchFamily="2" charset="2"/>
              <a:buChar char="§"/>
            </a:pPr>
            <a:r>
              <a:rPr lang="en-US" sz="2400" dirty="0">
                <a:solidFill>
                  <a:srgbClr val="0000FF"/>
                </a:solidFill>
                <a:latin typeface="Trebuchet MS" pitchFamily="34" charset="0"/>
              </a:rPr>
              <a:t>According to the survey, We may be able to increase performance, due to the fact that there will be less noise compare to what they’re using</a:t>
            </a:r>
          </a:p>
          <a:p>
            <a:pPr algn="just">
              <a:buFont typeface="Wingdings" pitchFamily="2" charset="2"/>
              <a:buChar char="§"/>
            </a:pPr>
            <a:r>
              <a:rPr lang="en-US" sz="2400" dirty="0">
                <a:solidFill>
                  <a:srgbClr val="0000FF"/>
                </a:solidFill>
                <a:latin typeface="Trebuchet MS" pitchFamily="34" charset="0"/>
              </a:rPr>
              <a:t>And for the pdf to csv conversion we may have to implement our own algorithm for enhanced preprocessing, because our pdf are slightly inclined due to little stutter, while capturing the document using phone camera  </a:t>
            </a:r>
          </a:p>
          <a:p>
            <a:pPr algn="just"/>
            <a:endParaRPr lang="en-US"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18</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3514131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References</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524000" y="1617675"/>
            <a:ext cx="9143999" cy="4758900"/>
          </a:xfrm>
          <a:prstGeom prst="rect">
            <a:avLst/>
          </a:prstGeom>
          <a:noFill/>
          <a:ln>
            <a:noFill/>
          </a:ln>
        </p:spPr>
        <p:txBody>
          <a:bodyPr spcFirstLastPara="1" wrap="square" lIns="91425" tIns="45700" rIns="91425" bIns="45700" anchor="ctr" anchorCtr="0">
            <a:noAutofit/>
          </a:bodyPr>
          <a:lstStyle/>
          <a:p>
            <a:pPr marL="685800" indent="-342900" algn="just" eaLnBrk="0" hangingPunct="0">
              <a:spcBef>
                <a:spcPct val="20000"/>
              </a:spcBef>
              <a:buFont typeface="Arial" panose="020B0604020202020204" pitchFamily="34" charset="0"/>
              <a:buChar char="•"/>
              <a:defRPr/>
            </a:pPr>
            <a:r>
              <a:rPr lang="en-US" dirty="0" err="1">
                <a:solidFill>
                  <a:srgbClr val="0000FF"/>
                </a:solidFill>
                <a:latin typeface="Trebuchet MS" pitchFamily="34" charset="0"/>
              </a:rPr>
              <a:t>Artificial_Intelligence-based_Voice_Assistant</a:t>
            </a:r>
            <a:r>
              <a:rPr lang="en-US" dirty="0">
                <a:solidFill>
                  <a:srgbClr val="0000FF"/>
                </a:solidFill>
                <a:latin typeface="Trebuchet MS" pitchFamily="34" charset="0"/>
              </a:rPr>
              <a:t> - </a:t>
            </a:r>
            <a:r>
              <a:rPr lang="en-IN" dirty="0">
                <a:solidFill>
                  <a:srgbClr val="0000FF"/>
                </a:solidFill>
              </a:rPr>
              <a:t>Subhash S, </a:t>
            </a:r>
            <a:r>
              <a:rPr lang="en-IN" dirty="0" err="1">
                <a:solidFill>
                  <a:srgbClr val="0000FF"/>
                </a:solidFill>
              </a:rPr>
              <a:t>Ullas</a:t>
            </a:r>
            <a:r>
              <a:rPr lang="en-IN" dirty="0">
                <a:solidFill>
                  <a:srgbClr val="0000FF"/>
                </a:solidFill>
              </a:rPr>
              <a:t> A, Santhosh B, </a:t>
            </a:r>
            <a:r>
              <a:rPr lang="en-IN" dirty="0" err="1">
                <a:solidFill>
                  <a:srgbClr val="0000FF"/>
                </a:solidFill>
              </a:rPr>
              <a:t>Siddesh</a:t>
            </a:r>
            <a:r>
              <a:rPr lang="en-IN" dirty="0">
                <a:solidFill>
                  <a:srgbClr val="0000FF"/>
                </a:solidFill>
              </a:rPr>
              <a:t> S</a:t>
            </a:r>
          </a:p>
          <a:p>
            <a:pPr marL="685800" indent="-342900" algn="just" eaLnBrk="0" hangingPunct="0">
              <a:spcBef>
                <a:spcPct val="20000"/>
              </a:spcBef>
              <a:buFont typeface="Arial" panose="020B0604020202020204" pitchFamily="34" charset="0"/>
              <a:buChar char="•"/>
              <a:defRPr/>
            </a:pPr>
            <a:r>
              <a:rPr lang="en-IN" dirty="0">
                <a:solidFill>
                  <a:srgbClr val="0000FF"/>
                </a:solidFill>
              </a:rPr>
              <a:t>A Framework for System Interfacing of Voice User Interface for Personal Computers Preet </a:t>
            </a:r>
            <a:r>
              <a:rPr lang="en-IN" dirty="0" err="1">
                <a:solidFill>
                  <a:srgbClr val="0000FF"/>
                </a:solidFill>
              </a:rPr>
              <a:t>Dabre</a:t>
            </a:r>
            <a:r>
              <a:rPr lang="en-IN" dirty="0">
                <a:solidFill>
                  <a:srgbClr val="0000FF"/>
                </a:solidFill>
              </a:rPr>
              <a:t>, Rohit Gonsalves, Raj </a:t>
            </a:r>
            <a:r>
              <a:rPr lang="en-IN" dirty="0" err="1">
                <a:solidFill>
                  <a:srgbClr val="0000FF"/>
                </a:solidFill>
              </a:rPr>
              <a:t>Chandvaniya</a:t>
            </a:r>
            <a:r>
              <a:rPr lang="en-IN" dirty="0">
                <a:solidFill>
                  <a:srgbClr val="0000FF"/>
                </a:solidFill>
              </a:rPr>
              <a:t>, and Anant V. </a:t>
            </a:r>
            <a:r>
              <a:rPr lang="en-IN" dirty="0" err="1">
                <a:solidFill>
                  <a:srgbClr val="0000FF"/>
                </a:solidFill>
              </a:rPr>
              <a:t>Nimkar</a:t>
            </a:r>
            <a:r>
              <a:rPr lang="en-IN" dirty="0">
                <a:solidFill>
                  <a:srgbClr val="0000FF"/>
                </a:solidFill>
              </a:rPr>
              <a:t> Department of Computer Engineering Sardar Patel Institute of Technology Mumbai, India</a:t>
            </a:r>
          </a:p>
          <a:p>
            <a:pPr marL="685800" indent="-342900" algn="just" eaLnBrk="0" hangingPunct="0">
              <a:spcBef>
                <a:spcPct val="20000"/>
              </a:spcBef>
              <a:buFont typeface="Arial" panose="020B0604020202020204" pitchFamily="34" charset="0"/>
              <a:buChar char="•"/>
              <a:defRPr/>
            </a:pPr>
            <a:r>
              <a:rPr lang="en-IN" dirty="0">
                <a:solidFill>
                  <a:srgbClr val="0000FF"/>
                </a:solidFill>
              </a:rPr>
              <a:t>Table Detection and Extraction using OpenCV and Novel Optimization Methods – Nidhi, </a:t>
            </a:r>
            <a:r>
              <a:rPr lang="en-IN" dirty="0" err="1">
                <a:solidFill>
                  <a:srgbClr val="0000FF"/>
                </a:solidFill>
              </a:rPr>
              <a:t>Karandeep</a:t>
            </a:r>
            <a:r>
              <a:rPr lang="en-IN" dirty="0">
                <a:solidFill>
                  <a:srgbClr val="0000FF"/>
                </a:solidFill>
              </a:rPr>
              <a:t> </a:t>
            </a:r>
            <a:r>
              <a:rPr lang="en-IN" dirty="0" err="1">
                <a:solidFill>
                  <a:srgbClr val="0000FF"/>
                </a:solidFill>
              </a:rPr>
              <a:t>Saluja</a:t>
            </a:r>
            <a:r>
              <a:rPr lang="en-IN" dirty="0">
                <a:solidFill>
                  <a:srgbClr val="0000FF"/>
                </a:solidFill>
              </a:rPr>
              <a:t>, </a:t>
            </a:r>
            <a:r>
              <a:rPr lang="en-IN" dirty="0" err="1">
                <a:solidFill>
                  <a:srgbClr val="0000FF"/>
                </a:solidFill>
              </a:rPr>
              <a:t>Asmita</a:t>
            </a:r>
            <a:r>
              <a:rPr lang="en-IN" dirty="0">
                <a:solidFill>
                  <a:srgbClr val="0000FF"/>
                </a:solidFill>
              </a:rPr>
              <a:t> Mahajan, Akash Jadhav, Nakul Aggarwal</a:t>
            </a:r>
          </a:p>
          <a:p>
            <a:pPr marL="685800" indent="-342900" algn="just" eaLnBrk="0" hangingPunct="0">
              <a:spcBef>
                <a:spcPct val="20000"/>
              </a:spcBef>
              <a:buFont typeface="Arial" panose="020B0604020202020204" pitchFamily="34" charset="0"/>
              <a:buChar char="•"/>
              <a:defRPr/>
            </a:pPr>
            <a:r>
              <a:rPr lang="en-IN" dirty="0">
                <a:solidFill>
                  <a:srgbClr val="0000FF"/>
                </a:solidFill>
              </a:rPr>
              <a:t>Web Scraping Approaches and their Performance on Modern Websites - Ajay Sudhir Bale, Naveen </a:t>
            </a:r>
            <a:r>
              <a:rPr lang="en-IN" dirty="0" err="1">
                <a:solidFill>
                  <a:srgbClr val="0000FF"/>
                </a:solidFill>
              </a:rPr>
              <a:t>Ghorpade</a:t>
            </a:r>
            <a:r>
              <a:rPr lang="en-IN" dirty="0">
                <a:solidFill>
                  <a:srgbClr val="0000FF"/>
                </a:solidFill>
              </a:rPr>
              <a:t>, Rohith S, S </a:t>
            </a:r>
            <a:r>
              <a:rPr lang="en-IN" dirty="0" err="1">
                <a:solidFill>
                  <a:srgbClr val="0000FF"/>
                </a:solidFill>
              </a:rPr>
              <a:t>Kamales</a:t>
            </a:r>
            <a:endParaRPr lang="en-IN" dirty="0">
              <a:solidFill>
                <a:srgbClr val="0000FF"/>
              </a:solidFill>
            </a:endParaRPr>
          </a:p>
          <a:p>
            <a:pPr marL="685800" indent="-342900" algn="just" eaLnBrk="0" hangingPunct="0">
              <a:spcBef>
                <a:spcPct val="20000"/>
              </a:spcBef>
              <a:buFont typeface="Arial" panose="020B0604020202020204" pitchFamily="34" charset="0"/>
              <a:buChar char="•"/>
              <a:defRPr/>
            </a:pPr>
            <a:r>
              <a:rPr lang="en-IN" dirty="0">
                <a:solidFill>
                  <a:srgbClr val="0000FF"/>
                </a:solidFill>
              </a:rPr>
              <a:t>A Method for Voice Activity Detection using K-Means Clustering - Atul Rohit Agarwal, Sourabh Tiwari, Sudhakar M S, Sankar Ganesh S</a:t>
            </a:r>
            <a:endParaRPr lang="en-US"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19</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213854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4"/>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2" name="Google Shape;32;p4"/>
          <p:cNvSpPr txBox="1"/>
          <p:nvPr/>
        </p:nvSpPr>
        <p:spPr>
          <a:xfrm>
            <a:off x="4191000" y="1143001"/>
            <a:ext cx="6477000" cy="461665"/>
          </a:xfrm>
          <a:prstGeom prst="rect">
            <a:avLst/>
          </a:prstGeom>
          <a:noFill/>
          <a:ln>
            <a:noFill/>
          </a:ln>
        </p:spPr>
        <p:txBody>
          <a:bodyPr spcFirstLastPara="1" wrap="square" lIns="91425" tIns="45700" rIns="91425" bIns="45700" anchor="t" anchorCtr="0">
            <a:noAutofit/>
          </a:bodyPr>
          <a:lstStyle/>
          <a:p>
            <a:pPr marL="342900" indent="-342900" algn="r">
              <a:buClr>
                <a:srgbClr val="000000"/>
              </a:buClr>
              <a:buSzPts val="2400"/>
            </a:pPr>
            <a:r>
              <a:rPr lang="en-US" sz="2400" dirty="0">
                <a:solidFill>
                  <a:srgbClr val="FF0000"/>
                </a:solidFill>
                <a:latin typeface="Trebuchet MS"/>
                <a:ea typeface="Trebuchet MS"/>
                <a:cs typeface="Trebuchet MS"/>
                <a:sym typeface="Trebuchet MS"/>
              </a:rPr>
              <a:t>Abstract  </a:t>
            </a:r>
            <a:endParaRPr sz="1400" dirty="0">
              <a:solidFill>
                <a:srgbClr val="000000"/>
              </a:solidFill>
              <a:latin typeface="Arial"/>
              <a:ea typeface="Arial"/>
              <a:cs typeface="Arial"/>
              <a:sym typeface="Arial"/>
            </a:endParaRPr>
          </a:p>
        </p:txBody>
      </p:sp>
      <p:sp>
        <p:nvSpPr>
          <p:cNvPr id="33" name="Google Shape;33;p4"/>
          <p:cNvSpPr txBox="1"/>
          <p:nvPr/>
        </p:nvSpPr>
        <p:spPr>
          <a:xfrm>
            <a:off x="2218544" y="1617675"/>
            <a:ext cx="8829206" cy="3622661"/>
          </a:xfrm>
          <a:prstGeom prst="rect">
            <a:avLst/>
          </a:prstGeom>
          <a:noFill/>
          <a:ln>
            <a:noFill/>
          </a:ln>
        </p:spPr>
        <p:txBody>
          <a:bodyPr spcFirstLastPara="1" wrap="square" lIns="91425" tIns="45700" rIns="91425" bIns="45700" anchor="ctr" anchorCtr="0">
            <a:noAutofit/>
          </a:bodyPr>
          <a:lstStyle/>
          <a:p>
            <a:pPr marL="457200" algn="just">
              <a:spcBef>
                <a:spcPts val="480"/>
              </a:spcBef>
              <a:buClr>
                <a:srgbClr val="000000"/>
              </a:buClr>
              <a:buSzPts val="1800"/>
            </a:pPr>
            <a:r>
              <a:rPr lang="en-US" sz="2000" dirty="0">
                <a:solidFill>
                  <a:srgbClr val="0033CC"/>
                </a:solidFill>
                <a:latin typeface="Trebuchet MS"/>
                <a:ea typeface="Trebuchet MS"/>
                <a:cs typeface="Trebuchet MS"/>
                <a:sym typeface="Trebuchet MS"/>
              </a:rPr>
              <a:t>Our Project Basically Aims to Provide Voice Interface for PESU Website. Whether it’s asking about ISA’s, Timetables, Results etc. Just Ask. And </a:t>
            </a:r>
          </a:p>
          <a:p>
            <a:pPr marL="457200" algn="just">
              <a:spcBef>
                <a:spcPts val="480"/>
              </a:spcBef>
              <a:buClr>
                <a:srgbClr val="000000"/>
              </a:buClr>
              <a:buSzPts val="1800"/>
            </a:pPr>
            <a:r>
              <a:rPr lang="en-US" sz="2000" dirty="0">
                <a:solidFill>
                  <a:srgbClr val="0033CC"/>
                </a:solidFill>
                <a:latin typeface="Trebuchet MS"/>
                <a:ea typeface="Trebuchet MS"/>
                <a:cs typeface="Trebuchet MS"/>
                <a:sym typeface="Trebuchet MS"/>
              </a:rPr>
              <a:t>Besides PESU Website it can Also be your General Voice Assistant. To help you remember everything and notify deadlines prior</a:t>
            </a:r>
            <a:endParaRPr sz="2000" dirty="0">
              <a:solidFill>
                <a:srgbClr val="0033CC"/>
              </a:solidFill>
              <a:latin typeface="Trebuchet MS"/>
              <a:ea typeface="Trebuchet MS"/>
              <a:cs typeface="Trebuchet MS"/>
              <a:sym typeface="Trebuchet MS"/>
            </a:endParaRPr>
          </a:p>
        </p:txBody>
      </p:sp>
      <p:pic>
        <p:nvPicPr>
          <p:cNvPr id="6" name="Picture 5"/>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2</a:t>
            </a:fld>
            <a:endParaRPr lang="en-US"/>
          </a:p>
        </p:txBody>
      </p:sp>
      <p:sp>
        <p:nvSpPr>
          <p:cNvPr id="9" name="Footer Placeholder 1"/>
          <p:cNvSpPr txBox="1">
            <a:spLocks/>
          </p:cNvSpPr>
          <p:nvPr/>
        </p:nvSpPr>
        <p:spPr>
          <a:xfrm>
            <a:off x="76201" y="97615"/>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1001716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
        <p:nvSpPr>
          <p:cNvPr id="2" name="Footer Placeholder 1"/>
          <p:cNvSpPr>
            <a:spLocks noGrp="1"/>
          </p:cNvSpPr>
          <p:nvPr>
            <p:ph type="ftr" sz="quarter" idx="11"/>
          </p:nvPr>
        </p:nvSpPr>
        <p:spPr/>
        <p:txBody>
          <a:bodyPr/>
          <a:lstStyle/>
          <a:p>
            <a:r>
              <a:rPr lang="en-US"/>
              <a:t>name1_name2_name3_name4</a:t>
            </a:r>
            <a:endParaRPr lang="en-US" dirty="0"/>
          </a:p>
        </p:txBody>
      </p:sp>
      <p:sp>
        <p:nvSpPr>
          <p:cNvPr id="3" name="Slide Number Placeholder 2"/>
          <p:cNvSpPr>
            <a:spLocks noGrp="1"/>
          </p:cNvSpPr>
          <p:nvPr>
            <p:ph type="sldNum" sz="quarter" idx="12"/>
          </p:nvPr>
        </p:nvSpPr>
        <p:spPr/>
        <p:txBody>
          <a:bodyPr/>
          <a:lstStyle/>
          <a:p>
            <a:fld id="{102F0E29-F314-934F-92DB-8EEB8DA68833}" type="slidenum">
              <a:rPr lang="en-US" smtClean="0"/>
              <a:pPr/>
              <a:t>20</a:t>
            </a:fld>
            <a:endParaRPr lang="en-US" dirty="0"/>
          </a:p>
        </p:txBody>
      </p:sp>
      <p:pic>
        <p:nvPicPr>
          <p:cNvPr id="5" name="Picture 4"/>
          <p:cNvPicPr>
            <a:picLocks noChangeAspect="1"/>
          </p:cNvPicPr>
          <p:nvPr/>
        </p:nvPicPr>
        <p:blipFill>
          <a:blip r:embed="rId3"/>
          <a:stretch>
            <a:fillRect/>
          </a:stretch>
        </p:blipFill>
        <p:spPr>
          <a:xfrm>
            <a:off x="10972800" y="-43132"/>
            <a:ext cx="1143000" cy="1012165"/>
          </a:xfrm>
          <a:prstGeom prst="rect">
            <a:avLst/>
          </a:prstGeom>
        </p:spPr>
      </p:pic>
      <p:sp>
        <p:nvSpPr>
          <p:cNvPr id="6"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165288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4"/>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2" name="Google Shape;32;p4"/>
          <p:cNvSpPr txBox="1"/>
          <p:nvPr/>
        </p:nvSpPr>
        <p:spPr>
          <a:xfrm>
            <a:off x="4191000" y="1143001"/>
            <a:ext cx="6477000" cy="461665"/>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Suggestions from Review - 1</a:t>
            </a:r>
          </a:p>
        </p:txBody>
      </p:sp>
      <p:sp>
        <p:nvSpPr>
          <p:cNvPr id="6" name="Content Placeholder 2">
            <a:extLst>
              <a:ext uri="{FF2B5EF4-FFF2-40B4-BE49-F238E27FC236}">
                <a16:creationId xmlns:a16="http://schemas.microsoft.com/office/drawing/2014/main" id="{834B9335-C6CD-44EC-97AB-60E7D56C3EF1}"/>
              </a:ext>
            </a:extLst>
          </p:cNvPr>
          <p:cNvSpPr txBox="1">
            <a:spLocks/>
          </p:cNvSpPr>
          <p:nvPr/>
        </p:nvSpPr>
        <p:spPr>
          <a:xfrm>
            <a:off x="1905000" y="1752600"/>
            <a:ext cx="8077200" cy="4724400"/>
          </a:xfrm>
          <a:prstGeom prst="rect">
            <a:avLst/>
          </a:prstGeom>
        </p:spPr>
        <p:txBody>
          <a:bodyPr/>
          <a:lstStyle/>
          <a:p>
            <a:pPr marL="342891" indent="12700" algn="just" eaLnBrk="0" hangingPunct="0">
              <a:spcBef>
                <a:spcPct val="20000"/>
              </a:spcBef>
              <a:buFont typeface="Wingdings" pitchFamily="2" charset="2"/>
              <a:buChar char="§"/>
              <a:defRPr/>
            </a:pPr>
            <a:r>
              <a:rPr lang="en-IN" sz="2400" kern="0" dirty="0">
                <a:solidFill>
                  <a:srgbClr val="0000FF"/>
                </a:solidFill>
                <a:latin typeface="Trebuchet MS" pitchFamily="34" charset="0"/>
              </a:rPr>
              <a:t>Some of Panel members pointed out really important thing, “How are you </a:t>
            </a:r>
            <a:r>
              <a:rPr lang="en-IN" sz="2400" kern="0" dirty="0" err="1">
                <a:solidFill>
                  <a:srgbClr val="0000FF"/>
                </a:solidFill>
                <a:latin typeface="Trebuchet MS" pitchFamily="34" charset="0"/>
              </a:rPr>
              <a:t>gonna</a:t>
            </a:r>
            <a:r>
              <a:rPr lang="en-IN" sz="2400" kern="0" dirty="0">
                <a:solidFill>
                  <a:srgbClr val="0000FF"/>
                </a:solidFill>
                <a:latin typeface="Trebuchet MS" pitchFamily="34" charset="0"/>
              </a:rPr>
              <a:t> fetch ISA Timetable. It’s in pdf format”. Although we </a:t>
            </a:r>
            <a:r>
              <a:rPr lang="en-IN" sz="2400" kern="0" dirty="0" err="1">
                <a:solidFill>
                  <a:srgbClr val="0000FF"/>
                </a:solidFill>
                <a:latin typeface="Trebuchet MS" pitchFamily="34" charset="0"/>
              </a:rPr>
              <a:t>did’nt</a:t>
            </a:r>
            <a:r>
              <a:rPr lang="en-IN" sz="2400" kern="0" dirty="0">
                <a:solidFill>
                  <a:srgbClr val="0000FF"/>
                </a:solidFill>
                <a:latin typeface="Trebuchet MS" pitchFamily="34" charset="0"/>
              </a:rPr>
              <a:t> have answer for that then</a:t>
            </a:r>
          </a:p>
          <a:p>
            <a:pPr marL="342891" indent="12700" algn="just" eaLnBrk="0" hangingPunct="0">
              <a:spcBef>
                <a:spcPct val="20000"/>
              </a:spcBef>
              <a:buFont typeface="Wingdings" pitchFamily="2" charset="2"/>
              <a:buChar char="§"/>
              <a:defRPr/>
            </a:pPr>
            <a:r>
              <a:rPr lang="en-IN" sz="2400" kern="0" dirty="0">
                <a:solidFill>
                  <a:srgbClr val="0000FF"/>
                </a:solidFill>
                <a:latin typeface="Trebuchet MS" pitchFamily="34" charset="0"/>
              </a:rPr>
              <a:t>We do have now We’re </a:t>
            </a:r>
            <a:r>
              <a:rPr lang="en-IN" sz="2400" kern="0" dirty="0" err="1">
                <a:solidFill>
                  <a:srgbClr val="0000FF"/>
                </a:solidFill>
                <a:latin typeface="Trebuchet MS" pitchFamily="34" charset="0"/>
              </a:rPr>
              <a:t>gonna</a:t>
            </a:r>
            <a:r>
              <a:rPr lang="en-IN" sz="2400" kern="0" dirty="0">
                <a:solidFill>
                  <a:srgbClr val="0000FF"/>
                </a:solidFill>
                <a:latin typeface="Trebuchet MS" pitchFamily="34" charset="0"/>
              </a:rPr>
              <a:t> use </a:t>
            </a:r>
            <a:r>
              <a:rPr lang="en-IN" sz="2400" kern="0" dirty="0" err="1">
                <a:solidFill>
                  <a:srgbClr val="0000FF"/>
                </a:solidFill>
                <a:latin typeface="Trebuchet MS" pitchFamily="34" charset="0"/>
              </a:rPr>
              <a:t>Opencv</a:t>
            </a:r>
            <a:r>
              <a:rPr lang="en-IN" sz="2400" kern="0" dirty="0">
                <a:solidFill>
                  <a:srgbClr val="0000FF"/>
                </a:solidFill>
                <a:latin typeface="Trebuchet MS" pitchFamily="34" charset="0"/>
              </a:rPr>
              <a:t> for extraction of table information from ISA and any PDF into CSV (</a:t>
            </a:r>
            <a:r>
              <a:rPr lang="en-IN" sz="2400" kern="0" dirty="0" err="1">
                <a:solidFill>
                  <a:srgbClr val="0000FF"/>
                </a:solidFill>
                <a:latin typeface="Trebuchet MS" pitchFamily="34" charset="0"/>
              </a:rPr>
              <a:t>Refered</a:t>
            </a:r>
            <a:r>
              <a:rPr lang="en-IN" sz="2400" kern="0" dirty="0">
                <a:solidFill>
                  <a:srgbClr val="0000FF"/>
                </a:solidFill>
                <a:latin typeface="Trebuchet MS" pitchFamily="34" charset="0"/>
              </a:rPr>
              <a:t> from this </a:t>
            </a:r>
            <a:r>
              <a:rPr lang="en-IN" sz="2400" dirty="0">
                <a:solidFill>
                  <a:srgbClr val="0000FF"/>
                </a:solidFill>
              </a:rPr>
              <a:t>Table Detection and Extraction using OpenCV and Novel Optimization Method paper</a:t>
            </a:r>
            <a:r>
              <a:rPr lang="en-IN" sz="2400" kern="0" dirty="0">
                <a:solidFill>
                  <a:srgbClr val="0000FF"/>
                </a:solidFill>
                <a:latin typeface="Trebuchet MS" pitchFamily="34" charset="0"/>
              </a:rPr>
              <a:t>) </a:t>
            </a: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3</a:t>
            </a:fld>
            <a:endParaRPr lang="en-US"/>
          </a:p>
        </p:txBody>
      </p:sp>
      <p:sp>
        <p:nvSpPr>
          <p:cNvPr id="11"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245105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a:buClr>
                <a:srgbClr val="000000"/>
              </a:buClr>
              <a:buSzPts val="2400"/>
            </a:pPr>
            <a:r>
              <a:rPr lang="en-US" sz="2400" dirty="0">
                <a:solidFill>
                  <a:srgbClr val="FF0000"/>
                </a:solidFill>
                <a:latin typeface="Trebuchet MS"/>
                <a:ea typeface="Trebuchet MS"/>
                <a:cs typeface="Trebuchet MS"/>
                <a:sym typeface="Trebuchet MS"/>
              </a:rPr>
              <a:t>Constraints / Dependencies / Assumptions / Risks</a:t>
            </a:r>
            <a:endParaRPr lang="en-US" sz="1400" dirty="0">
              <a:solidFill>
                <a:srgbClr val="000000"/>
              </a:solidFill>
              <a:latin typeface="Arial"/>
              <a:ea typeface="Arial"/>
              <a:cs typeface="Arial"/>
              <a:sym typeface="Arial"/>
            </a:endParaRPr>
          </a:p>
        </p:txBody>
      </p:sp>
      <p:sp>
        <p:nvSpPr>
          <p:cNvPr id="8" name="Google Shape;54;p7">
            <a:extLst>
              <a:ext uri="{FF2B5EF4-FFF2-40B4-BE49-F238E27FC236}">
                <a16:creationId xmlns:a16="http://schemas.microsoft.com/office/drawing/2014/main" id="{87426B17-966C-4E93-934D-65480454389D}"/>
              </a:ext>
            </a:extLst>
          </p:cNvPr>
          <p:cNvSpPr txBox="1"/>
          <p:nvPr/>
        </p:nvSpPr>
        <p:spPr>
          <a:xfrm>
            <a:off x="2114900" y="1791525"/>
            <a:ext cx="9037782" cy="4724400"/>
          </a:xfrm>
          <a:prstGeom prst="rect">
            <a:avLst/>
          </a:prstGeom>
          <a:noFill/>
          <a:ln>
            <a:noFill/>
          </a:ln>
        </p:spPr>
        <p:txBody>
          <a:bodyPr spcFirstLastPara="1" wrap="square" lIns="91425" tIns="45700" rIns="91425" bIns="45700" anchor="ctr" anchorCtr="0">
            <a:noAutofit/>
          </a:bodyPr>
          <a:lstStyle/>
          <a:p>
            <a:pPr algn="just">
              <a:spcBef>
                <a:spcPts val="480"/>
              </a:spcBef>
              <a:buClr>
                <a:schemeClr val="dk1"/>
              </a:buClr>
              <a:buSzPts val="1100"/>
            </a:pPr>
            <a:r>
              <a:rPr lang="en-US" sz="2400" dirty="0">
                <a:solidFill>
                  <a:srgbClr val="0033CC"/>
                </a:solidFill>
                <a:latin typeface="Trebuchet MS"/>
                <a:ea typeface="Trebuchet MS"/>
                <a:cs typeface="Trebuchet MS"/>
                <a:sym typeface="Trebuchet MS"/>
              </a:rPr>
              <a:t>Assumptions made</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PESU will allow us to scrape their website.</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This is only limited to students only.</a:t>
            </a:r>
          </a:p>
          <a:p>
            <a:pPr algn="just">
              <a:spcBef>
                <a:spcPts val="480"/>
              </a:spcBef>
              <a:buClr>
                <a:schemeClr val="dk1"/>
              </a:buClr>
              <a:buSzPts val="1100"/>
            </a:pPr>
            <a:r>
              <a:rPr lang="en-US" sz="2400" dirty="0">
                <a:solidFill>
                  <a:srgbClr val="0033CC"/>
                </a:solidFill>
                <a:latin typeface="Trebuchet MS"/>
                <a:ea typeface="Trebuchet MS"/>
                <a:cs typeface="Trebuchet MS"/>
                <a:sym typeface="Trebuchet MS"/>
              </a:rPr>
              <a:t>Risk involved</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Our only risk is of leakage of confidential data of students. We need Max Security for this</a:t>
            </a:r>
          </a:p>
          <a:p>
            <a:pPr algn="just">
              <a:spcBef>
                <a:spcPts val="480"/>
              </a:spcBef>
              <a:buClr>
                <a:schemeClr val="dk1"/>
              </a:buClr>
              <a:buSzPts val="1100"/>
            </a:pPr>
            <a:r>
              <a:rPr lang="en-US" sz="2400" dirty="0">
                <a:solidFill>
                  <a:srgbClr val="0033CC"/>
                </a:solidFill>
                <a:latin typeface="Trebuchet MS"/>
                <a:ea typeface="Trebuchet MS"/>
                <a:cs typeface="Trebuchet MS"/>
                <a:sym typeface="Trebuchet MS"/>
              </a:rPr>
              <a:t>Usage Limitations</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Only applicable to Students for now. (May Extend to Professors also. Depends on work and feedback)</a:t>
            </a:r>
          </a:p>
          <a:p>
            <a:pPr marL="342900" indent="-342900" algn="just">
              <a:spcBef>
                <a:spcPts val="480"/>
              </a:spcBef>
              <a:buClr>
                <a:schemeClr val="dk1"/>
              </a:buClr>
              <a:buSzPts val="1100"/>
              <a:buFont typeface="Arial" panose="020B0604020202020204" pitchFamily="34" charset="0"/>
              <a:buChar char="•"/>
            </a:pPr>
            <a:endParaRPr sz="2400" dirty="0">
              <a:solidFill>
                <a:srgbClr val="0033CC"/>
              </a:solidFill>
              <a:latin typeface="Trebuchet MS"/>
              <a:ea typeface="Trebuchet MS"/>
              <a:cs typeface="Trebuchet MS"/>
              <a:sym typeface="Trebuchet MS"/>
            </a:endParaRPr>
          </a:p>
        </p:txBody>
      </p:sp>
      <p:pic>
        <p:nvPicPr>
          <p:cNvPr id="6" name="Picture 5"/>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4</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60373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a:buClr>
                <a:srgbClr val="000000"/>
              </a:buClr>
              <a:buSzPts val="2400"/>
            </a:pPr>
            <a:r>
              <a:rPr lang="en-US" sz="2400" dirty="0">
                <a:solidFill>
                  <a:srgbClr val="FF0000"/>
                </a:solidFill>
                <a:latin typeface="Trebuchet MS"/>
                <a:ea typeface="Trebuchet MS"/>
                <a:cs typeface="Trebuchet MS"/>
                <a:sym typeface="Trebuchet MS"/>
              </a:rPr>
              <a:t>Functional Requirements</a:t>
            </a:r>
            <a:endParaRPr lang="en-US" sz="1400" dirty="0">
              <a:solidFill>
                <a:srgbClr val="000000"/>
              </a:solidFill>
              <a:latin typeface="Arial"/>
              <a:ea typeface="Arial"/>
              <a:cs typeface="Arial"/>
              <a:sym typeface="Arial"/>
            </a:endParaRP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2029650" y="2046171"/>
            <a:ext cx="8638350" cy="4150347"/>
          </a:xfrm>
          <a:prstGeom prst="rect">
            <a:avLst/>
          </a:prstGeom>
          <a:noFill/>
          <a:ln>
            <a:noFill/>
          </a:ln>
        </p:spPr>
        <p:txBody>
          <a:bodyPr spcFirstLastPara="1" wrap="square" lIns="91425" tIns="45700" rIns="91425" bIns="45700" anchor="ctr" anchorCtr="0">
            <a:noAutofit/>
          </a:bodyPr>
          <a:lstStyle/>
          <a:p>
            <a:pPr algn="just">
              <a:spcBef>
                <a:spcPts val="480"/>
              </a:spcBef>
              <a:buClr>
                <a:schemeClr val="dk1"/>
              </a:buClr>
              <a:buSzPts val="1100"/>
            </a:pPr>
            <a:r>
              <a:rPr lang="en-US" sz="2400" dirty="0">
                <a:solidFill>
                  <a:srgbClr val="0033CC"/>
                </a:solidFill>
                <a:latin typeface="Trebuchet MS"/>
                <a:ea typeface="Trebuchet MS"/>
                <a:cs typeface="Trebuchet MS"/>
                <a:sym typeface="Trebuchet MS"/>
              </a:rPr>
              <a:t>Functions Actions/Operations Performed are</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Voice Authorization </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Generating Intents and Arguments</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Then sending Arguments to database </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Caching most asked Queries </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NLP module for extracting intents and arguments</a:t>
            </a:r>
          </a:p>
          <a:p>
            <a:pPr marL="342900" indent="-342900" algn="just">
              <a:spcBef>
                <a:spcPts val="480"/>
              </a:spcBef>
              <a:buClr>
                <a:schemeClr val="dk1"/>
              </a:buClr>
              <a:buSzPts val="1100"/>
              <a:buFont typeface="Arial" panose="020B0604020202020204" pitchFamily="34" charset="0"/>
              <a:buChar char="•"/>
            </a:pPr>
            <a:endParaRPr lang="en-US" sz="2400" dirty="0">
              <a:solidFill>
                <a:srgbClr val="0033CC"/>
              </a:solidFill>
              <a:latin typeface="Trebuchet MS"/>
              <a:ea typeface="Trebuchet MS"/>
              <a:cs typeface="Trebuchet MS"/>
              <a:sym typeface="Trebuchet MS"/>
            </a:endParaRPr>
          </a:p>
          <a:p>
            <a:pPr marL="342900" indent="-342900" algn="just">
              <a:spcBef>
                <a:spcPts val="480"/>
              </a:spcBef>
              <a:buClr>
                <a:schemeClr val="dk1"/>
              </a:buClr>
              <a:buSzPts val="1100"/>
              <a:buFont typeface="Arial" panose="020B0604020202020204" pitchFamily="34" charset="0"/>
              <a:buChar char="•"/>
            </a:pPr>
            <a:endParaRPr lang="en-US" sz="2400" dirty="0">
              <a:solidFill>
                <a:srgbClr val="0033CC"/>
              </a:solidFill>
              <a:latin typeface="Trebuchet MS"/>
              <a:ea typeface="Trebuchet MS"/>
              <a:cs typeface="Trebuchet MS"/>
              <a:sym typeface="Trebuchet MS"/>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5</a:t>
            </a:fld>
            <a:endParaRPr lang="en-US"/>
          </a:p>
        </p:txBody>
      </p:sp>
      <p:sp>
        <p:nvSpPr>
          <p:cNvPr id="9" name="Footer Placeholder 1"/>
          <p:cNvSpPr txBox="1">
            <a:spLocks/>
          </p:cNvSpPr>
          <p:nvPr/>
        </p:nvSpPr>
        <p:spPr>
          <a:xfrm>
            <a:off x="76201" y="97615"/>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3569066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a:buClr>
                <a:srgbClr val="000000"/>
              </a:buClr>
              <a:buSzPts val="2400"/>
            </a:pPr>
            <a:r>
              <a:rPr lang="en-US" sz="2400" dirty="0">
                <a:solidFill>
                  <a:srgbClr val="FF0000"/>
                </a:solidFill>
                <a:latin typeface="Trebuchet MS"/>
                <a:ea typeface="Trebuchet MS"/>
                <a:cs typeface="Trebuchet MS"/>
                <a:sym typeface="Trebuchet MS"/>
              </a:rPr>
              <a:t>Non - Functional Requirements</a:t>
            </a:r>
            <a:endParaRPr lang="en-US" sz="1400" dirty="0">
              <a:solidFill>
                <a:srgbClr val="000000"/>
              </a:solidFill>
              <a:latin typeface="Arial"/>
              <a:ea typeface="Arial"/>
              <a:cs typeface="Arial"/>
              <a:sym typeface="Arial"/>
            </a:endParaRPr>
          </a:p>
        </p:txBody>
      </p:sp>
      <p:sp>
        <p:nvSpPr>
          <p:cNvPr id="7" name="Google Shape;70;p9">
            <a:extLst>
              <a:ext uri="{FF2B5EF4-FFF2-40B4-BE49-F238E27FC236}">
                <a16:creationId xmlns:a16="http://schemas.microsoft.com/office/drawing/2014/main" id="{E4B061CD-64C7-4863-A1A6-637C8FC319A1}"/>
              </a:ext>
            </a:extLst>
          </p:cNvPr>
          <p:cNvSpPr txBox="1"/>
          <p:nvPr/>
        </p:nvSpPr>
        <p:spPr>
          <a:xfrm>
            <a:off x="2057400" y="1828800"/>
            <a:ext cx="9095282" cy="3053125"/>
          </a:xfrm>
          <a:prstGeom prst="rect">
            <a:avLst/>
          </a:prstGeom>
          <a:noFill/>
          <a:ln>
            <a:noFill/>
          </a:ln>
        </p:spPr>
        <p:txBody>
          <a:bodyPr spcFirstLastPara="1" wrap="square" lIns="91425" tIns="45700" rIns="91425" bIns="45700" anchor="ctr" anchorCtr="0">
            <a:noAutofit/>
          </a:bodyPr>
          <a:lstStyle/>
          <a:p>
            <a:pPr marL="342891" indent="12700" algn="just" eaLnBrk="0" hangingPunct="0">
              <a:spcBef>
                <a:spcPct val="20000"/>
              </a:spcBef>
              <a:buClr>
                <a:schemeClr val="dk1"/>
              </a:buClr>
              <a:buSzPts val="2000"/>
              <a:defRPr/>
            </a:pPr>
            <a:r>
              <a:rPr lang="en-IN" sz="2400" kern="0" dirty="0">
                <a:solidFill>
                  <a:srgbClr val="0000FF"/>
                </a:solidFill>
                <a:latin typeface="Trebuchet MS" pitchFamily="34" charset="0"/>
                <a:sym typeface="Trebuchet MS"/>
              </a:rPr>
              <a:t>Non-functional Requirements Would be </a:t>
            </a:r>
          </a:p>
          <a:p>
            <a:pPr marL="685791" indent="-342900" algn="just" eaLnBrk="0" hangingPunct="0">
              <a:spcBef>
                <a:spcPct val="20000"/>
              </a:spcBef>
              <a:buClr>
                <a:schemeClr val="dk1"/>
              </a:buClr>
              <a:buSzPts val="2000"/>
              <a:buFont typeface="Arial" panose="020B0604020202020204" pitchFamily="34" charset="0"/>
              <a:buChar char="•"/>
              <a:defRPr/>
            </a:pPr>
            <a:r>
              <a:rPr lang="en-IN" sz="2400" kern="0" dirty="0">
                <a:solidFill>
                  <a:srgbClr val="0000FF"/>
                </a:solidFill>
                <a:latin typeface="Trebuchet MS" pitchFamily="34" charset="0"/>
                <a:sym typeface="Trebuchet MS"/>
              </a:rPr>
              <a:t>Security for student Data</a:t>
            </a:r>
          </a:p>
          <a:p>
            <a:pPr marL="685791" indent="-342900" algn="just" eaLnBrk="0" hangingPunct="0">
              <a:spcBef>
                <a:spcPct val="20000"/>
              </a:spcBef>
              <a:buClr>
                <a:schemeClr val="dk1"/>
              </a:buClr>
              <a:buSzPts val="2000"/>
              <a:buFont typeface="Arial" panose="020B0604020202020204" pitchFamily="34" charset="0"/>
              <a:buChar char="•"/>
              <a:defRPr/>
            </a:pPr>
            <a:r>
              <a:rPr lang="en-IN" sz="2400" kern="0" dirty="0">
                <a:solidFill>
                  <a:srgbClr val="0000FF"/>
                </a:solidFill>
                <a:latin typeface="Trebuchet MS" pitchFamily="34" charset="0"/>
                <a:sym typeface="Trebuchet MS"/>
              </a:rPr>
              <a:t>It must be easy to use </a:t>
            </a:r>
          </a:p>
          <a:p>
            <a:pPr marL="685791" indent="-342900" algn="just" eaLnBrk="0" hangingPunct="0">
              <a:spcBef>
                <a:spcPct val="20000"/>
              </a:spcBef>
              <a:buClr>
                <a:schemeClr val="dk1"/>
              </a:buClr>
              <a:buSzPts val="2000"/>
              <a:buFont typeface="Arial" panose="020B0604020202020204" pitchFamily="34" charset="0"/>
              <a:buChar char="•"/>
              <a:defRPr/>
            </a:pPr>
            <a:r>
              <a:rPr lang="en-IN" sz="2400" kern="0" dirty="0">
                <a:solidFill>
                  <a:srgbClr val="0000FF"/>
                </a:solidFill>
                <a:latin typeface="Trebuchet MS" pitchFamily="34" charset="0"/>
                <a:sym typeface="Trebuchet MS"/>
              </a:rPr>
              <a:t>Must Be Accurate with the information it provides </a:t>
            </a:r>
          </a:p>
          <a:p>
            <a:pPr marL="685791" indent="-342900" algn="just" eaLnBrk="0" hangingPunct="0">
              <a:spcBef>
                <a:spcPct val="20000"/>
              </a:spcBef>
              <a:buClr>
                <a:schemeClr val="dk1"/>
              </a:buClr>
              <a:buSzPts val="2000"/>
              <a:buFont typeface="Arial" panose="020B0604020202020204" pitchFamily="34" charset="0"/>
              <a:buChar char="•"/>
              <a:defRPr/>
            </a:pPr>
            <a:r>
              <a:rPr lang="en-IN" sz="2400" kern="0" dirty="0">
                <a:solidFill>
                  <a:srgbClr val="0000FF"/>
                </a:solidFill>
                <a:latin typeface="Trebuchet MS" pitchFamily="34" charset="0"/>
                <a:sym typeface="Trebuchet MS"/>
              </a:rPr>
              <a:t>And Must authorize Correct user </a:t>
            </a:r>
          </a:p>
        </p:txBody>
      </p:sp>
      <p:pic>
        <p:nvPicPr>
          <p:cNvPr id="6" name="Picture 5"/>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6</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92657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047157" y="2016626"/>
            <a:ext cx="8638350"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812800" lvl="1" algn="just" eaLnBrk="0" hangingPunct="0">
              <a:spcBef>
                <a:spcPct val="20000"/>
              </a:spcBef>
              <a:defRPr/>
            </a:pPr>
            <a:r>
              <a:rPr lang="en-IN" sz="2400" dirty="0">
                <a:solidFill>
                  <a:srgbClr val="0000FF"/>
                </a:solidFill>
              </a:rPr>
              <a:t>Table Detection and Extraction using OpenCV and Novel Optimization Methods</a:t>
            </a:r>
          </a:p>
          <a:p>
            <a:pPr marL="1155700" lvl="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This Solves our issue of table extraction by using OpenCV.</a:t>
            </a:r>
          </a:p>
          <a:p>
            <a:pPr marL="342900" indent="-342900" eaLnBrk="0" fontAlgn="base" hangingPunct="0">
              <a:spcBef>
                <a:spcPct val="20000"/>
              </a:spcBef>
              <a:spcAft>
                <a:spcPct val="0"/>
              </a:spcAft>
              <a:defRPr/>
            </a:pPr>
            <a:endParaRPr lang="en-IN" sz="2000" kern="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7</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pic>
        <p:nvPicPr>
          <p:cNvPr id="5" name="Picture 4">
            <a:extLst>
              <a:ext uri="{FF2B5EF4-FFF2-40B4-BE49-F238E27FC236}">
                <a16:creationId xmlns:a16="http://schemas.microsoft.com/office/drawing/2014/main" id="{EAF5C191-C531-4500-719D-8BCE915A3A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0132" y="3648236"/>
            <a:ext cx="7772400" cy="2724123"/>
          </a:xfrm>
          <a:prstGeom prst="rect">
            <a:avLst/>
          </a:prstGeom>
        </p:spPr>
      </p:pic>
    </p:spTree>
    <p:extLst>
      <p:ext uri="{BB962C8B-B14F-4D97-AF65-F5344CB8AC3E}">
        <p14:creationId xmlns:p14="http://schemas.microsoft.com/office/powerpoint/2010/main" val="171229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776825" y="725900"/>
            <a:ext cx="8638350"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As You can see in image You need to upload documents. </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Trained model will Check for its quality. After converting It from pdf to image </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Then document scanner Will scan the document pre-process the image </a:t>
            </a: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8</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4140955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945675" y="2268120"/>
            <a:ext cx="8638350" cy="4075180"/>
          </a:xfrm>
          <a:prstGeom prst="rect">
            <a:avLst/>
          </a:prstGeom>
          <a:noFill/>
          <a:ln>
            <a:noFill/>
          </a:ln>
        </p:spPr>
        <p:txBody>
          <a:bodyPr spcFirstLastPara="1" wrap="square" lIns="91425" tIns="45700" rIns="91425" bIns="45700" anchor="ctr" anchorCtr="0">
            <a:noAutofit/>
          </a:bodyPr>
          <a:lstStyle/>
          <a:p>
            <a:pPr marL="685791" indent="-342900"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 Then Cells are detected and text are extracted and csv/</a:t>
            </a:r>
            <a:r>
              <a:rPr lang="en-IN" sz="2400" dirty="0" err="1">
                <a:solidFill>
                  <a:srgbClr val="0000FF"/>
                </a:solidFill>
                <a:latin typeface="Trebuchet MS" pitchFamily="34" charset="0"/>
              </a:rPr>
              <a:t>json</a:t>
            </a:r>
            <a:r>
              <a:rPr lang="en-IN" sz="2400" dirty="0">
                <a:solidFill>
                  <a:srgbClr val="0000FF"/>
                </a:solidFill>
                <a:latin typeface="Trebuchet MS" pitchFamily="34" charset="0"/>
              </a:rPr>
              <a:t>/txt/excel is generated </a:t>
            </a:r>
          </a:p>
          <a:p>
            <a:pPr marL="685791" indent="-342900"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Logistic regression is used for quality checks </a:t>
            </a:r>
          </a:p>
          <a:p>
            <a:pPr marL="685791" indent="-342900"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Performance Is optimized by creating </a:t>
            </a:r>
            <a:r>
              <a:rPr lang="en-IN" sz="2400" dirty="0">
                <a:solidFill>
                  <a:srgbClr val="0000FF"/>
                </a:solidFill>
              </a:rPr>
              <a:t>background mask is created by calculating the size of height and width from all the cell ROI crops</a:t>
            </a:r>
          </a:p>
          <a:p>
            <a:pPr marL="685791" indent="-342900"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a:p>
            <a:pPr marL="989013" lvl="1" indent="-176213"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buFont typeface="Arial" panose="020B0604020202020204" pitchFamily="34" charset="0"/>
              <a:buChar char="•"/>
              <a:defRPr/>
            </a:pPr>
            <a:endParaRPr lang="en-IN" sz="2000" kern="0" dirty="0">
              <a:latin typeface="Trebuchet MS" pitchFamily="34" charset="0"/>
            </a:endParaRPr>
          </a:p>
          <a:p>
            <a:pPr marL="685791" indent="-342900"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9</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pic>
        <p:nvPicPr>
          <p:cNvPr id="8" name="Picture 7">
            <a:extLst>
              <a:ext uri="{FF2B5EF4-FFF2-40B4-BE49-F238E27FC236}">
                <a16:creationId xmlns:a16="http://schemas.microsoft.com/office/drawing/2014/main" id="{D5E5C22D-258A-723F-F82E-C4C54D1EC3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5283772"/>
            <a:ext cx="7772400" cy="1062990"/>
          </a:xfrm>
          <a:prstGeom prst="rect">
            <a:avLst/>
          </a:prstGeom>
        </p:spPr>
      </p:pic>
    </p:spTree>
    <p:extLst>
      <p:ext uri="{BB962C8B-B14F-4D97-AF65-F5344CB8AC3E}">
        <p14:creationId xmlns:p14="http://schemas.microsoft.com/office/powerpoint/2010/main" val="64404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5956</TotalTime>
  <Words>1395</Words>
  <Application>Microsoft Macintosh PowerPoint</Application>
  <PresentationFormat>Widescreen</PresentationFormat>
  <Paragraphs>217</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Office User</cp:lastModifiedBy>
  <cp:revision>15</cp:revision>
  <dcterms:created xsi:type="dcterms:W3CDTF">2023-02-02T07:40:50Z</dcterms:created>
  <dcterms:modified xsi:type="dcterms:W3CDTF">2023-04-27T10:20:52Z</dcterms:modified>
</cp:coreProperties>
</file>