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sIOCPhKJyQq1XUZacHLrWqPly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90d5b31e5_0_3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0" name="Google Shape;190;g2390d5b31e5_0_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f816bb420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f816bb420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2f816bb420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8d66cc51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8d66cc513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38d66cc513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8dd3703f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8dd3703f8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38dd3703f8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8" name="Google Shape;238;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f816bb4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f816bb42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2f816bb42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2" name="Google Shape;262;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f973ce8c5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f973ce8c5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2f973ce8c5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f973ce8c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f973ce8c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2f973ce8c5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0e551cd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0e551cdf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30e551cdf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0ca6d8282_3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30ca6d8282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30ca6d8282_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7" name="Google Shape;10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0" name="Google Shape;130;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90d5b31e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90d5b31e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390d5b31e5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d66cc51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d66cc51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38d66cc51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90d5b31e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90d5b31e5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390d5b31e5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9" name="Google Shape;179;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8.png"/><Relationship Id="rId8"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ieeexplore.ieee.org/author/37086130909" TargetMode="External"/><Relationship Id="rId4" Type="http://schemas.openxmlformats.org/officeDocument/2006/relationships/hyperlink" Target="https://ieeexplore.ieee.org/author/37085764168" TargetMode="External"/><Relationship Id="rId10" Type="http://schemas.openxmlformats.org/officeDocument/2006/relationships/image" Target="../media/image1.png"/><Relationship Id="rId9" Type="http://schemas.openxmlformats.org/officeDocument/2006/relationships/hyperlink" Target="https://www.sciencedirect.com/journal/forensic-science-international/vol/295/suppl/C" TargetMode="External"/><Relationship Id="rId5" Type="http://schemas.openxmlformats.org/officeDocument/2006/relationships/hyperlink" Target="https://ieeexplore.ieee.org/author/38565091500" TargetMode="External"/><Relationship Id="rId6" Type="http://schemas.openxmlformats.org/officeDocument/2006/relationships/hyperlink" Target="https://ieeexplore.ieee.org/author/37271076500" TargetMode="External"/><Relationship Id="rId7" Type="http://schemas.openxmlformats.org/officeDocument/2006/relationships/hyperlink" Target="https://ieeexplore.ieee.org/xpl/conhome/8576498/proceeding" TargetMode="External"/><Relationship Id="rId8" Type="http://schemas.openxmlformats.org/officeDocument/2006/relationships/hyperlink" Target="https://www.sciencedirect.com/journal/forensic-science-internation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387991" y="990600"/>
            <a:ext cx="79248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UE20CS390A – Capstone 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Progress Review #3</a:t>
            </a:r>
            <a:endParaRPr/>
          </a:p>
        </p:txBody>
      </p:sp>
      <p:sp>
        <p:nvSpPr>
          <p:cNvPr id="89" name="Google Shape;89;p1"/>
          <p:cNvSpPr txBox="1"/>
          <p:nvPr/>
        </p:nvSpPr>
        <p:spPr>
          <a:xfrm>
            <a:off x="1515000" y="2656499"/>
            <a:ext cx="9838800" cy="298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rebuchet MS"/>
                <a:ea typeface="Trebuchet MS"/>
                <a:cs typeface="Trebuchet MS"/>
                <a:sym typeface="Trebuchet MS"/>
              </a:rPr>
              <a:t>Image Tampering Detection</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a:t>
            </a:r>
            <a:r>
              <a:rPr lang="en-US" sz="2400">
                <a:solidFill>
                  <a:srgbClr val="0033CC"/>
                </a:solidFill>
                <a:latin typeface="Trebuchet MS"/>
                <a:ea typeface="Trebuchet MS"/>
                <a:cs typeface="Trebuchet MS"/>
                <a:sym typeface="Trebuchet MS"/>
              </a:rPr>
              <a:t>PW23_SRU1</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Dr. Sujatha R Upadhyaya </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lang="en-US" sz="2400">
                <a:solidFill>
                  <a:srgbClr val="0033CC"/>
                </a:solidFill>
                <a:latin typeface="Trebuchet MS"/>
                <a:ea typeface="Trebuchet MS"/>
                <a:cs typeface="Trebuchet MS"/>
                <a:sym typeface="Trebuchet MS"/>
              </a:rPr>
              <a:t>Anil Kumar MG                       PES1UG21CS804</a:t>
            </a:r>
            <a:endParaRPr sz="2400">
              <a:solidFill>
                <a:srgbClr val="0033CC"/>
              </a:solidFill>
              <a:latin typeface="Trebuchet MS"/>
              <a:ea typeface="Trebuchet MS"/>
              <a:cs typeface="Trebuchet MS"/>
              <a:sym typeface="Trebuchet MS"/>
            </a:endParaRPr>
          </a:p>
          <a:p>
            <a:pPr indent="0" lvl="0" marL="914400" rtl="0" algn="l">
              <a:spcBef>
                <a:spcPts val="0"/>
              </a:spcBef>
              <a:spcAft>
                <a:spcPts val="0"/>
              </a:spcAft>
              <a:buClr>
                <a:schemeClr val="dk1"/>
              </a:buClr>
              <a:buSzPts val="2400"/>
              <a:buFont typeface="Arial"/>
              <a:buNone/>
            </a:pPr>
            <a:r>
              <a:rPr lang="en-US" sz="2400">
                <a:solidFill>
                  <a:srgbClr val="0033CC"/>
                </a:solidFill>
                <a:latin typeface="Trebuchet MS"/>
                <a:ea typeface="Trebuchet MS"/>
                <a:cs typeface="Trebuchet MS"/>
                <a:sym typeface="Trebuchet MS"/>
              </a:rPr>
              <a:t>		     Divya M                                  PES1UG21CS810</a:t>
            </a:r>
            <a:endParaRPr sz="2400">
              <a:solidFill>
                <a:srgbClr val="0033CC"/>
              </a:solidFill>
              <a:latin typeface="Trebuchet MS"/>
              <a:ea typeface="Trebuchet MS"/>
              <a:cs typeface="Trebuchet MS"/>
              <a:sym typeface="Trebuchet MS"/>
            </a:endParaRPr>
          </a:p>
          <a:p>
            <a:pPr indent="0" lvl="0" marL="914400" rtl="0" algn="l">
              <a:spcBef>
                <a:spcPts val="0"/>
              </a:spcBef>
              <a:spcAft>
                <a:spcPts val="0"/>
              </a:spcAft>
              <a:buClr>
                <a:schemeClr val="dk1"/>
              </a:buClr>
              <a:buSzPts val="2400"/>
              <a:buFont typeface="Arial"/>
              <a:buNone/>
            </a:pPr>
            <a:r>
              <a:rPr lang="en-US" sz="2400">
                <a:solidFill>
                  <a:srgbClr val="0033CC"/>
                </a:solidFill>
                <a:latin typeface="Trebuchet MS"/>
                <a:ea typeface="Trebuchet MS"/>
                <a:cs typeface="Trebuchet MS"/>
                <a:sym typeface="Trebuchet MS"/>
              </a:rPr>
              <a:t>		     Nagaratna Manjunath Naik      PES1UG21CS821</a:t>
            </a:r>
            <a:endParaRPr sz="2400">
              <a:solidFill>
                <a:srgbClr val="0033CC"/>
              </a:solidFill>
              <a:latin typeface="Trebuchet MS"/>
              <a:ea typeface="Trebuchet MS"/>
              <a:cs typeface="Trebuchet MS"/>
              <a:sym typeface="Trebuchet MS"/>
            </a:endParaRPr>
          </a:p>
          <a:p>
            <a:pPr indent="0" lvl="0" marL="914400" rtl="0" algn="l">
              <a:spcBef>
                <a:spcPts val="0"/>
              </a:spcBef>
              <a:spcAft>
                <a:spcPts val="0"/>
              </a:spcAft>
              <a:buClr>
                <a:schemeClr val="dk1"/>
              </a:buClr>
              <a:buSzPts val="2400"/>
              <a:buFont typeface="Arial"/>
              <a:buNone/>
            </a:pPr>
            <a:r>
              <a:rPr lang="en-US" sz="2400">
                <a:solidFill>
                  <a:srgbClr val="0033CC"/>
                </a:solidFill>
                <a:latin typeface="Trebuchet MS"/>
                <a:ea typeface="Trebuchet MS"/>
                <a:cs typeface="Trebuchet MS"/>
                <a:sym typeface="Trebuchet MS"/>
              </a:rPr>
              <a:t>		     Nandana CL                            PES1UG21CS822</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pic>
        <p:nvPicPr>
          <p:cNvPr id="90" name="Google Shape;90;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390d5b31e5_0_33"/>
          <p:cNvSpPr/>
          <p:nvPr/>
        </p:nvSpPr>
        <p:spPr>
          <a:xfrm>
            <a:off x="3276600" y="988488"/>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g2390d5b31e5_0_33"/>
          <p:cNvSpPr txBox="1"/>
          <p:nvPr/>
        </p:nvSpPr>
        <p:spPr>
          <a:xfrm>
            <a:off x="3072425" y="4282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Assumptions </a:t>
            </a:r>
            <a:endParaRPr sz="2400">
              <a:solidFill>
                <a:schemeClr val="dk1"/>
              </a:solidFill>
              <a:latin typeface="Calibri"/>
              <a:ea typeface="Calibri"/>
              <a:cs typeface="Calibri"/>
              <a:sym typeface="Calibri"/>
            </a:endParaRPr>
          </a:p>
        </p:txBody>
      </p:sp>
      <p:pic>
        <p:nvPicPr>
          <p:cNvPr id="194" name="Google Shape;194;g2390d5b31e5_0_3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95" name="Google Shape;195;g2390d5b31e5_0_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96" name="Google Shape;196;g2390d5b31e5_0_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g2390d5b31e5_0_33"/>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98" name="Google Shape;198;g2390d5b31e5_0_33"/>
          <p:cNvSpPr txBox="1"/>
          <p:nvPr/>
        </p:nvSpPr>
        <p:spPr>
          <a:xfrm>
            <a:off x="371900" y="1606825"/>
            <a:ext cx="11547300" cy="458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YCbCr color space provides a more effective representation of the image for tampering detection than the RGB color space.</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use of CNN is an effective approach for learning the features of authentic and tampered regions in an image.</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sliding window detection technique is an effective approach for localizing tampered regions within an image.</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post-processing techniques, such as non-maximum suppression, are effective in improving the accuracy of the tampered region localization.</a:t>
            </a:r>
            <a:endParaRPr sz="22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f816bb420_0_8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5" name="Google Shape;205;g22f816bb420_0_80"/>
          <p:cNvSpPr txBox="1"/>
          <p:nvPr/>
        </p:nvSpPr>
        <p:spPr>
          <a:xfrm>
            <a:off x="7781775" y="271100"/>
            <a:ext cx="3000000" cy="554100"/>
          </a:xfrm>
          <a:prstGeom prst="rect">
            <a:avLst/>
          </a:prstGeom>
          <a:noFill/>
          <a:ln>
            <a:noFill/>
          </a:ln>
        </p:spPr>
        <p:txBody>
          <a:bodyPr anchorCtr="0" anchor="t" bIns="91425" lIns="91425" spcFirstLastPara="1" rIns="91425" wrap="square" tIns="91425">
            <a:spAutoFit/>
          </a:bodyPr>
          <a:lstStyle/>
          <a:p>
            <a:pPr indent="-342900" lvl="0" marL="342900" rtl="0" algn="r">
              <a:spcBef>
                <a:spcPts val="0"/>
              </a:spcBef>
              <a:spcAft>
                <a:spcPts val="0"/>
              </a:spcAft>
              <a:buNone/>
            </a:pPr>
            <a:r>
              <a:rPr lang="en-US" sz="2400">
                <a:solidFill>
                  <a:srgbClr val="FF0000"/>
                </a:solidFill>
                <a:latin typeface="Trebuchet MS"/>
                <a:ea typeface="Trebuchet MS"/>
                <a:cs typeface="Trebuchet MS"/>
                <a:sym typeface="Trebuchet MS"/>
              </a:rPr>
              <a:t>Dependencies</a:t>
            </a:r>
            <a:endParaRPr/>
          </a:p>
        </p:txBody>
      </p:sp>
      <p:sp>
        <p:nvSpPr>
          <p:cNvPr id="206" name="Google Shape;206;g22f816bb420_0_80"/>
          <p:cNvSpPr/>
          <p:nvPr/>
        </p:nvSpPr>
        <p:spPr>
          <a:xfrm>
            <a:off x="3161775" y="7886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7" name="Google Shape;207;g22f816bb420_0_8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08" name="Google Shape;208;g22f816bb420_0_8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09" name="Google Shape;209;g22f816bb420_0_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210" name="Google Shape;210;g22f816bb420_0_80"/>
          <p:cNvSpPr txBox="1"/>
          <p:nvPr/>
        </p:nvSpPr>
        <p:spPr>
          <a:xfrm>
            <a:off x="641375" y="1274725"/>
            <a:ext cx="10429500" cy="4925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Data availability:</a:t>
            </a:r>
            <a:r>
              <a:rPr lang="en-US" sz="2200">
                <a:solidFill>
                  <a:srgbClr val="0033CC"/>
                </a:solidFill>
                <a:latin typeface="Trebuchet MS"/>
                <a:ea typeface="Trebuchet MS"/>
                <a:cs typeface="Trebuchet MS"/>
                <a:sym typeface="Trebuchet MS"/>
              </a:rPr>
              <a:t> The design approach is highly dependent on the availability of a large and diverse dataset of tampered and untampered images. If the dataset is limited or biased, it can impact the accuracy and effectiveness of the tampered image detection system.</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Quality of input images: </a:t>
            </a:r>
            <a:r>
              <a:rPr lang="en-US" sz="2200">
                <a:solidFill>
                  <a:srgbClr val="0033CC"/>
                </a:solidFill>
                <a:latin typeface="Trebuchet MS"/>
                <a:ea typeface="Trebuchet MS"/>
                <a:cs typeface="Trebuchet MS"/>
                <a:sym typeface="Trebuchet MS"/>
              </a:rPr>
              <a:t>The performance of the tampered image detection system is highly dependent on the quality of the input images. Poor image quality can affect the accuracy and effectiveness of the system.</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Accuracy of YCbCr color space conversion:</a:t>
            </a:r>
            <a:r>
              <a:rPr lang="en-US" sz="2200">
                <a:solidFill>
                  <a:srgbClr val="0033CC"/>
                </a:solidFill>
                <a:latin typeface="Trebuchet MS"/>
                <a:ea typeface="Trebuchet MS"/>
                <a:cs typeface="Trebuchet MS"/>
                <a:sym typeface="Trebuchet MS"/>
              </a:rPr>
              <a:t> The design approach involves converting the input RGB image to YCbCr color space, and using the Y component as input to the CNN. The accuracy and reliability of this conversion process may impact the overall accuracy of the tampered region detection.</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38d66cc513_0_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7" name="Google Shape;217;g238d66cc513_0_51"/>
          <p:cNvPicPr preferRelativeResize="0"/>
          <p:nvPr/>
        </p:nvPicPr>
        <p:blipFill>
          <a:blip r:embed="rId3">
            <a:alphaModFix/>
          </a:blip>
          <a:stretch>
            <a:fillRect/>
          </a:stretch>
        </p:blipFill>
        <p:spPr>
          <a:xfrm>
            <a:off x="3088625" y="675100"/>
            <a:ext cx="6428226" cy="6183501"/>
          </a:xfrm>
          <a:prstGeom prst="rect">
            <a:avLst/>
          </a:prstGeom>
          <a:noFill/>
          <a:ln>
            <a:noFill/>
          </a:ln>
        </p:spPr>
      </p:pic>
      <p:pic>
        <p:nvPicPr>
          <p:cNvPr id="218" name="Google Shape;218;g238d66cc513_0_51"/>
          <p:cNvPicPr preferRelativeResize="0"/>
          <p:nvPr/>
        </p:nvPicPr>
        <p:blipFill rotWithShape="1">
          <a:blip r:embed="rId4">
            <a:alphaModFix/>
          </a:blip>
          <a:srcRect b="0" l="0" r="0" t="0"/>
          <a:stretch/>
        </p:blipFill>
        <p:spPr>
          <a:xfrm>
            <a:off x="10896601" y="0"/>
            <a:ext cx="1295399" cy="1025106"/>
          </a:xfrm>
          <a:prstGeom prst="rect">
            <a:avLst/>
          </a:prstGeom>
          <a:noFill/>
          <a:ln>
            <a:noFill/>
          </a:ln>
        </p:spPr>
      </p:pic>
      <p:sp>
        <p:nvSpPr>
          <p:cNvPr id="219" name="Google Shape;219;g238d66cc513_0_51"/>
          <p:cNvSpPr txBox="1"/>
          <p:nvPr/>
        </p:nvSpPr>
        <p:spPr>
          <a:xfrm>
            <a:off x="5622950" y="-31400"/>
            <a:ext cx="5331900" cy="554100"/>
          </a:xfrm>
          <a:prstGeom prst="rect">
            <a:avLst/>
          </a:prstGeom>
          <a:noFill/>
          <a:ln>
            <a:noFill/>
          </a:ln>
        </p:spPr>
        <p:txBody>
          <a:bodyPr anchorCtr="0" anchor="t" bIns="91425" lIns="91425" spcFirstLastPara="1" rIns="91425" wrap="square" tIns="91425">
            <a:spAutoFit/>
          </a:bodyPr>
          <a:lstStyle/>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H</a:t>
            </a:r>
            <a:r>
              <a:rPr lang="en-US" sz="2400">
                <a:solidFill>
                  <a:srgbClr val="0033CC"/>
                </a:solidFill>
                <a:latin typeface="Trebuchet MS"/>
                <a:ea typeface="Trebuchet MS"/>
                <a:cs typeface="Trebuchet MS"/>
                <a:sym typeface="Trebuchet MS"/>
              </a:rPr>
              <a:t>igh-level design view of the system</a:t>
            </a:r>
            <a:endParaRPr/>
          </a:p>
        </p:txBody>
      </p:sp>
      <p:sp>
        <p:nvSpPr>
          <p:cNvPr id="220" name="Google Shape;220;g238d66cc513_0_5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21" name="Google Shape;221;g238d66cc513_0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222" name="Google Shape;222;g238d66cc513_0_51"/>
          <p:cNvSpPr/>
          <p:nvPr/>
        </p:nvSpPr>
        <p:spPr>
          <a:xfrm>
            <a:off x="5622950" y="428192"/>
            <a:ext cx="5416500" cy="657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8dd3703f8_0_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9" name="Google Shape;229;g238dd3703f8_0_13"/>
          <p:cNvSpPr txBox="1"/>
          <p:nvPr/>
        </p:nvSpPr>
        <p:spPr>
          <a:xfrm>
            <a:off x="2231700" y="235500"/>
            <a:ext cx="8916300" cy="554100"/>
          </a:xfrm>
          <a:prstGeom prst="rect">
            <a:avLst/>
          </a:prstGeom>
          <a:noFill/>
          <a:ln>
            <a:noFill/>
          </a:ln>
        </p:spPr>
        <p:txBody>
          <a:bodyPr anchorCtr="0" anchor="t" bIns="91425" lIns="91425" spcFirstLastPara="1" rIns="91425" wrap="square" tIns="91425">
            <a:spAutoFit/>
          </a:bodyPr>
          <a:lstStyle/>
          <a:p>
            <a:pPr indent="0" lvl="0" marL="0" rtl="0" algn="just">
              <a:spcBef>
                <a:spcPts val="480"/>
              </a:spcBef>
              <a:spcAft>
                <a:spcPts val="0"/>
              </a:spcAft>
              <a:buNone/>
            </a:pPr>
            <a:r>
              <a:rPr lang="en-US" sz="2400">
                <a:solidFill>
                  <a:srgbClr val="0033CC"/>
                </a:solidFill>
                <a:latin typeface="Trebuchet MS"/>
                <a:ea typeface="Trebuchet MS"/>
                <a:cs typeface="Trebuchet MS"/>
                <a:sym typeface="Trebuchet MS"/>
              </a:rPr>
              <a:t>C</a:t>
            </a:r>
            <a:r>
              <a:rPr lang="en-US" sz="2400">
                <a:solidFill>
                  <a:srgbClr val="0033CC"/>
                </a:solidFill>
                <a:latin typeface="Trebuchet MS"/>
                <a:ea typeface="Trebuchet MS"/>
                <a:cs typeface="Trebuchet MS"/>
                <a:sym typeface="Trebuchet MS"/>
              </a:rPr>
              <a:t>ollaboration and interaction between the major components</a:t>
            </a:r>
            <a:endParaRPr/>
          </a:p>
        </p:txBody>
      </p:sp>
      <p:pic>
        <p:nvPicPr>
          <p:cNvPr id="230" name="Google Shape;230;g238dd3703f8_0_1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pic>
        <p:nvPicPr>
          <p:cNvPr id="231" name="Google Shape;231;g238dd3703f8_0_13"/>
          <p:cNvPicPr preferRelativeResize="0"/>
          <p:nvPr/>
        </p:nvPicPr>
        <p:blipFill>
          <a:blip r:embed="rId4">
            <a:alphaModFix/>
          </a:blip>
          <a:stretch>
            <a:fillRect/>
          </a:stretch>
        </p:blipFill>
        <p:spPr>
          <a:xfrm>
            <a:off x="152400" y="2110375"/>
            <a:ext cx="11887198" cy="1746525"/>
          </a:xfrm>
          <a:prstGeom prst="rect">
            <a:avLst/>
          </a:prstGeom>
          <a:noFill/>
          <a:ln>
            <a:noFill/>
          </a:ln>
        </p:spPr>
      </p:pic>
      <p:sp>
        <p:nvSpPr>
          <p:cNvPr id="232" name="Google Shape;232;g238dd3703f8_0_13"/>
          <p:cNvSpPr/>
          <p:nvPr/>
        </p:nvSpPr>
        <p:spPr>
          <a:xfrm>
            <a:off x="2357100" y="807878"/>
            <a:ext cx="8790900" cy="342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g238dd3703f8_0_13"/>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34" name="Google Shape;234;g238dd3703f8_0_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p:nvPr/>
        </p:nvSpPr>
        <p:spPr>
          <a:xfrm>
            <a:off x="3124200" y="5743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9"/>
          <p:cNvSpPr txBox="1"/>
          <p:nvPr/>
        </p:nvSpPr>
        <p:spPr>
          <a:xfrm>
            <a:off x="2971800" y="112588"/>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Calibri"/>
              <a:ea typeface="Calibri"/>
              <a:cs typeface="Calibri"/>
              <a:sym typeface="Calibri"/>
            </a:endParaRPr>
          </a:p>
        </p:txBody>
      </p:sp>
      <p:sp>
        <p:nvSpPr>
          <p:cNvPr id="242" name="Google Shape;242;p9"/>
          <p:cNvSpPr txBox="1"/>
          <p:nvPr/>
        </p:nvSpPr>
        <p:spPr>
          <a:xfrm>
            <a:off x="257100" y="1345325"/>
            <a:ext cx="11677800" cy="48621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1100"/>
              <a:buFont typeface="Arial"/>
              <a:buNone/>
            </a:pPr>
            <a:r>
              <a:rPr lang="en-US" sz="2000">
                <a:solidFill>
                  <a:srgbClr val="FF0000"/>
                </a:solidFill>
                <a:latin typeface="Trebuchet MS"/>
                <a:ea typeface="Trebuchet MS"/>
                <a:cs typeface="Trebuchet MS"/>
                <a:sym typeface="Trebuchet MS"/>
              </a:rPr>
              <a:t>OpenCV library:</a:t>
            </a:r>
            <a:r>
              <a:rPr lang="en-US" sz="2000">
                <a:solidFill>
                  <a:srgbClr val="0033CC"/>
                </a:solidFill>
                <a:latin typeface="Trebuchet MS"/>
                <a:ea typeface="Trebuchet MS"/>
                <a:cs typeface="Trebuchet MS"/>
                <a:sym typeface="Trebuchet MS"/>
              </a:rPr>
              <a:t> OpenCV is a widely used open-source computer vision library that provides a range of functions for image and video processing, feature detection, and object recognition. It can be used for tasks such as image preprocessing, color space conversion, and tampered region localization.</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rPr lang="en-US" sz="2000">
                <a:solidFill>
                  <a:srgbClr val="FF0000"/>
                </a:solidFill>
                <a:latin typeface="Trebuchet MS"/>
                <a:ea typeface="Trebuchet MS"/>
                <a:cs typeface="Trebuchet MS"/>
                <a:sym typeface="Trebuchet MS"/>
              </a:rPr>
              <a:t>Convolutional Neural Network (CNN) frameworks:</a:t>
            </a:r>
            <a:r>
              <a:rPr lang="en-US" sz="2000">
                <a:solidFill>
                  <a:srgbClr val="0033CC"/>
                </a:solidFill>
                <a:latin typeface="Trebuchet MS"/>
                <a:ea typeface="Trebuchet MS"/>
                <a:cs typeface="Trebuchet MS"/>
                <a:sym typeface="Trebuchet MS"/>
              </a:rPr>
              <a:t> Deep learning frameworks such as TensorFlow, PyTorch, and Keras provide pre-built neural network architectures and tools for building and training CNNs for image classification and detection tasks.</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rPr lang="en-US" sz="2000">
                <a:solidFill>
                  <a:srgbClr val="FF0000"/>
                </a:solidFill>
                <a:latin typeface="Trebuchet MS"/>
                <a:ea typeface="Trebuchet MS"/>
                <a:cs typeface="Trebuchet MS"/>
                <a:sym typeface="Trebuchet MS"/>
              </a:rPr>
              <a:t>Stochastic Gradient Descent (SGD):</a:t>
            </a:r>
            <a:r>
              <a:rPr lang="en-US" sz="2000">
                <a:solidFill>
                  <a:srgbClr val="0033CC"/>
                </a:solidFill>
                <a:latin typeface="Trebuchet MS"/>
                <a:ea typeface="Trebuchet MS"/>
                <a:cs typeface="Trebuchet MS"/>
                <a:sym typeface="Trebuchet MS"/>
              </a:rPr>
              <a:t> SGD is a popular optimization algorithm for training neural networks. It updates the weights and biases of the network based on the gradients of the loss function with respect to the parameters. It is computationally efficient and can handle large datasets, making it suitable for training the CNN on the labeled dataset.</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Clr>
                <a:schemeClr val="dk1"/>
              </a:buClr>
              <a:buSzPts val="1100"/>
              <a:buFont typeface="Arial"/>
              <a:buNone/>
            </a:pPr>
            <a:r>
              <a:rPr lang="en-US" sz="2000">
                <a:solidFill>
                  <a:srgbClr val="FF0000"/>
                </a:solidFill>
                <a:latin typeface="Trebuchet MS"/>
                <a:ea typeface="Trebuchet MS"/>
                <a:cs typeface="Trebuchet MS"/>
                <a:sym typeface="Trebuchet MS"/>
              </a:rPr>
              <a:t>Non-maximum Suppression (NMS):</a:t>
            </a:r>
            <a:r>
              <a:rPr lang="en-US" sz="2000">
                <a:solidFill>
                  <a:srgbClr val="0033CC"/>
                </a:solidFill>
                <a:latin typeface="Trebuchet MS"/>
                <a:ea typeface="Trebuchet MS"/>
                <a:cs typeface="Trebuchet MS"/>
                <a:sym typeface="Trebuchet MS"/>
              </a:rPr>
              <a:t> NMS is a post-processing technique that can be used to reduce the number of overlapping bounding boxes or regions. It keeps only the regions with the highest probability of being tampered, which improves the accuracy of the tampered region localization.</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p:txBody>
      </p:sp>
      <p:pic>
        <p:nvPicPr>
          <p:cNvPr id="243" name="Google Shape;243;p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44" name="Google Shape;24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245" name="Google Shape;24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9"/>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2f816bb420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3" name="Google Shape;253;g22f816bb420_0_0"/>
          <p:cNvSpPr txBox="1"/>
          <p:nvPr/>
        </p:nvSpPr>
        <p:spPr>
          <a:xfrm>
            <a:off x="1108450" y="993175"/>
            <a:ext cx="10165200" cy="56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Preprocessing</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input_image = preprocess(input_image) // convert RGB to Ycbcr, resize, normalize, remove noise</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Feature extraction</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features = extract_features(input_image) // texture analysis, color analysis, edge detection</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Training model</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model = train_model(features, labels)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Tampering detection</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probability = model.predict(input_image) // output probability score</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if probability &gt; threshold:</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 Tampering localization</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tampered_areas = localize_tampering(input_image) // sliding window, NMS</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tampering_percentage = calculate_tampering_percentage(tampered_areas)</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print("Image is tampered with tampering percentage: ", tampering_percentage)</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else:</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lang="en-US" sz="1700">
                <a:solidFill>
                  <a:srgbClr val="0033CC"/>
                </a:solidFill>
                <a:latin typeface="Trebuchet MS"/>
                <a:ea typeface="Trebuchet MS"/>
                <a:cs typeface="Trebuchet MS"/>
                <a:sym typeface="Trebuchet MS"/>
              </a:rPr>
              <a:t>    print("Image is not tampered")</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700">
              <a:solidFill>
                <a:srgbClr val="0033CC"/>
              </a:solidFill>
              <a:latin typeface="Trebuchet MS"/>
              <a:ea typeface="Trebuchet MS"/>
              <a:cs typeface="Trebuchet MS"/>
              <a:sym typeface="Trebuchet MS"/>
            </a:endParaRPr>
          </a:p>
        </p:txBody>
      </p:sp>
      <p:sp>
        <p:nvSpPr>
          <p:cNvPr id="254" name="Google Shape;254;g22f816bb420_0_0"/>
          <p:cNvSpPr txBox="1"/>
          <p:nvPr/>
        </p:nvSpPr>
        <p:spPr>
          <a:xfrm>
            <a:off x="8143225" y="301225"/>
            <a:ext cx="2480100" cy="554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US" sz="2400">
                <a:solidFill>
                  <a:srgbClr val="FF0000"/>
                </a:solidFill>
                <a:latin typeface="Trebuchet MS"/>
                <a:ea typeface="Trebuchet MS"/>
                <a:cs typeface="Trebuchet MS"/>
                <a:sym typeface="Trebuchet MS"/>
              </a:rPr>
              <a:t>Pseudocode</a:t>
            </a:r>
            <a:endParaRPr>
              <a:solidFill>
                <a:srgbClr val="FF0000"/>
              </a:solidFill>
            </a:endParaRPr>
          </a:p>
        </p:txBody>
      </p:sp>
      <p:sp>
        <p:nvSpPr>
          <p:cNvPr id="255" name="Google Shape;255;g22f816bb420_0_0"/>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56" name="Google Shape;256;g22f816bb420_0_0"/>
          <p:cNvSpPr txBox="1"/>
          <p:nvPr/>
        </p:nvSpPr>
        <p:spPr>
          <a:xfrm>
            <a:off x="4428100" y="64887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Anil_Divya_Nagaratna_Nandana</a:t>
            </a:r>
            <a:endParaRPr sz="1200">
              <a:solidFill>
                <a:srgbClr val="888888"/>
              </a:solidFill>
              <a:latin typeface="Calibri"/>
              <a:ea typeface="Calibri"/>
              <a:cs typeface="Calibri"/>
              <a:sym typeface="Calibri"/>
            </a:endParaRPr>
          </a:p>
        </p:txBody>
      </p:sp>
      <p:sp>
        <p:nvSpPr>
          <p:cNvPr id="257" name="Google Shape;257;g22f816bb420_0_0"/>
          <p:cNvSpPr/>
          <p:nvPr/>
        </p:nvSpPr>
        <p:spPr>
          <a:xfrm>
            <a:off x="3048000" y="9059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8" name="Google Shape;258;g22f816bb420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0"/>
          <p:cNvSpPr/>
          <p:nvPr/>
        </p:nvSpPr>
        <p:spPr>
          <a:xfrm>
            <a:off x="3048000" y="6625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0"/>
          <p:cNvSpPr txBox="1"/>
          <p:nvPr/>
        </p:nvSpPr>
        <p:spPr>
          <a:xfrm>
            <a:off x="2895600" y="2374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Implementation</a:t>
            </a:r>
            <a:endParaRPr sz="2400">
              <a:solidFill>
                <a:schemeClr val="dk1"/>
              </a:solidFill>
              <a:latin typeface="Calibri"/>
              <a:ea typeface="Calibri"/>
              <a:cs typeface="Calibri"/>
              <a:sym typeface="Calibri"/>
            </a:endParaRPr>
          </a:p>
        </p:txBody>
      </p:sp>
      <p:sp>
        <p:nvSpPr>
          <p:cNvPr id="266" name="Google Shape;266;p10"/>
          <p:cNvSpPr txBox="1"/>
          <p:nvPr/>
        </p:nvSpPr>
        <p:spPr>
          <a:xfrm>
            <a:off x="1144650" y="736425"/>
            <a:ext cx="7331400" cy="6111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0"/>
              </a:spcBef>
              <a:spcAft>
                <a:spcPts val="0"/>
              </a:spcAft>
              <a:buNone/>
            </a:pPr>
            <a:r>
              <a:rPr lang="en-US" sz="2300">
                <a:solidFill>
                  <a:srgbClr val="0033CC"/>
                </a:solidFill>
                <a:latin typeface="Trebuchet MS"/>
                <a:ea typeface="Trebuchet MS"/>
                <a:cs typeface="Trebuchet MS"/>
                <a:sym typeface="Trebuchet MS"/>
              </a:rPr>
              <a:t>Demonstrate the Implemented work if available.</a:t>
            </a:r>
            <a:endParaRPr sz="1300"/>
          </a:p>
          <a:p>
            <a:pPr indent="0" lvl="0" marL="457200" marR="0" rtl="0" algn="just">
              <a:spcBef>
                <a:spcPts val="0"/>
              </a:spcBef>
              <a:spcAft>
                <a:spcPts val="0"/>
              </a:spcAft>
              <a:buNone/>
            </a:pPr>
            <a:r>
              <a:t/>
            </a:r>
            <a:endParaRPr sz="1300"/>
          </a:p>
        </p:txBody>
      </p:sp>
      <p:pic>
        <p:nvPicPr>
          <p:cNvPr id="267" name="Google Shape;267;p1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68" name="Google Shape;2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269" name="Google Shape;2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0"/>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pic>
        <p:nvPicPr>
          <p:cNvPr id="271" name="Google Shape;271;p10"/>
          <p:cNvPicPr preferRelativeResize="0"/>
          <p:nvPr/>
        </p:nvPicPr>
        <p:blipFill>
          <a:blip r:embed="rId4">
            <a:alphaModFix/>
          </a:blip>
          <a:stretch>
            <a:fillRect/>
          </a:stretch>
        </p:blipFill>
        <p:spPr>
          <a:xfrm>
            <a:off x="3118850" y="1274375"/>
            <a:ext cx="5797576" cy="488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2f973ce8c5_0_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8" name="Google Shape;278;g22f973ce8c5_0_50"/>
          <p:cNvSpPr txBox="1"/>
          <p:nvPr/>
        </p:nvSpPr>
        <p:spPr>
          <a:xfrm>
            <a:off x="2250850" y="371525"/>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RGB Image</a:t>
            </a:r>
            <a:endParaRPr>
              <a:latin typeface="Calibri"/>
              <a:ea typeface="Calibri"/>
              <a:cs typeface="Calibri"/>
              <a:sym typeface="Calibri"/>
            </a:endParaRPr>
          </a:p>
        </p:txBody>
      </p:sp>
      <p:pic>
        <p:nvPicPr>
          <p:cNvPr id="279" name="Google Shape;279;g22f973ce8c5_0_50"/>
          <p:cNvPicPr preferRelativeResize="0"/>
          <p:nvPr/>
        </p:nvPicPr>
        <p:blipFill>
          <a:blip r:embed="rId3">
            <a:alphaModFix/>
          </a:blip>
          <a:stretch>
            <a:fillRect/>
          </a:stretch>
        </p:blipFill>
        <p:spPr>
          <a:xfrm>
            <a:off x="1317175" y="833725"/>
            <a:ext cx="3187688" cy="2125125"/>
          </a:xfrm>
          <a:prstGeom prst="rect">
            <a:avLst/>
          </a:prstGeom>
          <a:noFill/>
          <a:ln>
            <a:noFill/>
          </a:ln>
        </p:spPr>
      </p:pic>
      <p:pic>
        <p:nvPicPr>
          <p:cNvPr id="280" name="Google Shape;280;g22f973ce8c5_0_50"/>
          <p:cNvPicPr preferRelativeResize="0"/>
          <p:nvPr/>
        </p:nvPicPr>
        <p:blipFill>
          <a:blip r:embed="rId4">
            <a:alphaModFix/>
          </a:blip>
          <a:stretch>
            <a:fillRect/>
          </a:stretch>
        </p:blipFill>
        <p:spPr>
          <a:xfrm>
            <a:off x="7739838" y="833725"/>
            <a:ext cx="3187688" cy="2125125"/>
          </a:xfrm>
          <a:prstGeom prst="rect">
            <a:avLst/>
          </a:prstGeom>
          <a:noFill/>
          <a:ln>
            <a:noFill/>
          </a:ln>
        </p:spPr>
      </p:pic>
      <p:sp>
        <p:nvSpPr>
          <p:cNvPr id="281" name="Google Shape;281;g22f973ce8c5_0_50"/>
          <p:cNvSpPr txBox="1"/>
          <p:nvPr/>
        </p:nvSpPr>
        <p:spPr>
          <a:xfrm>
            <a:off x="8544875" y="371525"/>
            <a:ext cx="13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Ycbcr Image</a:t>
            </a:r>
            <a:endParaRPr>
              <a:latin typeface="Calibri"/>
              <a:ea typeface="Calibri"/>
              <a:cs typeface="Calibri"/>
              <a:sym typeface="Calibri"/>
            </a:endParaRPr>
          </a:p>
        </p:txBody>
      </p:sp>
      <p:pic>
        <p:nvPicPr>
          <p:cNvPr id="282" name="Google Shape;282;g22f973ce8c5_0_50"/>
          <p:cNvPicPr preferRelativeResize="0"/>
          <p:nvPr/>
        </p:nvPicPr>
        <p:blipFill>
          <a:blip r:embed="rId5">
            <a:alphaModFix/>
          </a:blip>
          <a:stretch>
            <a:fillRect/>
          </a:stretch>
        </p:blipFill>
        <p:spPr>
          <a:xfrm>
            <a:off x="222700" y="3589100"/>
            <a:ext cx="3657600" cy="2438400"/>
          </a:xfrm>
          <a:prstGeom prst="rect">
            <a:avLst/>
          </a:prstGeom>
          <a:noFill/>
          <a:ln>
            <a:noFill/>
          </a:ln>
        </p:spPr>
      </p:pic>
      <p:sp>
        <p:nvSpPr>
          <p:cNvPr id="283" name="Google Shape;283;g22f973ce8c5_0_50"/>
          <p:cNvSpPr txBox="1"/>
          <p:nvPr/>
        </p:nvSpPr>
        <p:spPr>
          <a:xfrm>
            <a:off x="1114550" y="6064750"/>
            <a:ext cx="16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Y component</a:t>
            </a:r>
            <a:endParaRPr>
              <a:latin typeface="Calibri"/>
              <a:ea typeface="Calibri"/>
              <a:cs typeface="Calibri"/>
              <a:sym typeface="Calibri"/>
            </a:endParaRPr>
          </a:p>
        </p:txBody>
      </p:sp>
      <p:pic>
        <p:nvPicPr>
          <p:cNvPr id="284" name="Google Shape;284;g22f973ce8c5_0_50"/>
          <p:cNvPicPr preferRelativeResize="0"/>
          <p:nvPr/>
        </p:nvPicPr>
        <p:blipFill>
          <a:blip r:embed="rId6">
            <a:alphaModFix/>
          </a:blip>
          <a:stretch>
            <a:fillRect/>
          </a:stretch>
        </p:blipFill>
        <p:spPr>
          <a:xfrm>
            <a:off x="4277925" y="3512900"/>
            <a:ext cx="3657600" cy="2438400"/>
          </a:xfrm>
          <a:prstGeom prst="rect">
            <a:avLst/>
          </a:prstGeom>
          <a:noFill/>
          <a:ln>
            <a:noFill/>
          </a:ln>
        </p:spPr>
      </p:pic>
      <p:sp>
        <p:nvSpPr>
          <p:cNvPr id="285" name="Google Shape;285;g22f973ce8c5_0_50"/>
          <p:cNvSpPr txBox="1"/>
          <p:nvPr/>
        </p:nvSpPr>
        <p:spPr>
          <a:xfrm>
            <a:off x="5253225" y="6028225"/>
            <a:ext cx="17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Cb component</a:t>
            </a:r>
            <a:endParaRPr>
              <a:latin typeface="Calibri"/>
              <a:ea typeface="Calibri"/>
              <a:cs typeface="Calibri"/>
              <a:sym typeface="Calibri"/>
            </a:endParaRPr>
          </a:p>
        </p:txBody>
      </p:sp>
      <p:pic>
        <p:nvPicPr>
          <p:cNvPr id="286" name="Google Shape;286;g22f973ce8c5_0_50"/>
          <p:cNvPicPr preferRelativeResize="0"/>
          <p:nvPr/>
        </p:nvPicPr>
        <p:blipFill>
          <a:blip r:embed="rId7">
            <a:alphaModFix/>
          </a:blip>
          <a:stretch>
            <a:fillRect/>
          </a:stretch>
        </p:blipFill>
        <p:spPr>
          <a:xfrm>
            <a:off x="8333150" y="3512900"/>
            <a:ext cx="3657600" cy="2438400"/>
          </a:xfrm>
          <a:prstGeom prst="rect">
            <a:avLst/>
          </a:prstGeom>
          <a:noFill/>
          <a:ln>
            <a:noFill/>
          </a:ln>
        </p:spPr>
      </p:pic>
      <p:sp>
        <p:nvSpPr>
          <p:cNvPr id="287" name="Google Shape;287;g22f973ce8c5_0_50"/>
          <p:cNvSpPr txBox="1"/>
          <p:nvPr/>
        </p:nvSpPr>
        <p:spPr>
          <a:xfrm>
            <a:off x="9492400" y="6028225"/>
            <a:ext cx="16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Cr component</a:t>
            </a:r>
            <a:endParaRPr>
              <a:latin typeface="Calibri"/>
              <a:ea typeface="Calibri"/>
              <a:cs typeface="Calibri"/>
              <a:sym typeface="Calibri"/>
            </a:endParaRPr>
          </a:p>
        </p:txBody>
      </p:sp>
      <p:sp>
        <p:nvSpPr>
          <p:cNvPr id="288" name="Google Shape;288;g22f973ce8c5_0_50"/>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89" name="Google Shape;289;g22f973ce8c5_0_50"/>
          <p:cNvSpPr txBox="1"/>
          <p:nvPr/>
        </p:nvSpPr>
        <p:spPr>
          <a:xfrm>
            <a:off x="4504875" y="65053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Anil_Divya_Nagaratna_Nandana</a:t>
            </a:r>
            <a:endParaRPr sz="1200">
              <a:solidFill>
                <a:srgbClr val="888888"/>
              </a:solidFill>
              <a:latin typeface="Calibri"/>
              <a:ea typeface="Calibri"/>
              <a:cs typeface="Calibri"/>
              <a:sym typeface="Calibri"/>
            </a:endParaRPr>
          </a:p>
        </p:txBody>
      </p:sp>
      <p:pic>
        <p:nvPicPr>
          <p:cNvPr id="290" name="Google Shape;290;g22f973ce8c5_0_50"/>
          <p:cNvPicPr preferRelativeResize="0"/>
          <p:nvPr/>
        </p:nvPicPr>
        <p:blipFill rotWithShape="1">
          <a:blip r:embed="rId8">
            <a:alphaModFix/>
          </a:blip>
          <a:srcRect b="0" l="0" r="0" t="0"/>
          <a:stretch/>
        </p:blipFill>
        <p:spPr>
          <a:xfrm>
            <a:off x="10896601" y="0"/>
            <a:ext cx="1295399" cy="1025106"/>
          </a:xfrm>
          <a:prstGeom prst="rect">
            <a:avLst/>
          </a:prstGeom>
          <a:noFill/>
          <a:ln>
            <a:noFill/>
          </a:ln>
        </p:spPr>
      </p:pic>
      <p:sp>
        <p:nvSpPr>
          <p:cNvPr id="291" name="Google Shape;291;g22f973ce8c5_0_50"/>
          <p:cNvSpPr txBox="1"/>
          <p:nvPr/>
        </p:nvSpPr>
        <p:spPr>
          <a:xfrm>
            <a:off x="4575975" y="130525"/>
            <a:ext cx="306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rgbClr val="0033CC"/>
                </a:solidFill>
                <a:latin typeface="Trebuchet MS"/>
                <a:ea typeface="Trebuchet MS"/>
                <a:cs typeface="Trebuchet MS"/>
                <a:sym typeface="Trebuchet MS"/>
              </a:rPr>
              <a:t>Original Image</a:t>
            </a:r>
            <a:endParaRPr sz="1600">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2f973ce8c5_0_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8" name="Google Shape;298;g22f973ce8c5_0_38"/>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299" name="Google Shape;299;g22f973ce8c5_0_38"/>
          <p:cNvSpPr txBox="1"/>
          <p:nvPr/>
        </p:nvSpPr>
        <p:spPr>
          <a:xfrm>
            <a:off x="4377875" y="64887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Anil_Divya_Nagaratna_Nandana</a:t>
            </a:r>
            <a:endParaRPr sz="1200">
              <a:solidFill>
                <a:srgbClr val="888888"/>
              </a:solidFill>
              <a:latin typeface="Calibri"/>
              <a:ea typeface="Calibri"/>
              <a:cs typeface="Calibri"/>
              <a:sym typeface="Calibri"/>
            </a:endParaRPr>
          </a:p>
        </p:txBody>
      </p:sp>
      <p:pic>
        <p:nvPicPr>
          <p:cNvPr id="300" name="Google Shape;300;g22f973ce8c5_0_38"/>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pic>
        <p:nvPicPr>
          <p:cNvPr id="301" name="Google Shape;301;g22f973ce8c5_0_38"/>
          <p:cNvPicPr preferRelativeResize="0"/>
          <p:nvPr/>
        </p:nvPicPr>
        <p:blipFill>
          <a:blip r:embed="rId4">
            <a:alphaModFix/>
          </a:blip>
          <a:stretch>
            <a:fillRect/>
          </a:stretch>
        </p:blipFill>
        <p:spPr>
          <a:xfrm>
            <a:off x="1074800" y="658350"/>
            <a:ext cx="3657600" cy="2438400"/>
          </a:xfrm>
          <a:prstGeom prst="rect">
            <a:avLst/>
          </a:prstGeom>
          <a:noFill/>
          <a:ln>
            <a:noFill/>
          </a:ln>
        </p:spPr>
      </p:pic>
      <p:pic>
        <p:nvPicPr>
          <p:cNvPr id="302" name="Google Shape;302;g22f973ce8c5_0_38"/>
          <p:cNvPicPr preferRelativeResize="0"/>
          <p:nvPr/>
        </p:nvPicPr>
        <p:blipFill>
          <a:blip r:embed="rId5">
            <a:alphaModFix/>
          </a:blip>
          <a:stretch>
            <a:fillRect/>
          </a:stretch>
        </p:blipFill>
        <p:spPr>
          <a:xfrm>
            <a:off x="7111000" y="658350"/>
            <a:ext cx="3657600" cy="2438400"/>
          </a:xfrm>
          <a:prstGeom prst="rect">
            <a:avLst/>
          </a:prstGeom>
          <a:noFill/>
          <a:ln>
            <a:noFill/>
          </a:ln>
        </p:spPr>
      </p:pic>
      <p:pic>
        <p:nvPicPr>
          <p:cNvPr id="303" name="Google Shape;303;g22f973ce8c5_0_38"/>
          <p:cNvPicPr preferRelativeResize="0"/>
          <p:nvPr/>
        </p:nvPicPr>
        <p:blipFill>
          <a:blip r:embed="rId6">
            <a:alphaModFix/>
          </a:blip>
          <a:stretch>
            <a:fillRect/>
          </a:stretch>
        </p:blipFill>
        <p:spPr>
          <a:xfrm>
            <a:off x="152400" y="3596700"/>
            <a:ext cx="3657600" cy="2438400"/>
          </a:xfrm>
          <a:prstGeom prst="rect">
            <a:avLst/>
          </a:prstGeom>
          <a:noFill/>
          <a:ln>
            <a:noFill/>
          </a:ln>
        </p:spPr>
      </p:pic>
      <p:pic>
        <p:nvPicPr>
          <p:cNvPr id="304" name="Google Shape;304;g22f973ce8c5_0_38"/>
          <p:cNvPicPr preferRelativeResize="0"/>
          <p:nvPr/>
        </p:nvPicPr>
        <p:blipFill>
          <a:blip r:embed="rId7">
            <a:alphaModFix/>
          </a:blip>
          <a:stretch>
            <a:fillRect/>
          </a:stretch>
        </p:blipFill>
        <p:spPr>
          <a:xfrm>
            <a:off x="4203100" y="3668938"/>
            <a:ext cx="3657600" cy="2438400"/>
          </a:xfrm>
          <a:prstGeom prst="rect">
            <a:avLst/>
          </a:prstGeom>
          <a:noFill/>
          <a:ln>
            <a:noFill/>
          </a:ln>
        </p:spPr>
      </p:pic>
      <p:pic>
        <p:nvPicPr>
          <p:cNvPr id="305" name="Google Shape;305;g22f973ce8c5_0_38"/>
          <p:cNvPicPr preferRelativeResize="0"/>
          <p:nvPr/>
        </p:nvPicPr>
        <p:blipFill>
          <a:blip r:embed="rId8">
            <a:alphaModFix/>
          </a:blip>
          <a:stretch>
            <a:fillRect/>
          </a:stretch>
        </p:blipFill>
        <p:spPr>
          <a:xfrm>
            <a:off x="8253800" y="3596688"/>
            <a:ext cx="3657600" cy="2438400"/>
          </a:xfrm>
          <a:prstGeom prst="rect">
            <a:avLst/>
          </a:prstGeom>
          <a:noFill/>
          <a:ln>
            <a:noFill/>
          </a:ln>
        </p:spPr>
      </p:pic>
      <p:sp>
        <p:nvSpPr>
          <p:cNvPr id="306" name="Google Shape;306;g22f973ce8c5_0_38"/>
          <p:cNvSpPr txBox="1"/>
          <p:nvPr/>
        </p:nvSpPr>
        <p:spPr>
          <a:xfrm>
            <a:off x="2331200" y="258150"/>
            <a:ext cx="11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RGB Image</a:t>
            </a:r>
            <a:endParaRPr>
              <a:latin typeface="Calibri"/>
              <a:ea typeface="Calibri"/>
              <a:cs typeface="Calibri"/>
              <a:sym typeface="Calibri"/>
            </a:endParaRPr>
          </a:p>
        </p:txBody>
      </p:sp>
      <p:sp>
        <p:nvSpPr>
          <p:cNvPr id="307" name="Google Shape;307;g22f973ce8c5_0_38"/>
          <p:cNvSpPr txBox="1"/>
          <p:nvPr/>
        </p:nvSpPr>
        <p:spPr>
          <a:xfrm>
            <a:off x="8252050" y="258150"/>
            <a:ext cx="13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Ycbcr Image</a:t>
            </a:r>
            <a:endParaRPr>
              <a:latin typeface="Calibri"/>
              <a:ea typeface="Calibri"/>
              <a:cs typeface="Calibri"/>
              <a:sym typeface="Calibri"/>
            </a:endParaRPr>
          </a:p>
        </p:txBody>
      </p:sp>
      <p:sp>
        <p:nvSpPr>
          <p:cNvPr id="308" name="Google Shape;308;g22f973ce8c5_0_38"/>
          <p:cNvSpPr txBox="1"/>
          <p:nvPr/>
        </p:nvSpPr>
        <p:spPr>
          <a:xfrm>
            <a:off x="1114550" y="6064750"/>
            <a:ext cx="16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Y component</a:t>
            </a:r>
            <a:endParaRPr>
              <a:latin typeface="Calibri"/>
              <a:ea typeface="Calibri"/>
              <a:cs typeface="Calibri"/>
              <a:sym typeface="Calibri"/>
            </a:endParaRPr>
          </a:p>
        </p:txBody>
      </p:sp>
      <p:sp>
        <p:nvSpPr>
          <p:cNvPr id="309" name="Google Shape;309;g22f973ce8c5_0_38"/>
          <p:cNvSpPr txBox="1"/>
          <p:nvPr/>
        </p:nvSpPr>
        <p:spPr>
          <a:xfrm>
            <a:off x="5253225" y="6028225"/>
            <a:ext cx="170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Cb component</a:t>
            </a:r>
            <a:endParaRPr>
              <a:latin typeface="Calibri"/>
              <a:ea typeface="Calibri"/>
              <a:cs typeface="Calibri"/>
              <a:sym typeface="Calibri"/>
            </a:endParaRPr>
          </a:p>
        </p:txBody>
      </p:sp>
      <p:sp>
        <p:nvSpPr>
          <p:cNvPr id="310" name="Google Shape;310;g22f973ce8c5_0_38"/>
          <p:cNvSpPr txBox="1"/>
          <p:nvPr/>
        </p:nvSpPr>
        <p:spPr>
          <a:xfrm>
            <a:off x="9492400" y="6028225"/>
            <a:ext cx="16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Cr component</a:t>
            </a:r>
            <a:endParaRPr>
              <a:latin typeface="Calibri"/>
              <a:ea typeface="Calibri"/>
              <a:cs typeface="Calibri"/>
              <a:sym typeface="Calibri"/>
            </a:endParaRPr>
          </a:p>
        </p:txBody>
      </p:sp>
      <p:sp>
        <p:nvSpPr>
          <p:cNvPr id="311" name="Google Shape;311;g22f973ce8c5_0_38"/>
          <p:cNvSpPr txBox="1"/>
          <p:nvPr/>
        </p:nvSpPr>
        <p:spPr>
          <a:xfrm>
            <a:off x="4274075" y="125125"/>
            <a:ext cx="3061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rgbClr val="0033CC"/>
                </a:solidFill>
                <a:latin typeface="Trebuchet MS"/>
                <a:ea typeface="Trebuchet MS"/>
                <a:cs typeface="Trebuchet MS"/>
                <a:sym typeface="Trebuchet MS"/>
              </a:rPr>
              <a:t>Tampered image</a:t>
            </a:r>
            <a:endParaRPr sz="1600">
              <a:solidFill>
                <a:srgbClr val="0033CC"/>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Calibri"/>
              <a:ea typeface="Calibri"/>
              <a:cs typeface="Calibri"/>
              <a:sym typeface="Calibri"/>
            </a:endParaRPr>
          </a:p>
        </p:txBody>
      </p:sp>
      <p:sp>
        <p:nvSpPr>
          <p:cNvPr id="319" name="Google Shape;319;p11"/>
          <p:cNvSpPr txBox="1"/>
          <p:nvPr/>
        </p:nvSpPr>
        <p:spPr>
          <a:xfrm>
            <a:off x="1981200" y="1752600"/>
            <a:ext cx="8229600" cy="31956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is the project progress so far?</a:t>
            </a:r>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is the percentage completion of the project?</a:t>
            </a:r>
            <a:endParaRPr/>
          </a:p>
        </p:txBody>
      </p:sp>
      <p:pic>
        <p:nvPicPr>
          <p:cNvPr id="320" name="Google Shape;320;p1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21" name="Google Shape;3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322" name="Google Shape;3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11"/>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pic>
        <p:nvPicPr>
          <p:cNvPr id="324" name="Google Shape;324;p11"/>
          <p:cNvPicPr preferRelativeResize="0"/>
          <p:nvPr/>
        </p:nvPicPr>
        <p:blipFill>
          <a:blip r:embed="rId4">
            <a:alphaModFix/>
          </a:blip>
          <a:stretch>
            <a:fillRect/>
          </a:stretch>
        </p:blipFill>
        <p:spPr>
          <a:xfrm>
            <a:off x="681025" y="2199288"/>
            <a:ext cx="10829925" cy="2886075"/>
          </a:xfrm>
          <a:prstGeom prst="rect">
            <a:avLst/>
          </a:prstGeom>
          <a:noFill/>
          <a:ln>
            <a:noFill/>
          </a:ln>
        </p:spPr>
      </p:pic>
      <p:sp>
        <p:nvSpPr>
          <p:cNvPr id="325" name="Google Shape;325;p11"/>
          <p:cNvSpPr txBox="1"/>
          <p:nvPr/>
        </p:nvSpPr>
        <p:spPr>
          <a:xfrm>
            <a:off x="3871625" y="5567450"/>
            <a:ext cx="35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Percentage of completion 25%</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30e551cdfa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9" name="Google Shape;99;g230e551cdfa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Image Tampering Detection</a:t>
            </a:r>
            <a:endParaRPr b="0" sz="1200" u="none">
              <a:solidFill>
                <a:srgbClr val="888888"/>
              </a:solidFill>
              <a:latin typeface="Arial"/>
              <a:ea typeface="Arial"/>
              <a:cs typeface="Arial"/>
              <a:sym typeface="Arial"/>
            </a:endParaRPr>
          </a:p>
        </p:txBody>
      </p:sp>
      <p:pic>
        <p:nvPicPr>
          <p:cNvPr id="100" name="Google Shape;100;g230e551cdfa_0_0"/>
          <p:cNvPicPr preferRelativeResize="0"/>
          <p:nvPr/>
        </p:nvPicPr>
        <p:blipFill rotWithShape="1">
          <a:blip r:embed="rId3">
            <a:alphaModFix/>
          </a:blip>
          <a:srcRect b="0" l="0" r="0" t="0"/>
          <a:stretch/>
        </p:blipFill>
        <p:spPr>
          <a:xfrm>
            <a:off x="10946801" y="-62000"/>
            <a:ext cx="1295399" cy="1025106"/>
          </a:xfrm>
          <a:prstGeom prst="rect">
            <a:avLst/>
          </a:prstGeom>
          <a:noFill/>
          <a:ln>
            <a:noFill/>
          </a:ln>
        </p:spPr>
      </p:pic>
      <p:sp>
        <p:nvSpPr>
          <p:cNvPr id="101" name="Google Shape;101;g230e551cdfa_0_0"/>
          <p:cNvSpPr/>
          <p:nvPr/>
        </p:nvSpPr>
        <p:spPr>
          <a:xfrm>
            <a:off x="3048000" y="10228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g230e551cdfa_0_0"/>
          <p:cNvSpPr txBox="1"/>
          <p:nvPr/>
        </p:nvSpPr>
        <p:spPr>
          <a:xfrm>
            <a:off x="4191000" y="494677"/>
            <a:ext cx="6477000" cy="46170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Outline</a:t>
            </a:r>
            <a:endParaRPr b="0" i="0" sz="2400" u="none" cap="none" strike="noStrike">
              <a:solidFill>
                <a:srgbClr val="FF0000"/>
              </a:solidFill>
              <a:latin typeface="Trebuchet MS"/>
              <a:ea typeface="Trebuchet MS"/>
              <a:cs typeface="Trebuchet MS"/>
              <a:sym typeface="Trebuchet MS"/>
            </a:endParaRPr>
          </a:p>
        </p:txBody>
      </p:sp>
      <p:sp>
        <p:nvSpPr>
          <p:cNvPr id="103" name="Google Shape;103;g230e551cdfa_0_0"/>
          <p:cNvSpPr txBox="1"/>
          <p:nvPr/>
        </p:nvSpPr>
        <p:spPr>
          <a:xfrm>
            <a:off x="1600200" y="1676400"/>
            <a:ext cx="8534400" cy="47244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Abstract</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Suggestions from Review - 2</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Proposed Methodology </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Design Constraints &amp; Assumptions</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Dependencies</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HLD</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Technologies Used</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Pseudocode</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Implementation</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Project Progress</a:t>
            </a:r>
            <a:endParaRPr sz="2000">
              <a:solidFill>
                <a:srgbClr val="0033CC"/>
              </a:solidFill>
              <a:latin typeface="Trebuchet MS"/>
              <a:ea typeface="Trebuchet MS"/>
              <a:cs typeface="Trebuchet MS"/>
              <a:sym typeface="Trebuchet MS"/>
            </a:endParaRPr>
          </a:p>
          <a:p>
            <a:pPr indent="-355600" lvl="0" marL="457200" rtl="0" algn="l">
              <a:lnSpc>
                <a:spcPct val="115000"/>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References</a:t>
            </a:r>
            <a:endParaRPr sz="2000">
              <a:solidFill>
                <a:srgbClr val="0033CC"/>
              </a:solidFill>
              <a:latin typeface="Trebuchet MS"/>
              <a:ea typeface="Trebuchet MS"/>
              <a:cs typeface="Trebuchet MS"/>
              <a:sym typeface="Trebuchet MS"/>
            </a:endParaRPr>
          </a:p>
          <a:p>
            <a:pPr indent="-342900" lvl="0" marL="34290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34290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800100" rtl="0" algn="l">
              <a:spcBef>
                <a:spcPts val="0"/>
              </a:spcBef>
              <a:spcAft>
                <a:spcPts val="0"/>
              </a:spcAft>
              <a:buNone/>
            </a:pPr>
            <a:r>
              <a:rPr lang="en-US" sz="2400">
                <a:solidFill>
                  <a:srgbClr val="0033CC"/>
                </a:solidFill>
                <a:latin typeface="Trebuchet MS"/>
                <a:ea typeface="Trebuchet MS"/>
                <a:cs typeface="Trebuchet MS"/>
                <a:sym typeface="Trebuchet MS"/>
              </a:rPr>
              <a:t> </a:t>
            </a:r>
            <a:endParaRPr sz="2400">
              <a:solidFill>
                <a:srgbClr val="0033CC"/>
              </a:solidFill>
              <a:latin typeface="Calibri"/>
              <a:ea typeface="Calibri"/>
              <a:cs typeface="Calibri"/>
              <a:sym typeface="Calibri"/>
            </a:endParaRPr>
          </a:p>
          <a:p>
            <a:pPr indent="-342900" lvl="0" marL="34290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b="0" i="0" sz="2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33" name="Google Shape;333;p12"/>
          <p:cNvSpPr txBox="1"/>
          <p:nvPr/>
        </p:nvSpPr>
        <p:spPr>
          <a:xfrm>
            <a:off x="609600" y="1722642"/>
            <a:ext cx="10058400" cy="42783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sz="27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lang="en-US" sz="2100">
                <a:solidFill>
                  <a:srgbClr val="0033CC"/>
                </a:solidFill>
                <a:highlight>
                  <a:srgbClr val="FFFFFF"/>
                </a:highlight>
                <a:uFill>
                  <a:noFill/>
                </a:uFill>
                <a:latin typeface="Trebuchet MS"/>
                <a:ea typeface="Trebuchet MS"/>
                <a:cs typeface="Trebuchet MS"/>
                <a:sym typeface="Trebuchet MS"/>
                <a:hlinkClick r:id="rId3">
                  <a:extLst>
                    <a:ext uri="{A12FA001-AC4F-418D-AE19-62706E023703}">
                      <ahyp:hlinkClr val="tx"/>
                    </a:ext>
                  </a:extLst>
                </a:hlinkClick>
              </a:rPr>
              <a:t>Peng Zhou</a:t>
            </a:r>
            <a:r>
              <a:rPr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highlight>
                  <a:srgbClr val="FFFFFF"/>
                </a:highlight>
                <a:uFill>
                  <a:noFill/>
                </a:uFill>
                <a:latin typeface="Trebuchet MS"/>
                <a:ea typeface="Trebuchet MS"/>
                <a:cs typeface="Trebuchet MS"/>
                <a:sym typeface="Trebuchet MS"/>
                <a:hlinkClick r:id="rId4">
                  <a:extLst>
                    <a:ext uri="{A12FA001-AC4F-418D-AE19-62706E023703}">
                      <ahyp:hlinkClr val="tx"/>
                    </a:ext>
                  </a:extLst>
                </a:hlinkClick>
              </a:rPr>
              <a:t>Xintong Han</a:t>
            </a:r>
            <a:r>
              <a:rPr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highlight>
                  <a:srgbClr val="FFFFFF"/>
                </a:highlight>
                <a:uFill>
                  <a:noFill/>
                </a:uFill>
                <a:latin typeface="Trebuchet MS"/>
                <a:ea typeface="Trebuchet MS"/>
                <a:cs typeface="Trebuchet MS"/>
                <a:sym typeface="Trebuchet MS"/>
                <a:hlinkClick r:id="rId5">
                  <a:extLst>
                    <a:ext uri="{A12FA001-AC4F-418D-AE19-62706E023703}">
                      <ahyp:hlinkClr val="tx"/>
                    </a:ext>
                  </a:extLst>
                </a:hlinkClick>
              </a:rPr>
              <a:t>Vlad I. Morariu</a:t>
            </a:r>
            <a:r>
              <a:rPr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highlight>
                  <a:srgbClr val="FFFFFF"/>
                </a:highlight>
                <a:uFill>
                  <a:noFill/>
                </a:uFill>
                <a:latin typeface="Trebuchet MS"/>
                <a:ea typeface="Trebuchet MS"/>
                <a:cs typeface="Trebuchet MS"/>
                <a:sym typeface="Trebuchet MS"/>
                <a:hlinkClick r:id="rId6">
                  <a:extLst>
                    <a:ext uri="{A12FA001-AC4F-418D-AE19-62706E023703}">
                      <ahyp:hlinkClr val="tx"/>
                    </a:ext>
                  </a:extLst>
                </a:hlinkClick>
              </a:rPr>
              <a:t>Larry S. Davis</a:t>
            </a:r>
            <a:r>
              <a:rPr lang="en-US" sz="2100">
                <a:solidFill>
                  <a:srgbClr val="0033CC"/>
                </a:solidFill>
                <a:latin typeface="Trebuchet MS"/>
                <a:ea typeface="Trebuchet MS"/>
                <a:cs typeface="Trebuchet MS"/>
                <a:sym typeface="Trebuchet MS"/>
              </a:rPr>
              <a:t>, “</a:t>
            </a:r>
            <a:r>
              <a:rPr lang="en-US" sz="2100">
                <a:solidFill>
                  <a:srgbClr val="0033CC"/>
                </a:solidFill>
                <a:highlight>
                  <a:srgbClr val="FFFFFF"/>
                </a:highlight>
                <a:latin typeface="Trebuchet MS"/>
                <a:ea typeface="Trebuchet MS"/>
                <a:cs typeface="Trebuchet MS"/>
                <a:sym typeface="Trebuchet MS"/>
              </a:rPr>
              <a:t>Learning Rich Features for Image Manipulation Detection</a:t>
            </a:r>
            <a:r>
              <a:rPr b="1"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highlight>
                  <a:srgbClr val="FFFFFF"/>
                </a:highlight>
                <a:uFill>
                  <a:noFill/>
                </a:uFill>
                <a:latin typeface="Trebuchet MS"/>
                <a:ea typeface="Trebuchet MS"/>
                <a:cs typeface="Trebuchet MS"/>
                <a:sym typeface="Trebuchet MS"/>
                <a:hlinkClick r:id="rId7">
                  <a:extLst>
                    <a:ext uri="{A12FA001-AC4F-418D-AE19-62706E023703}">
                      <ahyp:hlinkClr val="tx"/>
                    </a:ext>
                  </a:extLst>
                </a:hlinkClick>
              </a:rPr>
              <a:t>IEEE/CVF Conference on Computer Vision and Pattern Recognition</a:t>
            </a:r>
            <a:r>
              <a:rPr lang="en-US" sz="2100">
                <a:solidFill>
                  <a:srgbClr val="0033CC"/>
                </a:solidFill>
                <a:latin typeface="Trebuchet MS"/>
                <a:ea typeface="Trebuchet MS"/>
                <a:cs typeface="Trebuchet MS"/>
                <a:sym typeface="Trebuchet MS"/>
              </a:rPr>
              <a:t>, 2018.</a:t>
            </a:r>
            <a:endParaRPr sz="2100">
              <a:solidFill>
                <a:srgbClr val="0033CC"/>
              </a:solidFill>
              <a:latin typeface="Trebuchet MS"/>
              <a:ea typeface="Trebuchet MS"/>
              <a:cs typeface="Trebuchet MS"/>
              <a:sym typeface="Trebuchet MS"/>
            </a:endParaRPr>
          </a:p>
          <a:p>
            <a:pPr indent="0" lvl="0" marL="1371600" rtl="0" algn="just">
              <a:spcBef>
                <a:spcPts val="0"/>
              </a:spcBef>
              <a:spcAft>
                <a:spcPts val="0"/>
              </a:spcAft>
              <a:buNone/>
            </a:pPr>
            <a:r>
              <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Saurabh Agarwal &amp; Satish Chand “Blind Forensics of Images using Higher Order Local Binary Pattern”, Journal of Applied Security Research, 2018. </a:t>
            </a:r>
            <a:endParaRPr sz="2100">
              <a:solidFill>
                <a:srgbClr val="0033CC"/>
              </a:solidFill>
              <a:latin typeface="Trebuchet MS"/>
              <a:ea typeface="Trebuchet MS"/>
              <a:cs typeface="Trebuchet MS"/>
              <a:sym typeface="Trebuchet MS"/>
            </a:endParaRPr>
          </a:p>
          <a:p>
            <a:pPr indent="0" lvl="0" marL="1371600" rtl="0" algn="just">
              <a:spcBef>
                <a:spcPts val="0"/>
              </a:spcBef>
              <a:spcAft>
                <a:spcPts val="0"/>
              </a:spcAft>
              <a:buNone/>
            </a:pPr>
            <a:r>
              <a:t/>
            </a:r>
            <a:endParaRPr sz="2100">
              <a:solidFill>
                <a:srgbClr val="0033CC"/>
              </a:solidFill>
              <a:latin typeface="Trebuchet MS"/>
              <a:ea typeface="Trebuchet MS"/>
              <a:cs typeface="Trebuchet MS"/>
              <a:sym typeface="Trebuchet MS"/>
            </a:endParaRPr>
          </a:p>
          <a:p>
            <a:pPr indent="-323850" lvl="0" marL="457200" rtl="0" algn="just">
              <a:spcBef>
                <a:spcPts val="0"/>
              </a:spcBef>
              <a:spcAft>
                <a:spcPts val="0"/>
              </a:spcAft>
              <a:buClr>
                <a:srgbClr val="0033CC"/>
              </a:buClr>
              <a:buSzPts val="1500"/>
              <a:buFont typeface="Trebuchet MS"/>
              <a:buChar char="●"/>
            </a:pPr>
            <a:r>
              <a:rPr lang="en-US" sz="2100">
                <a:solidFill>
                  <a:srgbClr val="0033CC"/>
                </a:solidFill>
                <a:latin typeface="Trebuchet MS"/>
                <a:ea typeface="Trebuchet MS"/>
                <a:cs typeface="Trebuchet MS"/>
                <a:sym typeface="Trebuchet MS"/>
              </a:rPr>
              <a:t>V.T. Manu B.M. Mehtre “Tamper Detection of Social Media Images using Quality Artifacts and Texture Features”, </a:t>
            </a:r>
            <a:r>
              <a:rPr lang="en-US" sz="2100">
                <a:solidFill>
                  <a:srgbClr val="0033CC"/>
                </a:solidFill>
                <a:uFill>
                  <a:noFill/>
                </a:uFill>
                <a:latin typeface="Trebuchet MS"/>
                <a:ea typeface="Trebuchet MS"/>
                <a:cs typeface="Trebuchet MS"/>
                <a:sym typeface="Trebuchet MS"/>
                <a:hlinkClick r:id="rId8">
                  <a:extLst>
                    <a:ext uri="{A12FA001-AC4F-418D-AE19-62706E023703}">
                      <ahyp:hlinkClr val="tx"/>
                    </a:ext>
                  </a:extLst>
                </a:hlinkClick>
              </a:rPr>
              <a:t>Forensic Science International</a:t>
            </a:r>
            <a:r>
              <a:rPr lang="en-US" sz="1700">
                <a:latin typeface="Trebuchet MS"/>
                <a:ea typeface="Trebuchet MS"/>
                <a:cs typeface="Trebuchet MS"/>
                <a:sym typeface="Trebuchet MS"/>
              </a:rPr>
              <a:t> </a:t>
            </a:r>
            <a:r>
              <a:rPr lang="en-US" sz="2100">
                <a:solidFill>
                  <a:srgbClr val="0033CC"/>
                </a:solidFill>
                <a:uFill>
                  <a:noFill/>
                </a:uFill>
                <a:latin typeface="Trebuchet MS"/>
                <a:ea typeface="Trebuchet MS"/>
                <a:cs typeface="Trebuchet MS"/>
                <a:sym typeface="Trebuchet MS"/>
                <a:hlinkClick r:id="rId9">
                  <a:extLst>
                    <a:ext uri="{A12FA001-AC4F-418D-AE19-62706E023703}">
                      <ahyp:hlinkClr val="tx"/>
                    </a:ext>
                  </a:extLst>
                </a:hlinkClick>
              </a:rPr>
              <a:t>Volume 295</a:t>
            </a:r>
            <a:r>
              <a:rPr lang="en-US" sz="2100">
                <a:solidFill>
                  <a:srgbClr val="0033CC"/>
                </a:solidFill>
                <a:latin typeface="Trebuchet MS"/>
                <a:ea typeface="Trebuchet MS"/>
                <a:cs typeface="Trebuchet MS"/>
                <a:sym typeface="Trebuchet MS"/>
              </a:rPr>
              <a:t>, 2018</a:t>
            </a:r>
            <a:endParaRPr sz="2100">
              <a:solidFill>
                <a:srgbClr val="0033CC"/>
              </a:solidFill>
              <a:latin typeface="Trebuchet MS"/>
              <a:ea typeface="Trebuchet MS"/>
              <a:cs typeface="Trebuchet MS"/>
              <a:sym typeface="Trebuchet MS"/>
            </a:endParaRPr>
          </a:p>
          <a:p>
            <a:pPr indent="0" lvl="0" marL="1371600" rtl="0" algn="just">
              <a:lnSpc>
                <a:spcPct val="115000"/>
              </a:lnSpc>
              <a:spcBef>
                <a:spcPts val="0"/>
              </a:spcBef>
              <a:spcAft>
                <a:spcPts val="0"/>
              </a:spcAft>
              <a:buNone/>
            </a:pPr>
            <a:r>
              <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Sunen Chakraborty</a:t>
            </a:r>
            <a:r>
              <a:rPr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Kingshuk Chatterjee</a:t>
            </a:r>
            <a:r>
              <a:rPr lang="en-US" sz="2100">
                <a:solidFill>
                  <a:srgbClr val="0033CC"/>
                </a:solidFill>
                <a:highlight>
                  <a:srgbClr val="FFFFFF"/>
                </a:highlight>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Paramita Dey</a:t>
            </a:r>
            <a:r>
              <a:rPr b="1" lang="en-US" sz="2100">
                <a:solidFill>
                  <a:srgbClr val="0033CC"/>
                </a:solidFill>
                <a:latin typeface="Trebuchet MS"/>
                <a:ea typeface="Trebuchet MS"/>
                <a:cs typeface="Trebuchet MS"/>
                <a:sym typeface="Trebuchet MS"/>
              </a:rPr>
              <a:t> “</a:t>
            </a:r>
            <a:r>
              <a:rPr lang="en-US" sz="2100">
                <a:solidFill>
                  <a:srgbClr val="0033CC"/>
                </a:solidFill>
                <a:latin typeface="Trebuchet MS"/>
                <a:ea typeface="Trebuchet MS"/>
                <a:cs typeface="Trebuchet MS"/>
                <a:sym typeface="Trebuchet MS"/>
              </a:rPr>
              <a:t>Detection of Image Tampering Using Deep Learning, Error Levels &amp; Noise Residuals”, 2022 </a:t>
            </a:r>
            <a:endParaRPr sz="21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300">
              <a:solidFill>
                <a:schemeClr val="dk1"/>
              </a:solidFill>
              <a:latin typeface="Trebuchet MS"/>
              <a:ea typeface="Trebuchet MS"/>
              <a:cs typeface="Trebuchet MS"/>
              <a:sym typeface="Trebuchet MS"/>
            </a:endParaRPr>
          </a:p>
        </p:txBody>
      </p:sp>
      <p:pic>
        <p:nvPicPr>
          <p:cNvPr id="334" name="Google Shape;334;p12"/>
          <p:cNvPicPr preferRelativeResize="0"/>
          <p:nvPr/>
        </p:nvPicPr>
        <p:blipFill rotWithShape="1">
          <a:blip r:embed="rId10">
            <a:alphaModFix/>
          </a:blip>
          <a:srcRect b="0" l="0" r="0" t="0"/>
          <a:stretch/>
        </p:blipFill>
        <p:spPr>
          <a:xfrm>
            <a:off x="10896601" y="0"/>
            <a:ext cx="1295399" cy="1025106"/>
          </a:xfrm>
          <a:prstGeom prst="rect">
            <a:avLst/>
          </a:prstGeom>
          <a:noFill/>
          <a:ln>
            <a:noFill/>
          </a:ln>
        </p:spPr>
      </p:pic>
      <p:sp>
        <p:nvSpPr>
          <p:cNvPr id="335" name="Google Shape;3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336" name="Google Shape;3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2"/>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30ca6d8282_3_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g230ca6d8282_3_7"/>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45" name="Google Shape;345;g230ca6d8282_3_7"/>
          <p:cNvSpPr txBox="1"/>
          <p:nvPr/>
        </p:nvSpPr>
        <p:spPr>
          <a:xfrm>
            <a:off x="609600" y="1722642"/>
            <a:ext cx="10058400" cy="4278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1800">
              <a:solidFill>
                <a:srgbClr val="0033CC"/>
              </a:solidFill>
              <a:highlight>
                <a:srgbClr val="FFFFFF"/>
              </a:highlight>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 Framework to detect Fake TWEET images on  Social Media “Shivam B. Parikh, </a:t>
            </a:r>
            <a:endParaRPr sz="1800">
              <a:solidFill>
                <a:srgbClr val="0033CC"/>
              </a:solidFill>
              <a:latin typeface="Trebuchet MS"/>
              <a:ea typeface="Trebuchet MS"/>
              <a:cs typeface="Trebuchet MS"/>
              <a:sym typeface="Trebuchet MS"/>
            </a:endParaRPr>
          </a:p>
          <a:p>
            <a:pPr indent="457200" lvl="0" marL="0" rtl="0" algn="just">
              <a:spcBef>
                <a:spcPts val="0"/>
              </a:spcBef>
              <a:spcAft>
                <a:spcPts val="0"/>
              </a:spcAft>
              <a:buNone/>
            </a:pPr>
            <a:r>
              <a:rPr lang="en-US" sz="1800">
                <a:solidFill>
                  <a:srgbClr val="0033CC"/>
                </a:solidFill>
                <a:latin typeface="Trebuchet MS"/>
                <a:ea typeface="Trebuchet MS"/>
                <a:cs typeface="Trebuchet MS"/>
                <a:sym typeface="Trebuchet MS"/>
              </a:rPr>
              <a:t>  Saurin R. Khedia and Pradeep K. Atrey” 2019</a:t>
            </a:r>
            <a:endParaRPr sz="1800">
              <a:solidFill>
                <a:srgbClr val="0033CC"/>
              </a:solidFill>
              <a:latin typeface="Trebuchet MS"/>
              <a:ea typeface="Trebuchet MS"/>
              <a:cs typeface="Trebuchet MS"/>
              <a:sym typeface="Trebuchet MS"/>
            </a:endParaRPr>
          </a:p>
          <a:p>
            <a:pPr indent="0" lvl="0" marL="91440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Image Forgery Detection Using Machine Learning “K.Latha , D.Kavitha”  2022</a:t>
            </a:r>
            <a:endParaRPr sz="18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US" sz="1800">
                <a:solidFill>
                  <a:srgbClr val="0033CC"/>
                </a:solidFill>
                <a:latin typeface="Trebuchet MS"/>
                <a:ea typeface="Trebuchet MS"/>
                <a:cs typeface="Trebuchet MS"/>
                <a:sym typeface="Trebuchet MS"/>
              </a:rPr>
              <a:t>Authentication Based Image Forgery Detection Using Optimized Features In JPEG Images      “Amandeep KAUR,Isha Vats”  2017</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1150">
              <a:solidFill>
                <a:schemeClr val="dk1"/>
              </a:solidFill>
              <a:highlight>
                <a:srgbClr val="FFFFFF"/>
              </a:highlight>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265112" lvl="1" marL="1077912"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pic>
        <p:nvPicPr>
          <p:cNvPr id="346" name="Google Shape;346;g230ca6d8282_3_7"/>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47" name="Google Shape;347;g230ca6d8282_3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348" name="Google Shape;348;g230ca6d8282_3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g230ca6d8282_3_7"/>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p:nvPr/>
        </p:nvSpPr>
        <p:spPr>
          <a:xfrm>
            <a:off x="4672710" y="2529425"/>
            <a:ext cx="25065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
        <p:nvSpPr>
          <p:cNvPr id="355" name="Google Shape;35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356" name="Google Shape;35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p:nvPr/>
        </p:nvSpPr>
        <p:spPr>
          <a:xfrm>
            <a:off x="3048000" y="7517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txBox="1"/>
          <p:nvPr/>
        </p:nvSpPr>
        <p:spPr>
          <a:xfrm>
            <a:off x="373200" y="1111863"/>
            <a:ext cx="11445600" cy="49947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b="1" lang="en-US" sz="2200">
                <a:solidFill>
                  <a:srgbClr val="0033CC"/>
                </a:solidFill>
                <a:latin typeface="Trebuchet MS"/>
                <a:ea typeface="Trebuchet MS"/>
                <a:cs typeface="Trebuchet MS"/>
                <a:sym typeface="Trebuchet MS"/>
              </a:rPr>
              <a:t>Problem Statement:</a:t>
            </a:r>
            <a:endParaRPr b="1"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b="1"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2200">
                <a:solidFill>
                  <a:srgbClr val="0033CC"/>
                </a:solidFill>
                <a:latin typeface="Trebuchet MS"/>
                <a:ea typeface="Trebuchet MS"/>
                <a:cs typeface="Trebuchet MS"/>
                <a:sym typeface="Trebuchet MS"/>
              </a:rPr>
              <a:t>With the increased availability of digital image editing tools, it has become increasingly easier to manipulate images which are too difficult for the human eye to detect. This has led to an increase in the number of tampered images that are spread online. These tampered images are being used various malicious purposes, including spreading fake news or even defaming someone. Traditional methods of detecting tampered images rely on visual inspection, which is time-consuming and prone to errors. So there is a need for an automated system that can accurately and efficiently detect image tampering. </a:t>
            </a:r>
            <a:r>
              <a:rPr b="1" lang="en-US" sz="2200">
                <a:solidFill>
                  <a:srgbClr val="0033CC"/>
                </a:solidFill>
                <a:latin typeface="Trebuchet MS"/>
                <a:ea typeface="Trebuchet MS"/>
                <a:cs typeface="Trebuchet MS"/>
                <a:sym typeface="Trebuchet MS"/>
              </a:rPr>
              <a:t>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b="1" lang="en-US" sz="2200">
                <a:solidFill>
                  <a:srgbClr val="0033CC"/>
                </a:solidFill>
                <a:latin typeface="Trebuchet MS"/>
                <a:ea typeface="Trebuchet MS"/>
                <a:cs typeface="Trebuchet MS"/>
                <a:sym typeface="Trebuchet MS"/>
              </a:rPr>
              <a:t>Scope:</a:t>
            </a:r>
            <a:r>
              <a:rPr lang="en-US" sz="2200">
                <a:solidFill>
                  <a:srgbClr val="0033CC"/>
                </a:solidFill>
                <a:latin typeface="Trebuchet MS"/>
                <a:ea typeface="Trebuchet MS"/>
                <a:cs typeface="Trebuchet MS"/>
                <a:sym typeface="Trebuchet MS"/>
              </a:rPr>
              <a:t>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Input image : RGB</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Tampering types : Copy-move, image splicing</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a:p>
            <a:pPr indent="0" lvl="0" marL="0" marR="0" rtl="0" algn="just">
              <a:spcBef>
                <a:spcPts val="48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0" lvl="0" marL="0" marR="0" rtl="0" algn="just">
              <a:spcBef>
                <a:spcPts val="480"/>
              </a:spcBef>
              <a:spcAft>
                <a:spcPts val="0"/>
              </a:spcAft>
              <a:buNone/>
            </a:pPr>
            <a:r>
              <a:t/>
            </a:r>
            <a:endParaRPr sz="2200">
              <a:solidFill>
                <a:srgbClr val="0033CC"/>
              </a:solidFill>
              <a:latin typeface="Trebuchet MS"/>
              <a:ea typeface="Trebuchet MS"/>
              <a:cs typeface="Trebuchet MS"/>
              <a:sym typeface="Trebuchet MS"/>
            </a:endParaRPr>
          </a:p>
        </p:txBody>
      </p:sp>
      <p:sp>
        <p:nvSpPr>
          <p:cNvPr id="111" name="Google Shape;111;p2"/>
          <p:cNvSpPr txBox="1"/>
          <p:nvPr/>
        </p:nvSpPr>
        <p:spPr>
          <a:xfrm>
            <a:off x="4191000" y="343177"/>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t>
            </a:r>
            <a:endParaRPr/>
          </a:p>
        </p:txBody>
      </p:sp>
      <p:pic>
        <p:nvPicPr>
          <p:cNvPr id="112" name="Google Shape;112;p2"/>
          <p:cNvPicPr preferRelativeResize="0"/>
          <p:nvPr/>
        </p:nvPicPr>
        <p:blipFill rotWithShape="1">
          <a:blip r:embed="rId3">
            <a:alphaModFix/>
          </a:blip>
          <a:srcRect b="0" l="0" r="0" t="0"/>
          <a:stretch/>
        </p:blipFill>
        <p:spPr>
          <a:xfrm>
            <a:off x="10946801" y="-62000"/>
            <a:ext cx="1295399" cy="1025106"/>
          </a:xfrm>
          <a:prstGeom prst="rect">
            <a:avLst/>
          </a:prstGeom>
          <a:noFill/>
          <a:ln>
            <a:noFill/>
          </a:ln>
        </p:spPr>
      </p:pic>
      <p:sp>
        <p:nvSpPr>
          <p:cNvPr id="113" name="Google Shape;1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14" name="Google Shape;1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2"/>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Image Tampering Detection</a:t>
            </a:r>
            <a:endParaRPr b="0" sz="1200" u="none">
              <a:solidFill>
                <a:srgbClr val="88888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3"/>
          <p:cNvSpPr txBox="1"/>
          <p:nvPr/>
        </p:nvSpPr>
        <p:spPr>
          <a:xfrm>
            <a:off x="770400" y="2960275"/>
            <a:ext cx="10583400" cy="602100"/>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Explore research direction where there is no requirement for original image in testing.</a:t>
            </a:r>
            <a:endParaRPr sz="2400">
              <a:solidFill>
                <a:srgbClr val="0033CC"/>
              </a:solidFill>
              <a:latin typeface="Trebuchet MS"/>
              <a:ea typeface="Trebuchet MS"/>
              <a:cs typeface="Trebuchet MS"/>
              <a:sym typeface="Trebuchet MS"/>
            </a:endParaRPr>
          </a:p>
          <a:p>
            <a:pPr indent="0" lvl="0" marL="457200" rtl="0" algn="just">
              <a:spcBef>
                <a:spcPts val="480"/>
              </a:spcBef>
              <a:spcAft>
                <a:spcPts val="0"/>
              </a:spcAft>
              <a:buClr>
                <a:schemeClr val="dk1"/>
              </a:buClr>
              <a:buSzPts val="1100"/>
              <a:buFont typeface="Arial"/>
              <a:buNone/>
            </a:pPr>
            <a:r>
              <a:t/>
            </a:r>
            <a:endParaRPr sz="24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23" name="Google Shape;123;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pic>
        <p:nvPicPr>
          <p:cNvPr id="124" name="Google Shape;124;p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25" name="Google Shape;1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26" name="Google Shape;1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3"/>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a:off x="3379350" y="94747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6"/>
          <p:cNvSpPr txBox="1"/>
          <p:nvPr/>
        </p:nvSpPr>
        <p:spPr>
          <a:xfrm>
            <a:off x="3226950" y="456988"/>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a:t>
            </a:r>
            <a:endParaRPr sz="2400">
              <a:solidFill>
                <a:schemeClr val="dk1"/>
              </a:solidFill>
              <a:latin typeface="Calibri"/>
              <a:ea typeface="Calibri"/>
              <a:cs typeface="Calibri"/>
              <a:sym typeface="Calibri"/>
            </a:endParaRPr>
          </a:p>
        </p:txBody>
      </p:sp>
      <p:pic>
        <p:nvPicPr>
          <p:cNvPr id="134" name="Google Shape;134;p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35" name="Google Shape;1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36" name="Google Shape;1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6"/>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38" name="Google Shape;138;p6"/>
          <p:cNvSpPr txBox="1"/>
          <p:nvPr/>
        </p:nvSpPr>
        <p:spPr>
          <a:xfrm>
            <a:off x="387750" y="1012850"/>
            <a:ext cx="11416500" cy="62802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Preprocessing: </a:t>
            </a:r>
            <a:r>
              <a:rPr lang="en-US" sz="2200">
                <a:solidFill>
                  <a:srgbClr val="0033CC"/>
                </a:solidFill>
                <a:latin typeface="Trebuchet MS"/>
                <a:ea typeface="Trebuchet MS"/>
                <a:cs typeface="Trebuchet MS"/>
                <a:sym typeface="Trebuchet MS"/>
              </a:rPr>
              <a:t>The input RGB image is converted to the YCbCr color space to separate the luminance (Y) and chrominance (Cb and Cr) components.</a:t>
            </a:r>
            <a:endParaRPr sz="2200">
              <a:solidFill>
                <a:srgbClr val="0033CC"/>
              </a:solidFill>
              <a:latin typeface="Trebuchet MS"/>
              <a:ea typeface="Trebuchet MS"/>
              <a:cs typeface="Trebuchet MS"/>
              <a:sym typeface="Trebuchet MS"/>
            </a:endParaRPr>
          </a:p>
          <a:p>
            <a:pPr indent="0" lvl="0" marL="9144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Feature Extraction using CNN</a:t>
            </a:r>
            <a:r>
              <a:rPr lang="en-US" sz="2200">
                <a:solidFill>
                  <a:srgbClr val="0033CC"/>
                </a:solidFill>
                <a:latin typeface="Trebuchet MS"/>
                <a:ea typeface="Trebuchet MS"/>
                <a:cs typeface="Trebuchet MS"/>
                <a:sym typeface="Trebuchet MS"/>
              </a:rPr>
              <a:t>: A convolutional neural network (CNN) is used to learn the features of authentic and tampered regions in the image. The CNN consists of multiple layers of filters that perform convolutions on the input image to extract different features at different scales.</a:t>
            </a:r>
            <a:endParaRPr sz="2200">
              <a:solidFill>
                <a:srgbClr val="0033CC"/>
              </a:solidFill>
              <a:latin typeface="Trebuchet MS"/>
              <a:ea typeface="Trebuchet MS"/>
              <a:cs typeface="Trebuchet MS"/>
              <a:sym typeface="Trebuchet MS"/>
            </a:endParaRPr>
          </a:p>
          <a:p>
            <a:pPr indent="0" lvl="0" marL="9144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Training with the CNN and SGD</a:t>
            </a:r>
            <a:r>
              <a:rPr lang="en-US" sz="2200">
                <a:solidFill>
                  <a:srgbClr val="0033CC"/>
                </a:solidFill>
                <a:latin typeface="Trebuchet MS"/>
                <a:ea typeface="Trebuchet MS"/>
                <a:cs typeface="Trebuchet MS"/>
                <a:sym typeface="Trebuchet MS"/>
              </a:rPr>
              <a:t>: The CNN is trained on a dataset of labeled images, including both authentic and tampered images. The training process involves feeding the labeled images into the CNN, which learns to extract features from the images and classify them as authentic or tampered. </a:t>
            </a:r>
            <a:r>
              <a:rPr lang="en-US" sz="2200">
                <a:solidFill>
                  <a:srgbClr val="0033CC"/>
                </a:solidFill>
                <a:latin typeface="Trebuchet MS"/>
                <a:ea typeface="Trebuchet MS"/>
                <a:cs typeface="Trebuchet MS"/>
                <a:sym typeface="Trebuchet MS"/>
              </a:rPr>
              <a:t>The training process is typically done using stochastic gradient descent (SGD) to adjust the weights and biases of the network to minimize the loss function and improve its accuracy in detecting tampered images..</a:t>
            </a:r>
            <a:endParaRPr sz="2200">
              <a:solidFill>
                <a:srgbClr val="0033CC"/>
              </a:solidFill>
              <a:latin typeface="Trebuchet MS"/>
              <a:ea typeface="Trebuchet MS"/>
              <a:cs typeface="Trebuchet MS"/>
              <a:sym typeface="Trebuchet MS"/>
            </a:endParaRPr>
          </a:p>
          <a:p>
            <a:pPr indent="0" lvl="0" marL="9144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390d5b31e5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5" name="Google Shape;145;g2390d5b31e5_0_3"/>
          <p:cNvSpPr txBox="1"/>
          <p:nvPr/>
        </p:nvSpPr>
        <p:spPr>
          <a:xfrm>
            <a:off x="895900" y="937188"/>
            <a:ext cx="10505700" cy="56028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Tampered Region Localization with Sliding Window Detection:</a:t>
            </a:r>
            <a:r>
              <a:rPr lang="en-US" sz="2200">
                <a:solidFill>
                  <a:srgbClr val="0033CC"/>
                </a:solidFill>
                <a:latin typeface="Trebuchet MS"/>
                <a:ea typeface="Trebuchet MS"/>
                <a:cs typeface="Trebuchet MS"/>
                <a:sym typeface="Trebuchet MS"/>
              </a:rPr>
              <a:t> Once the CNN has been trained to recognize tampered images, it can be used to localize the tampered regions within an image. This is done using a technique called sliding window detection, where a small window is moved across the image at different positions and scales, and the CNN is used to classify each window as authentic or tampered. The regions with the highest probability of being tampered are then considered as the tampered regions.</a:t>
            </a:r>
            <a:endParaRPr sz="2200">
              <a:solidFill>
                <a:srgbClr val="0033CC"/>
              </a:solidFill>
              <a:latin typeface="Trebuchet MS"/>
              <a:ea typeface="Trebuchet MS"/>
              <a:cs typeface="Trebuchet MS"/>
              <a:sym typeface="Trebuchet MS"/>
            </a:endParaRPr>
          </a:p>
          <a:p>
            <a:pPr indent="0" lvl="0" marL="914400" rtl="0" algn="just">
              <a:spcBef>
                <a:spcPts val="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Post-processing with NMS:</a:t>
            </a:r>
            <a:r>
              <a:rPr lang="en-US" sz="2200">
                <a:solidFill>
                  <a:srgbClr val="0033CC"/>
                </a:solidFill>
                <a:latin typeface="Trebuchet MS"/>
                <a:ea typeface="Trebuchet MS"/>
                <a:cs typeface="Trebuchet MS"/>
                <a:sym typeface="Trebuchet MS"/>
              </a:rPr>
              <a:t> To improve the accuracy of the tampered region localization, post-processing techniques can be applied, such as non-maximum suppression (NMS), which removes overlapping regions and keeps only the regions with the highest probability of being tampered.</a:t>
            </a:r>
            <a:endParaRPr sz="2200">
              <a:solidFill>
                <a:srgbClr val="0033CC"/>
              </a:solidFill>
              <a:latin typeface="Trebuchet MS"/>
              <a:ea typeface="Trebuchet MS"/>
              <a:cs typeface="Trebuchet MS"/>
              <a:sym typeface="Trebuchet MS"/>
            </a:endParaRPr>
          </a:p>
          <a:p>
            <a:pPr indent="0" lvl="0" marL="914400" rtl="0" algn="just">
              <a:spcBef>
                <a:spcPts val="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Tampered Image Output: </a:t>
            </a:r>
            <a:r>
              <a:rPr lang="en-US" sz="2200">
                <a:solidFill>
                  <a:srgbClr val="0033CC"/>
                </a:solidFill>
                <a:latin typeface="Trebuchet MS"/>
                <a:ea typeface="Trebuchet MS"/>
                <a:cs typeface="Trebuchet MS"/>
                <a:sym typeface="Trebuchet MS"/>
              </a:rPr>
              <a:t>Finally, the system outputs whether the image is tampered or not and the tampered image with the localized tampered regions highlighted.</a:t>
            </a:r>
            <a:endParaRPr sz="2200">
              <a:latin typeface="Calibri"/>
              <a:ea typeface="Calibri"/>
              <a:cs typeface="Calibri"/>
              <a:sym typeface="Calibri"/>
            </a:endParaRPr>
          </a:p>
        </p:txBody>
      </p:sp>
      <p:pic>
        <p:nvPicPr>
          <p:cNvPr id="146" name="Google Shape;146;g2390d5b31e5_0_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47" name="Google Shape;147;g2390d5b31e5_0_3"/>
          <p:cNvSpPr txBox="1"/>
          <p:nvPr/>
        </p:nvSpPr>
        <p:spPr>
          <a:xfrm>
            <a:off x="3194975" y="2337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a:t>
            </a:r>
            <a:endParaRPr sz="2400">
              <a:solidFill>
                <a:schemeClr val="dk1"/>
              </a:solidFill>
              <a:latin typeface="Calibri"/>
              <a:ea typeface="Calibri"/>
              <a:cs typeface="Calibri"/>
              <a:sym typeface="Calibri"/>
            </a:endParaRPr>
          </a:p>
        </p:txBody>
      </p:sp>
      <p:sp>
        <p:nvSpPr>
          <p:cNvPr id="148" name="Google Shape;148;g2390d5b31e5_0_3"/>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49" name="Google Shape;149;g2390d5b31e5_0_3"/>
          <p:cNvSpPr/>
          <p:nvPr/>
        </p:nvSpPr>
        <p:spPr>
          <a:xfrm>
            <a:off x="3347375" y="7455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g2390d5b31e5_0_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38d66cc513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7" name="Google Shape;157;g238d66cc513_0_14"/>
          <p:cNvSpPr txBox="1"/>
          <p:nvPr/>
        </p:nvSpPr>
        <p:spPr>
          <a:xfrm>
            <a:off x="136650" y="664900"/>
            <a:ext cx="119187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Accurate tampered region detection:</a:t>
            </a:r>
            <a:r>
              <a:rPr lang="en-US" sz="2200">
                <a:solidFill>
                  <a:srgbClr val="0033CC"/>
                </a:solidFill>
                <a:latin typeface="Trebuchet MS"/>
                <a:ea typeface="Trebuchet MS"/>
                <a:cs typeface="Trebuchet MS"/>
                <a:sym typeface="Trebuchet MS"/>
              </a:rPr>
              <a:t> The use of CNNs and sliding window detection helps to accurately detect tampered regions in an image, even in cases where the tampering is subtle or difficult to detect.</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Flexibility:</a:t>
            </a:r>
            <a:r>
              <a:rPr lang="en-US" sz="2200">
                <a:solidFill>
                  <a:srgbClr val="0033CC"/>
                </a:solidFill>
                <a:latin typeface="Trebuchet MS"/>
                <a:ea typeface="Trebuchet MS"/>
                <a:cs typeface="Trebuchet MS"/>
                <a:sym typeface="Trebuchet MS"/>
              </a:rPr>
              <a:t> The use of multiple layers of filters in the CNN allows the network to learn and extract features at different scales, making it adaptable to different types of tampering.</a:t>
            </a:r>
            <a:endParaRPr sz="22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Generalization:</a:t>
            </a:r>
            <a:r>
              <a:rPr lang="en-US" sz="2200">
                <a:solidFill>
                  <a:srgbClr val="0033CC"/>
                </a:solidFill>
                <a:latin typeface="Trebuchet MS"/>
                <a:ea typeface="Trebuchet MS"/>
                <a:cs typeface="Trebuchet MS"/>
                <a:sym typeface="Trebuchet MS"/>
              </a:rPr>
              <a:t> The use of a large and diverse dataset for training the CNN helps to ensure that the network can generalize well to new, unseen images.</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Speed: </a:t>
            </a:r>
            <a:r>
              <a:rPr lang="en-US" sz="2200">
                <a:solidFill>
                  <a:srgbClr val="0033CC"/>
                </a:solidFill>
                <a:latin typeface="Trebuchet MS"/>
                <a:ea typeface="Trebuchet MS"/>
                <a:cs typeface="Trebuchet MS"/>
                <a:sym typeface="Trebuchet MS"/>
              </a:rPr>
              <a:t>The use of sliding window detection and post-processing techniques such as NMS helps to improve the speed of tampered region detection, making it feasible for real-time applications.</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p:txBody>
      </p:sp>
      <p:sp>
        <p:nvSpPr>
          <p:cNvPr id="158" name="Google Shape;158;g238d66cc513_0_14"/>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59" name="Google Shape;159;g238d66cc513_0_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60" name="Google Shape;160;g238d66cc513_0_14"/>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pic>
        <p:nvPicPr>
          <p:cNvPr id="161" name="Google Shape;161;g238d66cc513_0_14"/>
          <p:cNvPicPr preferRelativeResize="0"/>
          <p:nvPr/>
        </p:nvPicPr>
        <p:blipFill rotWithShape="1">
          <a:blip r:embed="rId3">
            <a:alphaModFix/>
          </a:blip>
          <a:srcRect b="0" l="0" r="0" t="0"/>
          <a:stretch/>
        </p:blipFill>
        <p:spPr>
          <a:xfrm>
            <a:off x="11037175" y="0"/>
            <a:ext cx="1295400" cy="813325"/>
          </a:xfrm>
          <a:prstGeom prst="rect">
            <a:avLst/>
          </a:prstGeom>
          <a:noFill/>
          <a:ln>
            <a:noFill/>
          </a:ln>
        </p:spPr>
      </p:pic>
      <p:sp>
        <p:nvSpPr>
          <p:cNvPr id="162" name="Google Shape;162;g238d66cc513_0_14"/>
          <p:cNvSpPr txBox="1"/>
          <p:nvPr/>
        </p:nvSpPr>
        <p:spPr>
          <a:xfrm>
            <a:off x="3222825" y="1118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Benefits of the Proposed Approach </a:t>
            </a:r>
            <a:endParaRPr sz="1400">
              <a:solidFill>
                <a:srgbClr val="000000"/>
              </a:solidFill>
              <a:latin typeface="Arial"/>
              <a:ea typeface="Arial"/>
              <a:cs typeface="Arial"/>
              <a:sym typeface="Arial"/>
            </a:endParaRPr>
          </a:p>
        </p:txBody>
      </p:sp>
      <p:sp>
        <p:nvSpPr>
          <p:cNvPr id="163" name="Google Shape;163;g238d66cc513_0_14"/>
          <p:cNvSpPr/>
          <p:nvPr/>
        </p:nvSpPr>
        <p:spPr>
          <a:xfrm>
            <a:off x="3375225" y="7767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390d5b31e5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0" name="Google Shape;170;g2390d5b31e5_0_21"/>
          <p:cNvSpPr txBox="1"/>
          <p:nvPr/>
        </p:nvSpPr>
        <p:spPr>
          <a:xfrm>
            <a:off x="190775" y="1606825"/>
            <a:ext cx="11918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Complexity: </a:t>
            </a:r>
            <a:r>
              <a:rPr lang="en-US" sz="2200">
                <a:solidFill>
                  <a:srgbClr val="0033CC"/>
                </a:solidFill>
                <a:latin typeface="Trebuchet MS"/>
                <a:ea typeface="Trebuchet MS"/>
                <a:cs typeface="Trebuchet MS"/>
                <a:sym typeface="Trebuchet MS"/>
              </a:rPr>
              <a:t>The use of CNNs and sliding window detection requires a high degree of computational complexity, making it difficult to implement on low-end devices.</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Training data requirements:</a:t>
            </a:r>
            <a:r>
              <a:rPr lang="en-US" sz="2200">
                <a:solidFill>
                  <a:srgbClr val="0033CC"/>
                </a:solidFill>
                <a:latin typeface="Trebuchet MS"/>
                <a:ea typeface="Trebuchet MS"/>
                <a:cs typeface="Trebuchet MS"/>
                <a:sym typeface="Trebuchet MS"/>
              </a:rPr>
              <a:t> The accuracy of the tampered region detection depends on the quality and size of the training dataset, which can be time-consuming and expensive to create.</a:t>
            </a:r>
            <a:endParaRPr sz="2200">
              <a:solidFill>
                <a:srgbClr val="0033CC"/>
              </a:solidFill>
              <a:latin typeface="Trebuchet MS"/>
              <a:ea typeface="Trebuchet MS"/>
              <a:cs typeface="Trebuchet MS"/>
              <a:sym typeface="Trebuchet MS"/>
            </a:endParaRPr>
          </a:p>
          <a:p>
            <a:pPr indent="0" lvl="0" marL="457200" rtl="0" algn="l">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l">
              <a:spcBef>
                <a:spcPts val="0"/>
              </a:spcBef>
              <a:spcAft>
                <a:spcPts val="0"/>
              </a:spcAft>
              <a:buClr>
                <a:srgbClr val="0033CC"/>
              </a:buClr>
              <a:buSzPts val="2200"/>
              <a:buFont typeface="Trebuchet MS"/>
              <a:buChar char="●"/>
            </a:pPr>
            <a:r>
              <a:rPr lang="en-US" sz="2200">
                <a:solidFill>
                  <a:srgbClr val="FF0000"/>
                </a:solidFill>
                <a:latin typeface="Trebuchet MS"/>
                <a:ea typeface="Trebuchet MS"/>
                <a:cs typeface="Trebuchet MS"/>
                <a:sym typeface="Trebuchet MS"/>
              </a:rPr>
              <a:t>Sensitivity to noise:</a:t>
            </a:r>
            <a:r>
              <a:rPr lang="en-US" sz="2200">
                <a:solidFill>
                  <a:srgbClr val="0033CC"/>
                </a:solidFill>
                <a:latin typeface="Trebuchet MS"/>
                <a:ea typeface="Trebuchet MS"/>
                <a:cs typeface="Trebuchet MS"/>
                <a:sym typeface="Trebuchet MS"/>
              </a:rPr>
              <a:t> The CNN may be sensitive to noise or other artifacts in the input image, which can lead to false positives or false negatives in tampered region detection.</a:t>
            </a:r>
            <a:endParaRPr sz="2200">
              <a:solidFill>
                <a:srgbClr val="0033CC"/>
              </a:solidFill>
              <a:latin typeface="Trebuchet MS"/>
              <a:ea typeface="Trebuchet MS"/>
              <a:cs typeface="Trebuchet MS"/>
              <a:sym typeface="Trebuchet MS"/>
            </a:endParaRPr>
          </a:p>
        </p:txBody>
      </p:sp>
      <p:sp>
        <p:nvSpPr>
          <p:cNvPr id="171" name="Google Shape;171;g2390d5b31e5_0_2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72" name="Google Shape;172;g2390d5b31e5_0_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73" name="Google Shape;173;g2390d5b31e5_0_2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pic>
        <p:nvPicPr>
          <p:cNvPr id="174" name="Google Shape;174;g2390d5b31e5_0_21"/>
          <p:cNvPicPr preferRelativeResize="0"/>
          <p:nvPr/>
        </p:nvPicPr>
        <p:blipFill rotWithShape="1">
          <a:blip r:embed="rId3">
            <a:alphaModFix/>
          </a:blip>
          <a:srcRect b="0" l="0" r="0" t="0"/>
          <a:stretch/>
        </p:blipFill>
        <p:spPr>
          <a:xfrm>
            <a:off x="11037175" y="0"/>
            <a:ext cx="1295400" cy="813325"/>
          </a:xfrm>
          <a:prstGeom prst="rect">
            <a:avLst/>
          </a:prstGeom>
          <a:noFill/>
          <a:ln>
            <a:noFill/>
          </a:ln>
        </p:spPr>
      </p:pic>
      <p:sp>
        <p:nvSpPr>
          <p:cNvPr id="175" name="Google Shape;175;g2390d5b31e5_0_21"/>
          <p:cNvSpPr txBox="1"/>
          <p:nvPr/>
        </p:nvSpPr>
        <p:spPr>
          <a:xfrm>
            <a:off x="3222825" y="351625"/>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Drawbacks of the Proposed Approach </a:t>
            </a:r>
            <a:endParaRPr sz="1400">
              <a:solidFill>
                <a:srgbClr val="000000"/>
              </a:solidFill>
              <a:latin typeface="Arial"/>
              <a:ea typeface="Arial"/>
              <a:cs typeface="Arial"/>
              <a:sym typeface="Arial"/>
            </a:endParaRPr>
          </a:p>
        </p:txBody>
      </p:sp>
      <p:sp>
        <p:nvSpPr>
          <p:cNvPr id="176" name="Google Shape;176;g2390d5b31e5_0_21"/>
          <p:cNvSpPr/>
          <p:nvPr/>
        </p:nvSpPr>
        <p:spPr>
          <a:xfrm>
            <a:off x="3417175" y="95288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p:nvPr/>
        </p:nvSpPr>
        <p:spPr>
          <a:xfrm>
            <a:off x="3276600" y="85332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5"/>
          <p:cNvSpPr txBox="1"/>
          <p:nvPr/>
        </p:nvSpPr>
        <p:spPr>
          <a:xfrm>
            <a:off x="3124200" y="428225"/>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t>
            </a:r>
            <a:endParaRPr sz="2400">
              <a:solidFill>
                <a:schemeClr val="dk1"/>
              </a:solidFill>
              <a:latin typeface="Calibri"/>
              <a:ea typeface="Calibri"/>
              <a:cs typeface="Calibri"/>
              <a:sym typeface="Calibri"/>
            </a:endParaRPr>
          </a:p>
        </p:txBody>
      </p:sp>
      <p:pic>
        <p:nvPicPr>
          <p:cNvPr id="183" name="Google Shape;183;p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84" name="Google Shape;18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Anil_Divya_Nagaratna_Nandana</a:t>
            </a:r>
            <a:endParaRPr/>
          </a:p>
        </p:txBody>
      </p:sp>
      <p:sp>
        <p:nvSpPr>
          <p:cNvPr id="185" name="Google Shape;18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5"/>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rPr>
              <a:t>Image Tampering Detection</a:t>
            </a:r>
            <a:endParaRPr sz="1200">
              <a:solidFill>
                <a:srgbClr val="888888"/>
              </a:solidFill>
            </a:endParaRPr>
          </a:p>
        </p:txBody>
      </p:sp>
      <p:sp>
        <p:nvSpPr>
          <p:cNvPr id="187" name="Google Shape;187;p5"/>
          <p:cNvSpPr txBox="1"/>
          <p:nvPr/>
        </p:nvSpPr>
        <p:spPr>
          <a:xfrm>
            <a:off x="425225" y="1776025"/>
            <a:ext cx="11547300" cy="357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CNN must be trained on a large dataset of labeled images, which requires significant computational resources and time.</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accuracy of the tampered region localization may be affected by the size and complexity of the image, as well as the quality and type of tampering.</a:t>
            </a:r>
            <a:endParaRPr sz="2200">
              <a:solidFill>
                <a:srgbClr val="0033CC"/>
              </a:solidFill>
              <a:latin typeface="Trebuchet MS"/>
              <a:ea typeface="Trebuchet MS"/>
              <a:cs typeface="Trebuchet MS"/>
              <a:sym typeface="Trebuchet MS"/>
            </a:endParaRPr>
          </a:p>
          <a:p>
            <a:pPr indent="0" lvl="0" marL="457200" rtl="0" algn="just">
              <a:spcBef>
                <a:spcPts val="0"/>
              </a:spcBef>
              <a:spcAft>
                <a:spcPts val="0"/>
              </a:spcAft>
              <a:buNone/>
            </a:pPr>
            <a:r>
              <a:t/>
            </a:r>
            <a:endParaRPr sz="2200">
              <a:solidFill>
                <a:srgbClr val="0033CC"/>
              </a:solidFill>
              <a:latin typeface="Trebuchet MS"/>
              <a:ea typeface="Trebuchet MS"/>
              <a:cs typeface="Trebuchet MS"/>
              <a:sym typeface="Trebuchet MS"/>
            </a:endParaRPr>
          </a:p>
          <a:p>
            <a:pPr indent="-368300" lvl="0" marL="457200" rtl="0" algn="just">
              <a:spcBef>
                <a:spcPts val="0"/>
              </a:spcBef>
              <a:spcAft>
                <a:spcPts val="0"/>
              </a:spcAft>
              <a:buClr>
                <a:srgbClr val="0033CC"/>
              </a:buClr>
              <a:buSzPts val="2200"/>
              <a:buFont typeface="Trebuchet MS"/>
              <a:buChar char="●"/>
            </a:pPr>
            <a:r>
              <a:rPr lang="en-US" sz="2200">
                <a:solidFill>
                  <a:srgbClr val="0033CC"/>
                </a:solidFill>
                <a:latin typeface="Trebuchet MS"/>
                <a:ea typeface="Trebuchet MS"/>
                <a:cs typeface="Trebuchet MS"/>
                <a:sym typeface="Trebuchet MS"/>
              </a:rPr>
              <a:t>The use of additional input channels (Cb and Cr) may increase the computational requirements and memory usage of the system.</a:t>
            </a:r>
            <a:endParaRPr sz="22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22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