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eBGBwRGIvkOH2i/XN5DtJ/n+O0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notesMaster" Target="notesMasters/notesMaster1.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Title of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2133dcda9f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2133dcda9f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22133dcda9f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2133dcda9f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2133dcda9f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2133dcda9f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133dcda9f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2133dcda9f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22133dcda9f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133dcda9f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133dcda9f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22133dcda9f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2133dcda9f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2133dcda9f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2133dcda9f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2133dcda9f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2133dcda9f_1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2133dcda9f_1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2133dcda9f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2133dcda9f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22133dcda9f_1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133dcda9f_1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133dcda9f_1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22133dcda9f_1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2133dcda9f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2133dcda9f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2133dcda9f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2133dcda9f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2133dcda9f_2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22133dcda9f_2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2133dcda9f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2133dcda9f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22133dcda9f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2133dcda9f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2133dcda9f_2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22133dcda9f_2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3: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
        <p:nvSpPr>
          <p:cNvPr id="394" name="Google Shape;394;p1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4: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sz="1200">
              <a:solidFill>
                <a:schemeClr val="dk1"/>
              </a:solidFill>
              <a:latin typeface="Calibri"/>
              <a:ea typeface="Calibri"/>
              <a:cs typeface="Calibri"/>
              <a:sym typeface="Calibri"/>
            </a:endParaRPr>
          </a:p>
        </p:txBody>
      </p:sp>
      <p:sp>
        <p:nvSpPr>
          <p:cNvPr id="405" name="Google Shape;405;p14: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 name="Google Shape;416;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417" name="Google Shape;417;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8" name="Google Shape;42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21322c12e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21322c12e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221322c12e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21322c12e1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21322c12e1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221322c12e1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21322c12e1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21322c12e1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221322c12e1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1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21322c12e1_0_1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21322c12e1_0_1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g221322c12e1_0_1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21322c12e1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21322c12e1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g221322c12e1_0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21322c12e1_0_200: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g221322c12e1_0_200: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526" name="Google Shape;526;g221322c12e1_0_200:notes"/>
          <p:cNvSpPr txBox="1">
            <a:spLocks noGrp="1"/>
          </p:cNvSpPr>
          <p:nvPr>
            <p:ph type="sldNum" idx="12"/>
          </p:nvPr>
        </p:nvSpPr>
        <p:spPr>
          <a:xfrm>
            <a:off x="3970135" y="8829675"/>
            <a:ext cx="3038400" cy="4653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21322c12e1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21322c12e1_0_2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g221322c12e1_0_2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21322c12e1_0_3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21322c12e1_0_3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g221322c12e1_0_3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2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21322c12e1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21322c12e1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g221322c12e1_0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2" name="Google Shape;62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26: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Title of the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1322c12e1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1322c12e1_0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21322c12e1_0_1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21322c12e1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1322c12e1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21322c12e1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1322c12e1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1322c12e1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221322c12e1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1322c12e1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1322c12e1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221322c12e1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6"/>
          <p:cNvSpPr>
            <a:spLocks noGrp="1"/>
          </p:cNvSpPr>
          <p:nvPr>
            <p:ph type="pic" idx="2"/>
          </p:nvPr>
        </p:nvSpPr>
        <p:spPr>
          <a:xfrm>
            <a:off x="5183188" y="987425"/>
            <a:ext cx="6172200" cy="4873625"/>
          </a:xfrm>
          <a:prstGeom prst="rect">
            <a:avLst/>
          </a:prstGeom>
          <a:noFill/>
          <a:ln>
            <a:noFill/>
          </a:ln>
        </p:spPr>
      </p:sp>
      <p:sp>
        <p:nvSpPr>
          <p:cNvPr id="68" name="Google Shape;6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1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9.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9.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2.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3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3.xml"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3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3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3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36.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3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8.xml" /><Relationship Id="rId1" Type="http://schemas.openxmlformats.org/officeDocument/2006/relationships/slideLayout" Target="../slideLayouts/slideLayout2.xml" /><Relationship Id="rId6" Type="http://schemas.openxmlformats.org/officeDocument/2006/relationships/image" Target="../media/image16.png" /><Relationship Id="rId5" Type="http://schemas.openxmlformats.org/officeDocument/2006/relationships/image" Target="../media/image15.png" /><Relationship Id="rId4" Type="http://schemas.openxmlformats.org/officeDocument/2006/relationships/image" Target="../media/image14.png" /></Relationships>
</file>

<file path=ppt/slides/_rels/slide3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9.xml" /><Relationship Id="rId1" Type="http://schemas.openxmlformats.org/officeDocument/2006/relationships/slideLayout" Target="../slideLayouts/slideLayout2.xml" /><Relationship Id="rId5" Type="http://schemas.openxmlformats.org/officeDocument/2006/relationships/image" Target="../media/image18.png" /><Relationship Id="rId4" Type="http://schemas.openxmlformats.org/officeDocument/2006/relationships/image" Target="../media/image17.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1.xml" /><Relationship Id="rId1" Type="http://schemas.openxmlformats.org/officeDocument/2006/relationships/slideLayout" Target="../slideLayouts/slideLayout1.xml" /><Relationship Id="rId4" Type="http://schemas.openxmlformats.org/officeDocument/2006/relationships/image" Target="../media/image20.png" /></Relationships>
</file>

<file path=ppt/slides/_rels/slide42.xml.rels><?xml version="1.0" encoding="UTF-8" standalone="yes"?>
<Relationships xmlns="http://schemas.openxmlformats.org/package/2006/relationships"><Relationship Id="rId8" Type="http://schemas.openxmlformats.org/officeDocument/2006/relationships/image" Target="../media/image1.png" /><Relationship Id="rId3" Type="http://schemas.openxmlformats.org/officeDocument/2006/relationships/image" Target="../media/image21.png" /><Relationship Id="rId7" Type="http://schemas.openxmlformats.org/officeDocument/2006/relationships/image" Target="../media/image25.png" /><Relationship Id="rId2" Type="http://schemas.openxmlformats.org/officeDocument/2006/relationships/notesSlide" Target="../notesSlides/notesSlide42.xml" /><Relationship Id="rId1" Type="http://schemas.openxmlformats.org/officeDocument/2006/relationships/slideLayout" Target="../slideLayouts/slideLayout1.xml" /><Relationship Id="rId6" Type="http://schemas.openxmlformats.org/officeDocument/2006/relationships/image" Target="../media/image24.png" /><Relationship Id="rId5" Type="http://schemas.openxmlformats.org/officeDocument/2006/relationships/image" Target="../media/image23.png" /><Relationship Id="rId4" Type="http://schemas.openxmlformats.org/officeDocument/2006/relationships/image" Target="../media/image22.png" /></Relationships>
</file>

<file path=ppt/slides/_rels/slide43.xml.rels><?xml version="1.0" encoding="UTF-8" standalone="yes"?>
<Relationships xmlns="http://schemas.openxmlformats.org/package/2006/relationships"><Relationship Id="rId8" Type="http://schemas.openxmlformats.org/officeDocument/2006/relationships/image" Target="../media/image30.png" /><Relationship Id="rId3" Type="http://schemas.openxmlformats.org/officeDocument/2006/relationships/image" Target="../media/image1.png" /><Relationship Id="rId7" Type="http://schemas.openxmlformats.org/officeDocument/2006/relationships/image" Target="../media/image29.png" /><Relationship Id="rId2" Type="http://schemas.openxmlformats.org/officeDocument/2006/relationships/notesSlide" Target="../notesSlides/notesSlide43.xml" /><Relationship Id="rId1" Type="http://schemas.openxmlformats.org/officeDocument/2006/relationships/slideLayout" Target="../slideLayouts/slideLayout1.xml" /><Relationship Id="rId6" Type="http://schemas.openxmlformats.org/officeDocument/2006/relationships/image" Target="../media/image28.png" /><Relationship Id="rId5" Type="http://schemas.openxmlformats.org/officeDocument/2006/relationships/image" Target="../media/image27.png" /><Relationship Id="rId4" Type="http://schemas.openxmlformats.org/officeDocument/2006/relationships/image" Target="../media/image26.png" /></Relationships>
</file>

<file path=ppt/slides/_rels/slide4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4.xml" /><Relationship Id="rId1" Type="http://schemas.openxmlformats.org/officeDocument/2006/relationships/slideLayout" Target="../slideLayouts/slideLayout3.xml" /><Relationship Id="rId4" Type="http://schemas.openxmlformats.org/officeDocument/2006/relationships/image" Target="../media/image31.png" /></Relationships>
</file>

<file path=ppt/slides/_rels/slide4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hyperlink" Target="https://doi.org/10.1109/CVPR.2018.00116" TargetMode="External" /><Relationship Id="rId2" Type="http://schemas.openxmlformats.org/officeDocument/2006/relationships/notesSlide" Target="../notesSlides/notesSlide4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4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8.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2133600" y="914400"/>
            <a:ext cx="7924800" cy="2431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chemeClr val="dk1"/>
                </a:solidFill>
                <a:latin typeface="Trebuchet MS"/>
                <a:ea typeface="Trebuchet MS"/>
                <a:cs typeface="Trebuchet MS"/>
                <a:sym typeface="Trebuchet MS"/>
              </a:rPr>
              <a:t>UE20CS390A – Capstone Project Phase – 1</a:t>
            </a:r>
            <a:endParaRPr sz="2800" b="0" i="0" u="none" strike="noStrike" cap="none">
              <a:solidFill>
                <a:schemeClr val="dk1"/>
              </a:solidFill>
              <a:latin typeface="Trebuchet MS"/>
              <a:ea typeface="Trebuchet MS"/>
              <a:cs typeface="Trebuchet MS"/>
              <a:sym typeface="Trebuchet MS"/>
            </a:endParaRPr>
          </a:p>
          <a:p>
            <a:pPr marL="0" marR="0" lvl="0" indent="0" algn="ctr" rtl="0">
              <a:spcBef>
                <a:spcPts val="0"/>
              </a:spcBef>
              <a:spcAft>
                <a:spcPts val="0"/>
              </a:spcAft>
              <a:buNone/>
            </a:pPr>
            <a:endParaRPr sz="2800" b="0" i="0" u="none" strike="noStrike" cap="none">
              <a:solidFill>
                <a:schemeClr val="dk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0000"/>
                </a:solidFill>
                <a:latin typeface="Trebuchet MS"/>
                <a:ea typeface="Trebuchet MS"/>
                <a:cs typeface="Trebuchet MS"/>
                <a:sym typeface="Trebuchet MS"/>
              </a:rPr>
              <a:t>SEMESTER - VI </a:t>
            </a:r>
            <a:endParaRPr sz="3200" b="1" i="0" u="none" strike="noStrike" cap="none">
              <a:solidFill>
                <a:srgbClr val="FF0000"/>
              </a:solidFill>
              <a:latin typeface="Trebuchet MS"/>
              <a:ea typeface="Trebuchet MS"/>
              <a:cs typeface="Trebuchet MS"/>
              <a:sym typeface="Trebuchet MS"/>
            </a:endParaRPr>
          </a:p>
          <a:p>
            <a:pPr marL="0" marR="0" lvl="0" indent="0" algn="ctr" rtl="0">
              <a:spcBef>
                <a:spcPts val="0"/>
              </a:spcBef>
              <a:spcAft>
                <a:spcPts val="0"/>
              </a:spcAft>
              <a:buNone/>
            </a:pPr>
            <a:endParaRPr sz="3200" b="1" i="0" u="none" strike="noStrike" cap="none">
              <a:solidFill>
                <a:srgbClr val="FF0000"/>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0000"/>
                </a:solidFill>
                <a:latin typeface="Trebuchet MS"/>
                <a:ea typeface="Trebuchet MS"/>
                <a:cs typeface="Trebuchet MS"/>
                <a:sym typeface="Trebuchet MS"/>
              </a:rPr>
              <a:t>END SEMESTER ASSESSMENT </a:t>
            </a:r>
            <a:endParaRPr sz="3200" b="1" i="0" u="none" strike="noStrike" cap="none">
              <a:solidFill>
                <a:srgbClr val="FF0000"/>
              </a:solidFill>
              <a:latin typeface="Trebuchet MS"/>
              <a:ea typeface="Trebuchet MS"/>
              <a:cs typeface="Trebuchet MS"/>
              <a:sym typeface="Trebuchet MS"/>
            </a:endParaRPr>
          </a:p>
        </p:txBody>
      </p:sp>
      <p:sp>
        <p:nvSpPr>
          <p:cNvPr id="90" name="Google Shape;90;p1"/>
          <p:cNvSpPr txBox="1"/>
          <p:nvPr/>
        </p:nvSpPr>
        <p:spPr>
          <a:xfrm>
            <a:off x="1332230" y="3952240"/>
            <a:ext cx="8924925" cy="13722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33CC"/>
              </a:buClr>
              <a:buSzPts val="2400"/>
              <a:buFont typeface="Trebuchet MS"/>
              <a:buNone/>
            </a:pPr>
            <a:r>
              <a:rPr lang="en-US" sz="2400" b="0" i="0" u="none" strike="noStrike" cap="none">
                <a:solidFill>
                  <a:srgbClr val="0033CC"/>
                </a:solidFill>
                <a:latin typeface="Trebuchet MS"/>
                <a:ea typeface="Trebuchet MS"/>
                <a:cs typeface="Trebuchet MS"/>
                <a:sym typeface="Trebuchet MS"/>
              </a:rPr>
              <a:t>Project Title   :  Image Tampering Detection</a:t>
            </a: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Clr>
                <a:srgbClr val="0033CC"/>
              </a:buClr>
              <a:buSzPts val="2400"/>
              <a:buFont typeface="Trebuchet MS"/>
              <a:buNone/>
            </a:pPr>
            <a:r>
              <a:rPr lang="en-US" sz="2400" b="0" i="0" u="none" strike="noStrike" cap="none">
                <a:solidFill>
                  <a:srgbClr val="0033CC"/>
                </a:solidFill>
                <a:latin typeface="Trebuchet MS"/>
                <a:ea typeface="Trebuchet MS"/>
                <a:cs typeface="Trebuchet MS"/>
                <a:sym typeface="Trebuchet MS"/>
              </a:rPr>
              <a:t>Project ID       :  PW23_SRU1</a:t>
            </a: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Clr>
                <a:srgbClr val="0033CC"/>
              </a:buClr>
              <a:buSzPts val="2400"/>
              <a:buFont typeface="Trebuchet MS"/>
              <a:buNone/>
            </a:pPr>
            <a:r>
              <a:rPr lang="en-US" sz="2400" b="0" i="0" u="none" strike="noStrike" cap="none">
                <a:solidFill>
                  <a:srgbClr val="0033CC"/>
                </a:solidFill>
                <a:latin typeface="Trebuchet MS"/>
                <a:ea typeface="Trebuchet MS"/>
                <a:cs typeface="Trebuchet MS"/>
                <a:sym typeface="Trebuchet MS"/>
              </a:rPr>
              <a:t>Project Guide :  Dr. Sujatha R Upadhyaya                </a:t>
            </a: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Clr>
                <a:srgbClr val="0033CC"/>
              </a:buClr>
              <a:buSzPts val="2400"/>
              <a:buFont typeface="Trebuchet MS"/>
              <a:buNone/>
            </a:pPr>
            <a:r>
              <a:rPr lang="en-US" sz="2400" b="0" i="0" u="none" strike="noStrike" cap="none">
                <a:solidFill>
                  <a:srgbClr val="0033CC"/>
                </a:solidFill>
                <a:latin typeface="Trebuchet MS"/>
                <a:ea typeface="Trebuchet MS"/>
                <a:cs typeface="Trebuchet MS"/>
                <a:sym typeface="Trebuchet MS"/>
              </a:rPr>
              <a:t>Project Team  :  Anil Kumar MG                        PES1UG21CS804</a:t>
            </a:r>
            <a:endParaRPr sz="2400" b="0" i="0" u="none" strike="noStrike" cap="none">
              <a:solidFill>
                <a:srgbClr val="0033CC"/>
              </a:solidFill>
              <a:latin typeface="Trebuchet MS"/>
              <a:ea typeface="Trebuchet MS"/>
              <a:cs typeface="Trebuchet MS"/>
              <a:sym typeface="Trebuchet MS"/>
            </a:endParaRPr>
          </a:p>
          <a:p>
            <a:pPr marL="914400" marR="0" lvl="0" indent="0" algn="l" rtl="0">
              <a:spcBef>
                <a:spcPts val="0"/>
              </a:spcBef>
              <a:spcAft>
                <a:spcPts val="0"/>
              </a:spcAft>
              <a:buClr>
                <a:schemeClr val="dk1"/>
              </a:buClr>
              <a:buSzPts val="2400"/>
              <a:buFont typeface="Arial"/>
              <a:buNone/>
            </a:pPr>
            <a:r>
              <a:rPr lang="en-US" sz="2400" b="0" i="0" u="none" strike="noStrike" cap="none">
                <a:solidFill>
                  <a:srgbClr val="0033CC"/>
                </a:solidFill>
                <a:latin typeface="Trebuchet MS"/>
                <a:ea typeface="Trebuchet MS"/>
                <a:cs typeface="Trebuchet MS"/>
                <a:sym typeface="Trebuchet MS"/>
              </a:rPr>
              <a:t>	          Divya M                                  PES1UG21CS810</a:t>
            </a:r>
            <a:endParaRPr sz="2400" b="0" i="0" u="none" strike="noStrike" cap="none">
              <a:solidFill>
                <a:srgbClr val="0033CC"/>
              </a:solidFill>
              <a:latin typeface="Trebuchet MS"/>
              <a:ea typeface="Trebuchet MS"/>
              <a:cs typeface="Trebuchet MS"/>
              <a:sym typeface="Trebuchet MS"/>
            </a:endParaRPr>
          </a:p>
          <a:p>
            <a:pPr marL="914400" marR="0" lvl="0" indent="0" algn="l" rtl="0">
              <a:spcBef>
                <a:spcPts val="0"/>
              </a:spcBef>
              <a:spcAft>
                <a:spcPts val="0"/>
              </a:spcAft>
              <a:buClr>
                <a:schemeClr val="dk1"/>
              </a:buClr>
              <a:buSzPts val="2400"/>
              <a:buFont typeface="Arial"/>
              <a:buNone/>
            </a:pPr>
            <a:r>
              <a:rPr lang="en-US" sz="2400" b="0" i="0" u="none" strike="noStrike" cap="none">
                <a:solidFill>
                  <a:srgbClr val="0033CC"/>
                </a:solidFill>
                <a:latin typeface="Trebuchet MS"/>
                <a:ea typeface="Trebuchet MS"/>
                <a:cs typeface="Trebuchet MS"/>
                <a:sym typeface="Trebuchet MS"/>
              </a:rPr>
              <a:t>               Nagaratna Manjunath Naik      PES1UG21CS821</a:t>
            </a:r>
            <a:endParaRPr sz="2400" b="0" i="0" u="none" strike="noStrike" cap="none">
              <a:solidFill>
                <a:srgbClr val="0033CC"/>
              </a:solidFill>
              <a:latin typeface="Trebuchet MS"/>
              <a:ea typeface="Trebuchet MS"/>
              <a:cs typeface="Trebuchet MS"/>
              <a:sym typeface="Trebuchet MS"/>
            </a:endParaRPr>
          </a:p>
          <a:p>
            <a:pPr marL="914400" marR="0" lvl="0" indent="0" algn="l" rtl="0">
              <a:spcBef>
                <a:spcPts val="0"/>
              </a:spcBef>
              <a:spcAft>
                <a:spcPts val="0"/>
              </a:spcAft>
              <a:buClr>
                <a:schemeClr val="dk1"/>
              </a:buClr>
              <a:buSzPts val="2400"/>
              <a:buFont typeface="Arial"/>
              <a:buNone/>
            </a:pPr>
            <a:r>
              <a:rPr lang="en-US" sz="2400" b="0" i="0" u="none" strike="noStrike" cap="none">
                <a:solidFill>
                  <a:srgbClr val="0033CC"/>
                </a:solidFill>
                <a:latin typeface="Trebuchet MS"/>
                <a:ea typeface="Trebuchet MS"/>
                <a:cs typeface="Trebuchet MS"/>
                <a:sym typeface="Trebuchet MS"/>
              </a:rPr>
              <a:t>               Nandana CL                            PES1UG21CS822</a:t>
            </a: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Clr>
                <a:schemeClr val="dk1"/>
              </a:buClr>
              <a:buSzPts val="2400"/>
              <a:buFont typeface="Calibri"/>
              <a:buNone/>
            </a:pP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Clr>
                <a:schemeClr val="dk1"/>
              </a:buClr>
              <a:buSzPts val="2400"/>
              <a:buFont typeface="Calibri"/>
              <a:buNone/>
            </a:pPr>
            <a:endParaRPr sz="2400" b="0" i="0" u="none" strike="noStrike" cap="none">
              <a:solidFill>
                <a:srgbClr val="0033CC"/>
              </a:solidFill>
              <a:latin typeface="Trebuchet MS"/>
              <a:ea typeface="Trebuchet MS"/>
              <a:cs typeface="Trebuchet MS"/>
              <a:sym typeface="Trebuchet MS"/>
            </a:endParaRPr>
          </a:p>
        </p:txBody>
      </p:sp>
      <p:pic>
        <p:nvPicPr>
          <p:cNvPr id="91" name="Google Shape;91;p1"/>
          <p:cNvPicPr preferRelativeResize="0"/>
          <p:nvPr/>
        </p:nvPicPr>
        <p:blipFill rotWithShape="1">
          <a:blip r:embed="rId3">
            <a:alphaModFix/>
          </a:blip>
          <a:srcRect/>
          <a:stretch/>
        </p:blipFill>
        <p:spPr>
          <a:xfrm>
            <a:off x="10896601" y="-109416"/>
            <a:ext cx="1295399" cy="10251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2133dcda9f_0_27"/>
          <p:cNvSpPr txBox="1">
            <a:spLocks noGrp="1"/>
          </p:cNvSpPr>
          <p:nvPr>
            <p:ph type="body" idx="1"/>
          </p:nvPr>
        </p:nvSpPr>
        <p:spPr>
          <a:xfrm>
            <a:off x="838200" y="1102950"/>
            <a:ext cx="10515600" cy="4351200"/>
          </a:xfrm>
          <a:prstGeom prst="rect">
            <a:avLst/>
          </a:prstGeom>
        </p:spPr>
        <p:txBody>
          <a:bodyPr spcFirstLastPara="1" wrap="square" lIns="91425" tIns="45700" rIns="91425" bIns="45700" anchor="t" anchorCtr="0">
            <a:normAutofit/>
          </a:bodyPr>
          <a:lstStyle/>
          <a:p>
            <a:pPr marL="0" lvl="0" indent="0" algn="ctr" rtl="0">
              <a:lnSpc>
                <a:spcPct val="115000"/>
              </a:lnSpc>
              <a:spcBef>
                <a:spcPts val="0"/>
              </a:spcBef>
              <a:spcAft>
                <a:spcPts val="0"/>
              </a:spcAft>
              <a:buClr>
                <a:schemeClr val="dk1"/>
              </a:buClr>
              <a:buSzPts val="1100"/>
              <a:buFont typeface="Arial"/>
              <a:buNone/>
            </a:pPr>
            <a:r>
              <a:rPr lang="en-US" sz="3200" b="1">
                <a:solidFill>
                  <a:srgbClr val="0000FF"/>
                </a:solidFill>
                <a:latin typeface="Trebuchet MS"/>
                <a:ea typeface="Trebuchet MS"/>
                <a:cs typeface="Trebuchet MS"/>
                <a:sym typeface="Trebuchet MS"/>
              </a:rPr>
              <a:t>Detection of Image Tampering Using Deep Learning, Error Levels &amp; Noise Residuals</a:t>
            </a:r>
            <a:endParaRPr sz="3200" b="1">
              <a:solidFill>
                <a:srgbClr val="0000FF"/>
              </a:solidFill>
              <a:latin typeface="Trebuchet MS"/>
              <a:ea typeface="Trebuchet MS"/>
              <a:cs typeface="Trebuchet MS"/>
              <a:sym typeface="Trebuchet MS"/>
            </a:endParaRPr>
          </a:p>
          <a:p>
            <a:pPr marL="0" lvl="0" indent="0" algn="l" rtl="0">
              <a:spcBef>
                <a:spcPts val="1000"/>
              </a:spcBef>
              <a:spcAft>
                <a:spcPts val="0"/>
              </a:spcAft>
              <a:buNone/>
            </a:pPr>
            <a:endParaRPr>
              <a:latin typeface="Trebuchet MS"/>
              <a:ea typeface="Trebuchet MS"/>
              <a:cs typeface="Trebuchet MS"/>
              <a:sym typeface="Trebuchet MS"/>
            </a:endParaRPr>
          </a:p>
          <a:p>
            <a:pPr marL="0" lvl="0" indent="0" algn="just" rtl="0">
              <a:lnSpc>
                <a:spcPct val="150000"/>
              </a:lnSpc>
              <a:spcBef>
                <a:spcPts val="0"/>
              </a:spcBef>
              <a:spcAft>
                <a:spcPts val="0"/>
              </a:spcAft>
              <a:buNone/>
            </a:pPr>
            <a:r>
              <a:rPr lang="en-US" sz="2200" b="1">
                <a:solidFill>
                  <a:srgbClr val="FF0000"/>
                </a:solidFill>
                <a:latin typeface="Trebuchet MS"/>
                <a:ea typeface="Trebuchet MS"/>
                <a:cs typeface="Trebuchet MS"/>
                <a:sym typeface="Trebuchet MS"/>
              </a:rPr>
              <a:t>Datasets used:</a:t>
            </a:r>
            <a:endParaRPr sz="2200" b="1">
              <a:solidFill>
                <a:srgbClr val="FF0000"/>
              </a:solidFill>
              <a:latin typeface="Trebuchet MS"/>
              <a:ea typeface="Trebuchet MS"/>
              <a:cs typeface="Trebuchet MS"/>
              <a:sym typeface="Trebuchet MS"/>
            </a:endParaRPr>
          </a:p>
          <a:p>
            <a:pPr marL="0" lvl="0" indent="0" algn="just" rtl="0">
              <a:lnSpc>
                <a:spcPct val="150000"/>
              </a:lnSpc>
              <a:spcBef>
                <a:spcPts val="0"/>
              </a:spcBef>
              <a:spcAft>
                <a:spcPts val="0"/>
              </a:spcAft>
              <a:buClr>
                <a:schemeClr val="dk1"/>
              </a:buClr>
              <a:buSzPts val="1100"/>
              <a:buFont typeface="Arial"/>
              <a:buNone/>
            </a:pPr>
            <a:r>
              <a:rPr lang="en-US" sz="2400" b="1">
                <a:solidFill>
                  <a:srgbClr val="0033CC"/>
                </a:solidFill>
                <a:latin typeface="Trebuchet MS"/>
                <a:ea typeface="Trebuchet MS"/>
                <a:cs typeface="Trebuchet MS"/>
                <a:sym typeface="Trebuchet MS"/>
              </a:rPr>
              <a:t> </a:t>
            </a:r>
            <a:r>
              <a:rPr lang="en-US" sz="2200">
                <a:solidFill>
                  <a:srgbClr val="0033CC"/>
                </a:solidFill>
                <a:latin typeface="Trebuchet MS"/>
                <a:ea typeface="Trebuchet MS"/>
                <a:cs typeface="Trebuchet MS"/>
                <a:sym typeface="Trebuchet MS"/>
              </a:rPr>
              <a:t>CASIA v2.0: Contains both spliced and copy-move image</a:t>
            </a:r>
            <a:endParaRPr sz="2200">
              <a:solidFill>
                <a:srgbClr val="0033CC"/>
              </a:solidFill>
              <a:latin typeface="Trebuchet MS"/>
              <a:ea typeface="Trebuchet MS"/>
              <a:cs typeface="Trebuchet MS"/>
              <a:sym typeface="Trebuchet MS"/>
            </a:endParaRPr>
          </a:p>
        </p:txBody>
      </p:sp>
      <p:sp>
        <p:nvSpPr>
          <p:cNvPr id="188" name="Google Shape;188;g22133dcda9f_0_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189" name="Google Shape;189;g22133dcda9f_0_27"/>
          <p:cNvSpPr txBox="1"/>
          <p:nvPr/>
        </p:nvSpPr>
        <p:spPr>
          <a:xfrm>
            <a:off x="982475" y="226300"/>
            <a:ext cx="3601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190" name="Google Shape;190;g22133dcda9f_0_27"/>
          <p:cNvPicPr preferRelativeResize="0"/>
          <p:nvPr/>
        </p:nvPicPr>
        <p:blipFill rotWithShape="1">
          <a:blip r:embed="rId3">
            <a:alphaModFix/>
          </a:blip>
          <a:srcRect/>
          <a:stretch/>
        </p:blipFill>
        <p:spPr>
          <a:xfrm>
            <a:off x="10857901" y="-55403"/>
            <a:ext cx="1295399" cy="1025106"/>
          </a:xfrm>
          <a:prstGeom prst="rect">
            <a:avLst/>
          </a:prstGeom>
          <a:noFill/>
          <a:ln>
            <a:noFill/>
          </a:ln>
        </p:spPr>
      </p:pic>
      <p:sp>
        <p:nvSpPr>
          <p:cNvPr id="191" name="Google Shape;191;g22133dcda9f_0_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192" name="Google Shape;192;g22133dcda9f_0_27"/>
          <p:cNvSpPr txBox="1"/>
          <p:nvPr/>
        </p:nvSpPr>
        <p:spPr>
          <a:xfrm>
            <a:off x="7097100" y="90988"/>
            <a:ext cx="3760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FF0000"/>
                </a:solidFill>
                <a:latin typeface="Trebuchet MS"/>
                <a:ea typeface="Trebuchet MS"/>
                <a:cs typeface="Trebuchet MS"/>
                <a:sym typeface="Trebuchet MS"/>
              </a:rPr>
              <a:t>Research Paper 2</a:t>
            </a:r>
            <a:endParaRPr sz="3200" b="1">
              <a:solidFill>
                <a:srgbClr val="FF0000"/>
              </a:solidFill>
              <a:latin typeface="Trebuchet MS"/>
              <a:ea typeface="Trebuchet MS"/>
              <a:cs typeface="Trebuchet MS"/>
              <a:sym typeface="Trebuchet MS"/>
            </a:endParaRPr>
          </a:p>
        </p:txBody>
      </p:sp>
      <p:sp>
        <p:nvSpPr>
          <p:cNvPr id="193" name="Google Shape;193;g22133dcda9f_0_27"/>
          <p:cNvSpPr/>
          <p:nvPr/>
        </p:nvSpPr>
        <p:spPr>
          <a:xfrm>
            <a:off x="3379875" y="7344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2133dcda9f_0_3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00" name="Google Shape;200;g22133dcda9f_0_34"/>
          <p:cNvPicPr preferRelativeResize="0"/>
          <p:nvPr/>
        </p:nvPicPr>
        <p:blipFill>
          <a:blip r:embed="rId3">
            <a:alphaModFix/>
          </a:blip>
          <a:stretch>
            <a:fillRect/>
          </a:stretch>
        </p:blipFill>
        <p:spPr>
          <a:xfrm>
            <a:off x="464275" y="1702775"/>
            <a:ext cx="11018050" cy="4653575"/>
          </a:xfrm>
          <a:prstGeom prst="rect">
            <a:avLst/>
          </a:prstGeom>
          <a:noFill/>
          <a:ln>
            <a:noFill/>
          </a:ln>
        </p:spPr>
      </p:pic>
      <p:sp>
        <p:nvSpPr>
          <p:cNvPr id="201" name="Google Shape;201;g22133dcda9f_0_34"/>
          <p:cNvSpPr txBox="1"/>
          <p:nvPr/>
        </p:nvSpPr>
        <p:spPr>
          <a:xfrm>
            <a:off x="1023875" y="612675"/>
            <a:ext cx="4277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202" name="Google Shape;202;g22133dcda9f_0_34"/>
          <p:cNvPicPr preferRelativeResize="0"/>
          <p:nvPr/>
        </p:nvPicPr>
        <p:blipFill rotWithShape="1">
          <a:blip r:embed="rId4">
            <a:alphaModFix/>
          </a:blip>
          <a:srcRect/>
          <a:stretch/>
        </p:blipFill>
        <p:spPr>
          <a:xfrm>
            <a:off x="10896601" y="9"/>
            <a:ext cx="1295399" cy="1025106"/>
          </a:xfrm>
          <a:prstGeom prst="rect">
            <a:avLst/>
          </a:prstGeom>
          <a:noFill/>
          <a:ln>
            <a:noFill/>
          </a:ln>
        </p:spPr>
      </p:pic>
      <p:sp>
        <p:nvSpPr>
          <p:cNvPr id="203" name="Google Shape;203;g22133dcda9f_0_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2133dcda9f_0_4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10" name="Google Shape;210;g22133dcda9f_0_45"/>
          <p:cNvSpPr txBox="1">
            <a:spLocks noGrp="1"/>
          </p:cNvSpPr>
          <p:nvPr>
            <p:ph type="title"/>
          </p:nvPr>
        </p:nvSpPr>
        <p:spPr>
          <a:xfrm>
            <a:off x="705475" y="752575"/>
            <a:ext cx="10515600" cy="538200"/>
          </a:xfrm>
          <a:prstGeom prst="rect">
            <a:avLst/>
          </a:prstGeom>
        </p:spPr>
        <p:txBody>
          <a:bodyPr spcFirstLastPara="1" wrap="square" lIns="91425" tIns="45700" rIns="91425" bIns="45700" anchor="ctr" anchorCtr="0">
            <a:normAutofit/>
          </a:bodyPr>
          <a:lstStyle/>
          <a:p>
            <a:pPr marL="0" lvl="0" indent="0" algn="just" rtl="0">
              <a:lnSpc>
                <a:spcPct val="150000"/>
              </a:lnSpc>
              <a:spcBef>
                <a:spcPts val="0"/>
              </a:spcBef>
              <a:spcAft>
                <a:spcPts val="0"/>
              </a:spcAft>
              <a:buClr>
                <a:schemeClr val="dk1"/>
              </a:buClr>
              <a:buSzPts val="1100"/>
              <a:buFont typeface="Arial"/>
              <a:buNone/>
            </a:pPr>
            <a:r>
              <a:rPr lang="en-US" sz="2400" b="1">
                <a:solidFill>
                  <a:srgbClr val="FF0000"/>
                </a:solidFill>
                <a:latin typeface="Trebuchet MS"/>
                <a:ea typeface="Trebuchet MS"/>
                <a:cs typeface="Trebuchet MS"/>
                <a:sym typeface="Trebuchet MS"/>
              </a:rPr>
              <a:t>Methodology:</a:t>
            </a:r>
            <a:endParaRPr sz="4600">
              <a:solidFill>
                <a:srgbClr val="FF0000"/>
              </a:solidFill>
            </a:endParaRPr>
          </a:p>
        </p:txBody>
      </p:sp>
      <p:sp>
        <p:nvSpPr>
          <p:cNvPr id="211" name="Google Shape;211;g22133dcda9f_0_4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1. As we have already mentioned two pre-processing steps for further understanding of the learning of our CNN.</a:t>
            </a:r>
            <a:endParaRPr sz="2200">
              <a:solidFill>
                <a:srgbClr val="0033CC"/>
              </a:solidFill>
              <a:latin typeface="Trebuchet MS"/>
              <a:ea typeface="Trebuchet MS"/>
              <a:cs typeface="Trebuchet MS"/>
              <a:sym typeface="Trebuchet MS"/>
            </a:endParaRPr>
          </a:p>
          <a:p>
            <a:pPr marL="0" lvl="0" indent="0" algn="just" rtl="0">
              <a:lnSpc>
                <a:spcPct val="115000"/>
              </a:lnSpc>
              <a:spcBef>
                <a:spcPts val="120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2. First the ELA and noise residual image for all images in the dataset.</a:t>
            </a:r>
            <a:endParaRPr sz="2200">
              <a:solidFill>
                <a:srgbClr val="0033CC"/>
              </a:solidFill>
              <a:latin typeface="Trebuchet MS"/>
              <a:ea typeface="Trebuchet MS"/>
              <a:cs typeface="Trebuchet MS"/>
              <a:sym typeface="Trebuchet MS"/>
            </a:endParaRPr>
          </a:p>
          <a:p>
            <a:pPr marL="0" lvl="0" indent="0" algn="just" rtl="0">
              <a:lnSpc>
                <a:spcPct val="115000"/>
              </a:lnSpc>
              <a:spcBef>
                <a:spcPts val="120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3. To obtain noise residual images for their analysis, the researchers used 30 high-pass filters that were specifically created for the Spatial Rich Model (SRM).).</a:t>
            </a:r>
            <a:endParaRPr sz="2200">
              <a:solidFill>
                <a:srgbClr val="0033CC"/>
              </a:solidFill>
              <a:latin typeface="Trebuchet MS"/>
              <a:ea typeface="Trebuchet MS"/>
              <a:cs typeface="Trebuchet MS"/>
              <a:sym typeface="Trebuchet MS"/>
            </a:endParaRPr>
          </a:p>
          <a:p>
            <a:pPr marL="0" lvl="0" indent="0" algn="just" rtl="0">
              <a:lnSpc>
                <a:spcPct val="115000"/>
              </a:lnSpc>
              <a:spcBef>
                <a:spcPts val="120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4. Then, we resize the pictures and include the labels in a corresponding manner. Later we divide the information into two sets,</a:t>
            </a:r>
            <a:endParaRPr sz="2200">
              <a:solidFill>
                <a:srgbClr val="0033CC"/>
              </a:solidFill>
              <a:latin typeface="Trebuchet MS"/>
              <a:ea typeface="Trebuchet MS"/>
              <a:cs typeface="Trebuchet MS"/>
              <a:sym typeface="Trebuchet MS"/>
            </a:endParaRPr>
          </a:p>
          <a:p>
            <a:pPr marL="0" lvl="0" indent="0" algn="just" rtl="0">
              <a:lnSpc>
                <a:spcPct val="115000"/>
              </a:lnSpc>
              <a:spcBef>
                <a:spcPts val="1200"/>
              </a:spcBef>
              <a:spcAft>
                <a:spcPts val="0"/>
              </a:spcAft>
              <a:buClr>
                <a:schemeClr val="dk1"/>
              </a:buClr>
              <a:buSzPts val="1100"/>
              <a:buFont typeface="Arial"/>
              <a:buNone/>
            </a:pPr>
            <a:endParaRPr sz="2200">
              <a:solidFill>
                <a:srgbClr val="0033CC"/>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2200" b="1">
              <a:solidFill>
                <a:srgbClr val="0033CC"/>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700">
              <a:solidFill>
                <a:srgbClr val="0033CC"/>
              </a:solidFill>
            </a:endParaRPr>
          </a:p>
        </p:txBody>
      </p:sp>
      <p:sp>
        <p:nvSpPr>
          <p:cNvPr id="212" name="Google Shape;212;g22133dcda9f_0_45"/>
          <p:cNvSpPr txBox="1"/>
          <p:nvPr/>
        </p:nvSpPr>
        <p:spPr>
          <a:xfrm>
            <a:off x="0" y="0"/>
            <a:ext cx="4291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213" name="Google Shape;213;g22133dcda9f_0_45"/>
          <p:cNvPicPr preferRelativeResize="0"/>
          <p:nvPr/>
        </p:nvPicPr>
        <p:blipFill rotWithShape="1">
          <a:blip r:embed="rId3">
            <a:alphaModFix/>
          </a:blip>
          <a:srcRect/>
          <a:stretch/>
        </p:blipFill>
        <p:spPr>
          <a:xfrm>
            <a:off x="10896601" y="9"/>
            <a:ext cx="1295399" cy="1025106"/>
          </a:xfrm>
          <a:prstGeom prst="rect">
            <a:avLst/>
          </a:prstGeom>
          <a:noFill/>
          <a:ln>
            <a:noFill/>
          </a:ln>
        </p:spPr>
      </p:pic>
      <p:sp>
        <p:nvSpPr>
          <p:cNvPr id="214" name="Google Shape;214;g22133dcda9f_0_4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2133dcda9f_0_61"/>
          <p:cNvSpPr txBox="1">
            <a:spLocks noGrp="1"/>
          </p:cNvSpPr>
          <p:nvPr>
            <p:ph type="body" idx="1"/>
          </p:nvPr>
        </p:nvSpPr>
        <p:spPr>
          <a:xfrm>
            <a:off x="838200" y="1392063"/>
            <a:ext cx="10515600" cy="4784700"/>
          </a:xfrm>
          <a:prstGeom prst="rect">
            <a:avLst/>
          </a:prstGeom>
        </p:spPr>
        <p:txBody>
          <a:bodyPr spcFirstLastPara="1" wrap="square" lIns="91425" tIns="45700" rIns="91425" bIns="45700" anchor="t" anchorCtr="0">
            <a:normAutofit fontScale="40000" lnSpcReduction="20000"/>
          </a:bodyPr>
          <a:lstStyle/>
          <a:p>
            <a:pPr marL="0" lvl="0" indent="0" algn="just" rtl="0">
              <a:lnSpc>
                <a:spcPct val="150000"/>
              </a:lnSpc>
              <a:spcBef>
                <a:spcPts val="1200"/>
              </a:spcBef>
              <a:spcAft>
                <a:spcPts val="0"/>
              </a:spcAft>
              <a:buClr>
                <a:schemeClr val="dk1"/>
              </a:buClr>
              <a:buSzPts val="440"/>
              <a:buFont typeface="Arial"/>
              <a:buNone/>
            </a:pPr>
            <a:r>
              <a:rPr lang="en-US" sz="5500">
                <a:solidFill>
                  <a:srgbClr val="0033CC"/>
                </a:solidFill>
                <a:latin typeface="Trebuchet MS"/>
                <a:ea typeface="Trebuchet MS"/>
                <a:cs typeface="Trebuchet MS"/>
                <a:sym typeface="Trebuchet MS"/>
              </a:rPr>
              <a:t>5. The researchers utilized two separate data sets, where one was utilized to train the model and the other was used to assess and confirm its performance.</a:t>
            </a:r>
            <a:endParaRPr sz="5500">
              <a:solidFill>
                <a:srgbClr val="0033CC"/>
              </a:solidFill>
              <a:latin typeface="Trebuchet MS"/>
              <a:ea typeface="Trebuchet MS"/>
              <a:cs typeface="Trebuchet MS"/>
              <a:sym typeface="Trebuchet MS"/>
            </a:endParaRPr>
          </a:p>
          <a:p>
            <a:pPr marL="0" lvl="0" indent="0" algn="just" rtl="0">
              <a:lnSpc>
                <a:spcPct val="150000"/>
              </a:lnSpc>
              <a:spcBef>
                <a:spcPts val="1200"/>
              </a:spcBef>
              <a:spcAft>
                <a:spcPts val="0"/>
              </a:spcAft>
              <a:buClr>
                <a:schemeClr val="dk1"/>
              </a:buClr>
              <a:buSzPts val="440"/>
              <a:buFont typeface="Arial"/>
              <a:buNone/>
            </a:pPr>
            <a:r>
              <a:rPr lang="en-US" sz="5500">
                <a:solidFill>
                  <a:srgbClr val="0033CC"/>
                </a:solidFill>
                <a:latin typeface="Trebuchet MS"/>
                <a:ea typeface="Trebuchet MS"/>
                <a:cs typeface="Trebuchet MS"/>
                <a:sym typeface="Trebuchet MS"/>
              </a:rPr>
              <a:t>6. ELA resaves an image at a pre-determined compressed rate e.g. 95% and then checks the difference  between the original and the resaved image.</a:t>
            </a:r>
            <a:endParaRPr sz="5500">
              <a:solidFill>
                <a:srgbClr val="0033CC"/>
              </a:solidFill>
              <a:latin typeface="Trebuchet MS"/>
              <a:ea typeface="Trebuchet MS"/>
              <a:cs typeface="Trebuchet MS"/>
              <a:sym typeface="Trebuchet MS"/>
            </a:endParaRPr>
          </a:p>
          <a:p>
            <a:pPr marL="0" lvl="0" indent="0" algn="just" rtl="0">
              <a:lnSpc>
                <a:spcPct val="150000"/>
              </a:lnSpc>
              <a:spcBef>
                <a:spcPts val="1200"/>
              </a:spcBef>
              <a:spcAft>
                <a:spcPts val="0"/>
              </a:spcAft>
              <a:buNone/>
            </a:pPr>
            <a:r>
              <a:rPr lang="en-US" sz="5500">
                <a:solidFill>
                  <a:srgbClr val="0033CC"/>
                </a:solidFill>
                <a:latin typeface="Trebuchet MS"/>
                <a:ea typeface="Trebuchet MS"/>
                <a:cs typeface="Trebuchet MS"/>
                <a:sym typeface="Trebuchet MS"/>
              </a:rPr>
              <a:t>7. Another technique that we added is to extract features from the noise residuals of an image using SRM.</a:t>
            </a:r>
            <a:endParaRPr sz="5500">
              <a:solidFill>
                <a:srgbClr val="0033CC"/>
              </a:solidFill>
              <a:latin typeface="Trebuchet MS"/>
              <a:ea typeface="Trebuchet MS"/>
              <a:cs typeface="Trebuchet MS"/>
              <a:sym typeface="Trebuchet MS"/>
            </a:endParaRPr>
          </a:p>
          <a:p>
            <a:pPr marL="0" lvl="0" indent="0" algn="just" rtl="0">
              <a:lnSpc>
                <a:spcPct val="150000"/>
              </a:lnSpc>
              <a:spcBef>
                <a:spcPts val="1200"/>
              </a:spcBef>
              <a:spcAft>
                <a:spcPts val="0"/>
              </a:spcAft>
              <a:buNone/>
            </a:pPr>
            <a:endParaRPr sz="2200">
              <a:solidFill>
                <a:srgbClr val="00000A"/>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US" sz="5726" b="1">
                <a:solidFill>
                  <a:srgbClr val="FF0000"/>
                </a:solidFill>
                <a:latin typeface="Trebuchet MS"/>
                <a:ea typeface="Trebuchet MS"/>
                <a:cs typeface="Trebuchet MS"/>
                <a:sym typeface="Trebuchet MS"/>
              </a:rPr>
              <a:t>Accuracy</a:t>
            </a:r>
            <a:endParaRPr sz="5726" b="1">
              <a:solidFill>
                <a:srgbClr val="FF0000"/>
              </a:solidFill>
              <a:latin typeface="Trebuchet MS"/>
              <a:ea typeface="Trebuchet MS"/>
              <a:cs typeface="Trebuchet MS"/>
              <a:sym typeface="Trebuchet MS"/>
            </a:endParaRPr>
          </a:p>
          <a:p>
            <a:pPr marL="0" lvl="0" indent="0" algn="just" rtl="0">
              <a:lnSpc>
                <a:spcPct val="150000"/>
              </a:lnSpc>
              <a:spcBef>
                <a:spcPts val="1200"/>
              </a:spcBef>
              <a:spcAft>
                <a:spcPts val="0"/>
              </a:spcAft>
              <a:buNone/>
            </a:pPr>
            <a:endParaRPr sz="2200">
              <a:solidFill>
                <a:srgbClr val="00000A"/>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ct val="50000"/>
              <a:buFont typeface="Arial"/>
              <a:buNone/>
            </a:pPr>
            <a:endParaRPr sz="2200">
              <a:solidFill>
                <a:srgbClr val="00000A"/>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221" name="Google Shape;221;g22133dcda9f_0_6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22" name="Google Shape;222;g22133dcda9f_0_61"/>
          <p:cNvPicPr preferRelativeResize="0"/>
          <p:nvPr/>
        </p:nvPicPr>
        <p:blipFill>
          <a:blip r:embed="rId3">
            <a:alphaModFix/>
          </a:blip>
          <a:stretch>
            <a:fillRect/>
          </a:stretch>
        </p:blipFill>
        <p:spPr>
          <a:xfrm>
            <a:off x="2993325" y="4929475"/>
            <a:ext cx="4076700" cy="1019175"/>
          </a:xfrm>
          <a:prstGeom prst="rect">
            <a:avLst/>
          </a:prstGeom>
          <a:noFill/>
          <a:ln>
            <a:noFill/>
          </a:ln>
        </p:spPr>
      </p:pic>
      <p:sp>
        <p:nvSpPr>
          <p:cNvPr id="223" name="Google Shape;223;g22133dcda9f_0_61"/>
          <p:cNvSpPr txBox="1"/>
          <p:nvPr/>
        </p:nvSpPr>
        <p:spPr>
          <a:xfrm>
            <a:off x="996275" y="322900"/>
            <a:ext cx="4484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224" name="Google Shape;224;g22133dcda9f_0_61"/>
          <p:cNvPicPr preferRelativeResize="0"/>
          <p:nvPr/>
        </p:nvPicPr>
        <p:blipFill rotWithShape="1">
          <a:blip r:embed="rId4">
            <a:alphaModFix/>
          </a:blip>
          <a:srcRect/>
          <a:stretch/>
        </p:blipFill>
        <p:spPr>
          <a:xfrm>
            <a:off x="10896601" y="-85116"/>
            <a:ext cx="1295399" cy="1025106"/>
          </a:xfrm>
          <a:prstGeom prst="rect">
            <a:avLst/>
          </a:prstGeom>
          <a:noFill/>
          <a:ln>
            <a:noFill/>
          </a:ln>
        </p:spPr>
      </p:pic>
      <p:sp>
        <p:nvSpPr>
          <p:cNvPr id="225" name="Google Shape;225;g22133dcda9f_0_6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2133dcda9f_1_0"/>
          <p:cNvSpPr txBox="1">
            <a:spLocks noGrp="1"/>
          </p:cNvSpPr>
          <p:nvPr>
            <p:ph type="body" idx="1"/>
          </p:nvPr>
        </p:nvSpPr>
        <p:spPr>
          <a:xfrm>
            <a:off x="475225" y="2356038"/>
            <a:ext cx="10515600" cy="3536700"/>
          </a:xfrm>
          <a:prstGeom prst="rect">
            <a:avLst/>
          </a:prstGeom>
        </p:spPr>
        <p:txBody>
          <a:bodyPr spcFirstLastPara="1" wrap="square" lIns="91425" tIns="45700" rIns="91425" bIns="45700" anchor="t" anchorCtr="0">
            <a:normAutofit fontScale="55000"/>
          </a:bodyPr>
          <a:lstStyle/>
          <a:p>
            <a:pPr marL="0" lvl="0" indent="0" algn="just" rtl="0">
              <a:lnSpc>
                <a:spcPct val="150000"/>
              </a:lnSpc>
              <a:spcBef>
                <a:spcPts val="0"/>
              </a:spcBef>
              <a:spcAft>
                <a:spcPts val="0"/>
              </a:spcAft>
              <a:buNone/>
            </a:pPr>
            <a:r>
              <a:rPr lang="en-US" sz="4018" b="1">
                <a:solidFill>
                  <a:srgbClr val="FF0000"/>
                </a:solidFill>
                <a:latin typeface="Trebuchet MS"/>
                <a:ea typeface="Trebuchet MS"/>
                <a:cs typeface="Trebuchet MS"/>
                <a:sym typeface="Trebuchet MS"/>
              </a:rPr>
              <a:t>Datasets used:</a:t>
            </a:r>
            <a:endParaRPr sz="4018" b="1">
              <a:solidFill>
                <a:srgbClr val="FF0000"/>
              </a:solidFill>
              <a:latin typeface="Trebuchet MS"/>
              <a:ea typeface="Trebuchet MS"/>
              <a:cs typeface="Trebuchet MS"/>
              <a:sym typeface="Trebuchet MS"/>
            </a:endParaRPr>
          </a:p>
          <a:p>
            <a:pPr marL="0" lvl="0" indent="0" algn="just" rtl="0">
              <a:lnSpc>
                <a:spcPct val="150000"/>
              </a:lnSpc>
              <a:spcBef>
                <a:spcPts val="1200"/>
              </a:spcBef>
              <a:spcAft>
                <a:spcPts val="0"/>
              </a:spcAft>
              <a:buNone/>
            </a:pPr>
            <a:r>
              <a:rPr lang="en-US" sz="3981">
                <a:solidFill>
                  <a:srgbClr val="0033CC"/>
                </a:solidFill>
                <a:latin typeface="Trebuchet MS"/>
                <a:ea typeface="Trebuchet MS"/>
                <a:cs typeface="Trebuchet MS"/>
                <a:sym typeface="Trebuchet MS"/>
              </a:rPr>
              <a:t>There are several image tampering datasets available for research purposes, including MICC, CASIA, and UCID, among others are used in existing tampering detection methodologies for validating tampering detection accuracies.</a:t>
            </a:r>
            <a:endParaRPr sz="3981">
              <a:solidFill>
                <a:srgbClr val="0033CC"/>
              </a:solidFill>
              <a:latin typeface="Trebuchet MS"/>
              <a:ea typeface="Trebuchet MS"/>
              <a:cs typeface="Trebuchet MS"/>
              <a:sym typeface="Trebuchet MS"/>
            </a:endParaRPr>
          </a:p>
          <a:p>
            <a:pPr marL="0" lvl="0" indent="0" algn="just" rtl="0">
              <a:lnSpc>
                <a:spcPct val="150000"/>
              </a:lnSpc>
              <a:spcBef>
                <a:spcPts val="1200"/>
              </a:spcBef>
              <a:spcAft>
                <a:spcPts val="0"/>
              </a:spcAft>
              <a:buNone/>
            </a:pPr>
            <a:endParaRPr sz="4345">
              <a:solidFill>
                <a:srgbClr val="0033CC"/>
              </a:solidFill>
              <a:latin typeface="Trebuchet MS"/>
              <a:ea typeface="Trebuchet MS"/>
              <a:cs typeface="Trebuchet MS"/>
              <a:sym typeface="Trebuchet MS"/>
            </a:endParaRPr>
          </a:p>
          <a:p>
            <a:pPr marL="0" lvl="0" indent="0" algn="just" rtl="0">
              <a:lnSpc>
                <a:spcPct val="150000"/>
              </a:lnSpc>
              <a:spcBef>
                <a:spcPts val="1200"/>
              </a:spcBef>
              <a:spcAft>
                <a:spcPts val="0"/>
              </a:spcAft>
              <a:buClr>
                <a:schemeClr val="dk1"/>
              </a:buClr>
              <a:buSzPct val="50000"/>
              <a:buFont typeface="Arial"/>
              <a:buNone/>
            </a:pPr>
            <a:endParaRPr sz="2200" b="1">
              <a:latin typeface="Trebuchet MS"/>
              <a:ea typeface="Trebuchet MS"/>
              <a:cs typeface="Trebuchet MS"/>
              <a:sym typeface="Trebuchet MS"/>
            </a:endParaRPr>
          </a:p>
        </p:txBody>
      </p:sp>
      <p:sp>
        <p:nvSpPr>
          <p:cNvPr id="232" name="Google Shape;232;g22133dcda9f_1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33" name="Google Shape;233;g22133dcda9f_1_0"/>
          <p:cNvSpPr txBox="1"/>
          <p:nvPr/>
        </p:nvSpPr>
        <p:spPr>
          <a:xfrm>
            <a:off x="209750" y="157300"/>
            <a:ext cx="3504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234" name="Google Shape;234;g22133dcda9f_1_0"/>
          <p:cNvPicPr preferRelativeResize="0"/>
          <p:nvPr/>
        </p:nvPicPr>
        <p:blipFill rotWithShape="1">
          <a:blip r:embed="rId3">
            <a:alphaModFix/>
          </a:blip>
          <a:srcRect/>
          <a:stretch/>
        </p:blipFill>
        <p:spPr>
          <a:xfrm>
            <a:off x="10896601" y="9"/>
            <a:ext cx="1295399" cy="1025106"/>
          </a:xfrm>
          <a:prstGeom prst="rect">
            <a:avLst/>
          </a:prstGeom>
          <a:noFill/>
          <a:ln>
            <a:noFill/>
          </a:ln>
        </p:spPr>
      </p:pic>
      <p:sp>
        <p:nvSpPr>
          <p:cNvPr id="235" name="Google Shape;235;g22133dcda9f_1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236" name="Google Shape;236;g22133dcda9f_1_0"/>
          <p:cNvSpPr txBox="1"/>
          <p:nvPr/>
        </p:nvSpPr>
        <p:spPr>
          <a:xfrm>
            <a:off x="7097100" y="90988"/>
            <a:ext cx="3760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FF0000"/>
                </a:solidFill>
                <a:latin typeface="Trebuchet MS"/>
                <a:ea typeface="Trebuchet MS"/>
                <a:cs typeface="Trebuchet MS"/>
                <a:sym typeface="Trebuchet MS"/>
              </a:rPr>
              <a:t>Research Paper 3</a:t>
            </a:r>
            <a:endParaRPr sz="3200" b="1">
              <a:solidFill>
                <a:srgbClr val="FF0000"/>
              </a:solidFill>
              <a:latin typeface="Trebuchet MS"/>
              <a:ea typeface="Trebuchet MS"/>
              <a:cs typeface="Trebuchet MS"/>
              <a:sym typeface="Trebuchet MS"/>
            </a:endParaRPr>
          </a:p>
        </p:txBody>
      </p:sp>
      <p:sp>
        <p:nvSpPr>
          <p:cNvPr id="237" name="Google Shape;237;g22133dcda9f_1_0"/>
          <p:cNvSpPr txBox="1"/>
          <p:nvPr/>
        </p:nvSpPr>
        <p:spPr>
          <a:xfrm>
            <a:off x="475225" y="1245925"/>
            <a:ext cx="10957800" cy="646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None/>
            </a:pPr>
            <a:r>
              <a:rPr lang="en-US" sz="3000" b="1">
                <a:solidFill>
                  <a:srgbClr val="0000FF"/>
                </a:solidFill>
                <a:latin typeface="Trebuchet MS"/>
                <a:ea typeface="Trebuchet MS"/>
                <a:cs typeface="Trebuchet MS"/>
                <a:sym typeface="Trebuchet MS"/>
              </a:rPr>
              <a:t>Deep Learning-based Technique for Image Tamper Detection</a:t>
            </a:r>
            <a:endParaRPr/>
          </a:p>
        </p:txBody>
      </p:sp>
      <p:sp>
        <p:nvSpPr>
          <p:cNvPr id="238" name="Google Shape;238;g22133dcda9f_1_0"/>
          <p:cNvSpPr/>
          <p:nvPr/>
        </p:nvSpPr>
        <p:spPr>
          <a:xfrm>
            <a:off x="3379875" y="7344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22133dcda9f_1_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245" name="Google Shape;245;g22133dcda9f_1_16"/>
          <p:cNvPicPr preferRelativeResize="0"/>
          <p:nvPr/>
        </p:nvPicPr>
        <p:blipFill>
          <a:blip r:embed="rId3">
            <a:alphaModFix/>
          </a:blip>
          <a:stretch>
            <a:fillRect/>
          </a:stretch>
        </p:blipFill>
        <p:spPr>
          <a:xfrm>
            <a:off x="646450" y="1265075"/>
            <a:ext cx="10515600" cy="4543050"/>
          </a:xfrm>
          <a:prstGeom prst="rect">
            <a:avLst/>
          </a:prstGeom>
          <a:noFill/>
          <a:ln>
            <a:noFill/>
          </a:ln>
        </p:spPr>
      </p:pic>
      <p:sp>
        <p:nvSpPr>
          <p:cNvPr id="246" name="Google Shape;246;g22133dcda9f_1_16"/>
          <p:cNvSpPr txBox="1"/>
          <p:nvPr/>
        </p:nvSpPr>
        <p:spPr>
          <a:xfrm>
            <a:off x="0" y="0"/>
            <a:ext cx="4098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247" name="Google Shape;247;g22133dcda9f_1_16"/>
          <p:cNvPicPr preferRelativeResize="0"/>
          <p:nvPr/>
        </p:nvPicPr>
        <p:blipFill rotWithShape="1">
          <a:blip r:embed="rId4">
            <a:alphaModFix/>
          </a:blip>
          <a:srcRect/>
          <a:stretch/>
        </p:blipFill>
        <p:spPr>
          <a:xfrm>
            <a:off x="10896601" y="9"/>
            <a:ext cx="1295399" cy="1025106"/>
          </a:xfrm>
          <a:prstGeom prst="rect">
            <a:avLst/>
          </a:prstGeom>
          <a:noFill/>
          <a:ln>
            <a:noFill/>
          </a:ln>
        </p:spPr>
      </p:pic>
      <p:sp>
        <p:nvSpPr>
          <p:cNvPr id="248" name="Google Shape;248;g22133dcda9f_1_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2133dcda9f_1_25"/>
          <p:cNvSpPr txBox="1">
            <a:spLocks noGrp="1"/>
          </p:cNvSpPr>
          <p:nvPr>
            <p:ph type="title"/>
          </p:nvPr>
        </p:nvSpPr>
        <p:spPr>
          <a:xfrm>
            <a:off x="727800" y="461700"/>
            <a:ext cx="10162200" cy="455400"/>
          </a:xfrm>
          <a:prstGeom prst="rect">
            <a:avLst/>
          </a:prstGeom>
        </p:spPr>
        <p:txBody>
          <a:bodyPr spcFirstLastPara="1" wrap="square" lIns="91425" tIns="45700" rIns="91425" bIns="45700" anchor="ctr" anchorCtr="0">
            <a:noAutofit/>
          </a:bodyPr>
          <a:lstStyle/>
          <a:p>
            <a:pPr marL="0" lvl="0" indent="0" algn="just" rtl="0">
              <a:lnSpc>
                <a:spcPct val="150000"/>
              </a:lnSpc>
              <a:spcBef>
                <a:spcPts val="1200"/>
              </a:spcBef>
              <a:spcAft>
                <a:spcPts val="0"/>
              </a:spcAft>
              <a:buClr>
                <a:schemeClr val="dk1"/>
              </a:buClr>
              <a:buSzPts val="990"/>
              <a:buFont typeface="Arial"/>
              <a:buNone/>
            </a:pPr>
            <a:endParaRPr sz="2180">
              <a:solidFill>
                <a:srgbClr val="00000A"/>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990"/>
              <a:buFont typeface="Arial"/>
              <a:buNone/>
            </a:pPr>
            <a:r>
              <a:rPr lang="en-US" sz="2360">
                <a:solidFill>
                  <a:srgbClr val="FF0000"/>
                </a:solidFill>
                <a:latin typeface="Trebuchet MS"/>
                <a:ea typeface="Trebuchet MS"/>
                <a:cs typeface="Trebuchet MS"/>
                <a:sym typeface="Trebuchet MS"/>
              </a:rPr>
              <a:t> Methodology:</a:t>
            </a:r>
            <a:endParaRPr sz="2360">
              <a:solidFill>
                <a:srgbClr val="FF0000"/>
              </a:solidFill>
              <a:latin typeface="Trebuchet MS"/>
              <a:ea typeface="Trebuchet MS"/>
              <a:cs typeface="Trebuchet MS"/>
              <a:sym typeface="Trebuchet MS"/>
            </a:endParaRPr>
          </a:p>
          <a:p>
            <a:pPr marL="0" lvl="0" indent="0" algn="l" rtl="0">
              <a:spcBef>
                <a:spcPts val="1200"/>
              </a:spcBef>
              <a:spcAft>
                <a:spcPts val="0"/>
              </a:spcAft>
              <a:buSzPts val="990"/>
              <a:buNone/>
            </a:pPr>
            <a:endParaRPr sz="2180"/>
          </a:p>
        </p:txBody>
      </p:sp>
      <p:sp>
        <p:nvSpPr>
          <p:cNvPr id="255" name="Google Shape;255;g22133dcda9f_1_25"/>
          <p:cNvSpPr txBox="1">
            <a:spLocks noGrp="1"/>
          </p:cNvSpPr>
          <p:nvPr>
            <p:ph type="body" idx="1"/>
          </p:nvPr>
        </p:nvSpPr>
        <p:spPr>
          <a:xfrm>
            <a:off x="477350" y="1211075"/>
            <a:ext cx="11427600" cy="4851300"/>
          </a:xfrm>
          <a:prstGeom prst="rect">
            <a:avLst/>
          </a:prstGeom>
        </p:spPr>
        <p:txBody>
          <a:bodyPr spcFirstLastPara="1" wrap="square" lIns="91425" tIns="45700" rIns="91425" bIns="45700" anchor="t" anchorCtr="0">
            <a:noAutofit/>
          </a:bodyPr>
          <a:lstStyle/>
          <a:p>
            <a:pPr marL="457200" lvl="0" indent="-368300" algn="just" rtl="0">
              <a:lnSpc>
                <a:spcPct val="115000"/>
              </a:lnSpc>
              <a:spcBef>
                <a:spcPts val="120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First, the image is segmented into different patches.</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To identify duplicated regions even in small and smooth areas, a scale-invariant descriptor was utilized to extract features.</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Various types of noise, such as compression and resampling, are often present in tampered images and can be effectively identified by analyzing resampling features.</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However, using resampling features exhibit periodic correlations between the pixels; this is because of interpolation.</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The CNN is robust to translation for capturing noisy information using resampling features and generating spatial maps among different segments of an image.</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120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Thus both are utilized for localizing tampered segments. Thus, the resampling feature will be estimated for detecting inconsistencies in the estimated resampling factors using improved CNN architecture</a:t>
            </a:r>
            <a:endParaRPr sz="2200">
              <a:solidFill>
                <a:srgbClr val="0033CC"/>
              </a:solidFill>
              <a:latin typeface="Trebuchet MS"/>
              <a:ea typeface="Trebuchet MS"/>
              <a:cs typeface="Trebuchet MS"/>
              <a:sym typeface="Trebuchet MS"/>
            </a:endParaRPr>
          </a:p>
          <a:p>
            <a:pPr marL="0" lvl="0" indent="0" algn="just" rtl="0">
              <a:lnSpc>
                <a:spcPct val="115000"/>
              </a:lnSpc>
              <a:spcBef>
                <a:spcPts val="1200"/>
              </a:spcBef>
              <a:spcAft>
                <a:spcPts val="1200"/>
              </a:spcAft>
              <a:buNone/>
            </a:pPr>
            <a:r>
              <a:rPr lang="en-US" sz="2200">
                <a:solidFill>
                  <a:srgbClr val="0033CC"/>
                </a:solidFill>
                <a:latin typeface="Times New Roman"/>
                <a:ea typeface="Times New Roman"/>
                <a:cs typeface="Times New Roman"/>
                <a:sym typeface="Times New Roman"/>
              </a:rPr>
              <a:t> </a:t>
            </a:r>
            <a:endParaRPr sz="2200">
              <a:solidFill>
                <a:srgbClr val="0033CC"/>
              </a:solidFill>
              <a:latin typeface="Times New Roman"/>
              <a:ea typeface="Times New Roman"/>
              <a:cs typeface="Times New Roman"/>
              <a:sym typeface="Times New Roman"/>
            </a:endParaRPr>
          </a:p>
        </p:txBody>
      </p:sp>
      <p:sp>
        <p:nvSpPr>
          <p:cNvPr id="256" name="Google Shape;256;g22133dcda9f_1_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57" name="Google Shape;257;g22133dcda9f_1_25"/>
          <p:cNvSpPr txBox="1"/>
          <p:nvPr/>
        </p:nvSpPr>
        <p:spPr>
          <a:xfrm>
            <a:off x="0" y="0"/>
            <a:ext cx="4498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258" name="Google Shape;258;g22133dcda9f_1_25"/>
          <p:cNvPicPr preferRelativeResize="0"/>
          <p:nvPr/>
        </p:nvPicPr>
        <p:blipFill rotWithShape="1">
          <a:blip r:embed="rId3">
            <a:alphaModFix/>
          </a:blip>
          <a:srcRect/>
          <a:stretch/>
        </p:blipFill>
        <p:spPr>
          <a:xfrm>
            <a:off x="10890001" y="9"/>
            <a:ext cx="1295399" cy="1025106"/>
          </a:xfrm>
          <a:prstGeom prst="rect">
            <a:avLst/>
          </a:prstGeom>
          <a:noFill/>
          <a:ln>
            <a:noFill/>
          </a:ln>
        </p:spPr>
      </p:pic>
      <p:sp>
        <p:nvSpPr>
          <p:cNvPr id="259" name="Google Shape;259;g22133dcda9f_1_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22133dcda9f_1_39"/>
          <p:cNvSpPr txBox="1">
            <a:spLocks noGrp="1"/>
          </p:cNvSpPr>
          <p:nvPr>
            <p:ph type="body" idx="1"/>
          </p:nvPr>
        </p:nvSpPr>
        <p:spPr>
          <a:xfrm>
            <a:off x="838200" y="1413000"/>
            <a:ext cx="10515600" cy="4735500"/>
          </a:xfrm>
          <a:prstGeom prst="rect">
            <a:avLst/>
          </a:prstGeom>
        </p:spPr>
        <p:txBody>
          <a:bodyPr spcFirstLastPara="1" wrap="square" lIns="91425" tIns="45700" rIns="91425" bIns="45700" anchor="t" anchorCtr="0">
            <a:normAutofit/>
          </a:bodyPr>
          <a:lstStyle/>
          <a:p>
            <a:pPr marL="0" lvl="0" indent="0" algn="just" rtl="0">
              <a:lnSpc>
                <a:spcPct val="150000"/>
              </a:lnSpc>
              <a:spcBef>
                <a:spcPts val="1200"/>
              </a:spcBef>
              <a:spcAft>
                <a:spcPts val="0"/>
              </a:spcAft>
              <a:buNone/>
            </a:pPr>
            <a:endParaRPr sz="2200">
              <a:solidFill>
                <a:srgbClr val="00000A"/>
              </a:solidFill>
              <a:latin typeface="Trebuchet MS"/>
              <a:ea typeface="Trebuchet MS"/>
              <a:cs typeface="Trebuchet MS"/>
              <a:sym typeface="Trebuchet MS"/>
            </a:endParaRPr>
          </a:p>
          <a:p>
            <a:pPr marL="0" lvl="0" indent="0" algn="l" rtl="0">
              <a:lnSpc>
                <a:spcPct val="150000"/>
              </a:lnSpc>
              <a:spcBef>
                <a:spcPts val="1200"/>
              </a:spcBef>
              <a:spcAft>
                <a:spcPts val="0"/>
              </a:spcAft>
              <a:buNone/>
            </a:pPr>
            <a:r>
              <a:rPr lang="en-US" sz="2200" b="1">
                <a:solidFill>
                  <a:srgbClr val="FF0000"/>
                </a:solidFill>
                <a:latin typeface="Trebuchet MS"/>
                <a:ea typeface="Trebuchet MS"/>
                <a:cs typeface="Trebuchet MS"/>
                <a:sym typeface="Trebuchet MS"/>
              </a:rPr>
              <a:t> Accuracy:</a:t>
            </a:r>
            <a:endParaRPr sz="2200">
              <a:solidFill>
                <a:srgbClr val="FF0000"/>
              </a:solidFill>
              <a:latin typeface="Trebuchet MS"/>
              <a:ea typeface="Trebuchet MS"/>
              <a:cs typeface="Trebuchet MS"/>
              <a:sym typeface="Trebuchet MS"/>
            </a:endParaRPr>
          </a:p>
          <a:p>
            <a:pPr marL="0" lvl="0" indent="0" algn="l" rtl="0">
              <a:lnSpc>
                <a:spcPct val="150000"/>
              </a:lnSpc>
              <a:spcBef>
                <a:spcPts val="1200"/>
              </a:spcBef>
              <a:spcAft>
                <a:spcPts val="1200"/>
              </a:spcAft>
              <a:buClr>
                <a:schemeClr val="dk1"/>
              </a:buClr>
              <a:buSzPts val="1100"/>
              <a:buFont typeface="Arial"/>
              <a:buNone/>
            </a:pPr>
            <a:endParaRPr sz="2200">
              <a:solidFill>
                <a:srgbClr val="00000A"/>
              </a:solidFill>
              <a:latin typeface="Times New Roman"/>
              <a:ea typeface="Times New Roman"/>
              <a:cs typeface="Times New Roman"/>
              <a:sym typeface="Times New Roman"/>
            </a:endParaRPr>
          </a:p>
        </p:txBody>
      </p:sp>
      <p:sp>
        <p:nvSpPr>
          <p:cNvPr id="266" name="Google Shape;266;g22133dcda9f_1_3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267" name="Google Shape;267;g22133dcda9f_1_39"/>
          <p:cNvPicPr preferRelativeResize="0"/>
          <p:nvPr/>
        </p:nvPicPr>
        <p:blipFill>
          <a:blip r:embed="rId3">
            <a:alphaModFix/>
          </a:blip>
          <a:stretch>
            <a:fillRect/>
          </a:stretch>
        </p:blipFill>
        <p:spPr>
          <a:xfrm>
            <a:off x="1241800" y="2751700"/>
            <a:ext cx="9497975" cy="2058125"/>
          </a:xfrm>
          <a:prstGeom prst="rect">
            <a:avLst/>
          </a:prstGeom>
          <a:noFill/>
          <a:ln>
            <a:noFill/>
          </a:ln>
        </p:spPr>
      </p:pic>
      <p:sp>
        <p:nvSpPr>
          <p:cNvPr id="268" name="Google Shape;268;g22133dcda9f_1_39"/>
          <p:cNvSpPr txBox="1"/>
          <p:nvPr/>
        </p:nvSpPr>
        <p:spPr>
          <a:xfrm>
            <a:off x="885875" y="460875"/>
            <a:ext cx="4733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269" name="Google Shape;269;g22133dcda9f_1_39"/>
          <p:cNvPicPr preferRelativeResize="0"/>
          <p:nvPr/>
        </p:nvPicPr>
        <p:blipFill rotWithShape="1">
          <a:blip r:embed="rId4">
            <a:alphaModFix/>
          </a:blip>
          <a:srcRect/>
          <a:stretch/>
        </p:blipFill>
        <p:spPr>
          <a:xfrm>
            <a:off x="10261851" y="276959"/>
            <a:ext cx="1295399" cy="1025106"/>
          </a:xfrm>
          <a:prstGeom prst="rect">
            <a:avLst/>
          </a:prstGeom>
          <a:noFill/>
          <a:ln>
            <a:noFill/>
          </a:ln>
        </p:spPr>
      </p:pic>
      <p:sp>
        <p:nvSpPr>
          <p:cNvPr id="270" name="Google Shape;270;g22133dcda9f_1_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2133dcda9f_2_0"/>
          <p:cNvSpPr txBox="1">
            <a:spLocks noGrp="1"/>
          </p:cNvSpPr>
          <p:nvPr>
            <p:ph type="body" idx="1"/>
          </p:nvPr>
        </p:nvSpPr>
        <p:spPr>
          <a:xfrm>
            <a:off x="970925" y="2614475"/>
            <a:ext cx="10515600" cy="21525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endParaRPr sz="8800">
              <a:latin typeface="Trebuchet MS"/>
              <a:ea typeface="Trebuchet MS"/>
              <a:cs typeface="Trebuchet MS"/>
              <a:sym typeface="Trebuchet MS"/>
            </a:endParaRPr>
          </a:p>
          <a:p>
            <a:pPr marL="0" lvl="0" indent="0" algn="l" rtl="0">
              <a:spcBef>
                <a:spcPts val="1000"/>
              </a:spcBef>
              <a:spcAft>
                <a:spcPts val="0"/>
              </a:spcAft>
              <a:buNone/>
            </a:pPr>
            <a:r>
              <a:rPr lang="en-US" sz="8800" b="1">
                <a:solidFill>
                  <a:srgbClr val="FF0000"/>
                </a:solidFill>
                <a:latin typeface="Trebuchet MS"/>
                <a:ea typeface="Trebuchet MS"/>
                <a:cs typeface="Trebuchet MS"/>
                <a:sym typeface="Trebuchet MS"/>
              </a:rPr>
              <a:t>Dataset:</a:t>
            </a:r>
            <a:endParaRPr sz="8800" b="1">
              <a:solidFill>
                <a:srgbClr val="FF0000"/>
              </a:solidFill>
              <a:latin typeface="Trebuchet MS"/>
              <a:ea typeface="Trebuchet MS"/>
              <a:cs typeface="Trebuchet MS"/>
              <a:sym typeface="Trebuchet MS"/>
            </a:endParaRPr>
          </a:p>
          <a:p>
            <a:pPr marL="0" lvl="0" indent="0" algn="l" rtl="0">
              <a:spcBef>
                <a:spcPts val="1000"/>
              </a:spcBef>
              <a:spcAft>
                <a:spcPts val="0"/>
              </a:spcAft>
              <a:buNone/>
            </a:pPr>
            <a:r>
              <a:rPr lang="en-US" sz="8800">
                <a:solidFill>
                  <a:srgbClr val="0033CC"/>
                </a:solidFill>
                <a:latin typeface="Trebuchet MS"/>
                <a:ea typeface="Trebuchet MS"/>
                <a:cs typeface="Trebuchet MS"/>
                <a:sym typeface="Trebuchet MS"/>
              </a:rPr>
              <a:t>			 CASIA V1.0</a:t>
            </a:r>
            <a:endParaRPr sz="8800">
              <a:solidFill>
                <a:srgbClr val="0033CC"/>
              </a:solidFill>
              <a:latin typeface="Trebuchet MS"/>
              <a:ea typeface="Trebuchet MS"/>
              <a:cs typeface="Trebuchet MS"/>
              <a:sym typeface="Trebuchet MS"/>
            </a:endParaRPr>
          </a:p>
          <a:p>
            <a:pPr marL="0" lvl="0" indent="0" algn="l" rtl="0">
              <a:spcBef>
                <a:spcPts val="1000"/>
              </a:spcBef>
              <a:spcAft>
                <a:spcPts val="0"/>
              </a:spcAft>
              <a:buNone/>
            </a:pPr>
            <a:r>
              <a:rPr lang="en-US" sz="8800">
                <a:solidFill>
                  <a:srgbClr val="0033CC"/>
                </a:solidFill>
                <a:latin typeface="Trebuchet MS"/>
                <a:ea typeface="Trebuchet MS"/>
                <a:cs typeface="Trebuchet MS"/>
                <a:sym typeface="Trebuchet MS"/>
              </a:rPr>
              <a:t>			 CASIA V2.0</a:t>
            </a:r>
            <a:endParaRPr sz="8800">
              <a:solidFill>
                <a:srgbClr val="0033CC"/>
              </a:solidFill>
              <a:latin typeface="Trebuchet MS"/>
              <a:ea typeface="Trebuchet MS"/>
              <a:cs typeface="Trebuchet MS"/>
              <a:sym typeface="Trebuchet MS"/>
            </a:endParaRPr>
          </a:p>
          <a:p>
            <a:pPr marL="0" lvl="0" indent="0" algn="l" rtl="0">
              <a:spcBef>
                <a:spcPts val="1000"/>
              </a:spcBef>
              <a:spcAft>
                <a:spcPts val="0"/>
              </a:spcAft>
              <a:buNone/>
            </a:pPr>
            <a:r>
              <a:rPr lang="en-US" sz="8800">
                <a:solidFill>
                  <a:srgbClr val="0033CC"/>
                </a:solidFill>
                <a:latin typeface="Trebuchet MS"/>
                <a:ea typeface="Trebuchet MS"/>
                <a:cs typeface="Trebuchet MS"/>
                <a:sym typeface="Trebuchet MS"/>
              </a:rPr>
              <a:t>			MICC-F220</a:t>
            </a:r>
            <a:endParaRPr sz="8800">
              <a:solidFill>
                <a:srgbClr val="0033CC"/>
              </a:solidFill>
              <a:latin typeface="Trebuchet MS"/>
              <a:ea typeface="Trebuchet MS"/>
              <a:cs typeface="Trebuchet MS"/>
              <a:sym typeface="Trebuchet MS"/>
            </a:endParaRPr>
          </a:p>
          <a:p>
            <a:pPr marL="0" lvl="0" indent="0" algn="l" rtl="0">
              <a:spcBef>
                <a:spcPts val="1000"/>
              </a:spcBef>
              <a:spcAft>
                <a:spcPts val="0"/>
              </a:spcAft>
              <a:buNone/>
            </a:pPr>
            <a:endParaRPr sz="8800">
              <a:solidFill>
                <a:srgbClr val="0033CC"/>
              </a:solidFill>
              <a:latin typeface="Trebuchet MS"/>
              <a:ea typeface="Trebuchet MS"/>
              <a:cs typeface="Trebuchet MS"/>
              <a:sym typeface="Trebuchet MS"/>
            </a:endParaRPr>
          </a:p>
          <a:p>
            <a:pPr marL="0" lvl="0" indent="0" algn="l" rtl="0">
              <a:spcBef>
                <a:spcPts val="1000"/>
              </a:spcBef>
              <a:spcAft>
                <a:spcPts val="0"/>
              </a:spcAft>
              <a:buNone/>
            </a:pPr>
            <a:r>
              <a:rPr lang="en-US" sz="8800" b="1">
                <a:solidFill>
                  <a:srgbClr val="FF0000"/>
                </a:solidFill>
                <a:latin typeface="Trebuchet MS"/>
                <a:ea typeface="Trebuchet MS"/>
                <a:cs typeface="Trebuchet MS"/>
                <a:sym typeface="Trebuchet MS"/>
              </a:rPr>
              <a:t>key-points:</a:t>
            </a:r>
            <a:endParaRPr sz="8800" b="1">
              <a:solidFill>
                <a:srgbClr val="FF0000"/>
              </a:solidFill>
              <a:latin typeface="Trebuchet MS"/>
              <a:ea typeface="Trebuchet MS"/>
              <a:cs typeface="Trebuchet MS"/>
              <a:sym typeface="Trebuchet MS"/>
            </a:endParaRPr>
          </a:p>
          <a:p>
            <a:pPr marL="0" lvl="0" indent="0" algn="l" rtl="0">
              <a:spcBef>
                <a:spcPts val="1000"/>
              </a:spcBef>
              <a:spcAft>
                <a:spcPts val="0"/>
              </a:spcAft>
              <a:buNone/>
            </a:pPr>
            <a:r>
              <a:rPr lang="en-US" sz="8800">
                <a:solidFill>
                  <a:srgbClr val="0033CC"/>
                </a:solidFill>
                <a:latin typeface="Trebuchet MS"/>
                <a:ea typeface="Trebuchet MS"/>
                <a:cs typeface="Trebuchet MS"/>
                <a:sym typeface="Trebuchet MS"/>
              </a:rPr>
              <a:t>			CNN,copy-move</a:t>
            </a:r>
            <a:endParaRPr sz="8800">
              <a:solidFill>
                <a:srgbClr val="0033CC"/>
              </a:solidFill>
              <a:latin typeface="Trebuchet MS"/>
              <a:ea typeface="Trebuchet MS"/>
              <a:cs typeface="Trebuchet MS"/>
              <a:sym typeface="Trebuchet MS"/>
            </a:endParaRPr>
          </a:p>
          <a:p>
            <a:pPr marL="0" lvl="0" indent="0" algn="l" rtl="0">
              <a:spcBef>
                <a:spcPts val="1000"/>
              </a:spcBef>
              <a:spcAft>
                <a:spcPts val="0"/>
              </a:spcAft>
              <a:buNone/>
            </a:pPr>
            <a:endParaRPr sz="8800">
              <a:latin typeface="Trebuchet MS"/>
              <a:ea typeface="Trebuchet MS"/>
              <a:cs typeface="Trebuchet MS"/>
              <a:sym typeface="Trebuchet MS"/>
            </a:endParaRPr>
          </a:p>
          <a:p>
            <a:pPr marL="0" lvl="0" indent="0" algn="l" rtl="0">
              <a:spcBef>
                <a:spcPts val="1000"/>
              </a:spcBef>
              <a:spcAft>
                <a:spcPts val="0"/>
              </a:spcAft>
              <a:buNone/>
            </a:pPr>
            <a:endParaRPr sz="8800">
              <a:latin typeface="Trebuchet MS"/>
              <a:ea typeface="Trebuchet MS"/>
              <a:cs typeface="Trebuchet MS"/>
              <a:sym typeface="Trebuchet MS"/>
            </a:endParaRPr>
          </a:p>
          <a:p>
            <a:pPr marL="0" lvl="0" indent="0" algn="l" rtl="0">
              <a:spcBef>
                <a:spcPts val="1000"/>
              </a:spcBef>
              <a:spcAft>
                <a:spcPts val="0"/>
              </a:spcAft>
              <a:buNone/>
            </a:pPr>
            <a:endParaRPr sz="8800">
              <a:latin typeface="Trebuchet MS"/>
              <a:ea typeface="Trebuchet MS"/>
              <a:cs typeface="Trebuchet MS"/>
              <a:sym typeface="Trebuchet MS"/>
            </a:endParaRPr>
          </a:p>
          <a:p>
            <a:pPr marL="0" lvl="0" indent="0" algn="l" rtl="0">
              <a:spcBef>
                <a:spcPts val="1000"/>
              </a:spcBef>
              <a:spcAft>
                <a:spcPts val="0"/>
              </a:spcAft>
              <a:buNone/>
            </a:pPr>
            <a:endParaRPr sz="8800">
              <a:latin typeface="Trebuchet MS"/>
              <a:ea typeface="Trebuchet MS"/>
              <a:cs typeface="Trebuchet MS"/>
              <a:sym typeface="Trebuchet MS"/>
            </a:endParaRPr>
          </a:p>
          <a:p>
            <a:pPr marL="0" lvl="0" indent="0" algn="l" rtl="0">
              <a:spcBef>
                <a:spcPts val="1000"/>
              </a:spcBef>
              <a:spcAft>
                <a:spcPts val="0"/>
              </a:spcAft>
              <a:buNone/>
            </a:pPr>
            <a:endParaRPr sz="8800">
              <a:latin typeface="Trebuchet MS"/>
              <a:ea typeface="Trebuchet MS"/>
              <a:cs typeface="Trebuchet MS"/>
              <a:sym typeface="Trebuchet MS"/>
            </a:endParaRPr>
          </a:p>
          <a:p>
            <a:pPr marL="0" lvl="0" indent="0" algn="just" rtl="0">
              <a:lnSpc>
                <a:spcPct val="150000"/>
              </a:lnSpc>
              <a:spcBef>
                <a:spcPts val="0"/>
              </a:spcBef>
              <a:spcAft>
                <a:spcPts val="0"/>
              </a:spcAft>
              <a:buClr>
                <a:schemeClr val="dk1"/>
              </a:buClr>
              <a:buSzPts val="275"/>
              <a:buFont typeface="Arial"/>
              <a:buNone/>
            </a:pPr>
            <a:endParaRPr sz="8800">
              <a:latin typeface="Trebuchet MS"/>
              <a:ea typeface="Trebuchet MS"/>
              <a:cs typeface="Trebuchet MS"/>
              <a:sym typeface="Trebuchet MS"/>
            </a:endParaRPr>
          </a:p>
          <a:p>
            <a:pPr marL="0" lvl="0" indent="0" algn="l" rtl="0">
              <a:spcBef>
                <a:spcPts val="1000"/>
              </a:spcBef>
              <a:spcAft>
                <a:spcPts val="0"/>
              </a:spcAft>
              <a:buNone/>
            </a:pPr>
            <a:endParaRPr/>
          </a:p>
        </p:txBody>
      </p:sp>
      <p:sp>
        <p:nvSpPr>
          <p:cNvPr id="277" name="Google Shape;277;g22133dcda9f_2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278" name="Google Shape;278;g22133dcda9f_2_0"/>
          <p:cNvSpPr txBox="1"/>
          <p:nvPr/>
        </p:nvSpPr>
        <p:spPr>
          <a:xfrm>
            <a:off x="314250" y="1043750"/>
            <a:ext cx="115635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3200" b="1">
                <a:solidFill>
                  <a:srgbClr val="0000FF"/>
                </a:solidFill>
                <a:latin typeface="Trebuchet MS"/>
                <a:ea typeface="Trebuchet MS"/>
                <a:cs typeface="Trebuchet MS"/>
                <a:sym typeface="Trebuchet MS"/>
              </a:rPr>
              <a:t>A novel deep learning framework for copy-move forgery detection in images</a:t>
            </a:r>
            <a:endParaRPr sz="3200" b="1">
              <a:solidFill>
                <a:srgbClr val="0000FF"/>
              </a:solidFill>
              <a:latin typeface="Trebuchet MS"/>
              <a:ea typeface="Trebuchet MS"/>
              <a:cs typeface="Trebuchet MS"/>
              <a:sym typeface="Trebuchet MS"/>
            </a:endParaRPr>
          </a:p>
        </p:txBody>
      </p:sp>
      <p:sp>
        <p:nvSpPr>
          <p:cNvPr id="279" name="Google Shape;279;g22133dcda9f_2_0"/>
          <p:cNvSpPr txBox="1"/>
          <p:nvPr/>
        </p:nvSpPr>
        <p:spPr>
          <a:xfrm>
            <a:off x="0" y="0"/>
            <a:ext cx="4567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280" name="Google Shape;280;g22133dcda9f_2_0"/>
          <p:cNvPicPr preferRelativeResize="0"/>
          <p:nvPr/>
        </p:nvPicPr>
        <p:blipFill rotWithShape="1">
          <a:blip r:embed="rId3">
            <a:alphaModFix/>
          </a:blip>
          <a:srcRect/>
          <a:stretch/>
        </p:blipFill>
        <p:spPr>
          <a:xfrm>
            <a:off x="10896601" y="-3"/>
            <a:ext cx="1295399" cy="1025106"/>
          </a:xfrm>
          <a:prstGeom prst="rect">
            <a:avLst/>
          </a:prstGeom>
          <a:noFill/>
          <a:ln>
            <a:noFill/>
          </a:ln>
        </p:spPr>
      </p:pic>
      <p:sp>
        <p:nvSpPr>
          <p:cNvPr id="281" name="Google Shape;281;g22133dcda9f_2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282" name="Google Shape;282;g22133dcda9f_2_0"/>
          <p:cNvSpPr txBox="1"/>
          <p:nvPr/>
        </p:nvSpPr>
        <p:spPr>
          <a:xfrm>
            <a:off x="7097100" y="90988"/>
            <a:ext cx="3760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FF0000"/>
                </a:solidFill>
                <a:latin typeface="Trebuchet MS"/>
                <a:ea typeface="Trebuchet MS"/>
                <a:cs typeface="Trebuchet MS"/>
                <a:sym typeface="Trebuchet MS"/>
              </a:rPr>
              <a:t>Research Paper 4</a:t>
            </a:r>
            <a:endParaRPr sz="3200" b="1">
              <a:solidFill>
                <a:srgbClr val="FF0000"/>
              </a:solidFill>
              <a:latin typeface="Trebuchet MS"/>
              <a:ea typeface="Trebuchet MS"/>
              <a:cs typeface="Trebuchet MS"/>
              <a:sym typeface="Trebuchet MS"/>
            </a:endParaRPr>
          </a:p>
        </p:txBody>
      </p:sp>
      <p:sp>
        <p:nvSpPr>
          <p:cNvPr id="283" name="Google Shape;283;g22133dcda9f_2_0"/>
          <p:cNvSpPr/>
          <p:nvPr/>
        </p:nvSpPr>
        <p:spPr>
          <a:xfrm>
            <a:off x="3379875" y="7344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22133dcda9f_2_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290" name="Google Shape;290;g22133dcda9f_2_26"/>
          <p:cNvSpPr txBox="1"/>
          <p:nvPr/>
        </p:nvSpPr>
        <p:spPr>
          <a:xfrm>
            <a:off x="0" y="0"/>
            <a:ext cx="4360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291" name="Google Shape;291;g22133dcda9f_2_26"/>
          <p:cNvPicPr preferRelativeResize="0"/>
          <p:nvPr/>
        </p:nvPicPr>
        <p:blipFill rotWithShape="1">
          <a:blip r:embed="rId3">
            <a:alphaModFix/>
          </a:blip>
          <a:srcRect/>
          <a:stretch/>
        </p:blipFill>
        <p:spPr>
          <a:xfrm>
            <a:off x="10896601" y="9"/>
            <a:ext cx="1295399" cy="1025106"/>
          </a:xfrm>
          <a:prstGeom prst="rect">
            <a:avLst/>
          </a:prstGeom>
          <a:noFill/>
          <a:ln>
            <a:noFill/>
          </a:ln>
        </p:spPr>
      </p:pic>
      <p:sp>
        <p:nvSpPr>
          <p:cNvPr id="292" name="Google Shape;292;g22133dcda9f_2_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pic>
        <p:nvPicPr>
          <p:cNvPr id="293" name="Google Shape;293;g22133dcda9f_2_26"/>
          <p:cNvPicPr preferRelativeResize="0"/>
          <p:nvPr/>
        </p:nvPicPr>
        <p:blipFill>
          <a:blip r:embed="rId4">
            <a:alphaModFix/>
          </a:blip>
          <a:stretch>
            <a:fillRect/>
          </a:stretch>
        </p:blipFill>
        <p:spPr>
          <a:xfrm rot="5400000">
            <a:off x="3251224" y="1631276"/>
            <a:ext cx="6468651" cy="2981500"/>
          </a:xfrm>
          <a:prstGeom prst="rect">
            <a:avLst/>
          </a:prstGeom>
          <a:noFill/>
          <a:ln>
            <a:noFill/>
          </a:ln>
        </p:spPr>
      </p:pic>
      <p:sp>
        <p:nvSpPr>
          <p:cNvPr id="294" name="Google Shape;294;g22133dcda9f_2_26"/>
          <p:cNvSpPr txBox="1"/>
          <p:nvPr/>
        </p:nvSpPr>
        <p:spPr>
          <a:xfrm>
            <a:off x="2652125" y="5318050"/>
            <a:ext cx="667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Fig:Proposed method</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638300" y="2514600"/>
            <a:ext cx="8915400" cy="4572000"/>
          </a:xfrm>
          <a:prstGeom prst="rect">
            <a:avLst/>
          </a:prstGeom>
          <a:noFill/>
          <a:ln>
            <a:noFill/>
          </a:ln>
        </p:spPr>
        <p:txBody>
          <a:bodyPr spcFirstLastPara="1" wrap="square" lIns="91425" tIns="45700" rIns="91425" bIns="45700" anchor="t" anchorCtr="0">
            <a:noAutofit/>
          </a:bodyPr>
          <a:lstStyle/>
          <a:p>
            <a:pPr marL="685800" marR="0" lvl="0" indent="-190500" algn="just" rtl="0">
              <a:spcBef>
                <a:spcPts val="0"/>
              </a:spcBef>
              <a:spcAft>
                <a:spcPts val="0"/>
              </a:spcAft>
              <a:buClr>
                <a:schemeClr val="dk1"/>
              </a:buClr>
              <a:buSzPts val="2400"/>
              <a:buFont typeface="Noto Sans Symbols"/>
              <a:buNone/>
            </a:pPr>
            <a:endParaRPr sz="2400" b="0" i="0" u="none" strike="noStrike" cap="none">
              <a:solidFill>
                <a:srgbClr val="0033CC"/>
              </a:solidFill>
              <a:latin typeface="Trebuchet MS"/>
              <a:ea typeface="Trebuchet MS"/>
              <a:cs typeface="Trebuchet MS"/>
              <a:sym typeface="Trebuchet MS"/>
            </a:endParaRPr>
          </a:p>
        </p:txBody>
      </p:sp>
      <p:sp>
        <p:nvSpPr>
          <p:cNvPr id="97" name="Google Shape;97;p2"/>
          <p:cNvSpPr txBox="1">
            <a:spLocks noGrp="1"/>
          </p:cNvSpPr>
          <p:nvPr>
            <p:ph type="title"/>
          </p:nvPr>
        </p:nvSpPr>
        <p:spPr>
          <a:xfrm>
            <a:off x="8483400" y="163650"/>
            <a:ext cx="2070300" cy="87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Times New Roman"/>
              <a:buNone/>
            </a:pPr>
            <a:r>
              <a:rPr lang="en-US" sz="3400">
                <a:solidFill>
                  <a:srgbClr val="FF0000"/>
                </a:solidFill>
                <a:latin typeface="Trebuchet MS"/>
                <a:ea typeface="Trebuchet MS"/>
                <a:cs typeface="Trebuchet MS"/>
                <a:sym typeface="Trebuchet MS"/>
              </a:rPr>
              <a:t>Outline</a:t>
            </a:r>
            <a:endParaRPr sz="3400">
              <a:solidFill>
                <a:srgbClr val="FF0000"/>
              </a:solidFill>
              <a:latin typeface="Trebuchet MS"/>
              <a:ea typeface="Trebuchet MS"/>
              <a:cs typeface="Trebuchet MS"/>
              <a:sym typeface="Trebuchet MS"/>
            </a:endParaRPr>
          </a:p>
        </p:txBody>
      </p:sp>
      <p:sp>
        <p:nvSpPr>
          <p:cNvPr id="98" name="Google Shape;98;p2"/>
          <p:cNvSpPr txBox="1">
            <a:spLocks noGrp="1"/>
          </p:cNvSpPr>
          <p:nvPr>
            <p:ph type="body" idx="1"/>
          </p:nvPr>
        </p:nvSpPr>
        <p:spPr>
          <a:xfrm>
            <a:off x="838200" y="1187213"/>
            <a:ext cx="10515600" cy="4351200"/>
          </a:xfrm>
          <a:prstGeom prst="rect">
            <a:avLst/>
          </a:prstGeom>
          <a:noFill/>
          <a:ln>
            <a:noFill/>
          </a:ln>
        </p:spPr>
        <p:txBody>
          <a:bodyPr spcFirstLastPara="1" wrap="square" lIns="91425" tIns="45700" rIns="91425" bIns="45700" anchor="t" anchorCtr="0">
            <a:noAutofit/>
          </a:bodyPr>
          <a:lstStyle/>
          <a:p>
            <a:pPr marL="800100" lvl="0" indent="-491517" algn="just" rtl="0">
              <a:lnSpc>
                <a:spcPct val="95000"/>
              </a:lnSpc>
              <a:spcBef>
                <a:spcPts val="0"/>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Problem Statement</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Abstract and Scope</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Literature Survey</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Suggestions from Review – 3</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Design Approach </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Proposed Methodology / Approach</a:t>
            </a:r>
            <a:endParaRPr sz="2040">
              <a:solidFill>
                <a:srgbClr val="0033CC"/>
              </a:solidFill>
              <a:latin typeface="Trebuchet MS"/>
              <a:ea typeface="Trebuchet MS"/>
              <a:cs typeface="Trebuchet MS"/>
              <a:sym typeface="Trebuchet MS"/>
            </a:endParaRPr>
          </a:p>
          <a:p>
            <a:pPr marL="800100" lvl="0" indent="-457835" algn="just" rtl="0">
              <a:lnSpc>
                <a:spcPct val="95000"/>
              </a:lnSpc>
              <a:spcBef>
                <a:spcPts val="406"/>
              </a:spcBef>
              <a:spcAft>
                <a:spcPts val="0"/>
              </a:spcAft>
              <a:buClr>
                <a:srgbClr val="0033CC"/>
              </a:buClr>
              <a:buSzPts val="2040"/>
              <a:buFont typeface="Trebuchet MS"/>
              <a:buChar char="•"/>
            </a:pPr>
            <a:r>
              <a:rPr lang="en-US" sz="2040">
                <a:solidFill>
                  <a:srgbClr val="0033CC"/>
                </a:solidFill>
                <a:latin typeface="Trebuchet MS"/>
                <a:ea typeface="Trebuchet MS"/>
                <a:cs typeface="Trebuchet MS"/>
                <a:sym typeface="Trebuchet MS"/>
              </a:rPr>
              <a:t>Design Constraints, Assumptions &amp; Dependencies</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Architecture</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Design Description</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Technologies Used</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Project Progress</a:t>
            </a:r>
            <a:endParaRPr sz="2040">
              <a:solidFill>
                <a:srgbClr val="0033CC"/>
              </a:solidFill>
              <a:latin typeface="Trebuchet MS"/>
              <a:ea typeface="Trebuchet MS"/>
              <a:cs typeface="Trebuchet MS"/>
              <a:sym typeface="Trebuchet MS"/>
            </a:endParaRPr>
          </a:p>
          <a:p>
            <a:pPr marL="800100" lvl="0" indent="-491517" algn="just" rtl="0">
              <a:lnSpc>
                <a:spcPct val="95000"/>
              </a:lnSpc>
              <a:spcBef>
                <a:spcPts val="406"/>
              </a:spcBef>
              <a:spcAft>
                <a:spcPts val="0"/>
              </a:spcAft>
              <a:buClr>
                <a:srgbClr val="0033CC"/>
              </a:buClr>
              <a:buSzPts val="2570"/>
              <a:buFont typeface="Trebuchet MS"/>
              <a:buChar char="•"/>
            </a:pPr>
            <a:r>
              <a:rPr lang="en-US" sz="2040">
                <a:solidFill>
                  <a:srgbClr val="0033CC"/>
                </a:solidFill>
                <a:latin typeface="Trebuchet MS"/>
                <a:ea typeface="Trebuchet MS"/>
                <a:cs typeface="Trebuchet MS"/>
                <a:sym typeface="Trebuchet MS"/>
              </a:rPr>
              <a:t>References</a:t>
            </a:r>
            <a:endParaRPr sz="2040">
              <a:solidFill>
                <a:srgbClr val="0033CC"/>
              </a:solidFill>
              <a:latin typeface="Trebuchet MS"/>
              <a:ea typeface="Trebuchet MS"/>
              <a:cs typeface="Trebuchet MS"/>
              <a:sym typeface="Trebuchet MS"/>
            </a:endParaRPr>
          </a:p>
        </p:txBody>
      </p:sp>
      <p:pic>
        <p:nvPicPr>
          <p:cNvPr id="99" name="Google Shape;99;p2"/>
          <p:cNvPicPr preferRelativeResize="0"/>
          <p:nvPr/>
        </p:nvPicPr>
        <p:blipFill rotWithShape="1">
          <a:blip r:embed="rId3">
            <a:alphaModFix/>
          </a:blip>
          <a:srcRect/>
          <a:stretch/>
        </p:blipFill>
        <p:spPr>
          <a:xfrm>
            <a:off x="10837601" y="9"/>
            <a:ext cx="1295399" cy="1025106"/>
          </a:xfrm>
          <a:prstGeom prst="rect">
            <a:avLst/>
          </a:prstGeom>
          <a:noFill/>
          <a:ln>
            <a:noFill/>
          </a:ln>
        </p:spPr>
      </p:pic>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101" name="Google Shape;10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2" name="Google Shape;102;p2"/>
          <p:cNvSpPr txBox="1"/>
          <p:nvPr/>
        </p:nvSpPr>
        <p:spPr>
          <a:xfrm>
            <a:off x="129501" y="73750"/>
            <a:ext cx="3444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888888"/>
              </a:buClr>
              <a:buSzPts val="1800"/>
              <a:buFont typeface="Calibri"/>
              <a:buNone/>
            </a:pPr>
            <a:r>
              <a:rPr lang="en-US" sz="1800" b="0" i="0" u="none" strike="noStrike" cap="none">
                <a:solidFill>
                  <a:srgbClr val="888888"/>
                </a:solidFill>
                <a:latin typeface="Calibri"/>
                <a:ea typeface="Calibri"/>
                <a:cs typeface="Calibri"/>
                <a:sym typeface="Calibri"/>
              </a:rPr>
              <a:t>Image Tampering Detection</a:t>
            </a: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3060900" y="9979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2133dcda9f_2_9"/>
          <p:cNvSpPr txBox="1">
            <a:spLocks noGrp="1"/>
          </p:cNvSpPr>
          <p:nvPr>
            <p:ph type="body" idx="1"/>
          </p:nvPr>
        </p:nvSpPr>
        <p:spPr>
          <a:xfrm>
            <a:off x="838200" y="1302600"/>
            <a:ext cx="10515600" cy="54189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US" sz="2200" b="1">
                <a:solidFill>
                  <a:srgbClr val="FF0000"/>
                </a:solidFill>
                <a:latin typeface="Trebuchet MS"/>
                <a:ea typeface="Trebuchet MS"/>
                <a:cs typeface="Trebuchet MS"/>
                <a:sym typeface="Trebuchet MS"/>
              </a:rPr>
              <a:t>Methodology:</a:t>
            </a:r>
            <a:endParaRPr sz="2200" b="1">
              <a:solidFill>
                <a:srgbClr val="FF0000"/>
              </a:solidFill>
              <a:latin typeface="Trebuchet MS"/>
              <a:ea typeface="Trebuchet MS"/>
              <a:cs typeface="Trebuchet MS"/>
              <a:sym typeface="Trebuchet MS"/>
            </a:endParaRPr>
          </a:p>
          <a:p>
            <a:pPr marL="0" lvl="0" indent="0" algn="just" rtl="0">
              <a:lnSpc>
                <a:spcPct val="150000"/>
              </a:lnSpc>
              <a:spcBef>
                <a:spcPts val="0"/>
              </a:spcBef>
              <a:spcAft>
                <a:spcPts val="0"/>
              </a:spcAft>
              <a:buClr>
                <a:schemeClr val="dk1"/>
              </a:buClr>
              <a:buSzPts val="1100"/>
              <a:buFont typeface="Arial"/>
              <a:buNone/>
            </a:pPr>
            <a:r>
              <a:rPr lang="en-US" sz="2350">
                <a:solidFill>
                  <a:srgbClr val="0033CC"/>
                </a:solidFill>
                <a:latin typeface="Trebuchet MS"/>
                <a:ea typeface="Trebuchet MS"/>
                <a:cs typeface="Trebuchet MS"/>
                <a:sym typeface="Trebuchet MS"/>
              </a:rPr>
              <a:t>1. In data pre-processing phase,input image are resized to specified size without cropping any parts. </a:t>
            </a:r>
            <a:endParaRPr sz="2350">
              <a:solidFill>
                <a:srgbClr val="0033CC"/>
              </a:solidFill>
              <a:latin typeface="Trebuchet MS"/>
              <a:ea typeface="Trebuchet MS"/>
              <a:cs typeface="Trebuchet MS"/>
              <a:sym typeface="Trebuchet MS"/>
            </a:endParaRPr>
          </a:p>
          <a:p>
            <a:pPr marL="0" lvl="0" indent="0" algn="just" rtl="0">
              <a:lnSpc>
                <a:spcPct val="150000"/>
              </a:lnSpc>
              <a:spcBef>
                <a:spcPts val="0"/>
              </a:spcBef>
              <a:spcAft>
                <a:spcPts val="0"/>
              </a:spcAft>
              <a:buNone/>
            </a:pPr>
            <a:r>
              <a:rPr lang="en-US" sz="2350">
                <a:solidFill>
                  <a:srgbClr val="0033CC"/>
                </a:solidFill>
                <a:latin typeface="Trebuchet MS"/>
                <a:ea typeface="Trebuchet MS"/>
                <a:cs typeface="Trebuchet MS"/>
                <a:sym typeface="Trebuchet MS"/>
              </a:rPr>
              <a:t>2. feature extraction is performed through a series of six CNV layers,each followed by maximum pooling layers.</a:t>
            </a:r>
            <a:endParaRPr sz="2350">
              <a:solidFill>
                <a:srgbClr val="0033CC"/>
              </a:solidFill>
              <a:latin typeface="Trebuchet MS"/>
              <a:ea typeface="Trebuchet MS"/>
              <a:cs typeface="Trebuchet MS"/>
              <a:sym typeface="Trebuchet MS"/>
            </a:endParaRPr>
          </a:p>
          <a:p>
            <a:pPr marL="0" lvl="0" indent="0" algn="just" rtl="0">
              <a:lnSpc>
                <a:spcPct val="150000"/>
              </a:lnSpc>
              <a:spcBef>
                <a:spcPts val="0"/>
              </a:spcBef>
              <a:spcAft>
                <a:spcPts val="0"/>
              </a:spcAft>
              <a:buNone/>
            </a:pPr>
            <a:r>
              <a:rPr lang="en-US" sz="2350">
                <a:solidFill>
                  <a:srgbClr val="0033CC"/>
                </a:solidFill>
                <a:latin typeface="Trebuchet MS"/>
                <a:ea typeface="Trebuchet MS"/>
                <a:cs typeface="Trebuchet MS"/>
                <a:sym typeface="Trebuchet MS"/>
              </a:rPr>
              <a:t>3.The CNV layers acts as a feature extractors.</a:t>
            </a:r>
            <a:endParaRPr sz="2350">
              <a:solidFill>
                <a:srgbClr val="0033CC"/>
              </a:solidFill>
              <a:latin typeface="Trebuchet MS"/>
              <a:ea typeface="Trebuchet MS"/>
              <a:cs typeface="Trebuchet MS"/>
              <a:sym typeface="Trebuchet MS"/>
            </a:endParaRPr>
          </a:p>
          <a:p>
            <a:pPr marL="0" lvl="0" indent="0" algn="just" rtl="0">
              <a:lnSpc>
                <a:spcPct val="150000"/>
              </a:lnSpc>
              <a:spcBef>
                <a:spcPts val="0"/>
              </a:spcBef>
              <a:spcAft>
                <a:spcPts val="0"/>
              </a:spcAft>
              <a:buNone/>
            </a:pPr>
            <a:r>
              <a:rPr lang="en-US" sz="2350">
                <a:solidFill>
                  <a:srgbClr val="0033CC"/>
                </a:solidFill>
                <a:latin typeface="Trebuchet MS"/>
                <a:ea typeface="Trebuchet MS"/>
                <a:cs typeface="Trebuchet MS"/>
                <a:sym typeface="Trebuchet MS"/>
              </a:rPr>
              <a:t>4.CNN produces feature maps through its specific filters.</a:t>
            </a:r>
            <a:endParaRPr sz="2350">
              <a:solidFill>
                <a:srgbClr val="0033CC"/>
              </a:solidFill>
              <a:latin typeface="Trebuchet MS"/>
              <a:ea typeface="Trebuchet MS"/>
              <a:cs typeface="Trebuchet MS"/>
              <a:sym typeface="Trebuchet MS"/>
            </a:endParaRPr>
          </a:p>
          <a:p>
            <a:pPr marL="0" lvl="0" indent="0" algn="just" rtl="0">
              <a:lnSpc>
                <a:spcPct val="150000"/>
              </a:lnSpc>
              <a:spcBef>
                <a:spcPts val="0"/>
              </a:spcBef>
              <a:spcAft>
                <a:spcPts val="0"/>
              </a:spcAft>
              <a:buClr>
                <a:schemeClr val="dk1"/>
              </a:buClr>
              <a:buSzPts val="1100"/>
              <a:buFont typeface="Arial"/>
              <a:buNone/>
            </a:pPr>
            <a:endParaRPr/>
          </a:p>
        </p:txBody>
      </p:sp>
      <p:sp>
        <p:nvSpPr>
          <p:cNvPr id="301" name="Google Shape;301;g22133dcda9f_2_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r>
              <a:rPr lang="en-US"/>
              <a:t>           fig1.Accuracy </a:t>
            </a:r>
            <a:endParaRPr/>
          </a:p>
        </p:txBody>
      </p:sp>
      <p:sp>
        <p:nvSpPr>
          <p:cNvPr id="302" name="Google Shape;302;g22133dcda9f_2_9"/>
          <p:cNvSpPr txBox="1"/>
          <p:nvPr/>
        </p:nvSpPr>
        <p:spPr>
          <a:xfrm>
            <a:off x="838200" y="240100"/>
            <a:ext cx="5235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303" name="Google Shape;303;g22133dcda9f_2_9"/>
          <p:cNvPicPr preferRelativeResize="0"/>
          <p:nvPr/>
        </p:nvPicPr>
        <p:blipFill rotWithShape="1">
          <a:blip r:embed="rId3">
            <a:alphaModFix/>
          </a:blip>
          <a:srcRect/>
          <a:stretch/>
        </p:blipFill>
        <p:spPr>
          <a:xfrm>
            <a:off x="10896601" y="9"/>
            <a:ext cx="1295399" cy="1025106"/>
          </a:xfrm>
          <a:prstGeom prst="rect">
            <a:avLst/>
          </a:prstGeom>
          <a:noFill/>
          <a:ln>
            <a:noFill/>
          </a:ln>
        </p:spPr>
      </p:pic>
      <p:sp>
        <p:nvSpPr>
          <p:cNvPr id="304" name="Google Shape;304;g22133dcda9f_2_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2133dcda9f_2_18"/>
          <p:cNvSpPr txBox="1">
            <a:spLocks noGrp="1"/>
          </p:cNvSpPr>
          <p:nvPr>
            <p:ph type="body" idx="1"/>
          </p:nvPr>
        </p:nvSpPr>
        <p:spPr>
          <a:xfrm>
            <a:off x="838200" y="1292113"/>
            <a:ext cx="10515600" cy="48051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endParaRPr sz="2200">
              <a:solidFill>
                <a:srgbClr val="0E101A"/>
              </a:solidFill>
              <a:latin typeface="Trebuchet MS"/>
              <a:ea typeface="Trebuchet MS"/>
              <a:cs typeface="Trebuchet MS"/>
              <a:sym typeface="Trebuchet MS"/>
            </a:endParaRPr>
          </a:p>
          <a:p>
            <a:pPr marL="0" lvl="0" indent="0" algn="just" rtl="0">
              <a:lnSpc>
                <a:spcPct val="150000"/>
              </a:lnSpc>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5.feature maps produced from first CNN layer,max pooling layer produces resized pooled feature maps.</a:t>
            </a:r>
            <a:endParaRPr sz="2200">
              <a:solidFill>
                <a:srgbClr val="0033CC"/>
              </a:solidFill>
              <a:latin typeface="Trebuchet MS"/>
              <a:ea typeface="Trebuchet MS"/>
              <a:cs typeface="Trebuchet MS"/>
              <a:sym typeface="Trebuchet MS"/>
            </a:endParaRPr>
          </a:p>
          <a:p>
            <a:pPr marL="0" lvl="0" indent="0" algn="just" rtl="0">
              <a:lnSpc>
                <a:spcPct val="150000"/>
              </a:lnSpc>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6.we take this as input to the next CNN layer.</a:t>
            </a:r>
            <a:endParaRPr sz="2200">
              <a:solidFill>
                <a:srgbClr val="0033CC"/>
              </a:solidFill>
              <a:latin typeface="Trebuchet MS"/>
              <a:ea typeface="Trebuchet MS"/>
              <a:cs typeface="Trebuchet MS"/>
              <a:sym typeface="Trebuchet MS"/>
            </a:endParaRPr>
          </a:p>
          <a:p>
            <a:pPr marL="0" lvl="0" indent="0" algn="just" rtl="0">
              <a:lnSpc>
                <a:spcPct val="150000"/>
              </a:lnSpc>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7.GAP is used to data reduction.</a:t>
            </a:r>
            <a:endParaRPr sz="2200">
              <a:solidFill>
                <a:srgbClr val="0033CC"/>
              </a:solidFill>
              <a:latin typeface="Trebuchet MS"/>
              <a:ea typeface="Trebuchet MS"/>
              <a:cs typeface="Trebuchet MS"/>
              <a:sym typeface="Trebuchet MS"/>
            </a:endParaRPr>
          </a:p>
          <a:p>
            <a:pPr marL="0" lvl="0" indent="0" algn="just" rtl="0">
              <a:lnSpc>
                <a:spcPct val="150000"/>
              </a:lnSpc>
              <a:spcBef>
                <a:spcPts val="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8. dense layer is a classification phase.it classifies whether the image is tampered or not.</a:t>
            </a:r>
            <a:endParaRPr sz="2200">
              <a:solidFill>
                <a:srgbClr val="0033CC"/>
              </a:solidFill>
              <a:latin typeface="Trebuchet MS"/>
              <a:ea typeface="Trebuchet MS"/>
              <a:cs typeface="Trebuchet MS"/>
              <a:sym typeface="Trebuchet MS"/>
            </a:endParaRPr>
          </a:p>
        </p:txBody>
      </p:sp>
      <p:sp>
        <p:nvSpPr>
          <p:cNvPr id="311" name="Google Shape;311;g22133dcda9f_2_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
        <p:nvSpPr>
          <p:cNvPr id="312" name="Google Shape;312;g22133dcda9f_2_18"/>
          <p:cNvSpPr txBox="1"/>
          <p:nvPr/>
        </p:nvSpPr>
        <p:spPr>
          <a:xfrm>
            <a:off x="775500" y="571275"/>
            <a:ext cx="3642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313" name="Google Shape;313;g22133dcda9f_2_18"/>
          <p:cNvPicPr preferRelativeResize="0"/>
          <p:nvPr/>
        </p:nvPicPr>
        <p:blipFill rotWithShape="1">
          <a:blip r:embed="rId3">
            <a:alphaModFix/>
          </a:blip>
          <a:srcRect/>
          <a:stretch/>
        </p:blipFill>
        <p:spPr>
          <a:xfrm>
            <a:off x="9847901" y="571284"/>
            <a:ext cx="1295399" cy="1025106"/>
          </a:xfrm>
          <a:prstGeom prst="rect">
            <a:avLst/>
          </a:prstGeom>
          <a:noFill/>
          <a:ln>
            <a:noFill/>
          </a:ln>
        </p:spPr>
      </p:pic>
      <p:sp>
        <p:nvSpPr>
          <p:cNvPr id="314" name="Google Shape;314;g22133dcda9f_2_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6"/>
          <p:cNvSpPr txBox="1">
            <a:spLocks noGrp="1"/>
          </p:cNvSpPr>
          <p:nvPr>
            <p:ph type="title"/>
          </p:nvPr>
        </p:nvSpPr>
        <p:spPr>
          <a:xfrm>
            <a:off x="4770600" y="100525"/>
            <a:ext cx="6126000" cy="841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Calibri"/>
              <a:buNone/>
            </a:pPr>
            <a:r>
              <a:rPr lang="en-US" sz="4000" b="1">
                <a:solidFill>
                  <a:srgbClr val="FF0000"/>
                </a:solidFill>
              </a:rPr>
              <a:t>Suggestions from Review - 3</a:t>
            </a:r>
            <a:endParaRPr sz="4000" b="1">
              <a:solidFill>
                <a:srgbClr val="FF0000"/>
              </a:solidFill>
            </a:endParaRPr>
          </a:p>
        </p:txBody>
      </p:sp>
      <p:sp>
        <p:nvSpPr>
          <p:cNvPr id="320" name="Google Shape;320;p6"/>
          <p:cNvSpPr txBox="1">
            <a:spLocks noGrp="1"/>
          </p:cNvSpPr>
          <p:nvPr>
            <p:ph type="body" idx="1"/>
          </p:nvPr>
        </p:nvSpPr>
        <p:spPr>
          <a:xfrm>
            <a:off x="838200" y="1978025"/>
            <a:ext cx="10515600" cy="1025100"/>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None/>
            </a:pPr>
            <a:r>
              <a:rPr lang="en-US">
                <a:solidFill>
                  <a:srgbClr val="0033CC"/>
                </a:solidFill>
              </a:rPr>
              <a:t>The Panel suggested us to implement and show demo.</a:t>
            </a:r>
            <a:endParaRPr>
              <a:solidFill>
                <a:srgbClr val="0033CC"/>
              </a:solidFill>
            </a:endParaRPr>
          </a:p>
        </p:txBody>
      </p:sp>
      <p:pic>
        <p:nvPicPr>
          <p:cNvPr id="321" name="Google Shape;321;p6"/>
          <p:cNvPicPr preferRelativeResize="0"/>
          <p:nvPr/>
        </p:nvPicPr>
        <p:blipFill rotWithShape="1">
          <a:blip r:embed="rId3">
            <a:alphaModFix/>
          </a:blip>
          <a:srcRect/>
          <a:stretch/>
        </p:blipFill>
        <p:spPr>
          <a:xfrm>
            <a:off x="10896601" y="-83391"/>
            <a:ext cx="1295399" cy="1025106"/>
          </a:xfrm>
          <a:prstGeom prst="rect">
            <a:avLst/>
          </a:prstGeom>
          <a:noFill/>
          <a:ln>
            <a:noFill/>
          </a:ln>
        </p:spPr>
      </p:pic>
      <p:sp>
        <p:nvSpPr>
          <p:cNvPr id="322" name="Google Shape;3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23" name="Google Shape;323;p6"/>
          <p:cNvSpPr txBox="1"/>
          <p:nvPr/>
        </p:nvSpPr>
        <p:spPr>
          <a:xfrm>
            <a:off x="76200" y="100536"/>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324" name="Google Shape;324;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325" name="Google Shape;325;p6"/>
          <p:cNvSpPr/>
          <p:nvPr/>
        </p:nvSpPr>
        <p:spPr>
          <a:xfrm>
            <a:off x="3379875" y="8229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
          <p:cNvSpPr txBox="1">
            <a:spLocks noGrp="1"/>
          </p:cNvSpPr>
          <p:nvPr>
            <p:ph type="title"/>
          </p:nvPr>
        </p:nvSpPr>
        <p:spPr>
          <a:xfrm>
            <a:off x="7651950" y="100525"/>
            <a:ext cx="3352800" cy="777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Calibri"/>
              <a:buNone/>
            </a:pPr>
            <a:r>
              <a:rPr lang="en-US" sz="4000" b="1">
                <a:solidFill>
                  <a:srgbClr val="FF0000"/>
                </a:solidFill>
              </a:rPr>
              <a:t>Design Details</a:t>
            </a:r>
            <a:endParaRPr sz="4000" b="1">
              <a:solidFill>
                <a:srgbClr val="FF0000"/>
              </a:solidFill>
            </a:endParaRPr>
          </a:p>
        </p:txBody>
      </p:sp>
      <p:pic>
        <p:nvPicPr>
          <p:cNvPr id="331" name="Google Shape;331;p7"/>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332" name="Google Shape;33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33" name="Google Shape;333;p7"/>
          <p:cNvSpPr txBox="1"/>
          <p:nvPr/>
        </p:nvSpPr>
        <p:spPr>
          <a:xfrm>
            <a:off x="76200" y="100536"/>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334" name="Google Shape;334;p7"/>
          <p:cNvSpPr txBox="1"/>
          <p:nvPr/>
        </p:nvSpPr>
        <p:spPr>
          <a:xfrm>
            <a:off x="270150" y="915688"/>
            <a:ext cx="11651700" cy="5493600"/>
          </a:xfrm>
          <a:prstGeom prst="rect">
            <a:avLst/>
          </a:prstGeom>
          <a:noFill/>
          <a:ln>
            <a:noFill/>
          </a:ln>
        </p:spPr>
        <p:txBody>
          <a:bodyPr spcFirstLastPara="1" wrap="square" lIns="91425" tIns="45700" rIns="91425" bIns="45700" anchor="t" anchorCtr="0">
            <a:spAutoFit/>
          </a:bodyPr>
          <a:lstStyle/>
          <a:p>
            <a:pPr marL="457200" marR="0" lvl="0" indent="-368300" algn="just" rtl="0">
              <a:lnSpc>
                <a:spcPct val="115000"/>
              </a:lnSpc>
              <a:spcBef>
                <a:spcPts val="0"/>
              </a:spcBef>
              <a:spcAft>
                <a:spcPts val="0"/>
              </a:spcAft>
              <a:buClr>
                <a:srgbClr val="FF0000"/>
              </a:buClr>
              <a:buSzPts val="2200"/>
              <a:buFont typeface="Trebuchet MS"/>
              <a:buChar char="●"/>
            </a:pPr>
            <a:r>
              <a:rPr lang="en-US" sz="2200" b="1" i="0" u="none" strike="noStrike" cap="none">
                <a:solidFill>
                  <a:srgbClr val="FF0000"/>
                </a:solidFill>
                <a:latin typeface="Trebuchet MS"/>
                <a:ea typeface="Trebuchet MS"/>
                <a:cs typeface="Trebuchet MS"/>
                <a:sym typeface="Trebuchet MS"/>
              </a:rPr>
              <a:t>Novelty:</a:t>
            </a:r>
            <a:r>
              <a:rPr lang="en-US" sz="2200" b="0" i="0" u="none" strike="noStrike" cap="none">
                <a:solidFill>
                  <a:srgbClr val="0033CC"/>
                </a:solidFill>
                <a:latin typeface="Trebuchet MS"/>
                <a:ea typeface="Trebuchet MS"/>
                <a:cs typeface="Trebuchet MS"/>
                <a:sym typeface="Trebuchet MS"/>
              </a:rPr>
              <a:t> We are creating an interactive web interface that allows users to upload images and visualize the results of the tampering detection and localization algorithm. This will make it easier for users to use the system and interpret the results, even if they have limited technical knowledge.</a:t>
            </a:r>
            <a:endParaRPr sz="2200" b="0" i="0" u="none" strike="noStrike" cap="none">
              <a:solidFill>
                <a:srgbClr val="0033CC"/>
              </a:solidFill>
              <a:latin typeface="Trebuchet MS"/>
              <a:ea typeface="Trebuchet MS"/>
              <a:cs typeface="Trebuchet MS"/>
              <a:sym typeface="Trebuchet MS"/>
            </a:endParaRPr>
          </a:p>
          <a:p>
            <a:pPr marL="457200" marR="0" lvl="0" indent="0" algn="just" rtl="0">
              <a:lnSpc>
                <a:spcPct val="115000"/>
              </a:lnSpc>
              <a:spcBef>
                <a:spcPts val="0"/>
              </a:spcBef>
              <a:spcAft>
                <a:spcPts val="0"/>
              </a:spcAft>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FF0000"/>
              </a:buClr>
              <a:buSzPts val="2200"/>
              <a:buFont typeface="Trebuchet MS"/>
              <a:buChar char="●"/>
            </a:pPr>
            <a:r>
              <a:rPr lang="en-US" sz="2200" b="1" i="0" u="none" strike="noStrike" cap="none">
                <a:solidFill>
                  <a:srgbClr val="FF0000"/>
                </a:solidFill>
                <a:latin typeface="Trebuchet MS"/>
                <a:ea typeface="Trebuchet MS"/>
                <a:cs typeface="Trebuchet MS"/>
                <a:sym typeface="Trebuchet MS"/>
              </a:rPr>
              <a:t>Innovativeness:</a:t>
            </a:r>
            <a:r>
              <a:rPr lang="en-US" sz="2200" b="0" i="0" u="none" strike="noStrike" cap="none">
                <a:solidFill>
                  <a:srgbClr val="0033CC"/>
                </a:solidFill>
                <a:latin typeface="Trebuchet MS"/>
                <a:ea typeface="Trebuchet MS"/>
                <a:cs typeface="Trebuchet MS"/>
                <a:sym typeface="Trebuchet MS"/>
              </a:rPr>
              <a:t> Converting RGB to YCbCr and using those images for feature extraction and training using CNN along with NMS.</a:t>
            </a:r>
            <a:endParaRPr sz="2200" b="0" i="0" u="none" strike="noStrike" cap="none">
              <a:solidFill>
                <a:srgbClr val="0033CC"/>
              </a:solidFill>
              <a:latin typeface="Trebuchet MS"/>
              <a:ea typeface="Trebuchet MS"/>
              <a:cs typeface="Trebuchet MS"/>
              <a:sym typeface="Trebuchet MS"/>
            </a:endParaRPr>
          </a:p>
          <a:p>
            <a:pPr marL="457200" marR="0" lvl="0" indent="0" algn="just" rtl="0">
              <a:lnSpc>
                <a:spcPct val="115000"/>
              </a:lnSpc>
              <a:spcBef>
                <a:spcPts val="0"/>
              </a:spcBef>
              <a:spcAft>
                <a:spcPts val="0"/>
              </a:spcAft>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FF0000"/>
              </a:buClr>
              <a:buSzPts val="2200"/>
              <a:buFont typeface="Trebuchet MS"/>
              <a:buChar char="●"/>
            </a:pPr>
            <a:r>
              <a:rPr lang="en-US" sz="2200" b="1" i="0" u="none" strike="noStrike" cap="none">
                <a:solidFill>
                  <a:srgbClr val="FF0000"/>
                </a:solidFill>
                <a:latin typeface="Trebuchet MS"/>
                <a:ea typeface="Trebuchet MS"/>
                <a:cs typeface="Trebuchet MS"/>
                <a:sym typeface="Trebuchet MS"/>
              </a:rPr>
              <a:t>Performance:</a:t>
            </a:r>
            <a:r>
              <a:rPr lang="en-US" sz="2200" b="1" i="0" u="none" strike="noStrike" cap="none">
                <a:solidFill>
                  <a:srgbClr val="0033CC"/>
                </a:solidFill>
                <a:latin typeface="Trebuchet MS"/>
                <a:ea typeface="Trebuchet MS"/>
                <a:cs typeface="Trebuchet MS"/>
                <a:sym typeface="Trebuchet MS"/>
              </a:rPr>
              <a:t> </a:t>
            </a:r>
            <a:r>
              <a:rPr lang="en-US" sz="2200" b="0" i="0" u="none" strike="noStrike" cap="none">
                <a:solidFill>
                  <a:srgbClr val="0033CC"/>
                </a:solidFill>
                <a:latin typeface="Trebuchet MS"/>
                <a:ea typeface="Trebuchet MS"/>
                <a:cs typeface="Trebuchet MS"/>
                <a:sym typeface="Trebuchet MS"/>
              </a:rPr>
              <a:t>The use of deep learning models and advanced image processing techniques ensures high performance in terms of tampering detection and localization accuracy.</a:t>
            </a:r>
            <a:endParaRPr sz="2200" b="0" i="0" u="none" strike="noStrike" cap="none">
              <a:solidFill>
                <a:srgbClr val="0033CC"/>
              </a:solidFill>
              <a:latin typeface="Trebuchet MS"/>
              <a:ea typeface="Trebuchet MS"/>
              <a:cs typeface="Trebuchet MS"/>
              <a:sym typeface="Trebuchet MS"/>
            </a:endParaRPr>
          </a:p>
          <a:p>
            <a:pPr marL="457200" marR="0" lvl="0" indent="0" algn="just" rtl="0">
              <a:lnSpc>
                <a:spcPct val="115000"/>
              </a:lnSpc>
              <a:spcBef>
                <a:spcPts val="0"/>
              </a:spcBef>
              <a:spcAft>
                <a:spcPts val="0"/>
              </a:spcAft>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FF0000"/>
              </a:buClr>
              <a:buSzPts val="2200"/>
              <a:buFont typeface="Trebuchet MS"/>
              <a:buChar char="●"/>
            </a:pPr>
            <a:r>
              <a:rPr lang="en-US" sz="2200" b="1" i="0" u="none" strike="noStrike" cap="none">
                <a:solidFill>
                  <a:srgbClr val="FF0000"/>
                </a:solidFill>
                <a:latin typeface="Trebuchet MS"/>
                <a:ea typeface="Trebuchet MS"/>
                <a:cs typeface="Trebuchet MS"/>
                <a:sym typeface="Trebuchet MS"/>
              </a:rPr>
              <a:t>Security:</a:t>
            </a:r>
            <a:r>
              <a:rPr lang="en-US" sz="2200" b="1" i="0" u="none" strike="noStrike" cap="none">
                <a:solidFill>
                  <a:srgbClr val="0033CC"/>
                </a:solidFill>
                <a:latin typeface="Trebuchet MS"/>
                <a:ea typeface="Trebuchet MS"/>
                <a:cs typeface="Trebuchet MS"/>
                <a:sym typeface="Trebuchet MS"/>
              </a:rPr>
              <a:t> </a:t>
            </a:r>
            <a:r>
              <a:rPr lang="en-US" sz="2200" b="0" i="0" u="none" strike="noStrike" cap="none">
                <a:solidFill>
                  <a:srgbClr val="0033CC"/>
                </a:solidFill>
                <a:latin typeface="Trebuchet MS"/>
                <a:ea typeface="Trebuchet MS"/>
                <a:cs typeface="Trebuchet MS"/>
                <a:sym typeface="Trebuchet MS"/>
              </a:rPr>
              <a:t>The system can help in ensuring the security of digital images by detecting tampering attempts and identifying tampered areas.</a:t>
            </a:r>
            <a:endParaRPr sz="2200" b="0" i="0" u="none" strike="noStrike" cap="none">
              <a:solidFill>
                <a:srgbClr val="0033CC"/>
              </a:solidFill>
              <a:latin typeface="Trebuchet MS"/>
              <a:ea typeface="Trebuchet MS"/>
              <a:cs typeface="Trebuchet MS"/>
              <a:sym typeface="Trebuchet MS"/>
            </a:endParaRPr>
          </a:p>
        </p:txBody>
      </p:sp>
      <p:sp>
        <p:nvSpPr>
          <p:cNvPr id="335" name="Google Shape;335;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336" name="Google Shape;336;p7"/>
          <p:cNvSpPr/>
          <p:nvPr/>
        </p:nvSpPr>
        <p:spPr>
          <a:xfrm>
            <a:off x="3379875" y="8229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8"/>
          <p:cNvSpPr txBox="1"/>
          <p:nvPr/>
        </p:nvSpPr>
        <p:spPr>
          <a:xfrm>
            <a:off x="437150" y="1108325"/>
            <a:ext cx="10887300" cy="4494600"/>
          </a:xfrm>
          <a:prstGeom prst="rect">
            <a:avLst/>
          </a:prstGeom>
          <a:noFill/>
          <a:ln>
            <a:noFill/>
          </a:ln>
        </p:spPr>
        <p:txBody>
          <a:bodyPr spcFirstLastPara="1" wrap="square" lIns="91425" tIns="45700" rIns="91425" bIns="45700" anchor="t" anchorCtr="0">
            <a:spAutoFit/>
          </a:bodyPr>
          <a:lstStyle/>
          <a:p>
            <a:pPr marL="457200" marR="0" lvl="0" indent="-368300" algn="just" rtl="0">
              <a:spcBef>
                <a:spcPts val="0"/>
              </a:spcBef>
              <a:spcAft>
                <a:spcPts val="0"/>
              </a:spcAft>
              <a:buClr>
                <a:srgbClr val="FF0000"/>
              </a:buClr>
              <a:buSzPts val="2200"/>
              <a:buFont typeface="Trebuchet MS"/>
              <a:buChar char="●"/>
            </a:pPr>
            <a:r>
              <a:rPr lang="en-US" sz="2200" b="1" i="0" u="none" strike="noStrike" cap="none">
                <a:solidFill>
                  <a:srgbClr val="FF0000"/>
                </a:solidFill>
                <a:latin typeface="Trebuchet MS"/>
                <a:ea typeface="Trebuchet MS"/>
                <a:cs typeface="Trebuchet MS"/>
                <a:sym typeface="Trebuchet MS"/>
              </a:rPr>
              <a:t>Reliability:</a:t>
            </a:r>
            <a:r>
              <a:rPr lang="en-US" sz="2200" b="0" i="0" u="none" strike="noStrike" cap="none">
                <a:solidFill>
                  <a:schemeClr val="dk1"/>
                </a:solidFill>
                <a:latin typeface="Trebuchet MS"/>
                <a:ea typeface="Trebuchet MS"/>
                <a:cs typeface="Trebuchet MS"/>
                <a:sym typeface="Trebuchet MS"/>
              </a:rPr>
              <a:t> </a:t>
            </a:r>
            <a:r>
              <a:rPr lang="en-US" sz="2200" b="0" i="0" u="none" strike="noStrike" cap="none">
                <a:solidFill>
                  <a:srgbClr val="0033CC"/>
                </a:solidFill>
                <a:latin typeface="Trebuchet MS"/>
                <a:ea typeface="Trebuchet MS"/>
                <a:cs typeface="Trebuchet MS"/>
                <a:sym typeface="Trebuchet MS"/>
              </a:rPr>
              <a:t>The system's reliability depends on the accuracy of the trained model and     the robustness of     the image processing techniques used.</a:t>
            </a:r>
            <a:endParaRPr sz="2200" b="0" i="0" u="none" strike="noStrike" cap="none">
              <a:solidFill>
                <a:srgbClr val="0033CC"/>
              </a:solidFill>
              <a:latin typeface="Trebuchet MS"/>
              <a:ea typeface="Trebuchet MS"/>
              <a:cs typeface="Trebuchet MS"/>
              <a:sym typeface="Trebuchet MS"/>
            </a:endParaRPr>
          </a:p>
          <a:p>
            <a:pPr marL="457200" marR="0" lvl="0" indent="0" algn="just" rtl="0">
              <a:spcBef>
                <a:spcPts val="0"/>
              </a:spcBef>
              <a:spcAft>
                <a:spcPts val="0"/>
              </a:spcAft>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spcBef>
                <a:spcPts val="0"/>
              </a:spcBef>
              <a:spcAft>
                <a:spcPts val="0"/>
              </a:spcAft>
              <a:buClr>
                <a:srgbClr val="FF0000"/>
              </a:buClr>
              <a:buSzPts val="2200"/>
              <a:buFont typeface="Trebuchet MS"/>
              <a:buChar char="●"/>
            </a:pPr>
            <a:r>
              <a:rPr lang="en-US" sz="2200" b="1" i="0" u="none" strike="noStrike" cap="none">
                <a:solidFill>
                  <a:srgbClr val="FF0000"/>
                </a:solidFill>
                <a:latin typeface="Trebuchet MS"/>
                <a:ea typeface="Trebuchet MS"/>
                <a:cs typeface="Trebuchet MS"/>
                <a:sym typeface="Trebuchet MS"/>
              </a:rPr>
              <a:t>Maintainability:</a:t>
            </a:r>
            <a:r>
              <a:rPr lang="en-US" sz="2200" b="0" i="0" u="none" strike="noStrike" cap="none">
                <a:solidFill>
                  <a:schemeClr val="dk1"/>
                </a:solidFill>
                <a:latin typeface="Trebuchet MS"/>
                <a:ea typeface="Trebuchet MS"/>
                <a:cs typeface="Trebuchet MS"/>
                <a:sym typeface="Trebuchet MS"/>
              </a:rPr>
              <a:t> </a:t>
            </a:r>
            <a:r>
              <a:rPr lang="en-US" sz="2200" b="0" i="0" u="none" strike="noStrike" cap="none">
                <a:solidFill>
                  <a:srgbClr val="0033CC"/>
                </a:solidFill>
                <a:latin typeface="Trebuchet MS"/>
                <a:ea typeface="Trebuchet MS"/>
                <a:cs typeface="Trebuchet MS"/>
                <a:sym typeface="Trebuchet MS"/>
              </a:rPr>
              <a:t>The system can be maintained through periodic updates and model retraining to improve the accuracy of tampering detection and localization.</a:t>
            </a:r>
            <a:endParaRPr sz="2200" b="0" i="0" u="none" strike="noStrike" cap="none">
              <a:solidFill>
                <a:srgbClr val="0033CC"/>
              </a:solidFill>
              <a:latin typeface="Trebuchet MS"/>
              <a:ea typeface="Trebuchet MS"/>
              <a:cs typeface="Trebuchet MS"/>
              <a:sym typeface="Trebuchet MS"/>
            </a:endParaRPr>
          </a:p>
          <a:p>
            <a:pPr marL="457200" marR="0" lvl="0" indent="0" algn="just" rtl="0">
              <a:spcBef>
                <a:spcPts val="0"/>
              </a:spcBef>
              <a:spcAft>
                <a:spcPts val="0"/>
              </a:spcAft>
              <a:buNone/>
            </a:pPr>
            <a:endParaRPr sz="2200" b="0" i="0" u="none" strike="noStrike" cap="none">
              <a:solidFill>
                <a:schemeClr val="dk1"/>
              </a:solidFill>
              <a:latin typeface="Trebuchet MS"/>
              <a:ea typeface="Trebuchet MS"/>
              <a:cs typeface="Trebuchet MS"/>
              <a:sym typeface="Trebuchet MS"/>
            </a:endParaRPr>
          </a:p>
          <a:p>
            <a:pPr marL="457200" marR="0" lvl="0" indent="-368300" algn="just" rtl="0">
              <a:spcBef>
                <a:spcPts val="0"/>
              </a:spcBef>
              <a:spcAft>
                <a:spcPts val="0"/>
              </a:spcAft>
              <a:buClr>
                <a:srgbClr val="FF0000"/>
              </a:buClr>
              <a:buSzPts val="2200"/>
              <a:buFont typeface="Trebuchet MS"/>
              <a:buChar char="●"/>
            </a:pPr>
            <a:r>
              <a:rPr lang="en-US" sz="2200" b="1" i="0" u="none" strike="noStrike" cap="none">
                <a:solidFill>
                  <a:srgbClr val="FF0000"/>
                </a:solidFill>
                <a:latin typeface="Trebuchet MS"/>
                <a:ea typeface="Trebuchet MS"/>
                <a:cs typeface="Trebuchet MS"/>
                <a:sym typeface="Trebuchet MS"/>
              </a:rPr>
              <a:t>Reusability:</a:t>
            </a:r>
            <a:r>
              <a:rPr lang="en-US" sz="2200" b="0" i="0" u="none" strike="noStrike" cap="none">
                <a:solidFill>
                  <a:schemeClr val="dk1"/>
                </a:solidFill>
                <a:latin typeface="Trebuchet MS"/>
                <a:ea typeface="Trebuchet MS"/>
                <a:cs typeface="Trebuchet MS"/>
                <a:sym typeface="Trebuchet MS"/>
              </a:rPr>
              <a:t> </a:t>
            </a:r>
            <a:r>
              <a:rPr lang="en-US" sz="2200" b="0" i="0" u="none" strike="noStrike" cap="none">
                <a:solidFill>
                  <a:srgbClr val="0033CC"/>
                </a:solidFill>
                <a:latin typeface="Trebuchet MS"/>
                <a:ea typeface="Trebuchet MS"/>
                <a:cs typeface="Trebuchet MS"/>
                <a:sym typeface="Trebuchet MS"/>
              </a:rPr>
              <a:t>The trained model can be reused for tampering detection and localization in different applications and systems.</a:t>
            </a:r>
            <a:endParaRPr sz="2200" b="0" i="0" u="none" strike="noStrike" cap="none">
              <a:solidFill>
                <a:srgbClr val="0033CC"/>
              </a:solidFill>
              <a:latin typeface="Trebuchet MS"/>
              <a:ea typeface="Trebuchet MS"/>
              <a:cs typeface="Trebuchet MS"/>
              <a:sym typeface="Trebuchet MS"/>
            </a:endParaRPr>
          </a:p>
          <a:p>
            <a:pPr marL="457200" marR="0" lvl="0" indent="0" algn="just" rtl="0">
              <a:spcBef>
                <a:spcPts val="0"/>
              </a:spcBef>
              <a:spcAft>
                <a:spcPts val="0"/>
              </a:spcAft>
              <a:buNone/>
            </a:pPr>
            <a:endParaRPr sz="2200" b="0" i="0" u="none" strike="noStrike" cap="none">
              <a:solidFill>
                <a:schemeClr val="dk1"/>
              </a:solidFill>
              <a:latin typeface="Trebuchet MS"/>
              <a:ea typeface="Trebuchet MS"/>
              <a:cs typeface="Trebuchet MS"/>
              <a:sym typeface="Trebuchet MS"/>
            </a:endParaRPr>
          </a:p>
          <a:p>
            <a:pPr marL="457200" marR="0" lvl="0" indent="-368300" algn="just" rtl="0">
              <a:spcBef>
                <a:spcPts val="0"/>
              </a:spcBef>
              <a:spcAft>
                <a:spcPts val="0"/>
              </a:spcAft>
              <a:buClr>
                <a:srgbClr val="FF0000"/>
              </a:buClr>
              <a:buSzPts val="2200"/>
              <a:buFont typeface="Trebuchet MS"/>
              <a:buChar char="●"/>
            </a:pPr>
            <a:r>
              <a:rPr lang="en-US" sz="2200" b="1" i="0" u="none" strike="noStrike" cap="none">
                <a:solidFill>
                  <a:srgbClr val="FF0000"/>
                </a:solidFill>
                <a:latin typeface="Trebuchet MS"/>
                <a:ea typeface="Trebuchet MS"/>
                <a:cs typeface="Trebuchet MS"/>
                <a:sym typeface="Trebuchet MS"/>
              </a:rPr>
              <a:t>Resource utilization:</a:t>
            </a:r>
            <a:r>
              <a:rPr lang="en-US" sz="2200" b="0" i="0" u="none" strike="noStrike" cap="none">
                <a:solidFill>
                  <a:srgbClr val="FF0000"/>
                </a:solidFill>
                <a:latin typeface="Trebuchet MS"/>
                <a:ea typeface="Trebuchet MS"/>
                <a:cs typeface="Trebuchet MS"/>
                <a:sym typeface="Trebuchet MS"/>
              </a:rPr>
              <a:t> </a:t>
            </a:r>
            <a:r>
              <a:rPr lang="en-US" sz="2200" b="0" i="0" u="none" strike="noStrike" cap="none">
                <a:solidFill>
                  <a:srgbClr val="0033CC"/>
                </a:solidFill>
                <a:latin typeface="Trebuchet MS"/>
                <a:ea typeface="Trebuchet MS"/>
                <a:cs typeface="Trebuchet MS"/>
                <a:sym typeface="Trebuchet MS"/>
              </a:rPr>
              <a:t>The system requires sufficient computational resources, especially during the training and testing of the deep learning model. However, the use of optimized algorithms can help in reducing resource requirements.</a:t>
            </a:r>
            <a:endParaRPr sz="2200" b="0" i="0" u="none" strike="noStrike" cap="none">
              <a:solidFill>
                <a:srgbClr val="0033CC"/>
              </a:solidFill>
              <a:latin typeface="Trebuchet MS"/>
              <a:ea typeface="Trebuchet MS"/>
              <a:cs typeface="Trebuchet MS"/>
              <a:sym typeface="Trebuchet MS"/>
            </a:endParaRPr>
          </a:p>
        </p:txBody>
      </p:sp>
      <p:sp>
        <p:nvSpPr>
          <p:cNvPr id="342" name="Google Shape;342;p8"/>
          <p:cNvSpPr txBox="1"/>
          <p:nvPr/>
        </p:nvSpPr>
        <p:spPr>
          <a:xfrm>
            <a:off x="118000" y="113925"/>
            <a:ext cx="4222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343" name="Google Shape;343;p8"/>
          <p:cNvPicPr preferRelativeResize="0"/>
          <p:nvPr/>
        </p:nvPicPr>
        <p:blipFill rotWithShape="1">
          <a:blip r:embed="rId3">
            <a:alphaModFix/>
          </a:blip>
          <a:srcRect/>
          <a:stretch/>
        </p:blipFill>
        <p:spPr>
          <a:xfrm>
            <a:off x="10985101" y="-33541"/>
            <a:ext cx="1295399" cy="1025106"/>
          </a:xfrm>
          <a:prstGeom prst="rect">
            <a:avLst/>
          </a:prstGeom>
          <a:noFill/>
          <a:ln>
            <a:noFill/>
          </a:ln>
        </p:spPr>
      </p:pic>
      <p:sp>
        <p:nvSpPr>
          <p:cNvPr id="344" name="Google Shape;344;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9"/>
          <p:cNvSpPr txBox="1">
            <a:spLocks noGrp="1"/>
          </p:cNvSpPr>
          <p:nvPr>
            <p:ph type="title"/>
          </p:nvPr>
        </p:nvSpPr>
        <p:spPr>
          <a:xfrm>
            <a:off x="6658575" y="100525"/>
            <a:ext cx="4376100" cy="777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5"/>
              </a:buClr>
              <a:buSzPct val="117647"/>
              <a:buFont typeface="Calibri"/>
              <a:buNone/>
            </a:pPr>
            <a:r>
              <a:rPr lang="en-US" sz="3400" b="1">
                <a:solidFill>
                  <a:srgbClr val="FF0000"/>
                </a:solidFill>
              </a:rPr>
              <a:t>Proposed Methodology</a:t>
            </a:r>
            <a:endParaRPr sz="3400" b="1">
              <a:solidFill>
                <a:srgbClr val="FF0000"/>
              </a:solidFill>
            </a:endParaRPr>
          </a:p>
        </p:txBody>
      </p:sp>
      <p:sp>
        <p:nvSpPr>
          <p:cNvPr id="350" name="Google Shape;350;p9"/>
          <p:cNvSpPr txBox="1"/>
          <p:nvPr/>
        </p:nvSpPr>
        <p:spPr>
          <a:xfrm>
            <a:off x="2066925" y="2209800"/>
            <a:ext cx="8077200" cy="4191000"/>
          </a:xfrm>
          <a:prstGeom prst="rect">
            <a:avLst/>
          </a:prstGeom>
          <a:noFill/>
          <a:ln>
            <a:noFill/>
          </a:ln>
        </p:spPr>
        <p:txBody>
          <a:bodyPr spcFirstLastPara="1" wrap="square" lIns="91425" tIns="45700" rIns="91425" bIns="45700" anchor="t" anchorCtr="0">
            <a:noAutofit/>
          </a:bodyPr>
          <a:lstStyle/>
          <a:p>
            <a:pPr marL="685800" marR="0" lvl="0" indent="-342900" algn="just"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p:txBody>
      </p:sp>
      <p:sp>
        <p:nvSpPr>
          <p:cNvPr id="351" name="Google Shape;351;p9"/>
          <p:cNvSpPr txBox="1"/>
          <p:nvPr/>
        </p:nvSpPr>
        <p:spPr>
          <a:xfrm>
            <a:off x="2905125"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pic>
        <p:nvPicPr>
          <p:cNvPr id="352" name="Google Shape;352;p9"/>
          <p:cNvPicPr preferRelativeResize="0"/>
          <p:nvPr/>
        </p:nvPicPr>
        <p:blipFill rotWithShape="1">
          <a:blip r:embed="rId3">
            <a:alphaModFix/>
          </a:blip>
          <a:srcRect/>
          <a:stretch/>
        </p:blipFill>
        <p:spPr>
          <a:xfrm>
            <a:off x="10906126" y="-109416"/>
            <a:ext cx="1295399" cy="1025106"/>
          </a:xfrm>
          <a:prstGeom prst="rect">
            <a:avLst/>
          </a:prstGeom>
          <a:noFill/>
          <a:ln>
            <a:noFill/>
          </a:ln>
        </p:spPr>
      </p:pic>
      <p:sp>
        <p:nvSpPr>
          <p:cNvPr id="353" name="Google Shape;353;p9"/>
          <p:cNvSpPr txBox="1">
            <a:spLocks noGrp="1"/>
          </p:cNvSpPr>
          <p:nvPr>
            <p:ph type="sldNum" idx="12"/>
          </p:nvPr>
        </p:nvSpPr>
        <p:spPr>
          <a:xfrm>
            <a:off x="862012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54" name="Google Shape;354;p9"/>
          <p:cNvSpPr txBox="1"/>
          <p:nvPr/>
        </p:nvSpPr>
        <p:spPr>
          <a:xfrm>
            <a:off x="85725" y="10053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355" name="Google Shape;355;p9"/>
          <p:cNvSpPr txBox="1"/>
          <p:nvPr/>
        </p:nvSpPr>
        <p:spPr>
          <a:xfrm>
            <a:off x="498675" y="1088575"/>
            <a:ext cx="11416500" cy="5094900"/>
          </a:xfrm>
          <a:prstGeom prst="rect">
            <a:avLst/>
          </a:prstGeom>
          <a:noFill/>
          <a:ln>
            <a:noFill/>
          </a:ln>
        </p:spPr>
        <p:txBody>
          <a:bodyPr spcFirstLastPara="1" wrap="square" lIns="91425" tIns="91425" rIns="91425" bIns="91425" anchor="t" anchorCtr="0">
            <a:spAutoFit/>
          </a:bodyPr>
          <a:lstStyle/>
          <a:p>
            <a:pPr marL="457200" marR="0" lvl="0" indent="-355600" algn="just" rtl="0">
              <a:lnSpc>
                <a:spcPct val="115000"/>
              </a:lnSpc>
              <a:spcBef>
                <a:spcPts val="0"/>
              </a:spcBef>
              <a:spcAft>
                <a:spcPts val="0"/>
              </a:spcAft>
              <a:buClr>
                <a:srgbClr val="FF0000"/>
              </a:buClr>
              <a:buSzPts val="2000"/>
              <a:buFont typeface="Trebuchet MS"/>
              <a:buChar char="●"/>
            </a:pPr>
            <a:r>
              <a:rPr lang="en-US" sz="2000" b="1" i="0" u="none" strike="noStrike" cap="none">
                <a:solidFill>
                  <a:srgbClr val="FF0000"/>
                </a:solidFill>
                <a:latin typeface="Trebuchet MS"/>
                <a:ea typeface="Trebuchet MS"/>
                <a:cs typeface="Trebuchet MS"/>
                <a:sym typeface="Trebuchet MS"/>
              </a:rPr>
              <a:t>Preprocessing:</a:t>
            </a:r>
            <a:r>
              <a:rPr lang="en-US" sz="2000" b="0" i="0" u="none" strike="noStrike" cap="none">
                <a:solidFill>
                  <a:srgbClr val="FF0000"/>
                </a:solidFill>
                <a:latin typeface="Trebuchet MS"/>
                <a:ea typeface="Trebuchet MS"/>
                <a:cs typeface="Trebuchet MS"/>
                <a:sym typeface="Trebuchet MS"/>
              </a:rPr>
              <a:t> </a:t>
            </a:r>
            <a:r>
              <a:rPr lang="en-US" sz="2000" b="0" i="0" u="none" strike="noStrike" cap="none">
                <a:solidFill>
                  <a:srgbClr val="0033CC"/>
                </a:solidFill>
                <a:latin typeface="Trebuchet MS"/>
                <a:ea typeface="Trebuchet MS"/>
                <a:cs typeface="Trebuchet MS"/>
                <a:sym typeface="Trebuchet MS"/>
              </a:rPr>
              <a:t>The input RGB image is converted to the YCbCr color space to separate the luminance (Y) and chrominance (Cb and Cr) components.</a:t>
            </a:r>
            <a:endParaRPr sz="2000" b="0" i="0" u="none" strike="noStrike" cap="none">
              <a:solidFill>
                <a:srgbClr val="0033CC"/>
              </a:solidFill>
              <a:latin typeface="Trebuchet MS"/>
              <a:ea typeface="Trebuchet MS"/>
              <a:cs typeface="Trebuchet MS"/>
              <a:sym typeface="Trebuchet MS"/>
            </a:endParaRPr>
          </a:p>
          <a:p>
            <a:pPr marL="0" marR="0" lvl="0" indent="0" algn="just" rtl="0">
              <a:lnSpc>
                <a:spcPct val="115000"/>
              </a:lnSpc>
              <a:spcBef>
                <a:spcPts val="0"/>
              </a:spcBef>
              <a:spcAft>
                <a:spcPts val="0"/>
              </a:spcAft>
              <a:buNone/>
            </a:pPr>
            <a:endParaRPr sz="2000" b="0" i="0" u="none" strike="noStrike" cap="none">
              <a:solidFill>
                <a:srgbClr val="0033CC"/>
              </a:solidFill>
              <a:latin typeface="Trebuchet MS"/>
              <a:ea typeface="Trebuchet MS"/>
              <a:cs typeface="Trebuchet MS"/>
              <a:sym typeface="Trebuchet MS"/>
            </a:endParaRPr>
          </a:p>
          <a:p>
            <a:pPr marL="457200" marR="0" lvl="0" indent="-355600" algn="just" rtl="0">
              <a:lnSpc>
                <a:spcPct val="115000"/>
              </a:lnSpc>
              <a:spcBef>
                <a:spcPts val="0"/>
              </a:spcBef>
              <a:spcAft>
                <a:spcPts val="0"/>
              </a:spcAft>
              <a:buClr>
                <a:srgbClr val="FF0000"/>
              </a:buClr>
              <a:buSzPts val="2000"/>
              <a:buFont typeface="Trebuchet MS"/>
              <a:buChar char="●"/>
            </a:pPr>
            <a:r>
              <a:rPr lang="en-US" sz="2000" b="1" i="0" u="none" strike="noStrike" cap="none">
                <a:solidFill>
                  <a:srgbClr val="FF0000"/>
                </a:solidFill>
                <a:latin typeface="Trebuchet MS"/>
                <a:ea typeface="Trebuchet MS"/>
                <a:cs typeface="Trebuchet MS"/>
                <a:sym typeface="Trebuchet MS"/>
              </a:rPr>
              <a:t>Feature Extraction using CNN</a:t>
            </a:r>
            <a:r>
              <a:rPr lang="en-US" sz="2000" b="1" i="0" u="none" strike="noStrike" cap="none">
                <a:solidFill>
                  <a:srgbClr val="0033CC"/>
                </a:solidFill>
                <a:latin typeface="Trebuchet MS"/>
                <a:ea typeface="Trebuchet MS"/>
                <a:cs typeface="Trebuchet MS"/>
                <a:sym typeface="Trebuchet MS"/>
              </a:rPr>
              <a:t>:</a:t>
            </a:r>
            <a:r>
              <a:rPr lang="en-US" sz="2000" b="0" i="0" u="none" strike="noStrike" cap="none">
                <a:solidFill>
                  <a:srgbClr val="0033CC"/>
                </a:solidFill>
                <a:latin typeface="Trebuchet MS"/>
                <a:ea typeface="Trebuchet MS"/>
                <a:cs typeface="Trebuchet MS"/>
                <a:sym typeface="Trebuchet MS"/>
              </a:rPr>
              <a:t> A convolutional neural network (CNN) is used to learn the features of authentic and tampered regions in the image. The CNN consists of multiple layers of filters that perform convolutions on the input image to extract different features at different scales.</a:t>
            </a:r>
            <a:endParaRPr sz="2000" b="0" i="0" u="none" strike="noStrike" cap="none">
              <a:solidFill>
                <a:srgbClr val="0033CC"/>
              </a:solidFill>
              <a:latin typeface="Trebuchet MS"/>
              <a:ea typeface="Trebuchet MS"/>
              <a:cs typeface="Trebuchet MS"/>
              <a:sym typeface="Trebuchet MS"/>
            </a:endParaRPr>
          </a:p>
          <a:p>
            <a:pPr marL="1371600" marR="0" lvl="0" indent="0" algn="just" rtl="0">
              <a:lnSpc>
                <a:spcPct val="115000"/>
              </a:lnSpc>
              <a:spcBef>
                <a:spcPts val="0"/>
              </a:spcBef>
              <a:spcAft>
                <a:spcPts val="0"/>
              </a:spcAft>
              <a:buNone/>
            </a:pPr>
            <a:endParaRPr sz="2000" b="0" i="0" u="none" strike="noStrike" cap="none">
              <a:solidFill>
                <a:srgbClr val="0033CC"/>
              </a:solidFill>
              <a:latin typeface="Trebuchet MS"/>
              <a:ea typeface="Trebuchet MS"/>
              <a:cs typeface="Trebuchet MS"/>
              <a:sym typeface="Trebuchet MS"/>
            </a:endParaRPr>
          </a:p>
          <a:p>
            <a:pPr marL="457200" marR="0" lvl="0" indent="-355600" algn="just" rtl="0">
              <a:lnSpc>
                <a:spcPct val="115000"/>
              </a:lnSpc>
              <a:spcBef>
                <a:spcPts val="0"/>
              </a:spcBef>
              <a:spcAft>
                <a:spcPts val="0"/>
              </a:spcAft>
              <a:buClr>
                <a:srgbClr val="FF0000"/>
              </a:buClr>
              <a:buSzPts val="2000"/>
              <a:buFont typeface="Trebuchet MS"/>
              <a:buChar char="●"/>
            </a:pPr>
            <a:r>
              <a:rPr lang="en-US" sz="2000" b="1" i="0" u="none" strike="noStrike" cap="none">
                <a:solidFill>
                  <a:srgbClr val="FF0000"/>
                </a:solidFill>
                <a:latin typeface="Trebuchet MS"/>
                <a:ea typeface="Trebuchet MS"/>
                <a:cs typeface="Trebuchet MS"/>
                <a:sym typeface="Trebuchet MS"/>
              </a:rPr>
              <a:t>Training with the CNN and SGD</a:t>
            </a:r>
            <a:r>
              <a:rPr lang="en-US" sz="2000" b="1" i="0" u="none" strike="noStrike" cap="none">
                <a:solidFill>
                  <a:srgbClr val="0033CC"/>
                </a:solidFill>
                <a:latin typeface="Trebuchet MS"/>
                <a:ea typeface="Trebuchet MS"/>
                <a:cs typeface="Trebuchet MS"/>
                <a:sym typeface="Trebuchet MS"/>
              </a:rPr>
              <a:t>: </a:t>
            </a:r>
            <a:r>
              <a:rPr lang="en-US" sz="2000" b="0" i="0" u="none" strike="noStrike" cap="none">
                <a:solidFill>
                  <a:srgbClr val="0033CC"/>
                </a:solidFill>
                <a:latin typeface="Trebuchet MS"/>
                <a:ea typeface="Trebuchet MS"/>
                <a:cs typeface="Trebuchet MS"/>
                <a:sym typeface="Trebuchet MS"/>
              </a:rPr>
              <a:t>The CNN is trained on a dataset of labeled images, including both authentic and tampered images. The training process involves feeding the labeled images into the CNN, which learns to extract features from the images and classify them as authentic or tampered. The training process is typically done using stochastic gradient descent (SGD) to adjust the weights and biases of the network to minimize the loss function and improve its accuracy in detecting tampered images</a:t>
            </a:r>
            <a:r>
              <a:rPr lang="en-US" sz="2000">
                <a:solidFill>
                  <a:srgbClr val="0033CC"/>
                </a:solidFill>
                <a:latin typeface="Trebuchet MS"/>
                <a:ea typeface="Trebuchet MS"/>
                <a:cs typeface="Trebuchet MS"/>
                <a:sym typeface="Trebuchet MS"/>
              </a:rPr>
              <a:t>.</a:t>
            </a:r>
            <a:endParaRPr sz="2000" b="0" i="0" u="none" strike="noStrike" cap="none">
              <a:solidFill>
                <a:srgbClr val="0033CC"/>
              </a:solidFill>
              <a:latin typeface="Trebuchet MS"/>
              <a:ea typeface="Trebuchet MS"/>
              <a:cs typeface="Trebuchet MS"/>
              <a:sym typeface="Trebuchet MS"/>
            </a:endParaRPr>
          </a:p>
        </p:txBody>
      </p:sp>
      <p:sp>
        <p:nvSpPr>
          <p:cNvPr id="356" name="Google Shape;356;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357" name="Google Shape;357;p9"/>
          <p:cNvSpPr/>
          <p:nvPr/>
        </p:nvSpPr>
        <p:spPr>
          <a:xfrm>
            <a:off x="3379875" y="8229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0"/>
          <p:cNvSpPr txBox="1"/>
          <p:nvPr/>
        </p:nvSpPr>
        <p:spPr>
          <a:xfrm>
            <a:off x="2057400" y="2209800"/>
            <a:ext cx="8077200" cy="4191000"/>
          </a:xfrm>
          <a:prstGeom prst="rect">
            <a:avLst/>
          </a:prstGeom>
          <a:noFill/>
          <a:ln>
            <a:noFill/>
          </a:ln>
        </p:spPr>
        <p:txBody>
          <a:bodyPr spcFirstLastPara="1" wrap="square" lIns="91425" tIns="45700" rIns="91425" bIns="45700" anchor="t" anchorCtr="0">
            <a:noAutofit/>
          </a:bodyPr>
          <a:lstStyle/>
          <a:p>
            <a:pPr marL="685800" marR="0" lvl="0" indent="-342900" algn="just"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p:txBody>
      </p:sp>
      <p:sp>
        <p:nvSpPr>
          <p:cNvPr id="363" name="Google Shape;363;p10"/>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pic>
        <p:nvPicPr>
          <p:cNvPr id="364" name="Google Shape;364;p10"/>
          <p:cNvPicPr preferRelativeResize="0"/>
          <p:nvPr/>
        </p:nvPicPr>
        <p:blipFill rotWithShape="1">
          <a:blip r:embed="rId3">
            <a:alphaModFix/>
          </a:blip>
          <a:srcRect/>
          <a:stretch/>
        </p:blipFill>
        <p:spPr>
          <a:xfrm>
            <a:off x="10896601" y="9"/>
            <a:ext cx="1295399" cy="1025106"/>
          </a:xfrm>
          <a:prstGeom prst="rect">
            <a:avLst/>
          </a:prstGeom>
          <a:noFill/>
          <a:ln>
            <a:noFill/>
          </a:ln>
        </p:spPr>
      </p:pic>
      <p:sp>
        <p:nvSpPr>
          <p:cNvPr id="365" name="Google Shape;3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66" name="Google Shape;366;p10"/>
          <p:cNvSpPr txBox="1"/>
          <p:nvPr/>
        </p:nvSpPr>
        <p:spPr>
          <a:xfrm>
            <a:off x="76200" y="10053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367" name="Google Shape;367;p10"/>
          <p:cNvSpPr txBox="1"/>
          <p:nvPr/>
        </p:nvSpPr>
        <p:spPr>
          <a:xfrm>
            <a:off x="277200" y="1088575"/>
            <a:ext cx="11076600" cy="5094900"/>
          </a:xfrm>
          <a:prstGeom prst="rect">
            <a:avLst/>
          </a:prstGeom>
          <a:noFill/>
          <a:ln>
            <a:noFill/>
          </a:ln>
        </p:spPr>
        <p:txBody>
          <a:bodyPr spcFirstLastPara="1" wrap="square" lIns="91425" tIns="91425" rIns="91425" bIns="91425" anchor="t" anchorCtr="0">
            <a:spAutoFit/>
          </a:bodyPr>
          <a:lstStyle/>
          <a:p>
            <a:pPr marL="457200" marR="0" lvl="0" indent="-355600" algn="just" rtl="0">
              <a:lnSpc>
                <a:spcPct val="115000"/>
              </a:lnSpc>
              <a:spcBef>
                <a:spcPts val="0"/>
              </a:spcBef>
              <a:spcAft>
                <a:spcPts val="0"/>
              </a:spcAft>
              <a:buClr>
                <a:srgbClr val="FF0000"/>
              </a:buClr>
              <a:buSzPts val="2000"/>
              <a:buFont typeface="Trebuchet MS"/>
              <a:buChar char="●"/>
            </a:pPr>
            <a:r>
              <a:rPr lang="en-US" sz="2000" b="1" i="0" u="none" strike="noStrike" cap="none">
                <a:solidFill>
                  <a:srgbClr val="FF0000"/>
                </a:solidFill>
                <a:latin typeface="Trebuchet MS"/>
                <a:ea typeface="Trebuchet MS"/>
                <a:cs typeface="Trebuchet MS"/>
                <a:sym typeface="Trebuchet MS"/>
              </a:rPr>
              <a:t>Tampered Region Localization with Sliding Window Detection:</a:t>
            </a:r>
            <a:r>
              <a:rPr lang="en-US" sz="2000" i="0" u="none" strike="noStrike" cap="none">
                <a:solidFill>
                  <a:srgbClr val="0033CC"/>
                </a:solidFill>
                <a:latin typeface="Trebuchet MS"/>
                <a:ea typeface="Trebuchet MS"/>
                <a:cs typeface="Trebuchet MS"/>
                <a:sym typeface="Trebuchet MS"/>
              </a:rPr>
              <a:t> Once the CNN has been trained to recognize tampered images, it can be used to localize the tampered regions within an image. This is done using a technique called sliding window detection, where a small window is moved across the image at different positions and scales, and the CNN is used to classify each window as authentic or tampered. The regions with the highest probability of being tampered are then considered as the tampered regions.</a:t>
            </a:r>
            <a:endParaRPr sz="2000" i="0" u="none" strike="noStrike" cap="none">
              <a:solidFill>
                <a:srgbClr val="0033CC"/>
              </a:solidFill>
              <a:latin typeface="Trebuchet MS"/>
              <a:ea typeface="Trebuchet MS"/>
              <a:cs typeface="Trebuchet MS"/>
              <a:sym typeface="Trebuchet MS"/>
            </a:endParaRPr>
          </a:p>
          <a:p>
            <a:pPr marL="0" marR="0" lvl="0" indent="0" algn="just" rtl="0">
              <a:lnSpc>
                <a:spcPct val="115000"/>
              </a:lnSpc>
              <a:spcBef>
                <a:spcPts val="0"/>
              </a:spcBef>
              <a:spcAft>
                <a:spcPts val="0"/>
              </a:spcAft>
              <a:buNone/>
            </a:pPr>
            <a:endParaRPr sz="2000" i="0" u="none" strike="noStrike" cap="none">
              <a:solidFill>
                <a:srgbClr val="0033CC"/>
              </a:solidFill>
              <a:latin typeface="Trebuchet MS"/>
              <a:ea typeface="Trebuchet MS"/>
              <a:cs typeface="Trebuchet MS"/>
              <a:sym typeface="Trebuchet MS"/>
            </a:endParaRPr>
          </a:p>
          <a:p>
            <a:pPr marL="457200" marR="0" lvl="0" indent="-355600" algn="just" rtl="0">
              <a:lnSpc>
                <a:spcPct val="115000"/>
              </a:lnSpc>
              <a:spcBef>
                <a:spcPts val="0"/>
              </a:spcBef>
              <a:spcAft>
                <a:spcPts val="0"/>
              </a:spcAft>
              <a:buClr>
                <a:srgbClr val="FF0000"/>
              </a:buClr>
              <a:buSzPts val="2000"/>
              <a:buFont typeface="Trebuchet MS"/>
              <a:buChar char="●"/>
            </a:pPr>
            <a:r>
              <a:rPr lang="en-US" sz="2000" b="1" i="0" u="none" strike="noStrike" cap="none">
                <a:solidFill>
                  <a:srgbClr val="FF0000"/>
                </a:solidFill>
                <a:latin typeface="Trebuchet MS"/>
                <a:ea typeface="Trebuchet MS"/>
                <a:cs typeface="Trebuchet MS"/>
                <a:sym typeface="Trebuchet MS"/>
              </a:rPr>
              <a:t>Post-processing with NMS:</a:t>
            </a:r>
            <a:r>
              <a:rPr lang="en-US" sz="2000" i="0" u="none" strike="noStrike" cap="none">
                <a:solidFill>
                  <a:srgbClr val="0033CC"/>
                </a:solidFill>
                <a:latin typeface="Trebuchet MS"/>
                <a:ea typeface="Trebuchet MS"/>
                <a:cs typeface="Trebuchet MS"/>
                <a:sym typeface="Trebuchet MS"/>
              </a:rPr>
              <a:t> To improve the accuracy of the tampered region localization, post-processing techniques can be applied, such as non-maximum suppression (NMS), which removes overlapping regions and keeps only the regions with the highest probability of being tampered.</a:t>
            </a:r>
            <a:endParaRPr sz="2000" i="0" u="none" strike="noStrike" cap="none">
              <a:solidFill>
                <a:srgbClr val="0033CC"/>
              </a:solidFill>
              <a:latin typeface="Trebuchet MS"/>
              <a:ea typeface="Trebuchet MS"/>
              <a:cs typeface="Trebuchet MS"/>
              <a:sym typeface="Trebuchet MS"/>
            </a:endParaRPr>
          </a:p>
          <a:p>
            <a:pPr marL="0" marR="0" lvl="0" indent="0" algn="just" rtl="0">
              <a:lnSpc>
                <a:spcPct val="115000"/>
              </a:lnSpc>
              <a:spcBef>
                <a:spcPts val="0"/>
              </a:spcBef>
              <a:spcAft>
                <a:spcPts val="0"/>
              </a:spcAft>
              <a:buNone/>
            </a:pPr>
            <a:endParaRPr sz="2000" i="0" u="none" strike="noStrike" cap="none">
              <a:solidFill>
                <a:srgbClr val="0033CC"/>
              </a:solidFill>
              <a:latin typeface="Trebuchet MS"/>
              <a:ea typeface="Trebuchet MS"/>
              <a:cs typeface="Trebuchet MS"/>
              <a:sym typeface="Trebuchet MS"/>
            </a:endParaRPr>
          </a:p>
          <a:p>
            <a:pPr marL="457200" marR="0" lvl="0" indent="-355600" algn="just" rtl="0">
              <a:lnSpc>
                <a:spcPct val="115000"/>
              </a:lnSpc>
              <a:spcBef>
                <a:spcPts val="0"/>
              </a:spcBef>
              <a:spcAft>
                <a:spcPts val="0"/>
              </a:spcAft>
              <a:buClr>
                <a:srgbClr val="FF0000"/>
              </a:buClr>
              <a:buSzPts val="2000"/>
              <a:buFont typeface="Trebuchet MS"/>
              <a:buChar char="●"/>
            </a:pPr>
            <a:r>
              <a:rPr lang="en-US" sz="2000" b="1" i="0" u="none" strike="noStrike" cap="none">
                <a:solidFill>
                  <a:srgbClr val="FF0000"/>
                </a:solidFill>
                <a:latin typeface="Trebuchet MS"/>
                <a:ea typeface="Trebuchet MS"/>
                <a:cs typeface="Trebuchet MS"/>
                <a:sym typeface="Trebuchet MS"/>
              </a:rPr>
              <a:t>Tampered Image Output:</a:t>
            </a:r>
            <a:r>
              <a:rPr lang="en-US" sz="2000" i="0" u="none" strike="noStrike" cap="none">
                <a:solidFill>
                  <a:srgbClr val="FF0000"/>
                </a:solidFill>
                <a:latin typeface="Trebuchet MS"/>
                <a:ea typeface="Trebuchet MS"/>
                <a:cs typeface="Trebuchet MS"/>
                <a:sym typeface="Trebuchet MS"/>
              </a:rPr>
              <a:t> </a:t>
            </a:r>
            <a:r>
              <a:rPr lang="en-US" sz="2000" i="0" u="none" strike="noStrike" cap="none">
                <a:solidFill>
                  <a:srgbClr val="0033CC"/>
                </a:solidFill>
                <a:latin typeface="Trebuchet MS"/>
                <a:ea typeface="Trebuchet MS"/>
                <a:cs typeface="Trebuchet MS"/>
                <a:sym typeface="Trebuchet MS"/>
              </a:rPr>
              <a:t>Finally, the system outputs whether the image is tampered or not and the tampered image with the localized tampered regions highlighted.</a:t>
            </a:r>
            <a:endParaRPr sz="2000" i="0" u="none" strike="noStrike" cap="none">
              <a:solidFill>
                <a:schemeClr val="dk1"/>
              </a:solidFill>
              <a:latin typeface="Trebuchet MS"/>
              <a:ea typeface="Trebuchet MS"/>
              <a:cs typeface="Trebuchet MS"/>
              <a:sym typeface="Trebuchet MS"/>
            </a:endParaRPr>
          </a:p>
        </p:txBody>
      </p:sp>
      <p:sp>
        <p:nvSpPr>
          <p:cNvPr id="368" name="Google Shape;368;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
        <p:nvSpPr>
          <p:cNvPr id="374" name="Google Shape;374;p11"/>
          <p:cNvSpPr txBox="1"/>
          <p:nvPr/>
        </p:nvSpPr>
        <p:spPr>
          <a:xfrm>
            <a:off x="136650" y="664900"/>
            <a:ext cx="11918700" cy="5975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Accurate tampered region detection:</a:t>
            </a:r>
            <a:r>
              <a:rPr lang="en-US" sz="2200" b="0" i="0" u="none" strike="noStrike" cap="none">
                <a:solidFill>
                  <a:srgbClr val="0033CC"/>
                </a:solidFill>
                <a:latin typeface="Trebuchet MS"/>
                <a:ea typeface="Trebuchet MS"/>
                <a:cs typeface="Trebuchet MS"/>
                <a:sym typeface="Trebuchet MS"/>
              </a:rPr>
              <a:t> The use of CNN and sliding window detection helps to accurately detect tampered regions in an image, even in cases where the tampering is subtle or difficult to detect.</a:t>
            </a:r>
            <a:endParaRPr sz="2200" b="0" i="0" u="none" strike="noStrike" cap="none">
              <a:solidFill>
                <a:srgbClr val="0033CC"/>
              </a:solidFill>
              <a:latin typeface="Trebuchet MS"/>
              <a:ea typeface="Trebuchet MS"/>
              <a:cs typeface="Trebuchet MS"/>
              <a:sym typeface="Trebuchet MS"/>
            </a:endParaRPr>
          </a:p>
          <a:p>
            <a:pPr marL="457200" marR="0" lvl="0" indent="0" algn="just"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Flexibility:</a:t>
            </a:r>
            <a:r>
              <a:rPr lang="en-US" sz="2200" b="0" i="0" u="none" strike="noStrike" cap="none">
                <a:solidFill>
                  <a:srgbClr val="0033CC"/>
                </a:solidFill>
                <a:latin typeface="Trebuchet MS"/>
                <a:ea typeface="Trebuchet MS"/>
                <a:cs typeface="Trebuchet MS"/>
                <a:sym typeface="Trebuchet MS"/>
              </a:rPr>
              <a:t> The use of multiple layers of filters in the CNN allows the network to learn and extract features at different scales, making it adaptable to different types of tampering.</a:t>
            </a:r>
            <a:endParaRPr sz="2200" b="0" i="0" u="none" strike="noStrike" cap="none">
              <a:solidFill>
                <a:srgbClr val="0033CC"/>
              </a:solidFill>
              <a:latin typeface="Trebuchet MS"/>
              <a:ea typeface="Trebuchet MS"/>
              <a:cs typeface="Trebuchet MS"/>
              <a:sym typeface="Trebuchet MS"/>
            </a:endParaRPr>
          </a:p>
          <a:p>
            <a:pPr marL="0" marR="0" lvl="0" indent="0" algn="just"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Generalization:</a:t>
            </a:r>
            <a:r>
              <a:rPr lang="en-US" sz="2200" b="0" i="0" u="none" strike="noStrike" cap="none">
                <a:solidFill>
                  <a:srgbClr val="0033CC"/>
                </a:solidFill>
                <a:latin typeface="Trebuchet MS"/>
                <a:ea typeface="Trebuchet MS"/>
                <a:cs typeface="Trebuchet MS"/>
                <a:sym typeface="Trebuchet MS"/>
              </a:rPr>
              <a:t> The use of a large and diverse dataset for training the CNN helps to ensure that the network can generalize well to new, unseen images.</a:t>
            </a:r>
            <a:endParaRPr sz="2200" b="0" i="0" u="none" strike="noStrike" cap="none">
              <a:solidFill>
                <a:srgbClr val="0033CC"/>
              </a:solidFill>
              <a:latin typeface="Trebuchet MS"/>
              <a:ea typeface="Trebuchet MS"/>
              <a:cs typeface="Trebuchet MS"/>
              <a:sym typeface="Trebuchet MS"/>
            </a:endParaRPr>
          </a:p>
          <a:p>
            <a:pPr marL="457200" marR="0" lvl="0" indent="0" algn="just"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Speed: </a:t>
            </a:r>
            <a:r>
              <a:rPr lang="en-US" sz="2200" b="0" i="0" u="none" strike="noStrike" cap="none">
                <a:solidFill>
                  <a:srgbClr val="0033CC"/>
                </a:solidFill>
                <a:latin typeface="Trebuchet MS"/>
                <a:ea typeface="Trebuchet MS"/>
                <a:cs typeface="Trebuchet MS"/>
                <a:sym typeface="Trebuchet MS"/>
              </a:rPr>
              <a:t>The use of sliding window detection and post-processing techniques such as NMS helps to improve the speed of tampered region detection, making it feasible for real-time applications.</a:t>
            </a:r>
            <a:endParaRPr sz="2200" b="0" i="0" u="none" strike="noStrike" cap="none">
              <a:solidFill>
                <a:srgbClr val="0033CC"/>
              </a:solidFill>
              <a:latin typeface="Trebuchet MS"/>
              <a:ea typeface="Trebuchet MS"/>
              <a:cs typeface="Trebuchet MS"/>
              <a:sym typeface="Trebuchet MS"/>
            </a:endParaRPr>
          </a:p>
        </p:txBody>
      </p:sp>
      <p:sp>
        <p:nvSpPr>
          <p:cNvPr id="375" name="Google Shape;375;p11"/>
          <p:cNvSpPr txBox="1"/>
          <p:nvPr/>
        </p:nvSpPr>
        <p:spPr>
          <a:xfrm>
            <a:off x="76201" y="6311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Image Tampering Detection</a:t>
            </a:r>
            <a:endParaRPr sz="1200" b="0" i="0" u="none" strike="noStrike" cap="none">
              <a:solidFill>
                <a:srgbClr val="888888"/>
              </a:solidFill>
              <a:latin typeface="Calibri"/>
              <a:ea typeface="Calibri"/>
              <a:cs typeface="Calibri"/>
              <a:sym typeface="Calibri"/>
            </a:endParaRPr>
          </a:p>
        </p:txBody>
      </p:sp>
      <p:sp>
        <p:nvSpPr>
          <p:cNvPr id="376" name="Google Shape;376;p11"/>
          <p:cNvSpPr txBox="1"/>
          <p:nvPr/>
        </p:nvSpPr>
        <p:spPr>
          <a:xfrm>
            <a:off x="203201" y="19011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88888"/>
              </a:buClr>
              <a:buSzPts val="1200"/>
              <a:buFont typeface="Calibri"/>
              <a:buNone/>
            </a:pPr>
            <a:endParaRPr sz="1200" b="0" i="0" u="none" strike="noStrike" cap="none">
              <a:solidFill>
                <a:srgbClr val="888888"/>
              </a:solidFill>
              <a:latin typeface="Calibri"/>
              <a:ea typeface="Calibri"/>
              <a:cs typeface="Calibri"/>
              <a:sym typeface="Calibri"/>
            </a:endParaRPr>
          </a:p>
        </p:txBody>
      </p:sp>
      <p:pic>
        <p:nvPicPr>
          <p:cNvPr id="377" name="Google Shape;377;p11"/>
          <p:cNvPicPr preferRelativeResize="0"/>
          <p:nvPr/>
        </p:nvPicPr>
        <p:blipFill rotWithShape="1">
          <a:blip r:embed="rId3">
            <a:alphaModFix/>
          </a:blip>
          <a:srcRect/>
          <a:stretch/>
        </p:blipFill>
        <p:spPr>
          <a:xfrm>
            <a:off x="11037175" y="0"/>
            <a:ext cx="1295400" cy="813325"/>
          </a:xfrm>
          <a:prstGeom prst="rect">
            <a:avLst/>
          </a:prstGeom>
          <a:noFill/>
          <a:ln>
            <a:noFill/>
          </a:ln>
        </p:spPr>
      </p:pic>
      <p:sp>
        <p:nvSpPr>
          <p:cNvPr id="378" name="Google Shape;378;p11"/>
          <p:cNvSpPr txBox="1"/>
          <p:nvPr/>
        </p:nvSpPr>
        <p:spPr>
          <a:xfrm>
            <a:off x="3222825" y="175813"/>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800" b="1" i="0" u="none" strike="noStrike" cap="none">
                <a:solidFill>
                  <a:srgbClr val="FF0000"/>
                </a:solidFill>
                <a:latin typeface="Trebuchet MS"/>
                <a:ea typeface="Trebuchet MS"/>
                <a:cs typeface="Trebuchet MS"/>
                <a:sym typeface="Trebuchet MS"/>
              </a:rPr>
              <a:t>Benefits of the Proposed Approach </a:t>
            </a:r>
            <a:endParaRPr sz="2800" b="1" i="0" u="none" strike="noStrike" cap="none">
              <a:solidFill>
                <a:srgbClr val="000000"/>
              </a:solidFill>
            </a:endParaRPr>
          </a:p>
        </p:txBody>
      </p:sp>
      <p:sp>
        <p:nvSpPr>
          <p:cNvPr id="379" name="Google Shape;379;p11"/>
          <p:cNvSpPr/>
          <p:nvPr/>
        </p:nvSpPr>
        <p:spPr>
          <a:xfrm>
            <a:off x="3375225" y="7767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0" name="Google Shape;380;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
        <p:nvSpPr>
          <p:cNvPr id="386" name="Google Shape;386;p12"/>
          <p:cNvSpPr txBox="1"/>
          <p:nvPr/>
        </p:nvSpPr>
        <p:spPr>
          <a:xfrm>
            <a:off x="136650" y="1429850"/>
            <a:ext cx="11918700" cy="3638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Complexity: </a:t>
            </a:r>
            <a:r>
              <a:rPr lang="en-US" sz="2200" b="0" i="0" u="none" strike="noStrike" cap="none">
                <a:solidFill>
                  <a:srgbClr val="0033CC"/>
                </a:solidFill>
                <a:latin typeface="Trebuchet MS"/>
                <a:ea typeface="Trebuchet MS"/>
                <a:cs typeface="Trebuchet MS"/>
                <a:sym typeface="Trebuchet MS"/>
              </a:rPr>
              <a:t>The use of CNNs and sliding window detection requires a high degree of computational complexity, making it difficult to implement on low-end devices.</a:t>
            </a:r>
            <a:endParaRPr sz="2200" b="0" i="0" u="none" strike="noStrike" cap="none">
              <a:solidFill>
                <a:srgbClr val="0033CC"/>
              </a:solidFill>
              <a:latin typeface="Trebuchet MS"/>
              <a:ea typeface="Trebuchet MS"/>
              <a:cs typeface="Trebuchet MS"/>
              <a:sym typeface="Trebuchet MS"/>
            </a:endParaRPr>
          </a:p>
          <a:p>
            <a:pPr marL="457200" marR="0" lvl="0" indent="0" algn="l"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Training data requirements:</a:t>
            </a:r>
            <a:r>
              <a:rPr lang="en-US" sz="2200" b="0" i="0" u="none" strike="noStrike" cap="none">
                <a:solidFill>
                  <a:srgbClr val="0033CC"/>
                </a:solidFill>
                <a:latin typeface="Trebuchet MS"/>
                <a:ea typeface="Trebuchet MS"/>
                <a:cs typeface="Trebuchet MS"/>
                <a:sym typeface="Trebuchet MS"/>
              </a:rPr>
              <a:t> The accuracy of the tampered region detection depends on the quality and size of the training dataset, which can be time-consuming.</a:t>
            </a:r>
            <a:endParaRPr sz="2200" b="0" i="0" u="none" strike="noStrike" cap="none">
              <a:solidFill>
                <a:srgbClr val="0033CC"/>
              </a:solidFill>
              <a:latin typeface="Trebuchet MS"/>
              <a:ea typeface="Trebuchet MS"/>
              <a:cs typeface="Trebuchet MS"/>
              <a:sym typeface="Trebuchet MS"/>
            </a:endParaRPr>
          </a:p>
          <a:p>
            <a:pPr marL="457200" marR="0" lvl="0" indent="-228600" algn="l" rtl="0">
              <a:lnSpc>
                <a:spcPct val="115000"/>
              </a:lnSpc>
              <a:spcBef>
                <a:spcPts val="0"/>
              </a:spcBef>
              <a:spcAft>
                <a:spcPts val="0"/>
              </a:spcAft>
              <a:buClr>
                <a:srgbClr val="0033CC"/>
              </a:buClr>
              <a:buSzPts val="2200"/>
              <a:buFont typeface="Trebuchet MS"/>
              <a:buNone/>
            </a:pPr>
            <a:endParaRPr sz="2200" b="0" i="0" u="none" strike="noStrike" cap="none">
              <a:solidFill>
                <a:srgbClr val="0033CC"/>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Sensitivity to noise:</a:t>
            </a:r>
            <a:r>
              <a:rPr lang="en-US" sz="2200" b="0" i="0" u="none" strike="noStrike" cap="none">
                <a:solidFill>
                  <a:srgbClr val="0033CC"/>
                </a:solidFill>
                <a:latin typeface="Trebuchet MS"/>
                <a:ea typeface="Trebuchet MS"/>
                <a:cs typeface="Trebuchet MS"/>
                <a:sym typeface="Trebuchet MS"/>
              </a:rPr>
              <a:t> The CNN may be sensitive to noise or other artifacts in the input image, which can lead to false positives or false negatives in tampered region detection.</a:t>
            </a:r>
            <a:endParaRPr sz="2200" b="0" i="0" u="none" strike="noStrike" cap="none">
              <a:solidFill>
                <a:srgbClr val="0033CC"/>
              </a:solidFill>
              <a:latin typeface="Trebuchet MS"/>
              <a:ea typeface="Trebuchet MS"/>
              <a:cs typeface="Trebuchet MS"/>
              <a:sym typeface="Trebuchet MS"/>
            </a:endParaRPr>
          </a:p>
        </p:txBody>
      </p:sp>
      <p:sp>
        <p:nvSpPr>
          <p:cNvPr id="387" name="Google Shape;387;p12"/>
          <p:cNvSpPr txBox="1"/>
          <p:nvPr/>
        </p:nvSpPr>
        <p:spPr>
          <a:xfrm>
            <a:off x="76201" y="6311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Image Tampering Detection</a:t>
            </a:r>
            <a:endParaRPr sz="1200" b="0" i="0" u="none" strike="noStrike" cap="none">
              <a:solidFill>
                <a:srgbClr val="888888"/>
              </a:solidFill>
              <a:latin typeface="Calibri"/>
              <a:ea typeface="Calibri"/>
              <a:cs typeface="Calibri"/>
              <a:sym typeface="Calibri"/>
            </a:endParaRPr>
          </a:p>
        </p:txBody>
      </p:sp>
      <p:sp>
        <p:nvSpPr>
          <p:cNvPr id="388" name="Google Shape;388;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88888"/>
              </a:buClr>
              <a:buSzPts val="1200"/>
              <a:buFont typeface="Calibri"/>
              <a:buNone/>
            </a:pPr>
            <a:r>
              <a:rPr lang="en-US"/>
              <a:t>Anil_Divya_Nagaratna_Nandana</a:t>
            </a:r>
            <a:endParaRPr/>
          </a:p>
        </p:txBody>
      </p:sp>
      <p:pic>
        <p:nvPicPr>
          <p:cNvPr id="389" name="Google Shape;389;p12"/>
          <p:cNvPicPr preferRelativeResize="0"/>
          <p:nvPr/>
        </p:nvPicPr>
        <p:blipFill rotWithShape="1">
          <a:blip r:embed="rId3">
            <a:alphaModFix/>
          </a:blip>
          <a:srcRect/>
          <a:stretch/>
        </p:blipFill>
        <p:spPr>
          <a:xfrm>
            <a:off x="11037175" y="0"/>
            <a:ext cx="1295400" cy="813325"/>
          </a:xfrm>
          <a:prstGeom prst="rect">
            <a:avLst/>
          </a:prstGeom>
          <a:noFill/>
          <a:ln>
            <a:noFill/>
          </a:ln>
        </p:spPr>
      </p:pic>
      <p:sp>
        <p:nvSpPr>
          <p:cNvPr id="390" name="Google Shape;390;p12"/>
          <p:cNvSpPr txBox="1"/>
          <p:nvPr/>
        </p:nvSpPr>
        <p:spPr>
          <a:xfrm>
            <a:off x="3222825" y="351625"/>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800" b="1" i="0" u="none" strike="noStrike" cap="none">
                <a:solidFill>
                  <a:srgbClr val="FF0000"/>
                </a:solidFill>
                <a:latin typeface="Trebuchet MS"/>
                <a:ea typeface="Trebuchet MS"/>
                <a:cs typeface="Trebuchet MS"/>
                <a:sym typeface="Trebuchet MS"/>
              </a:rPr>
              <a:t>Drawbacks of the Proposed Approach </a:t>
            </a:r>
            <a:endParaRPr sz="2800" b="1" i="0" u="none" strike="noStrike" cap="none">
              <a:solidFill>
                <a:srgbClr val="000000"/>
              </a:solidFill>
            </a:endParaRPr>
          </a:p>
        </p:txBody>
      </p:sp>
      <p:sp>
        <p:nvSpPr>
          <p:cNvPr id="391" name="Google Shape;391;p12"/>
          <p:cNvSpPr/>
          <p:nvPr/>
        </p:nvSpPr>
        <p:spPr>
          <a:xfrm>
            <a:off x="3417175" y="95288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3"/>
          <p:cNvSpPr/>
          <p:nvPr/>
        </p:nvSpPr>
        <p:spPr>
          <a:xfrm>
            <a:off x="3276600" y="8533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397" name="Google Shape;397;p13"/>
          <p:cNvSpPr txBox="1"/>
          <p:nvPr/>
        </p:nvSpPr>
        <p:spPr>
          <a:xfrm>
            <a:off x="3200400" y="207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800" b="1" i="0" u="none" strike="noStrike" cap="none">
                <a:solidFill>
                  <a:srgbClr val="FF0000"/>
                </a:solidFill>
                <a:latin typeface="Trebuchet MS"/>
                <a:ea typeface="Trebuchet MS"/>
                <a:cs typeface="Trebuchet MS"/>
                <a:sym typeface="Trebuchet MS"/>
              </a:rPr>
              <a:t>Design Constraints </a:t>
            </a:r>
            <a:endParaRPr sz="2800" b="1" i="0" u="none" strike="noStrike" cap="none">
              <a:solidFill>
                <a:schemeClr val="dk1"/>
              </a:solidFill>
              <a:latin typeface="Calibri"/>
              <a:ea typeface="Calibri"/>
              <a:cs typeface="Calibri"/>
              <a:sym typeface="Calibri"/>
            </a:endParaRPr>
          </a:p>
        </p:txBody>
      </p:sp>
      <p:pic>
        <p:nvPicPr>
          <p:cNvPr id="398" name="Google Shape;398;p13"/>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399" name="Google Shape;39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88888"/>
              </a:buClr>
              <a:buSzPts val="1200"/>
              <a:buFont typeface="Calibri"/>
              <a:buNone/>
            </a:pPr>
            <a:r>
              <a:rPr lang="en-US"/>
              <a:t>Anil_Divya_Nagaratna_Nandana</a:t>
            </a:r>
            <a:endParaRPr/>
          </a:p>
        </p:txBody>
      </p:sp>
      <p:sp>
        <p:nvSpPr>
          <p:cNvPr id="400" name="Google Shape;40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29</a:t>
            </a:fld>
            <a:endParaRPr/>
          </a:p>
        </p:txBody>
      </p:sp>
      <p:sp>
        <p:nvSpPr>
          <p:cNvPr id="401" name="Google Shape;401;p13"/>
          <p:cNvSpPr txBox="1"/>
          <p:nvPr/>
        </p:nvSpPr>
        <p:spPr>
          <a:xfrm>
            <a:off x="76201" y="6311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Image Tampering Detection</a:t>
            </a:r>
            <a:endParaRPr sz="1200" b="0" i="0" u="none" strike="noStrike" cap="none">
              <a:solidFill>
                <a:srgbClr val="888888"/>
              </a:solidFill>
              <a:latin typeface="Calibri"/>
              <a:ea typeface="Calibri"/>
              <a:cs typeface="Calibri"/>
              <a:sym typeface="Calibri"/>
            </a:endParaRPr>
          </a:p>
        </p:txBody>
      </p:sp>
      <p:sp>
        <p:nvSpPr>
          <p:cNvPr id="402" name="Google Shape;402;p13"/>
          <p:cNvSpPr txBox="1"/>
          <p:nvPr/>
        </p:nvSpPr>
        <p:spPr>
          <a:xfrm>
            <a:off x="454725" y="1498475"/>
            <a:ext cx="11547300" cy="4028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0033CC"/>
                </a:solidFill>
                <a:latin typeface="Trebuchet MS"/>
                <a:ea typeface="Trebuchet MS"/>
                <a:cs typeface="Trebuchet MS"/>
                <a:sym typeface="Trebuchet MS"/>
              </a:rPr>
              <a:t>The CNN must be trained on a large dataset of labeled images, which requires significant computational resources and time.</a:t>
            </a:r>
            <a:endParaRPr sz="2200" b="0" i="0" u="none" strike="noStrike" cap="none">
              <a:solidFill>
                <a:srgbClr val="0033CC"/>
              </a:solidFill>
              <a:latin typeface="Trebuchet MS"/>
              <a:ea typeface="Trebuchet MS"/>
              <a:cs typeface="Trebuchet MS"/>
              <a:sym typeface="Trebuchet MS"/>
            </a:endParaRPr>
          </a:p>
          <a:p>
            <a:pPr marL="88900" marR="0" lvl="0" indent="0" algn="just" rtl="0">
              <a:lnSpc>
                <a:spcPct val="115000"/>
              </a:lnSpc>
              <a:spcBef>
                <a:spcPts val="0"/>
              </a:spcBef>
              <a:spcAft>
                <a:spcPts val="0"/>
              </a:spcAft>
              <a:buClr>
                <a:srgbClr val="0033CC"/>
              </a:buClr>
              <a:buSzPts val="2200"/>
              <a:buFont typeface="Trebuchet MS"/>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0033CC"/>
                </a:solidFill>
                <a:latin typeface="Trebuchet MS"/>
                <a:ea typeface="Trebuchet MS"/>
                <a:cs typeface="Trebuchet MS"/>
                <a:sym typeface="Trebuchet MS"/>
              </a:rPr>
              <a:t>The accuracy of the tampered region localization may be affected by the size and complexity of the image, as well as the quality and type of tampering.</a:t>
            </a:r>
            <a:endParaRPr sz="2200" b="0" i="0" u="none" strike="noStrike" cap="none">
              <a:solidFill>
                <a:srgbClr val="0033CC"/>
              </a:solidFill>
              <a:latin typeface="Trebuchet MS"/>
              <a:ea typeface="Trebuchet MS"/>
              <a:cs typeface="Trebuchet MS"/>
              <a:sym typeface="Trebuchet MS"/>
            </a:endParaRPr>
          </a:p>
          <a:p>
            <a:pPr marL="88900" marR="0" lvl="0" indent="0" algn="just" rtl="0">
              <a:lnSpc>
                <a:spcPct val="115000"/>
              </a:lnSpc>
              <a:spcBef>
                <a:spcPts val="0"/>
              </a:spcBef>
              <a:spcAft>
                <a:spcPts val="0"/>
              </a:spcAft>
              <a:buClr>
                <a:srgbClr val="0033CC"/>
              </a:buClr>
              <a:buSzPts val="2200"/>
              <a:buFont typeface="Trebuchet MS"/>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0033CC"/>
                </a:solidFill>
                <a:latin typeface="Trebuchet MS"/>
                <a:ea typeface="Trebuchet MS"/>
                <a:cs typeface="Trebuchet MS"/>
                <a:sym typeface="Trebuchet MS"/>
              </a:rPr>
              <a:t>The use of additional input channels (Cb and Cr) may increase the computational requirements and memory usage of the system.</a:t>
            </a:r>
            <a:endParaRPr sz="2200" b="0" i="0" u="none" strike="noStrike" cap="none">
              <a:solidFill>
                <a:srgbClr val="0033CC"/>
              </a:solidFill>
              <a:latin typeface="Trebuchet MS"/>
              <a:ea typeface="Trebuchet MS"/>
              <a:cs typeface="Trebuchet MS"/>
              <a:sym typeface="Trebuchet MS"/>
            </a:endParaRPr>
          </a:p>
          <a:p>
            <a:pPr marL="0" marR="0" lvl="0" indent="0" algn="just"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6494700" y="283738"/>
            <a:ext cx="4186200" cy="657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Calibri"/>
              <a:buNone/>
            </a:pPr>
            <a:r>
              <a:rPr lang="en-US" sz="3400">
                <a:solidFill>
                  <a:srgbClr val="FF0000"/>
                </a:solidFill>
                <a:latin typeface="Trebuchet MS"/>
                <a:ea typeface="Trebuchet MS"/>
                <a:cs typeface="Trebuchet MS"/>
                <a:sym typeface="Trebuchet MS"/>
              </a:rPr>
              <a:t>Problem Statement</a:t>
            </a:r>
            <a:endParaRPr sz="3400">
              <a:solidFill>
                <a:srgbClr val="FF0000"/>
              </a:solidFill>
              <a:latin typeface="Trebuchet MS"/>
              <a:ea typeface="Trebuchet MS"/>
              <a:cs typeface="Trebuchet MS"/>
              <a:sym typeface="Trebuchet MS"/>
            </a:endParaRPr>
          </a:p>
        </p:txBody>
      </p:sp>
      <p:sp>
        <p:nvSpPr>
          <p:cNvPr id="109" name="Google Shape;109;p4"/>
          <p:cNvSpPr txBox="1"/>
          <p:nvPr/>
        </p:nvSpPr>
        <p:spPr>
          <a:xfrm>
            <a:off x="2057400" y="2209800"/>
            <a:ext cx="8077200" cy="4191000"/>
          </a:xfrm>
          <a:prstGeom prst="rect">
            <a:avLst/>
          </a:prstGeom>
          <a:noFill/>
          <a:ln>
            <a:noFill/>
          </a:ln>
        </p:spPr>
        <p:txBody>
          <a:bodyPr spcFirstLastPara="1" wrap="square" lIns="91425" tIns="45700" rIns="91425" bIns="45700" anchor="t" anchorCtr="0">
            <a:noAutofit/>
          </a:bodyPr>
          <a:lstStyle/>
          <a:p>
            <a:pPr marL="685800" marR="0" lvl="0" indent="-342900" algn="just"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p:txBody>
      </p:sp>
      <p:sp>
        <p:nvSpPr>
          <p:cNvPr id="110" name="Google Shape;110;p4"/>
          <p:cNvSpPr txBox="1">
            <a:spLocks noGrp="1"/>
          </p:cNvSpPr>
          <p:nvPr>
            <p:ph type="body" idx="1"/>
          </p:nvPr>
        </p:nvSpPr>
        <p:spPr>
          <a:xfrm>
            <a:off x="645000" y="1690700"/>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2000"/>
              <a:buNone/>
            </a:pPr>
            <a:r>
              <a:rPr lang="en-US" sz="2000">
                <a:solidFill>
                  <a:srgbClr val="0033CC"/>
                </a:solidFill>
                <a:latin typeface="Trebuchet MS"/>
                <a:ea typeface="Trebuchet MS"/>
                <a:cs typeface="Trebuchet MS"/>
                <a:sym typeface="Trebuchet MS"/>
              </a:rPr>
              <a:t>	</a:t>
            </a:r>
            <a:r>
              <a:rPr lang="en-US" sz="2200">
                <a:solidFill>
                  <a:srgbClr val="0033CC"/>
                </a:solidFill>
                <a:latin typeface="Trebuchet MS"/>
                <a:ea typeface="Trebuchet MS"/>
                <a:cs typeface="Trebuchet MS"/>
                <a:sym typeface="Trebuchet MS"/>
              </a:rPr>
              <a:t>With the increased availability of digital image editing tools, it has become increasingly easier to manipulate images which are too difficult for the human eye to detect. This has led to an increase in the number of tampered images that are spread online. These tampered images are being used for various malicious purposes, including spreading fake news or even defaming someone. Traditional methods of detecting tampered images rely on visual inspection, which is time-consuming and prone to errors. So there is a need for an automated system that can accurately and efficiently detect image tampering. </a:t>
            </a:r>
            <a:r>
              <a:rPr lang="en-US" sz="2000" b="1">
                <a:solidFill>
                  <a:srgbClr val="0033CC"/>
                </a:solidFill>
                <a:latin typeface="Trebuchet MS"/>
                <a:ea typeface="Trebuchet MS"/>
                <a:cs typeface="Trebuchet MS"/>
                <a:sym typeface="Trebuchet MS"/>
              </a:rPr>
              <a:t> </a:t>
            </a:r>
            <a:endParaRPr sz="2000" b="1">
              <a:solidFill>
                <a:srgbClr val="0033CC"/>
              </a:solidFill>
              <a:latin typeface="Trebuchet MS"/>
              <a:ea typeface="Trebuchet MS"/>
              <a:cs typeface="Trebuchet MS"/>
              <a:sym typeface="Trebuchet MS"/>
            </a:endParaRPr>
          </a:p>
        </p:txBody>
      </p:sp>
      <p:pic>
        <p:nvPicPr>
          <p:cNvPr id="111" name="Google Shape;111;p4"/>
          <p:cNvPicPr preferRelativeResize="0"/>
          <p:nvPr/>
        </p:nvPicPr>
        <p:blipFill rotWithShape="1">
          <a:blip r:embed="rId3">
            <a:alphaModFix/>
          </a:blip>
          <a:srcRect/>
          <a:stretch/>
        </p:blipFill>
        <p:spPr>
          <a:xfrm>
            <a:off x="10896601" y="100134"/>
            <a:ext cx="1295399" cy="1025106"/>
          </a:xfrm>
          <a:prstGeom prst="rect">
            <a:avLst/>
          </a:prstGeom>
          <a:noFill/>
          <a:ln>
            <a:noFill/>
          </a:ln>
        </p:spPr>
      </p:pic>
      <p:sp>
        <p:nvSpPr>
          <p:cNvPr id="112" name="Google Shape;11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3" name="Google Shape;113;p4"/>
          <p:cNvSpPr txBox="1"/>
          <p:nvPr/>
        </p:nvSpPr>
        <p:spPr>
          <a:xfrm>
            <a:off x="76200" y="10053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88888"/>
              </a:buClr>
              <a:buSzPts val="1800"/>
              <a:buFont typeface="Calibri"/>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114" name="Google Shape;114;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115" name="Google Shape;115;p4"/>
          <p:cNvSpPr/>
          <p:nvPr/>
        </p:nvSpPr>
        <p:spPr>
          <a:xfrm>
            <a:off x="3276600" y="9416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4"/>
          <p:cNvSpPr/>
          <p:nvPr/>
        </p:nvSpPr>
        <p:spPr>
          <a:xfrm>
            <a:off x="3276600" y="98848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08" name="Google Shape;408;p14"/>
          <p:cNvSpPr txBox="1"/>
          <p:nvPr/>
        </p:nvSpPr>
        <p:spPr>
          <a:xfrm>
            <a:off x="3072425" y="4282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800" b="1" i="0" u="none" strike="noStrike" cap="none">
                <a:solidFill>
                  <a:srgbClr val="FF0000"/>
                </a:solidFill>
                <a:latin typeface="Trebuchet MS"/>
                <a:ea typeface="Trebuchet MS"/>
                <a:cs typeface="Trebuchet MS"/>
                <a:sym typeface="Trebuchet MS"/>
              </a:rPr>
              <a:t>Assumptions </a:t>
            </a:r>
            <a:endParaRPr sz="2800" b="1" i="0" u="none" strike="noStrike" cap="none">
              <a:solidFill>
                <a:schemeClr val="dk1"/>
              </a:solidFill>
              <a:latin typeface="Calibri"/>
              <a:ea typeface="Calibri"/>
              <a:cs typeface="Calibri"/>
              <a:sym typeface="Calibri"/>
            </a:endParaRPr>
          </a:p>
        </p:txBody>
      </p:sp>
      <p:pic>
        <p:nvPicPr>
          <p:cNvPr id="409" name="Google Shape;409;p14"/>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410" name="Google Shape;410;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88888"/>
              </a:buClr>
              <a:buSzPts val="1200"/>
              <a:buFont typeface="Calibri"/>
              <a:buNone/>
            </a:pPr>
            <a:r>
              <a:rPr lang="en-US"/>
              <a:t>Anil_Divya_Nagaratna_Nandana</a:t>
            </a:r>
            <a:endParaRPr/>
          </a:p>
        </p:txBody>
      </p:sp>
      <p:sp>
        <p:nvSpPr>
          <p:cNvPr id="411" name="Google Shape;411;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30</a:t>
            </a:fld>
            <a:endParaRPr/>
          </a:p>
        </p:txBody>
      </p:sp>
      <p:sp>
        <p:nvSpPr>
          <p:cNvPr id="412" name="Google Shape;412;p14"/>
          <p:cNvSpPr txBox="1"/>
          <p:nvPr/>
        </p:nvSpPr>
        <p:spPr>
          <a:xfrm>
            <a:off x="76201" y="6311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Image Tampering Detection</a:t>
            </a:r>
            <a:endParaRPr sz="1200" b="0" i="0" u="none" strike="noStrike" cap="none">
              <a:solidFill>
                <a:srgbClr val="888888"/>
              </a:solidFill>
              <a:latin typeface="Calibri"/>
              <a:ea typeface="Calibri"/>
              <a:cs typeface="Calibri"/>
              <a:sym typeface="Calibri"/>
            </a:endParaRPr>
          </a:p>
        </p:txBody>
      </p:sp>
      <p:sp>
        <p:nvSpPr>
          <p:cNvPr id="413" name="Google Shape;413;p14"/>
          <p:cNvSpPr txBox="1"/>
          <p:nvPr/>
        </p:nvSpPr>
        <p:spPr>
          <a:xfrm>
            <a:off x="322350" y="1385600"/>
            <a:ext cx="11547300" cy="51963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0033CC"/>
                </a:solidFill>
                <a:latin typeface="Trebuchet MS"/>
                <a:ea typeface="Trebuchet MS"/>
                <a:cs typeface="Trebuchet MS"/>
                <a:sym typeface="Trebuchet MS"/>
              </a:rPr>
              <a:t>The YCbCr color space provides a more effective representation of the image for tampering detection than the RGB color space.</a:t>
            </a:r>
            <a:endParaRPr sz="2200" b="0" i="0" u="none" strike="noStrike" cap="none">
              <a:solidFill>
                <a:srgbClr val="0033CC"/>
              </a:solidFill>
              <a:latin typeface="Trebuchet MS"/>
              <a:ea typeface="Trebuchet MS"/>
              <a:cs typeface="Trebuchet MS"/>
              <a:sym typeface="Trebuchet MS"/>
            </a:endParaRPr>
          </a:p>
          <a:p>
            <a:pPr marL="88900" marR="0" lvl="0" indent="0" algn="just" rtl="0">
              <a:lnSpc>
                <a:spcPct val="115000"/>
              </a:lnSpc>
              <a:spcBef>
                <a:spcPts val="0"/>
              </a:spcBef>
              <a:spcAft>
                <a:spcPts val="0"/>
              </a:spcAft>
              <a:buClr>
                <a:srgbClr val="0033CC"/>
              </a:buClr>
              <a:buSzPts val="2200"/>
              <a:buFont typeface="Trebuchet MS"/>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0033CC"/>
                </a:solidFill>
                <a:latin typeface="Trebuchet MS"/>
                <a:ea typeface="Trebuchet MS"/>
                <a:cs typeface="Trebuchet MS"/>
                <a:sym typeface="Trebuchet MS"/>
              </a:rPr>
              <a:t>The use of CNN is an effective approach for learning the features of authentic and tampered regions in an image.</a:t>
            </a:r>
            <a:endParaRPr sz="2200" b="0" i="0" u="none" strike="noStrike" cap="none">
              <a:solidFill>
                <a:srgbClr val="0033CC"/>
              </a:solidFill>
              <a:latin typeface="Trebuchet MS"/>
              <a:ea typeface="Trebuchet MS"/>
              <a:cs typeface="Trebuchet MS"/>
              <a:sym typeface="Trebuchet MS"/>
            </a:endParaRPr>
          </a:p>
          <a:p>
            <a:pPr marL="88900" marR="0" lvl="0" indent="0" algn="just" rtl="0">
              <a:lnSpc>
                <a:spcPct val="115000"/>
              </a:lnSpc>
              <a:spcBef>
                <a:spcPts val="0"/>
              </a:spcBef>
              <a:spcAft>
                <a:spcPts val="0"/>
              </a:spcAft>
              <a:buClr>
                <a:srgbClr val="0033CC"/>
              </a:buClr>
              <a:buSzPts val="2200"/>
              <a:buFont typeface="Trebuchet MS"/>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0033CC"/>
                </a:solidFill>
                <a:latin typeface="Trebuchet MS"/>
                <a:ea typeface="Trebuchet MS"/>
                <a:cs typeface="Trebuchet MS"/>
                <a:sym typeface="Trebuchet MS"/>
              </a:rPr>
              <a:t>The sliding window detection technique is an effective approach for localizing tampered regions within an image.</a:t>
            </a:r>
            <a:endParaRPr sz="2200" b="0" i="0" u="none" strike="noStrike" cap="none">
              <a:solidFill>
                <a:srgbClr val="0033CC"/>
              </a:solidFill>
              <a:latin typeface="Trebuchet MS"/>
              <a:ea typeface="Trebuchet MS"/>
              <a:cs typeface="Trebuchet MS"/>
              <a:sym typeface="Trebuchet MS"/>
            </a:endParaRPr>
          </a:p>
          <a:p>
            <a:pPr marL="88900" marR="0" lvl="0" indent="0" algn="just" rtl="0">
              <a:lnSpc>
                <a:spcPct val="115000"/>
              </a:lnSpc>
              <a:spcBef>
                <a:spcPts val="0"/>
              </a:spcBef>
              <a:spcAft>
                <a:spcPts val="0"/>
              </a:spcAft>
              <a:buClr>
                <a:srgbClr val="0033CC"/>
              </a:buClr>
              <a:buSzPts val="2200"/>
              <a:buFont typeface="Trebuchet MS"/>
              <a:buNone/>
            </a:pPr>
            <a:endParaRPr sz="2200" b="0" i="0" u="none" strike="noStrike" cap="none">
              <a:solidFill>
                <a:srgbClr val="0033CC"/>
              </a:solidFill>
              <a:latin typeface="Trebuchet MS"/>
              <a:ea typeface="Trebuchet MS"/>
              <a:cs typeface="Trebuchet MS"/>
              <a:sym typeface="Trebuchet MS"/>
            </a:endParaRPr>
          </a:p>
          <a:p>
            <a:pPr marL="457200" marR="0" lvl="0" indent="-368300" algn="just" rtl="0">
              <a:lnSpc>
                <a:spcPct val="115000"/>
              </a:lnSpc>
              <a:spcBef>
                <a:spcPts val="0"/>
              </a:spcBef>
              <a:spcAft>
                <a:spcPts val="0"/>
              </a:spcAft>
              <a:buClr>
                <a:srgbClr val="0033CC"/>
              </a:buClr>
              <a:buSzPts val="2200"/>
              <a:buFont typeface="Trebuchet MS"/>
              <a:buChar char="●"/>
            </a:pPr>
            <a:r>
              <a:rPr lang="en-US" sz="2200" b="0" i="0" u="none" strike="noStrike" cap="none">
                <a:solidFill>
                  <a:srgbClr val="0033CC"/>
                </a:solidFill>
                <a:latin typeface="Trebuchet MS"/>
                <a:ea typeface="Trebuchet MS"/>
                <a:cs typeface="Trebuchet MS"/>
                <a:sym typeface="Trebuchet MS"/>
              </a:rPr>
              <a:t>The post-processing techniques, such as non-maximum suppression, are effective in improving the accuracy of the tampered region localization.</a:t>
            </a:r>
            <a:endParaRPr sz="2200" b="0" i="0" u="none" strike="noStrike" cap="none">
              <a:solidFill>
                <a:srgbClr val="0033CC"/>
              </a:solidFill>
              <a:latin typeface="Trebuchet MS"/>
              <a:ea typeface="Trebuchet MS"/>
              <a:cs typeface="Trebuchet MS"/>
              <a:sym typeface="Trebuchet MS"/>
            </a:endParaRPr>
          </a:p>
          <a:p>
            <a:pPr marL="0" marR="0" lvl="0" indent="0" algn="just"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
        <p:nvSpPr>
          <p:cNvPr id="420" name="Google Shape;420;p15"/>
          <p:cNvSpPr txBox="1"/>
          <p:nvPr/>
        </p:nvSpPr>
        <p:spPr>
          <a:xfrm>
            <a:off x="7781775" y="212400"/>
            <a:ext cx="3000000" cy="615600"/>
          </a:xfrm>
          <a:prstGeom prst="rect">
            <a:avLst/>
          </a:prstGeom>
          <a:noFill/>
          <a:ln>
            <a:noFill/>
          </a:ln>
        </p:spPr>
        <p:txBody>
          <a:bodyPr spcFirstLastPara="1" wrap="square" lIns="91425" tIns="91425" rIns="91425" bIns="91425" anchor="t" anchorCtr="0">
            <a:spAutoFit/>
          </a:bodyPr>
          <a:lstStyle/>
          <a:p>
            <a:pPr marL="342900" marR="0" lvl="0" indent="-342900" algn="r" rtl="0">
              <a:spcBef>
                <a:spcPts val="0"/>
              </a:spcBef>
              <a:spcAft>
                <a:spcPts val="0"/>
              </a:spcAft>
              <a:buClr>
                <a:srgbClr val="FF0000"/>
              </a:buClr>
              <a:buSzPts val="2400"/>
              <a:buFont typeface="Trebuchet MS"/>
              <a:buNone/>
            </a:pPr>
            <a:r>
              <a:rPr lang="en-US" sz="2800" b="1" i="0" u="none" strike="noStrike" cap="none">
                <a:solidFill>
                  <a:srgbClr val="FF0000"/>
                </a:solidFill>
                <a:latin typeface="Trebuchet MS"/>
                <a:ea typeface="Trebuchet MS"/>
                <a:cs typeface="Trebuchet MS"/>
                <a:sym typeface="Trebuchet MS"/>
              </a:rPr>
              <a:t>Dependencies</a:t>
            </a:r>
            <a:endParaRPr sz="2800" b="1" i="0" u="none" strike="noStrike" cap="none">
              <a:solidFill>
                <a:srgbClr val="FF0000"/>
              </a:solidFill>
              <a:latin typeface="Trebuchet MS"/>
              <a:ea typeface="Trebuchet MS"/>
              <a:cs typeface="Trebuchet MS"/>
              <a:sym typeface="Trebuchet MS"/>
            </a:endParaRPr>
          </a:p>
        </p:txBody>
      </p:sp>
      <p:sp>
        <p:nvSpPr>
          <p:cNvPr id="421" name="Google Shape;421;p15"/>
          <p:cNvSpPr/>
          <p:nvPr/>
        </p:nvSpPr>
        <p:spPr>
          <a:xfrm>
            <a:off x="3161775" y="7886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422" name="Google Shape;422;p15"/>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423" name="Google Shape;423;p15"/>
          <p:cNvSpPr txBox="1"/>
          <p:nvPr/>
        </p:nvSpPr>
        <p:spPr>
          <a:xfrm>
            <a:off x="76201" y="6311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Image Tampering Detection</a:t>
            </a:r>
            <a:endParaRPr sz="1200" b="0" i="0" u="none" strike="noStrike" cap="none">
              <a:solidFill>
                <a:srgbClr val="888888"/>
              </a:solidFill>
              <a:latin typeface="Calibri"/>
              <a:ea typeface="Calibri"/>
              <a:cs typeface="Calibri"/>
              <a:sym typeface="Calibri"/>
            </a:endParaRPr>
          </a:p>
        </p:txBody>
      </p:sp>
      <p:sp>
        <p:nvSpPr>
          <p:cNvPr id="424" name="Google Shape;424;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88888"/>
              </a:buClr>
              <a:buSzPts val="1200"/>
              <a:buFont typeface="Calibri"/>
              <a:buNone/>
            </a:pPr>
            <a:r>
              <a:rPr lang="en-US"/>
              <a:t>Anil_Divya_Nagaratna_Nandana</a:t>
            </a:r>
            <a:endParaRPr/>
          </a:p>
        </p:txBody>
      </p:sp>
      <p:sp>
        <p:nvSpPr>
          <p:cNvPr id="425" name="Google Shape;425;p15"/>
          <p:cNvSpPr txBox="1"/>
          <p:nvPr/>
        </p:nvSpPr>
        <p:spPr>
          <a:xfrm>
            <a:off x="641375" y="1025100"/>
            <a:ext cx="10429500" cy="5586000"/>
          </a:xfrm>
          <a:prstGeom prst="rect">
            <a:avLst/>
          </a:prstGeom>
          <a:noFill/>
          <a:ln>
            <a:noFill/>
          </a:ln>
        </p:spPr>
        <p:txBody>
          <a:bodyPr spcFirstLastPara="1" wrap="square" lIns="91425" tIns="91425" rIns="91425" bIns="91425" anchor="t" anchorCtr="0">
            <a:spAutoFit/>
          </a:bodyPr>
          <a:lstStyle/>
          <a:p>
            <a:pPr marL="457200" marR="0" lvl="0" indent="-368300" algn="l"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Data availability:</a:t>
            </a:r>
            <a:r>
              <a:rPr lang="en-US" sz="2200" b="0" i="0" u="none" strike="noStrike" cap="none">
                <a:solidFill>
                  <a:srgbClr val="0033CC"/>
                </a:solidFill>
                <a:latin typeface="Trebuchet MS"/>
                <a:ea typeface="Trebuchet MS"/>
                <a:cs typeface="Trebuchet MS"/>
                <a:sym typeface="Trebuchet MS"/>
              </a:rPr>
              <a:t> The design approach is highly dependent on the availability of a large and diverse dataset of tampered and untampered images. If the dataset is limited or biased, it can impact the accuracy and effectiveness of the tampered image detection system.</a:t>
            </a:r>
            <a:endParaRPr sz="2200" b="0" i="0" u="none" strike="noStrike" cap="none">
              <a:solidFill>
                <a:srgbClr val="0033CC"/>
              </a:solidFill>
              <a:latin typeface="Trebuchet MS"/>
              <a:ea typeface="Trebuchet MS"/>
              <a:cs typeface="Trebuchet MS"/>
              <a:sym typeface="Trebuchet MS"/>
            </a:endParaRPr>
          </a:p>
          <a:p>
            <a:pPr marL="457200" marR="0" lvl="0" indent="0" algn="l"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Quality of input images: </a:t>
            </a:r>
            <a:r>
              <a:rPr lang="en-US" sz="2200" b="0" i="0" u="none" strike="noStrike" cap="none">
                <a:solidFill>
                  <a:srgbClr val="0033CC"/>
                </a:solidFill>
                <a:latin typeface="Trebuchet MS"/>
                <a:ea typeface="Trebuchet MS"/>
                <a:cs typeface="Trebuchet MS"/>
                <a:sym typeface="Trebuchet MS"/>
              </a:rPr>
              <a:t>The performance of the tampered image detection system is highly dependent on the quality of the input images. Poor image quality can affect the accuracy and effectiveness of the system.</a:t>
            </a:r>
            <a:endParaRPr sz="2200" b="0" i="0" u="none" strike="noStrike" cap="none">
              <a:solidFill>
                <a:srgbClr val="0033CC"/>
              </a:solidFill>
              <a:latin typeface="Trebuchet MS"/>
              <a:ea typeface="Trebuchet MS"/>
              <a:cs typeface="Trebuchet MS"/>
              <a:sym typeface="Trebuchet MS"/>
            </a:endParaRPr>
          </a:p>
          <a:p>
            <a:pPr marL="457200" marR="0" lvl="0" indent="0" algn="l" rtl="0">
              <a:lnSpc>
                <a:spcPct val="115000"/>
              </a:lnSpc>
              <a:spcBef>
                <a:spcPts val="0"/>
              </a:spcBef>
              <a:spcAft>
                <a:spcPts val="0"/>
              </a:spcAft>
              <a:buClr>
                <a:schemeClr val="dk1"/>
              </a:buClr>
              <a:buSzPts val="2200"/>
              <a:buFont typeface="Calibri"/>
              <a:buNone/>
            </a:pPr>
            <a:endParaRPr sz="2200" b="0" i="0" u="none" strike="noStrike" cap="none">
              <a:solidFill>
                <a:srgbClr val="0033CC"/>
              </a:solidFill>
              <a:latin typeface="Trebuchet MS"/>
              <a:ea typeface="Trebuchet MS"/>
              <a:cs typeface="Trebuchet MS"/>
              <a:sym typeface="Trebuchet MS"/>
            </a:endParaRPr>
          </a:p>
          <a:p>
            <a:pPr marL="457200" marR="0" lvl="0" indent="-368300" algn="l" rtl="0">
              <a:lnSpc>
                <a:spcPct val="115000"/>
              </a:lnSpc>
              <a:spcBef>
                <a:spcPts val="0"/>
              </a:spcBef>
              <a:spcAft>
                <a:spcPts val="0"/>
              </a:spcAft>
              <a:buClr>
                <a:srgbClr val="0033CC"/>
              </a:buClr>
              <a:buSzPts val="2200"/>
              <a:buFont typeface="Trebuchet MS"/>
              <a:buChar char="●"/>
            </a:pPr>
            <a:r>
              <a:rPr lang="en-US" sz="2200" b="0" i="0" u="none" strike="noStrike" cap="none">
                <a:solidFill>
                  <a:srgbClr val="FF0000"/>
                </a:solidFill>
                <a:latin typeface="Trebuchet MS"/>
                <a:ea typeface="Trebuchet MS"/>
                <a:cs typeface="Trebuchet MS"/>
                <a:sym typeface="Trebuchet MS"/>
              </a:rPr>
              <a:t>Accuracy of YCbCr color space conversion:</a:t>
            </a:r>
            <a:r>
              <a:rPr lang="en-US" sz="2200" b="0" i="0" u="none" strike="noStrike" cap="none">
                <a:solidFill>
                  <a:srgbClr val="0033CC"/>
                </a:solidFill>
                <a:latin typeface="Trebuchet MS"/>
                <a:ea typeface="Trebuchet MS"/>
                <a:cs typeface="Trebuchet MS"/>
                <a:sym typeface="Trebuchet MS"/>
              </a:rPr>
              <a:t> The design approach involves converting the input RGB image to YCbCr color space, and using the Y component as input to the CNN. The accuracy and reliability of this conversion process may impact the overall accuracy of the tampered region detection.</a:t>
            </a:r>
            <a:endParaRPr sz="22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6"/>
          <p:cNvSpPr txBox="1">
            <a:spLocks noGrp="1"/>
          </p:cNvSpPr>
          <p:nvPr>
            <p:ph type="title"/>
          </p:nvPr>
        </p:nvSpPr>
        <p:spPr>
          <a:xfrm>
            <a:off x="8227125" y="85738"/>
            <a:ext cx="2896200" cy="63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3600"/>
              <a:buFont typeface="Calibri"/>
              <a:buNone/>
            </a:pPr>
            <a:r>
              <a:rPr lang="en-US" sz="3500" b="1">
                <a:solidFill>
                  <a:srgbClr val="FF0000"/>
                </a:solidFill>
              </a:rPr>
              <a:t>Architecture </a:t>
            </a:r>
            <a:endParaRPr sz="3500" b="1">
              <a:solidFill>
                <a:srgbClr val="FF0000"/>
              </a:solidFill>
            </a:endParaRPr>
          </a:p>
        </p:txBody>
      </p:sp>
      <p:sp>
        <p:nvSpPr>
          <p:cNvPr id="431" name="Google Shape;431;p1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pic>
        <p:nvPicPr>
          <p:cNvPr id="432" name="Google Shape;432;p16"/>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433" name="Google Shape;43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34" name="Google Shape;434;p16"/>
          <p:cNvSpPr txBox="1"/>
          <p:nvPr/>
        </p:nvSpPr>
        <p:spPr>
          <a:xfrm>
            <a:off x="76200" y="72936"/>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pic>
        <p:nvPicPr>
          <p:cNvPr id="435" name="Google Shape;435;p16"/>
          <p:cNvPicPr preferRelativeResize="0">
            <a:picLocks noGrp="1"/>
          </p:cNvPicPr>
          <p:nvPr>
            <p:ph type="body" idx="1"/>
          </p:nvPr>
        </p:nvPicPr>
        <p:blipFill rotWithShape="1">
          <a:blip r:embed="rId4">
            <a:alphaModFix/>
          </a:blip>
          <a:srcRect/>
          <a:stretch/>
        </p:blipFill>
        <p:spPr>
          <a:xfrm>
            <a:off x="2347450" y="438019"/>
            <a:ext cx="5369700" cy="6376800"/>
          </a:xfrm>
          <a:prstGeom prst="rect">
            <a:avLst/>
          </a:prstGeom>
          <a:noFill/>
          <a:ln>
            <a:noFill/>
          </a:ln>
        </p:spPr>
      </p:pic>
      <p:sp>
        <p:nvSpPr>
          <p:cNvPr id="436" name="Google Shape;436;p16"/>
          <p:cNvSpPr/>
          <p:nvPr/>
        </p:nvSpPr>
        <p:spPr>
          <a:xfrm>
            <a:off x="8038575" y="720550"/>
            <a:ext cx="2743200" cy="729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33</a:t>
            </a:fld>
            <a:endParaRPr/>
          </a:p>
        </p:txBody>
      </p:sp>
      <p:sp>
        <p:nvSpPr>
          <p:cNvPr id="442" name="Google Shape;442;p17"/>
          <p:cNvSpPr txBox="1"/>
          <p:nvPr/>
        </p:nvSpPr>
        <p:spPr>
          <a:xfrm>
            <a:off x="2008725" y="428200"/>
            <a:ext cx="9070200" cy="554100"/>
          </a:xfrm>
          <a:prstGeom prst="rect">
            <a:avLst/>
          </a:prstGeom>
          <a:noFill/>
          <a:ln>
            <a:noFill/>
          </a:ln>
        </p:spPr>
        <p:txBody>
          <a:bodyPr spcFirstLastPara="1" wrap="square" lIns="91425" tIns="91425" rIns="91425" bIns="91425" anchor="t" anchorCtr="0">
            <a:spAutoFit/>
          </a:bodyPr>
          <a:lstStyle/>
          <a:p>
            <a:pPr marL="0" marR="0" lvl="0" indent="0" algn="just" rtl="0">
              <a:spcBef>
                <a:spcPts val="480"/>
              </a:spcBef>
              <a:spcAft>
                <a:spcPts val="0"/>
              </a:spcAft>
              <a:buClr>
                <a:srgbClr val="0033CC"/>
              </a:buClr>
              <a:buSzPts val="2400"/>
              <a:buFont typeface="Trebuchet MS"/>
              <a:buNone/>
            </a:pPr>
            <a:r>
              <a:rPr lang="en-US" sz="2400" b="1" i="0" u="none" strike="noStrike" cap="none">
                <a:solidFill>
                  <a:srgbClr val="FF0000"/>
                </a:solidFill>
                <a:latin typeface="Trebuchet MS"/>
                <a:ea typeface="Trebuchet MS"/>
                <a:cs typeface="Trebuchet MS"/>
                <a:sym typeface="Trebuchet MS"/>
              </a:rPr>
              <a:t>Collaboration and interaction between the major components</a:t>
            </a:r>
            <a:endParaRPr sz="2400" b="1" i="0" u="none" strike="noStrike" cap="none">
              <a:solidFill>
                <a:srgbClr val="FF0000"/>
              </a:solidFill>
              <a:latin typeface="Trebuchet MS"/>
              <a:ea typeface="Trebuchet MS"/>
              <a:cs typeface="Trebuchet MS"/>
              <a:sym typeface="Trebuchet MS"/>
            </a:endParaRPr>
          </a:p>
        </p:txBody>
      </p:sp>
      <p:pic>
        <p:nvPicPr>
          <p:cNvPr id="443" name="Google Shape;443;p17"/>
          <p:cNvPicPr preferRelativeResize="0"/>
          <p:nvPr/>
        </p:nvPicPr>
        <p:blipFill rotWithShape="1">
          <a:blip r:embed="rId3">
            <a:alphaModFix/>
          </a:blip>
          <a:srcRect/>
          <a:stretch/>
        </p:blipFill>
        <p:spPr>
          <a:xfrm>
            <a:off x="10896601" y="0"/>
            <a:ext cx="1295399" cy="1025106"/>
          </a:xfrm>
          <a:prstGeom prst="rect">
            <a:avLst/>
          </a:prstGeom>
          <a:noFill/>
          <a:ln>
            <a:noFill/>
          </a:ln>
        </p:spPr>
      </p:pic>
      <p:pic>
        <p:nvPicPr>
          <p:cNvPr id="444" name="Google Shape;444;p17"/>
          <p:cNvPicPr preferRelativeResize="0"/>
          <p:nvPr/>
        </p:nvPicPr>
        <p:blipFill rotWithShape="1">
          <a:blip r:embed="rId4">
            <a:alphaModFix/>
          </a:blip>
          <a:srcRect/>
          <a:stretch/>
        </p:blipFill>
        <p:spPr>
          <a:xfrm>
            <a:off x="152400" y="2110375"/>
            <a:ext cx="11887198" cy="1746525"/>
          </a:xfrm>
          <a:prstGeom prst="rect">
            <a:avLst/>
          </a:prstGeom>
          <a:noFill/>
          <a:ln>
            <a:noFill/>
          </a:ln>
        </p:spPr>
      </p:pic>
      <p:sp>
        <p:nvSpPr>
          <p:cNvPr id="445" name="Google Shape;445;p17"/>
          <p:cNvSpPr/>
          <p:nvPr/>
        </p:nvSpPr>
        <p:spPr>
          <a:xfrm>
            <a:off x="2357225" y="1025103"/>
            <a:ext cx="8790900" cy="342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46" name="Google Shape;446;p17"/>
          <p:cNvSpPr txBox="1"/>
          <p:nvPr/>
        </p:nvSpPr>
        <p:spPr>
          <a:xfrm>
            <a:off x="76201" y="6311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Image Tampering Detection</a:t>
            </a:r>
            <a:endParaRPr sz="1200" b="0" i="0" u="none" strike="noStrike" cap="none">
              <a:solidFill>
                <a:srgbClr val="888888"/>
              </a:solidFill>
              <a:latin typeface="Calibri"/>
              <a:ea typeface="Calibri"/>
              <a:cs typeface="Calibri"/>
              <a:sym typeface="Calibri"/>
            </a:endParaRPr>
          </a:p>
        </p:txBody>
      </p:sp>
      <p:sp>
        <p:nvSpPr>
          <p:cNvPr id="447" name="Google Shape;447;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88888"/>
              </a:buClr>
              <a:buSzPts val="1200"/>
              <a:buFont typeface="Calibri"/>
              <a:buNone/>
            </a:pPr>
            <a:r>
              <a:rPr lang="en-US"/>
              <a:t>Anil_Divya_Nagaratna_Nandana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221322c12e1_0_0"/>
          <p:cNvSpPr txBox="1"/>
          <p:nvPr/>
        </p:nvSpPr>
        <p:spPr>
          <a:xfrm>
            <a:off x="6589275" y="115600"/>
            <a:ext cx="4192500" cy="572700"/>
          </a:xfrm>
          <a:prstGeom prst="rect">
            <a:avLst/>
          </a:prstGeom>
          <a:noFill/>
          <a:ln>
            <a:noFill/>
          </a:ln>
        </p:spPr>
        <p:txBody>
          <a:bodyPr spcFirstLastPara="1" wrap="square" lIns="91425" tIns="91425" rIns="91425" bIns="91425" anchor="t" anchorCtr="0">
            <a:spAutoFit/>
          </a:bodyPr>
          <a:lstStyle/>
          <a:p>
            <a:pPr marL="228600" lvl="0" indent="0" algn="l" rtl="0">
              <a:lnSpc>
                <a:spcPct val="90000"/>
              </a:lnSpc>
              <a:spcBef>
                <a:spcPts val="1000"/>
              </a:spcBef>
              <a:spcAft>
                <a:spcPts val="0"/>
              </a:spcAft>
              <a:buNone/>
            </a:pPr>
            <a:r>
              <a:rPr lang="en-US" sz="2800" b="1">
                <a:solidFill>
                  <a:srgbClr val="FF0000"/>
                </a:solidFill>
                <a:latin typeface="Trebuchet MS"/>
                <a:ea typeface="Trebuchet MS"/>
                <a:cs typeface="Trebuchet MS"/>
                <a:sym typeface="Trebuchet MS"/>
              </a:rPr>
              <a:t>Master class diagram </a:t>
            </a:r>
            <a:endParaRPr sz="2800" b="1">
              <a:solidFill>
                <a:srgbClr val="FF0000"/>
              </a:solidFill>
              <a:latin typeface="Trebuchet MS"/>
              <a:ea typeface="Trebuchet MS"/>
              <a:cs typeface="Trebuchet MS"/>
              <a:sym typeface="Trebuchet MS"/>
            </a:endParaRPr>
          </a:p>
        </p:txBody>
      </p:sp>
      <p:pic>
        <p:nvPicPr>
          <p:cNvPr id="454" name="Google Shape;454;g221322c12e1_0_0"/>
          <p:cNvPicPr preferRelativeResize="0"/>
          <p:nvPr/>
        </p:nvPicPr>
        <p:blipFill>
          <a:blip r:embed="rId3">
            <a:alphaModFix/>
          </a:blip>
          <a:stretch>
            <a:fillRect/>
          </a:stretch>
        </p:blipFill>
        <p:spPr>
          <a:xfrm>
            <a:off x="1342700" y="1158638"/>
            <a:ext cx="9144000" cy="5181600"/>
          </a:xfrm>
          <a:prstGeom prst="rect">
            <a:avLst/>
          </a:prstGeom>
          <a:noFill/>
          <a:ln>
            <a:noFill/>
          </a:ln>
        </p:spPr>
      </p:pic>
      <p:sp>
        <p:nvSpPr>
          <p:cNvPr id="455" name="Google Shape;455;g221322c12e1_0_0"/>
          <p:cNvSpPr txBox="1"/>
          <p:nvPr/>
        </p:nvSpPr>
        <p:spPr>
          <a:xfrm>
            <a:off x="278725" y="171100"/>
            <a:ext cx="3449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456" name="Google Shape;456;g221322c12e1_0_0"/>
          <p:cNvPicPr preferRelativeResize="0"/>
          <p:nvPr/>
        </p:nvPicPr>
        <p:blipFill rotWithShape="1">
          <a:blip r:embed="rId4">
            <a:alphaModFix/>
          </a:blip>
          <a:srcRect/>
          <a:stretch/>
        </p:blipFill>
        <p:spPr>
          <a:xfrm>
            <a:off x="10565426" y="249359"/>
            <a:ext cx="1295399" cy="1025106"/>
          </a:xfrm>
          <a:prstGeom prst="rect">
            <a:avLst/>
          </a:prstGeom>
          <a:noFill/>
          <a:ln>
            <a:noFill/>
          </a:ln>
        </p:spPr>
      </p:pic>
      <p:sp>
        <p:nvSpPr>
          <p:cNvPr id="457" name="Google Shape;457;g221322c12e1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458" name="Google Shape;458;g221322c12e1_0_0"/>
          <p:cNvSpPr/>
          <p:nvPr/>
        </p:nvSpPr>
        <p:spPr>
          <a:xfrm>
            <a:off x="3161775" y="7886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g221322c12e1_0_50"/>
          <p:cNvPicPr preferRelativeResize="0"/>
          <p:nvPr/>
        </p:nvPicPr>
        <p:blipFill>
          <a:blip r:embed="rId3">
            <a:alphaModFix/>
          </a:blip>
          <a:stretch>
            <a:fillRect/>
          </a:stretch>
        </p:blipFill>
        <p:spPr>
          <a:xfrm>
            <a:off x="181900" y="1258525"/>
            <a:ext cx="10906125" cy="5219700"/>
          </a:xfrm>
          <a:prstGeom prst="rect">
            <a:avLst/>
          </a:prstGeom>
          <a:noFill/>
          <a:ln>
            <a:noFill/>
          </a:ln>
        </p:spPr>
      </p:pic>
      <p:sp>
        <p:nvSpPr>
          <p:cNvPr id="465" name="Google Shape;465;g221322c12e1_0_50"/>
          <p:cNvSpPr txBox="1"/>
          <p:nvPr/>
        </p:nvSpPr>
        <p:spPr>
          <a:xfrm>
            <a:off x="8070325" y="102100"/>
            <a:ext cx="2711400" cy="572700"/>
          </a:xfrm>
          <a:prstGeom prst="rect">
            <a:avLst/>
          </a:prstGeom>
          <a:noFill/>
          <a:ln>
            <a:noFill/>
          </a:ln>
        </p:spPr>
        <p:txBody>
          <a:bodyPr spcFirstLastPara="1" wrap="square" lIns="91425" tIns="91425" rIns="91425" bIns="91425" anchor="t" anchorCtr="0">
            <a:spAutoFit/>
          </a:bodyPr>
          <a:lstStyle/>
          <a:p>
            <a:pPr marL="228600" lvl="0" indent="0" algn="l" rtl="0">
              <a:lnSpc>
                <a:spcPct val="90000"/>
              </a:lnSpc>
              <a:spcBef>
                <a:spcPts val="1000"/>
              </a:spcBef>
              <a:spcAft>
                <a:spcPts val="0"/>
              </a:spcAft>
              <a:buNone/>
            </a:pPr>
            <a:r>
              <a:rPr lang="en-US" sz="2800" b="1">
                <a:solidFill>
                  <a:srgbClr val="FF0000"/>
                </a:solidFill>
                <a:latin typeface="Trebuchet MS"/>
                <a:ea typeface="Trebuchet MS"/>
                <a:cs typeface="Trebuchet MS"/>
                <a:sym typeface="Trebuchet MS"/>
              </a:rPr>
              <a:t>ER Diagram</a:t>
            </a:r>
            <a:endParaRPr b="1">
              <a:solidFill>
                <a:srgbClr val="FF0000"/>
              </a:solidFill>
              <a:latin typeface="Trebuchet MS"/>
              <a:ea typeface="Trebuchet MS"/>
              <a:cs typeface="Trebuchet MS"/>
              <a:sym typeface="Trebuchet MS"/>
            </a:endParaRPr>
          </a:p>
        </p:txBody>
      </p:sp>
      <p:sp>
        <p:nvSpPr>
          <p:cNvPr id="466" name="Google Shape;466;g221322c12e1_0_50"/>
          <p:cNvSpPr txBox="1"/>
          <p:nvPr/>
        </p:nvSpPr>
        <p:spPr>
          <a:xfrm>
            <a:off x="320125" y="102100"/>
            <a:ext cx="3132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467" name="Google Shape;467;g221322c12e1_0_50"/>
          <p:cNvPicPr preferRelativeResize="0"/>
          <p:nvPr/>
        </p:nvPicPr>
        <p:blipFill rotWithShape="1">
          <a:blip r:embed="rId4">
            <a:alphaModFix/>
          </a:blip>
          <a:srcRect/>
          <a:stretch/>
        </p:blipFill>
        <p:spPr>
          <a:xfrm>
            <a:off x="10896601" y="-3"/>
            <a:ext cx="1295399" cy="1025106"/>
          </a:xfrm>
          <a:prstGeom prst="rect">
            <a:avLst/>
          </a:prstGeom>
          <a:noFill/>
          <a:ln>
            <a:noFill/>
          </a:ln>
        </p:spPr>
      </p:pic>
      <p:sp>
        <p:nvSpPr>
          <p:cNvPr id="468" name="Google Shape;468;g221322c12e1_0_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469" name="Google Shape;469;g221322c12e1_0_50"/>
          <p:cNvSpPr/>
          <p:nvPr/>
        </p:nvSpPr>
        <p:spPr>
          <a:xfrm>
            <a:off x="3161775" y="7886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pic>
        <p:nvPicPr>
          <p:cNvPr id="475" name="Google Shape;475;g221322c12e1_0_62"/>
          <p:cNvPicPr preferRelativeResize="0"/>
          <p:nvPr/>
        </p:nvPicPr>
        <p:blipFill>
          <a:blip r:embed="rId3">
            <a:alphaModFix/>
          </a:blip>
          <a:stretch>
            <a:fillRect/>
          </a:stretch>
        </p:blipFill>
        <p:spPr>
          <a:xfrm>
            <a:off x="2674375" y="967112"/>
            <a:ext cx="7652426" cy="5389225"/>
          </a:xfrm>
          <a:prstGeom prst="rect">
            <a:avLst/>
          </a:prstGeom>
          <a:noFill/>
          <a:ln>
            <a:noFill/>
          </a:ln>
        </p:spPr>
      </p:pic>
      <p:sp>
        <p:nvSpPr>
          <p:cNvPr id="476" name="Google Shape;476;g221322c12e1_0_62"/>
          <p:cNvSpPr txBox="1"/>
          <p:nvPr/>
        </p:nvSpPr>
        <p:spPr>
          <a:xfrm>
            <a:off x="7171050" y="97000"/>
            <a:ext cx="3557400" cy="572700"/>
          </a:xfrm>
          <a:prstGeom prst="rect">
            <a:avLst/>
          </a:prstGeom>
          <a:noFill/>
          <a:ln>
            <a:noFill/>
          </a:ln>
        </p:spPr>
        <p:txBody>
          <a:bodyPr spcFirstLastPara="1" wrap="square" lIns="91425" tIns="91425" rIns="91425" bIns="91425" anchor="t" anchorCtr="0">
            <a:spAutoFit/>
          </a:bodyPr>
          <a:lstStyle/>
          <a:p>
            <a:pPr marL="228600" lvl="0" indent="0" algn="l" rtl="0">
              <a:lnSpc>
                <a:spcPct val="90000"/>
              </a:lnSpc>
              <a:spcBef>
                <a:spcPts val="1000"/>
              </a:spcBef>
              <a:spcAft>
                <a:spcPts val="0"/>
              </a:spcAft>
              <a:buNone/>
            </a:pPr>
            <a:r>
              <a:rPr lang="en-US" sz="2800" b="1">
                <a:solidFill>
                  <a:srgbClr val="FF0000"/>
                </a:solidFill>
                <a:latin typeface="Trebuchet MS"/>
                <a:ea typeface="Trebuchet MS"/>
                <a:cs typeface="Trebuchet MS"/>
                <a:sym typeface="Trebuchet MS"/>
              </a:rPr>
              <a:t>Use Case Diagram</a:t>
            </a:r>
            <a:endParaRPr sz="2800" b="1">
              <a:solidFill>
                <a:srgbClr val="FF0000"/>
              </a:solidFill>
              <a:latin typeface="Trebuchet MS"/>
              <a:ea typeface="Trebuchet MS"/>
              <a:cs typeface="Trebuchet MS"/>
              <a:sym typeface="Trebuchet MS"/>
            </a:endParaRPr>
          </a:p>
        </p:txBody>
      </p:sp>
      <p:sp>
        <p:nvSpPr>
          <p:cNvPr id="477" name="Google Shape;477;g221322c12e1_0_62"/>
          <p:cNvSpPr txBox="1"/>
          <p:nvPr/>
        </p:nvSpPr>
        <p:spPr>
          <a:xfrm>
            <a:off x="0" y="0"/>
            <a:ext cx="3366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478" name="Google Shape;478;g221322c12e1_0_62"/>
          <p:cNvPicPr preferRelativeResize="0"/>
          <p:nvPr/>
        </p:nvPicPr>
        <p:blipFill rotWithShape="1">
          <a:blip r:embed="rId4">
            <a:alphaModFix/>
          </a:blip>
          <a:srcRect/>
          <a:stretch/>
        </p:blipFill>
        <p:spPr>
          <a:xfrm>
            <a:off x="10896601" y="-43503"/>
            <a:ext cx="1295399" cy="1025106"/>
          </a:xfrm>
          <a:prstGeom prst="rect">
            <a:avLst/>
          </a:prstGeom>
          <a:noFill/>
          <a:ln>
            <a:noFill/>
          </a:ln>
        </p:spPr>
      </p:pic>
      <p:sp>
        <p:nvSpPr>
          <p:cNvPr id="479" name="Google Shape;479;g221322c12e1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480" name="Google Shape;480;g221322c12e1_0_62"/>
          <p:cNvSpPr/>
          <p:nvPr/>
        </p:nvSpPr>
        <p:spPr>
          <a:xfrm>
            <a:off x="3108450" y="6697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9"/>
          <p:cNvSpPr txBox="1">
            <a:spLocks noGrp="1"/>
          </p:cNvSpPr>
          <p:nvPr>
            <p:ph type="title"/>
          </p:nvPr>
        </p:nvSpPr>
        <p:spPr>
          <a:xfrm>
            <a:off x="6781800" y="188150"/>
            <a:ext cx="4114800" cy="649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Calibri"/>
              <a:buNone/>
            </a:pPr>
            <a:r>
              <a:rPr lang="en-US" sz="3200">
                <a:solidFill>
                  <a:srgbClr val="FF0000"/>
                </a:solidFill>
                <a:latin typeface="Trebuchet MS"/>
                <a:ea typeface="Trebuchet MS"/>
                <a:cs typeface="Trebuchet MS"/>
                <a:sym typeface="Trebuchet MS"/>
              </a:rPr>
              <a:t>Technologies Used</a:t>
            </a:r>
            <a:endParaRPr sz="3200">
              <a:solidFill>
                <a:srgbClr val="FF0000"/>
              </a:solidFill>
              <a:latin typeface="Trebuchet MS"/>
              <a:ea typeface="Trebuchet MS"/>
              <a:cs typeface="Trebuchet MS"/>
              <a:sym typeface="Trebuchet MS"/>
            </a:endParaRPr>
          </a:p>
        </p:txBody>
      </p:sp>
      <p:sp>
        <p:nvSpPr>
          <p:cNvPr id="486" name="Google Shape;486;p19"/>
          <p:cNvSpPr txBox="1"/>
          <p:nvPr/>
        </p:nvSpPr>
        <p:spPr>
          <a:xfrm>
            <a:off x="2057400" y="2209800"/>
            <a:ext cx="8077200" cy="4191000"/>
          </a:xfrm>
          <a:prstGeom prst="rect">
            <a:avLst/>
          </a:prstGeom>
          <a:noFill/>
          <a:ln>
            <a:noFill/>
          </a:ln>
        </p:spPr>
        <p:txBody>
          <a:bodyPr spcFirstLastPara="1" wrap="square" lIns="91425" tIns="45700" rIns="91425" bIns="45700" anchor="t" anchorCtr="0">
            <a:noAutofit/>
          </a:bodyPr>
          <a:lstStyle/>
          <a:p>
            <a:pPr marL="685800" marR="0" lvl="0" indent="-342900" algn="just"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p:txBody>
      </p:sp>
      <p:sp>
        <p:nvSpPr>
          <p:cNvPr id="487" name="Google Shape;487;p19"/>
          <p:cNvSpPr txBox="1">
            <a:spLocks noGrp="1"/>
          </p:cNvSpPr>
          <p:nvPr>
            <p:ph type="body" idx="1"/>
          </p:nvPr>
        </p:nvSpPr>
        <p:spPr>
          <a:xfrm>
            <a:off x="602225" y="915700"/>
            <a:ext cx="11346900" cy="5367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83"/>
              <a:buFont typeface="Arial"/>
              <a:buNone/>
            </a:pPr>
            <a:r>
              <a:rPr lang="en-US" sz="1960">
                <a:solidFill>
                  <a:srgbClr val="FF0000"/>
                </a:solidFill>
                <a:latin typeface="Trebuchet MS"/>
                <a:ea typeface="Trebuchet MS"/>
                <a:cs typeface="Trebuchet MS"/>
                <a:sym typeface="Trebuchet MS"/>
              </a:rPr>
              <a:t>OpenCV library: </a:t>
            </a:r>
            <a:r>
              <a:rPr lang="en-US" sz="1960">
                <a:solidFill>
                  <a:srgbClr val="0033CC"/>
                </a:solidFill>
                <a:latin typeface="Trebuchet MS"/>
                <a:ea typeface="Trebuchet MS"/>
                <a:cs typeface="Trebuchet MS"/>
                <a:sym typeface="Trebuchet MS"/>
              </a:rPr>
              <a:t>OpenCV is a widely used open-source computer vision library that provides a range of functions for image and video processing, feature detection, and object recognition. It can be used for tasks such as image preprocessing, color space conversion, and tampered region localization.</a:t>
            </a:r>
            <a:endParaRPr sz="196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chemeClr val="dk1"/>
              </a:buClr>
              <a:buSzPts val="1283"/>
              <a:buFont typeface="Arial"/>
              <a:buNone/>
            </a:pPr>
            <a:endParaRPr sz="196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chemeClr val="dk1"/>
              </a:buClr>
              <a:buSzPts val="1283"/>
              <a:buFont typeface="Arial"/>
              <a:buNone/>
            </a:pPr>
            <a:r>
              <a:rPr lang="en-US" sz="1960">
                <a:solidFill>
                  <a:srgbClr val="FF0000"/>
                </a:solidFill>
                <a:latin typeface="Trebuchet MS"/>
                <a:ea typeface="Trebuchet MS"/>
                <a:cs typeface="Trebuchet MS"/>
                <a:sym typeface="Trebuchet MS"/>
              </a:rPr>
              <a:t>Convolutional Neural Network (CNN) frameworks:</a:t>
            </a:r>
            <a:r>
              <a:rPr lang="en-US" sz="1960">
                <a:solidFill>
                  <a:srgbClr val="0033CC"/>
                </a:solidFill>
                <a:latin typeface="Trebuchet MS"/>
                <a:ea typeface="Trebuchet MS"/>
                <a:cs typeface="Trebuchet MS"/>
                <a:sym typeface="Trebuchet MS"/>
              </a:rPr>
              <a:t> Deep learning frameworks such as TensorFlow, PyTorch, and Keras provide pre-built neural network architectures and tools for building and training CNNs for image classification and detection tasks.</a:t>
            </a:r>
            <a:endParaRPr sz="196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chemeClr val="dk1"/>
              </a:buClr>
              <a:buSzPts val="1283"/>
              <a:buFont typeface="Arial"/>
              <a:buNone/>
            </a:pPr>
            <a:endParaRPr sz="196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chemeClr val="dk1"/>
              </a:buClr>
              <a:buSzPts val="1283"/>
              <a:buFont typeface="Arial"/>
              <a:buNone/>
            </a:pPr>
            <a:r>
              <a:rPr lang="en-US" sz="1960">
                <a:solidFill>
                  <a:srgbClr val="FF0000"/>
                </a:solidFill>
                <a:latin typeface="Trebuchet MS"/>
                <a:ea typeface="Trebuchet MS"/>
                <a:cs typeface="Trebuchet MS"/>
                <a:sym typeface="Trebuchet MS"/>
              </a:rPr>
              <a:t>Stochastic Gradient Descent (SGD):</a:t>
            </a:r>
            <a:r>
              <a:rPr lang="en-US" sz="1960">
                <a:solidFill>
                  <a:srgbClr val="0033CC"/>
                </a:solidFill>
                <a:latin typeface="Trebuchet MS"/>
                <a:ea typeface="Trebuchet MS"/>
                <a:cs typeface="Trebuchet MS"/>
                <a:sym typeface="Trebuchet MS"/>
              </a:rPr>
              <a:t> SGD is a popular optimization algorithm for training neural networks. It updates the weights and biases of the network based on the gradients of the loss function with respect to the parameters. It is computationally efficient and can handle large datasets, making it suitable for training the CNN on the labeled dataset.</a:t>
            </a:r>
            <a:endParaRPr sz="196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chemeClr val="dk1"/>
              </a:buClr>
              <a:buSzPts val="1283"/>
              <a:buFont typeface="Arial"/>
              <a:buNone/>
            </a:pPr>
            <a:endParaRPr sz="196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chemeClr val="dk1"/>
              </a:buClr>
              <a:buSzPts val="1283"/>
              <a:buFont typeface="Arial"/>
              <a:buNone/>
            </a:pPr>
            <a:r>
              <a:rPr lang="en-US" sz="1960">
                <a:solidFill>
                  <a:srgbClr val="FF0000"/>
                </a:solidFill>
                <a:latin typeface="Trebuchet MS"/>
                <a:ea typeface="Trebuchet MS"/>
                <a:cs typeface="Trebuchet MS"/>
                <a:sym typeface="Trebuchet MS"/>
              </a:rPr>
              <a:t>Non-maximum Suppression (NMS):</a:t>
            </a:r>
            <a:r>
              <a:rPr lang="en-US" sz="1960">
                <a:solidFill>
                  <a:srgbClr val="0033CC"/>
                </a:solidFill>
                <a:latin typeface="Trebuchet MS"/>
                <a:ea typeface="Trebuchet MS"/>
                <a:cs typeface="Trebuchet MS"/>
                <a:sym typeface="Trebuchet MS"/>
              </a:rPr>
              <a:t> NMS is a post-processing technique that can be used to reduce the number of overlapping bounding boxes or regions. It keeps only the regions with the highest probability of being tampered, which improves the accuracy of the tampered region localization.</a:t>
            </a:r>
            <a:endParaRPr sz="1960">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chemeClr val="dk1"/>
              </a:buClr>
              <a:buSzPts val="1960"/>
              <a:buNone/>
            </a:pPr>
            <a:endParaRPr sz="1960">
              <a:solidFill>
                <a:srgbClr val="0033CC"/>
              </a:solidFill>
              <a:latin typeface="Trebuchet MS"/>
              <a:ea typeface="Trebuchet MS"/>
              <a:cs typeface="Trebuchet MS"/>
              <a:sym typeface="Trebuchet MS"/>
            </a:endParaRPr>
          </a:p>
        </p:txBody>
      </p:sp>
      <p:pic>
        <p:nvPicPr>
          <p:cNvPr id="488" name="Google Shape;488;p19"/>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489" name="Google Shape;48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90" name="Google Shape;490;p19"/>
          <p:cNvSpPr txBox="1"/>
          <p:nvPr/>
        </p:nvSpPr>
        <p:spPr>
          <a:xfrm>
            <a:off x="76200" y="100536"/>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491" name="Google Shape;491;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492" name="Google Shape;492;p19"/>
          <p:cNvSpPr/>
          <p:nvPr/>
        </p:nvSpPr>
        <p:spPr>
          <a:xfrm>
            <a:off x="3161775" y="7886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1"/>
          <p:cNvSpPr txBox="1">
            <a:spLocks noGrp="1"/>
          </p:cNvSpPr>
          <p:nvPr>
            <p:ph type="title"/>
          </p:nvPr>
        </p:nvSpPr>
        <p:spPr>
          <a:xfrm>
            <a:off x="8014750" y="173225"/>
            <a:ext cx="2743200" cy="657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Calibri"/>
              <a:buNone/>
            </a:pPr>
            <a:r>
              <a:rPr lang="en-US" sz="3400">
                <a:solidFill>
                  <a:srgbClr val="FF0000"/>
                </a:solidFill>
                <a:latin typeface="Trebuchet MS"/>
                <a:ea typeface="Trebuchet MS"/>
                <a:cs typeface="Trebuchet MS"/>
                <a:sym typeface="Trebuchet MS"/>
              </a:rPr>
              <a:t>Walkthrough</a:t>
            </a:r>
            <a:endParaRPr sz="3400">
              <a:solidFill>
                <a:srgbClr val="FF0000"/>
              </a:solidFill>
              <a:latin typeface="Trebuchet MS"/>
              <a:ea typeface="Trebuchet MS"/>
              <a:cs typeface="Trebuchet MS"/>
              <a:sym typeface="Trebuchet MS"/>
            </a:endParaRPr>
          </a:p>
        </p:txBody>
      </p:sp>
      <p:pic>
        <p:nvPicPr>
          <p:cNvPr id="498" name="Google Shape;498;p21"/>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499" name="Google Shape;49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500" name="Google Shape;500;p21"/>
          <p:cNvSpPr txBox="1"/>
          <p:nvPr/>
        </p:nvSpPr>
        <p:spPr>
          <a:xfrm>
            <a:off x="76200" y="10053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501" name="Google Shape;501;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502" name="Google Shape;502;p21"/>
          <p:cNvSpPr/>
          <p:nvPr/>
        </p:nvSpPr>
        <p:spPr>
          <a:xfrm>
            <a:off x="3276600" y="9157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503" name="Google Shape;503;p21"/>
          <p:cNvPicPr preferRelativeResize="0"/>
          <p:nvPr/>
        </p:nvPicPr>
        <p:blipFill rotWithShape="1">
          <a:blip r:embed="rId4">
            <a:alphaModFix/>
          </a:blip>
          <a:srcRect t="1951"/>
          <a:stretch/>
        </p:blipFill>
        <p:spPr>
          <a:xfrm>
            <a:off x="1536850" y="1475975"/>
            <a:ext cx="2990850" cy="3352800"/>
          </a:xfrm>
          <a:prstGeom prst="rect">
            <a:avLst/>
          </a:prstGeom>
          <a:noFill/>
          <a:ln>
            <a:noFill/>
          </a:ln>
        </p:spPr>
      </p:pic>
      <p:pic>
        <p:nvPicPr>
          <p:cNvPr id="504" name="Google Shape;504;p21"/>
          <p:cNvPicPr preferRelativeResize="0"/>
          <p:nvPr/>
        </p:nvPicPr>
        <p:blipFill>
          <a:blip r:embed="rId5">
            <a:alphaModFix/>
          </a:blip>
          <a:stretch>
            <a:fillRect/>
          </a:stretch>
        </p:blipFill>
        <p:spPr>
          <a:xfrm>
            <a:off x="6911475" y="1475975"/>
            <a:ext cx="2911155" cy="3253100"/>
          </a:xfrm>
          <a:prstGeom prst="rect">
            <a:avLst/>
          </a:prstGeom>
          <a:noFill/>
          <a:ln>
            <a:noFill/>
          </a:ln>
        </p:spPr>
      </p:pic>
      <p:pic>
        <p:nvPicPr>
          <p:cNvPr id="505" name="Google Shape;505;p21"/>
          <p:cNvPicPr preferRelativeResize="0"/>
          <p:nvPr/>
        </p:nvPicPr>
        <p:blipFill rotWithShape="1">
          <a:blip r:embed="rId6">
            <a:alphaModFix/>
          </a:blip>
          <a:srcRect b="49690"/>
          <a:stretch/>
        </p:blipFill>
        <p:spPr>
          <a:xfrm>
            <a:off x="3077925" y="5153025"/>
            <a:ext cx="6833924" cy="958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g221322c12e1_0_182"/>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512" name="Google Shape;512;g221322c12e1_0_18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513" name="Google Shape;513;g221322c12e1_0_18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pic>
        <p:nvPicPr>
          <p:cNvPr id="514" name="Google Shape;514;g221322c12e1_0_182"/>
          <p:cNvPicPr preferRelativeResize="0"/>
          <p:nvPr/>
        </p:nvPicPr>
        <p:blipFill>
          <a:blip r:embed="rId4">
            <a:alphaModFix/>
          </a:blip>
          <a:stretch>
            <a:fillRect/>
          </a:stretch>
        </p:blipFill>
        <p:spPr>
          <a:xfrm>
            <a:off x="491625" y="942388"/>
            <a:ext cx="4874825" cy="5159776"/>
          </a:xfrm>
          <a:prstGeom prst="rect">
            <a:avLst/>
          </a:prstGeom>
          <a:noFill/>
          <a:ln>
            <a:noFill/>
          </a:ln>
        </p:spPr>
      </p:pic>
      <p:pic>
        <p:nvPicPr>
          <p:cNvPr id="515" name="Google Shape;515;g221322c12e1_0_182"/>
          <p:cNvPicPr preferRelativeResize="0"/>
          <p:nvPr/>
        </p:nvPicPr>
        <p:blipFill>
          <a:blip r:embed="rId5">
            <a:alphaModFix/>
          </a:blip>
          <a:stretch>
            <a:fillRect/>
          </a:stretch>
        </p:blipFill>
        <p:spPr>
          <a:xfrm>
            <a:off x="6020300" y="889275"/>
            <a:ext cx="4782900" cy="50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8758100" y="158263"/>
            <a:ext cx="2055300" cy="70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Calibri"/>
              <a:buNone/>
            </a:pPr>
            <a:r>
              <a:rPr lang="en-US" sz="3400">
                <a:solidFill>
                  <a:srgbClr val="FF0000"/>
                </a:solidFill>
                <a:latin typeface="Trebuchet MS"/>
                <a:ea typeface="Trebuchet MS"/>
                <a:cs typeface="Trebuchet MS"/>
                <a:sym typeface="Trebuchet MS"/>
              </a:rPr>
              <a:t>Abstract </a:t>
            </a:r>
            <a:endParaRPr sz="3800">
              <a:solidFill>
                <a:srgbClr val="FF0000"/>
              </a:solidFill>
              <a:latin typeface="Trebuchet MS"/>
              <a:ea typeface="Trebuchet MS"/>
              <a:cs typeface="Trebuchet MS"/>
              <a:sym typeface="Trebuchet MS"/>
            </a:endParaRPr>
          </a:p>
        </p:txBody>
      </p:sp>
      <p:sp>
        <p:nvSpPr>
          <p:cNvPr id="121" name="Google Shape;121;p3"/>
          <p:cNvSpPr txBox="1"/>
          <p:nvPr/>
        </p:nvSpPr>
        <p:spPr>
          <a:xfrm>
            <a:off x="2057400" y="2209800"/>
            <a:ext cx="8077200" cy="4191000"/>
          </a:xfrm>
          <a:prstGeom prst="rect">
            <a:avLst/>
          </a:prstGeom>
          <a:noFill/>
          <a:ln>
            <a:noFill/>
          </a:ln>
        </p:spPr>
        <p:txBody>
          <a:bodyPr spcFirstLastPara="1" wrap="square" lIns="91425" tIns="45700" rIns="91425" bIns="45700" anchor="t" anchorCtr="0">
            <a:noAutofit/>
          </a:bodyPr>
          <a:lstStyle/>
          <a:p>
            <a:pPr marL="685800" marR="0" lvl="0" indent="-342900" algn="just"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p:txBody>
      </p:sp>
      <p:sp>
        <p:nvSpPr>
          <p:cNvPr id="122" name="Google Shape;122;p3"/>
          <p:cNvSpPr txBox="1">
            <a:spLocks noGrp="1"/>
          </p:cNvSpPr>
          <p:nvPr>
            <p:ph type="body" idx="1"/>
          </p:nvPr>
        </p:nvSpPr>
        <p:spPr>
          <a:xfrm>
            <a:off x="838200" y="149162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000"/>
              </a:spcBef>
              <a:spcAft>
                <a:spcPts val="0"/>
              </a:spcAft>
              <a:buClr>
                <a:schemeClr val="dk1"/>
              </a:buClr>
              <a:buSzPts val="2800"/>
              <a:buNone/>
            </a:pPr>
            <a:r>
              <a:rPr lang="en-US" sz="2200">
                <a:solidFill>
                  <a:srgbClr val="0033CC"/>
                </a:solidFill>
                <a:highlight>
                  <a:srgbClr val="F7F7F8"/>
                </a:highlight>
                <a:latin typeface="Trebuchet MS"/>
                <a:ea typeface="Trebuchet MS"/>
                <a:cs typeface="Trebuchet MS"/>
                <a:sym typeface="Trebuchet MS"/>
              </a:rPr>
              <a:t>   The project aims to develop an image tampering detection system using convolutional neural networks (CNNs) for feature extraction and classification. The trained model can classify if an image is tampered or not. If the image is tampered, then we localize the tampered region. The tampered area is then highlighted, and the percentage of tampering is provided. </a:t>
            </a:r>
            <a:endParaRPr sz="2200">
              <a:solidFill>
                <a:srgbClr val="0033CC"/>
              </a:solidFill>
              <a:highlight>
                <a:srgbClr val="F7F7F8"/>
              </a:highlight>
              <a:latin typeface="Trebuchet MS"/>
              <a:ea typeface="Trebuchet MS"/>
              <a:cs typeface="Trebuchet MS"/>
              <a:sym typeface="Trebuchet MS"/>
            </a:endParaRPr>
          </a:p>
          <a:p>
            <a:pPr marL="0" lvl="0" indent="0" algn="just" rtl="0">
              <a:lnSpc>
                <a:spcPct val="115000"/>
              </a:lnSpc>
              <a:spcBef>
                <a:spcPts val="1000"/>
              </a:spcBef>
              <a:spcAft>
                <a:spcPts val="0"/>
              </a:spcAft>
              <a:buClr>
                <a:schemeClr val="dk1"/>
              </a:buClr>
              <a:buSzPts val="2800"/>
              <a:buNone/>
            </a:pPr>
            <a:endParaRPr sz="2200">
              <a:solidFill>
                <a:srgbClr val="0033CC"/>
              </a:solidFill>
              <a:highlight>
                <a:srgbClr val="F7F7F8"/>
              </a:highlight>
              <a:latin typeface="Trebuchet MS"/>
              <a:ea typeface="Trebuchet MS"/>
              <a:cs typeface="Trebuchet MS"/>
              <a:sym typeface="Trebuchet MS"/>
            </a:endParaRPr>
          </a:p>
          <a:p>
            <a:pPr marL="0" lvl="0" indent="0" algn="just" rtl="0">
              <a:lnSpc>
                <a:spcPct val="115000"/>
              </a:lnSpc>
              <a:spcBef>
                <a:spcPts val="1000"/>
              </a:spcBef>
              <a:spcAft>
                <a:spcPts val="0"/>
              </a:spcAft>
              <a:buClr>
                <a:schemeClr val="dk1"/>
              </a:buClr>
              <a:buSzPts val="2800"/>
              <a:buNone/>
            </a:pPr>
            <a:r>
              <a:rPr lang="en-US" sz="2200">
                <a:solidFill>
                  <a:srgbClr val="0033CC"/>
                </a:solidFill>
                <a:highlight>
                  <a:srgbClr val="F7F7F8"/>
                </a:highlight>
                <a:latin typeface="Trebuchet MS"/>
                <a:ea typeface="Trebuchet MS"/>
                <a:cs typeface="Trebuchet MS"/>
                <a:sym typeface="Trebuchet MS"/>
              </a:rPr>
              <a:t>    The system will be implemented as a website that accepts input images, and the trained model is used to classify if the image is tampered or not, with the tampered area localization and tampering percentage being provided if the image is tampered.</a:t>
            </a:r>
            <a:endParaRPr sz="2200">
              <a:solidFill>
                <a:srgbClr val="0033CC"/>
              </a:solidFill>
              <a:latin typeface="Trebuchet MS"/>
              <a:ea typeface="Trebuchet MS"/>
              <a:cs typeface="Trebuchet MS"/>
              <a:sym typeface="Trebuchet MS"/>
            </a:endParaRPr>
          </a:p>
        </p:txBody>
      </p:sp>
      <p:pic>
        <p:nvPicPr>
          <p:cNvPr id="123" name="Google Shape;123;p3"/>
          <p:cNvPicPr preferRelativeResize="0"/>
          <p:nvPr/>
        </p:nvPicPr>
        <p:blipFill rotWithShape="1">
          <a:blip r:embed="rId3">
            <a:alphaModFix/>
          </a:blip>
          <a:srcRect/>
          <a:stretch/>
        </p:blipFill>
        <p:spPr>
          <a:xfrm>
            <a:off x="10896601" y="9"/>
            <a:ext cx="1295399" cy="1025106"/>
          </a:xfrm>
          <a:prstGeom prst="rect">
            <a:avLst/>
          </a:prstGeom>
          <a:noFill/>
          <a:ln>
            <a:noFill/>
          </a:ln>
        </p:spPr>
      </p:pic>
      <p:sp>
        <p:nvSpPr>
          <p:cNvPr id="124" name="Google Shape;1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25" name="Google Shape;125;p3"/>
          <p:cNvSpPr txBox="1"/>
          <p:nvPr/>
        </p:nvSpPr>
        <p:spPr>
          <a:xfrm>
            <a:off x="76200" y="100536"/>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88888"/>
              </a:buClr>
              <a:buSzPts val="1800"/>
              <a:buFont typeface="Calibri"/>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126" name="Google Shape;126;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127" name="Google Shape;127;p3"/>
          <p:cNvSpPr/>
          <p:nvPr/>
        </p:nvSpPr>
        <p:spPr>
          <a:xfrm>
            <a:off x="3276600" y="9416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Google Shape;521;g221322c12e1_0_172"/>
          <p:cNvPicPr preferRelativeResize="0"/>
          <p:nvPr/>
        </p:nvPicPr>
        <p:blipFill>
          <a:blip r:embed="rId3">
            <a:alphaModFix/>
          </a:blip>
          <a:stretch>
            <a:fillRect/>
          </a:stretch>
        </p:blipFill>
        <p:spPr>
          <a:xfrm>
            <a:off x="1995950" y="152400"/>
            <a:ext cx="6268278" cy="6553200"/>
          </a:xfrm>
          <a:prstGeom prst="rect">
            <a:avLst/>
          </a:prstGeom>
          <a:noFill/>
          <a:ln>
            <a:noFill/>
          </a:ln>
        </p:spPr>
      </p:pic>
      <p:sp>
        <p:nvSpPr>
          <p:cNvPr id="522" name="Google Shape;522;g221322c12e1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g221322c12e1_0_200"/>
          <p:cNvSpPr/>
          <p:nvPr/>
        </p:nvSpPr>
        <p:spPr>
          <a:xfrm>
            <a:off x="3048000" y="6625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9" name="Google Shape;529;g221322c12e1_0_200"/>
          <p:cNvSpPr txBox="1"/>
          <p:nvPr/>
        </p:nvSpPr>
        <p:spPr>
          <a:xfrm>
            <a:off x="2895600" y="23745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b="1">
                <a:solidFill>
                  <a:srgbClr val="FF0000"/>
                </a:solidFill>
                <a:latin typeface="Trebuchet MS"/>
                <a:ea typeface="Trebuchet MS"/>
                <a:cs typeface="Trebuchet MS"/>
                <a:sym typeface="Trebuchet MS"/>
              </a:rPr>
              <a:t>Preprocessing</a:t>
            </a:r>
            <a:endParaRPr sz="2400" b="1">
              <a:solidFill>
                <a:schemeClr val="dk1"/>
              </a:solidFill>
              <a:latin typeface="Calibri"/>
              <a:ea typeface="Calibri"/>
              <a:cs typeface="Calibri"/>
              <a:sym typeface="Calibri"/>
            </a:endParaRPr>
          </a:p>
        </p:txBody>
      </p:sp>
      <p:pic>
        <p:nvPicPr>
          <p:cNvPr id="530" name="Google Shape;530;g221322c12e1_0_200"/>
          <p:cNvPicPr preferRelativeResize="0"/>
          <p:nvPr/>
        </p:nvPicPr>
        <p:blipFill rotWithShape="1">
          <a:blip r:embed="rId3">
            <a:alphaModFix/>
          </a:blip>
          <a:srcRect/>
          <a:stretch/>
        </p:blipFill>
        <p:spPr>
          <a:xfrm>
            <a:off x="10896601" y="0"/>
            <a:ext cx="1295399" cy="1025106"/>
          </a:xfrm>
          <a:prstGeom prst="rect">
            <a:avLst/>
          </a:prstGeom>
          <a:noFill/>
          <a:ln>
            <a:noFill/>
          </a:ln>
        </p:spPr>
      </p:pic>
      <p:sp>
        <p:nvSpPr>
          <p:cNvPr id="531" name="Google Shape;531;g221322c12e1_0_20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532" name="Google Shape;532;g221322c12e1_0_20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
        <p:nvSpPr>
          <p:cNvPr id="533" name="Google Shape;533;g221322c12e1_0_200"/>
          <p:cNvSpPr txBox="1"/>
          <p:nvPr/>
        </p:nvSpPr>
        <p:spPr>
          <a:xfrm>
            <a:off x="76201" y="6311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rgbClr val="888888"/>
                </a:solidFill>
              </a:rPr>
              <a:t>Image Tampering Detection</a:t>
            </a:r>
            <a:endParaRPr sz="1200">
              <a:solidFill>
                <a:srgbClr val="888888"/>
              </a:solidFill>
            </a:endParaRPr>
          </a:p>
        </p:txBody>
      </p:sp>
      <p:pic>
        <p:nvPicPr>
          <p:cNvPr id="534" name="Google Shape;534;g221322c12e1_0_200"/>
          <p:cNvPicPr preferRelativeResize="0"/>
          <p:nvPr/>
        </p:nvPicPr>
        <p:blipFill>
          <a:blip r:embed="rId4">
            <a:alphaModFix/>
          </a:blip>
          <a:stretch>
            <a:fillRect/>
          </a:stretch>
        </p:blipFill>
        <p:spPr>
          <a:xfrm>
            <a:off x="2895600" y="916725"/>
            <a:ext cx="6224770" cy="52403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g221322c12e1_0_29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
        <p:nvSpPr>
          <p:cNvPr id="541" name="Google Shape;541;g221322c12e1_0_292"/>
          <p:cNvSpPr txBox="1"/>
          <p:nvPr/>
        </p:nvSpPr>
        <p:spPr>
          <a:xfrm>
            <a:off x="2250850" y="371525"/>
            <a:ext cx="114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RGB Image</a:t>
            </a:r>
            <a:endParaRPr>
              <a:latin typeface="Calibri"/>
              <a:ea typeface="Calibri"/>
              <a:cs typeface="Calibri"/>
              <a:sym typeface="Calibri"/>
            </a:endParaRPr>
          </a:p>
        </p:txBody>
      </p:sp>
      <p:pic>
        <p:nvPicPr>
          <p:cNvPr id="542" name="Google Shape;542;g221322c12e1_0_292"/>
          <p:cNvPicPr preferRelativeResize="0"/>
          <p:nvPr/>
        </p:nvPicPr>
        <p:blipFill>
          <a:blip r:embed="rId3">
            <a:alphaModFix/>
          </a:blip>
          <a:stretch>
            <a:fillRect/>
          </a:stretch>
        </p:blipFill>
        <p:spPr>
          <a:xfrm>
            <a:off x="1317175" y="833725"/>
            <a:ext cx="3187688" cy="2125125"/>
          </a:xfrm>
          <a:prstGeom prst="rect">
            <a:avLst/>
          </a:prstGeom>
          <a:noFill/>
          <a:ln>
            <a:noFill/>
          </a:ln>
        </p:spPr>
      </p:pic>
      <p:pic>
        <p:nvPicPr>
          <p:cNvPr id="543" name="Google Shape;543;g221322c12e1_0_292"/>
          <p:cNvPicPr preferRelativeResize="0"/>
          <p:nvPr/>
        </p:nvPicPr>
        <p:blipFill>
          <a:blip r:embed="rId4">
            <a:alphaModFix/>
          </a:blip>
          <a:stretch>
            <a:fillRect/>
          </a:stretch>
        </p:blipFill>
        <p:spPr>
          <a:xfrm>
            <a:off x="7739838" y="833725"/>
            <a:ext cx="3187688" cy="2125125"/>
          </a:xfrm>
          <a:prstGeom prst="rect">
            <a:avLst/>
          </a:prstGeom>
          <a:noFill/>
          <a:ln>
            <a:noFill/>
          </a:ln>
        </p:spPr>
      </p:pic>
      <p:sp>
        <p:nvSpPr>
          <p:cNvPr id="544" name="Google Shape;544;g221322c12e1_0_292"/>
          <p:cNvSpPr txBox="1"/>
          <p:nvPr/>
        </p:nvSpPr>
        <p:spPr>
          <a:xfrm>
            <a:off x="8544875" y="371525"/>
            <a:ext cx="137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Ycbcr Image</a:t>
            </a:r>
            <a:endParaRPr>
              <a:latin typeface="Calibri"/>
              <a:ea typeface="Calibri"/>
              <a:cs typeface="Calibri"/>
              <a:sym typeface="Calibri"/>
            </a:endParaRPr>
          </a:p>
        </p:txBody>
      </p:sp>
      <p:pic>
        <p:nvPicPr>
          <p:cNvPr id="545" name="Google Shape;545;g221322c12e1_0_292"/>
          <p:cNvPicPr preferRelativeResize="0"/>
          <p:nvPr/>
        </p:nvPicPr>
        <p:blipFill>
          <a:blip r:embed="rId5">
            <a:alphaModFix/>
          </a:blip>
          <a:stretch>
            <a:fillRect/>
          </a:stretch>
        </p:blipFill>
        <p:spPr>
          <a:xfrm>
            <a:off x="222700" y="3589100"/>
            <a:ext cx="3657600" cy="2438400"/>
          </a:xfrm>
          <a:prstGeom prst="rect">
            <a:avLst/>
          </a:prstGeom>
          <a:noFill/>
          <a:ln>
            <a:noFill/>
          </a:ln>
        </p:spPr>
      </p:pic>
      <p:sp>
        <p:nvSpPr>
          <p:cNvPr id="546" name="Google Shape;546;g221322c12e1_0_292"/>
          <p:cNvSpPr txBox="1"/>
          <p:nvPr/>
        </p:nvSpPr>
        <p:spPr>
          <a:xfrm>
            <a:off x="1114550" y="6064750"/>
            <a:ext cx="160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Y component</a:t>
            </a:r>
            <a:endParaRPr>
              <a:latin typeface="Calibri"/>
              <a:ea typeface="Calibri"/>
              <a:cs typeface="Calibri"/>
              <a:sym typeface="Calibri"/>
            </a:endParaRPr>
          </a:p>
        </p:txBody>
      </p:sp>
      <p:pic>
        <p:nvPicPr>
          <p:cNvPr id="547" name="Google Shape;547;g221322c12e1_0_292"/>
          <p:cNvPicPr preferRelativeResize="0"/>
          <p:nvPr/>
        </p:nvPicPr>
        <p:blipFill>
          <a:blip r:embed="rId6">
            <a:alphaModFix/>
          </a:blip>
          <a:stretch>
            <a:fillRect/>
          </a:stretch>
        </p:blipFill>
        <p:spPr>
          <a:xfrm>
            <a:off x="4277925" y="3512900"/>
            <a:ext cx="3657600" cy="2438400"/>
          </a:xfrm>
          <a:prstGeom prst="rect">
            <a:avLst/>
          </a:prstGeom>
          <a:noFill/>
          <a:ln>
            <a:noFill/>
          </a:ln>
        </p:spPr>
      </p:pic>
      <p:sp>
        <p:nvSpPr>
          <p:cNvPr id="548" name="Google Shape;548;g221322c12e1_0_292"/>
          <p:cNvSpPr txBox="1"/>
          <p:nvPr/>
        </p:nvSpPr>
        <p:spPr>
          <a:xfrm>
            <a:off x="5253225" y="6028225"/>
            <a:ext cx="170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Cb component</a:t>
            </a:r>
            <a:endParaRPr>
              <a:latin typeface="Calibri"/>
              <a:ea typeface="Calibri"/>
              <a:cs typeface="Calibri"/>
              <a:sym typeface="Calibri"/>
            </a:endParaRPr>
          </a:p>
        </p:txBody>
      </p:sp>
      <p:pic>
        <p:nvPicPr>
          <p:cNvPr id="549" name="Google Shape;549;g221322c12e1_0_292"/>
          <p:cNvPicPr preferRelativeResize="0"/>
          <p:nvPr/>
        </p:nvPicPr>
        <p:blipFill>
          <a:blip r:embed="rId7">
            <a:alphaModFix/>
          </a:blip>
          <a:stretch>
            <a:fillRect/>
          </a:stretch>
        </p:blipFill>
        <p:spPr>
          <a:xfrm>
            <a:off x="8333150" y="3512900"/>
            <a:ext cx="3657600" cy="2438400"/>
          </a:xfrm>
          <a:prstGeom prst="rect">
            <a:avLst/>
          </a:prstGeom>
          <a:noFill/>
          <a:ln>
            <a:noFill/>
          </a:ln>
        </p:spPr>
      </p:pic>
      <p:sp>
        <p:nvSpPr>
          <p:cNvPr id="550" name="Google Shape;550;g221322c12e1_0_292"/>
          <p:cNvSpPr txBox="1"/>
          <p:nvPr/>
        </p:nvSpPr>
        <p:spPr>
          <a:xfrm>
            <a:off x="9492400" y="6028225"/>
            <a:ext cx="166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Cr component</a:t>
            </a:r>
            <a:endParaRPr>
              <a:latin typeface="Calibri"/>
              <a:ea typeface="Calibri"/>
              <a:cs typeface="Calibri"/>
              <a:sym typeface="Calibri"/>
            </a:endParaRPr>
          </a:p>
        </p:txBody>
      </p:sp>
      <p:sp>
        <p:nvSpPr>
          <p:cNvPr id="551" name="Google Shape;551;g221322c12e1_0_292"/>
          <p:cNvSpPr txBox="1"/>
          <p:nvPr/>
        </p:nvSpPr>
        <p:spPr>
          <a:xfrm>
            <a:off x="0" y="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552" name="Google Shape;552;g221322c12e1_0_292"/>
          <p:cNvSpPr txBox="1"/>
          <p:nvPr/>
        </p:nvSpPr>
        <p:spPr>
          <a:xfrm>
            <a:off x="4504875" y="650535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Anil_Divya_Nagaratna_Nandana</a:t>
            </a:r>
            <a:endParaRPr sz="1200">
              <a:solidFill>
                <a:srgbClr val="888888"/>
              </a:solidFill>
              <a:latin typeface="Calibri"/>
              <a:ea typeface="Calibri"/>
              <a:cs typeface="Calibri"/>
              <a:sym typeface="Calibri"/>
            </a:endParaRPr>
          </a:p>
        </p:txBody>
      </p:sp>
      <p:pic>
        <p:nvPicPr>
          <p:cNvPr id="553" name="Google Shape;553;g221322c12e1_0_292"/>
          <p:cNvPicPr preferRelativeResize="0"/>
          <p:nvPr/>
        </p:nvPicPr>
        <p:blipFill rotWithShape="1">
          <a:blip r:embed="rId8">
            <a:alphaModFix/>
          </a:blip>
          <a:srcRect/>
          <a:stretch/>
        </p:blipFill>
        <p:spPr>
          <a:xfrm>
            <a:off x="10896601" y="0"/>
            <a:ext cx="1295399" cy="1025106"/>
          </a:xfrm>
          <a:prstGeom prst="rect">
            <a:avLst/>
          </a:prstGeom>
          <a:noFill/>
          <a:ln>
            <a:noFill/>
          </a:ln>
        </p:spPr>
      </p:pic>
      <p:sp>
        <p:nvSpPr>
          <p:cNvPr id="554" name="Google Shape;554;g221322c12e1_0_292"/>
          <p:cNvSpPr txBox="1"/>
          <p:nvPr/>
        </p:nvSpPr>
        <p:spPr>
          <a:xfrm>
            <a:off x="4575975" y="130525"/>
            <a:ext cx="3061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rgbClr val="0033CC"/>
                </a:solidFill>
                <a:latin typeface="Trebuchet MS"/>
                <a:ea typeface="Trebuchet MS"/>
                <a:cs typeface="Trebuchet MS"/>
                <a:sym typeface="Trebuchet MS"/>
              </a:rPr>
              <a:t>Original Image</a:t>
            </a:r>
            <a:endParaRPr sz="1600">
              <a:solidFill>
                <a:srgbClr val="0033CC"/>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g221322c12e1_0_38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
        <p:nvSpPr>
          <p:cNvPr id="561" name="Google Shape;561;g221322c12e1_0_386"/>
          <p:cNvSpPr txBox="1"/>
          <p:nvPr/>
        </p:nvSpPr>
        <p:spPr>
          <a:xfrm>
            <a:off x="0" y="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562" name="Google Shape;562;g221322c12e1_0_386"/>
          <p:cNvSpPr txBox="1"/>
          <p:nvPr/>
        </p:nvSpPr>
        <p:spPr>
          <a:xfrm>
            <a:off x="4377875" y="648870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Anil_Divya_Nagaratna_Nandana</a:t>
            </a:r>
            <a:endParaRPr sz="1200">
              <a:solidFill>
                <a:srgbClr val="888888"/>
              </a:solidFill>
              <a:latin typeface="Calibri"/>
              <a:ea typeface="Calibri"/>
              <a:cs typeface="Calibri"/>
              <a:sym typeface="Calibri"/>
            </a:endParaRPr>
          </a:p>
        </p:txBody>
      </p:sp>
      <p:pic>
        <p:nvPicPr>
          <p:cNvPr id="563" name="Google Shape;563;g221322c12e1_0_386"/>
          <p:cNvPicPr preferRelativeResize="0"/>
          <p:nvPr/>
        </p:nvPicPr>
        <p:blipFill rotWithShape="1">
          <a:blip r:embed="rId3">
            <a:alphaModFix/>
          </a:blip>
          <a:srcRect/>
          <a:stretch/>
        </p:blipFill>
        <p:spPr>
          <a:xfrm>
            <a:off x="10896601" y="0"/>
            <a:ext cx="1295399" cy="1025106"/>
          </a:xfrm>
          <a:prstGeom prst="rect">
            <a:avLst/>
          </a:prstGeom>
          <a:noFill/>
          <a:ln>
            <a:noFill/>
          </a:ln>
        </p:spPr>
      </p:pic>
      <p:pic>
        <p:nvPicPr>
          <p:cNvPr id="564" name="Google Shape;564;g221322c12e1_0_386"/>
          <p:cNvPicPr preferRelativeResize="0"/>
          <p:nvPr/>
        </p:nvPicPr>
        <p:blipFill>
          <a:blip r:embed="rId4">
            <a:alphaModFix/>
          </a:blip>
          <a:stretch>
            <a:fillRect/>
          </a:stretch>
        </p:blipFill>
        <p:spPr>
          <a:xfrm>
            <a:off x="1074800" y="658350"/>
            <a:ext cx="3657600" cy="2438400"/>
          </a:xfrm>
          <a:prstGeom prst="rect">
            <a:avLst/>
          </a:prstGeom>
          <a:noFill/>
          <a:ln>
            <a:noFill/>
          </a:ln>
        </p:spPr>
      </p:pic>
      <p:pic>
        <p:nvPicPr>
          <p:cNvPr id="565" name="Google Shape;565;g221322c12e1_0_386"/>
          <p:cNvPicPr preferRelativeResize="0"/>
          <p:nvPr/>
        </p:nvPicPr>
        <p:blipFill>
          <a:blip r:embed="rId5">
            <a:alphaModFix/>
          </a:blip>
          <a:stretch>
            <a:fillRect/>
          </a:stretch>
        </p:blipFill>
        <p:spPr>
          <a:xfrm>
            <a:off x="7111000" y="658350"/>
            <a:ext cx="3657600" cy="2438400"/>
          </a:xfrm>
          <a:prstGeom prst="rect">
            <a:avLst/>
          </a:prstGeom>
          <a:noFill/>
          <a:ln>
            <a:noFill/>
          </a:ln>
        </p:spPr>
      </p:pic>
      <p:pic>
        <p:nvPicPr>
          <p:cNvPr id="566" name="Google Shape;566;g221322c12e1_0_386"/>
          <p:cNvPicPr preferRelativeResize="0"/>
          <p:nvPr/>
        </p:nvPicPr>
        <p:blipFill>
          <a:blip r:embed="rId6">
            <a:alphaModFix/>
          </a:blip>
          <a:stretch>
            <a:fillRect/>
          </a:stretch>
        </p:blipFill>
        <p:spPr>
          <a:xfrm>
            <a:off x="152400" y="3596700"/>
            <a:ext cx="3657600" cy="2438400"/>
          </a:xfrm>
          <a:prstGeom prst="rect">
            <a:avLst/>
          </a:prstGeom>
          <a:noFill/>
          <a:ln>
            <a:noFill/>
          </a:ln>
        </p:spPr>
      </p:pic>
      <p:pic>
        <p:nvPicPr>
          <p:cNvPr id="567" name="Google Shape;567;g221322c12e1_0_386"/>
          <p:cNvPicPr preferRelativeResize="0"/>
          <p:nvPr/>
        </p:nvPicPr>
        <p:blipFill>
          <a:blip r:embed="rId7">
            <a:alphaModFix/>
          </a:blip>
          <a:stretch>
            <a:fillRect/>
          </a:stretch>
        </p:blipFill>
        <p:spPr>
          <a:xfrm>
            <a:off x="4203100" y="3668938"/>
            <a:ext cx="3657600" cy="2438400"/>
          </a:xfrm>
          <a:prstGeom prst="rect">
            <a:avLst/>
          </a:prstGeom>
          <a:noFill/>
          <a:ln>
            <a:noFill/>
          </a:ln>
        </p:spPr>
      </p:pic>
      <p:pic>
        <p:nvPicPr>
          <p:cNvPr id="568" name="Google Shape;568;g221322c12e1_0_386"/>
          <p:cNvPicPr preferRelativeResize="0"/>
          <p:nvPr/>
        </p:nvPicPr>
        <p:blipFill>
          <a:blip r:embed="rId8">
            <a:alphaModFix/>
          </a:blip>
          <a:stretch>
            <a:fillRect/>
          </a:stretch>
        </p:blipFill>
        <p:spPr>
          <a:xfrm>
            <a:off x="8253800" y="3596688"/>
            <a:ext cx="3657600" cy="2438400"/>
          </a:xfrm>
          <a:prstGeom prst="rect">
            <a:avLst/>
          </a:prstGeom>
          <a:noFill/>
          <a:ln>
            <a:noFill/>
          </a:ln>
        </p:spPr>
      </p:pic>
      <p:sp>
        <p:nvSpPr>
          <p:cNvPr id="569" name="Google Shape;569;g221322c12e1_0_386"/>
          <p:cNvSpPr txBox="1"/>
          <p:nvPr/>
        </p:nvSpPr>
        <p:spPr>
          <a:xfrm>
            <a:off x="2331200" y="258150"/>
            <a:ext cx="114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RGB Image</a:t>
            </a:r>
            <a:endParaRPr>
              <a:latin typeface="Calibri"/>
              <a:ea typeface="Calibri"/>
              <a:cs typeface="Calibri"/>
              <a:sym typeface="Calibri"/>
            </a:endParaRPr>
          </a:p>
        </p:txBody>
      </p:sp>
      <p:sp>
        <p:nvSpPr>
          <p:cNvPr id="570" name="Google Shape;570;g221322c12e1_0_386"/>
          <p:cNvSpPr txBox="1"/>
          <p:nvPr/>
        </p:nvSpPr>
        <p:spPr>
          <a:xfrm>
            <a:off x="8252050" y="258150"/>
            <a:ext cx="137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Ycbcr Image</a:t>
            </a:r>
            <a:endParaRPr>
              <a:latin typeface="Calibri"/>
              <a:ea typeface="Calibri"/>
              <a:cs typeface="Calibri"/>
              <a:sym typeface="Calibri"/>
            </a:endParaRPr>
          </a:p>
        </p:txBody>
      </p:sp>
      <p:sp>
        <p:nvSpPr>
          <p:cNvPr id="571" name="Google Shape;571;g221322c12e1_0_386"/>
          <p:cNvSpPr txBox="1"/>
          <p:nvPr/>
        </p:nvSpPr>
        <p:spPr>
          <a:xfrm>
            <a:off x="1114550" y="6064750"/>
            <a:ext cx="160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Y component</a:t>
            </a:r>
            <a:endParaRPr>
              <a:latin typeface="Calibri"/>
              <a:ea typeface="Calibri"/>
              <a:cs typeface="Calibri"/>
              <a:sym typeface="Calibri"/>
            </a:endParaRPr>
          </a:p>
        </p:txBody>
      </p:sp>
      <p:sp>
        <p:nvSpPr>
          <p:cNvPr id="572" name="Google Shape;572;g221322c12e1_0_386"/>
          <p:cNvSpPr txBox="1"/>
          <p:nvPr/>
        </p:nvSpPr>
        <p:spPr>
          <a:xfrm>
            <a:off x="5253225" y="6028225"/>
            <a:ext cx="170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Cb component</a:t>
            </a:r>
            <a:endParaRPr>
              <a:latin typeface="Calibri"/>
              <a:ea typeface="Calibri"/>
              <a:cs typeface="Calibri"/>
              <a:sym typeface="Calibri"/>
            </a:endParaRPr>
          </a:p>
        </p:txBody>
      </p:sp>
      <p:sp>
        <p:nvSpPr>
          <p:cNvPr id="573" name="Google Shape;573;g221322c12e1_0_386"/>
          <p:cNvSpPr txBox="1"/>
          <p:nvPr/>
        </p:nvSpPr>
        <p:spPr>
          <a:xfrm>
            <a:off x="9492400" y="6028225"/>
            <a:ext cx="166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Cr component</a:t>
            </a:r>
            <a:endParaRPr>
              <a:latin typeface="Calibri"/>
              <a:ea typeface="Calibri"/>
              <a:cs typeface="Calibri"/>
              <a:sym typeface="Calibri"/>
            </a:endParaRPr>
          </a:p>
        </p:txBody>
      </p:sp>
      <p:sp>
        <p:nvSpPr>
          <p:cNvPr id="574" name="Google Shape;574;g221322c12e1_0_386"/>
          <p:cNvSpPr txBox="1"/>
          <p:nvPr/>
        </p:nvSpPr>
        <p:spPr>
          <a:xfrm>
            <a:off x="4274075" y="125125"/>
            <a:ext cx="3061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rgbClr val="0033CC"/>
                </a:solidFill>
                <a:latin typeface="Trebuchet MS"/>
                <a:ea typeface="Trebuchet MS"/>
                <a:cs typeface="Trebuchet MS"/>
                <a:sym typeface="Trebuchet MS"/>
              </a:rPr>
              <a:t>Tampered image</a:t>
            </a:r>
            <a:endParaRPr sz="1600">
              <a:solidFill>
                <a:srgbClr val="0033CC"/>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20"/>
          <p:cNvSpPr txBox="1">
            <a:spLocks noGrp="1"/>
          </p:cNvSpPr>
          <p:nvPr>
            <p:ph type="title"/>
          </p:nvPr>
        </p:nvSpPr>
        <p:spPr>
          <a:xfrm>
            <a:off x="7056600" y="173400"/>
            <a:ext cx="3840000" cy="62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Calibri"/>
              <a:buNone/>
            </a:pPr>
            <a:r>
              <a:rPr lang="en-US" sz="3400" b="1">
                <a:solidFill>
                  <a:srgbClr val="FF0000"/>
                </a:solidFill>
                <a:latin typeface="Trebuchet MS"/>
                <a:ea typeface="Trebuchet MS"/>
                <a:cs typeface="Trebuchet MS"/>
                <a:sym typeface="Trebuchet MS"/>
              </a:rPr>
              <a:t>Project Progress</a:t>
            </a:r>
            <a:endParaRPr sz="3400" b="1">
              <a:solidFill>
                <a:srgbClr val="FF0000"/>
              </a:solidFill>
              <a:latin typeface="Trebuchet MS"/>
              <a:ea typeface="Trebuchet MS"/>
              <a:cs typeface="Trebuchet MS"/>
              <a:sym typeface="Trebuchet MS"/>
            </a:endParaRPr>
          </a:p>
        </p:txBody>
      </p:sp>
      <p:pic>
        <p:nvPicPr>
          <p:cNvPr id="580" name="Google Shape;580;p20"/>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581" name="Google Shape;58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82" name="Google Shape;582;p20"/>
          <p:cNvSpPr txBox="1"/>
          <p:nvPr/>
        </p:nvSpPr>
        <p:spPr>
          <a:xfrm>
            <a:off x="62400" y="75786"/>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pic>
        <p:nvPicPr>
          <p:cNvPr id="583" name="Google Shape;583;p20"/>
          <p:cNvPicPr preferRelativeResize="0">
            <a:picLocks noGrp="1"/>
          </p:cNvPicPr>
          <p:nvPr>
            <p:ph type="body" idx="2"/>
          </p:nvPr>
        </p:nvPicPr>
        <p:blipFill rotWithShape="1">
          <a:blip r:embed="rId4">
            <a:alphaModFix/>
          </a:blip>
          <a:srcRect/>
          <a:stretch/>
        </p:blipFill>
        <p:spPr>
          <a:xfrm>
            <a:off x="949325" y="1729105"/>
            <a:ext cx="9654540" cy="2571750"/>
          </a:xfrm>
          <a:prstGeom prst="rect">
            <a:avLst/>
          </a:prstGeom>
          <a:noFill/>
          <a:ln>
            <a:noFill/>
          </a:ln>
        </p:spPr>
      </p:pic>
      <p:sp>
        <p:nvSpPr>
          <p:cNvPr id="584" name="Google Shape;584;p20"/>
          <p:cNvSpPr txBox="1"/>
          <p:nvPr/>
        </p:nvSpPr>
        <p:spPr>
          <a:xfrm>
            <a:off x="4177198" y="4674650"/>
            <a:ext cx="4851600" cy="523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1800"/>
              <a:buFont typeface="Calibri"/>
              <a:buNone/>
            </a:pPr>
            <a:r>
              <a:rPr lang="en-US" sz="2200" i="0" u="none" strike="noStrike" cap="none">
                <a:solidFill>
                  <a:srgbClr val="0033CC"/>
                </a:solidFill>
                <a:latin typeface="Trebuchet MS"/>
                <a:ea typeface="Trebuchet MS"/>
                <a:cs typeface="Trebuchet MS"/>
                <a:sym typeface="Trebuchet MS"/>
              </a:rPr>
              <a:t>Percentage of completion 25%</a:t>
            </a:r>
            <a:endParaRPr sz="2200" i="0" u="none" strike="noStrike" cap="none">
              <a:solidFill>
                <a:srgbClr val="0033CC"/>
              </a:solidFill>
              <a:latin typeface="Trebuchet MS"/>
              <a:ea typeface="Trebuchet MS"/>
              <a:cs typeface="Trebuchet MS"/>
              <a:sym typeface="Trebuchet MS"/>
            </a:endParaRPr>
          </a:p>
        </p:txBody>
      </p:sp>
      <p:sp>
        <p:nvSpPr>
          <p:cNvPr id="585" name="Google Shape;585;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586" name="Google Shape;586;p20"/>
          <p:cNvSpPr/>
          <p:nvPr/>
        </p:nvSpPr>
        <p:spPr>
          <a:xfrm>
            <a:off x="3108450" y="7935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3"/>
          <p:cNvSpPr txBox="1">
            <a:spLocks noGrp="1"/>
          </p:cNvSpPr>
          <p:nvPr>
            <p:ph type="title"/>
          </p:nvPr>
        </p:nvSpPr>
        <p:spPr>
          <a:xfrm>
            <a:off x="2740750" y="488000"/>
            <a:ext cx="8412000" cy="5493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5"/>
              </a:buClr>
              <a:buSzPct val="117647"/>
              <a:buFont typeface="Calibri"/>
              <a:buNone/>
            </a:pPr>
            <a:r>
              <a:rPr lang="en-US" sz="3400">
                <a:solidFill>
                  <a:srgbClr val="FF0000"/>
                </a:solidFill>
                <a:latin typeface="Trebuchet MS"/>
                <a:ea typeface="Trebuchet MS"/>
                <a:cs typeface="Trebuchet MS"/>
                <a:sym typeface="Trebuchet MS"/>
              </a:rPr>
              <a:t>Summary of work done in Capstone Phase-1</a:t>
            </a:r>
            <a:endParaRPr sz="3400">
              <a:solidFill>
                <a:srgbClr val="FF0000"/>
              </a:solidFill>
              <a:latin typeface="Trebuchet MS"/>
              <a:ea typeface="Trebuchet MS"/>
              <a:cs typeface="Trebuchet MS"/>
              <a:sym typeface="Trebuchet MS"/>
            </a:endParaRPr>
          </a:p>
        </p:txBody>
      </p:sp>
      <p:sp>
        <p:nvSpPr>
          <p:cNvPr id="592" name="Google Shape;592;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90500" algn="just" rtl="0">
              <a:lnSpc>
                <a:spcPct val="115000"/>
              </a:lnSpc>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In our Capstone Phase-1 we completed our problem statement selection and finalization. We identified the abstract, scope and feasibility study of our project. We also did a Literature survey and understood the already existing approaches and methodologies. This gave us some idea of what we should implement and do.</a:t>
            </a:r>
            <a:endParaRPr sz="2200">
              <a:solidFill>
                <a:srgbClr val="0033CC"/>
              </a:solidFill>
              <a:latin typeface="Trebuchet MS"/>
              <a:ea typeface="Trebuchet MS"/>
              <a:cs typeface="Trebuchet MS"/>
              <a:sym typeface="Trebuchet MS"/>
            </a:endParaRPr>
          </a:p>
          <a:p>
            <a:pPr marL="228600" lvl="0" indent="0" algn="just" rtl="0">
              <a:lnSpc>
                <a:spcPct val="115000"/>
              </a:lnSpc>
              <a:spcBef>
                <a:spcPts val="0"/>
              </a:spcBef>
              <a:spcAft>
                <a:spcPts val="0"/>
              </a:spcAft>
              <a:buNone/>
            </a:pPr>
            <a:endParaRPr sz="2200">
              <a:solidFill>
                <a:srgbClr val="0033CC"/>
              </a:solidFill>
              <a:latin typeface="Trebuchet MS"/>
              <a:ea typeface="Trebuchet MS"/>
              <a:cs typeface="Trebuchet MS"/>
              <a:sym typeface="Trebuchet MS"/>
            </a:endParaRPr>
          </a:p>
          <a:p>
            <a:pPr marL="228600" lvl="0" indent="-190500" algn="just" rtl="0">
              <a:lnSpc>
                <a:spcPct val="115000"/>
              </a:lnSpc>
              <a:spcBef>
                <a:spcPts val="100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Then we finalized our design approach. We have also put together our Requirement Specification document and High-Level Design document. We have also done the Pre-processing part of our project. We have also completed the Project report for Capstone phase-1</a:t>
            </a:r>
            <a:endParaRPr sz="2200">
              <a:solidFill>
                <a:srgbClr val="0033CC"/>
              </a:solidFill>
              <a:latin typeface="Trebuchet MS"/>
              <a:ea typeface="Trebuchet MS"/>
              <a:cs typeface="Trebuchet MS"/>
              <a:sym typeface="Trebuchet MS"/>
            </a:endParaRPr>
          </a:p>
        </p:txBody>
      </p:sp>
      <p:pic>
        <p:nvPicPr>
          <p:cNvPr id="593" name="Google Shape;593;p23"/>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594" name="Google Shape;59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95" name="Google Shape;595;p23"/>
          <p:cNvSpPr txBox="1"/>
          <p:nvPr/>
        </p:nvSpPr>
        <p:spPr>
          <a:xfrm>
            <a:off x="0" y="11"/>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596" name="Google Shape;596;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597" name="Google Shape;597;p23"/>
          <p:cNvSpPr/>
          <p:nvPr/>
        </p:nvSpPr>
        <p:spPr>
          <a:xfrm>
            <a:off x="2740750" y="1077050"/>
            <a:ext cx="81795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24"/>
          <p:cNvSpPr txBox="1">
            <a:spLocks noGrp="1"/>
          </p:cNvSpPr>
          <p:nvPr>
            <p:ph type="title"/>
          </p:nvPr>
        </p:nvSpPr>
        <p:spPr>
          <a:xfrm>
            <a:off x="4191000" y="296475"/>
            <a:ext cx="7055100" cy="526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5"/>
              </a:buClr>
              <a:buSzPct val="117647"/>
              <a:buFont typeface="Calibri"/>
              <a:buNone/>
            </a:pPr>
            <a:r>
              <a:rPr lang="en-US" sz="3400">
                <a:solidFill>
                  <a:srgbClr val="FF0000"/>
                </a:solidFill>
                <a:latin typeface="Trebuchet MS"/>
                <a:ea typeface="Trebuchet MS"/>
                <a:cs typeface="Trebuchet MS"/>
                <a:sym typeface="Trebuchet MS"/>
              </a:rPr>
              <a:t>Project Plan for Capstone Phase-2</a:t>
            </a:r>
            <a:endParaRPr sz="3400">
              <a:solidFill>
                <a:srgbClr val="FF0000"/>
              </a:solidFill>
              <a:latin typeface="Trebuchet MS"/>
              <a:ea typeface="Trebuchet MS"/>
              <a:cs typeface="Trebuchet MS"/>
              <a:sym typeface="Trebuchet MS"/>
            </a:endParaRPr>
          </a:p>
        </p:txBody>
      </p:sp>
      <p:sp>
        <p:nvSpPr>
          <p:cNvPr id="603" name="Google Shape;603;p24"/>
          <p:cNvSpPr txBox="1">
            <a:spLocks noGrp="1"/>
          </p:cNvSpPr>
          <p:nvPr>
            <p:ph type="body" idx="1"/>
          </p:nvPr>
        </p:nvSpPr>
        <p:spPr>
          <a:xfrm>
            <a:off x="838200" y="1825625"/>
            <a:ext cx="10515600" cy="2595900"/>
          </a:xfrm>
          <a:prstGeom prst="rect">
            <a:avLst/>
          </a:prstGeom>
          <a:noFill/>
          <a:ln>
            <a:noFill/>
          </a:ln>
        </p:spPr>
        <p:txBody>
          <a:bodyPr spcFirstLastPara="1" wrap="square" lIns="91425" tIns="45700" rIns="91425" bIns="45700" anchor="t" anchorCtr="0">
            <a:normAutofit/>
          </a:bodyPr>
          <a:lstStyle/>
          <a:p>
            <a:pPr marL="228600" lvl="0" indent="-203200" algn="just" rtl="0">
              <a:lnSpc>
                <a:spcPct val="115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We will complete the implementation of our proposed methodology. Perform testing, experimentation and project report for Capstone Phase-2.</a:t>
            </a:r>
            <a:endParaRPr sz="2400">
              <a:solidFill>
                <a:srgbClr val="0033CC"/>
              </a:solidFill>
              <a:latin typeface="Trebuchet MS"/>
              <a:ea typeface="Trebuchet MS"/>
              <a:cs typeface="Trebuchet MS"/>
              <a:sym typeface="Trebuchet MS"/>
            </a:endParaRPr>
          </a:p>
          <a:p>
            <a:pPr marL="0" lvl="0" indent="0" algn="just" rtl="0">
              <a:lnSpc>
                <a:spcPct val="115000"/>
              </a:lnSpc>
              <a:spcBef>
                <a:spcPts val="0"/>
              </a:spcBef>
              <a:spcAft>
                <a:spcPts val="0"/>
              </a:spcAft>
              <a:buNone/>
            </a:pPr>
            <a:endParaRPr sz="2400">
              <a:solidFill>
                <a:srgbClr val="0033CC"/>
              </a:solidFill>
              <a:latin typeface="Trebuchet MS"/>
              <a:ea typeface="Trebuchet MS"/>
              <a:cs typeface="Trebuchet MS"/>
              <a:sym typeface="Trebuchet MS"/>
            </a:endParaRPr>
          </a:p>
          <a:p>
            <a:pPr marL="228600" lvl="0" indent="-203200" algn="just" rtl="0">
              <a:lnSpc>
                <a:spcPct val="115000"/>
              </a:lnSpc>
              <a:spcBef>
                <a:spcPts val="10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We will also start preparing our research paper.</a:t>
            </a:r>
            <a:endParaRPr sz="2400">
              <a:solidFill>
                <a:srgbClr val="0033CC"/>
              </a:solidFill>
              <a:latin typeface="Trebuchet MS"/>
              <a:ea typeface="Trebuchet MS"/>
              <a:cs typeface="Trebuchet MS"/>
              <a:sym typeface="Trebuchet MS"/>
            </a:endParaRPr>
          </a:p>
        </p:txBody>
      </p:sp>
      <p:pic>
        <p:nvPicPr>
          <p:cNvPr id="604" name="Google Shape;604;p24"/>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605" name="Google Shape;60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606" name="Google Shape;606;p24"/>
          <p:cNvSpPr txBox="1"/>
          <p:nvPr/>
        </p:nvSpPr>
        <p:spPr>
          <a:xfrm>
            <a:off x="76200" y="10053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607" name="Google Shape;607;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608" name="Google Shape;608;p24"/>
          <p:cNvSpPr/>
          <p:nvPr/>
        </p:nvSpPr>
        <p:spPr>
          <a:xfrm>
            <a:off x="3108450" y="7935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g221322c12e1_0_96"/>
          <p:cNvSpPr txBox="1">
            <a:spLocks noGrp="1"/>
          </p:cNvSpPr>
          <p:nvPr>
            <p:ph type="title"/>
          </p:nvPr>
        </p:nvSpPr>
        <p:spPr>
          <a:xfrm>
            <a:off x="8389375" y="53038"/>
            <a:ext cx="2571600" cy="70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Calibri"/>
              <a:buNone/>
            </a:pPr>
            <a:r>
              <a:rPr lang="en-US" sz="3400">
                <a:solidFill>
                  <a:srgbClr val="FF0000"/>
                </a:solidFill>
                <a:latin typeface="Trebuchet MS"/>
                <a:ea typeface="Trebuchet MS"/>
                <a:cs typeface="Trebuchet MS"/>
                <a:sym typeface="Trebuchet MS"/>
              </a:rPr>
              <a:t>References</a:t>
            </a:r>
            <a:endParaRPr sz="3400">
              <a:solidFill>
                <a:srgbClr val="FF0000"/>
              </a:solidFill>
              <a:latin typeface="Trebuchet MS"/>
              <a:ea typeface="Trebuchet MS"/>
              <a:cs typeface="Trebuchet MS"/>
              <a:sym typeface="Trebuchet MS"/>
            </a:endParaRPr>
          </a:p>
        </p:txBody>
      </p:sp>
      <p:sp>
        <p:nvSpPr>
          <p:cNvPr id="615" name="Google Shape;615;g221322c12e1_0_96"/>
          <p:cNvSpPr txBox="1"/>
          <p:nvPr/>
        </p:nvSpPr>
        <p:spPr>
          <a:xfrm>
            <a:off x="177000" y="804025"/>
            <a:ext cx="11491800" cy="61092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0"/>
              </a:spcBef>
              <a:spcAft>
                <a:spcPts val="0"/>
              </a:spcAft>
              <a:buClr>
                <a:srgbClr val="0033CC"/>
              </a:buClr>
              <a:buSzPts val="1900"/>
              <a:buFont typeface="Trebuchet MS"/>
              <a:buAutoNum type="arabicPeriod"/>
            </a:pPr>
            <a:r>
              <a:rPr lang="en-US" sz="1900">
                <a:solidFill>
                  <a:srgbClr val="0033CC"/>
                </a:solidFill>
                <a:latin typeface="Trebuchet MS"/>
                <a:ea typeface="Trebuchet MS"/>
                <a:cs typeface="Trebuchet MS"/>
                <a:sym typeface="Trebuchet MS"/>
              </a:rPr>
              <a:t> International Journal of Recent Technology and Engineering (IJRTE) ISSN: 2277-3878, Volume-8, Issue-1S4, June 2019</a:t>
            </a:r>
            <a:endParaRPr sz="1900">
              <a:solidFill>
                <a:srgbClr val="0033CC"/>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1900">
              <a:solidFill>
                <a:srgbClr val="0033CC"/>
              </a:solidFill>
              <a:latin typeface="Trebuchet MS"/>
              <a:ea typeface="Trebuchet MS"/>
              <a:cs typeface="Trebuchet MS"/>
              <a:sym typeface="Trebuchet MS"/>
            </a:endParaRPr>
          </a:p>
          <a:p>
            <a:pPr marL="457200" lvl="0" indent="-349250" algn="just" rtl="0">
              <a:lnSpc>
                <a:spcPct val="115000"/>
              </a:lnSpc>
              <a:spcBef>
                <a:spcPts val="1200"/>
              </a:spcBef>
              <a:spcAft>
                <a:spcPts val="0"/>
              </a:spcAft>
              <a:buClr>
                <a:srgbClr val="0033CC"/>
              </a:buClr>
              <a:buSzPts val="1900"/>
              <a:buFont typeface="Trebuchet MS"/>
              <a:buAutoNum type="arabicPeriod"/>
            </a:pPr>
            <a:r>
              <a:rPr lang="en-US" sz="1900">
                <a:solidFill>
                  <a:srgbClr val="0033CC"/>
                </a:solidFill>
                <a:highlight>
                  <a:srgbClr val="FFFFFF"/>
                </a:highlight>
                <a:latin typeface="Trebuchet MS"/>
                <a:ea typeface="Trebuchet MS"/>
                <a:cs typeface="Trebuchet MS"/>
                <a:sym typeface="Trebuchet MS"/>
              </a:rPr>
              <a:t>Peng Zhou, Xintong Han, Vlad I. Morariu and Larry S. Davis “ Learning Rich Features for Image Manipulation Detection” in 2018 IEEE/CVF Conference on Computer Vision and Pattern Recognition, 18-23 June 2018, doi:</a:t>
            </a:r>
            <a:r>
              <a:rPr lang="en-US" sz="1900">
                <a:solidFill>
                  <a:srgbClr val="0033CC"/>
                </a:solidFill>
                <a:highlight>
                  <a:srgbClr val="FFFFFF"/>
                </a:highlight>
                <a:uFill>
                  <a:noFill/>
                </a:uFill>
                <a:latin typeface="Trebuchet MS"/>
                <a:ea typeface="Trebuchet MS"/>
                <a:cs typeface="Trebuchet MS"/>
                <a:sym typeface="Trebuchet MS"/>
                <a:hlinkClick r:id="rId3">
                  <a:extLst>
                    <a:ext uri="{A12FA001-AC4F-418D-AE19-62706E023703}">
                      <ahyp:hlinkClr xmlns:ahyp="http://schemas.microsoft.com/office/drawing/2018/hyperlinkcolor" val="tx"/>
                    </a:ext>
                  </a:extLst>
                </a:hlinkClick>
              </a:rPr>
              <a:t> </a:t>
            </a:r>
            <a:r>
              <a:rPr lang="en-US" sz="1900" u="sng">
                <a:solidFill>
                  <a:srgbClr val="0033CC"/>
                </a:solidFill>
                <a:highlight>
                  <a:srgbClr val="FFFFFF"/>
                </a:highlight>
                <a:latin typeface="Trebuchet MS"/>
                <a:ea typeface="Trebuchet MS"/>
                <a:cs typeface="Trebuchet MS"/>
                <a:sym typeface="Trebuchet MS"/>
                <a:hlinkClick r:id="rId3">
                  <a:extLst>
                    <a:ext uri="{A12FA001-AC4F-418D-AE19-62706E023703}">
                      <ahyp:hlinkClr xmlns:ahyp="http://schemas.microsoft.com/office/drawing/2018/hyperlinkcolor" val="tx"/>
                    </a:ext>
                  </a:extLst>
                </a:hlinkClick>
              </a:rPr>
              <a:t>10.1109/CVPR.2018.00116</a:t>
            </a:r>
            <a:endParaRPr sz="1900">
              <a:solidFill>
                <a:srgbClr val="0033CC"/>
              </a:solidFill>
              <a:latin typeface="Trebuchet MS"/>
              <a:ea typeface="Trebuchet MS"/>
              <a:cs typeface="Trebuchet MS"/>
              <a:sym typeface="Trebuchet MS"/>
            </a:endParaRPr>
          </a:p>
          <a:p>
            <a:pPr marL="457200" lvl="0" indent="0" algn="just" rtl="0">
              <a:lnSpc>
                <a:spcPct val="115000"/>
              </a:lnSpc>
              <a:spcBef>
                <a:spcPts val="1200"/>
              </a:spcBef>
              <a:spcAft>
                <a:spcPts val="0"/>
              </a:spcAft>
              <a:buNone/>
            </a:pPr>
            <a:endParaRPr sz="1900">
              <a:solidFill>
                <a:srgbClr val="0033CC"/>
              </a:solidFill>
              <a:latin typeface="Trebuchet MS"/>
              <a:ea typeface="Trebuchet MS"/>
              <a:cs typeface="Trebuchet MS"/>
              <a:sym typeface="Trebuchet MS"/>
            </a:endParaRPr>
          </a:p>
          <a:p>
            <a:pPr marL="457200" lvl="0" indent="-349250" algn="l" rtl="0">
              <a:lnSpc>
                <a:spcPct val="115000"/>
              </a:lnSpc>
              <a:spcBef>
                <a:spcPts val="1200"/>
              </a:spcBef>
              <a:spcAft>
                <a:spcPts val="0"/>
              </a:spcAft>
              <a:buClr>
                <a:srgbClr val="0033CC"/>
              </a:buClr>
              <a:buSzPts val="1900"/>
              <a:buFont typeface="Trebuchet MS"/>
              <a:buAutoNum type="arabicPeriod"/>
            </a:pPr>
            <a:r>
              <a:rPr lang="en-US" sz="1900">
                <a:solidFill>
                  <a:srgbClr val="0033CC"/>
                </a:solidFill>
                <a:latin typeface="Trebuchet MS"/>
                <a:ea typeface="Trebuchet MS"/>
                <a:cs typeface="Trebuchet MS"/>
                <a:sym typeface="Trebuchet MS"/>
              </a:rPr>
              <a:t>Sunen Chakraborty, Kingshuk Chatterjee, and Paramita Dey are affiliated with the Government College of Engineering &amp; Ceramic Technology, October 20th, 2022</a:t>
            </a:r>
            <a:endParaRPr sz="1900">
              <a:solidFill>
                <a:srgbClr val="0033CC"/>
              </a:solidFill>
              <a:latin typeface="Trebuchet MS"/>
              <a:ea typeface="Trebuchet MS"/>
              <a:cs typeface="Trebuchet MS"/>
              <a:sym typeface="Trebuchet MS"/>
            </a:endParaRPr>
          </a:p>
          <a:p>
            <a:pPr marL="457200" lvl="0" indent="0" algn="l" rtl="0">
              <a:lnSpc>
                <a:spcPct val="115000"/>
              </a:lnSpc>
              <a:spcBef>
                <a:spcPts val="1200"/>
              </a:spcBef>
              <a:spcAft>
                <a:spcPts val="0"/>
              </a:spcAft>
              <a:buNone/>
            </a:pPr>
            <a:endParaRPr sz="1900">
              <a:solidFill>
                <a:srgbClr val="0033CC"/>
              </a:solidFill>
              <a:latin typeface="Trebuchet MS"/>
              <a:ea typeface="Trebuchet MS"/>
              <a:cs typeface="Trebuchet MS"/>
              <a:sym typeface="Trebuchet MS"/>
            </a:endParaRPr>
          </a:p>
          <a:p>
            <a:pPr marL="457200" lvl="0" indent="-349250" algn="l" rtl="0">
              <a:lnSpc>
                <a:spcPct val="115000"/>
              </a:lnSpc>
              <a:spcBef>
                <a:spcPts val="1200"/>
              </a:spcBef>
              <a:spcAft>
                <a:spcPts val="0"/>
              </a:spcAft>
              <a:buClr>
                <a:srgbClr val="0033CC"/>
              </a:buClr>
              <a:buSzPts val="1900"/>
              <a:buFont typeface="Trebuchet MS"/>
              <a:buAutoNum type="arabicPeriod"/>
            </a:pPr>
            <a:r>
              <a:rPr lang="en-US" sz="1900">
                <a:solidFill>
                  <a:srgbClr val="0033CC"/>
                </a:solidFill>
                <a:latin typeface="Trebuchet MS"/>
                <a:ea typeface="Trebuchet MS"/>
                <a:cs typeface="Trebuchet MS"/>
                <a:sym typeface="Trebuchet MS"/>
              </a:rPr>
              <a:t>Manjunatha. S Department of Information Science &amp; Engineering.Global Academy of Technology Bengaluru, 560 098, India,  Malini M Patil Department of Information Science &amp; Engineering.J S S Academy of Technical Education Bengaluru, 560 060, India “Deep learning-based Technique for Tamper Detection  @2021</a:t>
            </a:r>
            <a:endParaRPr sz="1900">
              <a:solidFill>
                <a:srgbClr val="0033CC"/>
              </a:solidFill>
              <a:latin typeface="Trebuchet MS"/>
              <a:ea typeface="Trebuchet MS"/>
              <a:cs typeface="Trebuchet MS"/>
              <a:sym typeface="Trebuchet MS"/>
            </a:endParaRPr>
          </a:p>
          <a:p>
            <a:pPr marL="0" lvl="0" indent="0" algn="just" rtl="0">
              <a:lnSpc>
                <a:spcPct val="115000"/>
              </a:lnSpc>
              <a:spcBef>
                <a:spcPts val="1200"/>
              </a:spcBef>
              <a:spcAft>
                <a:spcPts val="1200"/>
              </a:spcAft>
              <a:buNone/>
            </a:pPr>
            <a:endParaRPr sz="1900">
              <a:solidFill>
                <a:srgbClr val="0033CC"/>
              </a:solidFill>
              <a:latin typeface="Trebuchet MS"/>
              <a:ea typeface="Trebuchet MS"/>
              <a:cs typeface="Trebuchet MS"/>
              <a:sym typeface="Trebuchet MS"/>
            </a:endParaRPr>
          </a:p>
        </p:txBody>
      </p:sp>
      <p:sp>
        <p:nvSpPr>
          <p:cNvPr id="616" name="Google Shape;616;g221322c12e1_0_96"/>
          <p:cNvSpPr txBox="1"/>
          <p:nvPr/>
        </p:nvSpPr>
        <p:spPr>
          <a:xfrm>
            <a:off x="76200" y="100536"/>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pic>
        <p:nvPicPr>
          <p:cNvPr id="617" name="Google Shape;617;g221322c12e1_0_96"/>
          <p:cNvPicPr preferRelativeResize="0"/>
          <p:nvPr/>
        </p:nvPicPr>
        <p:blipFill rotWithShape="1">
          <a:blip r:embed="rId4">
            <a:alphaModFix/>
          </a:blip>
          <a:srcRect/>
          <a:stretch/>
        </p:blipFill>
        <p:spPr>
          <a:xfrm>
            <a:off x="10896601" y="-109416"/>
            <a:ext cx="1295399" cy="1025106"/>
          </a:xfrm>
          <a:prstGeom prst="rect">
            <a:avLst/>
          </a:prstGeom>
          <a:noFill/>
          <a:ln>
            <a:noFill/>
          </a:ln>
        </p:spPr>
      </p:pic>
      <p:sp>
        <p:nvSpPr>
          <p:cNvPr id="618" name="Google Shape;618;g221322c12e1_0_9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619" name="Google Shape;619;g221322c12e1_0_96"/>
          <p:cNvSpPr/>
          <p:nvPr/>
        </p:nvSpPr>
        <p:spPr>
          <a:xfrm>
            <a:off x="3276600" y="6165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26"/>
          <p:cNvSpPr/>
          <p:nvPr/>
        </p:nvSpPr>
        <p:spPr>
          <a:xfrm>
            <a:off x="3645775" y="2308125"/>
            <a:ext cx="4424400" cy="1107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200" b="1" i="0" u="none" strike="noStrike" cap="none">
                <a:solidFill>
                  <a:srgbClr val="FF0000"/>
                </a:solidFill>
                <a:latin typeface="Trebuchet MS"/>
                <a:ea typeface="Trebuchet MS"/>
                <a:cs typeface="Trebuchet MS"/>
                <a:sym typeface="Trebuchet MS"/>
              </a:rPr>
              <a:t>Thank You</a:t>
            </a:r>
            <a:endParaRPr sz="5200" b="1" i="0" u="none" strike="noStrike" cap="none">
              <a:solidFill>
                <a:srgbClr val="FF0000"/>
              </a:solidFill>
              <a:latin typeface="Trebuchet MS"/>
              <a:ea typeface="Trebuchet MS"/>
              <a:cs typeface="Trebuchet MS"/>
              <a:sym typeface="Trebuchet MS"/>
            </a:endParaRPr>
          </a:p>
        </p:txBody>
      </p:sp>
      <p:pic>
        <p:nvPicPr>
          <p:cNvPr id="626" name="Google Shape;626;p26"/>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627" name="Google Shape;62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628" name="Google Shape;628;p26"/>
          <p:cNvSpPr txBox="1"/>
          <p:nvPr/>
        </p:nvSpPr>
        <p:spPr>
          <a:xfrm>
            <a:off x="76200" y="10053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629" name="Google Shape;629;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21322c12e1_0_129"/>
          <p:cNvSpPr txBox="1">
            <a:spLocks noGrp="1"/>
          </p:cNvSpPr>
          <p:nvPr>
            <p:ph type="title"/>
          </p:nvPr>
        </p:nvSpPr>
        <p:spPr>
          <a:xfrm>
            <a:off x="9171025" y="158250"/>
            <a:ext cx="1465500" cy="70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000"/>
              <a:buFont typeface="Calibri"/>
              <a:buNone/>
            </a:pPr>
            <a:r>
              <a:rPr lang="en-US" sz="3400">
                <a:solidFill>
                  <a:srgbClr val="FF0000"/>
                </a:solidFill>
                <a:latin typeface="Trebuchet MS"/>
                <a:ea typeface="Trebuchet MS"/>
                <a:cs typeface="Trebuchet MS"/>
                <a:sym typeface="Trebuchet MS"/>
              </a:rPr>
              <a:t>Scope</a:t>
            </a:r>
            <a:endParaRPr sz="3800">
              <a:solidFill>
                <a:srgbClr val="FF0000"/>
              </a:solidFill>
              <a:latin typeface="Trebuchet MS"/>
              <a:ea typeface="Trebuchet MS"/>
              <a:cs typeface="Trebuchet MS"/>
              <a:sym typeface="Trebuchet MS"/>
            </a:endParaRPr>
          </a:p>
        </p:txBody>
      </p:sp>
      <p:sp>
        <p:nvSpPr>
          <p:cNvPr id="134" name="Google Shape;134;g221322c12e1_0_129"/>
          <p:cNvSpPr txBox="1">
            <a:spLocks noGrp="1"/>
          </p:cNvSpPr>
          <p:nvPr>
            <p:ph type="body" idx="1"/>
          </p:nvPr>
        </p:nvSpPr>
        <p:spPr>
          <a:xfrm>
            <a:off x="970950" y="2258525"/>
            <a:ext cx="8485800" cy="12426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Input image : RGB</a:t>
            </a:r>
            <a:endParaRPr sz="2200">
              <a:solidFill>
                <a:srgbClr val="0033CC"/>
              </a:solidFill>
              <a:latin typeface="Trebuchet MS"/>
              <a:ea typeface="Trebuchet MS"/>
              <a:cs typeface="Trebuchet MS"/>
              <a:sym typeface="Trebuchet MS"/>
            </a:endParaRPr>
          </a:p>
          <a:p>
            <a:pPr marL="0" lvl="0" indent="0" algn="just" rtl="0">
              <a:lnSpc>
                <a:spcPct val="115000"/>
              </a:lnSpc>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Tampering types : Copy-move, image splicing</a:t>
            </a:r>
            <a:endParaRPr sz="2200">
              <a:solidFill>
                <a:srgbClr val="0033CC"/>
              </a:solidFill>
              <a:highlight>
                <a:srgbClr val="F7F7F8"/>
              </a:highlight>
              <a:latin typeface="Trebuchet MS"/>
              <a:ea typeface="Trebuchet MS"/>
              <a:cs typeface="Trebuchet MS"/>
              <a:sym typeface="Trebuchet MS"/>
            </a:endParaRPr>
          </a:p>
        </p:txBody>
      </p:sp>
      <p:pic>
        <p:nvPicPr>
          <p:cNvPr id="135" name="Google Shape;135;g221322c12e1_0_129"/>
          <p:cNvPicPr preferRelativeResize="0"/>
          <p:nvPr/>
        </p:nvPicPr>
        <p:blipFill rotWithShape="1">
          <a:blip r:embed="rId3">
            <a:alphaModFix/>
          </a:blip>
          <a:srcRect/>
          <a:stretch/>
        </p:blipFill>
        <p:spPr>
          <a:xfrm>
            <a:off x="10896601" y="9"/>
            <a:ext cx="1295399" cy="1025106"/>
          </a:xfrm>
          <a:prstGeom prst="rect">
            <a:avLst/>
          </a:prstGeom>
          <a:noFill/>
          <a:ln>
            <a:noFill/>
          </a:ln>
        </p:spPr>
      </p:pic>
      <p:sp>
        <p:nvSpPr>
          <p:cNvPr id="136" name="Google Shape;136;g221322c12e1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37" name="Google Shape;137;g221322c12e1_0_129"/>
          <p:cNvSpPr txBox="1"/>
          <p:nvPr/>
        </p:nvSpPr>
        <p:spPr>
          <a:xfrm>
            <a:off x="76200" y="100536"/>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88888"/>
              </a:buClr>
              <a:buSzPts val="1800"/>
              <a:buFont typeface="Calibri"/>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138" name="Google Shape;138;g221322c12e1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139" name="Google Shape;139;g221322c12e1_0_129"/>
          <p:cNvSpPr/>
          <p:nvPr/>
        </p:nvSpPr>
        <p:spPr>
          <a:xfrm>
            <a:off x="3276600" y="9416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3979500" y="2091825"/>
            <a:ext cx="4631100" cy="89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000"/>
              <a:buFont typeface="Calibri"/>
              <a:buNone/>
            </a:pPr>
            <a:r>
              <a:rPr lang="en-US" sz="4700" b="1">
                <a:solidFill>
                  <a:srgbClr val="FF0000"/>
                </a:solidFill>
              </a:rPr>
              <a:t>Literature Survey</a:t>
            </a:r>
            <a:endParaRPr sz="4700" b="1">
              <a:solidFill>
                <a:srgbClr val="FF0000"/>
              </a:solidFill>
            </a:endParaRPr>
          </a:p>
        </p:txBody>
      </p:sp>
      <p:pic>
        <p:nvPicPr>
          <p:cNvPr id="145" name="Google Shape;145;p5"/>
          <p:cNvPicPr preferRelativeResize="0"/>
          <p:nvPr/>
        </p:nvPicPr>
        <p:blipFill rotWithShape="1">
          <a:blip r:embed="rId3">
            <a:alphaModFix/>
          </a:blip>
          <a:srcRect/>
          <a:stretch/>
        </p:blipFill>
        <p:spPr>
          <a:xfrm>
            <a:off x="10896601" y="-109416"/>
            <a:ext cx="1295399" cy="1025106"/>
          </a:xfrm>
          <a:prstGeom prst="rect">
            <a:avLst/>
          </a:prstGeom>
          <a:noFill/>
          <a:ln>
            <a:noFill/>
          </a:ln>
        </p:spPr>
      </p:pic>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7" name="Google Shape;147;p5"/>
          <p:cNvSpPr txBox="1"/>
          <p:nvPr/>
        </p:nvSpPr>
        <p:spPr>
          <a:xfrm>
            <a:off x="76200" y="100536"/>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88888"/>
              </a:buClr>
              <a:buSzPts val="1800"/>
              <a:buFont typeface="Calibri"/>
              <a:buNone/>
            </a:pPr>
            <a:r>
              <a:rPr lang="en-US" sz="1800">
                <a:solidFill>
                  <a:srgbClr val="888888"/>
                </a:solidFill>
                <a:latin typeface="Calibri"/>
                <a:ea typeface="Calibri"/>
                <a:cs typeface="Calibri"/>
                <a:sym typeface="Calibri"/>
              </a:rPr>
              <a:t>Image Tampering Detection</a:t>
            </a:r>
            <a:endParaRPr sz="1200" b="0" i="0" u="none" strike="noStrike" cap="none">
              <a:solidFill>
                <a:srgbClr val="888888"/>
              </a:solidFill>
              <a:latin typeface="Arial"/>
              <a:ea typeface="Arial"/>
              <a:cs typeface="Arial"/>
              <a:sym typeface="Arial"/>
            </a:endParaRPr>
          </a:p>
        </p:txBody>
      </p:sp>
      <p:sp>
        <p:nvSpPr>
          <p:cNvPr id="148" name="Google Shape;148;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149" name="Google Shape;149;p5"/>
          <p:cNvSpPr/>
          <p:nvPr/>
        </p:nvSpPr>
        <p:spPr>
          <a:xfrm>
            <a:off x="2155750" y="3094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21322c12e1_0_21"/>
          <p:cNvSpPr txBox="1"/>
          <p:nvPr/>
        </p:nvSpPr>
        <p:spPr>
          <a:xfrm>
            <a:off x="713175" y="2294225"/>
            <a:ext cx="10286700" cy="3170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US" sz="2200" b="1">
                <a:solidFill>
                  <a:srgbClr val="FF0000"/>
                </a:solidFill>
                <a:latin typeface="Trebuchet MS"/>
                <a:ea typeface="Trebuchet MS"/>
                <a:cs typeface="Trebuchet MS"/>
                <a:sym typeface="Trebuchet MS"/>
              </a:rPr>
              <a:t>Datasets:</a:t>
            </a:r>
            <a:endParaRPr sz="2200" b="1">
              <a:solidFill>
                <a:srgbClr val="FF0000"/>
              </a:solidFill>
              <a:latin typeface="Trebuchet MS"/>
              <a:ea typeface="Trebuchet MS"/>
              <a:cs typeface="Trebuchet MS"/>
              <a:sym typeface="Trebuchet MS"/>
            </a:endParaRPr>
          </a:p>
          <a:p>
            <a:pPr marL="457200" lvl="0" indent="-368300" algn="just" rtl="0">
              <a:lnSpc>
                <a:spcPct val="150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NIST: Contains spliced, copy-move, removal images</a:t>
            </a:r>
            <a:endParaRPr sz="2200">
              <a:solidFill>
                <a:srgbClr val="0033CC"/>
              </a:solidFill>
              <a:latin typeface="Trebuchet MS"/>
              <a:ea typeface="Trebuchet MS"/>
              <a:cs typeface="Trebuchet MS"/>
              <a:sym typeface="Trebuchet MS"/>
            </a:endParaRPr>
          </a:p>
          <a:p>
            <a:pPr marL="457200" lvl="0" indent="-368300" algn="just" rtl="0">
              <a:lnSpc>
                <a:spcPct val="150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CASIA: Contains spliced, copy-move of various objects.</a:t>
            </a:r>
            <a:endParaRPr sz="2200">
              <a:solidFill>
                <a:srgbClr val="0033CC"/>
              </a:solidFill>
              <a:latin typeface="Trebuchet MS"/>
              <a:ea typeface="Trebuchet MS"/>
              <a:cs typeface="Trebuchet MS"/>
              <a:sym typeface="Trebuchet MS"/>
            </a:endParaRPr>
          </a:p>
          <a:p>
            <a:pPr marL="457200" lvl="0" indent="-368300" algn="just" rtl="0">
              <a:lnSpc>
                <a:spcPct val="150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Columbia: Contains only spliced images</a:t>
            </a:r>
            <a:endParaRPr sz="2200">
              <a:solidFill>
                <a:srgbClr val="0033CC"/>
              </a:solidFill>
              <a:latin typeface="Trebuchet MS"/>
              <a:ea typeface="Trebuchet MS"/>
              <a:cs typeface="Trebuchet MS"/>
              <a:sym typeface="Trebuchet MS"/>
            </a:endParaRPr>
          </a:p>
          <a:p>
            <a:pPr marL="457200" lvl="0" indent="-368300" algn="just" rtl="0">
              <a:lnSpc>
                <a:spcPct val="150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COVER: Contains only copy-move images</a:t>
            </a:r>
            <a:endParaRPr sz="2200">
              <a:solidFill>
                <a:srgbClr val="0033CC"/>
              </a:solidFill>
              <a:latin typeface="Trebuchet MS"/>
              <a:ea typeface="Trebuchet MS"/>
              <a:cs typeface="Trebuchet MS"/>
              <a:sym typeface="Trebuchet MS"/>
            </a:endParaRPr>
          </a:p>
          <a:p>
            <a:pPr marL="0" lvl="0" indent="0" algn="just" rtl="0">
              <a:lnSpc>
                <a:spcPct val="150000"/>
              </a:lnSpc>
              <a:spcBef>
                <a:spcPts val="0"/>
              </a:spcBef>
              <a:spcAft>
                <a:spcPts val="0"/>
              </a:spcAft>
              <a:buNone/>
            </a:pPr>
            <a:endParaRPr sz="2900" b="1">
              <a:solidFill>
                <a:schemeClr val="dk1"/>
              </a:solidFill>
              <a:latin typeface="Trebuchet MS"/>
              <a:ea typeface="Trebuchet MS"/>
              <a:cs typeface="Trebuchet MS"/>
              <a:sym typeface="Trebuchet MS"/>
            </a:endParaRPr>
          </a:p>
        </p:txBody>
      </p:sp>
      <p:sp>
        <p:nvSpPr>
          <p:cNvPr id="156" name="Google Shape;156;g221322c12e1_0_21"/>
          <p:cNvSpPr txBox="1"/>
          <p:nvPr/>
        </p:nvSpPr>
        <p:spPr>
          <a:xfrm>
            <a:off x="499524" y="1209375"/>
            <a:ext cx="10367700" cy="6465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US" sz="3000" b="1">
                <a:solidFill>
                  <a:srgbClr val="0000FF"/>
                </a:solidFill>
                <a:highlight>
                  <a:srgbClr val="FFFFFF"/>
                </a:highlight>
                <a:latin typeface="Trebuchet MS"/>
                <a:ea typeface="Trebuchet MS"/>
                <a:cs typeface="Trebuchet MS"/>
                <a:sym typeface="Trebuchet MS"/>
              </a:rPr>
              <a:t>Learning Rich Features for Image Manipulation Detection</a:t>
            </a:r>
            <a:endParaRPr sz="3000" b="1">
              <a:solidFill>
                <a:srgbClr val="0000FF"/>
              </a:solidFill>
              <a:latin typeface="Trebuchet MS"/>
              <a:ea typeface="Trebuchet MS"/>
              <a:cs typeface="Trebuchet MS"/>
              <a:sym typeface="Trebuchet MS"/>
            </a:endParaRPr>
          </a:p>
        </p:txBody>
      </p:sp>
      <p:sp>
        <p:nvSpPr>
          <p:cNvPr id="157" name="Google Shape;157;g221322c12e1_0_21"/>
          <p:cNvSpPr txBox="1"/>
          <p:nvPr/>
        </p:nvSpPr>
        <p:spPr>
          <a:xfrm>
            <a:off x="7097100" y="90988"/>
            <a:ext cx="3760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FF0000"/>
                </a:solidFill>
                <a:latin typeface="Trebuchet MS"/>
                <a:ea typeface="Trebuchet MS"/>
                <a:cs typeface="Trebuchet MS"/>
                <a:sym typeface="Trebuchet MS"/>
              </a:rPr>
              <a:t>Research Paper 1</a:t>
            </a:r>
            <a:endParaRPr sz="3200" b="1">
              <a:solidFill>
                <a:srgbClr val="FF0000"/>
              </a:solidFill>
              <a:latin typeface="Trebuchet MS"/>
              <a:ea typeface="Trebuchet MS"/>
              <a:cs typeface="Trebuchet MS"/>
              <a:sym typeface="Trebuchet MS"/>
            </a:endParaRPr>
          </a:p>
        </p:txBody>
      </p:sp>
      <p:pic>
        <p:nvPicPr>
          <p:cNvPr id="158" name="Google Shape;158;g221322c12e1_0_21"/>
          <p:cNvPicPr preferRelativeResize="0"/>
          <p:nvPr/>
        </p:nvPicPr>
        <p:blipFill rotWithShape="1">
          <a:blip r:embed="rId3">
            <a:alphaModFix/>
          </a:blip>
          <a:srcRect/>
          <a:stretch/>
        </p:blipFill>
        <p:spPr>
          <a:xfrm>
            <a:off x="10857901" y="9"/>
            <a:ext cx="1295399" cy="1025106"/>
          </a:xfrm>
          <a:prstGeom prst="rect">
            <a:avLst/>
          </a:prstGeom>
          <a:noFill/>
          <a:ln>
            <a:noFill/>
          </a:ln>
        </p:spPr>
      </p:pic>
      <p:sp>
        <p:nvSpPr>
          <p:cNvPr id="159" name="Google Shape;159;g221322c12e1_0_21"/>
          <p:cNvSpPr txBox="1"/>
          <p:nvPr/>
        </p:nvSpPr>
        <p:spPr>
          <a:xfrm>
            <a:off x="0" y="0"/>
            <a:ext cx="3629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sp>
        <p:nvSpPr>
          <p:cNvPr id="160" name="Google Shape;160;g221322c12e1_0_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
        <p:nvSpPr>
          <p:cNvPr id="161" name="Google Shape;161;g221322c12e1_0_21"/>
          <p:cNvSpPr/>
          <p:nvPr/>
        </p:nvSpPr>
        <p:spPr>
          <a:xfrm>
            <a:off x="3379875" y="7344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g221322c12e1_0_39"/>
          <p:cNvPicPr preferRelativeResize="0"/>
          <p:nvPr/>
        </p:nvPicPr>
        <p:blipFill>
          <a:blip r:embed="rId3">
            <a:alphaModFix/>
          </a:blip>
          <a:stretch>
            <a:fillRect/>
          </a:stretch>
        </p:blipFill>
        <p:spPr>
          <a:xfrm>
            <a:off x="762551" y="817050"/>
            <a:ext cx="10846200" cy="4902850"/>
          </a:xfrm>
          <a:prstGeom prst="rect">
            <a:avLst/>
          </a:prstGeom>
          <a:noFill/>
          <a:ln>
            <a:noFill/>
          </a:ln>
        </p:spPr>
      </p:pic>
      <p:sp>
        <p:nvSpPr>
          <p:cNvPr id="168" name="Google Shape;168;g221322c12e1_0_39"/>
          <p:cNvSpPr txBox="1"/>
          <p:nvPr/>
        </p:nvSpPr>
        <p:spPr>
          <a:xfrm>
            <a:off x="596100" y="184900"/>
            <a:ext cx="3656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169" name="Google Shape;169;g221322c12e1_0_39"/>
          <p:cNvPicPr preferRelativeResize="0"/>
          <p:nvPr/>
        </p:nvPicPr>
        <p:blipFill rotWithShape="1">
          <a:blip r:embed="rId4">
            <a:alphaModFix/>
          </a:blip>
          <a:srcRect/>
          <a:stretch/>
        </p:blipFill>
        <p:spPr>
          <a:xfrm>
            <a:off x="10313351" y="318334"/>
            <a:ext cx="1295399" cy="1025106"/>
          </a:xfrm>
          <a:prstGeom prst="rect">
            <a:avLst/>
          </a:prstGeom>
          <a:noFill/>
          <a:ln>
            <a:noFill/>
          </a:ln>
        </p:spPr>
      </p:pic>
      <p:sp>
        <p:nvSpPr>
          <p:cNvPr id="170" name="Google Shape;170;g221322c12e1_0_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21322c12e1_0_8"/>
          <p:cNvSpPr txBox="1"/>
          <p:nvPr/>
        </p:nvSpPr>
        <p:spPr>
          <a:xfrm>
            <a:off x="233500" y="512575"/>
            <a:ext cx="11607000" cy="50145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200" b="1">
                <a:solidFill>
                  <a:srgbClr val="FF0000"/>
                </a:solidFill>
                <a:latin typeface="Trebuchet MS"/>
                <a:ea typeface="Trebuchet MS"/>
                <a:cs typeface="Trebuchet MS"/>
                <a:sym typeface="Trebuchet MS"/>
              </a:rPr>
              <a:t>Methodology:</a:t>
            </a:r>
            <a:endParaRPr sz="2200" b="1">
              <a:solidFill>
                <a:srgbClr val="FF0000"/>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Using RGB stream extract features from RGB images.</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Pass the RGB image through SRM(Steganalysis Rich Model) filter and obtain a noise feature map.</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RPN network uses RGB features as input</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Then features from both streams are selected by an RoI(Region of Interest) pooling layer.</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Then using a bilinear pooling layer the spatial co-occurrence features are combined.</a:t>
            </a:r>
            <a:endParaRPr sz="2200">
              <a:solidFill>
                <a:srgbClr val="0033CC"/>
              </a:solidFill>
              <a:latin typeface="Trebuchet MS"/>
              <a:ea typeface="Trebuchet MS"/>
              <a:cs typeface="Trebuchet MS"/>
              <a:sym typeface="Trebuchet MS"/>
            </a:endParaRPr>
          </a:p>
          <a:p>
            <a:pPr marL="457200" lvl="0" indent="-368300" algn="just" rtl="0">
              <a:lnSpc>
                <a:spcPct val="115000"/>
              </a:lnSpc>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Then pass it to the softmax layer which determines whether the predicted area is tampered with or not</a:t>
            </a:r>
            <a:endParaRPr sz="2200" b="1">
              <a:solidFill>
                <a:srgbClr val="0033CC"/>
              </a:solidFill>
              <a:latin typeface="Trebuchet MS"/>
              <a:ea typeface="Trebuchet MS"/>
              <a:cs typeface="Trebuchet MS"/>
              <a:sym typeface="Trebuchet MS"/>
            </a:endParaRPr>
          </a:p>
        </p:txBody>
      </p:sp>
      <p:pic>
        <p:nvPicPr>
          <p:cNvPr id="177" name="Google Shape;177;g221322c12e1_0_8"/>
          <p:cNvPicPr preferRelativeResize="0"/>
          <p:nvPr/>
        </p:nvPicPr>
        <p:blipFill>
          <a:blip r:embed="rId3">
            <a:alphaModFix/>
          </a:blip>
          <a:stretch>
            <a:fillRect/>
          </a:stretch>
        </p:blipFill>
        <p:spPr>
          <a:xfrm>
            <a:off x="3495675" y="5291100"/>
            <a:ext cx="4657725" cy="847725"/>
          </a:xfrm>
          <a:prstGeom prst="rect">
            <a:avLst/>
          </a:prstGeom>
          <a:noFill/>
          <a:ln>
            <a:noFill/>
          </a:ln>
        </p:spPr>
      </p:pic>
      <p:sp>
        <p:nvSpPr>
          <p:cNvPr id="178" name="Google Shape;178;g221322c12e1_0_8"/>
          <p:cNvSpPr txBox="1"/>
          <p:nvPr/>
        </p:nvSpPr>
        <p:spPr>
          <a:xfrm>
            <a:off x="975325" y="5527075"/>
            <a:ext cx="2020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FF0000"/>
                </a:solidFill>
                <a:latin typeface="Trebuchet MS"/>
                <a:ea typeface="Trebuchet MS"/>
                <a:cs typeface="Trebuchet MS"/>
                <a:sym typeface="Trebuchet MS"/>
              </a:rPr>
              <a:t>Accuracy</a:t>
            </a:r>
            <a:endParaRPr sz="2200" b="1">
              <a:solidFill>
                <a:srgbClr val="FF0000"/>
              </a:solidFill>
              <a:latin typeface="Trebuchet MS"/>
              <a:ea typeface="Trebuchet MS"/>
              <a:cs typeface="Trebuchet MS"/>
              <a:sym typeface="Trebuchet MS"/>
            </a:endParaRPr>
          </a:p>
        </p:txBody>
      </p:sp>
      <p:sp>
        <p:nvSpPr>
          <p:cNvPr id="179" name="Google Shape;179;g221322c12e1_0_8"/>
          <p:cNvSpPr txBox="1"/>
          <p:nvPr/>
        </p:nvSpPr>
        <p:spPr>
          <a:xfrm>
            <a:off x="402925" y="234575"/>
            <a:ext cx="3642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800"/>
              <a:buFont typeface="Arial"/>
              <a:buNone/>
            </a:pPr>
            <a:r>
              <a:rPr lang="en-US" sz="1800">
                <a:solidFill>
                  <a:srgbClr val="888888"/>
                </a:solidFill>
                <a:latin typeface="Calibri"/>
                <a:ea typeface="Calibri"/>
                <a:cs typeface="Calibri"/>
                <a:sym typeface="Calibri"/>
              </a:rPr>
              <a:t>Image Tampering Detection</a:t>
            </a:r>
            <a:endParaRPr>
              <a:latin typeface="Calibri"/>
              <a:ea typeface="Calibri"/>
              <a:cs typeface="Calibri"/>
              <a:sym typeface="Calibri"/>
            </a:endParaRPr>
          </a:p>
        </p:txBody>
      </p:sp>
      <p:pic>
        <p:nvPicPr>
          <p:cNvPr id="180" name="Google Shape;180;g221322c12e1_0_8"/>
          <p:cNvPicPr preferRelativeResize="0"/>
          <p:nvPr/>
        </p:nvPicPr>
        <p:blipFill rotWithShape="1">
          <a:blip r:embed="rId4">
            <a:alphaModFix/>
          </a:blip>
          <a:srcRect/>
          <a:stretch/>
        </p:blipFill>
        <p:spPr>
          <a:xfrm>
            <a:off x="10896601" y="9"/>
            <a:ext cx="1295399" cy="1025106"/>
          </a:xfrm>
          <a:prstGeom prst="rect">
            <a:avLst/>
          </a:prstGeom>
          <a:noFill/>
          <a:ln>
            <a:noFill/>
          </a:ln>
        </p:spPr>
      </p:pic>
      <p:sp>
        <p:nvSpPr>
          <p:cNvPr id="181" name="Google Shape;181;g221322c12e1_0_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Anil_Divya_Nagaratna_Nandana</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48</Notes>
  <HiddenSlides>0</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Outline</vt:lpstr>
      <vt:lpstr>Problem Statement</vt:lpstr>
      <vt:lpstr>Abstract </vt:lpstr>
      <vt:lpstr>Scope</vt:lpstr>
      <vt:lpstr>Literature Survey</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  Methodology: </vt:lpstr>
      <vt:lpstr>PowerPoint Presentation</vt:lpstr>
      <vt:lpstr>PowerPoint Presentation</vt:lpstr>
      <vt:lpstr>PowerPoint Presentation</vt:lpstr>
      <vt:lpstr>PowerPoint Presentation</vt:lpstr>
      <vt:lpstr>PowerPoint Presentation</vt:lpstr>
      <vt:lpstr>Suggestions from Review - 3</vt:lpstr>
      <vt:lpstr>Design Details</vt:lpstr>
      <vt:lpstr>PowerPoint Presentation</vt:lpstr>
      <vt:lpstr>Proposed Methodology</vt:lpstr>
      <vt:lpstr>PowerPoint Presentation</vt:lpstr>
      <vt:lpstr>PowerPoint Presentation</vt:lpstr>
      <vt:lpstr>PowerPoint Presentation</vt:lpstr>
      <vt:lpstr>PowerPoint Presentation</vt:lpstr>
      <vt:lpstr>PowerPoint Presentation</vt:lpstr>
      <vt:lpstr>PowerPoint Presentation</vt:lpstr>
      <vt:lpstr>Architecture </vt:lpstr>
      <vt:lpstr>PowerPoint Presentation</vt:lpstr>
      <vt:lpstr>PowerPoint Presentation</vt:lpstr>
      <vt:lpstr>PowerPoint Presentation</vt:lpstr>
      <vt:lpstr>PowerPoint Presentation</vt:lpstr>
      <vt:lpstr>Technologies Used</vt:lpstr>
      <vt:lpstr>Walkthrough</vt:lpstr>
      <vt:lpstr>PowerPoint Presentation</vt:lpstr>
      <vt:lpstr>PowerPoint Presentation</vt:lpstr>
      <vt:lpstr>PowerPoint Presentation</vt:lpstr>
      <vt:lpstr>PowerPoint Presentation</vt:lpstr>
      <vt:lpstr>PowerPoint Presentation</vt:lpstr>
      <vt:lpstr>Project Progress</vt:lpstr>
      <vt:lpstr>Summary of work done in Capstone Phase-1</vt:lpstr>
      <vt:lpstr>Project Plan for Capstone Phase-2</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RR CSE 3A Dip NAGARATNA MANJUNATH NAIK</cp:lastModifiedBy>
  <cp:revision>1</cp:revision>
  <dcterms:created xsi:type="dcterms:W3CDTF">2023-02-02T07:40:00Z</dcterms:created>
  <dcterms:modified xsi:type="dcterms:W3CDTF">2023-05-03T13:33:52Z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D3229C1F211945609EAFAD0FC6725F3F</vt:lpwstr>
  </property>
  <property fmtid="{D5CDD505-2E9C-101B-9397-08002B2CF9AE}" pid="3" name="KSOProductBuildVer">
    <vt:lpwstr>1033-11.2.0.11537</vt:lpwstr>
  </property>
</Properties>
</file>