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87" r:id="rId2"/>
    <p:sldId id="288" r:id="rId3"/>
    <p:sldId id="289" r:id="rId4"/>
    <p:sldId id="290" r:id="rId5"/>
    <p:sldId id="291" r:id="rId6"/>
    <p:sldId id="304" r:id="rId7"/>
    <p:sldId id="306" r:id="rId8"/>
    <p:sldId id="309" r:id="rId9"/>
    <p:sldId id="307" r:id="rId10"/>
    <p:sldId id="311" r:id="rId11"/>
    <p:sldId id="296" r:id="rId12"/>
    <p:sldId id="297" r:id="rId13"/>
    <p:sldId id="30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79" autoAdjust="0"/>
    <p:restoredTop sz="94660"/>
  </p:normalViewPr>
  <p:slideViewPr>
    <p:cSldViewPr snapToGrid="0">
      <p:cViewPr varScale="1">
        <p:scale>
          <a:sx n="129" d="100"/>
          <a:sy n="129" d="100"/>
        </p:scale>
        <p:origin x="24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Title of the Project</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DB6B60-78E6-49BD-BA6E-2C9DE0594AFD}" type="datetimeFigureOut">
              <a:rPr lang="en-US" smtClean="0"/>
              <a:t>4/27/23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9FFDBE-F792-4047-874E-E7B53CB87E60}" type="slidenum">
              <a:rPr lang="en-US" smtClean="0"/>
              <a:t>‹#›</a:t>
            </a:fld>
            <a:endParaRPr lang="en-US"/>
          </a:p>
        </p:txBody>
      </p:sp>
    </p:spTree>
    <p:extLst>
      <p:ext uri="{BB962C8B-B14F-4D97-AF65-F5344CB8AC3E}">
        <p14:creationId xmlns:p14="http://schemas.microsoft.com/office/powerpoint/2010/main" val="120553409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Title of the Project</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234935-7A95-446E-AB06-C6015C8C2F42}" type="datetimeFigureOut">
              <a:rPr lang="en-US" smtClean="0"/>
              <a:t>4/27/23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F03D9F-5696-42C7-A9C9-8E671FA748BF}" type="slidenum">
              <a:rPr lang="en-US" smtClean="0"/>
              <a:t>‹#›</a:t>
            </a:fld>
            <a:endParaRPr lang="en-US"/>
          </a:p>
        </p:txBody>
      </p:sp>
    </p:spTree>
    <p:extLst>
      <p:ext uri="{BB962C8B-B14F-4D97-AF65-F5344CB8AC3E}">
        <p14:creationId xmlns:p14="http://schemas.microsoft.com/office/powerpoint/2010/main" val="13606270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a:t>
            </a:fld>
            <a:endParaRPr lang="en-US"/>
          </a:p>
        </p:txBody>
      </p:sp>
    </p:spTree>
    <p:extLst>
      <p:ext uri="{BB962C8B-B14F-4D97-AF65-F5344CB8AC3E}">
        <p14:creationId xmlns:p14="http://schemas.microsoft.com/office/powerpoint/2010/main" val="17684422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7: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7: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p7:notes"/>
          <p:cNvSpPr txBox="1">
            <a:spLocks noGrp="1"/>
          </p:cNvSpPr>
          <p:nvPr>
            <p:ph type="sldNum" idx="12"/>
          </p:nvPr>
        </p:nvSpPr>
        <p:spPr>
          <a:xfrm>
            <a:off x="3970135" y="8829675"/>
            <a:ext cx="3038501" cy="46518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11</a:t>
            </a:fld>
            <a:endParaRPr/>
          </a:p>
        </p:txBody>
      </p:sp>
    </p:spTree>
    <p:extLst>
      <p:ext uri="{BB962C8B-B14F-4D97-AF65-F5344CB8AC3E}">
        <p14:creationId xmlns:p14="http://schemas.microsoft.com/office/powerpoint/2010/main" val="3312334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12</a:t>
            </a:fld>
            <a:endParaRPr lang="en-US"/>
          </a:p>
        </p:txBody>
      </p:sp>
    </p:spTree>
    <p:extLst>
      <p:ext uri="{BB962C8B-B14F-4D97-AF65-F5344CB8AC3E}">
        <p14:creationId xmlns:p14="http://schemas.microsoft.com/office/powerpoint/2010/main" val="3232190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a:t>
            </a:fld>
            <a:endParaRPr lang="en-US"/>
          </a:p>
        </p:txBody>
      </p:sp>
    </p:spTree>
    <p:extLst>
      <p:ext uri="{BB962C8B-B14F-4D97-AF65-F5344CB8AC3E}">
        <p14:creationId xmlns:p14="http://schemas.microsoft.com/office/powerpoint/2010/main" val="285652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 name="Google Shape;43;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50587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41499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3438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88877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01480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85615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86319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6A7B9F5-BB8F-47D6-B1B1-E7A2919C3A13}" type="datetime1">
              <a:rPr lang="en-US" smtClean="0"/>
              <a:t>4/27/23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949649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610FAB-D291-4EEA-99BC-930D9B551F74}" type="datetime1">
              <a:rPr lang="en-US" smtClean="0"/>
              <a:t>4/27/23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913111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B5235C-1CA9-44CB-A99C-2F73E04D824F}" type="datetime1">
              <a:rPr lang="en-US" smtClean="0"/>
              <a:t>4/27/23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934162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4CF1A2-7311-4B56-8AAF-022CE067B16A}" type="datetime1">
              <a:rPr lang="en-US" smtClean="0"/>
              <a:t>4/27/23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225543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1CBF7C-F8BD-4365-8C29-283C1379A5D0}" type="datetime1">
              <a:rPr lang="en-US" smtClean="0"/>
              <a:t>4/27/23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1662612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753AD5-1D7E-4B6E-B9BF-8751E6785054}" type="datetime1">
              <a:rPr lang="en-US" smtClean="0"/>
              <a:t>4/27/23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232749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A2C363-DE01-434D-A7C2-931439D25842}" type="datetime1">
              <a:rPr lang="en-US" smtClean="0"/>
              <a:t>4/27/23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377840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795EF3-9699-4D47-975F-7AAA3F7DAF3B}" type="datetime1">
              <a:rPr lang="en-US" smtClean="0"/>
              <a:t>4/27/23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1755980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BAEE10-0BF0-472B-AFA2-A2C0BE8F1091}" type="datetime1">
              <a:rPr lang="en-US" smtClean="0"/>
              <a:t>4/27/23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46674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9387EA-1E9C-43BE-9E93-5ED44118A5F3}" type="datetime1">
              <a:rPr lang="en-US" smtClean="0"/>
              <a:t>4/27/23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7228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131F3-349F-4870-9FF2-92583012ED10}" type="datetime1">
              <a:rPr lang="en-US" smtClean="0"/>
              <a:t>4/27/23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3152159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59E17E-6778-4D98-A70F-1A67B31B0FDF}" type="datetime1">
              <a:rPr lang="en-US" smtClean="0"/>
              <a:t>4/27/23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A7E83D-D0ED-4D2D-8278-07767DB0C107}" type="slidenum">
              <a:rPr lang="en-US" smtClean="0"/>
              <a:t>‹#›</a:t>
            </a:fld>
            <a:endParaRPr lang="en-US"/>
          </a:p>
        </p:txBody>
      </p:sp>
    </p:spTree>
    <p:extLst>
      <p:ext uri="{BB962C8B-B14F-4D97-AF65-F5344CB8AC3E}">
        <p14:creationId xmlns:p14="http://schemas.microsoft.com/office/powerpoint/2010/main" val="3715805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87991" y="990600"/>
            <a:ext cx="7924800" cy="1384995"/>
          </a:xfrm>
          <a:prstGeom prst="rect">
            <a:avLst/>
          </a:prstGeom>
        </p:spPr>
        <p:txBody>
          <a:bodyPr wrap="square">
            <a:spAutoFit/>
          </a:bodyPr>
          <a:lstStyle/>
          <a:p>
            <a:pPr algn="ctr"/>
            <a:r>
              <a:rPr lang="en-US" sz="2800" dirty="0">
                <a:solidFill>
                  <a:srgbClr val="FF0000"/>
                </a:solidFill>
                <a:latin typeface="Trebuchet MS" pitchFamily="34" charset="0"/>
              </a:rPr>
              <a:t>UE20CS390A – Capstone Project Phase – 1</a:t>
            </a:r>
          </a:p>
          <a:p>
            <a:pPr algn="ctr"/>
            <a:r>
              <a:rPr lang="en-US" sz="2800" dirty="0">
                <a:latin typeface="Trebuchet MS" pitchFamily="34" charset="0"/>
              </a:rPr>
              <a:t> </a:t>
            </a:r>
          </a:p>
          <a:p>
            <a:pPr algn="ctr"/>
            <a:r>
              <a:rPr lang="en-US" sz="2800" dirty="0">
                <a:latin typeface="Trebuchet MS" pitchFamily="34" charset="0"/>
              </a:rPr>
              <a:t>Project Progress Review #3</a:t>
            </a:r>
          </a:p>
        </p:txBody>
      </p:sp>
      <p:sp>
        <p:nvSpPr>
          <p:cNvPr id="4" name="Google Shape;26;p3"/>
          <p:cNvSpPr txBox="1"/>
          <p:nvPr/>
        </p:nvSpPr>
        <p:spPr>
          <a:xfrm>
            <a:off x="1972234" y="3780918"/>
            <a:ext cx="8516471" cy="1402975"/>
          </a:xfrm>
          <a:prstGeom prst="rect">
            <a:avLst/>
          </a:prstGeom>
          <a:noFill/>
          <a:ln>
            <a:noFill/>
          </a:ln>
        </p:spPr>
        <p:txBody>
          <a:bodyPr spcFirstLastPara="1" wrap="square" lIns="91425" tIns="45700" rIns="91425" bIns="45700" anchor="t" anchorCtr="0">
            <a:noAutofit/>
          </a:bodyPr>
          <a:lstStyle/>
          <a:p>
            <a:pPr>
              <a:buClr>
                <a:srgbClr val="000000"/>
              </a:buClr>
              <a:buSzPts val="2000"/>
            </a:pPr>
            <a:r>
              <a:rPr lang="en-US" sz="2400" dirty="0">
                <a:solidFill>
                  <a:srgbClr val="0033CC"/>
                </a:solidFill>
                <a:latin typeface="Trebuchet MS"/>
                <a:ea typeface="Trebuchet MS"/>
                <a:cs typeface="Trebuchet MS"/>
                <a:sym typeface="Trebuchet MS"/>
              </a:rPr>
              <a:t>Project Title :  Voice Interface for PESU using AI</a:t>
            </a:r>
          </a:p>
          <a:p>
            <a:pPr>
              <a:buClr>
                <a:schemeClr val="dk1"/>
              </a:buClr>
              <a:buSzPts val="2000"/>
            </a:pPr>
            <a:r>
              <a:rPr lang="en-US" sz="2400" dirty="0">
                <a:solidFill>
                  <a:srgbClr val="0033CC"/>
                </a:solidFill>
                <a:latin typeface="Trebuchet MS"/>
                <a:ea typeface="Trebuchet MS"/>
                <a:cs typeface="Trebuchet MS"/>
                <a:sym typeface="Trebuchet MS"/>
              </a:rPr>
              <a:t>Project ID : PW23_PB_01</a:t>
            </a:r>
          </a:p>
          <a:p>
            <a:pPr>
              <a:buClr>
                <a:schemeClr val="dk1"/>
              </a:buClr>
              <a:buSzPts val="2000"/>
            </a:pPr>
            <a:r>
              <a:rPr lang="en-US" sz="2400" dirty="0">
                <a:solidFill>
                  <a:srgbClr val="0033CC"/>
                </a:solidFill>
                <a:latin typeface="Trebuchet MS"/>
                <a:ea typeface="Trebuchet MS"/>
                <a:cs typeface="Trebuchet MS"/>
                <a:sym typeface="Trebuchet MS"/>
              </a:rPr>
              <a:t>Project Guide : Prof. Priya Badrinath</a:t>
            </a:r>
          </a:p>
          <a:p>
            <a:pPr>
              <a:buClr>
                <a:srgbClr val="000000"/>
              </a:buClr>
              <a:buSzPts val="2000"/>
            </a:pPr>
            <a:r>
              <a:rPr lang="en-US" sz="2400" dirty="0">
                <a:solidFill>
                  <a:srgbClr val="0033CC"/>
                </a:solidFill>
                <a:latin typeface="Trebuchet MS"/>
                <a:ea typeface="Trebuchet MS"/>
                <a:cs typeface="Trebuchet MS"/>
                <a:sym typeface="Trebuchet MS"/>
              </a:rPr>
              <a:t>Project Team with SRN : 805_806_826_844</a:t>
            </a:r>
            <a:endParaRPr lang="en-US" sz="1600" dirty="0">
              <a:solidFill>
                <a:srgbClr val="0033CC"/>
              </a:solidFill>
              <a:latin typeface="Arial"/>
              <a:ea typeface="Arial"/>
              <a:cs typeface="Arial"/>
              <a:sym typeface="Arial"/>
            </a:endParaRPr>
          </a:p>
          <a:p>
            <a:pPr>
              <a:buClr>
                <a:srgbClr val="000000"/>
              </a:buClr>
              <a:buSzPts val="2000"/>
            </a:pPr>
            <a:endParaRPr lang="en-US" sz="2400" dirty="0">
              <a:solidFill>
                <a:srgbClr val="0033CC"/>
              </a:solidFill>
              <a:latin typeface="Trebuchet MS"/>
              <a:ea typeface="Trebuchet MS"/>
              <a:cs typeface="Trebuchet MS"/>
              <a:sym typeface="Trebuchet MS"/>
            </a:endParaRPr>
          </a:p>
          <a:p>
            <a:pPr>
              <a:buClr>
                <a:srgbClr val="000000"/>
              </a:buClr>
              <a:buSzPts val="2000"/>
            </a:pPr>
            <a:endParaRPr lang="en-US" sz="2400" dirty="0">
              <a:solidFill>
                <a:srgbClr val="0033CC"/>
              </a:solidFill>
              <a:latin typeface="Trebuchet MS"/>
              <a:ea typeface="Trebuchet MS"/>
              <a:cs typeface="Trebuchet MS"/>
              <a:sym typeface="Trebuchet MS"/>
            </a:endParaRPr>
          </a:p>
          <a:p>
            <a:pPr>
              <a:spcBef>
                <a:spcPts val="0"/>
              </a:spcBef>
              <a:spcAft>
                <a:spcPts val="0"/>
              </a:spcAft>
            </a:pPr>
            <a:endParaRPr sz="2400" dirty="0">
              <a:solidFill>
                <a:srgbClr val="0033CC"/>
              </a:solidFill>
              <a:latin typeface="Trebuchet MS"/>
              <a:ea typeface="Trebuchet MS"/>
              <a:cs typeface="Trebuchet MS"/>
              <a:sym typeface="Trebuchet MS"/>
            </a:endParaRPr>
          </a:p>
        </p:txBody>
      </p:sp>
      <p:pic>
        <p:nvPicPr>
          <p:cNvPr id="5" name="Picture 4"/>
          <p:cNvPicPr>
            <a:picLocks noChangeAspect="1"/>
          </p:cNvPicPr>
          <p:nvPr/>
        </p:nvPicPr>
        <p:blipFill>
          <a:blip r:embed="rId2"/>
          <a:stretch>
            <a:fillRect/>
          </a:stretch>
        </p:blipFill>
        <p:spPr>
          <a:xfrm>
            <a:off x="10896601" y="0"/>
            <a:ext cx="1295399" cy="1025106"/>
          </a:xfrm>
          <a:prstGeom prst="rect">
            <a:avLst/>
          </a:prstGeom>
        </p:spPr>
      </p:pic>
      <p:sp>
        <p:nvSpPr>
          <p:cNvPr id="7" name="Slide Number Placeholder 6"/>
          <p:cNvSpPr>
            <a:spLocks noGrp="1"/>
          </p:cNvSpPr>
          <p:nvPr>
            <p:ph type="sldNum" sz="quarter" idx="12"/>
          </p:nvPr>
        </p:nvSpPr>
        <p:spPr/>
        <p:txBody>
          <a:bodyPr/>
          <a:lstStyle/>
          <a:p>
            <a:fld id="{B5A7E83D-D0ED-4D2D-8278-07767DB0C107}" type="slidenum">
              <a:rPr lang="en-US" smtClean="0"/>
              <a:t>1</a:t>
            </a:fld>
            <a:endParaRPr lang="en-US"/>
          </a:p>
        </p:txBody>
      </p:sp>
    </p:spTree>
    <p:extLst>
      <p:ext uri="{BB962C8B-B14F-4D97-AF65-F5344CB8AC3E}">
        <p14:creationId xmlns:p14="http://schemas.microsoft.com/office/powerpoint/2010/main" val="357491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7414590" y="1572031"/>
            <a:ext cx="3253409" cy="45719"/>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7285382" y="1143000"/>
            <a:ext cx="3382617"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b="1" dirty="0">
                <a:solidFill>
                  <a:srgbClr val="FF0000"/>
                </a:solidFill>
              </a:rPr>
              <a:t>Combining all together</a:t>
            </a:r>
          </a:p>
        </p:txBody>
      </p:sp>
      <p:sp>
        <p:nvSpPr>
          <p:cNvPr id="54" name="Google Shape;54;p7"/>
          <p:cNvSpPr txBox="1"/>
          <p:nvPr/>
        </p:nvSpPr>
        <p:spPr>
          <a:xfrm>
            <a:off x="4669480" y="1645784"/>
            <a:ext cx="7286759" cy="4905228"/>
          </a:xfrm>
          <a:prstGeom prst="rect">
            <a:avLst/>
          </a:prstGeom>
          <a:noFill/>
          <a:ln>
            <a:noFill/>
          </a:ln>
        </p:spPr>
        <p:txBody>
          <a:bodyPr spcFirstLastPara="1" wrap="square" lIns="91425" tIns="45700" rIns="91425" bIns="45700" anchor="ctr" anchorCtr="0">
            <a:noAutofit/>
          </a:bodyPr>
          <a:lstStyle/>
          <a:p>
            <a:pPr marL="685791" indent="-342900" algn="just" eaLnBrk="0" hangingPunct="0">
              <a:spcBef>
                <a:spcPct val="20000"/>
              </a:spcBef>
              <a:buFont typeface="Arial" panose="020B0604020202020204" pitchFamily="34" charset="0"/>
              <a:buChar char="•"/>
              <a:defRPr/>
            </a:pPr>
            <a:endParaRPr lang="en-IN" sz="1600" dirty="0">
              <a:solidFill>
                <a:srgbClr val="0000FF"/>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0896601" y="208722"/>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10</a:t>
            </a:fld>
            <a:endParaRPr lang="en-US"/>
          </a:p>
        </p:txBody>
      </p:sp>
      <p:pic>
        <p:nvPicPr>
          <p:cNvPr id="6" name="Picture 5">
            <a:extLst>
              <a:ext uri="{FF2B5EF4-FFF2-40B4-BE49-F238E27FC236}">
                <a16:creationId xmlns:a16="http://schemas.microsoft.com/office/drawing/2014/main" id="{3DD4787C-C5B5-F525-DDBA-53533CE6A4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615" y="287046"/>
            <a:ext cx="6314385" cy="6251866"/>
          </a:xfrm>
          <a:prstGeom prst="rect">
            <a:avLst/>
          </a:prstGeom>
        </p:spPr>
      </p:pic>
    </p:spTree>
    <p:extLst>
      <p:ext uri="{BB962C8B-B14F-4D97-AF65-F5344CB8AC3E}">
        <p14:creationId xmlns:p14="http://schemas.microsoft.com/office/powerpoint/2010/main" val="629672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9"/>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9" name="Google Shape;69;p9"/>
          <p:cNvSpPr txBox="1"/>
          <p:nvPr/>
        </p:nvSpPr>
        <p:spPr>
          <a:xfrm>
            <a:off x="2851150" y="1094089"/>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b="1" dirty="0">
                <a:solidFill>
                  <a:srgbClr val="FF0000"/>
                </a:solidFill>
                <a:latin typeface="Trebuchet MS"/>
                <a:ea typeface="Trebuchet MS"/>
                <a:cs typeface="Trebuchet MS"/>
                <a:sym typeface="Trebuchet MS"/>
              </a:rPr>
              <a:t>Project Demo</a:t>
            </a:r>
            <a:endParaRPr lang="en-US" sz="2400" b="1" dirty="0"/>
          </a:p>
        </p:txBody>
      </p:sp>
      <p:pic>
        <p:nvPicPr>
          <p:cNvPr id="5" name="Picture 4"/>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11</a:t>
            </a:fld>
            <a:endParaRPr lang="en-US"/>
          </a:p>
        </p:txBody>
      </p:sp>
      <p:pic>
        <p:nvPicPr>
          <p:cNvPr id="4" name="Picture 3">
            <a:extLst>
              <a:ext uri="{FF2B5EF4-FFF2-40B4-BE49-F238E27FC236}">
                <a16:creationId xmlns:a16="http://schemas.microsoft.com/office/drawing/2014/main" id="{0B137BC4-BFFE-A706-18E3-25D77BC9CF63}"/>
              </a:ext>
            </a:extLst>
          </p:cNvPr>
          <p:cNvPicPr>
            <a:picLocks noChangeAspect="1"/>
          </p:cNvPicPr>
          <p:nvPr/>
        </p:nvPicPr>
        <p:blipFill rotWithShape="1">
          <a:blip r:embed="rId4">
            <a:extLst>
              <a:ext uri="{28A0092B-C50C-407E-A947-70E740481C1C}">
                <a14:useLocalDpi xmlns:a14="http://schemas.microsoft.com/office/drawing/2010/main" val="0"/>
              </a:ext>
            </a:extLst>
          </a:blip>
          <a:srcRect r="11771" b="19358"/>
          <a:stretch/>
        </p:blipFill>
        <p:spPr>
          <a:xfrm>
            <a:off x="76201" y="1955528"/>
            <a:ext cx="4330699" cy="3994422"/>
          </a:xfrm>
          <a:prstGeom prst="rect">
            <a:avLst/>
          </a:prstGeom>
        </p:spPr>
      </p:pic>
      <p:pic>
        <p:nvPicPr>
          <p:cNvPr id="10" name="Picture 9">
            <a:extLst>
              <a:ext uri="{FF2B5EF4-FFF2-40B4-BE49-F238E27FC236}">
                <a16:creationId xmlns:a16="http://schemas.microsoft.com/office/drawing/2014/main" id="{71C63FE3-FDD2-41E8-57C6-FBE1B129B35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59977"/>
          <a:stretch/>
        </p:blipFill>
        <p:spPr>
          <a:xfrm>
            <a:off x="4565075" y="1955528"/>
            <a:ext cx="2868735" cy="2108142"/>
          </a:xfrm>
          <a:prstGeom prst="rect">
            <a:avLst/>
          </a:prstGeom>
        </p:spPr>
      </p:pic>
      <p:pic>
        <p:nvPicPr>
          <p:cNvPr id="9" name="Picture 8">
            <a:extLst>
              <a:ext uri="{FF2B5EF4-FFF2-40B4-BE49-F238E27FC236}">
                <a16:creationId xmlns:a16="http://schemas.microsoft.com/office/drawing/2014/main" id="{9CDAA347-06FC-792F-44DD-8AC4A39EE726}"/>
              </a:ext>
            </a:extLst>
          </p:cNvPr>
          <p:cNvPicPr>
            <a:picLocks noChangeAspect="1"/>
          </p:cNvPicPr>
          <p:nvPr/>
        </p:nvPicPr>
        <p:blipFill rotWithShape="1">
          <a:blip r:embed="rId6">
            <a:extLst>
              <a:ext uri="{28A0092B-C50C-407E-A947-70E740481C1C}">
                <a14:useLocalDpi xmlns:a14="http://schemas.microsoft.com/office/drawing/2010/main" val="0"/>
              </a:ext>
            </a:extLst>
          </a:blip>
          <a:srcRect r="63182"/>
          <a:stretch/>
        </p:blipFill>
        <p:spPr>
          <a:xfrm>
            <a:off x="7626926" y="1955528"/>
            <a:ext cx="4488873" cy="4392527"/>
          </a:xfrm>
          <a:prstGeom prst="rect">
            <a:avLst/>
          </a:prstGeom>
        </p:spPr>
      </p:pic>
      <p:pic>
        <p:nvPicPr>
          <p:cNvPr id="6" name="Picture 5">
            <a:extLst>
              <a:ext uri="{FF2B5EF4-FFF2-40B4-BE49-F238E27FC236}">
                <a16:creationId xmlns:a16="http://schemas.microsoft.com/office/drawing/2014/main" id="{7C476B14-447E-34EB-D446-60B65BE5737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06901" y="4310494"/>
            <a:ext cx="3220026" cy="1861318"/>
          </a:xfrm>
          <a:prstGeom prst="rect">
            <a:avLst/>
          </a:prstGeom>
        </p:spPr>
      </p:pic>
    </p:spTree>
    <p:extLst>
      <p:ext uri="{BB962C8B-B14F-4D97-AF65-F5344CB8AC3E}">
        <p14:creationId xmlns:p14="http://schemas.microsoft.com/office/powerpoint/2010/main" val="2473991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1905000" y="1143002"/>
            <a:ext cx="8763000" cy="461665"/>
          </a:xfrm>
          <a:prstGeom prst="rect">
            <a:avLst/>
          </a:prstGeom>
          <a:noFill/>
          <a:ln w="9525">
            <a:noFill/>
            <a:miter lim="800000"/>
            <a:headEnd/>
            <a:tailEnd/>
          </a:ln>
        </p:spPr>
        <p:txBody>
          <a:bodyPr wrap="square">
            <a:spAutoFit/>
          </a:bodyPr>
          <a:lstStyle/>
          <a:p>
            <a:pPr marL="342900" indent="-342900" algn="r">
              <a:spcBef>
                <a:spcPts val="0"/>
              </a:spcBef>
              <a:spcAft>
                <a:spcPts val="0"/>
              </a:spcAft>
            </a:pPr>
            <a:r>
              <a:rPr lang="en-US" sz="2400" b="1" dirty="0">
                <a:solidFill>
                  <a:srgbClr val="FF0000"/>
                </a:solidFill>
                <a:latin typeface="Trebuchet MS"/>
                <a:ea typeface="Trebuchet MS"/>
                <a:cs typeface="Trebuchet MS"/>
                <a:sym typeface="Trebuchet MS"/>
              </a:rPr>
              <a:t>Project Progress</a:t>
            </a:r>
            <a:endParaRPr lang="en-US" sz="2400" b="1" dirty="0"/>
          </a:p>
        </p:txBody>
      </p:sp>
      <p:sp>
        <p:nvSpPr>
          <p:cNvPr id="6" name="Content Placeholder 2"/>
          <p:cNvSpPr txBox="1">
            <a:spLocks/>
          </p:cNvSpPr>
          <p:nvPr/>
        </p:nvSpPr>
        <p:spPr>
          <a:xfrm>
            <a:off x="676405" y="1739873"/>
            <a:ext cx="10571968" cy="4981601"/>
          </a:xfrm>
          <a:prstGeom prst="rect">
            <a:avLst/>
          </a:prstGeom>
        </p:spPr>
        <p:txBody>
          <a:bodyPr/>
          <a:lstStyle/>
          <a:p>
            <a:pPr algn="just">
              <a:spcBef>
                <a:spcPts val="0"/>
              </a:spcBef>
              <a:spcAft>
                <a:spcPts val="0"/>
              </a:spcAft>
            </a:pPr>
            <a:endPar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endParaRPr>
          </a:p>
          <a:p>
            <a:pPr algn="just">
              <a:spcBef>
                <a:spcPts val="0"/>
              </a:spcBef>
              <a:spcAft>
                <a:spcPts val="0"/>
              </a:spcAft>
            </a:pPr>
            <a:endPar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endParaRPr>
          </a:p>
          <a:p>
            <a:pPr algn="just">
              <a:spcBef>
                <a:spcPts val="0"/>
              </a:spcBef>
              <a:spcAft>
                <a:spcPts val="0"/>
              </a:spcAft>
            </a:pPr>
            <a:r>
              <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rPr>
              <a:t>What is the project progress so far?</a:t>
            </a:r>
          </a:p>
          <a:p>
            <a:pPr algn="just">
              <a:spcBef>
                <a:spcPts val="0"/>
              </a:spcBef>
              <a:spcAft>
                <a:spcPts val="0"/>
              </a:spcAft>
            </a:pPr>
            <a:endPar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endParaRPr>
          </a:p>
          <a:p>
            <a:pPr marL="342900" indent="-342900" algn="just">
              <a:spcBef>
                <a:spcPts val="0"/>
              </a:spcBef>
              <a:spcAft>
                <a:spcPts val="0"/>
              </a:spcAft>
              <a:buFont typeface="Arial" panose="020B0604020202020204" pitchFamily="34" charset="0"/>
              <a:buChar char="•"/>
            </a:pPr>
            <a:r>
              <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rPr>
              <a:t>We have finalized what to use </a:t>
            </a:r>
          </a:p>
          <a:p>
            <a:pPr marL="342900" indent="-342900" algn="just">
              <a:spcBef>
                <a:spcPts val="0"/>
              </a:spcBef>
              <a:spcAft>
                <a:spcPts val="0"/>
              </a:spcAft>
              <a:buFont typeface="Arial" panose="020B0604020202020204" pitchFamily="34" charset="0"/>
              <a:buChar char="•"/>
            </a:pPr>
            <a:endPar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endParaRPr>
          </a:p>
          <a:p>
            <a:pPr marL="342900" indent="-342900" algn="just">
              <a:spcBef>
                <a:spcPts val="0"/>
              </a:spcBef>
              <a:spcAft>
                <a:spcPts val="0"/>
              </a:spcAft>
              <a:buFont typeface="Arial" panose="020B0604020202020204" pitchFamily="34" charset="0"/>
              <a:buChar char="•"/>
            </a:pPr>
            <a:r>
              <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rPr>
              <a:t>We just have to improve our Algorithms to match our Level </a:t>
            </a:r>
          </a:p>
          <a:p>
            <a:pPr marL="342900" indent="-342900" algn="just">
              <a:spcBef>
                <a:spcPts val="0"/>
              </a:spcBef>
              <a:spcAft>
                <a:spcPts val="0"/>
              </a:spcAft>
              <a:buFont typeface="Arial" panose="020B0604020202020204" pitchFamily="34" charset="0"/>
              <a:buChar char="•"/>
            </a:pPr>
            <a:endPar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endParaRPr>
          </a:p>
          <a:p>
            <a:pPr algn="just">
              <a:spcBef>
                <a:spcPts val="0"/>
              </a:spcBef>
              <a:spcAft>
                <a:spcPts val="0"/>
              </a:spcAft>
            </a:pPr>
            <a:r>
              <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rPr>
              <a:t>What is the percentage completion of the project?</a:t>
            </a:r>
          </a:p>
          <a:p>
            <a:pPr algn="just">
              <a:spcBef>
                <a:spcPts val="0"/>
              </a:spcBef>
              <a:spcAft>
                <a:spcPts val="0"/>
              </a:spcAft>
            </a:pPr>
            <a:endPar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endParaRPr>
          </a:p>
          <a:p>
            <a:pPr marL="342900" indent="-342900" algn="just">
              <a:spcBef>
                <a:spcPts val="0"/>
              </a:spcBef>
              <a:spcAft>
                <a:spcPts val="0"/>
              </a:spcAft>
              <a:buFont typeface="Arial" panose="020B0604020202020204" pitchFamily="34" charset="0"/>
              <a:buChar char="•"/>
            </a:pPr>
            <a:r>
              <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rPr>
              <a:t>Roughly 40 %</a:t>
            </a:r>
          </a:p>
        </p:txBody>
      </p:sp>
      <p:pic>
        <p:nvPicPr>
          <p:cNvPr id="7" name="Picture 6"/>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12</a:t>
            </a:fld>
            <a:endParaRPr lang="en-US"/>
          </a:p>
        </p:txBody>
      </p:sp>
      <p:sp>
        <p:nvSpPr>
          <p:cNvPr id="8" name="Footer Placeholder 1"/>
          <p:cNvSpPr txBox="1">
            <a:spLocks/>
          </p:cNvSpPr>
          <p:nvPr/>
        </p:nvSpPr>
        <p:spPr>
          <a:xfrm>
            <a:off x="76201" y="63110"/>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1617630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04314" y="3314700"/>
            <a:ext cx="2664255" cy="707886"/>
          </a:xfrm>
          <a:prstGeom prst="rect">
            <a:avLst/>
          </a:prstGeom>
        </p:spPr>
        <p:txBody>
          <a:bodyPr wrap="none">
            <a:spAutoFit/>
          </a:bodyPr>
          <a:lstStyle/>
          <a:p>
            <a:pPr algn="r"/>
            <a:r>
              <a:rPr lang="en-US" sz="4000" b="1" dirty="0">
                <a:solidFill>
                  <a:srgbClr val="FF0000"/>
                </a:solidFill>
                <a:latin typeface="Trebuchet MS" pitchFamily="34" charset="0"/>
              </a:rPr>
              <a:t>Thank You</a:t>
            </a:r>
          </a:p>
        </p:txBody>
      </p:sp>
      <p:sp>
        <p:nvSpPr>
          <p:cNvPr id="3" name="Slide Number Placeholder 2"/>
          <p:cNvSpPr>
            <a:spLocks noGrp="1"/>
          </p:cNvSpPr>
          <p:nvPr>
            <p:ph type="sldNum" sz="quarter" idx="12"/>
          </p:nvPr>
        </p:nvSpPr>
        <p:spPr/>
        <p:txBody>
          <a:bodyPr/>
          <a:lstStyle/>
          <a:p>
            <a:fld id="{B5A7E83D-D0ED-4D2D-8278-07767DB0C107}" type="slidenum">
              <a:rPr lang="en-US" smtClean="0"/>
              <a:t>13</a:t>
            </a:fld>
            <a:endParaRPr lang="en-US"/>
          </a:p>
        </p:txBody>
      </p:sp>
    </p:spTree>
    <p:extLst>
      <p:ext uri="{BB962C8B-B14F-4D97-AF65-F5344CB8AC3E}">
        <p14:creationId xmlns:p14="http://schemas.microsoft.com/office/powerpoint/2010/main" val="4092152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40082" y="1717029"/>
            <a:ext cx="11711836" cy="4702442"/>
          </a:xfrm>
          <a:prstGeom prst="rect">
            <a:avLst/>
          </a:prstGeom>
        </p:spPr>
        <p:txBody>
          <a:bodyPr/>
          <a:lstStyle/>
          <a:p>
            <a:pPr marL="342891" algn="just" eaLnBrk="0" hangingPunct="0">
              <a:spcBef>
                <a:spcPct val="20000"/>
              </a:spcBef>
              <a:defRPr/>
            </a:pPr>
            <a:r>
              <a:rPr lang="en-IN" b="1" dirty="0">
                <a:solidFill>
                  <a:srgbClr val="0000FF"/>
                </a:solidFill>
                <a:latin typeface="Times New Roman" panose="02020603050405020304" pitchFamily="18" charset="0"/>
                <a:cs typeface="Times New Roman" panose="02020603050405020304" pitchFamily="18" charset="0"/>
              </a:rPr>
              <a:t>Voice assistants use machine learning and natural language processing to respond to user requests.</a:t>
            </a:r>
            <a:endParaRPr lang="en-US" b="1" dirty="0">
              <a:solidFill>
                <a:srgbClr val="0000FF"/>
              </a:solidFill>
              <a:latin typeface="Times New Roman" panose="02020603050405020304" pitchFamily="18" charset="0"/>
              <a:cs typeface="Times New Roman" panose="02020603050405020304" pitchFamily="18" charset="0"/>
            </a:endParaRPr>
          </a:p>
          <a:p>
            <a:pPr marL="342891" algn="just" eaLnBrk="0" hangingPunct="0">
              <a:spcBef>
                <a:spcPct val="20000"/>
              </a:spcBef>
              <a:defRPr/>
            </a:pPr>
            <a:endParaRPr lang="en-US" dirty="0">
              <a:solidFill>
                <a:srgbClr val="0000FF"/>
              </a:solidFill>
              <a:latin typeface="Times New Roman" panose="02020603050405020304" pitchFamily="18" charset="0"/>
              <a:cs typeface="Times New Roman" panose="02020603050405020304" pitchFamily="18" charset="0"/>
            </a:endParaRPr>
          </a:p>
          <a:p>
            <a:pPr marL="342891" algn="just" eaLnBrk="0" hangingPunct="0">
              <a:spcBef>
                <a:spcPct val="20000"/>
              </a:spcBef>
              <a:defRPr/>
            </a:pPr>
            <a:endParaRPr lang="en-US" dirty="0">
              <a:solidFill>
                <a:srgbClr val="0000FF"/>
              </a:solidFill>
              <a:latin typeface="Times New Roman" panose="02020603050405020304" pitchFamily="18" charset="0"/>
              <a:cs typeface="Times New Roman" panose="02020603050405020304" pitchFamily="18" charset="0"/>
            </a:endParaRPr>
          </a:p>
          <a:p>
            <a:pPr marL="342891" algn="just" eaLnBrk="0" hangingPunct="0">
              <a:spcBef>
                <a:spcPct val="20000"/>
              </a:spcBef>
              <a:defRPr/>
            </a:pPr>
            <a:r>
              <a:rPr lang="en-US" dirty="0">
                <a:solidFill>
                  <a:srgbClr val="0000FF"/>
                </a:solidFill>
                <a:latin typeface="Times New Roman" panose="02020603050405020304" pitchFamily="18" charset="0"/>
                <a:cs typeface="Times New Roman" panose="02020603050405020304" pitchFamily="18" charset="0"/>
              </a:rPr>
              <a:t>The scope of a PESU voice assistant is vast and continues to expand as new use cases and functionalities are developed. The potential for voice assistants is limited.</a:t>
            </a:r>
          </a:p>
          <a:p>
            <a:pPr marL="342891" algn="just" eaLnBrk="0" hangingPunct="0">
              <a:spcBef>
                <a:spcPct val="20000"/>
              </a:spcBef>
              <a:defRPr/>
            </a:pPr>
            <a:endParaRPr lang="en-US" dirty="0">
              <a:solidFill>
                <a:srgbClr val="0000FF"/>
              </a:solidFill>
              <a:latin typeface="Times New Roman" panose="02020603050405020304" pitchFamily="18" charset="0"/>
              <a:cs typeface="Times New Roman" panose="02020603050405020304" pitchFamily="18" charset="0"/>
            </a:endParaRPr>
          </a:p>
          <a:p>
            <a:pPr marL="342900" indent="-342900">
              <a:buAutoNum type="arabicPeriod"/>
            </a:pPr>
            <a:r>
              <a:rPr lang="en-US" dirty="0">
                <a:solidFill>
                  <a:srgbClr val="0000FF"/>
                </a:solidFill>
                <a:latin typeface="Times New Roman" panose="02020603050405020304" pitchFamily="18" charset="0"/>
                <a:cs typeface="Times New Roman" panose="02020603050405020304" pitchFamily="18" charset="0"/>
              </a:rPr>
              <a:t>Easier access to PESU resources</a:t>
            </a:r>
          </a:p>
          <a:p>
            <a:pPr marL="342900" indent="-342900">
              <a:buAutoNum type="arabicPeriod"/>
            </a:pPr>
            <a:endParaRPr lang="en-US" dirty="0">
              <a:solidFill>
                <a:srgbClr val="0000FF"/>
              </a:solidFill>
              <a:latin typeface="Times New Roman" panose="02020603050405020304" pitchFamily="18" charset="0"/>
              <a:cs typeface="Times New Roman" panose="02020603050405020304" pitchFamily="18" charset="0"/>
            </a:endParaRPr>
          </a:p>
          <a:p>
            <a:pPr marL="342900" indent="-342900">
              <a:buAutoNum type="arabicPeriod"/>
            </a:pPr>
            <a:r>
              <a:rPr lang="en-US" dirty="0">
                <a:solidFill>
                  <a:srgbClr val="0000FF"/>
                </a:solidFill>
                <a:latin typeface="Times New Roman" panose="02020603050405020304" pitchFamily="18" charset="0"/>
                <a:cs typeface="Times New Roman" panose="02020603050405020304" pitchFamily="18" charset="0"/>
              </a:rPr>
              <a:t>Get the latest information about academics </a:t>
            </a:r>
          </a:p>
          <a:p>
            <a:pPr marL="342900" indent="-342900">
              <a:buAutoNum type="arabicPeriod"/>
            </a:pPr>
            <a:endParaRPr lang="en-US" dirty="0">
              <a:solidFill>
                <a:srgbClr val="0000FF"/>
              </a:solidFill>
              <a:latin typeface="Times New Roman" panose="02020603050405020304" pitchFamily="18" charset="0"/>
              <a:cs typeface="Times New Roman" panose="02020603050405020304" pitchFamily="18" charset="0"/>
            </a:endParaRPr>
          </a:p>
          <a:p>
            <a:pPr marL="342900" indent="-342900">
              <a:buAutoNum type="arabicPeriod"/>
            </a:pPr>
            <a:r>
              <a:rPr lang="en-US" dirty="0">
                <a:solidFill>
                  <a:srgbClr val="0000FF"/>
                </a:solidFill>
                <a:latin typeface="Times New Roman" panose="02020603050405020304" pitchFamily="18" charset="0"/>
                <a:cs typeface="Times New Roman" panose="02020603050405020304" pitchFamily="18" charset="0"/>
              </a:rPr>
              <a:t>Detect and respond to owner only</a:t>
            </a:r>
          </a:p>
          <a:p>
            <a:pPr marL="342900" indent="-342900">
              <a:buAutoNum type="arabicPeriod"/>
            </a:pPr>
            <a:endParaRPr lang="en-US" dirty="0">
              <a:solidFill>
                <a:srgbClr val="0000FF"/>
              </a:solidFill>
              <a:latin typeface="Times New Roman" panose="02020603050405020304" pitchFamily="18" charset="0"/>
              <a:cs typeface="Times New Roman" panose="02020603050405020304" pitchFamily="18" charset="0"/>
            </a:endParaRPr>
          </a:p>
          <a:p>
            <a:pPr marL="342900" indent="-342900">
              <a:buAutoNum type="arabicPeriod"/>
            </a:pPr>
            <a:r>
              <a:rPr lang="en-US" dirty="0">
                <a:solidFill>
                  <a:srgbClr val="0000FF"/>
                </a:solidFill>
                <a:latin typeface="Times New Roman" panose="02020603050405020304" pitchFamily="18" charset="0"/>
                <a:cs typeface="Times New Roman" panose="02020603050405020304" pitchFamily="18" charset="0"/>
              </a:rPr>
              <a:t>Tap talk and get wherever you wish in PESU academy.</a:t>
            </a:r>
          </a:p>
          <a:p>
            <a:pPr marL="342900" indent="-342900">
              <a:buAutoNum type="arabicPeriod"/>
            </a:pPr>
            <a:endParaRPr lang="en-US" dirty="0">
              <a:solidFill>
                <a:srgbClr val="0000FF"/>
              </a:solidFill>
              <a:latin typeface="Times New Roman" panose="02020603050405020304" pitchFamily="18" charset="0"/>
              <a:cs typeface="Times New Roman" panose="02020603050405020304" pitchFamily="18" charset="0"/>
            </a:endParaRPr>
          </a:p>
          <a:p>
            <a:pPr marL="342900" indent="-342900">
              <a:buAutoNum type="arabicPeriod"/>
            </a:pPr>
            <a:r>
              <a:rPr lang="en-US" dirty="0">
                <a:solidFill>
                  <a:srgbClr val="0000FF"/>
                </a:solidFill>
                <a:latin typeface="Times New Roman" panose="02020603050405020304" pitchFamily="18" charset="0"/>
                <a:cs typeface="Times New Roman" panose="02020603050405020304" pitchFamily="18" charset="0"/>
              </a:rPr>
              <a:t>Personal voice assistant for students </a:t>
            </a:r>
          </a:p>
          <a:p>
            <a:pPr marL="342891" algn="just" eaLnBrk="0" hangingPunct="0">
              <a:spcBef>
                <a:spcPct val="20000"/>
              </a:spcBef>
              <a:defRPr/>
            </a:pPr>
            <a:endParaRPr lang="en-US" dirty="0">
              <a:solidFill>
                <a:srgbClr val="0000FF"/>
              </a:solidFill>
              <a:latin typeface="Times New Roman" panose="02020603050405020304" pitchFamily="18" charset="0"/>
              <a:cs typeface="Times New Roman" panose="02020603050405020304" pitchFamily="18"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b="1" dirty="0">
                <a:solidFill>
                  <a:srgbClr val="FF0000"/>
                </a:solidFill>
                <a:latin typeface="Trebuchet MS" pitchFamily="34" charset="0"/>
              </a:rPr>
              <a:t>Abstract and Scope</a:t>
            </a:r>
          </a:p>
        </p:txBody>
      </p:sp>
      <p:pic>
        <p:nvPicPr>
          <p:cNvPr id="6" name="Picture 5"/>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2</a:t>
            </a:fld>
            <a:endParaRPr lang="en-US" dirty="0"/>
          </a:p>
        </p:txBody>
      </p:sp>
    </p:spTree>
    <p:extLst>
      <p:ext uri="{BB962C8B-B14F-4D97-AF65-F5344CB8AC3E}">
        <p14:creationId xmlns:p14="http://schemas.microsoft.com/office/powerpoint/2010/main" val="4256931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388307" y="1997075"/>
            <a:ext cx="10965493" cy="3990366"/>
          </a:xfrm>
          <a:prstGeom prst="rect">
            <a:avLst/>
          </a:prstGeom>
        </p:spPr>
        <p:txBody>
          <a:bodyPr/>
          <a:lstStyle/>
          <a:p>
            <a:pPr marL="342891" indent="12700" algn="just" eaLnBrk="0" hangingPunct="0">
              <a:spcBef>
                <a:spcPct val="20000"/>
              </a:spcBef>
              <a:buFont typeface="Wingdings" pitchFamily="2" charset="2"/>
              <a:buChar char="§"/>
              <a:defRPr/>
            </a:pPr>
            <a:r>
              <a:rPr lang="en-IN" kern="0" dirty="0">
                <a:solidFill>
                  <a:srgbClr val="0000FF"/>
                </a:solidFill>
                <a:latin typeface="Times New Roman" panose="02020603050405020304" pitchFamily="18" charset="0"/>
                <a:cs typeface="Times New Roman" panose="02020603050405020304" pitchFamily="18" charset="0"/>
              </a:rPr>
              <a:t> Suggestions and remarks given by the panel members.</a:t>
            </a:r>
          </a:p>
          <a:p>
            <a:pPr marL="342891" indent="12700" algn="just" eaLnBrk="0" hangingPunct="0">
              <a:spcBef>
                <a:spcPct val="20000"/>
              </a:spcBef>
              <a:buFont typeface="Wingdings" pitchFamily="2" charset="2"/>
              <a:buChar char="§"/>
              <a:defRPr/>
            </a:pPr>
            <a:endParaRPr lang="en-IN" b="1" kern="0" dirty="0">
              <a:solidFill>
                <a:srgbClr val="0000FF"/>
              </a:solidFill>
              <a:latin typeface="Times New Roman" panose="02020603050405020304" pitchFamily="18" charset="0"/>
              <a:cs typeface="Times New Roman" panose="02020603050405020304" pitchFamily="18" charset="0"/>
            </a:endParaRPr>
          </a:p>
          <a:p>
            <a:pPr marL="628641" indent="-285750" algn="just" eaLnBrk="0" hangingPunct="0">
              <a:spcBef>
                <a:spcPct val="20000"/>
              </a:spcBef>
              <a:buFont typeface="Arial" panose="020B0604020202020204" pitchFamily="34" charset="0"/>
              <a:buChar char="•"/>
              <a:defRPr/>
            </a:pPr>
            <a:r>
              <a:rPr lang="en-IN" sz="1600" b="1" kern="0" dirty="0">
                <a:solidFill>
                  <a:srgbClr val="0000FF"/>
                </a:solidFill>
                <a:latin typeface="Times New Roman" panose="02020603050405020304" pitchFamily="18" charset="0"/>
                <a:cs typeface="Times New Roman" panose="02020603050405020304" pitchFamily="18" charset="0"/>
              </a:rPr>
              <a:t>Fetching from documents: </a:t>
            </a:r>
            <a:r>
              <a:rPr lang="en-IN" sz="1600" kern="0" dirty="0">
                <a:solidFill>
                  <a:srgbClr val="0000FF"/>
                </a:solidFill>
                <a:latin typeface="Times New Roman" panose="02020603050405020304" pitchFamily="18" charset="0"/>
                <a:cs typeface="Times New Roman" panose="02020603050405020304" pitchFamily="18" charset="0"/>
              </a:rPr>
              <a:t>We are going to use OpenCV for extraction of table information from ISA and any PDF into CSV.</a:t>
            </a:r>
          </a:p>
          <a:p>
            <a:pPr marL="342891" algn="just" eaLnBrk="0" hangingPunct="0">
              <a:spcBef>
                <a:spcPct val="20000"/>
              </a:spcBef>
              <a:defRPr/>
            </a:pPr>
            <a:endParaRPr lang="en-IN" sz="1600" kern="0" dirty="0">
              <a:solidFill>
                <a:srgbClr val="0000FF"/>
              </a:solidFill>
              <a:latin typeface="Times New Roman" panose="02020603050405020304" pitchFamily="18" charset="0"/>
              <a:cs typeface="Times New Roman" panose="02020603050405020304" pitchFamily="18" charset="0"/>
            </a:endParaRPr>
          </a:p>
          <a:p>
            <a:pPr marL="628641" indent="-285750" algn="just" eaLnBrk="0" hangingPunct="0">
              <a:spcBef>
                <a:spcPct val="20000"/>
              </a:spcBef>
              <a:buFont typeface="Arial" panose="020B0604020202020204" pitchFamily="34" charset="0"/>
              <a:buChar char="•"/>
              <a:defRPr/>
            </a:pPr>
            <a:r>
              <a:rPr lang="en-IN" sz="1600" b="1" kern="0" dirty="0">
                <a:solidFill>
                  <a:srgbClr val="0000FF"/>
                </a:solidFill>
                <a:latin typeface="Times New Roman" panose="02020603050405020304" pitchFamily="18" charset="0"/>
                <a:cs typeface="Times New Roman" panose="02020603050405020304" pitchFamily="18" charset="0"/>
              </a:rPr>
              <a:t>Voice training module : </a:t>
            </a:r>
            <a:r>
              <a:rPr lang="en-US" sz="1600" kern="0" dirty="0">
                <a:solidFill>
                  <a:srgbClr val="0000FF"/>
                </a:solidFill>
                <a:latin typeface="Times New Roman" panose="02020603050405020304" pitchFamily="18" charset="0"/>
                <a:cs typeface="Times New Roman" panose="02020603050405020304" pitchFamily="18" charset="0"/>
              </a:rPr>
              <a:t>Natural Language Processing (NLP) will be used to convert normal language queries into database queries.</a:t>
            </a:r>
            <a:endParaRPr lang="en-IN" sz="1600" kern="0" dirty="0">
              <a:solidFill>
                <a:srgbClr val="0000FF"/>
              </a:solidFill>
              <a:latin typeface="Times New Roman" panose="02020603050405020304" pitchFamily="18" charset="0"/>
              <a:cs typeface="Times New Roman" panose="02020603050405020304" pitchFamily="18" charset="0"/>
            </a:endParaRPr>
          </a:p>
          <a:p>
            <a:pPr marL="342891" algn="just" eaLnBrk="0" hangingPunct="0">
              <a:spcBef>
                <a:spcPct val="20000"/>
              </a:spcBef>
              <a:defRPr/>
            </a:pPr>
            <a:endParaRPr lang="en-IN" sz="1600" kern="0" dirty="0">
              <a:solidFill>
                <a:srgbClr val="0000FF"/>
              </a:solidFill>
              <a:latin typeface="Times New Roman" panose="02020603050405020304" pitchFamily="18" charset="0"/>
              <a:cs typeface="Times New Roman" panose="02020603050405020304" pitchFamily="18" charset="0"/>
            </a:endParaRPr>
          </a:p>
          <a:p>
            <a:pPr marL="628641" indent="-285750" algn="just" eaLnBrk="0" hangingPunct="0">
              <a:spcBef>
                <a:spcPct val="20000"/>
              </a:spcBef>
              <a:buFont typeface="Arial" panose="020B0604020202020204" pitchFamily="34" charset="0"/>
              <a:buChar char="•"/>
              <a:defRPr/>
            </a:pPr>
            <a:r>
              <a:rPr lang="en-IN" sz="1600" b="1" kern="0" dirty="0">
                <a:solidFill>
                  <a:srgbClr val="0000FF"/>
                </a:solidFill>
                <a:latin typeface="Times New Roman" panose="02020603050405020304" pitchFamily="18" charset="0"/>
                <a:cs typeface="Times New Roman" panose="02020603050405020304" pitchFamily="18" charset="0"/>
              </a:rPr>
              <a:t>Voice Authentication : </a:t>
            </a:r>
            <a:r>
              <a:rPr lang="en-IN" sz="1600" kern="0" dirty="0">
                <a:solidFill>
                  <a:srgbClr val="0000FF"/>
                </a:solidFill>
                <a:latin typeface="Times New Roman" panose="02020603050405020304" pitchFamily="18" charset="0"/>
                <a:cs typeface="Times New Roman" panose="02020603050405020304" pitchFamily="18" charset="0"/>
              </a:rPr>
              <a:t>We are going to use </a:t>
            </a:r>
            <a:r>
              <a:rPr lang="en-IN" sz="1600" b="0" i="0" dirty="0">
                <a:solidFill>
                  <a:srgbClr val="0000FF"/>
                </a:solidFill>
                <a:effectLst/>
                <a:latin typeface="Times New Roman" panose="02020603050405020304" pitchFamily="18" charset="0"/>
                <a:cs typeface="Times New Roman" panose="02020603050405020304" pitchFamily="18" charset="0"/>
              </a:rPr>
              <a:t>Gaussian Mixture Model-Universal Background Model (GMM-UBM) for voice </a:t>
            </a:r>
            <a:r>
              <a:rPr lang="en-IN" sz="1600" dirty="0">
                <a:solidFill>
                  <a:srgbClr val="0000FF"/>
                </a:solidFill>
                <a:latin typeface="Times New Roman" panose="02020603050405020304" pitchFamily="18" charset="0"/>
                <a:cs typeface="Times New Roman" panose="02020603050405020304" pitchFamily="18" charset="0"/>
              </a:rPr>
              <a:t>a</a:t>
            </a:r>
            <a:r>
              <a:rPr lang="en-IN" sz="1600" b="0" i="0" dirty="0">
                <a:solidFill>
                  <a:srgbClr val="0000FF"/>
                </a:solidFill>
                <a:effectLst/>
                <a:latin typeface="Times New Roman" panose="02020603050405020304" pitchFamily="18" charset="0"/>
                <a:cs typeface="Times New Roman" panose="02020603050405020304" pitchFamily="18" charset="0"/>
              </a:rPr>
              <a:t>uthentication.</a:t>
            </a:r>
          </a:p>
          <a:p>
            <a:pPr marL="342891" algn="just" eaLnBrk="0" hangingPunct="0">
              <a:spcBef>
                <a:spcPct val="20000"/>
              </a:spcBef>
              <a:defRPr/>
            </a:pPr>
            <a:endParaRPr lang="en-IN" sz="1600" kern="0" dirty="0">
              <a:solidFill>
                <a:srgbClr val="0000FF"/>
              </a:solidFill>
              <a:latin typeface="Times New Roman" panose="02020603050405020304" pitchFamily="18" charset="0"/>
              <a:cs typeface="Times New Roman" panose="02020603050405020304" pitchFamily="18" charset="0"/>
            </a:endParaRPr>
          </a:p>
          <a:p>
            <a:pPr marL="628641" indent="-285750" algn="just" eaLnBrk="0" hangingPunct="0">
              <a:spcBef>
                <a:spcPct val="20000"/>
              </a:spcBef>
              <a:buFont typeface="Arial" panose="020B0604020202020204" pitchFamily="34" charset="0"/>
              <a:buChar char="•"/>
              <a:defRPr/>
            </a:pPr>
            <a:r>
              <a:rPr lang="en-IN" sz="1600" b="1" kern="0" dirty="0">
                <a:solidFill>
                  <a:srgbClr val="0000FF"/>
                </a:solidFill>
                <a:latin typeface="Times New Roman" panose="02020603050405020304" pitchFamily="18" charset="0"/>
                <a:cs typeface="Times New Roman" panose="02020603050405020304" pitchFamily="18" charset="0"/>
              </a:rPr>
              <a:t>Web Scraping : </a:t>
            </a:r>
            <a:r>
              <a:rPr lang="en-IN" sz="1600" kern="0" dirty="0">
                <a:solidFill>
                  <a:srgbClr val="0000FF"/>
                </a:solidFill>
                <a:latin typeface="Times New Roman" panose="02020603050405020304" pitchFamily="18" charset="0"/>
                <a:cs typeface="Times New Roman" panose="02020603050405020304" pitchFamily="18" charset="0"/>
              </a:rPr>
              <a:t>We are fetching the students' data from the PESU Academy using Selenium Web Drivers.</a:t>
            </a: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b="1" dirty="0">
                <a:solidFill>
                  <a:srgbClr val="FF0000"/>
                </a:solidFill>
                <a:latin typeface="Trebuchet MS" pitchFamily="34" charset="0"/>
              </a:rPr>
              <a:t>Suggestions from Review - 2</a:t>
            </a:r>
          </a:p>
        </p:txBody>
      </p:sp>
      <p:pic>
        <p:nvPicPr>
          <p:cNvPr id="6" name="Picture 5"/>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3</a:t>
            </a:fld>
            <a:endParaRPr lang="en-US"/>
          </a:p>
        </p:txBody>
      </p:sp>
    </p:spTree>
    <p:extLst>
      <p:ext uri="{BB962C8B-B14F-4D97-AF65-F5344CB8AC3E}">
        <p14:creationId xmlns:p14="http://schemas.microsoft.com/office/powerpoint/2010/main" val="474425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6"/>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6" name="Google Shape;46;p6"/>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b="1" dirty="0">
                <a:solidFill>
                  <a:srgbClr val="FF0000"/>
                </a:solidFill>
                <a:latin typeface="Trebuchet MS"/>
                <a:ea typeface="Trebuchet MS"/>
                <a:cs typeface="Trebuchet MS"/>
                <a:sym typeface="Trebuchet MS"/>
              </a:rPr>
              <a:t>Design Approach </a:t>
            </a:r>
            <a:endParaRPr sz="1400" b="1" dirty="0">
              <a:solidFill>
                <a:srgbClr val="000000"/>
              </a:solidFill>
              <a:latin typeface="Arial"/>
              <a:ea typeface="Arial"/>
              <a:cs typeface="Arial"/>
              <a:sym typeface="Arial"/>
            </a:endParaRPr>
          </a:p>
        </p:txBody>
      </p:sp>
      <p:sp>
        <p:nvSpPr>
          <p:cNvPr id="47" name="Google Shape;47;p6"/>
          <p:cNvSpPr txBox="1"/>
          <p:nvPr/>
        </p:nvSpPr>
        <p:spPr>
          <a:xfrm>
            <a:off x="1866312" y="1889473"/>
            <a:ext cx="8779400" cy="1539527"/>
          </a:xfrm>
          <a:prstGeom prst="rect">
            <a:avLst/>
          </a:prstGeom>
          <a:noFill/>
          <a:ln>
            <a:noFill/>
          </a:ln>
        </p:spPr>
        <p:txBody>
          <a:bodyPr spcFirstLastPara="1" wrap="square" lIns="91425" tIns="45700" rIns="91425" bIns="45700" anchor="ctr" anchorCtr="0">
            <a:noAutofit/>
          </a:bodyPr>
          <a:lstStyle/>
          <a:p>
            <a:pPr marL="742950" indent="-285750" algn="just">
              <a:spcBef>
                <a:spcPts val="480"/>
              </a:spcBef>
              <a:spcAft>
                <a:spcPts val="0"/>
              </a:spcAft>
              <a:buFont typeface="Arial" panose="020B0604020202020204" pitchFamily="34" charset="0"/>
              <a:buChar char="•"/>
            </a:pPr>
            <a:r>
              <a:rPr lang="en-US" sz="1600" dirty="0">
                <a:solidFill>
                  <a:srgbClr val="0000FF"/>
                </a:solidFill>
                <a:latin typeface="Times New Roman" panose="02020603050405020304" pitchFamily="18" charset="0"/>
                <a:ea typeface="Trebuchet MS"/>
                <a:cs typeface="Times New Roman" panose="02020603050405020304" pitchFamily="18" charset="0"/>
                <a:sym typeface="Trebuchet MS"/>
              </a:rPr>
              <a:t>We are following sequential and iterative design models in making of our AI trained voice assistant. (this model will help us in making the software and launch  of every sprint in sequential order)</a:t>
            </a:r>
          </a:p>
          <a:p>
            <a:pPr marL="457200" algn="just">
              <a:spcBef>
                <a:spcPts val="480"/>
              </a:spcBef>
              <a:spcAft>
                <a:spcPts val="0"/>
              </a:spcAft>
            </a:pPr>
            <a:endParaRPr lang="en-US" sz="1600" dirty="0">
              <a:solidFill>
                <a:srgbClr val="0000FF"/>
              </a:solidFill>
              <a:latin typeface="Times New Roman" panose="02020603050405020304" pitchFamily="18" charset="0"/>
              <a:ea typeface="Trebuchet MS"/>
              <a:cs typeface="Times New Roman" panose="02020603050405020304" pitchFamily="18" charset="0"/>
              <a:sym typeface="Trebuchet MS"/>
            </a:endParaRPr>
          </a:p>
          <a:p>
            <a:pPr marL="742950" indent="-285750" algn="just">
              <a:spcBef>
                <a:spcPts val="480"/>
              </a:spcBef>
              <a:spcAft>
                <a:spcPts val="0"/>
              </a:spcAft>
              <a:buFont typeface="Arial" panose="020B0604020202020204" pitchFamily="34" charset="0"/>
              <a:buChar char="•"/>
            </a:pPr>
            <a:r>
              <a:rPr lang="en-US" sz="1600" dirty="0">
                <a:solidFill>
                  <a:srgbClr val="0000FF"/>
                </a:solidFill>
                <a:latin typeface="Times New Roman" panose="02020603050405020304" pitchFamily="18" charset="0"/>
                <a:ea typeface="Trebuchet MS"/>
                <a:cs typeface="Times New Roman" panose="02020603050405020304" pitchFamily="18" charset="0"/>
                <a:sym typeface="Trebuchet MS"/>
              </a:rPr>
              <a:t>Key features have been divided in four major components</a:t>
            </a:r>
          </a:p>
        </p:txBody>
      </p:sp>
      <p:pic>
        <p:nvPicPr>
          <p:cNvPr id="5" name="Picture 4"/>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4</a:t>
            </a:fld>
            <a:endParaRPr lang="en-US"/>
          </a:p>
        </p:txBody>
      </p:sp>
      <p:pic>
        <p:nvPicPr>
          <p:cNvPr id="6" name="Picture 5">
            <a:extLst>
              <a:ext uri="{FF2B5EF4-FFF2-40B4-BE49-F238E27FC236}">
                <a16:creationId xmlns:a16="http://schemas.microsoft.com/office/drawing/2014/main" id="{1EF7FCA9-A678-E421-425B-5362D913BC36}"/>
              </a:ext>
            </a:extLst>
          </p:cNvPr>
          <p:cNvPicPr>
            <a:picLocks noChangeAspect="1"/>
          </p:cNvPicPr>
          <p:nvPr/>
        </p:nvPicPr>
        <p:blipFill rotWithShape="1">
          <a:blip r:embed="rId4">
            <a:extLst>
              <a:ext uri="{28A0092B-C50C-407E-A947-70E740481C1C}">
                <a14:useLocalDpi xmlns:a14="http://schemas.microsoft.com/office/drawing/2010/main" val="0"/>
              </a:ext>
            </a:extLst>
          </a:blip>
          <a:srcRect r="13107"/>
          <a:stretch/>
        </p:blipFill>
        <p:spPr>
          <a:xfrm>
            <a:off x="2981957" y="3574893"/>
            <a:ext cx="5952493" cy="31465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8079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pic>
        <p:nvPicPr>
          <p:cNvPr id="2" name="Picture 1">
            <a:extLst>
              <a:ext uri="{FF2B5EF4-FFF2-40B4-BE49-F238E27FC236}">
                <a16:creationId xmlns:a16="http://schemas.microsoft.com/office/drawing/2014/main" id="{EC4CF0FC-137F-F541-621C-F9A77CE0DA5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990" t="16406" r="1134" b="8137"/>
          <a:stretch/>
        </p:blipFill>
        <p:spPr>
          <a:xfrm>
            <a:off x="844550" y="3575837"/>
            <a:ext cx="10629900" cy="29630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971800" y="111945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b="1" dirty="0">
                <a:solidFill>
                  <a:srgbClr val="FF0000"/>
                </a:solidFill>
              </a:rPr>
              <a:t>Plan on execution of key features</a:t>
            </a:r>
          </a:p>
        </p:txBody>
      </p:sp>
      <p:sp>
        <p:nvSpPr>
          <p:cNvPr id="54" name="Google Shape;54;p7"/>
          <p:cNvSpPr txBox="1"/>
          <p:nvPr/>
        </p:nvSpPr>
        <p:spPr>
          <a:xfrm>
            <a:off x="1657700" y="1447800"/>
            <a:ext cx="9010300" cy="2508249"/>
          </a:xfrm>
          <a:prstGeom prst="rect">
            <a:avLst/>
          </a:prstGeom>
          <a:noFill/>
          <a:ln>
            <a:noFill/>
          </a:ln>
        </p:spPr>
        <p:txBody>
          <a:bodyPr spcFirstLastPara="1" wrap="square" lIns="91425" tIns="45700" rIns="91425" bIns="45700" anchor="ctr" anchorCtr="0">
            <a:noAutofit/>
          </a:bodyPr>
          <a:lstStyle/>
          <a:p>
            <a:pPr marL="457200">
              <a:spcBef>
                <a:spcPts val="480"/>
              </a:spcBef>
              <a:spcAft>
                <a:spcPts val="0"/>
              </a:spcAft>
            </a:pPr>
            <a:r>
              <a:rPr lang="en-US" b="1" dirty="0">
                <a:solidFill>
                  <a:srgbClr val="0000FF"/>
                </a:solidFill>
                <a:latin typeface="Times New Roman" panose="02020603050405020304" pitchFamily="18" charset="0"/>
                <a:ea typeface="Trebuchet MS"/>
                <a:cs typeface="Times New Roman" panose="02020603050405020304" pitchFamily="18" charset="0"/>
                <a:sym typeface="Trebuchet MS"/>
              </a:rPr>
              <a:t>Data Extraction:</a:t>
            </a:r>
          </a:p>
          <a:p>
            <a:pPr marL="628641" indent="-28575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In order to, extract data from image Image has to be in good quality. That’s why we are using Logistic Regression to classify image as good or bad. </a:t>
            </a:r>
            <a:r>
              <a:rPr lang="en-IN" sz="1400" dirty="0">
                <a:solidFill>
                  <a:srgbClr val="0000FF"/>
                </a:solidFill>
                <a:latin typeface="Times New Roman" panose="02020603050405020304" pitchFamily="18" charset="0"/>
                <a:cs typeface="Times New Roman" panose="02020603050405020304" pitchFamily="18" charset="0"/>
              </a:rPr>
              <a:t>Accuracy of Logistic Regression model was 83% </a:t>
            </a:r>
          </a:p>
          <a:p>
            <a:pPr marL="628641" indent="-285750" algn="just" eaLnBrk="0" hangingPunct="0">
              <a:spcBef>
                <a:spcPct val="20000"/>
              </a:spcBef>
              <a:buFont typeface="Arial" panose="020B0604020202020204" pitchFamily="34" charset="0"/>
              <a:buChar char="•"/>
              <a:defRPr/>
            </a:pPr>
            <a:endParaRPr lang="en-IN" sz="1600" dirty="0">
              <a:solidFill>
                <a:srgbClr val="0000FF"/>
              </a:solidFill>
              <a:latin typeface="Times New Roman" panose="02020603050405020304" pitchFamily="18" charset="0"/>
              <a:cs typeface="Times New Roman" panose="02020603050405020304" pitchFamily="18" charset="0"/>
            </a:endParaRPr>
          </a:p>
          <a:p>
            <a:pPr marL="628641" indent="-28575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For Extraction of data from. We are going to use OpenCV and PY tesseract for text extraction from each cell.</a:t>
            </a:r>
            <a:endParaRPr lang="en-US" sz="1600" dirty="0">
              <a:solidFill>
                <a:srgbClr val="0000FF"/>
              </a:solidFill>
              <a:latin typeface="Times New Roman" panose="02020603050405020304" pitchFamily="18" charset="0"/>
              <a:cs typeface="Times New Roman" panose="02020603050405020304" pitchFamily="18" charset="0"/>
            </a:endParaRPr>
          </a:p>
          <a:p>
            <a:pPr marL="685791" indent="-342900" algn="just" eaLnBrk="0" hangingPunct="0">
              <a:spcBef>
                <a:spcPct val="20000"/>
              </a:spcBef>
              <a:buFont typeface="Arial" panose="020B0604020202020204" pitchFamily="34" charset="0"/>
              <a:buChar char="•"/>
              <a:defRPr/>
            </a:pPr>
            <a:endParaRPr lang="en-IN" sz="1600" dirty="0">
              <a:solidFill>
                <a:srgbClr val="0000FF"/>
              </a:solidFill>
              <a:latin typeface="Times New Roman" panose="02020603050405020304" pitchFamily="18" charset="0"/>
              <a:cs typeface="Times New Roman" panose="02020603050405020304" pitchFamily="18" charset="0"/>
            </a:endParaRPr>
          </a:p>
          <a:p>
            <a:pPr marL="457200">
              <a:spcBef>
                <a:spcPts val="480"/>
              </a:spcBef>
              <a:spcAft>
                <a:spcPts val="0"/>
              </a:spcAft>
            </a:pPr>
            <a:endParaRPr lang="en-US" sz="1600" dirty="0">
              <a:solidFill>
                <a:srgbClr val="0033CC"/>
              </a:solidFill>
              <a:latin typeface="Times New Roman" panose="02020603050405020304" pitchFamily="18" charset="0"/>
              <a:ea typeface="Trebuchet MS"/>
              <a:cs typeface="Times New Roman" panose="02020603050405020304" pitchFamily="18" charset="0"/>
              <a:sym typeface="Trebuchet MS"/>
            </a:endParaRPr>
          </a:p>
        </p:txBody>
      </p:sp>
      <p:pic>
        <p:nvPicPr>
          <p:cNvPr id="5" name="Picture 4"/>
          <p:cNvPicPr>
            <a:picLocks noChangeAspect="1"/>
          </p:cNvPicPr>
          <p:nvPr/>
        </p:nvPicPr>
        <p:blipFill>
          <a:blip r:embed="rId4"/>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5</a:t>
            </a:fld>
            <a:endParaRPr lang="en-US"/>
          </a:p>
        </p:txBody>
      </p:sp>
    </p:spTree>
    <p:extLst>
      <p:ext uri="{BB962C8B-B14F-4D97-AF65-F5344CB8AC3E}">
        <p14:creationId xmlns:p14="http://schemas.microsoft.com/office/powerpoint/2010/main" val="2544911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b="1" dirty="0">
                <a:solidFill>
                  <a:srgbClr val="FF0000"/>
                </a:solidFill>
              </a:rPr>
              <a:t>Plan on execution of key features</a:t>
            </a:r>
          </a:p>
        </p:txBody>
      </p:sp>
      <p:sp>
        <p:nvSpPr>
          <p:cNvPr id="54" name="Google Shape;54;p7"/>
          <p:cNvSpPr txBox="1"/>
          <p:nvPr/>
        </p:nvSpPr>
        <p:spPr>
          <a:xfrm>
            <a:off x="4649602" y="1645784"/>
            <a:ext cx="7286759" cy="4905228"/>
          </a:xfrm>
          <a:prstGeom prst="rect">
            <a:avLst/>
          </a:prstGeom>
          <a:noFill/>
          <a:ln>
            <a:noFill/>
          </a:ln>
        </p:spPr>
        <p:txBody>
          <a:bodyPr spcFirstLastPara="1" wrap="square" lIns="91425" tIns="45700" rIns="91425" bIns="45700" anchor="ctr" anchorCtr="0">
            <a:noAutofit/>
          </a:bodyPr>
          <a:lstStyle/>
          <a:p>
            <a:pPr marL="685791" indent="-34290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Working model is simple, audio is broken down into .125 seconds clip, fed to feature extraction algorithm</a:t>
            </a:r>
          </a:p>
          <a:p>
            <a:pPr marL="685791" indent="-34290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Then,  weights are added and passed to KNN, KNN classifies as human voice and non human voice</a:t>
            </a:r>
          </a:p>
          <a:p>
            <a:pPr marL="457200">
              <a:spcBef>
                <a:spcPts val="480"/>
              </a:spcBef>
              <a:spcAft>
                <a:spcPts val="0"/>
              </a:spcAft>
            </a:pPr>
            <a:r>
              <a:rPr lang="en-US" sz="1600" dirty="0">
                <a:solidFill>
                  <a:srgbClr val="0000FF"/>
                </a:solidFill>
                <a:latin typeface="Times New Roman" panose="02020603050405020304" pitchFamily="18" charset="0"/>
                <a:cs typeface="Times New Roman" panose="02020603050405020304" pitchFamily="18" charset="0"/>
                <a:sym typeface="Trebuchet MS"/>
              </a:rPr>
              <a:t>Audio Features : -</a:t>
            </a:r>
          </a:p>
          <a:p>
            <a:pPr marL="685791" indent="-34290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Mel-Frequency Cepstral Coefficients</a:t>
            </a:r>
          </a:p>
          <a:p>
            <a:pPr marL="685791" indent="-342900"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Spectral Roll – Off</a:t>
            </a:r>
          </a:p>
          <a:p>
            <a:pPr marL="685791" indent="-342900"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Spectral Centroid</a:t>
            </a:r>
          </a:p>
          <a:p>
            <a:pPr marL="685791" indent="-342900"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Zero Crossing Rate</a:t>
            </a:r>
          </a:p>
        </p:txBody>
      </p:sp>
      <p:pic>
        <p:nvPicPr>
          <p:cNvPr id="5" name="Picture 4"/>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6</a:t>
            </a:fld>
            <a:endParaRPr lang="en-US"/>
          </a:p>
        </p:txBody>
      </p:sp>
      <p:pic>
        <p:nvPicPr>
          <p:cNvPr id="4" name="Picture 3">
            <a:extLst>
              <a:ext uri="{FF2B5EF4-FFF2-40B4-BE49-F238E27FC236}">
                <a16:creationId xmlns:a16="http://schemas.microsoft.com/office/drawing/2014/main" id="{F0786F50-BB17-F578-1E95-AC1C39020DC8}"/>
              </a:ext>
            </a:extLst>
          </p:cNvPr>
          <p:cNvPicPr>
            <a:picLocks noChangeAspect="1"/>
          </p:cNvPicPr>
          <p:nvPr/>
        </p:nvPicPr>
        <p:blipFill rotWithShape="1">
          <a:blip r:embed="rId4">
            <a:extLst>
              <a:ext uri="{28A0092B-C50C-407E-A947-70E740481C1C}">
                <a14:useLocalDpi xmlns:a14="http://schemas.microsoft.com/office/drawing/2010/main" val="0"/>
              </a:ext>
            </a:extLst>
          </a:blip>
          <a:srcRect t="2330" r="2405"/>
          <a:stretch/>
        </p:blipFill>
        <p:spPr>
          <a:xfrm>
            <a:off x="319139" y="672383"/>
            <a:ext cx="3865747" cy="5878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84242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b="1" dirty="0">
                <a:solidFill>
                  <a:srgbClr val="FF0000"/>
                </a:solidFill>
              </a:rPr>
              <a:t>Plan on execution of key features</a:t>
            </a:r>
          </a:p>
        </p:txBody>
      </p:sp>
      <p:sp>
        <p:nvSpPr>
          <p:cNvPr id="54" name="Google Shape;54;p7"/>
          <p:cNvSpPr txBox="1"/>
          <p:nvPr/>
        </p:nvSpPr>
        <p:spPr>
          <a:xfrm>
            <a:off x="4649602" y="1645784"/>
            <a:ext cx="7286759" cy="4905228"/>
          </a:xfrm>
          <a:prstGeom prst="rect">
            <a:avLst/>
          </a:prstGeom>
          <a:noFill/>
          <a:ln>
            <a:noFill/>
          </a:ln>
        </p:spPr>
        <p:txBody>
          <a:bodyPr spcFirstLastPara="1" wrap="square" lIns="91425" tIns="45700" rIns="91425" bIns="45700" anchor="ctr" anchorCtr="0">
            <a:noAutofit/>
          </a:bodyPr>
          <a:lstStyle/>
          <a:p>
            <a:pPr marL="342891" algn="just" eaLnBrk="0" hangingPunct="0">
              <a:spcBef>
                <a:spcPct val="20000"/>
              </a:spcBef>
              <a:defRPr/>
            </a:pPr>
            <a:r>
              <a:rPr lang="en-IN" sz="1600" b="1" dirty="0">
                <a:solidFill>
                  <a:srgbClr val="0000FF"/>
                </a:solidFill>
                <a:latin typeface="Times New Roman" panose="02020603050405020304" pitchFamily="18" charset="0"/>
                <a:cs typeface="Times New Roman" panose="02020603050405020304" pitchFamily="18" charset="0"/>
              </a:rPr>
              <a:t>What do these features tell us </a:t>
            </a:r>
          </a:p>
          <a:p>
            <a:pPr marL="342891" algn="just" eaLnBrk="0" hangingPunct="0">
              <a:spcBef>
                <a:spcPct val="20000"/>
              </a:spcBef>
              <a:defRPr/>
            </a:pPr>
            <a:endParaRPr lang="en-IN" sz="1600" dirty="0">
              <a:solidFill>
                <a:srgbClr val="0000FF"/>
              </a:solidFill>
              <a:latin typeface="Times New Roman" panose="02020603050405020304" pitchFamily="18" charset="0"/>
              <a:cs typeface="Times New Roman" panose="02020603050405020304" pitchFamily="18" charset="0"/>
            </a:endParaRPr>
          </a:p>
          <a:p>
            <a:pPr lvl="1">
              <a:buFont typeface="+mj-lt"/>
              <a:buAutoNum type="arabicPeriod"/>
            </a:pPr>
            <a:r>
              <a:rPr lang="en-IN" sz="1400" b="0" i="0" dirty="0">
                <a:solidFill>
                  <a:srgbClr val="0000FF"/>
                </a:solidFill>
                <a:effectLst/>
                <a:latin typeface="Times New Roman" panose="02020603050405020304" pitchFamily="18" charset="0"/>
                <a:cs typeface="Times New Roman" panose="02020603050405020304" pitchFamily="18" charset="0"/>
              </a:rPr>
              <a:t> The pitch of the sound: Spectral Centroid and MFCCs can help identify the pitch or fundamental frequency of the sound.</a:t>
            </a:r>
          </a:p>
          <a:p>
            <a:pPr lvl="1">
              <a:buFont typeface="+mj-lt"/>
              <a:buAutoNum type="arabicPeriod"/>
            </a:pPr>
            <a:endParaRPr lang="en-IN" sz="1400" b="0" i="0" dirty="0">
              <a:solidFill>
                <a:srgbClr val="0000FF"/>
              </a:solidFill>
              <a:effectLst/>
              <a:latin typeface="Times New Roman" panose="02020603050405020304" pitchFamily="18" charset="0"/>
              <a:cs typeface="Times New Roman" panose="02020603050405020304" pitchFamily="18" charset="0"/>
            </a:endParaRPr>
          </a:p>
          <a:p>
            <a:pPr lvl="1">
              <a:buFont typeface="+mj-lt"/>
              <a:buAutoNum type="arabicPeriod"/>
            </a:pPr>
            <a:r>
              <a:rPr lang="en-IN" sz="1400" b="0" i="0" dirty="0">
                <a:solidFill>
                  <a:srgbClr val="0000FF"/>
                </a:solidFill>
                <a:effectLst/>
                <a:latin typeface="Times New Roman" panose="02020603050405020304" pitchFamily="18" charset="0"/>
                <a:cs typeface="Times New Roman" panose="02020603050405020304" pitchFamily="18" charset="0"/>
              </a:rPr>
              <a:t> The timbre of the sound: MFCCs can help to identify the timbre or quality of the sound, such as whether it is a voice, a musical instrument or noise.</a:t>
            </a:r>
          </a:p>
          <a:p>
            <a:pPr lvl="1">
              <a:buFont typeface="+mj-lt"/>
              <a:buAutoNum type="arabicPeriod"/>
            </a:pPr>
            <a:endParaRPr lang="en-IN" sz="1400" b="0" i="0" dirty="0">
              <a:solidFill>
                <a:srgbClr val="0000FF"/>
              </a:solidFill>
              <a:effectLst/>
              <a:latin typeface="Times New Roman" panose="02020603050405020304" pitchFamily="18" charset="0"/>
              <a:cs typeface="Times New Roman" panose="02020603050405020304" pitchFamily="18" charset="0"/>
            </a:endParaRPr>
          </a:p>
          <a:p>
            <a:pPr lvl="1">
              <a:buFont typeface="+mj-lt"/>
              <a:buAutoNum type="arabicPeriod"/>
            </a:pPr>
            <a:r>
              <a:rPr lang="en-IN" sz="1400" b="0" i="0" dirty="0">
                <a:solidFill>
                  <a:srgbClr val="0000FF"/>
                </a:solidFill>
                <a:effectLst/>
                <a:latin typeface="Times New Roman" panose="02020603050405020304" pitchFamily="18" charset="0"/>
                <a:cs typeface="Times New Roman" panose="02020603050405020304" pitchFamily="18" charset="0"/>
              </a:rPr>
              <a:t> The rhythmic structure of the sound: Zero Crossing Rate can help to identify the rhythmic structure of the sound, such as how often it repeats.</a:t>
            </a:r>
          </a:p>
          <a:p>
            <a:pPr lvl="1">
              <a:buFont typeface="+mj-lt"/>
              <a:buAutoNum type="arabicPeriod"/>
            </a:pPr>
            <a:endParaRPr lang="en-IN" sz="1400" b="0" i="0" dirty="0">
              <a:solidFill>
                <a:srgbClr val="0000FF"/>
              </a:solidFill>
              <a:effectLst/>
              <a:latin typeface="Times New Roman" panose="02020603050405020304" pitchFamily="18" charset="0"/>
              <a:cs typeface="Times New Roman" panose="02020603050405020304" pitchFamily="18" charset="0"/>
            </a:endParaRPr>
          </a:p>
          <a:p>
            <a:pPr lvl="1">
              <a:buFont typeface="+mj-lt"/>
              <a:buAutoNum type="arabicPeriod"/>
            </a:pPr>
            <a:r>
              <a:rPr lang="en-IN" sz="1400" b="0" i="0" dirty="0">
                <a:solidFill>
                  <a:srgbClr val="0000FF"/>
                </a:solidFill>
                <a:effectLst/>
                <a:latin typeface="Times New Roman" panose="02020603050405020304" pitchFamily="18" charset="0"/>
                <a:cs typeface="Times New Roman" panose="02020603050405020304" pitchFamily="18" charset="0"/>
              </a:rPr>
              <a:t> The overall shape and texture of the sound: Spectral Roll-Off and Spectral Centroid can help identify the overall shape and texture of the sound, such as whether it has a lot of high-pitched or low-pitched frequencies.</a:t>
            </a:r>
          </a:p>
          <a:p>
            <a:pPr marL="685791" indent="-342900" algn="just" eaLnBrk="0" hangingPunct="0">
              <a:spcBef>
                <a:spcPct val="20000"/>
              </a:spcBef>
              <a:buFont typeface="Arial" panose="020B0604020202020204" pitchFamily="34" charset="0"/>
              <a:buChar char="•"/>
              <a:defRPr/>
            </a:pPr>
            <a:endParaRPr lang="en-IN" sz="1600" dirty="0">
              <a:solidFill>
                <a:srgbClr val="0000FF"/>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7</a:t>
            </a:fld>
            <a:endParaRPr lang="en-US"/>
          </a:p>
        </p:txBody>
      </p:sp>
      <p:pic>
        <p:nvPicPr>
          <p:cNvPr id="4" name="Picture 3">
            <a:extLst>
              <a:ext uri="{FF2B5EF4-FFF2-40B4-BE49-F238E27FC236}">
                <a16:creationId xmlns:a16="http://schemas.microsoft.com/office/drawing/2014/main" id="{F0786F50-BB17-F578-1E95-AC1C39020DC8}"/>
              </a:ext>
            </a:extLst>
          </p:cNvPr>
          <p:cNvPicPr>
            <a:picLocks noChangeAspect="1"/>
          </p:cNvPicPr>
          <p:nvPr/>
        </p:nvPicPr>
        <p:blipFill rotWithShape="1">
          <a:blip r:embed="rId4">
            <a:extLst>
              <a:ext uri="{28A0092B-C50C-407E-A947-70E740481C1C}">
                <a14:useLocalDpi xmlns:a14="http://schemas.microsoft.com/office/drawing/2010/main" val="0"/>
              </a:ext>
            </a:extLst>
          </a:blip>
          <a:srcRect r="3848"/>
          <a:stretch/>
        </p:blipFill>
        <p:spPr>
          <a:xfrm>
            <a:off x="382404" y="428234"/>
            <a:ext cx="3808598" cy="60188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72004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3775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b="1">
                <a:solidFill>
                  <a:srgbClr val="FF0000"/>
                </a:solidFill>
              </a:rPr>
              <a:t>Web Scraping </a:t>
            </a:r>
            <a:endParaRPr lang="en-US" sz="2400" b="1" dirty="0">
              <a:solidFill>
                <a:srgbClr val="FF0000"/>
              </a:solidFill>
            </a:endParaRPr>
          </a:p>
        </p:txBody>
      </p:sp>
      <p:pic>
        <p:nvPicPr>
          <p:cNvPr id="5" name="Picture 4"/>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8</a:t>
            </a:fld>
            <a:endParaRPr lang="en-US"/>
          </a:p>
        </p:txBody>
      </p:sp>
      <p:sp>
        <p:nvSpPr>
          <p:cNvPr id="7" name="TextBox 6">
            <a:extLst>
              <a:ext uri="{FF2B5EF4-FFF2-40B4-BE49-F238E27FC236}">
                <a16:creationId xmlns:a16="http://schemas.microsoft.com/office/drawing/2014/main" id="{3645E1E5-1D60-F54B-DB9C-19B063123B86}"/>
              </a:ext>
            </a:extLst>
          </p:cNvPr>
          <p:cNvSpPr txBox="1"/>
          <p:nvPr/>
        </p:nvSpPr>
        <p:spPr>
          <a:xfrm>
            <a:off x="647179" y="1698996"/>
            <a:ext cx="10020821"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00FF"/>
                </a:solidFill>
                <a:latin typeface="Times New Roman" panose="02020603050405020304" pitchFamily="18" charset="0"/>
                <a:cs typeface="Times New Roman" panose="02020603050405020304" pitchFamily="18" charset="0"/>
              </a:rPr>
              <a:t>To do web scarping we are using Python libraries that is Selenium Web Driver to extract the students data from the web (PESU Academy)</a:t>
            </a:r>
          </a:p>
          <a:p>
            <a:pPr marL="285750" indent="-285750">
              <a:buFont typeface="Arial" panose="020B0604020202020204" pitchFamily="34" charset="0"/>
              <a:buChar char="•"/>
            </a:pPr>
            <a:endParaRPr lang="en-IN" dirty="0">
              <a:solidFill>
                <a:srgbClr val="0000FF"/>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rgbClr val="0000FF"/>
                </a:solidFill>
                <a:latin typeface="Times New Roman" panose="02020603050405020304" pitchFamily="18" charset="0"/>
                <a:cs typeface="Times New Roman" panose="02020603050405020304" pitchFamily="18" charset="0"/>
              </a:rPr>
              <a:t>Selenium is a software tool designed specifically for automating the testing of web applications.</a:t>
            </a:r>
          </a:p>
          <a:p>
            <a:pPr marL="285750" indent="-285750">
              <a:buFont typeface="Arial" panose="020B0604020202020204" pitchFamily="34" charset="0"/>
              <a:buChar char="•"/>
            </a:pPr>
            <a:endParaRPr lang="en-IN" dirty="0">
              <a:solidFill>
                <a:srgbClr val="0000FF"/>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rgbClr val="0000FF"/>
                </a:solidFill>
                <a:latin typeface="Times New Roman" panose="02020603050405020304" pitchFamily="18" charset="0"/>
                <a:cs typeface="Times New Roman" panose="02020603050405020304" pitchFamily="18" charset="0"/>
              </a:rPr>
              <a:t> It can also be used as a web scraper to extract data from websites.</a:t>
            </a:r>
          </a:p>
          <a:p>
            <a:pPr marL="285750" indent="-285750">
              <a:buFont typeface="Arial" panose="020B0604020202020204" pitchFamily="34" charset="0"/>
              <a:buChar char="•"/>
            </a:pPr>
            <a:endParaRPr lang="en-IN" dirty="0">
              <a:solidFill>
                <a:srgbClr val="0000FF"/>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dirty="0">
                <a:solidFill>
                  <a:srgbClr val="0000FF"/>
                </a:solidFill>
                <a:latin typeface="Times New Roman" panose="02020603050405020304" pitchFamily="18" charset="0"/>
                <a:cs typeface="Times New Roman" panose="02020603050405020304" pitchFamily="18" charset="0"/>
              </a:rPr>
              <a:t>For Encryption We are planning to use </a:t>
            </a:r>
            <a:r>
              <a:rPr lang="en-IN" sz="1800" b="1" dirty="0">
                <a:solidFill>
                  <a:srgbClr val="0000FF"/>
                </a:solidFill>
                <a:latin typeface="Times New Roman" panose="02020603050405020304" pitchFamily="18" charset="0"/>
                <a:cs typeface="Times New Roman" panose="02020603050405020304" pitchFamily="18" charset="0"/>
              </a:rPr>
              <a:t>RSA</a:t>
            </a:r>
            <a:r>
              <a:rPr lang="en-IN" sz="1800" dirty="0">
                <a:solidFill>
                  <a:srgbClr val="0000FF"/>
                </a:solidFill>
                <a:latin typeface="Times New Roman" panose="02020603050405020304" pitchFamily="18" charset="0"/>
                <a:cs typeface="Times New Roman" panose="02020603050405020304" pitchFamily="18" charset="0"/>
              </a:rPr>
              <a:t> Encryption Algorithm with </a:t>
            </a:r>
            <a:r>
              <a:rPr lang="en-IN" sz="1800" b="1" dirty="0">
                <a:solidFill>
                  <a:srgbClr val="0000FF"/>
                </a:solidFill>
                <a:latin typeface="Times New Roman" panose="02020603050405020304" pitchFamily="18" charset="0"/>
                <a:cs typeface="Times New Roman" panose="02020603050405020304" pitchFamily="18" charset="0"/>
              </a:rPr>
              <a:t>SALTING</a:t>
            </a:r>
            <a:endParaRPr lang="en-IN" dirty="0"/>
          </a:p>
          <a:p>
            <a:pPr marL="285750" indent="-285750">
              <a:buFont typeface="Arial" panose="020B0604020202020204" pitchFamily="34" charset="0"/>
              <a:buChar char="•"/>
            </a:pPr>
            <a:endParaRPr lang="en-IN" dirty="0">
              <a:solidFill>
                <a:srgbClr val="0000FF"/>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934E503-9B16-3BBE-919A-EF57EF67EB1A}"/>
              </a:ext>
            </a:extLst>
          </p:cNvPr>
          <p:cNvPicPr>
            <a:picLocks noChangeAspect="1"/>
          </p:cNvPicPr>
          <p:nvPr/>
        </p:nvPicPr>
        <p:blipFill>
          <a:blip r:embed="rId4"/>
          <a:stretch>
            <a:fillRect/>
          </a:stretch>
        </p:blipFill>
        <p:spPr>
          <a:xfrm>
            <a:off x="3199836" y="4052913"/>
            <a:ext cx="4915505" cy="24722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a:extLst>
              <a:ext uri="{FF2B5EF4-FFF2-40B4-BE49-F238E27FC236}">
                <a16:creationId xmlns:a16="http://schemas.microsoft.com/office/drawing/2014/main" id="{FC02A6D5-9B73-4884-E63F-C51C727514D8}"/>
              </a:ext>
            </a:extLst>
          </p:cNvPr>
          <p:cNvSpPr txBox="1"/>
          <p:nvPr/>
        </p:nvSpPr>
        <p:spPr>
          <a:xfrm>
            <a:off x="4184651" y="6525180"/>
            <a:ext cx="3666066" cy="369332"/>
          </a:xfrm>
          <a:prstGeom prst="rect">
            <a:avLst/>
          </a:prstGeom>
          <a:noFill/>
        </p:spPr>
        <p:txBody>
          <a:bodyPr wrap="square">
            <a:spAutoFit/>
          </a:bodyPr>
          <a:lstStyle/>
          <a:p>
            <a:r>
              <a:rPr lang="en-IN" sz="1800" b="0" i="0" u="none" strike="noStrike" baseline="0" dirty="0">
                <a:latin typeface="TimesNewRoman"/>
              </a:rPr>
              <a:t>Fig-</a:t>
            </a:r>
            <a:r>
              <a:rPr lang="en-IN" sz="1800" b="0" i="0" u="none" strike="noStrike" baseline="0" dirty="0">
                <a:solidFill>
                  <a:srgbClr val="0000FF"/>
                </a:solidFill>
                <a:latin typeface="TimesNewRoman"/>
              </a:rPr>
              <a:t>Web Scraping using Selenium.</a:t>
            </a:r>
            <a:endParaRPr lang="en-IN" dirty="0">
              <a:solidFill>
                <a:srgbClr val="0000FF"/>
              </a:solidFill>
            </a:endParaRPr>
          </a:p>
        </p:txBody>
      </p:sp>
    </p:spTree>
    <p:extLst>
      <p:ext uri="{BB962C8B-B14F-4D97-AF65-F5344CB8AC3E}">
        <p14:creationId xmlns:p14="http://schemas.microsoft.com/office/powerpoint/2010/main" val="3149948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b="1" dirty="0">
                <a:solidFill>
                  <a:srgbClr val="FF0000"/>
                </a:solidFill>
              </a:rPr>
              <a:t>Speech and voice authentication</a:t>
            </a:r>
          </a:p>
        </p:txBody>
      </p:sp>
      <p:sp>
        <p:nvSpPr>
          <p:cNvPr id="54" name="Google Shape;54;p7"/>
          <p:cNvSpPr txBox="1"/>
          <p:nvPr/>
        </p:nvSpPr>
        <p:spPr>
          <a:xfrm>
            <a:off x="266829" y="2520145"/>
            <a:ext cx="11733105" cy="1225462"/>
          </a:xfrm>
          <a:prstGeom prst="rect">
            <a:avLst/>
          </a:prstGeom>
          <a:noFill/>
          <a:ln>
            <a:noFill/>
          </a:ln>
        </p:spPr>
        <p:txBody>
          <a:bodyPr spcFirstLastPara="1" wrap="square" lIns="91425" tIns="45700" rIns="91425" bIns="45700" anchor="ctr" anchorCtr="0">
            <a:noAutofit/>
          </a:bodyPr>
          <a:lstStyle/>
          <a:p>
            <a:pPr marL="685791" indent="-342900" algn="just" eaLnBrk="0" hangingPunct="0">
              <a:spcBef>
                <a:spcPct val="20000"/>
              </a:spcBef>
              <a:buFont typeface="Arial" panose="020B0604020202020204" pitchFamily="34" charset="0"/>
              <a:buChar char="•"/>
              <a:defRPr/>
            </a:pPr>
            <a:r>
              <a:rPr lang="en-IN" b="0" i="0" dirty="0">
                <a:solidFill>
                  <a:srgbClr val="0000FF"/>
                </a:solidFill>
                <a:effectLst/>
                <a:latin typeface="Times New Roman" panose="02020603050405020304" pitchFamily="18" charset="0"/>
                <a:cs typeface="Times New Roman" panose="02020603050405020304" pitchFamily="18" charset="0"/>
              </a:rPr>
              <a:t>Gaussian mixture models (GMM) : It involves modelling the probability distribution of the spectral features of a person's voice and comparing it to the distribution of known speakers. </a:t>
            </a:r>
            <a:endParaRPr lang="en-IN" dirty="0">
              <a:solidFill>
                <a:srgbClr val="0000FF"/>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9</a:t>
            </a:fld>
            <a:endParaRPr lang="en-US"/>
          </a:p>
        </p:txBody>
      </p:sp>
      <p:sp>
        <p:nvSpPr>
          <p:cNvPr id="2" name="TextBox 1">
            <a:extLst>
              <a:ext uri="{FF2B5EF4-FFF2-40B4-BE49-F238E27FC236}">
                <a16:creationId xmlns:a16="http://schemas.microsoft.com/office/drawing/2014/main" id="{D6F2BDDC-3953-BF93-C419-C2233805367F}"/>
              </a:ext>
            </a:extLst>
          </p:cNvPr>
          <p:cNvSpPr txBox="1"/>
          <p:nvPr/>
        </p:nvSpPr>
        <p:spPr>
          <a:xfrm>
            <a:off x="619816" y="2042850"/>
            <a:ext cx="10445750" cy="1200329"/>
          </a:xfrm>
          <a:prstGeom prst="rect">
            <a:avLst/>
          </a:prstGeom>
          <a:noFill/>
        </p:spPr>
        <p:txBody>
          <a:bodyPr wrap="square">
            <a:spAutoFit/>
          </a:bodyPr>
          <a:lstStyle/>
          <a:p>
            <a:pPr marL="285750" indent="-285750">
              <a:buFont typeface="Arial" panose="020B0604020202020204" pitchFamily="34" charset="0"/>
              <a:buChar char="•"/>
            </a:pPr>
            <a:r>
              <a:rPr lang="en-US" sz="1800" dirty="0">
                <a:solidFill>
                  <a:srgbClr val="0000FF"/>
                </a:solidFill>
                <a:latin typeface="Times New Roman" panose="02020603050405020304" pitchFamily="18" charset="0"/>
                <a:cs typeface="Times New Roman" panose="02020603050405020304" pitchFamily="18" charset="0"/>
              </a:rPr>
              <a:t>Natural Language Processing (NLP) will be used to convert normal language queries into database queries by leveraging various techniques such as :</a:t>
            </a:r>
            <a:br>
              <a:rPr lang="en-US" sz="1800" dirty="0">
                <a:solidFill>
                  <a:srgbClr val="0000FF"/>
                </a:solidFill>
                <a:latin typeface="Times New Roman" panose="02020603050405020304" pitchFamily="18" charset="0"/>
                <a:cs typeface="Times New Roman" panose="02020603050405020304" pitchFamily="18" charset="0"/>
              </a:rPr>
            </a:br>
            <a:br>
              <a:rPr lang="en-US" sz="1800" dirty="0">
                <a:solidFill>
                  <a:srgbClr val="0000FF"/>
                </a:solidFill>
                <a:latin typeface="Times New Roman" panose="02020603050405020304" pitchFamily="18" charset="0"/>
                <a:cs typeface="Times New Roman" panose="02020603050405020304" pitchFamily="18" charset="0"/>
              </a:rPr>
            </a:br>
            <a:endParaRPr lang="en-IN" dirty="0">
              <a:solidFill>
                <a:srgbClr val="0000FF"/>
              </a:solidFill>
            </a:endParaRPr>
          </a:p>
        </p:txBody>
      </p:sp>
      <p:sp>
        <p:nvSpPr>
          <p:cNvPr id="4" name="TextBox 3">
            <a:extLst>
              <a:ext uri="{FF2B5EF4-FFF2-40B4-BE49-F238E27FC236}">
                <a16:creationId xmlns:a16="http://schemas.microsoft.com/office/drawing/2014/main" id="{1E512B9C-6F4C-ED31-D26C-B2E97609F7C8}"/>
              </a:ext>
            </a:extLst>
          </p:cNvPr>
          <p:cNvSpPr txBox="1"/>
          <p:nvPr/>
        </p:nvSpPr>
        <p:spPr>
          <a:xfrm>
            <a:off x="1016000" y="3745607"/>
            <a:ext cx="6096000" cy="2585323"/>
          </a:xfrm>
          <a:prstGeom prst="rect">
            <a:avLst/>
          </a:prstGeom>
          <a:noFill/>
        </p:spPr>
        <p:txBody>
          <a:bodyPr wrap="square">
            <a:spAutoFit/>
          </a:bodyPr>
          <a:lstStyle/>
          <a:p>
            <a:pPr marL="285750" indent="-285750">
              <a:buFont typeface="Arial" panose="020B0604020202020204" pitchFamily="34" charset="0"/>
              <a:buChar char="•"/>
            </a:pPr>
            <a:r>
              <a:rPr lang="en-US" sz="1800" b="1" dirty="0">
                <a:solidFill>
                  <a:srgbClr val="0000FF"/>
                </a:solidFill>
                <a:latin typeface="Times New Roman" panose="02020603050405020304" pitchFamily="18" charset="0"/>
                <a:cs typeface="Times New Roman" panose="02020603050405020304" pitchFamily="18" charset="0"/>
              </a:rPr>
              <a:t>Tokenization</a:t>
            </a:r>
          </a:p>
          <a:p>
            <a:endParaRPr lang="en-US" b="1" dirty="0">
              <a:solidFill>
                <a:srgbClr val="0000FF"/>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solidFill>
                  <a:srgbClr val="0000FF"/>
                </a:solidFill>
                <a:latin typeface="Times New Roman" panose="02020603050405020304" pitchFamily="18" charset="0"/>
                <a:cs typeface="Times New Roman" panose="02020603050405020304" pitchFamily="18" charset="0"/>
              </a:rPr>
              <a:t>Part-of-speech tagging</a:t>
            </a:r>
          </a:p>
          <a:p>
            <a:endParaRPr lang="en-US" b="1" dirty="0">
              <a:solidFill>
                <a:srgbClr val="0000FF"/>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solidFill>
                  <a:srgbClr val="0000FF"/>
                </a:solidFill>
                <a:latin typeface="Times New Roman" panose="02020603050405020304" pitchFamily="18" charset="0"/>
                <a:cs typeface="Times New Roman" panose="02020603050405020304" pitchFamily="18" charset="0"/>
              </a:rPr>
              <a:t>Named entity recognition</a:t>
            </a:r>
          </a:p>
          <a:p>
            <a:endParaRPr lang="en-US" b="1" dirty="0">
              <a:solidFill>
                <a:srgbClr val="0000FF"/>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solidFill>
                  <a:srgbClr val="0000FF"/>
                </a:solidFill>
                <a:latin typeface="Times New Roman" panose="02020603050405020304" pitchFamily="18" charset="0"/>
                <a:cs typeface="Times New Roman" panose="02020603050405020304" pitchFamily="18" charset="0"/>
              </a:rPr>
              <a:t>Query generation</a:t>
            </a:r>
          </a:p>
          <a:p>
            <a:pPr marL="285750" indent="-285750">
              <a:buFont typeface="Arial" panose="020B0604020202020204" pitchFamily="34" charset="0"/>
              <a:buChar char="•"/>
            </a:pPr>
            <a:endParaRPr lang="en-US" b="1" dirty="0">
              <a:solidFill>
                <a:srgbClr val="0000FF"/>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solidFill>
                  <a:srgbClr val="0000FF"/>
                </a:solidFill>
                <a:latin typeface="Times New Roman" panose="02020603050405020304" pitchFamily="18" charset="0"/>
                <a:cs typeface="Times New Roman" panose="02020603050405020304" pitchFamily="18" charset="0"/>
              </a:rPr>
              <a:t>Query execution</a:t>
            </a:r>
            <a:endParaRPr lang="en-IN" dirty="0">
              <a:solidFill>
                <a:srgbClr val="0000FF"/>
              </a:solidFill>
            </a:endParaRPr>
          </a:p>
        </p:txBody>
      </p:sp>
    </p:spTree>
    <p:extLst>
      <p:ext uri="{BB962C8B-B14F-4D97-AF65-F5344CB8AC3E}">
        <p14:creationId xmlns:p14="http://schemas.microsoft.com/office/powerpoint/2010/main" val="3260749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1443</TotalTime>
  <Words>753</Words>
  <Application>Microsoft Macintosh PowerPoint</Application>
  <PresentationFormat>Widescreen</PresentationFormat>
  <Paragraphs>114</Paragraphs>
  <Slides>13</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Times New Roman</vt:lpstr>
      <vt:lpstr>TimesNewRoman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Office User</cp:lastModifiedBy>
  <cp:revision>27</cp:revision>
  <dcterms:created xsi:type="dcterms:W3CDTF">2023-02-02T07:40:50Z</dcterms:created>
  <dcterms:modified xsi:type="dcterms:W3CDTF">2023-04-27T02:50:10Z</dcterms:modified>
</cp:coreProperties>
</file>