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7" r:id="rId2"/>
    <p:sldId id="288" r:id="rId3"/>
    <p:sldId id="289" r:id="rId4"/>
    <p:sldId id="290" r:id="rId5"/>
    <p:sldId id="291" r:id="rId6"/>
    <p:sldId id="304" r:id="rId7"/>
    <p:sldId id="306" r:id="rId8"/>
    <p:sldId id="309" r:id="rId9"/>
    <p:sldId id="307" r:id="rId10"/>
    <p:sldId id="311" r:id="rId11"/>
    <p:sldId id="296" r:id="rId12"/>
    <p:sldId id="297"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8" autoAdjust="0"/>
    <p:restoredTop sz="94660"/>
  </p:normalViewPr>
  <p:slideViewPr>
    <p:cSldViewPr snapToGrid="0">
      <p:cViewPr>
        <p:scale>
          <a:sx n="112" d="100"/>
          <a:sy n="112" d="100"/>
        </p:scale>
        <p:origin x="96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4/27/23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768442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331233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23219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8565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58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9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3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887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48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61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31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7B9F5-BB8F-47D6-B1B1-E7A2919C3A13}"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10FAB-D291-4EEA-99BC-930D9B551F74}"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5235C-1CA9-44CB-A99C-2F73E04D824F}"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CF1A2-7311-4B56-8AAF-022CE067B16A}"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CBF7C-F8BD-4365-8C29-283C1379A5D0}"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753AD5-1D7E-4B6E-B9BF-8751E6785054}"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2C363-DE01-434D-A7C2-931439D25842}" type="datetime1">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95EF3-9699-4D47-975F-7AAA3F7DAF3B}" type="datetime1">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AEE10-0BF0-472B-AFA2-A2C0BE8F1091}" type="datetime1">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387EA-1E9C-43BE-9E93-5ED44118A5F3}"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31F3-349F-4870-9FF2-92583012ED10}"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E17E-6778-4D98-A70F-1A67B31B0FDF}" type="datetime1">
              <a:rPr lang="en-US" smtClean="0"/>
              <a:t>4/27/23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384995"/>
          </a:xfrm>
          <a:prstGeom prst="rect">
            <a:avLst/>
          </a:prstGeom>
        </p:spPr>
        <p:txBody>
          <a:bodyPr wrap="square">
            <a:spAutoFit/>
          </a:bodyPr>
          <a:lstStyle/>
          <a:p>
            <a:pPr algn="ctr"/>
            <a:r>
              <a:rPr lang="en-US" sz="2800" dirty="0">
                <a:solidFill>
                  <a:srgbClr val="FF0000"/>
                </a:solidFill>
                <a:latin typeface="Trebuchet MS" pitchFamily="34" charset="0"/>
              </a:rPr>
              <a:t>UE20CS390A – Capstone Project Phase – 1</a:t>
            </a:r>
          </a:p>
          <a:p>
            <a:pPr algn="ctr"/>
            <a:r>
              <a:rPr lang="en-US" sz="2800" dirty="0">
                <a:latin typeface="Trebuchet MS" pitchFamily="34" charset="0"/>
              </a:rPr>
              <a:t> </a:t>
            </a:r>
          </a:p>
          <a:p>
            <a:pPr algn="ctr"/>
            <a:r>
              <a:rPr lang="en-US" sz="2800" dirty="0">
                <a:latin typeface="Trebuchet MS" pitchFamily="34" charset="0"/>
              </a:rPr>
              <a:t>Project Progress Review #3</a:t>
            </a:r>
          </a:p>
        </p:txBody>
      </p:sp>
      <p:sp>
        <p:nvSpPr>
          <p:cNvPr id="4" name="Google Shape;26;p3"/>
          <p:cNvSpPr txBox="1"/>
          <p:nvPr/>
        </p:nvSpPr>
        <p:spPr>
          <a:xfrm>
            <a:off x="1972234" y="3780918"/>
            <a:ext cx="8516471" cy="1402975"/>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4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400" dirty="0">
                <a:solidFill>
                  <a:srgbClr val="0033CC"/>
                </a:solidFill>
                <a:latin typeface="Trebuchet MS"/>
                <a:ea typeface="Trebuchet MS"/>
                <a:cs typeface="Trebuchet MS"/>
                <a:sym typeface="Trebuchet MS"/>
              </a:rPr>
              <a:t>Project ID : PW23_PB_01</a:t>
            </a:r>
          </a:p>
          <a:p>
            <a:pPr>
              <a:buClr>
                <a:schemeClr val="dk1"/>
              </a:buClr>
              <a:buSzPts val="2000"/>
            </a:pPr>
            <a:r>
              <a:rPr lang="en-US" sz="2400" dirty="0">
                <a:solidFill>
                  <a:srgbClr val="0033CC"/>
                </a:solidFill>
                <a:latin typeface="Trebuchet MS"/>
                <a:ea typeface="Trebuchet MS"/>
                <a:cs typeface="Trebuchet MS"/>
                <a:sym typeface="Trebuchet MS"/>
              </a:rPr>
              <a:t>Project Guide : Prof. Priya Badrinath</a:t>
            </a:r>
          </a:p>
          <a:p>
            <a:pPr>
              <a:buClr>
                <a:srgbClr val="000000"/>
              </a:buClr>
              <a:buSzPts val="2000"/>
            </a:pPr>
            <a:r>
              <a:rPr lang="en-US" sz="2400" dirty="0">
                <a:solidFill>
                  <a:srgbClr val="0033CC"/>
                </a:solidFill>
                <a:latin typeface="Trebuchet MS"/>
                <a:ea typeface="Trebuchet MS"/>
                <a:cs typeface="Trebuchet MS"/>
                <a:sym typeface="Trebuchet MS"/>
              </a:rPr>
              <a:t>Project Team with SRN : 805_806_826_844</a:t>
            </a:r>
            <a:endParaRPr lang="en-US" sz="1600" dirty="0">
              <a:solidFill>
                <a:srgbClr val="0033CC"/>
              </a:solidFill>
              <a:latin typeface="Arial"/>
              <a:ea typeface="Arial"/>
              <a:cs typeface="Arial"/>
              <a:sym typeface="Arial"/>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749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7414590" y="1572031"/>
            <a:ext cx="3253409"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7285382" y="1143000"/>
            <a:ext cx="3382617"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Combining all together</a:t>
            </a:r>
          </a:p>
        </p:txBody>
      </p:sp>
      <p:sp>
        <p:nvSpPr>
          <p:cNvPr id="54" name="Google Shape;54;p7"/>
          <p:cNvSpPr txBox="1"/>
          <p:nvPr/>
        </p:nvSpPr>
        <p:spPr>
          <a:xfrm>
            <a:off x="4669480"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208722"/>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pic>
        <p:nvPicPr>
          <p:cNvPr id="6" name="Picture 5">
            <a:extLst>
              <a:ext uri="{FF2B5EF4-FFF2-40B4-BE49-F238E27FC236}">
                <a16:creationId xmlns:a16="http://schemas.microsoft.com/office/drawing/2014/main" id="{3DD4787C-C5B5-F525-DDBA-53533CE6A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15" y="287046"/>
            <a:ext cx="6314385" cy="6251866"/>
          </a:xfrm>
          <a:prstGeom prst="rect">
            <a:avLst/>
          </a:prstGeom>
        </p:spPr>
      </p:pic>
    </p:spTree>
    <p:extLst>
      <p:ext uri="{BB962C8B-B14F-4D97-AF65-F5344CB8AC3E}">
        <p14:creationId xmlns:p14="http://schemas.microsoft.com/office/powerpoint/2010/main" val="62967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51150" y="1094089"/>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Demo</a:t>
            </a:r>
            <a:endParaRPr lang="en-US" sz="2400" b="1" dirty="0"/>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pic>
        <p:nvPicPr>
          <p:cNvPr id="4" name="Picture 3">
            <a:extLst>
              <a:ext uri="{FF2B5EF4-FFF2-40B4-BE49-F238E27FC236}">
                <a16:creationId xmlns:a16="http://schemas.microsoft.com/office/drawing/2014/main" id="{0B137BC4-BFFE-A706-18E3-25D77BC9CF63}"/>
              </a:ext>
            </a:extLst>
          </p:cNvPr>
          <p:cNvPicPr>
            <a:picLocks noChangeAspect="1"/>
          </p:cNvPicPr>
          <p:nvPr/>
        </p:nvPicPr>
        <p:blipFill rotWithShape="1">
          <a:blip r:embed="rId4">
            <a:extLst>
              <a:ext uri="{28A0092B-C50C-407E-A947-70E740481C1C}">
                <a14:useLocalDpi xmlns:a14="http://schemas.microsoft.com/office/drawing/2010/main" val="0"/>
              </a:ext>
            </a:extLst>
          </a:blip>
          <a:srcRect r="11771" b="19358"/>
          <a:stretch/>
        </p:blipFill>
        <p:spPr>
          <a:xfrm>
            <a:off x="76201" y="1955528"/>
            <a:ext cx="4330699" cy="3994422"/>
          </a:xfrm>
          <a:prstGeom prst="rect">
            <a:avLst/>
          </a:prstGeom>
        </p:spPr>
      </p:pic>
      <p:pic>
        <p:nvPicPr>
          <p:cNvPr id="10" name="Picture 9">
            <a:extLst>
              <a:ext uri="{FF2B5EF4-FFF2-40B4-BE49-F238E27FC236}">
                <a16:creationId xmlns:a16="http://schemas.microsoft.com/office/drawing/2014/main" id="{71C63FE3-FDD2-41E8-57C6-FBE1B129B35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9977"/>
          <a:stretch/>
        </p:blipFill>
        <p:spPr>
          <a:xfrm>
            <a:off x="4565075" y="1955528"/>
            <a:ext cx="2868735" cy="2108142"/>
          </a:xfrm>
          <a:prstGeom prst="rect">
            <a:avLst/>
          </a:prstGeom>
        </p:spPr>
      </p:pic>
      <p:pic>
        <p:nvPicPr>
          <p:cNvPr id="9" name="Picture 8">
            <a:extLst>
              <a:ext uri="{FF2B5EF4-FFF2-40B4-BE49-F238E27FC236}">
                <a16:creationId xmlns:a16="http://schemas.microsoft.com/office/drawing/2014/main" id="{9CDAA347-06FC-792F-44DD-8AC4A39EE726}"/>
              </a:ext>
            </a:extLst>
          </p:cNvPr>
          <p:cNvPicPr>
            <a:picLocks noChangeAspect="1"/>
          </p:cNvPicPr>
          <p:nvPr/>
        </p:nvPicPr>
        <p:blipFill rotWithShape="1">
          <a:blip r:embed="rId6">
            <a:extLst>
              <a:ext uri="{28A0092B-C50C-407E-A947-70E740481C1C}">
                <a14:useLocalDpi xmlns:a14="http://schemas.microsoft.com/office/drawing/2010/main" val="0"/>
              </a:ext>
            </a:extLst>
          </a:blip>
          <a:srcRect r="63182"/>
          <a:stretch/>
        </p:blipFill>
        <p:spPr>
          <a:xfrm>
            <a:off x="7626926" y="1955528"/>
            <a:ext cx="4488873" cy="4392527"/>
          </a:xfrm>
          <a:prstGeom prst="rect">
            <a:avLst/>
          </a:prstGeom>
        </p:spPr>
      </p:pic>
      <p:pic>
        <p:nvPicPr>
          <p:cNvPr id="6" name="Picture 5">
            <a:extLst>
              <a:ext uri="{FF2B5EF4-FFF2-40B4-BE49-F238E27FC236}">
                <a16:creationId xmlns:a16="http://schemas.microsoft.com/office/drawing/2014/main" id="{7C476B14-447E-34EB-D446-60B65BE573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6901" y="4310494"/>
            <a:ext cx="3220026" cy="1861318"/>
          </a:xfrm>
          <a:prstGeom prst="rect">
            <a:avLst/>
          </a:prstGeom>
        </p:spPr>
      </p:pic>
    </p:spTree>
    <p:extLst>
      <p:ext uri="{BB962C8B-B14F-4D97-AF65-F5344CB8AC3E}">
        <p14:creationId xmlns:p14="http://schemas.microsoft.com/office/powerpoint/2010/main" val="247399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Progress</a:t>
            </a:r>
            <a:endParaRPr lang="en-US" sz="2400" b="1" dirty="0"/>
          </a:p>
        </p:txBody>
      </p:sp>
      <p:sp>
        <p:nvSpPr>
          <p:cNvPr id="6" name="Content Placeholder 2"/>
          <p:cNvSpPr txBox="1">
            <a:spLocks/>
          </p:cNvSpPr>
          <p:nvPr/>
        </p:nvSpPr>
        <p:spPr>
          <a:xfrm>
            <a:off x="676405" y="1739873"/>
            <a:ext cx="10571968" cy="4981601"/>
          </a:xfrm>
          <a:prstGeom prst="rect">
            <a:avLst/>
          </a:prstGeom>
        </p:spPr>
        <p:txBody>
          <a:bodyPr/>
          <a:lstStyle/>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project progress so far?</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have finalized what to use </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just have to improve our Algorithms to match our Level </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percentage completion of the project?</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Roughly 40 %</a:t>
            </a: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1763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4314" y="3314700"/>
            <a:ext cx="2664255" cy="707886"/>
          </a:xfrm>
          <a:prstGeom prst="rect">
            <a:avLst/>
          </a:prstGeom>
        </p:spPr>
        <p:txBody>
          <a:bodyPr wrap="none">
            <a:spAutoFit/>
          </a:bodyPr>
          <a:lstStyle/>
          <a:p>
            <a:pPr algn="r"/>
            <a:r>
              <a:rPr lang="en-US" sz="4000" b="1" dirty="0">
                <a:solidFill>
                  <a:srgbClr val="FF0000"/>
                </a:solidFill>
                <a:latin typeface="Trebuchet MS" pitchFamily="34" charset="0"/>
              </a:rPr>
              <a:t>Thank You</a:t>
            </a:r>
          </a:p>
        </p:txBody>
      </p:sp>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Tree>
    <p:extLst>
      <p:ext uri="{BB962C8B-B14F-4D97-AF65-F5344CB8AC3E}">
        <p14:creationId xmlns:p14="http://schemas.microsoft.com/office/powerpoint/2010/main" val="40921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40082" y="1717029"/>
            <a:ext cx="11711836" cy="4702442"/>
          </a:xfrm>
          <a:prstGeom prst="rect">
            <a:avLst/>
          </a:prstGeom>
        </p:spPr>
        <p:txBody>
          <a:bodyPr/>
          <a:lstStyle/>
          <a:p>
            <a:pPr marL="342891" algn="just" eaLnBrk="0" hangingPunct="0">
              <a:spcBef>
                <a:spcPct val="20000"/>
              </a:spcBef>
              <a:defRPr/>
            </a:pPr>
            <a:r>
              <a:rPr lang="en-IN" b="1" dirty="0">
                <a:solidFill>
                  <a:srgbClr val="0000FF"/>
                </a:solidFill>
                <a:latin typeface="Times New Roman" panose="02020603050405020304" pitchFamily="18" charset="0"/>
                <a:cs typeface="Times New Roman" panose="02020603050405020304" pitchFamily="18" charset="0"/>
              </a:rPr>
              <a:t>Voice assistants use machine learning and natural language processing to respond to user requests.</a:t>
            </a:r>
            <a:endParaRPr lang="en-US" b="1"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r>
              <a:rPr lang="en-US" dirty="0">
                <a:solidFill>
                  <a:srgbClr val="0000FF"/>
                </a:solidFill>
                <a:latin typeface="Times New Roman" panose="02020603050405020304" pitchFamily="18" charset="0"/>
                <a:cs typeface="Times New Roman" panose="02020603050405020304" pitchFamily="18" charset="0"/>
              </a:rPr>
              <a:t>The scope of a PESU voice assistant is vast and continues to expand as new use cases and functionalities are developed. The potential for voice assistants is limited.</a:t>
            </a: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Easier access to PESU resources</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Get the latest information about academics </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Detect and respond to owner only</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Tap talk and get wherever you wish in PESU academy.</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Personal voice assistant for students </a:t>
            </a: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Abstract and Scope</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dirty="0"/>
          </a:p>
        </p:txBody>
      </p:sp>
    </p:spTree>
    <p:extLst>
      <p:ext uri="{BB962C8B-B14F-4D97-AF65-F5344CB8AC3E}">
        <p14:creationId xmlns:p14="http://schemas.microsoft.com/office/powerpoint/2010/main" val="425693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8307" y="1997075"/>
            <a:ext cx="10965493" cy="3990366"/>
          </a:xfrm>
          <a:prstGeom prst="rect">
            <a:avLst/>
          </a:prstGeom>
        </p:spPr>
        <p:txBody>
          <a:bodyPr/>
          <a:lstStyle/>
          <a:p>
            <a:pPr marL="342891" indent="12700" algn="just" eaLnBrk="0" hangingPunct="0">
              <a:spcBef>
                <a:spcPct val="20000"/>
              </a:spcBef>
              <a:buFont typeface="Wingdings" pitchFamily="2" charset="2"/>
              <a:buChar char="§"/>
              <a:defRPr/>
            </a:pPr>
            <a:r>
              <a:rPr lang="en-IN" kern="0" dirty="0">
                <a:solidFill>
                  <a:srgbClr val="0000FF"/>
                </a:solidFill>
                <a:latin typeface="Times New Roman" panose="02020603050405020304" pitchFamily="18" charset="0"/>
                <a:cs typeface="Times New Roman" panose="02020603050405020304" pitchFamily="18" charset="0"/>
              </a:rPr>
              <a:t> Suggestions and remarks given by the panel members.</a:t>
            </a:r>
          </a:p>
          <a:p>
            <a:pPr marL="342891" indent="12700" algn="just" eaLnBrk="0" hangingPunct="0">
              <a:spcBef>
                <a:spcPct val="20000"/>
              </a:spcBef>
              <a:buFont typeface="Wingdings" pitchFamily="2" charset="2"/>
              <a:buChar char="§"/>
              <a:defRPr/>
            </a:pPr>
            <a:endParaRPr lang="en-IN" b="1"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Fetching from documents: </a:t>
            </a:r>
            <a:r>
              <a:rPr lang="en-IN" sz="1600" kern="0" dirty="0">
                <a:solidFill>
                  <a:srgbClr val="0000FF"/>
                </a:solidFill>
                <a:latin typeface="Times New Roman" panose="02020603050405020304" pitchFamily="18" charset="0"/>
                <a:cs typeface="Times New Roman" panose="02020603050405020304" pitchFamily="18" charset="0"/>
              </a:rPr>
              <a:t>We are going to use OpenCV for extraction of table information from ISA and any PDF into CSV.</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Voice training module : </a:t>
            </a:r>
            <a:r>
              <a:rPr lang="en-US" sz="1600" kern="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a:t>
            </a:r>
            <a:endParaRPr lang="en-IN" sz="1600" kern="0"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Voice Authentication : </a:t>
            </a:r>
            <a:r>
              <a:rPr lang="en-IN" sz="1600" kern="0" dirty="0">
                <a:solidFill>
                  <a:srgbClr val="0000FF"/>
                </a:solidFill>
                <a:latin typeface="Times New Roman" panose="02020603050405020304" pitchFamily="18" charset="0"/>
                <a:cs typeface="Times New Roman" panose="02020603050405020304" pitchFamily="18" charset="0"/>
              </a:rPr>
              <a:t>We are going to use </a:t>
            </a:r>
            <a:r>
              <a:rPr lang="en-IN" sz="1600" b="0" i="0" dirty="0">
                <a:solidFill>
                  <a:srgbClr val="0000FF"/>
                </a:solidFill>
                <a:effectLst/>
                <a:latin typeface="Times New Roman" panose="02020603050405020304" pitchFamily="18" charset="0"/>
                <a:cs typeface="Times New Roman" panose="02020603050405020304" pitchFamily="18" charset="0"/>
              </a:rPr>
              <a:t>Gaussian Mixture Model-Universal Background Model (GMM-UBM) for voice </a:t>
            </a:r>
            <a:r>
              <a:rPr lang="en-IN" sz="1600" dirty="0">
                <a:solidFill>
                  <a:srgbClr val="0000FF"/>
                </a:solidFill>
                <a:latin typeface="Times New Roman" panose="02020603050405020304" pitchFamily="18" charset="0"/>
                <a:cs typeface="Times New Roman" panose="02020603050405020304" pitchFamily="18" charset="0"/>
              </a:rPr>
              <a:t>a</a:t>
            </a:r>
            <a:r>
              <a:rPr lang="en-IN" sz="1600" b="0" i="0" dirty="0">
                <a:solidFill>
                  <a:srgbClr val="0000FF"/>
                </a:solidFill>
                <a:effectLst/>
                <a:latin typeface="Times New Roman" panose="02020603050405020304" pitchFamily="18" charset="0"/>
                <a:cs typeface="Times New Roman" panose="02020603050405020304" pitchFamily="18" charset="0"/>
              </a:rPr>
              <a:t>uthentication.</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Web Scraping : </a:t>
            </a:r>
            <a:r>
              <a:rPr lang="en-IN" sz="1600" kern="0" dirty="0">
                <a:solidFill>
                  <a:srgbClr val="0000FF"/>
                </a:solidFill>
                <a:latin typeface="Times New Roman" panose="02020603050405020304" pitchFamily="18" charset="0"/>
                <a:cs typeface="Times New Roman" panose="02020603050405020304" pitchFamily="18" charset="0"/>
              </a:rPr>
              <a:t>We are fetching the students' data from the PESU Academy using Selenium Web Drivers.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Review - 2</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Tree>
    <p:extLst>
      <p:ext uri="{BB962C8B-B14F-4D97-AF65-F5344CB8AC3E}">
        <p14:creationId xmlns:p14="http://schemas.microsoft.com/office/powerpoint/2010/main" val="4744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b="1" dirty="0">
                <a:solidFill>
                  <a:srgbClr val="FF0000"/>
                </a:solidFill>
                <a:latin typeface="Trebuchet MS"/>
                <a:ea typeface="Trebuchet MS"/>
                <a:cs typeface="Trebuchet MS"/>
                <a:sym typeface="Trebuchet MS"/>
              </a:rPr>
              <a:t>Design Approach </a:t>
            </a:r>
            <a:endParaRPr sz="1400" b="1" dirty="0">
              <a:solidFill>
                <a:srgbClr val="000000"/>
              </a:solidFill>
              <a:latin typeface="Arial"/>
              <a:ea typeface="Arial"/>
              <a:cs typeface="Arial"/>
              <a:sym typeface="Arial"/>
            </a:endParaRPr>
          </a:p>
        </p:txBody>
      </p:sp>
      <p:sp>
        <p:nvSpPr>
          <p:cNvPr id="47" name="Google Shape;47;p6"/>
          <p:cNvSpPr txBox="1"/>
          <p:nvPr/>
        </p:nvSpPr>
        <p:spPr>
          <a:xfrm>
            <a:off x="1866312" y="1889473"/>
            <a:ext cx="8779400" cy="1539527"/>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We are following sequential and iterative design models in making of our AI trained voice assistant. (this model will help us in making the software and launch  of every sprint in sequential order)</a:t>
            </a:r>
          </a:p>
          <a:p>
            <a:pPr marL="457200" algn="just">
              <a:spcBef>
                <a:spcPts val="48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742950" indent="-285750" algn="just">
              <a:spcBef>
                <a:spcPts val="48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Key features have been divided in four major components</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pic>
        <p:nvPicPr>
          <p:cNvPr id="6" name="Picture 5">
            <a:extLst>
              <a:ext uri="{FF2B5EF4-FFF2-40B4-BE49-F238E27FC236}">
                <a16:creationId xmlns:a16="http://schemas.microsoft.com/office/drawing/2014/main" id="{1EF7FCA9-A678-E421-425B-5362D913BC36}"/>
              </a:ext>
            </a:extLst>
          </p:cNvPr>
          <p:cNvPicPr>
            <a:picLocks noChangeAspect="1"/>
          </p:cNvPicPr>
          <p:nvPr/>
        </p:nvPicPr>
        <p:blipFill rotWithShape="1">
          <a:blip r:embed="rId4">
            <a:extLst>
              <a:ext uri="{28A0092B-C50C-407E-A947-70E740481C1C}">
                <a14:useLocalDpi xmlns:a14="http://schemas.microsoft.com/office/drawing/2010/main" val="0"/>
              </a:ext>
            </a:extLst>
          </a:blip>
          <a:srcRect r="13107"/>
          <a:stretch/>
        </p:blipFill>
        <p:spPr>
          <a:xfrm>
            <a:off x="2981957" y="3574893"/>
            <a:ext cx="5952493" cy="3146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07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2" name="Picture 1">
            <a:extLst>
              <a:ext uri="{FF2B5EF4-FFF2-40B4-BE49-F238E27FC236}">
                <a16:creationId xmlns:a16="http://schemas.microsoft.com/office/drawing/2014/main" id="{EC4CF0FC-137F-F541-621C-F9A77CE0D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90" t="16406" r="1134" b="8137"/>
          <a:stretch/>
        </p:blipFill>
        <p:spPr>
          <a:xfrm>
            <a:off x="844550" y="3575837"/>
            <a:ext cx="10629900" cy="2963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971800" y="11194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1657700" y="1447800"/>
            <a:ext cx="9010300" cy="2508249"/>
          </a:xfrm>
          <a:prstGeom prst="rect">
            <a:avLst/>
          </a:prstGeom>
          <a:noFill/>
          <a:ln>
            <a:noFill/>
          </a:ln>
        </p:spPr>
        <p:txBody>
          <a:bodyPr spcFirstLastPara="1" wrap="square" lIns="91425" tIns="45700" rIns="91425" bIns="45700" anchor="ctr" anchorCtr="0">
            <a:noAutofit/>
          </a:bodyPr>
          <a:lstStyle/>
          <a:p>
            <a:pPr marL="457200">
              <a:spcBef>
                <a:spcPts val="480"/>
              </a:spcBef>
              <a:spcAft>
                <a:spcPts val="0"/>
              </a:spcAft>
            </a:pPr>
            <a:r>
              <a:rPr lang="en-US" b="1" dirty="0">
                <a:latin typeface="Times New Roman" panose="02020603050405020304" pitchFamily="18" charset="0"/>
                <a:ea typeface="Trebuchet MS"/>
                <a:cs typeface="Times New Roman" panose="02020603050405020304" pitchFamily="18" charset="0"/>
                <a:sym typeface="Trebuchet MS"/>
              </a:rPr>
              <a:t>Data Extraction:</a:t>
            </a: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In order to, extract data from image Image has to be in good quality. That’s why we are using Logistic Regression to classify image as good or bad. </a:t>
            </a:r>
            <a:r>
              <a:rPr lang="en-IN" sz="1400" dirty="0">
                <a:solidFill>
                  <a:srgbClr val="0000FF"/>
                </a:solidFill>
                <a:latin typeface="Times New Roman" panose="02020603050405020304" pitchFamily="18" charset="0"/>
                <a:cs typeface="Times New Roman" panose="02020603050405020304" pitchFamily="18" charset="0"/>
              </a:rPr>
              <a:t>Accuracy of Logistic Regression model was 83% </a:t>
            </a:r>
          </a:p>
          <a:p>
            <a:pPr marL="628641" indent="-28575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Extraction of data from. We are going to use OpenCV and PY tesseract for text extraction from each cell.</a:t>
            </a:r>
            <a:endParaRPr lang="en-US"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457200">
              <a:spcBef>
                <a:spcPts val="48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4"/>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Tree>
    <p:extLst>
      <p:ext uri="{BB962C8B-B14F-4D97-AF65-F5344CB8AC3E}">
        <p14:creationId xmlns:p14="http://schemas.microsoft.com/office/powerpoint/2010/main" val="254491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weights are added and passed to KNN, KNN classifies as human voice and non human voice</a:t>
            </a:r>
          </a:p>
          <a:p>
            <a:pPr marL="457200">
              <a:spcBef>
                <a:spcPts val="480"/>
              </a:spcBef>
              <a:spcAft>
                <a:spcPts val="0"/>
              </a:spcAft>
            </a:pPr>
            <a:r>
              <a:rPr lang="en-US" sz="1600" dirty="0">
                <a:solidFill>
                  <a:srgbClr val="0000FF"/>
                </a:solidFill>
                <a:latin typeface="Times New Roman" panose="02020603050405020304" pitchFamily="18" charset="0"/>
                <a:cs typeface="Times New Roman" panose="02020603050405020304" pitchFamily="18" charset="0"/>
                <a:sym typeface="Trebuchet MS"/>
              </a:rPr>
              <a:t>Audio Features :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Mel-Frequency Cepstral Coefficients</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Roll – Off</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Centroid</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Zero Crossing Rate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t="2330" r="2405"/>
          <a:stretch/>
        </p:blipFill>
        <p:spPr>
          <a:xfrm>
            <a:off x="319139" y="672383"/>
            <a:ext cx="3865747" cy="5878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42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1600" b="1" dirty="0">
                <a:solidFill>
                  <a:srgbClr val="0000FF"/>
                </a:solidFill>
                <a:latin typeface="Times New Roman" panose="02020603050405020304" pitchFamily="18" charset="0"/>
                <a:cs typeface="Times New Roman" panose="02020603050405020304" pitchFamily="18" charset="0"/>
              </a:rPr>
              <a:t>What do these features tell us </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pitch of the sound: Spectral Centroid and MFCCs can help identify the pitch or fundamental frequency of the sound.</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timbre of the sound: MFCCs can help to identify the timbre or quality of the sound, such as whether it is a voice, a musical instrument or noise.</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rhythmic structure of the sound: Zero Crossing Rate can help to identify the rhythmic structure of the sound, such as how often it repeats.</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overall shape and texture of the sound: Spectral Roll-Off and Spectral Centroid can help identify the overall shape and texture of the sound, such as whether it has a lot of high-pitched or low-pitched frequencies.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r="3848"/>
          <a:stretch/>
        </p:blipFill>
        <p:spPr>
          <a:xfrm>
            <a:off x="382404" y="428234"/>
            <a:ext cx="3808598" cy="6018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200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377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a:solidFill>
                  <a:srgbClr val="FF0000"/>
                </a:solidFill>
              </a:rPr>
              <a:t>Web Scraping </a:t>
            </a:r>
            <a:endParaRPr lang="en-US" sz="2400" b="1" dirty="0">
              <a:solidFill>
                <a:srgbClr val="FF0000"/>
              </a:solidFil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7" name="TextBox 6">
            <a:extLst>
              <a:ext uri="{FF2B5EF4-FFF2-40B4-BE49-F238E27FC236}">
                <a16:creationId xmlns:a16="http://schemas.microsoft.com/office/drawing/2014/main" id="{3645E1E5-1D60-F54B-DB9C-19B063123B86}"/>
              </a:ext>
            </a:extLst>
          </p:cNvPr>
          <p:cNvSpPr txBox="1"/>
          <p:nvPr/>
        </p:nvSpPr>
        <p:spPr>
          <a:xfrm>
            <a:off x="647179" y="1698996"/>
            <a:ext cx="10020821"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To do web scarping we are using Python libraries that is Selenium Web Driver to extract the students data from the web (PESU Academy)</a:t>
            </a:r>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Selenium is a software tool designed specifically for automating the testing of web applications.</a:t>
            </a:r>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 It can also be used as a web scraper to extract data from websites.</a:t>
            </a:r>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FF"/>
                </a:solidFill>
                <a:latin typeface="Times New Roman" panose="02020603050405020304" pitchFamily="18" charset="0"/>
                <a:cs typeface="Times New Roman" panose="02020603050405020304" pitchFamily="18" charset="0"/>
              </a:rPr>
              <a:t>For Encryption We are planning to use </a:t>
            </a:r>
            <a:r>
              <a:rPr lang="en-IN" sz="1800" b="1" dirty="0">
                <a:solidFill>
                  <a:srgbClr val="0000FF"/>
                </a:solidFill>
                <a:latin typeface="Times New Roman" panose="02020603050405020304" pitchFamily="18" charset="0"/>
                <a:cs typeface="Times New Roman" panose="02020603050405020304" pitchFamily="18" charset="0"/>
              </a:rPr>
              <a:t>RSA</a:t>
            </a:r>
            <a:r>
              <a:rPr lang="en-IN" sz="1800" dirty="0">
                <a:solidFill>
                  <a:srgbClr val="0000FF"/>
                </a:solidFill>
                <a:latin typeface="Times New Roman" panose="02020603050405020304" pitchFamily="18" charset="0"/>
                <a:cs typeface="Times New Roman" panose="02020603050405020304" pitchFamily="18" charset="0"/>
              </a:rPr>
              <a:t> Encryption Algorithm with </a:t>
            </a:r>
            <a:r>
              <a:rPr lang="en-IN" sz="1800" b="1" dirty="0">
                <a:solidFill>
                  <a:srgbClr val="0000FF"/>
                </a:solidFill>
                <a:latin typeface="Times New Roman" panose="02020603050405020304" pitchFamily="18" charset="0"/>
                <a:cs typeface="Times New Roman" panose="02020603050405020304" pitchFamily="18" charset="0"/>
              </a:rPr>
              <a:t>SALTING</a:t>
            </a:r>
            <a:endParaRPr lang="en-IN" dirty="0"/>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934E503-9B16-3BBE-919A-EF57EF67EB1A}"/>
              </a:ext>
            </a:extLst>
          </p:cNvPr>
          <p:cNvPicPr>
            <a:picLocks noChangeAspect="1"/>
          </p:cNvPicPr>
          <p:nvPr/>
        </p:nvPicPr>
        <p:blipFill>
          <a:blip r:embed="rId4"/>
          <a:stretch>
            <a:fillRect/>
          </a:stretch>
        </p:blipFill>
        <p:spPr>
          <a:xfrm>
            <a:off x="3199836" y="4052913"/>
            <a:ext cx="4915505" cy="2472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FC02A6D5-9B73-4884-E63F-C51C727514D8}"/>
              </a:ext>
            </a:extLst>
          </p:cNvPr>
          <p:cNvSpPr txBox="1"/>
          <p:nvPr/>
        </p:nvSpPr>
        <p:spPr>
          <a:xfrm>
            <a:off x="4184651" y="6525180"/>
            <a:ext cx="3666066" cy="369332"/>
          </a:xfrm>
          <a:prstGeom prst="rect">
            <a:avLst/>
          </a:prstGeom>
          <a:noFill/>
        </p:spPr>
        <p:txBody>
          <a:bodyPr wrap="square">
            <a:spAutoFit/>
          </a:bodyPr>
          <a:lstStyle/>
          <a:p>
            <a:r>
              <a:rPr lang="en-IN" sz="1800" b="0" i="0" u="none" strike="noStrike" baseline="0" dirty="0">
                <a:latin typeface="TimesNewRoman"/>
              </a:rPr>
              <a:t>Fig-</a:t>
            </a:r>
            <a:r>
              <a:rPr lang="en-IN" sz="1800" b="0" i="0" u="none" strike="noStrike" baseline="0" dirty="0">
                <a:solidFill>
                  <a:srgbClr val="0000FF"/>
                </a:solidFill>
                <a:latin typeface="TimesNewRoman"/>
              </a:rPr>
              <a:t>Web Scraping using Selenium.</a:t>
            </a:r>
            <a:endParaRPr lang="en-IN" dirty="0">
              <a:solidFill>
                <a:srgbClr val="0000FF"/>
              </a:solidFill>
            </a:endParaRPr>
          </a:p>
        </p:txBody>
      </p:sp>
    </p:spTree>
    <p:extLst>
      <p:ext uri="{BB962C8B-B14F-4D97-AF65-F5344CB8AC3E}">
        <p14:creationId xmlns:p14="http://schemas.microsoft.com/office/powerpoint/2010/main" val="31499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Speech and voice authentication</a:t>
            </a:r>
          </a:p>
        </p:txBody>
      </p:sp>
      <p:sp>
        <p:nvSpPr>
          <p:cNvPr id="54" name="Google Shape;54;p7"/>
          <p:cNvSpPr txBox="1"/>
          <p:nvPr/>
        </p:nvSpPr>
        <p:spPr>
          <a:xfrm>
            <a:off x="266829" y="2520145"/>
            <a:ext cx="11733105" cy="1225462"/>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b="0" i="0" dirty="0">
                <a:solidFill>
                  <a:srgbClr val="0000FF"/>
                </a:solidFill>
                <a:effectLst/>
                <a:latin typeface="Times New Roman" panose="02020603050405020304" pitchFamily="18" charset="0"/>
                <a:cs typeface="Times New Roman" panose="02020603050405020304" pitchFamily="18" charset="0"/>
              </a:rPr>
              <a:t>Gaussian mixture models (GMM) : It involves modelling the probability distribution of the spectral features of a person's voice and comparing it to the distribution of known speakers. </a:t>
            </a: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2" name="TextBox 1">
            <a:extLst>
              <a:ext uri="{FF2B5EF4-FFF2-40B4-BE49-F238E27FC236}">
                <a16:creationId xmlns:a16="http://schemas.microsoft.com/office/drawing/2014/main" id="{D6F2BDDC-3953-BF93-C419-C2233805367F}"/>
              </a:ext>
            </a:extLst>
          </p:cNvPr>
          <p:cNvSpPr txBox="1"/>
          <p:nvPr/>
        </p:nvSpPr>
        <p:spPr>
          <a:xfrm>
            <a:off x="619816" y="2042850"/>
            <a:ext cx="10445750" cy="1200329"/>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 by leveraging various techniques such as :</a:t>
            </a:r>
            <a:br>
              <a:rPr lang="en-US" sz="1800" dirty="0">
                <a:solidFill>
                  <a:srgbClr val="0000FF"/>
                </a:solidFill>
                <a:latin typeface="Times New Roman" panose="02020603050405020304" pitchFamily="18" charset="0"/>
                <a:cs typeface="Times New Roman" panose="02020603050405020304" pitchFamily="18" charset="0"/>
              </a:rPr>
            </a:br>
            <a:br>
              <a:rPr lang="en-US" sz="1800" dirty="0">
                <a:solidFill>
                  <a:srgbClr val="0000FF"/>
                </a:solidFill>
                <a:latin typeface="Times New Roman" panose="02020603050405020304" pitchFamily="18" charset="0"/>
                <a:cs typeface="Times New Roman" panose="02020603050405020304" pitchFamily="18" charset="0"/>
              </a:rPr>
            </a:br>
            <a:endParaRPr lang="en-IN" dirty="0">
              <a:solidFill>
                <a:srgbClr val="0000FF"/>
              </a:solidFill>
            </a:endParaRPr>
          </a:p>
        </p:txBody>
      </p:sp>
      <p:sp>
        <p:nvSpPr>
          <p:cNvPr id="4" name="TextBox 3">
            <a:extLst>
              <a:ext uri="{FF2B5EF4-FFF2-40B4-BE49-F238E27FC236}">
                <a16:creationId xmlns:a16="http://schemas.microsoft.com/office/drawing/2014/main" id="{1E512B9C-6F4C-ED31-D26C-B2E97609F7C8}"/>
              </a:ext>
            </a:extLst>
          </p:cNvPr>
          <p:cNvSpPr txBox="1"/>
          <p:nvPr/>
        </p:nvSpPr>
        <p:spPr>
          <a:xfrm>
            <a:off x="1016000" y="3745607"/>
            <a:ext cx="6096000"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Tokenization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Part-of-speech tagging</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Named entity recognition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generation</a:t>
            </a:r>
          </a:p>
          <a:p>
            <a:pPr marL="285750" indent="-285750">
              <a:buFont typeface="Arial" panose="020B0604020202020204" pitchFamily="34" charset="0"/>
              <a:buChar char="•"/>
            </a:pPr>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execution</a:t>
            </a:r>
            <a:endParaRPr lang="en-IN" dirty="0">
              <a:solidFill>
                <a:srgbClr val="0000FF"/>
              </a:solidFill>
            </a:endParaRPr>
          </a:p>
        </p:txBody>
      </p:sp>
    </p:spTree>
    <p:extLst>
      <p:ext uri="{BB962C8B-B14F-4D97-AF65-F5344CB8AC3E}">
        <p14:creationId xmlns:p14="http://schemas.microsoft.com/office/powerpoint/2010/main" val="326074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753</Words>
  <Application>Microsoft Macintosh PowerPoint</Application>
  <PresentationFormat>Widescreen</PresentationFormat>
  <Paragraphs>114</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Times New Roman</vt:lpstr>
      <vt:lpstr>TimesNewRoman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27</cp:revision>
  <dcterms:created xsi:type="dcterms:W3CDTF">2023-02-02T07:40:50Z</dcterms:created>
  <dcterms:modified xsi:type="dcterms:W3CDTF">2023-04-27T10:20:49Z</dcterms:modified>
</cp:coreProperties>
</file>