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87" r:id="rId2"/>
    <p:sldId id="288" r:id="rId3"/>
    <p:sldId id="289" r:id="rId4"/>
    <p:sldId id="290" r:id="rId5"/>
    <p:sldId id="291" r:id="rId6"/>
    <p:sldId id="304" r:id="rId7"/>
    <p:sldId id="306" r:id="rId8"/>
    <p:sldId id="307" r:id="rId9"/>
    <p:sldId id="305" r:id="rId10"/>
    <p:sldId id="301" r:id="rId11"/>
    <p:sldId id="302" r:id="rId12"/>
    <p:sldId id="303" r:id="rId13"/>
    <p:sldId id="292" r:id="rId14"/>
    <p:sldId id="294" r:id="rId15"/>
    <p:sldId id="295" r:id="rId16"/>
    <p:sldId id="296" r:id="rId17"/>
    <p:sldId id="297" r:id="rId18"/>
    <p:sldId id="298" r:id="rId19"/>
    <p:sldId id="299" r:id="rId20"/>
    <p:sldId id="3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p:scale>
          <a:sx n="120" d="100"/>
          <a:sy n="120" d="100"/>
        </p:scale>
        <p:origin x="840"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DB6B60-78E6-49BD-BA6E-2C9DE0594AFD}" type="datetimeFigureOut">
              <a:rPr lang="en-US" smtClean="0"/>
              <a:t>4/27/23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9FFDBE-F792-4047-874E-E7B53CB87E60}" type="slidenum">
              <a:rPr lang="en-US" smtClean="0"/>
              <a:t>‹#›</a:t>
            </a:fld>
            <a:endParaRPr lang="en-US"/>
          </a:p>
        </p:txBody>
      </p:sp>
    </p:spTree>
    <p:extLst>
      <p:ext uri="{BB962C8B-B14F-4D97-AF65-F5344CB8AC3E}">
        <p14:creationId xmlns:p14="http://schemas.microsoft.com/office/powerpoint/2010/main" val="120553409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34935-7A95-446E-AB06-C6015C8C2F42}" type="datetimeFigureOut">
              <a:rPr lang="en-US" smtClean="0"/>
              <a:t>4/27/23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03D9F-5696-42C7-A9C9-8E671FA748BF}" type="slidenum">
              <a:rPr lang="en-US" smtClean="0"/>
              <a:t>‹#›</a:t>
            </a:fld>
            <a:endParaRPr lang="en-US"/>
          </a:p>
        </p:txBody>
      </p:sp>
    </p:spTree>
    <p:extLst>
      <p:ext uri="{BB962C8B-B14F-4D97-AF65-F5344CB8AC3E}">
        <p14:creationId xmlns:p14="http://schemas.microsoft.com/office/powerpoint/2010/main" val="13606270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extLst>
      <p:ext uri="{BB962C8B-B14F-4D97-AF65-F5344CB8AC3E}">
        <p14:creationId xmlns:p14="http://schemas.microsoft.com/office/powerpoint/2010/main" val="1768442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14</a:t>
            </a:fld>
            <a:endParaRPr/>
          </a:p>
        </p:txBody>
      </p:sp>
    </p:spTree>
    <p:extLst>
      <p:ext uri="{BB962C8B-B14F-4D97-AF65-F5344CB8AC3E}">
        <p14:creationId xmlns:p14="http://schemas.microsoft.com/office/powerpoint/2010/main" val="78649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15</a:t>
            </a:fld>
            <a:endParaRPr/>
          </a:p>
        </p:txBody>
      </p:sp>
    </p:spTree>
    <p:extLst>
      <p:ext uri="{BB962C8B-B14F-4D97-AF65-F5344CB8AC3E}">
        <p14:creationId xmlns:p14="http://schemas.microsoft.com/office/powerpoint/2010/main" val="1400684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16</a:t>
            </a:fld>
            <a:endParaRPr/>
          </a:p>
        </p:txBody>
      </p:sp>
    </p:spTree>
    <p:extLst>
      <p:ext uri="{BB962C8B-B14F-4D97-AF65-F5344CB8AC3E}">
        <p14:creationId xmlns:p14="http://schemas.microsoft.com/office/powerpoint/2010/main" val="3312334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17</a:t>
            </a:fld>
            <a:endParaRPr lang="en-US"/>
          </a:p>
        </p:txBody>
      </p:sp>
    </p:spTree>
    <p:extLst>
      <p:ext uri="{BB962C8B-B14F-4D97-AF65-F5344CB8AC3E}">
        <p14:creationId xmlns:p14="http://schemas.microsoft.com/office/powerpoint/2010/main" val="3232190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18</a:t>
            </a:fld>
            <a:endParaRPr lang="en-US"/>
          </a:p>
        </p:txBody>
      </p:sp>
    </p:spTree>
    <p:extLst>
      <p:ext uri="{BB962C8B-B14F-4D97-AF65-F5344CB8AC3E}">
        <p14:creationId xmlns:p14="http://schemas.microsoft.com/office/powerpoint/2010/main" val="3892321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285652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0587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1499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3438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887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5615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0569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68190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6A7B9F5-BB8F-47D6-B1B1-E7A2919C3A13}" type="datetime1">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94964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10FAB-D291-4EEA-99BC-930D9B551F74}" type="datetime1">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91311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B5235C-1CA9-44CB-A99C-2F73E04D824F}" type="datetime1">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93416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4CF1A2-7311-4B56-8AAF-022CE067B16A}" type="datetime1">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22554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CBF7C-F8BD-4365-8C29-283C1379A5D0}" type="datetime1">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166261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753AD5-1D7E-4B6E-B9BF-8751E6785054}" type="datetime1">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23274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A2C363-DE01-434D-A7C2-931439D25842}" type="datetime1">
              <a:rPr lang="en-US" smtClean="0"/>
              <a:t>4/27/23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37784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795EF3-9699-4D47-975F-7AAA3F7DAF3B}" type="datetime1">
              <a:rPr lang="en-US" smtClean="0"/>
              <a:t>4/27/23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1755980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AEE10-0BF0-472B-AFA2-A2C0BE8F1091}" type="datetime1">
              <a:rPr lang="en-US" smtClean="0"/>
              <a:t>4/27/23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46674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387EA-1E9C-43BE-9E93-5ED44118A5F3}" type="datetime1">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7228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131F3-349F-4870-9FF2-92583012ED10}" type="datetime1">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3152159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9E17E-6778-4D98-A70F-1A67B31B0FDF}" type="datetime1">
              <a:rPr lang="en-US" smtClean="0"/>
              <a:t>4/27/23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7E83D-D0ED-4D2D-8278-07767DB0C107}" type="slidenum">
              <a:rPr lang="en-US" smtClean="0"/>
              <a:t>‹#›</a:t>
            </a:fld>
            <a:endParaRPr lang="en-US"/>
          </a:p>
        </p:txBody>
      </p:sp>
    </p:spTree>
    <p:extLst>
      <p:ext uri="{BB962C8B-B14F-4D97-AF65-F5344CB8AC3E}">
        <p14:creationId xmlns:p14="http://schemas.microsoft.com/office/powerpoint/2010/main" val="371580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7991" y="990600"/>
            <a:ext cx="7924800" cy="1384995"/>
          </a:xfrm>
          <a:prstGeom prst="rect">
            <a:avLst/>
          </a:prstGeom>
        </p:spPr>
        <p:txBody>
          <a:bodyPr wrap="square">
            <a:spAutoFit/>
          </a:bodyPr>
          <a:lstStyle/>
          <a:p>
            <a:pPr algn="ctr"/>
            <a:r>
              <a:rPr lang="en-US" sz="2800" dirty="0">
                <a:solidFill>
                  <a:srgbClr val="FF0000"/>
                </a:solidFill>
                <a:latin typeface="Trebuchet MS" pitchFamily="34" charset="0"/>
              </a:rPr>
              <a:t>UE20CS390A – Capstone Project Phase – 1</a:t>
            </a:r>
          </a:p>
          <a:p>
            <a:pPr algn="ctr"/>
            <a:r>
              <a:rPr lang="en-US" sz="2800" dirty="0">
                <a:latin typeface="Trebuchet MS" pitchFamily="34" charset="0"/>
              </a:rPr>
              <a:t> </a:t>
            </a:r>
          </a:p>
          <a:p>
            <a:pPr algn="ctr"/>
            <a:r>
              <a:rPr lang="en-US" sz="2800" dirty="0">
                <a:latin typeface="Trebuchet MS" pitchFamily="34" charset="0"/>
              </a:rPr>
              <a:t>Project Progress Review #3</a:t>
            </a:r>
          </a:p>
        </p:txBody>
      </p:sp>
      <p:sp>
        <p:nvSpPr>
          <p:cNvPr id="4" name="Google Shape;26;p3"/>
          <p:cNvSpPr txBox="1"/>
          <p:nvPr/>
        </p:nvSpPr>
        <p:spPr>
          <a:xfrm>
            <a:off x="1972234" y="3780918"/>
            <a:ext cx="8516471" cy="1402975"/>
          </a:xfrm>
          <a:prstGeom prst="rect">
            <a:avLst/>
          </a:prstGeom>
          <a:noFill/>
          <a:ln>
            <a:noFill/>
          </a:ln>
        </p:spPr>
        <p:txBody>
          <a:bodyPr spcFirstLastPara="1" wrap="square" lIns="91425" tIns="45700" rIns="91425" bIns="45700" anchor="t" anchorCtr="0">
            <a:noAutofit/>
          </a:bodyPr>
          <a:lstStyle/>
          <a:p>
            <a:pPr>
              <a:buClr>
                <a:srgbClr val="000000"/>
              </a:buClr>
              <a:buSzPts val="2000"/>
            </a:pPr>
            <a:r>
              <a:rPr lang="en-US" sz="2400" dirty="0">
                <a:solidFill>
                  <a:srgbClr val="0033CC"/>
                </a:solidFill>
                <a:latin typeface="Trebuchet MS"/>
                <a:ea typeface="Trebuchet MS"/>
                <a:cs typeface="Trebuchet MS"/>
                <a:sym typeface="Trebuchet MS"/>
              </a:rPr>
              <a:t>Project Title :  Voice Interface for PESU using AI</a:t>
            </a:r>
          </a:p>
          <a:p>
            <a:pPr>
              <a:buClr>
                <a:schemeClr val="dk1"/>
              </a:buClr>
              <a:buSzPts val="2000"/>
            </a:pPr>
            <a:r>
              <a:rPr lang="en-US" sz="2400" dirty="0">
                <a:solidFill>
                  <a:srgbClr val="0033CC"/>
                </a:solidFill>
                <a:latin typeface="Trebuchet MS"/>
                <a:ea typeface="Trebuchet MS"/>
                <a:cs typeface="Trebuchet MS"/>
                <a:sym typeface="Trebuchet MS"/>
              </a:rPr>
              <a:t>Project ID : PW23_PB_01</a:t>
            </a:r>
          </a:p>
          <a:p>
            <a:pPr>
              <a:buClr>
                <a:schemeClr val="dk1"/>
              </a:buClr>
              <a:buSzPts val="2000"/>
            </a:pPr>
            <a:r>
              <a:rPr lang="en-US" sz="2400" dirty="0">
                <a:solidFill>
                  <a:srgbClr val="0033CC"/>
                </a:solidFill>
                <a:latin typeface="Trebuchet MS"/>
                <a:ea typeface="Trebuchet MS"/>
                <a:cs typeface="Trebuchet MS"/>
                <a:sym typeface="Trebuchet MS"/>
              </a:rPr>
              <a:t>Project Guide : Prof. Priya Badrinath</a:t>
            </a:r>
          </a:p>
          <a:p>
            <a:pPr>
              <a:buClr>
                <a:srgbClr val="000000"/>
              </a:buClr>
              <a:buSzPts val="2000"/>
            </a:pPr>
            <a:r>
              <a:rPr lang="en-US" sz="2400" dirty="0">
                <a:solidFill>
                  <a:srgbClr val="0033CC"/>
                </a:solidFill>
                <a:latin typeface="Trebuchet MS"/>
                <a:ea typeface="Trebuchet MS"/>
                <a:cs typeface="Trebuchet MS"/>
                <a:sym typeface="Trebuchet MS"/>
              </a:rPr>
              <a:t>Project Team with SRN : 805_806_826_844</a:t>
            </a:r>
            <a:endParaRPr lang="en-US" sz="1600" dirty="0">
              <a:solidFill>
                <a:srgbClr val="0033CC"/>
              </a:solidFill>
              <a:latin typeface="Arial"/>
              <a:ea typeface="Arial"/>
              <a:cs typeface="Arial"/>
              <a:sym typeface="Arial"/>
            </a:endParaRPr>
          </a:p>
          <a:p>
            <a:pPr>
              <a:buClr>
                <a:srgbClr val="000000"/>
              </a:buClr>
              <a:buSzPts val="2000"/>
            </a:pPr>
            <a:endParaRPr lang="en-US" sz="2400" dirty="0">
              <a:solidFill>
                <a:srgbClr val="0033CC"/>
              </a:solidFill>
              <a:latin typeface="Trebuchet MS"/>
              <a:ea typeface="Trebuchet MS"/>
              <a:cs typeface="Trebuchet MS"/>
              <a:sym typeface="Trebuchet MS"/>
            </a:endParaRPr>
          </a:p>
          <a:p>
            <a:pPr>
              <a:buClr>
                <a:srgbClr val="000000"/>
              </a:buClr>
              <a:buSzPts val="2000"/>
            </a:pPr>
            <a:endParaRPr lang="en-US"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7" name="Slide Number Placeholder 6"/>
          <p:cNvSpPr>
            <a:spLocks noGrp="1"/>
          </p:cNvSpPr>
          <p:nvPr>
            <p:ph type="sldNum" sz="quarter" idx="12"/>
          </p:nvPr>
        </p:nvSpPr>
        <p:spPr/>
        <p:txBody>
          <a:bodyPr/>
          <a:lstStyle/>
          <a:p>
            <a:fld id="{B5A7E83D-D0ED-4D2D-8278-07767DB0C107}" type="slidenum">
              <a:rPr lang="en-US" smtClean="0"/>
              <a:t>1</a:t>
            </a:fld>
            <a:endParaRPr lang="en-US"/>
          </a:p>
        </p:txBody>
      </p:sp>
    </p:spTree>
    <p:extLst>
      <p:ext uri="{BB962C8B-B14F-4D97-AF65-F5344CB8AC3E}">
        <p14:creationId xmlns:p14="http://schemas.microsoft.com/office/powerpoint/2010/main" val="357491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72D607-B472-5AE0-B083-E3E0F05B7E45}"/>
              </a:ext>
            </a:extLst>
          </p:cNvPr>
          <p:cNvSpPr>
            <a:spLocks noGrp="1"/>
          </p:cNvSpPr>
          <p:nvPr>
            <p:ph type="title"/>
          </p:nvPr>
        </p:nvSpPr>
        <p:spPr>
          <a:xfrm>
            <a:off x="945776" y="344129"/>
            <a:ext cx="10515600" cy="6012221"/>
          </a:xfrm>
        </p:spPr>
        <p:txBody>
          <a:bodyPr>
            <a:normAutofit/>
          </a:bodyPr>
          <a:lstStyle/>
          <a:p>
            <a:r>
              <a:rPr lang="en-IN" sz="2000" b="1" dirty="0">
                <a:latin typeface="Times New Roman" panose="02020603050405020304" pitchFamily="18" charset="0"/>
                <a:cs typeface="Times New Roman" panose="02020603050405020304" pitchFamily="18" charset="0"/>
              </a:rPr>
              <a:t>Converting Voice into Intents and Arguments :</a:t>
            </a:r>
            <a:br>
              <a:rPr lang="en-IN" sz="1800" b="1" dirty="0">
                <a:solidFill>
                  <a:srgbClr val="0070C0"/>
                </a:solidFill>
                <a:latin typeface="Times New Roman" panose="02020603050405020304" pitchFamily="18" charset="0"/>
                <a:cs typeface="Times New Roman" panose="02020603050405020304" pitchFamily="18" charset="0"/>
              </a:rPr>
            </a:br>
            <a:br>
              <a:rPr lang="en-IN" sz="1800" b="1" dirty="0">
                <a:solidFill>
                  <a:srgbClr val="0070C0"/>
                </a:solidFill>
                <a:latin typeface="Times New Roman" panose="02020603050405020304" pitchFamily="18" charset="0"/>
                <a:cs typeface="Times New Roman" panose="02020603050405020304" pitchFamily="18" charset="0"/>
              </a:rPr>
            </a:br>
            <a:r>
              <a:rPr lang="en-US" sz="1800" dirty="0">
                <a:solidFill>
                  <a:srgbClr val="0070C0"/>
                </a:solidFill>
                <a:latin typeface="Times New Roman" panose="02020603050405020304" pitchFamily="18" charset="0"/>
                <a:cs typeface="Times New Roman" panose="02020603050405020304" pitchFamily="18" charset="0"/>
              </a:rPr>
              <a:t>Natural Language Processing (NLP) will be used to convert normal language queries into database queries by leveraging various techniques such as :</a:t>
            </a:r>
            <a:br>
              <a:rPr lang="en-US" sz="1800" dirty="0">
                <a:solidFill>
                  <a:srgbClr val="0070C0"/>
                </a:solidFill>
                <a:latin typeface="Times New Roman" panose="02020603050405020304" pitchFamily="18" charset="0"/>
                <a:cs typeface="Times New Roman" panose="02020603050405020304" pitchFamily="18" charset="0"/>
              </a:rPr>
            </a:br>
            <a:br>
              <a:rPr lang="en-US" sz="1800" dirty="0">
                <a:solidFill>
                  <a:srgbClr val="0070C0"/>
                </a:solidFill>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Tokenization</a:t>
            </a: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Part-of-speech tagging</a:t>
            </a: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Named entity recognition</a:t>
            </a: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Query generation</a:t>
            </a: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Query execution</a:t>
            </a:r>
            <a:br>
              <a:rPr lang="en-US" sz="1800" b="1" dirty="0">
                <a:latin typeface="Times New Roman" panose="02020603050405020304" pitchFamily="18" charset="0"/>
                <a:cs typeface="Times New Roman" panose="02020603050405020304" pitchFamily="18" charset="0"/>
              </a:rPr>
            </a:br>
            <a:endParaRPr lang="en-IN" sz="1800" dirty="0">
              <a:solidFill>
                <a:srgbClr val="0000FF"/>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B938DC7-6E10-1244-5F33-5D0CEED3F956}"/>
              </a:ext>
            </a:extLst>
          </p:cNvPr>
          <p:cNvSpPr>
            <a:spLocks noGrp="1"/>
          </p:cNvSpPr>
          <p:nvPr>
            <p:ph type="sldNum" sz="quarter" idx="12"/>
          </p:nvPr>
        </p:nvSpPr>
        <p:spPr/>
        <p:txBody>
          <a:bodyPr/>
          <a:lstStyle/>
          <a:p>
            <a:fld id="{B5A7E83D-D0ED-4D2D-8278-07767DB0C107}" type="slidenum">
              <a:rPr lang="en-US" smtClean="0"/>
              <a:t>10</a:t>
            </a:fld>
            <a:endParaRPr lang="en-US"/>
          </a:p>
        </p:txBody>
      </p:sp>
    </p:spTree>
    <p:extLst>
      <p:ext uri="{BB962C8B-B14F-4D97-AF65-F5344CB8AC3E}">
        <p14:creationId xmlns:p14="http://schemas.microsoft.com/office/powerpoint/2010/main" val="235747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BDB4-5FA5-076C-AD1F-C4AB8BBD3C1F}"/>
              </a:ext>
            </a:extLst>
          </p:cNvPr>
          <p:cNvSpPr>
            <a:spLocks noGrp="1"/>
          </p:cNvSpPr>
          <p:nvPr>
            <p:ph type="title"/>
          </p:nvPr>
        </p:nvSpPr>
        <p:spPr>
          <a:xfrm>
            <a:off x="972670" y="1440890"/>
            <a:ext cx="10515600" cy="1325563"/>
          </a:xfrm>
        </p:spPr>
        <p:txBody>
          <a:bodyPr>
            <a:normAutofit fontScale="90000"/>
          </a:bodyPr>
          <a:lstStyle/>
          <a:p>
            <a:r>
              <a:rPr lang="en-IN" sz="2000" b="1" dirty="0">
                <a:latin typeface="Times New Roman" panose="02020603050405020304" pitchFamily="18" charset="0"/>
                <a:cs typeface="Times New Roman" panose="02020603050405020304" pitchFamily="18" charset="0"/>
              </a:rPr>
              <a:t>Database  handling :</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US" sz="1800" dirty="0">
                <a:solidFill>
                  <a:srgbClr val="0000FF"/>
                </a:solidFill>
                <a:latin typeface="Times New Roman" panose="02020603050405020304" pitchFamily="18" charset="0"/>
                <a:cs typeface="Times New Roman" panose="02020603050405020304" pitchFamily="18" charset="0"/>
              </a:rPr>
              <a:t>Data handling is important in ensuring the integrity of research data since it addresses concerns related to confidentially, security, and preservation/retention of research data. Proper planning for data handling can also result in efficient and economical storage, retrieval, and disposal of data. In the case of data handled electronically, data integrity is a primary concern to ensure that recorded data is not altered, erased, lost or accessed by unauthorized users.</a:t>
            </a:r>
            <a:r>
              <a:rPr lang="en-IN" sz="1800" dirty="0">
                <a:solidFill>
                  <a:srgbClr val="0000FF"/>
                </a:solidFill>
                <a:latin typeface="Times New Roman" panose="02020603050405020304" pitchFamily="18" charset="0"/>
                <a:cs typeface="Times New Roman" panose="02020603050405020304" pitchFamily="18" charset="0"/>
              </a:rPr>
              <a:t> </a:t>
            </a:r>
            <a:br>
              <a:rPr lang="en-IN" sz="1800" dirty="0">
                <a:solidFill>
                  <a:srgbClr val="0000FF"/>
                </a:solidFill>
                <a:latin typeface="Times New Roman" panose="02020603050405020304" pitchFamily="18" charset="0"/>
                <a:cs typeface="Times New Roman" panose="02020603050405020304" pitchFamily="18" charset="0"/>
              </a:rPr>
            </a:br>
            <a:br>
              <a:rPr lang="en-IN" sz="1800" dirty="0">
                <a:solidFill>
                  <a:srgbClr val="0000FF"/>
                </a:solidFill>
                <a:latin typeface="Times New Roman" panose="02020603050405020304" pitchFamily="18" charset="0"/>
                <a:cs typeface="Times New Roman" panose="02020603050405020304" pitchFamily="18" charset="0"/>
              </a:rPr>
            </a:br>
            <a:r>
              <a:rPr lang="en-IN" sz="1800" dirty="0">
                <a:solidFill>
                  <a:srgbClr val="0000FF"/>
                </a:solidFill>
                <a:latin typeface="Times New Roman" panose="02020603050405020304" pitchFamily="18" charset="0"/>
                <a:cs typeface="Times New Roman" panose="02020603050405020304" pitchFamily="18" charset="0"/>
              </a:rPr>
              <a:t>We are going to use </a:t>
            </a:r>
            <a:r>
              <a:rPr lang="en-IN" sz="1800" dirty="0" err="1">
                <a:solidFill>
                  <a:srgbClr val="0000FF"/>
                </a:solidFill>
                <a:latin typeface="Times New Roman" panose="02020603050405020304" pitchFamily="18" charset="0"/>
                <a:cs typeface="Times New Roman" panose="02020603050405020304" pitchFamily="18" charset="0"/>
              </a:rPr>
              <a:t>pesu</a:t>
            </a:r>
            <a:r>
              <a:rPr lang="en-IN" sz="1800" dirty="0">
                <a:solidFill>
                  <a:srgbClr val="0000FF"/>
                </a:solidFill>
                <a:latin typeface="Times New Roman" panose="02020603050405020304" pitchFamily="18" charset="0"/>
                <a:cs typeface="Times New Roman" panose="02020603050405020304" pitchFamily="18" charset="0"/>
              </a:rPr>
              <a:t> database so that all content is already encrypted , safe and secure</a:t>
            </a:r>
          </a:p>
        </p:txBody>
      </p:sp>
      <p:sp>
        <p:nvSpPr>
          <p:cNvPr id="3" name="Slide Number Placeholder 2">
            <a:extLst>
              <a:ext uri="{FF2B5EF4-FFF2-40B4-BE49-F238E27FC236}">
                <a16:creationId xmlns:a16="http://schemas.microsoft.com/office/drawing/2014/main" id="{2F883BCD-EF2C-01C7-5EDD-1235AB499475}"/>
              </a:ext>
            </a:extLst>
          </p:cNvPr>
          <p:cNvSpPr>
            <a:spLocks noGrp="1"/>
          </p:cNvSpPr>
          <p:nvPr>
            <p:ph type="sldNum" sz="quarter" idx="12"/>
          </p:nvPr>
        </p:nvSpPr>
        <p:spPr/>
        <p:txBody>
          <a:bodyPr/>
          <a:lstStyle/>
          <a:p>
            <a:fld id="{B5A7E83D-D0ED-4D2D-8278-07767DB0C107}" type="slidenum">
              <a:rPr lang="en-US" smtClean="0"/>
              <a:t>11</a:t>
            </a:fld>
            <a:endParaRPr lang="en-US"/>
          </a:p>
        </p:txBody>
      </p:sp>
    </p:spTree>
    <p:extLst>
      <p:ext uri="{BB962C8B-B14F-4D97-AF65-F5344CB8AC3E}">
        <p14:creationId xmlns:p14="http://schemas.microsoft.com/office/powerpoint/2010/main" val="3793752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FE4B-0A44-F11F-4CF7-DC0F5376CF10}"/>
              </a:ext>
            </a:extLst>
          </p:cNvPr>
          <p:cNvSpPr>
            <a:spLocks noGrp="1"/>
          </p:cNvSpPr>
          <p:nvPr>
            <p:ph type="title"/>
          </p:nvPr>
        </p:nvSpPr>
        <p:spPr>
          <a:xfrm>
            <a:off x="838200" y="804396"/>
            <a:ext cx="10515600" cy="3624169"/>
          </a:xfrm>
        </p:spPr>
        <p:txBody>
          <a:bodyPr>
            <a:normAutofit/>
          </a:bodyPr>
          <a:lstStyle/>
          <a:p>
            <a:r>
              <a:rPr lang="en-IN" sz="1800" dirty="0">
                <a:latin typeface="Times New Roman" panose="02020603050405020304" pitchFamily="18" charset="0"/>
                <a:cs typeface="Times New Roman" panose="02020603050405020304" pitchFamily="18" charset="0"/>
              </a:rPr>
              <a:t>Security :</a:t>
            </a:r>
            <a:br>
              <a:rPr lang="en-IN" sz="1800" dirty="0">
                <a:latin typeface="Times New Roman" panose="02020603050405020304" pitchFamily="18" charset="0"/>
                <a:cs typeface="Times New Roman" panose="02020603050405020304" pitchFamily="18" charset="0"/>
              </a:rPr>
            </a:br>
            <a:br>
              <a:rPr lang="en-IN" sz="1800" dirty="0">
                <a:solidFill>
                  <a:srgbClr val="0000FF"/>
                </a:solidFill>
                <a:latin typeface="Times New Roman" panose="02020603050405020304" pitchFamily="18" charset="0"/>
                <a:cs typeface="Times New Roman" panose="02020603050405020304" pitchFamily="18" charset="0"/>
              </a:rPr>
            </a:br>
            <a:r>
              <a:rPr lang="en-IN" sz="1800" dirty="0">
                <a:solidFill>
                  <a:srgbClr val="0000FF"/>
                </a:solidFill>
                <a:latin typeface="Times New Roman" panose="02020603050405020304" pitchFamily="18" charset="0"/>
                <a:cs typeface="Times New Roman" panose="02020603050405020304" pitchFamily="18" charset="0"/>
              </a:rPr>
              <a:t>For Encryption We are planning to use </a:t>
            </a:r>
            <a:r>
              <a:rPr lang="en-IN" sz="1800" b="1" dirty="0">
                <a:solidFill>
                  <a:srgbClr val="0000FF"/>
                </a:solidFill>
                <a:latin typeface="Times New Roman" panose="02020603050405020304" pitchFamily="18" charset="0"/>
                <a:cs typeface="Times New Roman" panose="02020603050405020304" pitchFamily="18" charset="0"/>
              </a:rPr>
              <a:t>RSA</a:t>
            </a:r>
            <a:r>
              <a:rPr lang="en-IN" sz="1800" dirty="0">
                <a:solidFill>
                  <a:srgbClr val="0000FF"/>
                </a:solidFill>
                <a:latin typeface="Times New Roman" panose="02020603050405020304" pitchFamily="18" charset="0"/>
                <a:cs typeface="Times New Roman" panose="02020603050405020304" pitchFamily="18" charset="0"/>
              </a:rPr>
              <a:t> Encryption Algorithm with </a:t>
            </a:r>
            <a:r>
              <a:rPr lang="en-IN" sz="1800" b="1" dirty="0">
                <a:solidFill>
                  <a:srgbClr val="0000FF"/>
                </a:solidFill>
                <a:latin typeface="Times New Roman" panose="02020603050405020304" pitchFamily="18" charset="0"/>
                <a:cs typeface="Times New Roman" panose="02020603050405020304" pitchFamily="18" charset="0"/>
              </a:rPr>
              <a:t>SALTING</a:t>
            </a:r>
            <a:endParaRPr lang="en-IN" sz="16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950AE29-B946-8586-0608-B84C5E689AF4}"/>
              </a:ext>
            </a:extLst>
          </p:cNvPr>
          <p:cNvSpPr>
            <a:spLocks noGrp="1"/>
          </p:cNvSpPr>
          <p:nvPr>
            <p:ph type="sldNum" sz="quarter" idx="12"/>
          </p:nvPr>
        </p:nvSpPr>
        <p:spPr/>
        <p:txBody>
          <a:bodyPr/>
          <a:lstStyle/>
          <a:p>
            <a:fld id="{B5A7E83D-D0ED-4D2D-8278-07767DB0C107}" type="slidenum">
              <a:rPr lang="en-US" smtClean="0"/>
              <a:t>12</a:t>
            </a:fld>
            <a:endParaRPr lang="en-US"/>
          </a:p>
        </p:txBody>
      </p:sp>
    </p:spTree>
    <p:extLst>
      <p:ext uri="{BB962C8B-B14F-4D97-AF65-F5344CB8AC3E}">
        <p14:creationId xmlns:p14="http://schemas.microsoft.com/office/powerpoint/2010/main" val="137777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a:t>
            </a:r>
            <a:endParaRPr lang="en-US" sz="2400" dirty="0"/>
          </a:p>
        </p:txBody>
      </p:sp>
      <p:sp>
        <p:nvSpPr>
          <p:cNvPr id="54" name="Google Shape;54;p7"/>
          <p:cNvSpPr txBox="1"/>
          <p:nvPr/>
        </p:nvSpPr>
        <p:spPr>
          <a:xfrm>
            <a:off x="1705150" y="1791525"/>
            <a:ext cx="8781700" cy="2643075"/>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rgbClr val="FF0000"/>
              </a:buClr>
              <a:buSzPct val="80000"/>
            </a:pPr>
            <a:r>
              <a:rPr lang="en-US" sz="2400" dirty="0">
                <a:solidFill>
                  <a:srgbClr val="0033CC"/>
                </a:solidFill>
                <a:latin typeface="Times New Roman" panose="02020603050405020304" pitchFamily="18" charset="0"/>
                <a:cs typeface="Times New Roman" panose="02020603050405020304" pitchFamily="18" charset="0"/>
              </a:rPr>
              <a:t>We are designing Different algorithms that will be used to make the AI assistant more user friendly and to make query generation via voice models easier. </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13</a:t>
            </a:fld>
            <a:endParaRPr lang="en-US"/>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038722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114300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Description</a:t>
            </a:r>
            <a:endParaRPr lang="en-US" sz="2400" dirty="0"/>
          </a:p>
        </p:txBody>
      </p:sp>
      <p:sp>
        <p:nvSpPr>
          <p:cNvPr id="62" name="Google Shape;62;p8"/>
          <p:cNvSpPr txBox="1"/>
          <p:nvPr/>
        </p:nvSpPr>
        <p:spPr>
          <a:xfrm>
            <a:off x="2029650" y="1617675"/>
            <a:ext cx="6868544" cy="4758900"/>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Add as many slides as required to cover the following aspects:</a:t>
            </a:r>
          </a:p>
          <a:p>
            <a:pPr algn="just">
              <a:spcBef>
                <a:spcPts val="480"/>
              </a:spcBef>
              <a:spcAft>
                <a:spcPts val="0"/>
              </a:spcAft>
              <a:buClr>
                <a:schemeClr val="dk1"/>
              </a:buClr>
              <a:buSzPts val="1100"/>
            </a:pPr>
            <a:endParaRPr lang="en-US" sz="2400" dirty="0">
              <a:solidFill>
                <a:srgbClr val="0033CC"/>
              </a:solidFill>
              <a:latin typeface="Trebuchet MS"/>
              <a:sym typeface="Trebuchet MS"/>
            </a:endParaRP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Master class diagram </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ER Diagram</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User Interface Diagrams/ Use Case Diagrams</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Report Layouts</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External Interfaces</a:t>
            </a:r>
          </a:p>
          <a:p>
            <a:pPr marL="342900" indent="-342900" algn="just">
              <a:spcBef>
                <a:spcPts val="480"/>
              </a:spcBef>
              <a:spcAft>
                <a:spcPts val="0"/>
              </a:spcAft>
              <a:buClr>
                <a:srgbClr val="FF0000"/>
              </a:buClr>
              <a:buSzPct val="80000"/>
              <a:buFont typeface="Arial"/>
              <a:buAutoNum type="arabicPeriod"/>
            </a:pPr>
            <a:endParaRPr lang="en-US" sz="2400" dirty="0">
              <a:solidFill>
                <a:srgbClr val="0033CC"/>
              </a:solidFill>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14</a:t>
            </a:fld>
            <a:endParaRPr lang="en-US"/>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640326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9" name="Google Shape;69;p9"/>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Technologies Used</a:t>
            </a:r>
            <a:endParaRPr lang="en-US" sz="2400" dirty="0"/>
          </a:p>
        </p:txBody>
      </p:sp>
      <p:sp>
        <p:nvSpPr>
          <p:cNvPr id="70" name="Google Shape;70;p9"/>
          <p:cNvSpPr txBox="1"/>
          <p:nvPr/>
        </p:nvSpPr>
        <p:spPr>
          <a:xfrm>
            <a:off x="2057400" y="1828800"/>
            <a:ext cx="6863700" cy="3155250"/>
          </a:xfrm>
          <a:prstGeom prst="rect">
            <a:avLst/>
          </a:prstGeom>
          <a:noFill/>
          <a:ln>
            <a:noFill/>
          </a:ln>
        </p:spPr>
        <p:txBody>
          <a:bodyPr spcFirstLastPara="1" wrap="square" lIns="91425" tIns="45700" rIns="91425" bIns="45700" anchor="ctr" anchorCtr="0">
            <a:noAutofit/>
          </a:bodyPr>
          <a:lstStyle/>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Python </a:t>
            </a: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Flask </a:t>
            </a: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OpenCV </a:t>
            </a:r>
          </a:p>
          <a:p>
            <a:pPr marL="342900" indent="-342900" algn="just">
              <a:spcBef>
                <a:spcPts val="0"/>
              </a:spcBef>
              <a:spcAft>
                <a:spcPts val="0"/>
              </a:spcAft>
              <a:buFont typeface="Arial" panose="020B0604020202020204" pitchFamily="34" charset="0"/>
              <a:buChar char="•"/>
            </a:pPr>
            <a:r>
              <a:rPr lang="en-US" sz="2400" dirty="0" err="1">
                <a:solidFill>
                  <a:srgbClr val="0033CC"/>
                </a:solidFill>
                <a:latin typeface="Trebuchet MS"/>
                <a:ea typeface="Trebuchet MS"/>
                <a:cs typeface="Trebuchet MS"/>
                <a:sym typeface="Trebuchet MS"/>
              </a:rPr>
              <a:t>Tessraract</a:t>
            </a:r>
            <a:r>
              <a:rPr lang="en-US" sz="2400" dirty="0">
                <a:solidFill>
                  <a:srgbClr val="0033CC"/>
                </a:solidFill>
                <a:latin typeface="Trebuchet MS"/>
                <a:ea typeface="Trebuchet MS"/>
                <a:cs typeface="Trebuchet MS"/>
                <a:sym typeface="Trebuchet MS"/>
              </a:rPr>
              <a:t> </a:t>
            </a: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PostgreSQL</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15</a:t>
            </a:fld>
            <a:endParaRPr lang="en-US"/>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3754290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9" name="Google Shape;69;p9"/>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Project Demo</a:t>
            </a:r>
            <a:endParaRPr lang="en-US" sz="2400" dirty="0"/>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16</a:t>
            </a:fld>
            <a:endParaRPr lang="en-US"/>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pic>
        <p:nvPicPr>
          <p:cNvPr id="4" name="Picture 3">
            <a:extLst>
              <a:ext uri="{FF2B5EF4-FFF2-40B4-BE49-F238E27FC236}">
                <a16:creationId xmlns:a16="http://schemas.microsoft.com/office/drawing/2014/main" id="{0B137BC4-BFFE-A706-18E3-25D77BC9CF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1" y="1904728"/>
            <a:ext cx="4908467" cy="4953272"/>
          </a:xfrm>
          <a:prstGeom prst="rect">
            <a:avLst/>
          </a:prstGeom>
        </p:spPr>
      </p:pic>
      <p:pic>
        <p:nvPicPr>
          <p:cNvPr id="7" name="Picture 6">
            <a:extLst>
              <a:ext uri="{FF2B5EF4-FFF2-40B4-BE49-F238E27FC236}">
                <a16:creationId xmlns:a16="http://schemas.microsoft.com/office/drawing/2014/main" id="{59FB6777-151B-D791-22C7-AB119E3626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6757" y="1904728"/>
            <a:ext cx="7167686" cy="2108142"/>
          </a:xfrm>
          <a:prstGeom prst="rect">
            <a:avLst/>
          </a:prstGeom>
        </p:spPr>
      </p:pic>
      <p:pic>
        <p:nvPicPr>
          <p:cNvPr id="10" name="Picture 9">
            <a:extLst>
              <a:ext uri="{FF2B5EF4-FFF2-40B4-BE49-F238E27FC236}">
                <a16:creationId xmlns:a16="http://schemas.microsoft.com/office/drawing/2014/main" id="{71C63FE3-FDD2-41E8-57C6-FBE1B129B3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6757" y="1917778"/>
            <a:ext cx="7167686" cy="2108142"/>
          </a:xfrm>
          <a:prstGeom prst="rect">
            <a:avLst/>
          </a:prstGeom>
        </p:spPr>
      </p:pic>
    </p:spTree>
    <p:extLst>
      <p:ext uri="{BB962C8B-B14F-4D97-AF65-F5344CB8AC3E}">
        <p14:creationId xmlns:p14="http://schemas.microsoft.com/office/powerpoint/2010/main" val="2473991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905000" y="1143002"/>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Project Progress</a:t>
            </a:r>
            <a:endParaRPr lang="en-US" sz="2400" dirty="0"/>
          </a:p>
        </p:txBody>
      </p:sp>
      <p:sp>
        <p:nvSpPr>
          <p:cNvPr id="6" name="Content Placeholder 2"/>
          <p:cNvSpPr txBox="1">
            <a:spLocks/>
          </p:cNvSpPr>
          <p:nvPr/>
        </p:nvSpPr>
        <p:spPr>
          <a:xfrm>
            <a:off x="1981200" y="1143002"/>
            <a:ext cx="8229600" cy="3195628"/>
          </a:xfrm>
          <a:prstGeom prst="rect">
            <a:avLst/>
          </a:prstGeom>
        </p:spPr>
        <p:txBody>
          <a:bodyPr/>
          <a:lstStyle/>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algn="just">
              <a:spcBef>
                <a:spcPts val="0"/>
              </a:spcBef>
              <a:spcAft>
                <a:spcPts val="0"/>
              </a:spcAft>
            </a:pPr>
            <a:r>
              <a:rPr lang="en-US" sz="2400" dirty="0">
                <a:solidFill>
                  <a:srgbClr val="0033CC"/>
                </a:solidFill>
                <a:latin typeface="Trebuchet MS"/>
                <a:ea typeface="Trebuchet MS"/>
                <a:cs typeface="Trebuchet MS"/>
                <a:sym typeface="Trebuchet MS"/>
              </a:rPr>
              <a:t>What is the project progress so far?</a:t>
            </a: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We have finalized what to use </a:t>
            </a: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We just have to improve our Algorithms to match our Level </a:t>
            </a:r>
          </a:p>
          <a:p>
            <a:pPr algn="just">
              <a:spcBef>
                <a:spcPts val="0"/>
              </a:spcBef>
              <a:spcAft>
                <a:spcPts val="0"/>
              </a:spcAft>
            </a:pPr>
            <a:r>
              <a:rPr lang="en-US" sz="2400" dirty="0">
                <a:solidFill>
                  <a:srgbClr val="0033CC"/>
                </a:solidFill>
                <a:latin typeface="Trebuchet MS"/>
                <a:ea typeface="Trebuchet MS"/>
                <a:cs typeface="Trebuchet MS"/>
                <a:sym typeface="Trebuchet MS"/>
              </a:rPr>
              <a:t>What is the percentage completion of the project?</a:t>
            </a: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Roughly 40 %</a:t>
            </a:r>
          </a:p>
        </p:txBody>
      </p:sp>
      <p:pic>
        <p:nvPicPr>
          <p:cNvPr id="7" name="Picture 6"/>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17</a:t>
            </a:fld>
            <a:endParaRPr lang="en-US"/>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617630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References</a:t>
            </a:r>
          </a:p>
        </p:txBody>
      </p:sp>
      <p:sp>
        <p:nvSpPr>
          <p:cNvPr id="6" name="Content Placeholder 2"/>
          <p:cNvSpPr txBox="1">
            <a:spLocks/>
          </p:cNvSpPr>
          <p:nvPr/>
        </p:nvSpPr>
        <p:spPr>
          <a:xfrm>
            <a:off x="1828800" y="2274892"/>
            <a:ext cx="10058400" cy="4278307"/>
          </a:xfrm>
          <a:prstGeom prst="rect">
            <a:avLst/>
          </a:prstGeom>
        </p:spPr>
        <p:txBody>
          <a:bodyPr/>
          <a:lstStyle/>
          <a:p>
            <a:pPr marL="342900" indent="12700" algn="just" eaLnBrk="0" hangingPunct="0">
              <a:spcBef>
                <a:spcPct val="20000"/>
              </a:spcBef>
              <a:defRPr/>
            </a:pPr>
            <a:r>
              <a:rPr lang="en-IN" sz="2400" dirty="0">
                <a:solidFill>
                  <a:srgbClr val="0000FF"/>
                </a:solidFill>
                <a:latin typeface="Trebuchet MS" pitchFamily="34" charset="0"/>
              </a:rPr>
              <a:t>Provide references pertaining to your research according to IEEE format.</a:t>
            </a:r>
          </a:p>
          <a:p>
            <a:pPr marL="342900" indent="12700" algn="just" eaLnBrk="0" hangingPunct="0">
              <a:spcBef>
                <a:spcPct val="20000"/>
              </a:spcBef>
              <a:defRPr/>
            </a:pPr>
            <a:endParaRPr lang="en-IN" sz="2400" dirty="0">
              <a:solidFill>
                <a:srgbClr val="0000FF"/>
              </a:solidFill>
              <a:latin typeface="Trebuchet MS" pitchFamily="34" charset="0"/>
            </a:endParaRPr>
          </a:p>
          <a:p>
            <a:pPr marL="342900" indent="12700" algn="just" eaLnBrk="0" hangingPunct="0">
              <a:spcBef>
                <a:spcPct val="20000"/>
              </a:spcBef>
              <a:defRPr/>
            </a:pPr>
            <a:r>
              <a:rPr lang="en-IN" sz="2400" dirty="0">
                <a:solidFill>
                  <a:srgbClr val="0000FF"/>
                </a:solidFill>
                <a:latin typeface="Trebuchet MS" pitchFamily="34" charset="0"/>
              </a:rPr>
              <a:t>Example:</a:t>
            </a:r>
          </a:p>
          <a:p>
            <a:pPr marL="342900" indent="12700" algn="just" eaLnBrk="0" hangingPunct="0">
              <a:spcBef>
                <a:spcPct val="20000"/>
              </a:spcBef>
              <a:defRPr/>
            </a:pPr>
            <a:r>
              <a:rPr lang="en-US" sz="2400" dirty="0"/>
              <a:t>G. Eason, B. Noble, and I. N. Sneddon, “On certain integrals of Lipschitz-Hankel type involving products of Bessel functions,” Phil. Trans. Roy. Soc. London, vol. </a:t>
            </a:r>
            <a:r>
              <a:rPr lang="en-US" sz="2400" dirty="0" err="1"/>
              <a:t>A247</a:t>
            </a:r>
            <a:r>
              <a:rPr lang="en-US" sz="2400" dirty="0"/>
              <a:t>, pp. 529–551, April 1955. </a:t>
            </a:r>
            <a:r>
              <a:rPr lang="en-US" sz="2400" i="1" dirty="0"/>
              <a:t>(references)</a:t>
            </a:r>
            <a:endParaRPr lang="en-US" sz="2400" dirty="0"/>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marL="342900" indent="12700" algn="just" eaLnBrk="0" hangingPunct="0">
              <a:spcBef>
                <a:spcPct val="20000"/>
              </a:spcBef>
              <a:defRPr/>
            </a:pPr>
            <a:endParaRPr lang="en-IN" sz="2400" dirty="0">
              <a:solidFill>
                <a:srgbClr val="0000FF"/>
              </a:solidFill>
              <a:latin typeface="Trebuchet MS" pitchFamily="34" charset="0"/>
            </a:endParaRPr>
          </a:p>
          <a:p>
            <a:pPr marL="1077913" lvl="1" indent="-265113" algn="just" eaLnBrk="0" hangingPunct="0">
              <a:spcBef>
                <a:spcPct val="20000"/>
              </a:spcBef>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pic>
        <p:nvPicPr>
          <p:cNvPr id="7" name="Picture 6"/>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18</a:t>
            </a:fld>
            <a:endParaRPr lang="en-US"/>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646542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Any other information</a:t>
            </a:r>
          </a:p>
        </p:txBody>
      </p:sp>
      <p:sp>
        <p:nvSpPr>
          <p:cNvPr id="5" name="TextBox 4">
            <a:extLst>
              <a:ext uri="{FF2B5EF4-FFF2-40B4-BE49-F238E27FC236}">
                <a16:creationId xmlns:a16="http://schemas.microsoft.com/office/drawing/2014/main" id="{EBB10B19-4157-41B3-85CA-452455B519DD}"/>
              </a:ext>
            </a:extLst>
          </p:cNvPr>
          <p:cNvSpPr txBox="1"/>
          <p:nvPr/>
        </p:nvSpPr>
        <p:spPr>
          <a:xfrm>
            <a:off x="2133601" y="1905001"/>
            <a:ext cx="7485185" cy="2529923"/>
          </a:xfrm>
          <a:prstGeom prst="rect">
            <a:avLst/>
          </a:prstGeom>
          <a:noFill/>
        </p:spPr>
        <p:txBody>
          <a:bodyPr wrap="square">
            <a:spAutoFit/>
          </a:bodyPr>
          <a:lstStyle/>
          <a:p>
            <a:pPr marL="342891" indent="12700" algn="just" eaLnBrk="0" hangingPunct="0">
              <a:spcBef>
                <a:spcPct val="20000"/>
              </a:spcBef>
              <a:defRPr/>
            </a:pPr>
            <a:r>
              <a:rPr lang="en-IN" sz="2400" kern="0" dirty="0">
                <a:solidFill>
                  <a:srgbClr val="0000FF"/>
                </a:solidFill>
                <a:latin typeface="Trebuchet MS" pitchFamily="34" charset="0"/>
              </a:rPr>
              <a:t>Provide any other information you wish to add on.</a:t>
            </a:r>
          </a:p>
          <a:p>
            <a:pPr marL="342891" indent="12700" algn="just" eaLnBrk="0" hangingPunct="0">
              <a:spcBef>
                <a:spcPct val="20000"/>
              </a:spcBef>
              <a:defRPr/>
            </a:pPr>
            <a:r>
              <a:rPr lang="en-IN" sz="2400" kern="0" dirty="0">
                <a:solidFill>
                  <a:srgbClr val="0000FF"/>
                </a:solidFill>
                <a:latin typeface="Trebuchet MS" pitchFamily="34" charset="0"/>
              </a:rPr>
              <a:t> </a:t>
            </a:r>
          </a:p>
          <a:p>
            <a:pPr marL="342891" indent="12700" algn="just" eaLnBrk="0" hangingPunct="0">
              <a:spcBef>
                <a:spcPct val="20000"/>
              </a:spcBef>
              <a:defRPr/>
            </a:pPr>
            <a:endParaRPr lang="en-IN" sz="2400" kern="0" dirty="0">
              <a:solidFill>
                <a:srgbClr val="0000FF"/>
              </a:solidFill>
              <a:latin typeface="Trebuchet MS" pitchFamily="34" charset="0"/>
            </a:endParaRPr>
          </a:p>
          <a:p>
            <a:pPr marL="342891" indent="12700" algn="just" eaLnBrk="0" hangingPunct="0">
              <a:spcBef>
                <a:spcPct val="20000"/>
              </a:spcBef>
              <a:defRPr/>
            </a:pPr>
            <a:r>
              <a:rPr lang="en-IN" sz="2400" kern="0" dirty="0">
                <a:solidFill>
                  <a:srgbClr val="0000FF"/>
                </a:solidFill>
                <a:latin typeface="Trebuchet MS" pitchFamily="34" charset="0"/>
              </a:rPr>
              <a:t>Note: Changes can be made in the template, with the consent of the guide for inclusion of any other information.</a:t>
            </a:r>
            <a:endParaRPr lang="en-IN" sz="2400" kern="0" dirty="0">
              <a:latin typeface="Trebuchet MS" pitchFamily="34" charset="0"/>
            </a:endParaRPr>
          </a:p>
        </p:txBody>
      </p:sp>
      <p:pic>
        <p:nvPicPr>
          <p:cNvPr id="6" name="Picture 5"/>
          <p:cNvPicPr>
            <a:picLocks noChangeAspect="1"/>
          </p:cNvPicPr>
          <p:nvPr/>
        </p:nvPicPr>
        <p:blipFill>
          <a:blip r:embed="rId2"/>
          <a:stretch>
            <a:fillRect/>
          </a:stretch>
        </p:blipFill>
        <p:spPr>
          <a:xfrm>
            <a:off x="10896601" y="0"/>
            <a:ext cx="1295399" cy="1025106"/>
          </a:xfrm>
          <a:prstGeom prst="rect">
            <a:avLst/>
          </a:prstGeom>
        </p:spPr>
      </p:pic>
      <p:sp>
        <p:nvSpPr>
          <p:cNvPr id="7" name="Slide Number Placeholder 6"/>
          <p:cNvSpPr>
            <a:spLocks noGrp="1"/>
          </p:cNvSpPr>
          <p:nvPr>
            <p:ph type="sldNum" sz="quarter" idx="12"/>
          </p:nvPr>
        </p:nvSpPr>
        <p:spPr/>
        <p:txBody>
          <a:bodyPr/>
          <a:lstStyle/>
          <a:p>
            <a:fld id="{B5A7E83D-D0ED-4D2D-8278-07767DB0C107}" type="slidenum">
              <a:rPr lang="en-US" smtClean="0"/>
              <a:t>19</a:t>
            </a:fld>
            <a:endParaRPr lang="en-US"/>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46760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978959" y="2319434"/>
            <a:ext cx="8234082" cy="3737133"/>
          </a:xfrm>
          <a:prstGeom prst="rect">
            <a:avLst/>
          </a:prstGeom>
        </p:spPr>
        <p:txBody>
          <a:bodyPr/>
          <a:lstStyle/>
          <a:p>
            <a:pPr marL="342891" algn="just" eaLnBrk="0" hangingPunct="0">
              <a:spcBef>
                <a:spcPct val="20000"/>
              </a:spcBef>
              <a:defRPr/>
            </a:pPr>
            <a:r>
              <a:rPr lang="en-IN" dirty="0"/>
              <a:t>Voice assistants use machine learning and natural language processing to respond to user requests.</a:t>
            </a:r>
            <a:endParaRPr lang="en-US" dirty="0"/>
          </a:p>
          <a:p>
            <a:pPr marL="342891" algn="just" eaLnBrk="0" hangingPunct="0">
              <a:spcBef>
                <a:spcPct val="20000"/>
              </a:spcBef>
              <a:defRPr/>
            </a:pPr>
            <a:endParaRPr lang="en-US" dirty="0"/>
          </a:p>
          <a:p>
            <a:pPr marL="342891" algn="just" eaLnBrk="0" hangingPunct="0">
              <a:spcBef>
                <a:spcPct val="20000"/>
              </a:spcBef>
              <a:defRPr/>
            </a:pPr>
            <a:endParaRPr lang="en-US" dirty="0"/>
          </a:p>
          <a:p>
            <a:pPr marL="342891" algn="just" eaLnBrk="0" hangingPunct="0">
              <a:spcBef>
                <a:spcPct val="20000"/>
              </a:spcBef>
              <a:defRPr/>
            </a:pPr>
            <a:r>
              <a:rPr lang="en-US" dirty="0"/>
              <a:t>The scope of a PESU voice assistant is vast and continues to expand as new use cases and functionalities are developed. The potential for voice assistants is limited</a:t>
            </a:r>
          </a:p>
          <a:p>
            <a:pPr marL="342900" indent="-342900">
              <a:buAutoNum type="arabicPeriod"/>
            </a:pPr>
            <a:r>
              <a:rPr lang="en-US" dirty="0"/>
              <a:t>Easier access to PESU resources</a:t>
            </a:r>
          </a:p>
          <a:p>
            <a:pPr marL="342900" indent="-342900">
              <a:buAutoNum type="arabicPeriod"/>
            </a:pPr>
            <a:r>
              <a:rPr lang="en-US" dirty="0"/>
              <a:t>Get The Latest Information about academics </a:t>
            </a:r>
          </a:p>
          <a:p>
            <a:pPr marL="342900" indent="-342900">
              <a:buAutoNum type="arabicPeriod"/>
            </a:pPr>
            <a:r>
              <a:rPr lang="en-US" dirty="0"/>
              <a:t>Detect and respond to Owner Only</a:t>
            </a:r>
          </a:p>
          <a:p>
            <a:pPr marL="342900" indent="-342900">
              <a:buAutoNum type="arabicPeriod"/>
            </a:pPr>
            <a:r>
              <a:rPr lang="en-US" dirty="0"/>
              <a:t>Tap talk and get wherever you wish in PESU academy</a:t>
            </a:r>
          </a:p>
          <a:p>
            <a:pPr marL="342900" indent="-342900">
              <a:buAutoNum type="arabicPeriod"/>
            </a:pPr>
            <a:r>
              <a:rPr lang="en-US" dirty="0"/>
              <a:t>Personal voice assistant for students </a:t>
            </a:r>
          </a:p>
          <a:p>
            <a:pPr marL="342891" algn="just" eaLnBrk="0" hangingPunct="0">
              <a:spcBef>
                <a:spcPct val="20000"/>
              </a:spcBef>
              <a:defRPr/>
            </a:pPr>
            <a:endParaRPr lang="en-US" dirty="0"/>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pic>
        <p:nvPicPr>
          <p:cNvPr id="6" name="Picture 5"/>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2</a:t>
            </a:fld>
            <a:endParaRPr lang="en-US" dirty="0"/>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4256931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
        <p:nvSpPr>
          <p:cNvPr id="3" name="Slide Number Placeholder 2"/>
          <p:cNvSpPr>
            <a:spLocks noGrp="1"/>
          </p:cNvSpPr>
          <p:nvPr>
            <p:ph type="sldNum" sz="quarter" idx="12"/>
          </p:nvPr>
        </p:nvSpPr>
        <p:spPr/>
        <p:txBody>
          <a:bodyPr/>
          <a:lstStyle/>
          <a:p>
            <a:fld id="{B5A7E83D-D0ED-4D2D-8278-07767DB0C107}" type="slidenum">
              <a:rPr lang="en-US" smtClean="0"/>
              <a:t>20</a:t>
            </a:fld>
            <a:endParaRPr lang="en-US"/>
          </a:p>
        </p:txBody>
      </p:sp>
    </p:spTree>
    <p:extLst>
      <p:ext uri="{BB962C8B-B14F-4D97-AF65-F5344CB8AC3E}">
        <p14:creationId xmlns:p14="http://schemas.microsoft.com/office/powerpoint/2010/main" val="409215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905000" y="1752600"/>
            <a:ext cx="8077200" cy="4724400"/>
          </a:xfrm>
          <a:prstGeom prst="rect">
            <a:avLst/>
          </a:prstGeom>
        </p:spPr>
        <p:txBody>
          <a:bodyPr/>
          <a:lstStyle/>
          <a:p>
            <a:pPr marL="342891" indent="12700" algn="just" eaLnBrk="0" hangingPunct="0">
              <a:spcBef>
                <a:spcPct val="20000"/>
              </a:spcBef>
              <a:buFont typeface="Wingdings" pitchFamily="2" charset="2"/>
              <a:buChar char="§"/>
              <a:defRPr/>
            </a:pPr>
            <a:r>
              <a:rPr lang="en-IN" b="1" kern="0" dirty="0">
                <a:solidFill>
                  <a:srgbClr val="FF0000"/>
                </a:solidFill>
                <a:latin typeface="Times New Roman" panose="02020603050405020304" pitchFamily="18" charset="0"/>
                <a:cs typeface="Times New Roman" panose="02020603050405020304" pitchFamily="18" charset="0"/>
              </a:rPr>
              <a:t>Suggestions and remarks given by the panel members.</a:t>
            </a:r>
          </a:p>
          <a:p>
            <a:pPr marL="342891" indent="12700" algn="just" eaLnBrk="0" hangingPunct="0">
              <a:spcBef>
                <a:spcPct val="20000"/>
              </a:spcBef>
              <a:buFont typeface="Wingdings" pitchFamily="2" charset="2"/>
              <a:buChar char="§"/>
              <a:defRPr/>
            </a:pPr>
            <a:endParaRPr lang="en-IN" b="1" kern="0" dirty="0">
              <a:solidFill>
                <a:srgbClr val="FF0000"/>
              </a:solidFill>
              <a:latin typeface="Times New Roman" panose="02020603050405020304" pitchFamily="18" charset="0"/>
              <a:cs typeface="Times New Roman" panose="02020603050405020304" pitchFamily="18" charset="0"/>
            </a:endParaRPr>
          </a:p>
          <a:p>
            <a:pPr marL="342891" algn="just" eaLnBrk="0" hangingPunct="0">
              <a:spcBef>
                <a:spcPct val="20000"/>
              </a:spcBef>
              <a:defRPr/>
            </a:pPr>
            <a:r>
              <a:rPr lang="en-IN" sz="1600" kern="0" dirty="0">
                <a:latin typeface="Times New Roman" panose="02020603050405020304" pitchFamily="18" charset="0"/>
                <a:cs typeface="Times New Roman" panose="02020603050405020304" pitchFamily="18" charset="0"/>
              </a:rPr>
              <a:t>Fetching from documents</a:t>
            </a:r>
            <a:r>
              <a:rPr lang="en-IN" sz="1600" kern="0" dirty="0">
                <a:solidFill>
                  <a:srgbClr val="0000FF"/>
                </a:solidFill>
                <a:latin typeface="Times New Roman" panose="02020603050405020304" pitchFamily="18" charset="0"/>
                <a:cs typeface="Times New Roman" panose="02020603050405020304" pitchFamily="18" charset="0"/>
              </a:rPr>
              <a:t>: We’re going to use </a:t>
            </a:r>
            <a:r>
              <a:rPr lang="en-IN" sz="1600" kern="0" dirty="0" err="1">
                <a:solidFill>
                  <a:srgbClr val="0000FF"/>
                </a:solidFill>
                <a:latin typeface="Times New Roman" panose="02020603050405020304" pitchFamily="18" charset="0"/>
                <a:cs typeface="Times New Roman" panose="02020603050405020304" pitchFamily="18" charset="0"/>
              </a:rPr>
              <a:t>Opencv</a:t>
            </a:r>
            <a:r>
              <a:rPr lang="en-IN" sz="1600" kern="0" dirty="0">
                <a:solidFill>
                  <a:srgbClr val="0000FF"/>
                </a:solidFill>
                <a:latin typeface="Times New Roman" panose="02020603050405020304" pitchFamily="18" charset="0"/>
                <a:cs typeface="Times New Roman" panose="02020603050405020304" pitchFamily="18" charset="0"/>
              </a:rPr>
              <a:t> for extraction of table information from ISA and any PDF into CSV </a:t>
            </a:r>
          </a:p>
          <a:p>
            <a:pPr marL="342891" algn="just" eaLnBrk="0" hangingPunct="0">
              <a:spcBef>
                <a:spcPct val="20000"/>
              </a:spcBef>
              <a:defRPr/>
            </a:pPr>
            <a:endParaRPr lang="en-IN" sz="1600" kern="0" dirty="0">
              <a:solidFill>
                <a:srgbClr val="0000FF"/>
              </a:solidFill>
              <a:latin typeface="Times New Roman" panose="02020603050405020304" pitchFamily="18" charset="0"/>
              <a:cs typeface="Times New Roman" panose="02020603050405020304" pitchFamily="18" charset="0"/>
            </a:endParaRPr>
          </a:p>
          <a:p>
            <a:pPr marL="342891" algn="just" eaLnBrk="0" hangingPunct="0">
              <a:spcBef>
                <a:spcPct val="20000"/>
              </a:spcBef>
              <a:defRPr/>
            </a:pPr>
            <a:r>
              <a:rPr lang="en-IN" sz="1600" kern="0" dirty="0">
                <a:latin typeface="Times New Roman" panose="02020603050405020304" pitchFamily="18" charset="0"/>
                <a:cs typeface="Times New Roman" panose="02020603050405020304" pitchFamily="18" charset="0"/>
              </a:rPr>
              <a:t>Voice training module </a:t>
            </a:r>
            <a:r>
              <a:rPr lang="en-IN" sz="1600" kern="0" dirty="0">
                <a:solidFill>
                  <a:srgbClr val="0000FF"/>
                </a:solidFill>
                <a:latin typeface="Times New Roman" panose="02020603050405020304" pitchFamily="18" charset="0"/>
                <a:cs typeface="Times New Roman" panose="02020603050405020304" pitchFamily="18" charset="0"/>
              </a:rPr>
              <a:t>:</a:t>
            </a:r>
            <a:r>
              <a:rPr lang="en-US" sz="1600" kern="0" dirty="0">
                <a:solidFill>
                  <a:srgbClr val="0000FF"/>
                </a:solidFill>
                <a:latin typeface="Times New Roman" panose="02020603050405020304" pitchFamily="18" charset="0"/>
                <a:cs typeface="Times New Roman" panose="02020603050405020304" pitchFamily="18" charset="0"/>
              </a:rPr>
              <a:t>Natural Language Processing (NLP) will be used to convert normal language queries into database queries.</a:t>
            </a:r>
            <a:endParaRPr lang="en-IN" sz="1600" kern="0" dirty="0">
              <a:solidFill>
                <a:srgbClr val="0000FF"/>
              </a:solidFill>
              <a:latin typeface="Times New Roman" panose="02020603050405020304" pitchFamily="18" charset="0"/>
              <a:cs typeface="Times New Roman" panose="02020603050405020304" pitchFamily="18" charset="0"/>
            </a:endParaRPr>
          </a:p>
          <a:p>
            <a:pPr marL="342891" algn="just" eaLnBrk="0" hangingPunct="0">
              <a:spcBef>
                <a:spcPct val="20000"/>
              </a:spcBef>
              <a:defRPr/>
            </a:pPr>
            <a:endParaRPr lang="en-IN" sz="1600" kern="0" dirty="0">
              <a:solidFill>
                <a:srgbClr val="0000FF"/>
              </a:solidFill>
              <a:latin typeface="Times New Roman" panose="02020603050405020304" pitchFamily="18" charset="0"/>
              <a:cs typeface="Times New Roman" panose="02020603050405020304" pitchFamily="18" charset="0"/>
            </a:endParaRPr>
          </a:p>
          <a:p>
            <a:pPr marL="342891" algn="just" eaLnBrk="0" hangingPunct="0">
              <a:spcBef>
                <a:spcPct val="20000"/>
              </a:spcBef>
              <a:defRPr/>
            </a:pPr>
            <a:r>
              <a:rPr lang="en-IN" sz="1600" kern="0" dirty="0">
                <a:latin typeface="Times New Roman" panose="02020603050405020304" pitchFamily="18" charset="0"/>
                <a:cs typeface="Times New Roman" panose="02020603050405020304" pitchFamily="18" charset="0"/>
              </a:rPr>
              <a:t>Voice </a:t>
            </a:r>
            <a:r>
              <a:rPr lang="en-IN" sz="1600" kern="0" dirty="0" err="1">
                <a:latin typeface="Times New Roman" panose="02020603050405020304" pitchFamily="18" charset="0"/>
                <a:cs typeface="Times New Roman" panose="02020603050405020304" pitchFamily="18" charset="0"/>
              </a:rPr>
              <a:t>Authencation</a:t>
            </a:r>
            <a:r>
              <a:rPr lang="en-IN" sz="1600" kern="0" dirty="0">
                <a:latin typeface="Times New Roman" panose="02020603050405020304" pitchFamily="18" charset="0"/>
                <a:cs typeface="Times New Roman" panose="02020603050405020304" pitchFamily="18" charset="0"/>
              </a:rPr>
              <a:t> </a:t>
            </a:r>
            <a:r>
              <a:rPr lang="en-IN" sz="1600" kern="0" dirty="0">
                <a:solidFill>
                  <a:srgbClr val="0000FF"/>
                </a:solidFill>
                <a:latin typeface="Times New Roman" panose="02020603050405020304" pitchFamily="18" charset="0"/>
                <a:cs typeface="Times New Roman" panose="02020603050405020304" pitchFamily="18" charset="0"/>
              </a:rPr>
              <a:t>: We’re  going to use </a:t>
            </a:r>
            <a:r>
              <a:rPr lang="en-IN" sz="1600" b="0" i="0" dirty="0">
                <a:solidFill>
                  <a:srgbClr val="0000FF"/>
                </a:solidFill>
                <a:effectLst/>
                <a:latin typeface="Times New Roman" panose="02020603050405020304" pitchFamily="18" charset="0"/>
                <a:cs typeface="Times New Roman" panose="02020603050405020304" pitchFamily="18" charset="0"/>
              </a:rPr>
              <a:t>Gaussian Mixture Model-Universal Background Model (GMM-UBM) for voice Authentication</a:t>
            </a:r>
            <a:endParaRPr lang="en-IN" sz="1600" kern="0" dirty="0">
              <a:solidFill>
                <a:srgbClr val="0000FF"/>
              </a:solidFill>
              <a:latin typeface="Times New Roman" panose="02020603050405020304" pitchFamily="18" charset="0"/>
              <a:cs typeface="Times New Roman" panose="02020603050405020304" pitchFamily="18"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Suggestions from Review - 2</a:t>
            </a:r>
          </a:p>
        </p:txBody>
      </p:sp>
      <p:pic>
        <p:nvPicPr>
          <p:cNvPr id="6" name="Picture 5"/>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3</a:t>
            </a:fld>
            <a:endParaRPr lang="en-US"/>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47442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Approach </a:t>
            </a:r>
            <a:endParaRPr sz="1400" dirty="0">
              <a:solidFill>
                <a:srgbClr val="000000"/>
              </a:solidFill>
              <a:latin typeface="Arial"/>
              <a:ea typeface="Arial"/>
              <a:cs typeface="Arial"/>
              <a:sym typeface="Arial"/>
            </a:endParaRPr>
          </a:p>
        </p:txBody>
      </p:sp>
      <p:sp>
        <p:nvSpPr>
          <p:cNvPr id="47" name="Google Shape;47;p6"/>
          <p:cNvSpPr txBox="1"/>
          <p:nvPr/>
        </p:nvSpPr>
        <p:spPr>
          <a:xfrm>
            <a:off x="1866312" y="811615"/>
            <a:ext cx="8779400" cy="3733200"/>
          </a:xfrm>
          <a:prstGeom prst="rect">
            <a:avLst/>
          </a:prstGeom>
          <a:noFill/>
          <a:ln>
            <a:noFill/>
          </a:ln>
        </p:spPr>
        <p:txBody>
          <a:bodyPr spcFirstLastPara="1" wrap="square" lIns="91425" tIns="45700" rIns="91425" bIns="45700" anchor="ctr" anchorCtr="0">
            <a:noAutofit/>
          </a:bodyPr>
          <a:lstStyle/>
          <a:p>
            <a:pPr marL="457200" algn="just">
              <a:spcBef>
                <a:spcPts val="480"/>
              </a:spcBef>
              <a:spcAft>
                <a:spcPts val="0"/>
              </a:spcAft>
            </a:pPr>
            <a:r>
              <a:rPr lang="en-US" sz="1600" dirty="0">
                <a:solidFill>
                  <a:srgbClr val="0033CC"/>
                </a:solidFill>
                <a:latin typeface="Times New Roman" panose="02020603050405020304" pitchFamily="18" charset="0"/>
                <a:ea typeface="Trebuchet MS"/>
                <a:cs typeface="Times New Roman" panose="02020603050405020304" pitchFamily="18" charset="0"/>
                <a:sym typeface="Trebuchet MS"/>
              </a:rPr>
              <a:t>We are following sequential and iterative design models in making of our AI trained voice assistant.</a:t>
            </a:r>
          </a:p>
          <a:p>
            <a:pPr marL="457200" algn="just">
              <a:spcBef>
                <a:spcPts val="480"/>
              </a:spcBef>
              <a:spcAft>
                <a:spcPts val="0"/>
              </a:spcAft>
            </a:pPr>
            <a:r>
              <a:rPr lang="en-US" sz="1600" dirty="0">
                <a:solidFill>
                  <a:srgbClr val="0033CC"/>
                </a:solidFill>
                <a:latin typeface="Times New Roman" panose="02020603050405020304" pitchFamily="18" charset="0"/>
                <a:ea typeface="Trebuchet MS"/>
                <a:cs typeface="Times New Roman" panose="02020603050405020304" pitchFamily="18" charset="0"/>
                <a:sym typeface="Trebuchet MS"/>
              </a:rPr>
              <a:t>(this model will help us in making the software and launch  of every sprint in sequential order)</a:t>
            </a:r>
          </a:p>
          <a:p>
            <a:pPr marL="457200" algn="just">
              <a:spcBef>
                <a:spcPts val="480"/>
              </a:spcBef>
              <a:spcAft>
                <a:spcPts val="0"/>
              </a:spcAft>
            </a:pPr>
            <a:endParaRPr lang="en-US" sz="1600" dirty="0">
              <a:solidFill>
                <a:srgbClr val="FF0000"/>
              </a:solidFill>
              <a:latin typeface="Times New Roman" panose="02020603050405020304" pitchFamily="18" charset="0"/>
              <a:ea typeface="Trebuchet MS"/>
              <a:cs typeface="Times New Roman" panose="02020603050405020304" pitchFamily="18" charset="0"/>
              <a:sym typeface="Trebuchet MS"/>
            </a:endParaRPr>
          </a:p>
          <a:p>
            <a:pPr marL="457200" algn="just">
              <a:spcBef>
                <a:spcPts val="480"/>
              </a:spcBef>
              <a:spcAft>
                <a:spcPts val="0"/>
              </a:spcAft>
            </a:pPr>
            <a:r>
              <a:rPr lang="en-US" sz="1600" dirty="0">
                <a:solidFill>
                  <a:srgbClr val="FF0000"/>
                </a:solidFill>
                <a:latin typeface="Times New Roman" panose="02020603050405020304" pitchFamily="18" charset="0"/>
                <a:ea typeface="Trebuchet MS"/>
                <a:cs typeface="Times New Roman" panose="02020603050405020304" pitchFamily="18" charset="0"/>
                <a:sym typeface="Trebuchet MS"/>
              </a:rPr>
              <a:t>Key features have been divided in four major components</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4</a:t>
            </a:fld>
            <a:endParaRPr lang="en-US"/>
          </a:p>
        </p:txBody>
      </p:sp>
      <p:sp>
        <p:nvSpPr>
          <p:cNvPr id="9"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pic>
        <p:nvPicPr>
          <p:cNvPr id="6" name="Picture 5">
            <a:extLst>
              <a:ext uri="{FF2B5EF4-FFF2-40B4-BE49-F238E27FC236}">
                <a16:creationId xmlns:a16="http://schemas.microsoft.com/office/drawing/2014/main" id="{1EF7FCA9-A678-E421-425B-5362D913BC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2225" y="3504909"/>
            <a:ext cx="7299975" cy="3353091"/>
          </a:xfrm>
          <a:prstGeom prst="rect">
            <a:avLst/>
          </a:prstGeom>
        </p:spPr>
      </p:pic>
    </p:spTree>
    <p:extLst>
      <p:ext uri="{BB962C8B-B14F-4D97-AF65-F5344CB8AC3E}">
        <p14:creationId xmlns:p14="http://schemas.microsoft.com/office/powerpoint/2010/main" val="30807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2" name="Picture 1">
            <a:extLst>
              <a:ext uri="{FF2B5EF4-FFF2-40B4-BE49-F238E27FC236}">
                <a16:creationId xmlns:a16="http://schemas.microsoft.com/office/drawing/2014/main" id="{EC4CF0FC-137F-F541-621C-F9A77CE0D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421" y="2530101"/>
            <a:ext cx="11204005" cy="3926855"/>
          </a:xfrm>
          <a:prstGeom prst="rect">
            <a:avLst/>
          </a:prstGeom>
        </p:spPr>
      </p:pic>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rPr>
              <a:t>Plan on execution of key features</a:t>
            </a:r>
          </a:p>
        </p:txBody>
      </p:sp>
      <p:sp>
        <p:nvSpPr>
          <p:cNvPr id="54" name="Google Shape;54;p7"/>
          <p:cNvSpPr txBox="1"/>
          <p:nvPr/>
        </p:nvSpPr>
        <p:spPr>
          <a:xfrm>
            <a:off x="1657700" y="1709923"/>
            <a:ext cx="9010300" cy="1878830"/>
          </a:xfrm>
          <a:prstGeom prst="rect">
            <a:avLst/>
          </a:prstGeom>
          <a:noFill/>
          <a:ln>
            <a:noFill/>
          </a:ln>
        </p:spPr>
        <p:txBody>
          <a:bodyPr spcFirstLastPara="1" wrap="square" lIns="91425" tIns="45700" rIns="91425" bIns="45700" anchor="ctr" anchorCtr="0">
            <a:noAutofit/>
          </a:bodyPr>
          <a:lstStyle/>
          <a:p>
            <a:pPr marL="457200">
              <a:spcBef>
                <a:spcPts val="480"/>
              </a:spcBef>
              <a:spcAft>
                <a:spcPts val="0"/>
              </a:spcAft>
            </a:pPr>
            <a:r>
              <a:rPr lang="en-US" b="1" dirty="0">
                <a:latin typeface="Times New Roman" panose="02020603050405020304" pitchFamily="18" charset="0"/>
                <a:ea typeface="Trebuchet MS"/>
                <a:cs typeface="Times New Roman" panose="02020603050405020304" pitchFamily="18" charset="0"/>
                <a:sym typeface="Trebuchet MS"/>
              </a:rPr>
              <a:t>Data extraction:</a:t>
            </a:r>
          </a:p>
          <a:p>
            <a:pPr marL="628641" indent="-28575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In Order to, Extract data from image Image has to be in good quality. That’s why we are using Logistic Regression to classify image as good or bad. </a:t>
            </a:r>
            <a:r>
              <a:rPr lang="en-IN" sz="1400" dirty="0">
                <a:solidFill>
                  <a:srgbClr val="0000FF"/>
                </a:solidFill>
                <a:latin typeface="Times New Roman" panose="02020603050405020304" pitchFamily="18" charset="0"/>
                <a:cs typeface="Times New Roman" panose="02020603050405020304" pitchFamily="18" charset="0"/>
              </a:rPr>
              <a:t>Accuracy of Logistic Regression model was 83% </a:t>
            </a:r>
          </a:p>
          <a:p>
            <a:pPr marL="628641" indent="-28575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For Extraction of data from. We are going to use OpenCV and </a:t>
            </a:r>
            <a:r>
              <a:rPr lang="en-IN" sz="1600" dirty="0" err="1">
                <a:solidFill>
                  <a:srgbClr val="0000FF"/>
                </a:solidFill>
                <a:latin typeface="Times New Roman" panose="02020603050405020304" pitchFamily="18" charset="0"/>
                <a:cs typeface="Times New Roman" panose="02020603050405020304" pitchFamily="18" charset="0"/>
              </a:rPr>
              <a:t>PYtesseract</a:t>
            </a:r>
            <a:r>
              <a:rPr lang="en-IN" sz="1600" dirty="0">
                <a:solidFill>
                  <a:srgbClr val="0000FF"/>
                </a:solidFill>
                <a:latin typeface="Times New Roman" panose="02020603050405020304" pitchFamily="18" charset="0"/>
                <a:cs typeface="Times New Roman" panose="02020603050405020304" pitchFamily="18" charset="0"/>
              </a:rPr>
              <a:t> for text extraction from each cell.</a:t>
            </a:r>
            <a:endParaRPr lang="en-US" sz="1600" dirty="0">
              <a:solidFill>
                <a:srgbClr val="0000FF"/>
              </a:solidFill>
              <a:latin typeface="Times New Roman" panose="02020603050405020304" pitchFamily="18" charset="0"/>
              <a:cs typeface="Times New Roman" panose="02020603050405020304" pitchFamily="18" charset="0"/>
            </a:endParaRPr>
          </a:p>
          <a:p>
            <a:pPr marL="685791"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457200">
              <a:spcBef>
                <a:spcPts val="480"/>
              </a:spcBef>
              <a:spcAft>
                <a:spcPts val="0"/>
              </a:spcAft>
            </a:pPr>
            <a:endParaRPr lang="en-US" sz="1600" dirty="0">
              <a:solidFill>
                <a:srgbClr val="0033CC"/>
              </a:solidFill>
              <a:latin typeface="Times New Roman" panose="02020603050405020304" pitchFamily="18" charset="0"/>
              <a:ea typeface="Trebuchet MS"/>
              <a:cs typeface="Times New Roman" panose="02020603050405020304" pitchFamily="18" charset="0"/>
              <a:sym typeface="Trebuchet MS"/>
            </a:endParaRPr>
          </a:p>
        </p:txBody>
      </p:sp>
      <p:pic>
        <p:nvPicPr>
          <p:cNvPr id="5" name="Picture 4"/>
          <p:cNvPicPr>
            <a:picLocks noChangeAspect="1"/>
          </p:cNvPicPr>
          <p:nvPr/>
        </p:nvPicPr>
        <p:blipFill>
          <a:blip r:embed="rId4"/>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5</a:t>
            </a:fld>
            <a:endParaRPr lang="en-US"/>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2544911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rPr>
              <a:t>Plan on execution of key features</a:t>
            </a:r>
          </a:p>
        </p:txBody>
      </p:sp>
      <p:sp>
        <p:nvSpPr>
          <p:cNvPr id="54" name="Google Shape;54;p7"/>
          <p:cNvSpPr txBox="1"/>
          <p:nvPr/>
        </p:nvSpPr>
        <p:spPr>
          <a:xfrm>
            <a:off x="4649602" y="1645784"/>
            <a:ext cx="7286759" cy="4905228"/>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sz="1600" dirty="0">
                <a:solidFill>
                  <a:srgbClr val="0000FF"/>
                </a:solidFill>
              </a:rPr>
              <a:t>Working model is simple, audio is broken down into .125 seconds clip, fed to feature extraction algorithm</a:t>
            </a:r>
          </a:p>
          <a:p>
            <a:pPr marL="685791" indent="-342900" algn="just" eaLnBrk="0" hangingPunct="0">
              <a:spcBef>
                <a:spcPct val="20000"/>
              </a:spcBef>
              <a:buFont typeface="Arial" panose="020B0604020202020204" pitchFamily="34" charset="0"/>
              <a:buChar char="•"/>
              <a:defRPr/>
            </a:pPr>
            <a:r>
              <a:rPr lang="en-IN" sz="1600" dirty="0">
                <a:solidFill>
                  <a:srgbClr val="0000FF"/>
                </a:solidFill>
              </a:rPr>
              <a:t>Then,  weights are added and passed to KNN, KNN classifies as human voice and non Human voice</a:t>
            </a:r>
          </a:p>
          <a:p>
            <a:pPr marL="457200">
              <a:spcBef>
                <a:spcPts val="480"/>
              </a:spcBef>
              <a:spcAft>
                <a:spcPts val="0"/>
              </a:spcAft>
            </a:pPr>
            <a:r>
              <a:rPr lang="en-US" sz="1600" dirty="0">
                <a:solidFill>
                  <a:srgbClr val="0000FF"/>
                </a:solidFill>
                <a:sym typeface="Trebuchet MS"/>
              </a:rPr>
              <a:t>Audio Features : -</a:t>
            </a:r>
          </a:p>
          <a:p>
            <a:pPr marL="685791" indent="-342900" algn="just" eaLnBrk="0" hangingPunct="0">
              <a:spcBef>
                <a:spcPct val="20000"/>
              </a:spcBef>
              <a:buFont typeface="Arial" panose="020B0604020202020204" pitchFamily="34" charset="0"/>
              <a:buChar char="•"/>
              <a:defRPr/>
            </a:pPr>
            <a:r>
              <a:rPr lang="en-IN" sz="1600" dirty="0">
                <a:solidFill>
                  <a:srgbClr val="0000FF"/>
                </a:solidFill>
              </a:rPr>
              <a:t>Mel-Frequency Cepstral Coefficients</a:t>
            </a:r>
          </a:p>
          <a:p>
            <a:pPr marL="685791" indent="-342900" eaLnBrk="0" hangingPunct="0">
              <a:spcBef>
                <a:spcPct val="20000"/>
              </a:spcBef>
              <a:buFont typeface="Arial" panose="020B0604020202020204" pitchFamily="34" charset="0"/>
              <a:buChar char="•"/>
              <a:defRPr/>
            </a:pPr>
            <a:r>
              <a:rPr lang="en-IN" sz="1600" dirty="0">
                <a:solidFill>
                  <a:srgbClr val="0000FF"/>
                </a:solidFill>
              </a:rPr>
              <a:t>Spectral Roll – Off</a:t>
            </a:r>
          </a:p>
          <a:p>
            <a:pPr marL="685791" indent="-342900" eaLnBrk="0" hangingPunct="0">
              <a:spcBef>
                <a:spcPct val="20000"/>
              </a:spcBef>
              <a:buFont typeface="Arial" panose="020B0604020202020204" pitchFamily="34" charset="0"/>
              <a:buChar char="•"/>
              <a:defRPr/>
            </a:pPr>
            <a:r>
              <a:rPr lang="en-IN" sz="1600" dirty="0">
                <a:solidFill>
                  <a:srgbClr val="0000FF"/>
                </a:solidFill>
              </a:rPr>
              <a:t>Spectral Centroid</a:t>
            </a:r>
          </a:p>
          <a:p>
            <a:pPr marL="685791" indent="-342900" eaLnBrk="0" hangingPunct="0">
              <a:spcBef>
                <a:spcPct val="20000"/>
              </a:spcBef>
              <a:buFont typeface="Arial" panose="020B0604020202020204" pitchFamily="34" charset="0"/>
              <a:buChar char="•"/>
              <a:defRPr/>
            </a:pPr>
            <a:r>
              <a:rPr lang="en-IN" sz="1600" dirty="0">
                <a:solidFill>
                  <a:srgbClr val="0000FF"/>
                </a:solidFill>
              </a:rPr>
              <a:t>Zero Crossing Rate</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6</a:t>
            </a:fld>
            <a:endParaRPr lang="en-US"/>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pic>
        <p:nvPicPr>
          <p:cNvPr id="4" name="Picture 3">
            <a:extLst>
              <a:ext uri="{FF2B5EF4-FFF2-40B4-BE49-F238E27FC236}">
                <a16:creationId xmlns:a16="http://schemas.microsoft.com/office/drawing/2014/main" id="{F0786F50-BB17-F578-1E95-AC1C39020D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03" y="428234"/>
            <a:ext cx="3960997" cy="6018895"/>
          </a:xfrm>
          <a:prstGeom prst="rect">
            <a:avLst/>
          </a:prstGeom>
        </p:spPr>
      </p:pic>
    </p:spTree>
    <p:extLst>
      <p:ext uri="{BB962C8B-B14F-4D97-AF65-F5344CB8AC3E}">
        <p14:creationId xmlns:p14="http://schemas.microsoft.com/office/powerpoint/2010/main" val="3184242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rPr>
              <a:t>Plan on execution of key features</a:t>
            </a:r>
          </a:p>
        </p:txBody>
      </p:sp>
      <p:sp>
        <p:nvSpPr>
          <p:cNvPr id="54" name="Google Shape;54;p7"/>
          <p:cNvSpPr txBox="1"/>
          <p:nvPr/>
        </p:nvSpPr>
        <p:spPr>
          <a:xfrm>
            <a:off x="4649602" y="1645784"/>
            <a:ext cx="7286759" cy="4905228"/>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1600" dirty="0">
                <a:solidFill>
                  <a:srgbClr val="0000FF"/>
                </a:solidFill>
              </a:rPr>
              <a:t>What do These Features tell us </a:t>
            </a:r>
          </a:p>
          <a:p>
            <a:pPr lvl="1">
              <a:buFont typeface="+mj-lt"/>
              <a:buAutoNum type="arabicPeriod"/>
            </a:pPr>
            <a:r>
              <a:rPr lang="en-IN" sz="1400" b="0" i="0" dirty="0">
                <a:solidFill>
                  <a:srgbClr val="0000FF"/>
                </a:solidFill>
                <a:effectLst/>
                <a:latin typeface="Söhne"/>
              </a:rPr>
              <a:t>The pitch of the sound: Spectral Centroid and MFCCs can help identify the pitch or fundamental frequency of the sound.</a:t>
            </a:r>
          </a:p>
          <a:p>
            <a:pPr lvl="1">
              <a:buFont typeface="+mj-lt"/>
              <a:buAutoNum type="arabicPeriod"/>
            </a:pPr>
            <a:r>
              <a:rPr lang="en-IN" sz="1400" b="0" i="0" dirty="0">
                <a:solidFill>
                  <a:srgbClr val="0000FF"/>
                </a:solidFill>
                <a:effectLst/>
                <a:latin typeface="Söhne"/>
              </a:rPr>
              <a:t>The timbre of the sound: MFCCs can help to identify the timbre or quality of the sound, such as whether it is a voice, a musical instrument or noise.</a:t>
            </a:r>
          </a:p>
          <a:p>
            <a:pPr lvl="1">
              <a:buFont typeface="+mj-lt"/>
              <a:buAutoNum type="arabicPeriod"/>
            </a:pPr>
            <a:r>
              <a:rPr lang="en-IN" sz="1400" b="0" i="0" dirty="0">
                <a:solidFill>
                  <a:srgbClr val="0000FF"/>
                </a:solidFill>
                <a:effectLst/>
                <a:latin typeface="Söhne"/>
              </a:rPr>
              <a:t>The rhythmic structure of the sound: Zero Crossing Rate can help to identify the rhythmic structure of the sound, such as how often it repeats.</a:t>
            </a:r>
          </a:p>
          <a:p>
            <a:pPr lvl="1">
              <a:buFont typeface="+mj-lt"/>
              <a:buAutoNum type="arabicPeriod"/>
            </a:pPr>
            <a:r>
              <a:rPr lang="en-IN" sz="1400" b="0" i="0" dirty="0">
                <a:solidFill>
                  <a:srgbClr val="0000FF"/>
                </a:solidFill>
                <a:effectLst/>
                <a:latin typeface="Söhne"/>
              </a:rPr>
              <a:t>The overall shape and texture of the sound: Spectral Roll-Off and Spectral Centroid can help identify the overall shape and texture of the sound, such as whether it has a lot of high-pitched or low-pitched frequencies.</a:t>
            </a:r>
          </a:p>
          <a:p>
            <a:pPr marL="685791" indent="-342900" algn="just" eaLnBrk="0" hangingPunct="0">
              <a:spcBef>
                <a:spcPct val="20000"/>
              </a:spcBef>
              <a:buFont typeface="Arial" panose="020B0604020202020204" pitchFamily="34" charset="0"/>
              <a:buChar char="•"/>
              <a:defRPr/>
            </a:pPr>
            <a:endParaRPr lang="en-IN" sz="1600" dirty="0">
              <a:solidFill>
                <a:srgbClr val="0000FF"/>
              </a:solidFill>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7</a:t>
            </a:fld>
            <a:endParaRPr lang="en-US"/>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pic>
        <p:nvPicPr>
          <p:cNvPr id="4" name="Picture 3">
            <a:extLst>
              <a:ext uri="{FF2B5EF4-FFF2-40B4-BE49-F238E27FC236}">
                <a16:creationId xmlns:a16="http://schemas.microsoft.com/office/drawing/2014/main" id="{F0786F50-BB17-F578-1E95-AC1C39020D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03" y="428234"/>
            <a:ext cx="3960997" cy="6018895"/>
          </a:xfrm>
          <a:prstGeom prst="rect">
            <a:avLst/>
          </a:prstGeom>
        </p:spPr>
      </p:pic>
    </p:spTree>
    <p:extLst>
      <p:ext uri="{BB962C8B-B14F-4D97-AF65-F5344CB8AC3E}">
        <p14:creationId xmlns:p14="http://schemas.microsoft.com/office/powerpoint/2010/main" val="207200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rPr>
              <a:t>Voice Authentication of Students</a:t>
            </a:r>
          </a:p>
        </p:txBody>
      </p:sp>
      <p:sp>
        <p:nvSpPr>
          <p:cNvPr id="54" name="Google Shape;54;p7"/>
          <p:cNvSpPr txBox="1"/>
          <p:nvPr/>
        </p:nvSpPr>
        <p:spPr>
          <a:xfrm>
            <a:off x="757084" y="1645784"/>
            <a:ext cx="11179277" cy="4905228"/>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sz="1600" b="0" i="0" dirty="0">
                <a:solidFill>
                  <a:srgbClr val="0000FF"/>
                </a:solidFill>
                <a:effectLst/>
                <a:latin typeface="Söhne"/>
              </a:rPr>
              <a:t>Gaussian mixture models (GMM) : It involves modelling the probability distribution of the spectral features of a person's voice and comparing it to the distribution of known speakers. </a:t>
            </a:r>
            <a:endParaRPr lang="en-IN" sz="1600" dirty="0">
              <a:solidFill>
                <a:srgbClr val="0000FF"/>
              </a:solidFill>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8</a:t>
            </a:fld>
            <a:endParaRPr lang="en-US"/>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326074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rPr>
              <a:t>Combining All Together</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9</a:t>
            </a:fld>
            <a:endParaRPr lang="en-US"/>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pic>
        <p:nvPicPr>
          <p:cNvPr id="4" name="Picture 3">
            <a:extLst>
              <a:ext uri="{FF2B5EF4-FFF2-40B4-BE49-F238E27FC236}">
                <a16:creationId xmlns:a16="http://schemas.microsoft.com/office/drawing/2014/main" id="{31752EEF-5ED6-6AE8-481B-6B0E333F02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59" y="677381"/>
            <a:ext cx="6178684" cy="6117509"/>
          </a:xfrm>
          <a:prstGeom prst="rect">
            <a:avLst/>
          </a:prstGeom>
        </p:spPr>
      </p:pic>
    </p:spTree>
    <p:extLst>
      <p:ext uri="{BB962C8B-B14F-4D97-AF65-F5344CB8AC3E}">
        <p14:creationId xmlns:p14="http://schemas.microsoft.com/office/powerpoint/2010/main" val="1204897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1946</TotalTime>
  <Words>1024</Words>
  <Application>Microsoft Macintosh PowerPoint</Application>
  <PresentationFormat>Widescreen</PresentationFormat>
  <Paragraphs>140</Paragraphs>
  <Slides>20</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Söhne</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Converting Voice into Intents and Arguments :  Natural Language Processing (NLP) will be used to convert normal language queries into database queries by leveraging various techniques such as :  Tokenization  Part-of-speech tagging  Named entity recognition  Query generation  Query execution </vt:lpstr>
      <vt:lpstr>Database  handling :  Data handling is important in ensuring the integrity of research data since it addresses concerns related to confidentially, security, and preservation/retention of research data. Proper planning for data handling can also result in efficient and economical storage, retrieval, and disposal of data. In the case of data handled electronically, data integrity is a primary concern to ensure that recorded data is not altered, erased, lost or accessed by unauthorized users.   We are going to use pesu database so that all content is already encrypted , safe and secure</vt:lpstr>
      <vt:lpstr>Security :  For Encryption We are planning to use RSA Encryption Algorithm with SALTING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Office User</cp:lastModifiedBy>
  <cp:revision>18</cp:revision>
  <dcterms:created xsi:type="dcterms:W3CDTF">2023-02-02T07:40:50Z</dcterms:created>
  <dcterms:modified xsi:type="dcterms:W3CDTF">2023-04-27T10:20:51Z</dcterms:modified>
</cp:coreProperties>
</file>