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31385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E899IMFdXZKzKNsEQGmYBid5J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e2245b93_1_7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e2245b93_1_7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39" name="Google Shape;139;g219e2245b93_1_7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e2245b93_0_6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65" name="Google Shape;165;g219e2245b93_0_6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e2245b93_1_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9e2245b93_1_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Ebaad</a:t>
            </a:r>
            <a:endParaRPr/>
          </a:p>
        </p:txBody>
      </p:sp>
      <p:sp>
        <p:nvSpPr>
          <p:cNvPr id="173" name="Google Shape;173;g219e2245b93_1_1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2defa2763_0_14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2defa2763_0_14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Ebaad</a:t>
            </a:r>
            <a:endParaRPr/>
          </a:p>
        </p:txBody>
      </p:sp>
      <p:sp>
        <p:nvSpPr>
          <p:cNvPr id="180" name="Google Shape;180;g232defa2763_0_14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9fd132e4a_0_12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9fd132e4a_0_12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Ebaad</a:t>
            </a:r>
            <a:endParaRPr/>
          </a:p>
        </p:txBody>
      </p:sp>
      <p:sp>
        <p:nvSpPr>
          <p:cNvPr id="188" name="Google Shape;188;g219fd132e4a_0_12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198" name="Google Shape;198;p3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9fc3c2bdb_0_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206" name="Google Shape;206;g219fc3c2bdb_0_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9fc3c2bdb_0_7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212" name="Google Shape;212;g219fc3c2bdb_0_7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9e2245b93_0_12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221" name="Google Shape;221;g219e2245b93_0_12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9fc3c2bdb_0_1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219fc3c2bdb_0_1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228" name="Google Shape;228;g219fc3c2bdb_0_16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2defa2763_0_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g232defa2763_0_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2defa2763_0_6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81" name="Google Shape;81;p2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e2245b93_0_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91" name="Google Shape;91;g219e2245b93_0_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e2245b93_0_2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Jimmy</a:t>
            </a:r>
            <a:endParaRPr/>
          </a:p>
        </p:txBody>
      </p:sp>
      <p:sp>
        <p:nvSpPr>
          <p:cNvPr id="98" name="Google Shape;98;g219e2245b93_0_2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9e2245b93_0_29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Dua</a:t>
            </a:r>
            <a:endParaRPr/>
          </a:p>
        </p:txBody>
      </p:sp>
      <p:sp>
        <p:nvSpPr>
          <p:cNvPr id="105" name="Google Shape;105;g219e2245b93_0_29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e2245b93_0_35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e2245b93_0_35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12" name="Google Shape;112;g219e2245b93_0_35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9e2245b93_0_43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9e2245b93_0_43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20" name="Google Shape;120;g219e2245b93_0_43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e2245b93_0_51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219e2245b93_0_5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Arya</a:t>
            </a:r>
            <a:endParaRPr/>
          </a:p>
        </p:txBody>
      </p:sp>
      <p:sp>
        <p:nvSpPr>
          <p:cNvPr id="128" name="Google Shape;128;g219e2245b93_0_51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457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4648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57204" y="91440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575050" y="914401"/>
            <a:ext cx="5111750" cy="394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57204" y="1853804"/>
            <a:ext cx="3008313" cy="300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792288" y="39052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/>
          <p:nvPr>
            <p:ph idx="2" type="pic"/>
          </p:nvPr>
        </p:nvSpPr>
        <p:spPr>
          <a:xfrm>
            <a:off x="1792288" y="7643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792288" y="43303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1905002" y="2000253"/>
            <a:ext cx="6834983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29"/>
          <p:cNvSpPr txBox="1"/>
          <p:nvPr>
            <p:ph idx="2" type="body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685800" y="2914650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22313" y="3305177"/>
            <a:ext cx="7772400" cy="1247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819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53778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"/>
          <p:cNvSpPr txBox="1"/>
          <p:nvPr/>
        </p:nvSpPr>
        <p:spPr>
          <a:xfrm>
            <a:off x="519503" y="3490975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Group: Aryan Dua, Arya Grayeli, Ebaad Imran, </a:t>
            </a: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Jimmy</a:t>
            </a: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Bao</a:t>
            </a:r>
            <a:endParaRPr sz="155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CSIDs: dua, agrayeli, ebaad, jb79823</a:t>
            </a:r>
            <a:endParaRPr sz="155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5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Final Project for CS429H, Dr. Gheith</a:t>
            </a:r>
            <a:endParaRPr sz="155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GPU Multi-threading to interpret our simple ML language</a:t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e2245b93_1_7"/>
          <p:cNvSpPr txBox="1"/>
          <p:nvPr>
            <p:ph type="title"/>
          </p:nvPr>
        </p:nvSpPr>
        <p:spPr>
          <a:xfrm>
            <a:off x="381600" y="44230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in Action</a:t>
            </a:r>
            <a:endParaRPr/>
          </a:p>
        </p:txBody>
      </p:sp>
      <p:sp>
        <p:nvSpPr>
          <p:cNvPr id="142" name="Google Shape;142;g219e2245b93_1_7"/>
          <p:cNvSpPr/>
          <p:nvPr/>
        </p:nvSpPr>
        <p:spPr>
          <a:xfrm>
            <a:off x="94150" y="1506575"/>
            <a:ext cx="2248800" cy="8574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NN description (.arch)</a:t>
            </a:r>
            <a:endParaRPr b="1" sz="2000"/>
          </a:p>
        </p:txBody>
      </p:sp>
      <p:sp>
        <p:nvSpPr>
          <p:cNvPr id="143" name="Google Shape;143;g219e2245b93_1_7"/>
          <p:cNvSpPr/>
          <p:nvPr/>
        </p:nvSpPr>
        <p:spPr>
          <a:xfrm>
            <a:off x="94150" y="3860575"/>
            <a:ext cx="2248800" cy="72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Test</a:t>
            </a:r>
            <a:r>
              <a:rPr b="1" lang="en-US" sz="2000"/>
              <a:t> data set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(data folder)</a:t>
            </a:r>
            <a:endParaRPr b="1" sz="2000"/>
          </a:p>
        </p:txBody>
      </p:sp>
      <p:cxnSp>
        <p:nvCxnSpPr>
          <p:cNvPr id="144" name="Google Shape;144;g219e2245b93_1_7"/>
          <p:cNvCxnSpPr>
            <a:stCxn id="142" idx="3"/>
          </p:cNvCxnSpPr>
          <p:nvPr/>
        </p:nvCxnSpPr>
        <p:spPr>
          <a:xfrm>
            <a:off x="2342950" y="1935275"/>
            <a:ext cx="405900" cy="27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219e2245b93_1_7"/>
          <p:cNvCxnSpPr>
            <a:stCxn id="143" idx="3"/>
          </p:cNvCxnSpPr>
          <p:nvPr/>
        </p:nvCxnSpPr>
        <p:spPr>
          <a:xfrm flipH="1" rot="10800000">
            <a:off x="2342950" y="3943075"/>
            <a:ext cx="46470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219e2245b93_1_7"/>
          <p:cNvSpPr/>
          <p:nvPr/>
        </p:nvSpPr>
        <p:spPr>
          <a:xfrm>
            <a:off x="2787425" y="1506575"/>
            <a:ext cx="1535400" cy="30819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Interpreter, host</a:t>
            </a:r>
            <a:r>
              <a:rPr b="1" lang="en-US" sz="2000"/>
              <a:t> to </a:t>
            </a:r>
            <a:r>
              <a:rPr b="1" lang="en-US" sz="2000"/>
              <a:t>device logic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(.c, .cuda)</a:t>
            </a:r>
            <a:endParaRPr b="1" sz="2000"/>
          </a:p>
        </p:txBody>
      </p:sp>
      <p:grpSp>
        <p:nvGrpSpPr>
          <p:cNvPr id="147" name="Google Shape;147;g219e2245b93_1_7"/>
          <p:cNvGrpSpPr/>
          <p:nvPr/>
        </p:nvGrpSpPr>
        <p:grpSpPr>
          <a:xfrm>
            <a:off x="6332925" y="1506592"/>
            <a:ext cx="781800" cy="3081932"/>
            <a:chOff x="6186000" y="1553625"/>
            <a:chExt cx="781800" cy="3001200"/>
          </a:xfrm>
        </p:grpSpPr>
        <p:sp>
          <p:nvSpPr>
            <p:cNvPr id="148" name="Google Shape;148;g219e2245b93_1_7"/>
            <p:cNvSpPr/>
            <p:nvPr/>
          </p:nvSpPr>
          <p:spPr>
            <a:xfrm>
              <a:off x="6186000" y="1553625"/>
              <a:ext cx="781800" cy="30012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9" name="Google Shape;149;g219e2245b93_1_7"/>
            <p:cNvSpPr/>
            <p:nvPr/>
          </p:nvSpPr>
          <p:spPr>
            <a:xfrm>
              <a:off x="6247360" y="1630368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GPU Core</a:t>
              </a:r>
              <a:endParaRPr b="1"/>
            </a:p>
          </p:txBody>
        </p:sp>
        <p:sp>
          <p:nvSpPr>
            <p:cNvPr id="150" name="Google Shape;150;g219e2245b93_1_7"/>
            <p:cNvSpPr/>
            <p:nvPr/>
          </p:nvSpPr>
          <p:spPr>
            <a:xfrm>
              <a:off x="6247360" y="2119840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1" name="Google Shape;151;g219e2245b93_1_7"/>
            <p:cNvSpPr/>
            <p:nvPr/>
          </p:nvSpPr>
          <p:spPr>
            <a:xfrm>
              <a:off x="6247360" y="2609312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2" name="Google Shape;152;g219e2245b93_1_7"/>
            <p:cNvSpPr/>
            <p:nvPr/>
          </p:nvSpPr>
          <p:spPr>
            <a:xfrm>
              <a:off x="6247360" y="3098784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3" name="Google Shape;153;g219e2245b93_1_7"/>
            <p:cNvSpPr/>
            <p:nvPr/>
          </p:nvSpPr>
          <p:spPr>
            <a:xfrm>
              <a:off x="6247360" y="3588256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  <p:sp>
          <p:nvSpPr>
            <p:cNvPr id="154" name="Google Shape;154;g219e2245b93_1_7"/>
            <p:cNvSpPr/>
            <p:nvPr/>
          </p:nvSpPr>
          <p:spPr>
            <a:xfrm>
              <a:off x="6247360" y="4077728"/>
              <a:ext cx="659100" cy="425400"/>
            </a:xfrm>
            <a:prstGeom prst="rect">
              <a:avLst/>
            </a:prstGeom>
            <a:solidFill>
              <a:srgbClr val="F9CB9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</a:rPr>
                <a:t>GPU Core</a:t>
              </a:r>
              <a:endParaRPr b="1"/>
            </a:p>
          </p:txBody>
        </p:sp>
      </p:grpSp>
      <p:sp>
        <p:nvSpPr>
          <p:cNvPr id="155" name="Google Shape;155;g219e2245b93_1_7"/>
          <p:cNvSpPr/>
          <p:nvPr/>
        </p:nvSpPr>
        <p:spPr>
          <a:xfrm>
            <a:off x="4742625" y="1506575"/>
            <a:ext cx="1590300" cy="30819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Parallelized logic for FFNN + backprop (.cuda)</a:t>
            </a:r>
            <a:endParaRPr b="1" sz="2000"/>
          </a:p>
        </p:txBody>
      </p:sp>
      <p:sp>
        <p:nvSpPr>
          <p:cNvPr id="156" name="Google Shape;156;g219e2245b93_1_7"/>
          <p:cNvSpPr/>
          <p:nvPr/>
        </p:nvSpPr>
        <p:spPr>
          <a:xfrm>
            <a:off x="94150" y="2672175"/>
            <a:ext cx="2248800" cy="72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Train</a:t>
            </a:r>
            <a:r>
              <a:rPr b="1" lang="en-US" sz="2000"/>
              <a:t> data set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(data folder)</a:t>
            </a:r>
            <a:endParaRPr b="1" sz="2000"/>
          </a:p>
        </p:txBody>
      </p:sp>
      <p:cxnSp>
        <p:nvCxnSpPr>
          <p:cNvPr id="157" name="Google Shape;157;g219e2245b93_1_7"/>
          <p:cNvCxnSpPr>
            <a:stCxn id="156" idx="3"/>
            <a:endCxn id="146" idx="1"/>
          </p:cNvCxnSpPr>
          <p:nvPr/>
        </p:nvCxnSpPr>
        <p:spPr>
          <a:xfrm>
            <a:off x="2342950" y="3036075"/>
            <a:ext cx="444600" cy="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219e2245b93_1_7"/>
          <p:cNvCxnSpPr/>
          <p:nvPr/>
        </p:nvCxnSpPr>
        <p:spPr>
          <a:xfrm>
            <a:off x="4298025" y="3153175"/>
            <a:ext cx="444600" cy="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219e2245b93_1_7"/>
          <p:cNvCxnSpPr/>
          <p:nvPr/>
        </p:nvCxnSpPr>
        <p:spPr>
          <a:xfrm flipH="1" rot="10800000">
            <a:off x="7114800" y="2518738"/>
            <a:ext cx="417900" cy="51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219e2245b93_1_7"/>
          <p:cNvSpPr/>
          <p:nvPr/>
        </p:nvSpPr>
        <p:spPr>
          <a:xfrm>
            <a:off x="7532400" y="1460938"/>
            <a:ext cx="1535400" cy="14082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Trained weights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(.pth)</a:t>
            </a:r>
            <a:endParaRPr b="1" sz="2000"/>
          </a:p>
        </p:txBody>
      </p:sp>
      <p:sp>
        <p:nvSpPr>
          <p:cNvPr id="161" name="Google Shape;161;g219e2245b93_1_7"/>
          <p:cNvSpPr/>
          <p:nvPr/>
        </p:nvSpPr>
        <p:spPr>
          <a:xfrm>
            <a:off x="7532400" y="3164563"/>
            <a:ext cx="1535400" cy="14082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Testing Results</a:t>
            </a:r>
            <a:endParaRPr b="1" sz="2000"/>
          </a:p>
        </p:txBody>
      </p:sp>
      <p:cxnSp>
        <p:nvCxnSpPr>
          <p:cNvPr id="162" name="Google Shape;162;g219e2245b93_1_7"/>
          <p:cNvCxnSpPr/>
          <p:nvPr/>
        </p:nvCxnSpPr>
        <p:spPr>
          <a:xfrm>
            <a:off x="7109100" y="3001363"/>
            <a:ext cx="423600" cy="55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e2245b93_0_61"/>
          <p:cNvSpPr txBox="1"/>
          <p:nvPr>
            <p:ph type="title"/>
          </p:nvPr>
        </p:nvSpPr>
        <p:spPr>
          <a:xfrm>
            <a:off x="77775" y="625075"/>
            <a:ext cx="9066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“Language” to specify any FFNN (.arch)</a:t>
            </a:r>
            <a:endParaRPr/>
          </a:p>
        </p:txBody>
      </p:sp>
      <p:sp>
        <p:nvSpPr>
          <p:cNvPr id="168" name="Google Shape;168;g219e2245b93_0_61"/>
          <p:cNvSpPr txBox="1"/>
          <p:nvPr>
            <p:ph idx="1" type="body"/>
          </p:nvPr>
        </p:nvSpPr>
        <p:spPr>
          <a:xfrm>
            <a:off x="229825" y="1482475"/>
            <a:ext cx="83808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Simply </a:t>
            </a:r>
            <a:r>
              <a:rPr lang="en-US" sz="2420"/>
              <a:t>specify</a:t>
            </a:r>
            <a:r>
              <a:rPr lang="en-US" sz="2420"/>
              <a:t> the number of layers as needed for your model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Specify linear transformation sizes for each layer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Choose which non-linearity functions you want to apply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ReLU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TanH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Sigmoid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Softmax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Give a folder of train and test data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Specify where to dump the trained</a:t>
            </a:r>
            <a:endParaRPr sz="242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20"/>
              <a:t>weights run on GPU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lang="en-US" sz="2420"/>
              <a:t>C interpreter reads these params</a:t>
            </a:r>
            <a:endParaRPr sz="242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</p:txBody>
      </p:sp>
      <p:pic>
        <p:nvPicPr>
          <p:cNvPr id="169" name="Google Shape;169;g219e2245b93_0_61"/>
          <p:cNvPicPr preferRelativeResize="0"/>
          <p:nvPr/>
        </p:nvPicPr>
        <p:blipFill rotWithShape="1">
          <a:blip r:embed="rId3">
            <a:alphaModFix/>
          </a:blip>
          <a:srcRect b="0" l="0" r="6916" t="19665"/>
          <a:stretch/>
        </p:blipFill>
        <p:spPr>
          <a:xfrm>
            <a:off x="5261200" y="2860100"/>
            <a:ext cx="3724549" cy="20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e2245b93_1_1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CUDA for parallelization</a:t>
            </a:r>
            <a:endParaRPr/>
          </a:p>
        </p:txBody>
      </p:sp>
      <p:sp>
        <p:nvSpPr>
          <p:cNvPr id="176" name="Google Shape;176;g219e2245b93_1_1"/>
          <p:cNvSpPr txBox="1"/>
          <p:nvPr>
            <p:ph idx="1" type="body"/>
          </p:nvPr>
        </p:nvSpPr>
        <p:spPr>
          <a:xfrm>
            <a:off x="457200" y="1771650"/>
            <a:ext cx="82296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wrote the algorithm for a feed forward </a:t>
            </a:r>
            <a:r>
              <a:rPr lang="en-US"/>
              <a:t>neural</a:t>
            </a:r>
            <a:r>
              <a:rPr lang="en-US"/>
              <a:t> network both in C and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Parallelized</a:t>
            </a:r>
            <a:r>
              <a:rPr lang="en-US"/>
              <a:t> all operations possible assuming infinite cores were available (we had more than enough)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Mostly matrix operations → have a natural parallelizable nature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2defa2763_0_14"/>
          <p:cNvSpPr txBox="1"/>
          <p:nvPr>
            <p:ph type="title"/>
          </p:nvPr>
        </p:nvSpPr>
        <p:spPr>
          <a:xfrm>
            <a:off x="457200" y="58600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Parallelism</a:t>
            </a:r>
            <a:endParaRPr/>
          </a:p>
        </p:txBody>
      </p:sp>
      <p:sp>
        <p:nvSpPr>
          <p:cNvPr id="183" name="Google Shape;183;g232defa2763_0_14"/>
          <p:cNvSpPr txBox="1"/>
          <p:nvPr>
            <p:ph idx="1" type="body"/>
          </p:nvPr>
        </p:nvSpPr>
        <p:spPr>
          <a:xfrm>
            <a:off x="127050" y="1365075"/>
            <a:ext cx="88899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kernel may launch another kernel, and that kernel may launch another…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kernels can launch to the same device without host interaction → faster for large computations</a:t>
            </a:r>
            <a:endParaRPr/>
          </a:p>
        </p:txBody>
      </p:sp>
      <p:pic>
        <p:nvPicPr>
          <p:cNvPr id="184" name="Google Shape;184;g232defa276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00" y="3523425"/>
            <a:ext cx="3577550" cy="1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19fd132e4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3" y="2839550"/>
            <a:ext cx="3858675" cy="189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19fd132e4a_0_12"/>
          <p:cNvSpPr txBox="1"/>
          <p:nvPr/>
        </p:nvSpPr>
        <p:spPr>
          <a:xfrm>
            <a:off x="95900" y="539850"/>
            <a:ext cx="3729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Example: Matrix Multiplication in C vs CUDA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19fd132e4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175" y="3033375"/>
            <a:ext cx="5175925" cy="17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19fd132e4a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4925" y="888206"/>
            <a:ext cx="5175926" cy="62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19fd132e4a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175" y="1661426"/>
            <a:ext cx="5175926" cy="12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Results</a:t>
            </a:r>
            <a:endParaRPr/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9fc3c2bdb_0_1"/>
          <p:cNvSpPr txBox="1"/>
          <p:nvPr>
            <p:ph type="title"/>
          </p:nvPr>
        </p:nvSpPr>
        <p:spPr>
          <a:xfrm>
            <a:off x="457200" y="5868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Performance</a:t>
            </a:r>
            <a:r>
              <a:rPr lang="en-US"/>
              <a:t> Gains with GPUs</a:t>
            </a:r>
            <a:endParaRPr/>
          </a:p>
        </p:txBody>
      </p:sp>
      <p:pic>
        <p:nvPicPr>
          <p:cNvPr id="209" name="Google Shape;209;g219fc3c2bdb_0_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675" y="1389025"/>
            <a:ext cx="6071925" cy="37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9fc3c2bdb_0_7"/>
          <p:cNvSpPr txBox="1"/>
          <p:nvPr>
            <p:ph type="title"/>
          </p:nvPr>
        </p:nvSpPr>
        <p:spPr>
          <a:xfrm>
            <a:off x="457200" y="681748"/>
            <a:ext cx="8229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Speedup,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Visualized</a:t>
            </a:r>
            <a:endParaRPr/>
          </a:p>
        </p:txBody>
      </p:sp>
      <p:sp>
        <p:nvSpPr>
          <p:cNvPr id="215" name="Google Shape;215;g219fc3c2bdb_0_7"/>
          <p:cNvSpPr/>
          <p:nvPr/>
        </p:nvSpPr>
        <p:spPr>
          <a:xfrm>
            <a:off x="2351700" y="3493175"/>
            <a:ext cx="228600" cy="228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19fc3c2bdb_0_7"/>
          <p:cNvSpPr/>
          <p:nvPr/>
        </p:nvSpPr>
        <p:spPr>
          <a:xfrm>
            <a:off x="4125800" y="461700"/>
            <a:ext cx="4681800" cy="46818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Time Taken by CPU</a:t>
            </a:r>
            <a:endParaRPr b="1" sz="2600"/>
          </a:p>
        </p:txBody>
      </p:sp>
      <p:sp>
        <p:nvSpPr>
          <p:cNvPr id="217" name="Google Shape;217;g219fc3c2bdb_0_7"/>
          <p:cNvSpPr txBox="1"/>
          <p:nvPr/>
        </p:nvSpPr>
        <p:spPr>
          <a:xfrm>
            <a:off x="1004250" y="3850750"/>
            <a:ext cx="292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Time Taken by GPU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19fc3c2bdb_0_7"/>
          <p:cNvSpPr txBox="1"/>
          <p:nvPr/>
        </p:nvSpPr>
        <p:spPr>
          <a:xfrm>
            <a:off x="536350" y="2420475"/>
            <a:ext cx="16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32k by 32k into 32k multiplication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9e2245b93_0_120"/>
          <p:cNvSpPr txBox="1"/>
          <p:nvPr>
            <p:ph type="title"/>
          </p:nvPr>
        </p:nvSpPr>
        <p:spPr>
          <a:xfrm>
            <a:off x="457200" y="558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Testing Accuracy </a:t>
            </a:r>
            <a:endParaRPr/>
          </a:p>
        </p:txBody>
      </p:sp>
      <p:sp>
        <p:nvSpPr>
          <p:cNvPr id="224" name="Google Shape;224;g219e2245b93_0_120"/>
          <p:cNvSpPr txBox="1"/>
          <p:nvPr>
            <p:ph idx="1" type="body"/>
          </p:nvPr>
        </p:nvSpPr>
        <p:spPr>
          <a:xfrm>
            <a:off x="457200" y="1415450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98% accuracy on MNIST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Very easy to try different layer sizes due to design of our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Fits perfectly in ~2 minutes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60,000 training images and 15 epochs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Char char="-"/>
            </a:pPr>
            <a:r>
              <a:rPr i="1" lang="en-US">
                <a:solidFill>
                  <a:srgbClr val="EA9999"/>
                </a:solidFill>
              </a:rPr>
              <a:t>Approx. 50M matrix operations in 2 minutes</a:t>
            </a:r>
            <a:endParaRPr i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g219fc3c2bdb_0_16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219fc3c2bdb_0_16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19fc3c2bdb_0_16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Demo!</a:t>
            </a:r>
            <a:endParaRPr/>
          </a:p>
        </p:txBody>
      </p:sp>
      <p:pic>
        <p:nvPicPr>
          <p:cNvPr id="233" name="Google Shape;233;g219fc3c2bdb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Our Motivation and Goals</a:t>
            </a:r>
            <a:endParaRPr/>
          </a:p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Get more insight into the workings of a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Learn a new programming language: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Apply GPU programming to an applicable field like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 something cool!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g232defa2763_0_6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232defa2763_0_6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32defa2763_0_6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Questions?</a:t>
            </a:r>
            <a:endParaRPr/>
          </a:p>
        </p:txBody>
      </p:sp>
      <p:pic>
        <p:nvPicPr>
          <p:cNvPr id="242" name="Google Shape;242;g232defa2763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"/>
          <p:cNvSpPr txBox="1"/>
          <p:nvPr/>
        </p:nvSpPr>
        <p:spPr>
          <a:xfrm>
            <a:off x="548640" y="4114800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94250" y="894526"/>
            <a:ext cx="8674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Background information: GPUs and FFNN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548640" y="333374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9e2245b93_0_0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Heterogeneous</a:t>
            </a:r>
            <a:r>
              <a:rPr lang="en-US"/>
              <a:t> Architecture</a:t>
            </a:r>
            <a:endParaRPr/>
          </a:p>
        </p:txBody>
      </p:sp>
      <p:sp>
        <p:nvSpPr>
          <p:cNvPr id="94" name="Google Shape;94;g219e2245b93_0_0"/>
          <p:cNvSpPr txBox="1"/>
          <p:nvPr>
            <p:ph idx="1" type="body"/>
          </p:nvPr>
        </p:nvSpPr>
        <p:spPr>
          <a:xfrm>
            <a:off x="223625" y="1634875"/>
            <a:ext cx="89205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The GPU isn’t a standalone platform, but a co-processor to the CPU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GPUs get data dumps from the CPU via the PCIe bus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CPU is the “host”, GPU is the “device”, we will use these terms often</a:t>
            </a:r>
            <a:endParaRPr/>
          </a:p>
        </p:txBody>
      </p:sp>
      <p:pic>
        <p:nvPicPr>
          <p:cNvPr id="95" name="Google Shape;95;g219e2245b9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075" y="3449325"/>
            <a:ext cx="4589174" cy="13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e2245b93_0_21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GPUs parallelize, but how?</a:t>
            </a:r>
            <a:endParaRPr/>
          </a:p>
        </p:txBody>
      </p:sp>
      <p:sp>
        <p:nvSpPr>
          <p:cNvPr id="101" name="Google Shape;101;g219e2245b93_0_21"/>
          <p:cNvSpPr txBox="1"/>
          <p:nvPr>
            <p:ph idx="1" type="body"/>
          </p:nvPr>
        </p:nvSpPr>
        <p:spPr>
          <a:xfrm>
            <a:off x="136575" y="1664288"/>
            <a:ext cx="633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GPUs create threads of execution - independent &amp; </a:t>
            </a:r>
            <a:r>
              <a:rPr lang="en-US"/>
              <a:t>simultaneous execution </a:t>
            </a:r>
            <a:r>
              <a:rPr lang="en-US"/>
              <a:t>of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Grids divided into blocks and threads (view image on right)</a:t>
            </a:r>
            <a:endParaRPr/>
          </a:p>
        </p:txBody>
      </p:sp>
      <p:pic>
        <p:nvPicPr>
          <p:cNvPr id="102" name="Google Shape;102;g219e2245b9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447" y="1634875"/>
            <a:ext cx="2546077" cy="33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e2245b93_0_29"/>
          <p:cNvSpPr txBox="1"/>
          <p:nvPr>
            <p:ph type="title"/>
          </p:nvPr>
        </p:nvSpPr>
        <p:spPr>
          <a:xfrm>
            <a:off x="457200" y="4726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/>
              <a:t>CUDA</a:t>
            </a:r>
            <a:endParaRPr/>
          </a:p>
        </p:txBody>
      </p:sp>
      <p:sp>
        <p:nvSpPr>
          <p:cNvPr id="108" name="Google Shape;108;g219e2245b93_0_29"/>
          <p:cNvSpPr txBox="1"/>
          <p:nvPr>
            <p:ph idx="1" type="body"/>
          </p:nvPr>
        </p:nvSpPr>
        <p:spPr>
          <a:xfrm>
            <a:off x="0" y="1405600"/>
            <a:ext cx="91440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Nvidia’s Language, extends C , supports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General CUDA programming paradigm is 3 steps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Copy over the data to GPU, load and execute the GPU program, copy the result back to the host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define “kernels”: functions that run in parallel, each executing the same code on different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 has thread/block variables, synchronizations, and other paradigms to help with parallelism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e2245b93_0_35"/>
          <p:cNvSpPr txBox="1"/>
          <p:nvPr>
            <p:ph type="title"/>
          </p:nvPr>
        </p:nvSpPr>
        <p:spPr>
          <a:xfrm>
            <a:off x="410100" y="5185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 Forward Neural Networks</a:t>
            </a:r>
            <a:endParaRPr/>
          </a:p>
        </p:txBody>
      </p:sp>
      <p:pic>
        <p:nvPicPr>
          <p:cNvPr id="115" name="Google Shape;115;g219e2245b9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0" y="2051325"/>
            <a:ext cx="7322925" cy="3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19e2245b93_0_35"/>
          <p:cNvSpPr txBox="1"/>
          <p:nvPr/>
        </p:nvSpPr>
        <p:spPr>
          <a:xfrm>
            <a:off x="482550" y="1299725"/>
            <a:ext cx="840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Put simply, FFNNs are just matrix multiplications and scalar matrix operations 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… highly 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parallelizable!</a:t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9e2245b93_0_43"/>
          <p:cNvSpPr txBox="1"/>
          <p:nvPr>
            <p:ph type="title"/>
          </p:nvPr>
        </p:nvSpPr>
        <p:spPr>
          <a:xfrm>
            <a:off x="410100" y="5185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Propagation</a:t>
            </a:r>
            <a:endParaRPr/>
          </a:p>
        </p:txBody>
      </p:sp>
      <p:sp>
        <p:nvSpPr>
          <p:cNvPr id="123" name="Google Shape;123;g219e2245b93_0_43"/>
          <p:cNvSpPr txBox="1"/>
          <p:nvPr/>
        </p:nvSpPr>
        <p:spPr>
          <a:xfrm>
            <a:off x="235800" y="1258225"/>
            <a:ext cx="840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The model produces an output → we compute how wrong we are and using calculus → update the weights → do it again …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highly parallelizable!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19e2245b93_0_43"/>
          <p:cNvPicPr preferRelativeResize="0"/>
          <p:nvPr/>
        </p:nvPicPr>
        <p:blipFill rotWithShape="1">
          <a:blip r:embed="rId3">
            <a:alphaModFix/>
          </a:blip>
          <a:srcRect b="0" l="0" r="852" t="1758"/>
          <a:stretch/>
        </p:blipFill>
        <p:spPr>
          <a:xfrm>
            <a:off x="952750" y="2259850"/>
            <a:ext cx="6650675" cy="2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g219e2245b93_0_51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19e2245b93_0_51"/>
          <p:cNvSpPr txBox="1"/>
          <p:nvPr/>
        </p:nvSpPr>
        <p:spPr>
          <a:xfrm>
            <a:off x="548640" y="4114800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19e2245b93_0_51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April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19e2245b93_0_51"/>
          <p:cNvSpPr txBox="1"/>
          <p:nvPr/>
        </p:nvSpPr>
        <p:spPr>
          <a:xfrm>
            <a:off x="294250" y="894526"/>
            <a:ext cx="86745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Our Project</a:t>
            </a:r>
            <a:endParaRPr/>
          </a:p>
        </p:txBody>
      </p:sp>
      <p:sp>
        <p:nvSpPr>
          <p:cNvPr id="134" name="Google Shape;134;g219e2245b93_0_51"/>
          <p:cNvSpPr txBox="1"/>
          <p:nvPr/>
        </p:nvSpPr>
        <p:spPr>
          <a:xfrm>
            <a:off x="548640" y="3333749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5" name="Google Shape;135;g219e2245b93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Dark Background">
  <a:themeElements>
    <a:clrScheme name="Custom 1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2011-06-30T15:04:08Z</dcterms:created>
  <dc:creator>University Marketing and Creative Services</dc:creator>
</cp:coreProperties>
</file>