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57" r:id="rId4"/>
    <p:sldId id="259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5C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47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841D2-FE4B-B66F-F454-A39773810E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6EC350-7AD5-65D1-58DA-30FD16F975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5F979E-98F7-A52D-C39F-B96DA6E39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AB3FB-C5E6-5A4E-B740-7134867E03D4}" type="datetimeFigureOut">
              <a:rPr lang="en-US" smtClean="0"/>
              <a:t>2/21/23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EECBE5-F944-1D8A-A4CB-AC38CB1DF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193DF3-919F-EA93-26A1-2AA733A43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707DF-029C-7D40-BCC7-D6D968334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361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D9458-F50B-D14D-AC8A-A6B8ECD4F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E53968-1221-D79B-0F2F-A4F62AC230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555D54-BEE2-F549-A19B-3CE9BE58F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AB3FB-C5E6-5A4E-B740-7134867E03D4}" type="datetimeFigureOut">
              <a:rPr lang="en-US" smtClean="0"/>
              <a:t>2/21/23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64F246-BCE0-DAE6-01CA-622535BBA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C67FDE-AC69-E2C1-A338-3059C3593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707DF-029C-7D40-BCC7-D6D968334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049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E6603B-FAC8-2297-06DB-0134EC559B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C22A8E-18CA-CD62-801A-0EB7B12223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612ECD-7373-46D4-A89C-32702CD9B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AB3FB-C5E6-5A4E-B740-7134867E03D4}" type="datetimeFigureOut">
              <a:rPr lang="en-US" smtClean="0"/>
              <a:t>2/21/23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4A9030-7EF6-32CE-61F9-D3A1037A2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01616D-1B8A-70E2-A105-B797C751E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707DF-029C-7D40-BCC7-D6D968334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839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3BD63-483C-2D78-EC9C-797BCD390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D65D35-5A16-064B-7416-863A8F5D4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80AE7B-6CFF-A67F-5908-9A5DC2AE3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AB3FB-C5E6-5A4E-B740-7134867E03D4}" type="datetimeFigureOut">
              <a:rPr lang="en-US" smtClean="0"/>
              <a:t>2/21/23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7E4148-D0CF-640B-48A1-0852084A7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2F7EF9-C7C6-589D-DBF3-09E755648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707DF-029C-7D40-BCC7-D6D968334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600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2F6D6-0181-F31F-82E6-DA0C9EDDD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EEEEE-AA1A-209C-E420-C459CFCB0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3D4402-986E-52F3-30C1-ADCF65FA4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AB3FB-C5E6-5A4E-B740-7134867E03D4}" type="datetimeFigureOut">
              <a:rPr lang="en-US" smtClean="0"/>
              <a:t>2/21/23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BF537A-898B-7BAB-C6AD-73BDA9094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DA7B41-EA12-B74F-5C52-4968B634F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707DF-029C-7D40-BCC7-D6D968334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328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20F23-8E92-A171-C9D0-8DFE8615C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1239D-A4DF-1444-5445-72EFE218E3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C667EA-730C-FC52-7C4F-AFA777130E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434C73-452E-08A6-8526-57EB82A3E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AB3FB-C5E6-5A4E-B740-7134867E03D4}" type="datetimeFigureOut">
              <a:rPr lang="en-US" smtClean="0"/>
              <a:t>2/21/23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1E0918-0EBA-8FDD-35E0-605632A5B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31CECB-34B1-A39A-FE02-422A48581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707DF-029C-7D40-BCC7-D6D968334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090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E43C1-CD61-B867-08E8-65A68630A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61E61A-9329-0236-7D42-A339372519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40B240-A1EE-A96C-AEA8-837D0A9DC5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E0F2DC-D812-339D-3BC0-2B1078A562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0E5273-1055-DFE8-05AE-B5AD051FD6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C109B4-5F17-6812-00D3-71137B500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AB3FB-C5E6-5A4E-B740-7134867E03D4}" type="datetimeFigureOut">
              <a:rPr lang="en-US" smtClean="0"/>
              <a:t>2/21/23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24A3DF-B2EB-7E77-C32A-B3FB1FD92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BD5933-98C3-5E8C-BB56-DC752CE67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707DF-029C-7D40-BCC7-D6D968334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771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66120-1433-E8D1-3DEE-52457D4B7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F0F7E4-68A4-BCCC-AB69-EE91C5E5E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AB3FB-C5E6-5A4E-B740-7134867E03D4}" type="datetimeFigureOut">
              <a:rPr lang="en-US" smtClean="0"/>
              <a:t>2/21/23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B4E1CC-FEEA-18DD-A427-209579C0F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829546-BA7F-1FD5-3ECD-8149D299E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707DF-029C-7D40-BCC7-D6D968334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191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230D19-C6E6-ACF0-80C5-47BDEAE72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AB3FB-C5E6-5A4E-B740-7134867E03D4}" type="datetimeFigureOut">
              <a:rPr lang="en-US" smtClean="0"/>
              <a:t>2/21/23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931095-0A6D-7A15-77A0-0FBB3EB72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DA802D-C5C5-36E1-EF58-AEE4B5ABC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707DF-029C-7D40-BCC7-D6D968334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806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2D8EE-8312-A7ED-310F-56EE78211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AF9D4-F411-D285-89D2-3C5254D9F4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280C87-9949-AF2C-D43D-2AB9F99D8B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BA3470-2D4D-DD13-59A1-442AB791F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AB3FB-C5E6-5A4E-B740-7134867E03D4}" type="datetimeFigureOut">
              <a:rPr lang="en-US" smtClean="0"/>
              <a:t>2/21/23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B47393-69DB-0B80-2160-1F040EE1D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2E2600-A34A-F303-C644-620014CAA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707DF-029C-7D40-BCC7-D6D968334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338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B9FA4-F30A-8D33-EC42-838FAAC40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332D52-5696-581A-2ED0-10559DA556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170AD0-E758-372D-3AA9-9668EFA1A6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DC5D2B-A2DB-46E9-4B8B-F3B634B5B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AB3FB-C5E6-5A4E-B740-7134867E03D4}" type="datetimeFigureOut">
              <a:rPr lang="en-US" smtClean="0"/>
              <a:t>2/21/23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5E05AF-0382-5C19-1635-6371FD712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7ED2A9-29CB-D216-4D2A-6B68AB3E1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707DF-029C-7D40-BCC7-D6D968334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258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91CEB9-786E-3C98-0AA7-B1603A327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742DB4-CC26-1464-7D79-F090F88D03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0067F5-1D17-BE83-2E62-5382891653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3AB3FB-C5E6-5A4E-B740-7134867E03D4}" type="datetimeFigureOut">
              <a:rPr lang="en-US" smtClean="0"/>
              <a:t>2/21/23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0B79CB-B942-7B24-6455-A4BB17FA68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5C2363-9247-621D-A816-AEA5E9B67E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4707DF-029C-7D40-BCC7-D6D968334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767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BD00F-364E-7003-2317-07CFE75970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imes" pitchFamily="2" charset="0"/>
              </a:rPr>
              <a:t>Segment 3</a:t>
            </a:r>
          </a:p>
        </p:txBody>
      </p:sp>
    </p:spTree>
    <p:extLst>
      <p:ext uri="{BB962C8B-B14F-4D97-AF65-F5344CB8AC3E}">
        <p14:creationId xmlns:p14="http://schemas.microsoft.com/office/powerpoint/2010/main" val="1079545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1E5CD3-F5A7-29A3-E2A3-805C6A8B09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6003"/>
            <a:ext cx="10515600" cy="4351338"/>
          </a:xfrm>
        </p:spPr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Target variable: </a:t>
            </a:r>
            <a:r>
              <a:rPr lang="en-US">
                <a:solidFill>
                  <a:srgbClr val="C85C78"/>
                </a:solidFill>
                <a:latin typeface="Times" pitchFamily="2" charset="0"/>
              </a:rPr>
              <a:t>log price</a:t>
            </a:r>
          </a:p>
          <a:p>
            <a:r>
              <a:rPr lang="en-US">
                <a:solidFill>
                  <a:srgbClr val="0070C0"/>
                </a:solidFill>
              </a:rPr>
              <a:t>141 Features:</a:t>
            </a:r>
            <a:endParaRPr lang="en-US" dirty="0">
              <a:solidFill>
                <a:srgbClr val="0070C0"/>
              </a:solidFill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4026D12-425F-BA12-C74F-1F91304A3E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8228058"/>
              </p:ext>
            </p:extLst>
          </p:nvPr>
        </p:nvGraphicFramePr>
        <p:xfrm>
          <a:off x="5057581" y="1897517"/>
          <a:ext cx="4947024" cy="4714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2631">
                  <a:extLst>
                    <a:ext uri="{9D8B030D-6E8A-4147-A177-3AD203B41FA5}">
                      <a16:colId xmlns:a16="http://schemas.microsoft.com/office/drawing/2014/main" val="3751197009"/>
                    </a:ext>
                  </a:extLst>
                </a:gridCol>
                <a:gridCol w="2294393">
                  <a:extLst>
                    <a:ext uri="{9D8B030D-6E8A-4147-A177-3AD203B41FA5}">
                      <a16:colId xmlns:a16="http://schemas.microsoft.com/office/drawing/2014/main" val="41307576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</a:rPr>
                        <a:t>Given Features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130 Amenities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2159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C85C78"/>
                          </a:solidFill>
                        </a:rPr>
                        <a:t>Accommodates</a:t>
                      </a:r>
                      <a:endParaRPr lang="en-US" dirty="0">
                        <a:solidFill>
                          <a:srgbClr val="C85C78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C85C78"/>
                          </a:solidFill>
                        </a:rPr>
                        <a:t>Kitchen</a:t>
                      </a:r>
                      <a:endParaRPr lang="en-US" dirty="0">
                        <a:solidFill>
                          <a:srgbClr val="C85C78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1081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C85C78"/>
                          </a:solidFill>
                        </a:rPr>
                        <a:t>Bathrooms</a:t>
                      </a:r>
                      <a:endParaRPr lang="en-US" dirty="0">
                        <a:solidFill>
                          <a:srgbClr val="C85C78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>
                          <a:solidFill>
                            <a:srgbClr val="C85C78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Wireless Internet</a:t>
                      </a:r>
                      <a:endParaRPr lang="en-US" sz="1800" kern="1200" dirty="0">
                        <a:solidFill>
                          <a:srgbClr val="C85C78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2853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C85C78"/>
                          </a:solidFill>
                        </a:rPr>
                        <a:t>City</a:t>
                      </a:r>
                      <a:endParaRPr lang="en-US" dirty="0">
                        <a:solidFill>
                          <a:srgbClr val="C85C78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>
                          <a:solidFill>
                            <a:srgbClr val="C85C78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Air conditioning</a:t>
                      </a:r>
                      <a:endParaRPr lang="en-US" sz="1800" kern="1200" dirty="0">
                        <a:solidFill>
                          <a:srgbClr val="C85C78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6163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C85C78"/>
                          </a:solidFill>
                        </a:rPr>
                        <a:t>Bedrooms</a:t>
                      </a:r>
                      <a:endParaRPr lang="en-US" dirty="0">
                        <a:solidFill>
                          <a:srgbClr val="C85C78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C85C78"/>
                          </a:solidFill>
                        </a:rPr>
                        <a:t>Cable TV</a:t>
                      </a:r>
                      <a:endParaRPr lang="en-US" dirty="0">
                        <a:solidFill>
                          <a:srgbClr val="C85C78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0534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C85C78"/>
                          </a:solidFill>
                        </a:rPr>
                        <a:t>Beds</a:t>
                      </a:r>
                      <a:endParaRPr lang="en-US" dirty="0">
                        <a:solidFill>
                          <a:srgbClr val="C85C78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C85C78"/>
                          </a:solidFill>
                        </a:rPr>
                        <a:t>Family/kids friendly</a:t>
                      </a:r>
                      <a:endParaRPr lang="en-US" dirty="0">
                        <a:solidFill>
                          <a:srgbClr val="C85C78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7585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C85C78"/>
                          </a:solidFill>
                        </a:rPr>
                        <a:t>Latitude</a:t>
                      </a:r>
                      <a:endParaRPr lang="en-US" dirty="0">
                        <a:solidFill>
                          <a:srgbClr val="C85C78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C85C78"/>
                          </a:solidFill>
                        </a:rPr>
                        <a:t>Pool</a:t>
                      </a:r>
                      <a:endParaRPr lang="en-US" dirty="0">
                        <a:solidFill>
                          <a:srgbClr val="C85C78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0262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C85C78"/>
                          </a:solidFill>
                        </a:rPr>
                        <a:t>Longitude</a:t>
                      </a:r>
                      <a:endParaRPr lang="en-US" dirty="0">
                        <a:solidFill>
                          <a:srgbClr val="C85C78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C85C78"/>
                          </a:solidFill>
                        </a:rPr>
                        <a:t>Free Parking on premises</a:t>
                      </a:r>
                      <a:endParaRPr lang="en-US" dirty="0">
                        <a:solidFill>
                          <a:srgbClr val="C85C78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4292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C85C78"/>
                          </a:solidFill>
                        </a:rPr>
                        <a:t>Review_scores_rating</a:t>
                      </a:r>
                      <a:endParaRPr lang="en-US" dirty="0">
                        <a:solidFill>
                          <a:srgbClr val="C85C78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C85C78"/>
                          </a:solidFill>
                        </a:rPr>
                        <a:t>TV</a:t>
                      </a:r>
                      <a:endParaRPr lang="en-US" dirty="0">
                        <a:solidFill>
                          <a:srgbClr val="C85C78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6977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C85C78"/>
                          </a:solidFill>
                        </a:rPr>
                        <a:t>Room_type</a:t>
                      </a:r>
                      <a:endParaRPr lang="en-US" dirty="0">
                        <a:solidFill>
                          <a:srgbClr val="C85C78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C85C78"/>
                          </a:solidFill>
                        </a:rPr>
                        <a:t>Heating</a:t>
                      </a:r>
                      <a:endParaRPr lang="en-US" dirty="0">
                        <a:solidFill>
                          <a:srgbClr val="C85C78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2355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C85C78"/>
                          </a:solidFill>
                        </a:rPr>
                        <a:t>Cancellation_policy</a:t>
                      </a:r>
                      <a:endParaRPr lang="en-US" dirty="0">
                        <a:solidFill>
                          <a:srgbClr val="C85C78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C85C78"/>
                          </a:solidFill>
                        </a:rPr>
                        <a:t>Pets allowed</a:t>
                      </a:r>
                      <a:endParaRPr lang="en-US" dirty="0">
                        <a:solidFill>
                          <a:srgbClr val="C85C78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0934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C85C78"/>
                          </a:solidFill>
                        </a:rPr>
                        <a:t>Zipcode</a:t>
                      </a:r>
                      <a:endParaRPr lang="en-US" dirty="0">
                        <a:solidFill>
                          <a:srgbClr val="C85C78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C85C78"/>
                          </a:solidFill>
                        </a:rPr>
                        <a:t>Washer, </a:t>
                      </a:r>
                      <a:r>
                        <a:rPr lang="en-US" baseline="0">
                          <a:solidFill>
                            <a:srgbClr val="C85C78"/>
                          </a:solidFill>
                        </a:rPr>
                        <a:t> and etc.</a:t>
                      </a:r>
                      <a:endParaRPr lang="en-US" dirty="0">
                        <a:solidFill>
                          <a:srgbClr val="C85C78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190385"/>
                  </a:ext>
                </a:extLst>
              </a:tr>
            </a:tbl>
          </a:graphicData>
        </a:graphic>
      </p:graphicFrame>
      <p:sp>
        <p:nvSpPr>
          <p:cNvPr id="8" name="Title 1">
            <a:extLst>
              <a:ext uri="{FF2B5EF4-FFF2-40B4-BE49-F238E27FC236}">
                <a16:creationId xmlns:a16="http://schemas.microsoft.com/office/drawing/2014/main" id="{56BEE12F-9F49-F12E-E402-70E3B99B6CF4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>
                <a:solidFill>
                  <a:srgbClr val="C00000"/>
                </a:solidFill>
                <a:latin typeface="Times" pitchFamily="2" charset="0"/>
              </a:rPr>
              <a:t>Features and the Target Variables</a:t>
            </a:r>
            <a:endParaRPr lang="en-US" b="1" dirty="0">
              <a:solidFill>
                <a:srgbClr val="C00000"/>
              </a:solidFill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3255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9E96C-3AAE-F5D6-865E-13A6F588B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  <a:latin typeface="Times" pitchFamily="2" charset="0"/>
              </a:rPr>
              <a:t>Regression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5BEED-9C4C-4B4B-2EC4-F89F7C40D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5777" y="2202144"/>
            <a:ext cx="10515600" cy="1226856"/>
          </a:xfrm>
        </p:spPr>
        <p:txBody>
          <a:bodyPr numCol="2" spcCol="731520">
            <a:noAutofit/>
          </a:bodyPr>
          <a:lstStyle/>
          <a:p>
            <a:r>
              <a:rPr lang="en-US" dirty="0">
                <a:latin typeface="Times" pitchFamily="2" charset="0"/>
              </a:rPr>
              <a:t>Linear Regression		</a:t>
            </a:r>
          </a:p>
          <a:p>
            <a:r>
              <a:rPr lang="en-US" dirty="0">
                <a:latin typeface="Times" pitchFamily="2" charset="0"/>
              </a:rPr>
              <a:t>Random forest Regression</a:t>
            </a:r>
          </a:p>
          <a:p>
            <a:pPr marL="0" indent="0">
              <a:buNone/>
            </a:pPr>
            <a:r>
              <a:rPr lang="en-US" dirty="0">
                <a:latin typeface="Times" pitchFamily="2" charset="0"/>
              </a:rPr>
              <a:t>                                            </a:t>
            </a:r>
          </a:p>
          <a:p>
            <a:pPr marL="0" indent="0">
              <a:buNone/>
            </a:pPr>
            <a:endParaRPr lang="en-US" dirty="0">
              <a:latin typeface="Times" pitchFamily="2" charset="0"/>
            </a:endParaRPr>
          </a:p>
          <a:p>
            <a:r>
              <a:rPr lang="en-US" dirty="0">
                <a:latin typeface="Times" pitchFamily="2" charset="0"/>
              </a:rPr>
              <a:t>Ridge Regression</a:t>
            </a:r>
          </a:p>
          <a:p>
            <a:r>
              <a:rPr lang="en-US" dirty="0">
                <a:latin typeface="Times" pitchFamily="2" charset="0"/>
              </a:rPr>
              <a:t>Decision Tree Regression</a:t>
            </a:r>
          </a:p>
          <a:p>
            <a:endParaRPr lang="en-US" dirty="0">
              <a:latin typeface="Times" pitchFamily="2" charset="0"/>
            </a:endParaRPr>
          </a:p>
          <a:p>
            <a:endParaRPr lang="en-US" dirty="0">
              <a:latin typeface="Times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FF1819-96E3-8A66-074C-A8C94E34DFE4}"/>
              </a:ext>
            </a:extLst>
          </p:cNvPr>
          <p:cNvSpPr txBox="1"/>
          <p:nvPr/>
        </p:nvSpPr>
        <p:spPr>
          <a:xfrm>
            <a:off x="838200" y="1506022"/>
            <a:ext cx="91395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Times" pitchFamily="2" charset="0"/>
              </a:rPr>
              <a:t>Following four methods were considered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BF4E338F-1CE2-F8D5-4DD7-5D96CD985EA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45280432"/>
                  </p:ext>
                </p:extLst>
              </p:nvPr>
            </p:nvGraphicFramePr>
            <p:xfrm>
              <a:off x="1515782" y="3601902"/>
              <a:ext cx="9160436" cy="305822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43200">
                      <a:extLst>
                        <a:ext uri="{9D8B030D-6E8A-4147-A177-3AD203B41FA5}">
                          <a16:colId xmlns:a16="http://schemas.microsoft.com/office/drawing/2014/main" val="4184725982"/>
                        </a:ext>
                      </a:extLst>
                    </a:gridCol>
                    <a:gridCol w="2168712">
                      <a:extLst>
                        <a:ext uri="{9D8B030D-6E8A-4147-A177-3AD203B41FA5}">
                          <a16:colId xmlns:a16="http://schemas.microsoft.com/office/drawing/2014/main" val="4108655222"/>
                        </a:ext>
                      </a:extLst>
                    </a:gridCol>
                    <a:gridCol w="2084294">
                      <a:extLst>
                        <a:ext uri="{9D8B030D-6E8A-4147-A177-3AD203B41FA5}">
                          <a16:colId xmlns:a16="http://schemas.microsoft.com/office/drawing/2014/main" val="1012383735"/>
                        </a:ext>
                      </a:extLst>
                    </a:gridCol>
                    <a:gridCol w="2164230">
                      <a:extLst>
                        <a:ext uri="{9D8B030D-6E8A-4147-A177-3AD203B41FA5}">
                          <a16:colId xmlns:a16="http://schemas.microsoft.com/office/drawing/2014/main" val="2780932950"/>
                        </a:ext>
                      </a:extLst>
                    </a:gridCol>
                  </a:tblGrid>
                  <a:tr h="497907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Model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Mean Squared Error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𝑹</m:t>
                                  </m:r>
                                </m:e>
                                <m:sup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dirty="0"/>
                            <a:t> Value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 Training Accuracy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44264630"/>
                      </a:ext>
                    </a:extLst>
                  </a:tr>
                  <a:tr h="36689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Linear Regression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0.16469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0.63245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0.63713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06238085"/>
                      </a:ext>
                    </a:extLst>
                  </a:tr>
                  <a:tr h="36689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Ridge Regression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0.16468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0.63246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0.63713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56452790"/>
                      </a:ext>
                    </a:extLst>
                  </a:tr>
                  <a:tr h="633263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Random Forest Regression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0.11208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0.74984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0.96520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07709209"/>
                      </a:ext>
                    </a:extLst>
                  </a:tr>
                  <a:tr h="633263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Decision Tree Regression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0.2292</m:t>
                              </m:r>
                            </m:oMath>
                          </a14:m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0.48838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1.00000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4702494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BF4E338F-1CE2-F8D5-4DD7-5D96CD985EA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45280432"/>
                  </p:ext>
                </p:extLst>
              </p:nvPr>
            </p:nvGraphicFramePr>
            <p:xfrm>
              <a:off x="1515782" y="3601902"/>
              <a:ext cx="9160436" cy="305822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43200">
                      <a:extLst>
                        <a:ext uri="{9D8B030D-6E8A-4147-A177-3AD203B41FA5}">
                          <a16:colId xmlns:a16="http://schemas.microsoft.com/office/drawing/2014/main" val="4184725982"/>
                        </a:ext>
                      </a:extLst>
                    </a:gridCol>
                    <a:gridCol w="2168712">
                      <a:extLst>
                        <a:ext uri="{9D8B030D-6E8A-4147-A177-3AD203B41FA5}">
                          <a16:colId xmlns:a16="http://schemas.microsoft.com/office/drawing/2014/main" val="4108655222"/>
                        </a:ext>
                      </a:extLst>
                    </a:gridCol>
                    <a:gridCol w="2084294">
                      <a:extLst>
                        <a:ext uri="{9D8B030D-6E8A-4147-A177-3AD203B41FA5}">
                          <a16:colId xmlns:a16="http://schemas.microsoft.com/office/drawing/2014/main" val="1012383735"/>
                        </a:ext>
                      </a:extLst>
                    </a:gridCol>
                    <a:gridCol w="2164230">
                      <a:extLst>
                        <a:ext uri="{9D8B030D-6E8A-4147-A177-3AD203B41FA5}">
                          <a16:colId xmlns:a16="http://schemas.microsoft.com/office/drawing/2014/main" val="2780932950"/>
                        </a:ext>
                      </a:extLst>
                    </a:gridCol>
                  </a:tblGrid>
                  <a:tr h="497907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Model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Mean Squared Error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36585" t="-5128" r="-105488" b="-52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 Training Accuracy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44264630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Linear Regression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26901" t="-80392" r="-197076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36585" t="-80392" r="-105488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22807" t="-80392" r="-1170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06238085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Ridge Regression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26901" t="-180392" r="-197076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36585" t="-180392" r="-105488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22807" t="-180392" r="-1170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56452790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Random Forest Regression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26901" t="-286000" r="-197076" b="-1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36585" t="-286000" r="-105488" b="-1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22807" t="-286000" r="-1170" b="-104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07709209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Decision Tree Regression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26901" t="-378431" r="-197076" b="-19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36585" t="-378431" r="-105488" b="-19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22807" t="-378431" r="-1170" b="-19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4702494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449621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0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2BE2B0F-AE48-AF4B-CD1E-9A5BFF43B179}"/>
              </a:ext>
            </a:extLst>
          </p:cNvPr>
          <p:cNvSpPr txBox="1">
            <a:spLocks/>
          </p:cNvSpPr>
          <p:nvPr/>
        </p:nvSpPr>
        <p:spPr>
          <a:xfrm>
            <a:off x="699714" y="353160"/>
            <a:ext cx="7091300" cy="8985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4000" b="1">
                <a:solidFill>
                  <a:srgbClr val="FFFFFF"/>
                </a:solidFill>
              </a:rPr>
              <a:t>Feature Importance</a:t>
            </a:r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AC8B0409-F2D5-7232-A9A1-02D476109C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748" y="2493400"/>
            <a:ext cx="5131088" cy="3373689"/>
          </a:xfrm>
          <a:prstGeom prst="rect">
            <a:avLst/>
          </a:prstGeom>
        </p:spPr>
      </p:pic>
      <p:pic>
        <p:nvPicPr>
          <p:cNvPr id="7" name="Picture 6" descr="Chart, pie chart&#10;&#10;Description automatically generated">
            <a:extLst>
              <a:ext uri="{FF2B5EF4-FFF2-40B4-BE49-F238E27FC236}">
                <a16:creationId xmlns:a16="http://schemas.microsoft.com/office/drawing/2014/main" id="{E103A17A-2466-4126-6348-29E42070A3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5165" y="2324642"/>
            <a:ext cx="5131087" cy="3784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916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C283800-518D-612C-27DE-2B972FA9BC78}"/>
              </a:ext>
            </a:extLst>
          </p:cNvPr>
          <p:cNvSpPr txBox="1">
            <a:spLocks/>
          </p:cNvSpPr>
          <p:nvPr/>
        </p:nvSpPr>
        <p:spPr>
          <a:xfrm>
            <a:off x="699714" y="353160"/>
            <a:ext cx="7091300" cy="8985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4000" b="1">
                <a:solidFill>
                  <a:srgbClr val="FFFFFF"/>
                </a:solidFill>
              </a:rPr>
              <a:t>Average Price of Each City in USD</a:t>
            </a:r>
          </a:p>
        </p:txBody>
      </p:sp>
      <p:pic>
        <p:nvPicPr>
          <p:cNvPr id="8" name="Picture 7" descr="Chart, bar chart&#10;&#10;Description automatically generated">
            <a:extLst>
              <a:ext uri="{FF2B5EF4-FFF2-40B4-BE49-F238E27FC236}">
                <a16:creationId xmlns:a16="http://schemas.microsoft.com/office/drawing/2014/main" id="{F0FBF2A3-19C3-D855-4487-307FFB0CCF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817"/>
          <a:stretch/>
        </p:blipFill>
        <p:spPr>
          <a:xfrm>
            <a:off x="1791460" y="2181426"/>
            <a:ext cx="4055376" cy="3997637"/>
          </a:xfrm>
          <a:prstGeom prst="rect">
            <a:avLst/>
          </a:prstGeom>
        </p:spPr>
      </p:pic>
      <p:pic>
        <p:nvPicPr>
          <p:cNvPr id="10" name="Picture 9" descr="Table&#10;&#10;Description automatically generated">
            <a:extLst>
              <a:ext uri="{FF2B5EF4-FFF2-40B4-BE49-F238E27FC236}">
                <a16:creationId xmlns:a16="http://schemas.microsoft.com/office/drawing/2014/main" id="{3E79B754-3BBD-8352-6EC6-C6ABD72889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5165" y="2217815"/>
            <a:ext cx="3338394" cy="3997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1187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389</TotalTime>
  <Words>123</Words>
  <Application>Microsoft Macintosh PowerPoint</Application>
  <PresentationFormat>Widescreen</PresentationFormat>
  <Paragraphs>58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Times</vt:lpstr>
      <vt:lpstr>Office Theme</vt:lpstr>
      <vt:lpstr>Segment 3</vt:lpstr>
      <vt:lpstr>PowerPoint Presentation</vt:lpstr>
      <vt:lpstr>Regression Models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Ranil Basnayake</dc:creator>
  <cp:lastModifiedBy>Ranil Basnayake</cp:lastModifiedBy>
  <cp:revision>4</cp:revision>
  <dcterms:created xsi:type="dcterms:W3CDTF">2023-02-21T14:50:06Z</dcterms:created>
  <dcterms:modified xsi:type="dcterms:W3CDTF">2023-02-21T21:19:13Z</dcterms:modified>
</cp:coreProperties>
</file>