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1" r:id="rId2"/>
    <p:sldId id="552" r:id="rId3"/>
    <p:sldId id="560" r:id="rId4"/>
    <p:sldId id="561" r:id="rId5"/>
    <p:sldId id="564" r:id="rId6"/>
    <p:sldId id="563" r:id="rId7"/>
    <p:sldId id="559" r:id="rId8"/>
    <p:sldId id="5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933D-3603-15AB-AB66-2DE39CB10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27DBF-B34D-74FC-FE94-F75414BB1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F8AE-FBFE-50B0-1C1A-5D0D4159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1D2-DB5C-452A-BE50-DB0E698D189F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021CF-5BE1-924C-C1F8-0C05C823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BCC2-13A8-8950-6340-DAB69ECD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E7A-B136-41A1-8F6C-9BCBA7278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69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4990-1E21-9D76-C22F-5CB0E3A4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793C5-047C-82A3-BD88-4D2F309E9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F784-42E3-2848-5C3A-CA25171C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1D2-DB5C-452A-BE50-DB0E698D189F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0801-693B-1370-5146-CD8712F2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DE38F-F4B3-C508-957A-337306C8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E7A-B136-41A1-8F6C-9BCBA7278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2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66527-9810-0B83-38EA-976DCA394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97642-0EBD-2FE9-5B17-D2CFD5C53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8A3A-2FA9-B17D-338C-BFEFB015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1D2-DB5C-452A-BE50-DB0E698D189F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575D-C08D-E565-99B1-07D21086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DA05-5DC1-2952-4DA6-63360D9D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E7A-B136-41A1-8F6C-9BCBA7278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3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t_2_Content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788D51-8627-9DAA-33FC-E046B96DB4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91" r="79401" b="25484"/>
          <a:stretch/>
        </p:blipFill>
        <p:spPr>
          <a:xfrm flipV="1">
            <a:off x="10080173" y="1"/>
            <a:ext cx="211182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058FAD-52C0-FE6B-42B8-D5BD7005FC05}"/>
              </a:ext>
            </a:extLst>
          </p:cNvPr>
          <p:cNvSpPr/>
          <p:nvPr userDrawn="1"/>
        </p:nvSpPr>
        <p:spPr>
          <a:xfrm>
            <a:off x="10012680" y="1"/>
            <a:ext cx="217932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8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A63876-5083-874E-98A5-CD4B57D3D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344" y="109728"/>
            <a:ext cx="10471611" cy="653468"/>
          </a:xfrm>
          <a:prstGeom prst="rect">
            <a:avLst/>
          </a:prstGeom>
        </p:spPr>
        <p:txBody>
          <a:bodyPr anchor="b" anchorCtr="0"/>
          <a:lstStyle>
            <a:lvl1pPr algn="l" fontAlgn="b">
              <a:lnSpc>
                <a:spcPts val="2698"/>
              </a:lnSpc>
              <a:defRPr sz="2997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22B888-4994-C182-3FBF-395F8ABC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" y="969264"/>
            <a:ext cx="10471609" cy="5082422"/>
          </a:xfrm>
          <a:prstGeom prst="rect">
            <a:avLst/>
          </a:prstGeom>
        </p:spPr>
        <p:txBody>
          <a:bodyPr/>
          <a:lstStyle>
            <a:lvl1pPr marL="180807" indent="-180807">
              <a:tabLst/>
              <a:defRPr sz="2398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528150" indent="-207770">
              <a:tabLst/>
              <a:defRPr sz="1998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>
              <a:defRPr sz="2398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398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398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C168A-41ED-362D-7BC1-E6A81907F6C6}"/>
              </a:ext>
            </a:extLst>
          </p:cNvPr>
          <p:cNvSpPr txBox="1"/>
          <p:nvPr userDrawn="1"/>
        </p:nvSpPr>
        <p:spPr>
          <a:xfrm>
            <a:off x="11118693" y="6236209"/>
            <a:ext cx="688740" cy="242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/>
          <a:lstStyle/>
          <a:p>
            <a:pPr marL="0" marR="0" lvl="0" indent="0" algn="r" defTabSz="6090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/>
            </a:pPr>
            <a:fld id="{0F2D7856-5F3E-6747-A934-9135C2A922B9}" type="slidenum">
              <a:rPr lang="en-US" sz="850" spc="0" baseline="0" smtClean="0">
                <a:solidFill>
                  <a:schemeClr val="tx1"/>
                </a:solidFill>
                <a:latin typeface="Arial Narrow Regular" charset="77"/>
                <a:ea typeface="Arial Narrow Regular" charset="77"/>
                <a:cs typeface="Arial Narrow Regular" charset="77"/>
              </a:rPr>
              <a:pPr marL="0" marR="0" lvl="0" indent="0" algn="r" defTabSz="60902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en-US"/>
              </a:pPr>
              <a:t>‹#›</a:t>
            </a:fld>
            <a:endParaRPr sz="799" spc="250">
              <a:solidFill>
                <a:schemeClr val="tx1"/>
              </a:solidFill>
              <a:latin typeface="Arial Narrow Regular" charset="77"/>
              <a:ea typeface="Arial Narrow Regular" charset="77"/>
              <a:cs typeface="Arial Narrow Regular" charset="7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206A89-1EBC-16CD-13C7-BDE2482C3BA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67819" y="6291072"/>
            <a:ext cx="0" cy="143270"/>
          </a:xfrm>
          <a:prstGeom prst="line">
            <a:avLst/>
          </a:prstGeom>
          <a:ln w="19050">
            <a:solidFill>
              <a:srgbClr val="F2B2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D029AD6-E660-D3A4-5352-86503551FB86}"/>
              </a:ext>
            </a:extLst>
          </p:cNvPr>
          <p:cNvGrpSpPr/>
          <p:nvPr userDrawn="1"/>
        </p:nvGrpSpPr>
        <p:grpSpPr>
          <a:xfrm>
            <a:off x="0" y="6227065"/>
            <a:ext cx="9594773" cy="277091"/>
            <a:chOff x="1401096" y="0"/>
            <a:chExt cx="9594773" cy="277091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583CA3A3-C30C-C176-34E9-57EE08E3EC82}"/>
                </a:ext>
              </a:extLst>
            </p:cNvPr>
            <p:cNvSpPr/>
            <p:nvPr userDrawn="1"/>
          </p:nvSpPr>
          <p:spPr>
            <a:xfrm>
              <a:off x="1401096" y="0"/>
              <a:ext cx="6719447" cy="277091"/>
            </a:xfrm>
            <a:custGeom>
              <a:avLst/>
              <a:gdLst>
                <a:gd name="connsiteX0" fmla="*/ 0 w 12192000"/>
                <a:gd name="connsiteY0" fmla="*/ 0 h 277091"/>
                <a:gd name="connsiteX1" fmla="*/ 12192000 w 12192000"/>
                <a:gd name="connsiteY1" fmla="*/ 0 h 277091"/>
                <a:gd name="connsiteX2" fmla="*/ 12192000 w 12192000"/>
                <a:gd name="connsiteY2" fmla="*/ 277091 h 277091"/>
                <a:gd name="connsiteX3" fmla="*/ 0 w 12192000"/>
                <a:gd name="connsiteY3" fmla="*/ 277091 h 277091"/>
                <a:gd name="connsiteX4" fmla="*/ 0 w 12192000"/>
                <a:gd name="connsiteY4" fmla="*/ 0 h 277091"/>
                <a:gd name="connsiteX0" fmla="*/ 0 w 12192000"/>
                <a:gd name="connsiteY0" fmla="*/ 0 h 277091"/>
                <a:gd name="connsiteX1" fmla="*/ 12192000 w 12192000"/>
                <a:gd name="connsiteY1" fmla="*/ 0 h 277091"/>
                <a:gd name="connsiteX2" fmla="*/ 11582400 w 12192000"/>
                <a:gd name="connsiteY2" fmla="*/ 277091 h 277091"/>
                <a:gd name="connsiteX3" fmla="*/ 0 w 12192000"/>
                <a:gd name="connsiteY3" fmla="*/ 277091 h 277091"/>
                <a:gd name="connsiteX4" fmla="*/ 0 w 12192000"/>
                <a:gd name="connsiteY4" fmla="*/ 0 h 277091"/>
                <a:gd name="connsiteX0" fmla="*/ 0 w 11945198"/>
                <a:gd name="connsiteY0" fmla="*/ 0 h 277091"/>
                <a:gd name="connsiteX1" fmla="*/ 11945198 w 11945198"/>
                <a:gd name="connsiteY1" fmla="*/ 0 h 277091"/>
                <a:gd name="connsiteX2" fmla="*/ 11582400 w 11945198"/>
                <a:gd name="connsiteY2" fmla="*/ 277091 h 277091"/>
                <a:gd name="connsiteX3" fmla="*/ 0 w 11945198"/>
                <a:gd name="connsiteY3" fmla="*/ 277091 h 277091"/>
                <a:gd name="connsiteX4" fmla="*/ 0 w 11945198"/>
                <a:gd name="connsiteY4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5198" h="277091">
                  <a:moveTo>
                    <a:pt x="0" y="0"/>
                  </a:moveTo>
                  <a:lnTo>
                    <a:pt x="11945198" y="0"/>
                  </a:lnTo>
                  <a:lnTo>
                    <a:pt x="11582400" y="277091"/>
                  </a:lnTo>
                  <a:lnTo>
                    <a:pt x="0" y="277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0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8"/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9DAA6F1F-C082-D97D-34A7-21C12E9F28B6}"/>
                </a:ext>
              </a:extLst>
            </p:cNvPr>
            <p:cNvSpPr/>
            <p:nvPr userDrawn="1"/>
          </p:nvSpPr>
          <p:spPr>
            <a:xfrm>
              <a:off x="1572237" y="0"/>
              <a:ext cx="8120543" cy="277091"/>
            </a:xfrm>
            <a:custGeom>
              <a:avLst/>
              <a:gdLst>
                <a:gd name="connsiteX0" fmla="*/ 0 w 12192000"/>
                <a:gd name="connsiteY0" fmla="*/ 0 h 277091"/>
                <a:gd name="connsiteX1" fmla="*/ 12192000 w 12192000"/>
                <a:gd name="connsiteY1" fmla="*/ 0 h 277091"/>
                <a:gd name="connsiteX2" fmla="*/ 12192000 w 12192000"/>
                <a:gd name="connsiteY2" fmla="*/ 277091 h 277091"/>
                <a:gd name="connsiteX3" fmla="*/ 0 w 12192000"/>
                <a:gd name="connsiteY3" fmla="*/ 277091 h 277091"/>
                <a:gd name="connsiteX4" fmla="*/ 0 w 12192000"/>
                <a:gd name="connsiteY4" fmla="*/ 0 h 277091"/>
                <a:gd name="connsiteX0" fmla="*/ 0 w 12192000"/>
                <a:gd name="connsiteY0" fmla="*/ 0 h 277091"/>
                <a:gd name="connsiteX1" fmla="*/ 12192000 w 12192000"/>
                <a:gd name="connsiteY1" fmla="*/ 0 h 277091"/>
                <a:gd name="connsiteX2" fmla="*/ 11582400 w 12192000"/>
                <a:gd name="connsiteY2" fmla="*/ 277091 h 277091"/>
                <a:gd name="connsiteX3" fmla="*/ 0 w 12192000"/>
                <a:gd name="connsiteY3" fmla="*/ 277091 h 277091"/>
                <a:gd name="connsiteX4" fmla="*/ 0 w 12192000"/>
                <a:gd name="connsiteY4" fmla="*/ 0 h 277091"/>
                <a:gd name="connsiteX0" fmla="*/ 0 w 11945198"/>
                <a:gd name="connsiteY0" fmla="*/ 0 h 277091"/>
                <a:gd name="connsiteX1" fmla="*/ 11945198 w 11945198"/>
                <a:gd name="connsiteY1" fmla="*/ 0 h 277091"/>
                <a:gd name="connsiteX2" fmla="*/ 11582400 w 11945198"/>
                <a:gd name="connsiteY2" fmla="*/ 277091 h 277091"/>
                <a:gd name="connsiteX3" fmla="*/ 0 w 11945198"/>
                <a:gd name="connsiteY3" fmla="*/ 277091 h 277091"/>
                <a:gd name="connsiteX4" fmla="*/ 0 w 11945198"/>
                <a:gd name="connsiteY4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5198" h="277091">
                  <a:moveTo>
                    <a:pt x="0" y="0"/>
                  </a:moveTo>
                  <a:lnTo>
                    <a:pt x="11945198" y="0"/>
                  </a:lnTo>
                  <a:lnTo>
                    <a:pt x="11582400" y="277091"/>
                  </a:lnTo>
                  <a:lnTo>
                    <a:pt x="0" y="277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0D">
                <a:alpha val="5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8"/>
            </a:p>
          </p:txBody>
        </p:sp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C0ABB83-CD49-F1D0-7456-4F57C43238D3}"/>
                </a:ext>
              </a:extLst>
            </p:cNvPr>
            <p:cNvSpPr/>
            <p:nvPr userDrawn="1"/>
          </p:nvSpPr>
          <p:spPr>
            <a:xfrm>
              <a:off x="2875326" y="0"/>
              <a:ext cx="8120543" cy="277091"/>
            </a:xfrm>
            <a:custGeom>
              <a:avLst/>
              <a:gdLst>
                <a:gd name="connsiteX0" fmla="*/ 0 w 12192000"/>
                <a:gd name="connsiteY0" fmla="*/ 0 h 277091"/>
                <a:gd name="connsiteX1" fmla="*/ 12192000 w 12192000"/>
                <a:gd name="connsiteY1" fmla="*/ 0 h 277091"/>
                <a:gd name="connsiteX2" fmla="*/ 12192000 w 12192000"/>
                <a:gd name="connsiteY2" fmla="*/ 277091 h 277091"/>
                <a:gd name="connsiteX3" fmla="*/ 0 w 12192000"/>
                <a:gd name="connsiteY3" fmla="*/ 277091 h 277091"/>
                <a:gd name="connsiteX4" fmla="*/ 0 w 12192000"/>
                <a:gd name="connsiteY4" fmla="*/ 0 h 277091"/>
                <a:gd name="connsiteX0" fmla="*/ 0 w 12192000"/>
                <a:gd name="connsiteY0" fmla="*/ 0 h 277091"/>
                <a:gd name="connsiteX1" fmla="*/ 12192000 w 12192000"/>
                <a:gd name="connsiteY1" fmla="*/ 0 h 277091"/>
                <a:gd name="connsiteX2" fmla="*/ 11582400 w 12192000"/>
                <a:gd name="connsiteY2" fmla="*/ 277091 h 277091"/>
                <a:gd name="connsiteX3" fmla="*/ 0 w 12192000"/>
                <a:gd name="connsiteY3" fmla="*/ 277091 h 277091"/>
                <a:gd name="connsiteX4" fmla="*/ 0 w 12192000"/>
                <a:gd name="connsiteY4" fmla="*/ 0 h 277091"/>
                <a:gd name="connsiteX0" fmla="*/ 0 w 11945198"/>
                <a:gd name="connsiteY0" fmla="*/ 0 h 277091"/>
                <a:gd name="connsiteX1" fmla="*/ 11945198 w 11945198"/>
                <a:gd name="connsiteY1" fmla="*/ 0 h 277091"/>
                <a:gd name="connsiteX2" fmla="*/ 11582400 w 11945198"/>
                <a:gd name="connsiteY2" fmla="*/ 277091 h 277091"/>
                <a:gd name="connsiteX3" fmla="*/ 0 w 11945198"/>
                <a:gd name="connsiteY3" fmla="*/ 277091 h 277091"/>
                <a:gd name="connsiteX4" fmla="*/ 0 w 11945198"/>
                <a:gd name="connsiteY4" fmla="*/ 0 h 27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5198" h="277091">
                  <a:moveTo>
                    <a:pt x="0" y="0"/>
                  </a:moveTo>
                  <a:lnTo>
                    <a:pt x="11945198" y="0"/>
                  </a:lnTo>
                  <a:lnTo>
                    <a:pt x="11582400" y="277091"/>
                  </a:lnTo>
                  <a:lnTo>
                    <a:pt x="0" y="277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0D">
                <a:alpha val="5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8"/>
            </a:p>
          </p:txBody>
        </p:sp>
      </p:grpSp>
      <p:pic>
        <p:nvPicPr>
          <p:cNvPr id="6" name="Picture 5" descr="A yellow triangle on a black background&#10;&#10;Description automatically generated">
            <a:extLst>
              <a:ext uri="{FF2B5EF4-FFF2-40B4-BE49-F238E27FC236}">
                <a16:creationId xmlns:a16="http://schemas.microsoft.com/office/drawing/2014/main" id="{F48251CF-482B-469A-ACDC-947CB5106A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075" y="6254496"/>
            <a:ext cx="567267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9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2541-64E6-80FB-C1EE-B9B2DC09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9DA3-AC44-4E03-D575-D704FCCC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A24B-407F-7D87-0C0A-E4E05679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1D2-DB5C-452A-BE50-DB0E698D189F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5004-4C12-7E0A-838D-65D7D62E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9053-BC49-6C87-C844-8BE7C003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E7A-B136-41A1-8F6C-9BCBA7278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01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6435-9534-A7C9-EEE3-D77BC73A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528F5-D6F2-031C-6FED-A01E509D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8C646-BFD7-E964-FC23-2E3C33F6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1D2-DB5C-452A-BE50-DB0E698D189F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E84C-67E5-85EB-012C-A793DC17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BF38-D902-0E43-628C-F8995E77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E7A-B136-41A1-8F6C-9BCBA7278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ED0-CEEB-B935-F632-37B0ADCE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FDDC-48A5-933D-9095-AC74DD324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3DA8F-99BC-2FF0-5F82-B4B28FF57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AAF63-6DEC-2149-0267-FC99E813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1D2-DB5C-452A-BE50-DB0E698D189F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420BF-3B5C-A205-AD45-4F1EB7F2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54C0F-26A5-4C78-4A7A-68C3AD84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E7A-B136-41A1-8F6C-9BCBA7278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0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4C9B-D971-3EBD-72D9-CC581215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EF0C-B272-D7E3-0391-8F9936C2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C19D7-603A-F515-22F2-7EFF275C6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CFEEE-B47F-630D-64B1-2856FDF77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0088D-4D31-A919-071A-4146BF38C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A8E78-E07F-666B-1701-9942A791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1D2-DB5C-452A-BE50-DB0E698D189F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7CB1A-C4F7-A317-9A80-6892820B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4A5E2-EEE8-EB13-3C55-B795AAC1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E7A-B136-41A1-8F6C-9BCBA7278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5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A720-E32C-AAD0-EE18-FE94DA04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489D3-8FC3-5622-C18C-B08087F7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1D2-DB5C-452A-BE50-DB0E698D189F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6F8E4-8461-BF77-78D2-D7ED42F1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69A2C-2593-2DDE-DA6B-71654060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E7A-B136-41A1-8F6C-9BCBA7278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29296-563E-4E3F-B9F8-58104693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1D2-DB5C-452A-BE50-DB0E698D189F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14819-2C28-14C5-DB28-5E2B097C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DD6F-11EA-C735-7D84-8EB1FB13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E7A-B136-41A1-8F6C-9BCBA7278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9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C976-D8E4-BB55-2951-20EDC964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4733-CB08-F8C6-DCF3-9C664169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FE881-68F5-09DB-1E2B-F0380FBD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D7C41-9281-6725-E783-59DF5D43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1D2-DB5C-452A-BE50-DB0E698D189F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5A21A-FBB3-59A0-793D-4E6AF47A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354F5-E14A-4D89-6DCE-A69541AB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E7A-B136-41A1-8F6C-9BCBA7278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5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BF4B-6860-7D85-94B0-47FE594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E29EC-7CC5-AC3B-D15E-67A2FF73D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6D462-7B1A-41E6-7E58-52A4DD47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496-7081-213A-DED5-BACA2848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1D2-DB5C-452A-BE50-DB0E698D189F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84235-0BB6-E881-EF4E-E5CB6950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22308-2E73-ED62-1578-2A651E46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62E7A-B136-41A1-8F6C-9BCBA7278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0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5C403-2888-8921-0DC1-1BDC0545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01016-22C6-9F97-18B3-73A8BD75F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5815-E8B2-DF72-DEB0-1A23B54ED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861D2-DB5C-452A-BE50-DB0E698D189F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A2CD-1584-E905-650F-D0455792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A6DD-D1AD-5360-2893-8DC50C91E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62E7A-B136-41A1-8F6C-9BCBA72789A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420A5-535E-AEDA-97C8-0F175C0E4BE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5986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7373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Caterpillar: Confidential Green</a:t>
            </a:r>
          </a:p>
        </p:txBody>
      </p:sp>
    </p:spTree>
    <p:extLst>
      <p:ext uri="{BB962C8B-B14F-4D97-AF65-F5344CB8AC3E}">
        <p14:creationId xmlns:p14="http://schemas.microsoft.com/office/powerpoint/2010/main" val="243090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BB4-3FA5-6814-F65C-F3BFAC69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434" y="389300"/>
            <a:ext cx="8895744" cy="1059254"/>
          </a:xfrm>
          <a:ln w="381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+mn-lt"/>
              </a:rPr>
              <a:t>Vehicle Testing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86661-F51A-295F-2726-738D74A2324C}"/>
              </a:ext>
            </a:extLst>
          </p:cNvPr>
          <p:cNvSpPr txBox="1"/>
          <p:nvPr/>
        </p:nvSpPr>
        <p:spPr>
          <a:xfrm>
            <a:off x="1689434" y="1522602"/>
            <a:ext cx="8895744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700" b="1" dirty="0">
                <a:solidFill>
                  <a:srgbClr val="C00000"/>
                </a:solidFill>
              </a:rPr>
              <a:t>Remark</a:t>
            </a:r>
          </a:p>
          <a:p>
            <a:r>
              <a:rPr lang="en-IN" sz="17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Objective: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Simulate testing scenarios for vehicles, such as load capacity, terrain handling, and durability.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Features: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Test vehicles under various load and terrain conditions.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Generate performance reports with pass/fail metrics.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Suggest improvements based on test results.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OOP Concepts Used: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Encapsulation: Classes like Vehicle,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TestScenario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TestResult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encapsulate related attributes and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behaviors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Inheritance: Extend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TestScenario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into specific tests like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LoadTest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TerrainTest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DurabilityTest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Polymorphism: Implement different testing methods for various vehicle types.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Possible Extensions: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Add machine learning for predictive testing.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Include a database to store historical test data.</a:t>
            </a:r>
            <a:br>
              <a:rPr lang="en-IN" sz="17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82635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F68F49-36B6-BC4B-7868-04225D501A1B}"/>
              </a:ext>
            </a:extLst>
          </p:cNvPr>
          <p:cNvSpPr txBox="1"/>
          <p:nvPr/>
        </p:nvSpPr>
        <p:spPr>
          <a:xfrm>
            <a:off x="503896" y="3042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+mn-lt"/>
              </a:rPr>
              <a:t>Code Explanation</a:t>
            </a:r>
            <a:endParaRPr lang="en-IN" sz="2400" b="1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31FF51B-4258-3370-2537-93AA81077658}"/>
              </a:ext>
            </a:extLst>
          </p:cNvPr>
          <p:cNvSpPr/>
          <p:nvPr/>
        </p:nvSpPr>
        <p:spPr>
          <a:xfrm>
            <a:off x="4501116" y="916349"/>
            <a:ext cx="452673" cy="11513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65DB0-EB6A-BB9A-8C55-98073480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17" y="916349"/>
            <a:ext cx="3675880" cy="1158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D12EF5-59DA-8196-1629-FF97B2179E47}"/>
              </a:ext>
            </a:extLst>
          </p:cNvPr>
          <p:cNvSpPr txBox="1"/>
          <p:nvPr/>
        </p:nvSpPr>
        <p:spPr>
          <a:xfrm>
            <a:off x="5145455" y="962239"/>
            <a:ext cx="406810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These libraries provide essential functionalities:</a:t>
            </a:r>
          </a:p>
          <a:p>
            <a:r>
              <a:rPr lang="en-IN" sz="1000" dirty="0"/>
              <a:t>- `iostream` for input/output operations.</a:t>
            </a:r>
          </a:p>
          <a:p>
            <a:r>
              <a:rPr lang="en-IN" sz="1000" dirty="0"/>
              <a:t>- `vector` for handling dynamic arrays.</a:t>
            </a:r>
          </a:p>
          <a:p>
            <a:r>
              <a:rPr lang="en-IN" sz="1000" dirty="0"/>
              <a:t>- `string` for string manipulation.</a:t>
            </a:r>
          </a:p>
          <a:p>
            <a:r>
              <a:rPr lang="en-IN" sz="1000" dirty="0"/>
              <a:t>- `algorithm` for algorithms like `std::find`.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fstream</a:t>
            </a:r>
            <a:r>
              <a:rPr lang="en-IN" sz="1000" dirty="0"/>
              <a:t>` for file handling.</a:t>
            </a:r>
          </a:p>
          <a:p>
            <a:r>
              <a:rPr lang="en-IN" sz="1000" dirty="0"/>
              <a:t>- `random` for generating random numbers.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F94626-EF37-2B1C-EDAF-C4570AF6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20" y="2195896"/>
            <a:ext cx="4925112" cy="2144345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173EECE7-A51D-78DC-1741-8F6CB783CCFF}"/>
              </a:ext>
            </a:extLst>
          </p:cNvPr>
          <p:cNvSpPr/>
          <p:nvPr/>
        </p:nvSpPr>
        <p:spPr>
          <a:xfrm>
            <a:off x="5643327" y="2211976"/>
            <a:ext cx="452673" cy="212826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781647-ADE6-EBC3-47A3-196C64D46FCA}"/>
              </a:ext>
            </a:extLst>
          </p:cNvPr>
          <p:cNvSpPr txBox="1"/>
          <p:nvPr/>
        </p:nvSpPr>
        <p:spPr>
          <a:xfrm>
            <a:off x="6277223" y="2452460"/>
            <a:ext cx="45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This class represents a vehicle with attributes:</a:t>
            </a:r>
          </a:p>
          <a:p>
            <a:r>
              <a:rPr lang="en-IN" sz="1000" dirty="0"/>
              <a:t>- `name`: The name of the vehicle.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maxLoad</a:t>
            </a:r>
            <a:r>
              <a:rPr lang="en-IN" sz="1000" dirty="0"/>
              <a:t>`: The maximum load the vehicle can handle.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terrainCapability</a:t>
            </a:r>
            <a:r>
              <a:rPr lang="en-IN" sz="1000" dirty="0"/>
              <a:t>`: The types of terrain the vehicle can handle.</a:t>
            </a:r>
          </a:p>
          <a:p>
            <a:r>
              <a:rPr lang="en-IN" sz="1000" dirty="0"/>
              <a:t>- `durability`: The durability rating of the vehicle.</a:t>
            </a:r>
          </a:p>
          <a:p>
            <a:endParaRPr lang="en-IN" sz="1000" dirty="0"/>
          </a:p>
          <a:p>
            <a:r>
              <a:rPr lang="en-IN" sz="1000" dirty="0"/>
              <a:t>The class also includes methods to get these attributes and improve them: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improveMaxLoad</a:t>
            </a:r>
            <a:r>
              <a:rPr lang="en-IN" sz="1000" dirty="0"/>
              <a:t>(int increment)`: Increases the maximum load capacity.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improveDurability</a:t>
            </a:r>
            <a:r>
              <a:rPr lang="en-IN" sz="1000" dirty="0"/>
              <a:t>(int increment)`: Increases the durability rating.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addTerrainCapability</a:t>
            </a:r>
            <a:r>
              <a:rPr lang="en-IN" sz="1000" dirty="0"/>
              <a:t>(</a:t>
            </a:r>
            <a:r>
              <a:rPr lang="en-IN" sz="1000" dirty="0" err="1"/>
              <a:t>const</a:t>
            </a:r>
            <a:r>
              <a:rPr lang="en-IN" sz="1000" dirty="0"/>
              <a:t> string&amp; terrain)`: Adds a new terrain capability.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76F119-A4B2-EE16-616B-B90D88F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46" y="4460856"/>
            <a:ext cx="2986273" cy="1430798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9D582565-6615-C083-F122-643D26A8C5CB}"/>
              </a:ext>
            </a:extLst>
          </p:cNvPr>
          <p:cNvSpPr/>
          <p:nvPr/>
        </p:nvSpPr>
        <p:spPr>
          <a:xfrm>
            <a:off x="3730062" y="4468453"/>
            <a:ext cx="452673" cy="142320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A10E03-5B09-1876-567B-D11FBA260C6B}"/>
              </a:ext>
            </a:extLst>
          </p:cNvPr>
          <p:cNvSpPr txBox="1"/>
          <p:nvPr/>
        </p:nvSpPr>
        <p:spPr>
          <a:xfrm>
            <a:off x="4309450" y="4889894"/>
            <a:ext cx="6097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This is an abstract base class for different test scenarios. It contains:</a:t>
            </a:r>
          </a:p>
          <a:p>
            <a:r>
              <a:rPr lang="en-IN" sz="1000" dirty="0"/>
              <a:t>- A pointer to a `Vehicle` object.</a:t>
            </a:r>
          </a:p>
          <a:p>
            <a:r>
              <a:rPr lang="en-IN" sz="1000" dirty="0"/>
              <a:t>- Pure virtual functions for performing tests, getting improvement suggestions, and getting results for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88891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Brace 3">
            <a:extLst>
              <a:ext uri="{FF2B5EF4-FFF2-40B4-BE49-F238E27FC236}">
                <a16:creationId xmlns:a16="http://schemas.microsoft.com/office/drawing/2014/main" id="{00E1F9E3-CB41-820D-10CD-510BA56E20D4}"/>
              </a:ext>
            </a:extLst>
          </p:cNvPr>
          <p:cNvSpPr/>
          <p:nvPr/>
        </p:nvSpPr>
        <p:spPr>
          <a:xfrm>
            <a:off x="4501116" y="260287"/>
            <a:ext cx="452673" cy="232442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50A5C-2D7F-1F2E-A08B-A9B344164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55" y="260287"/>
            <a:ext cx="4124900" cy="2324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71CAF9-7BF1-DD81-C820-0D82BCAD6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55" y="2832482"/>
            <a:ext cx="8253743" cy="2325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1BA0BC-C75A-339F-E4A7-B505C1C236EA}"/>
              </a:ext>
            </a:extLst>
          </p:cNvPr>
          <p:cNvSpPr txBox="1"/>
          <p:nvPr/>
        </p:nvSpPr>
        <p:spPr>
          <a:xfrm>
            <a:off x="5100650" y="1061129"/>
            <a:ext cx="609750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This class tests if the vehicle can handle a specified load. It includes:</a:t>
            </a:r>
          </a:p>
          <a:p>
            <a:r>
              <a:rPr lang="en-IN" sz="1000" dirty="0"/>
              <a:t>- `load`: The load to be tested.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performTest</a:t>
            </a:r>
            <a:r>
              <a:rPr lang="en-IN" sz="1000" dirty="0"/>
              <a:t>()`: Performs the load test and prints the result.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getImprovementSuggestion</a:t>
            </a:r>
            <a:r>
              <a:rPr lang="en-IN" sz="1000" dirty="0"/>
              <a:t>()`: Suggests increasing the max load capacity if the test fails.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getResultForDatabase</a:t>
            </a:r>
            <a:r>
              <a:rPr lang="en-IN" sz="1000" dirty="0"/>
              <a:t>()`: Returns the test result formatted for database storage.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4E9B9-23BD-237C-6927-CB3D4D5FA0B0}"/>
              </a:ext>
            </a:extLst>
          </p:cNvPr>
          <p:cNvSpPr txBox="1"/>
          <p:nvPr/>
        </p:nvSpPr>
        <p:spPr>
          <a:xfrm>
            <a:off x="9442763" y="3333660"/>
            <a:ext cx="25198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This class tests if the vehicle can handle a specified terrain. It includes:</a:t>
            </a:r>
          </a:p>
          <a:p>
            <a:r>
              <a:rPr lang="en-IN" sz="1000" dirty="0"/>
              <a:t>- `terrain`: The terrain to be tested.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performTest</a:t>
            </a:r>
            <a:r>
              <a:rPr lang="en-IN" sz="1000" dirty="0"/>
              <a:t>()`: Performs the terrain test and prints the result.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getImprovementSuggestion</a:t>
            </a:r>
            <a:r>
              <a:rPr lang="en-IN" sz="1000" dirty="0"/>
              <a:t>()`: Suggests adding support for the terrain if the test fails.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getResultForDatabase</a:t>
            </a:r>
            <a:r>
              <a:rPr lang="en-IN" sz="1000" dirty="0"/>
              <a:t>()`: Returns the test result formatted for database storage.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AC43535-239F-F34B-1371-2C0F8ED81C6D}"/>
              </a:ext>
            </a:extLst>
          </p:cNvPr>
          <p:cNvSpPr/>
          <p:nvPr/>
        </p:nvSpPr>
        <p:spPr>
          <a:xfrm>
            <a:off x="8600827" y="2832482"/>
            <a:ext cx="452673" cy="23255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27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3E4AE1-8894-B8EE-7C8E-CE9FF1F3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4" y="292379"/>
            <a:ext cx="3914210" cy="174298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DFAA0743-3F29-5356-9CD0-D430A8A62928}"/>
              </a:ext>
            </a:extLst>
          </p:cNvPr>
          <p:cNvSpPr/>
          <p:nvPr/>
        </p:nvSpPr>
        <p:spPr>
          <a:xfrm>
            <a:off x="4535821" y="292379"/>
            <a:ext cx="452673" cy="17429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2196A-4D24-1D66-4782-B096BEBFB3E5}"/>
              </a:ext>
            </a:extLst>
          </p:cNvPr>
          <p:cNvSpPr txBox="1"/>
          <p:nvPr/>
        </p:nvSpPr>
        <p:spPr>
          <a:xfrm>
            <a:off x="5529914" y="834904"/>
            <a:ext cx="609750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This class tests if the vehicle can handle a specified number of iterations. It includes:</a:t>
            </a:r>
          </a:p>
          <a:p>
            <a:r>
              <a:rPr lang="en-IN" sz="1000" dirty="0"/>
              <a:t>- `iterations`: The number of iterations to be tested.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performTest</a:t>
            </a:r>
            <a:r>
              <a:rPr lang="en-IN" sz="1000" dirty="0"/>
              <a:t>()`: Performs the durability test and prints the result.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getImprovementSuggestion</a:t>
            </a:r>
            <a:r>
              <a:rPr lang="en-IN" sz="1000" dirty="0"/>
              <a:t>()`: Suggests increasing the durability rating if the test fails.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getResultForDatabase</a:t>
            </a:r>
            <a:r>
              <a:rPr lang="en-IN" sz="1000" dirty="0"/>
              <a:t>()`: Returns the test result formatted for database storage.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0D7BCB-EAAF-4DF7-A150-BB647C1B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33" y="2188272"/>
            <a:ext cx="2384173" cy="40427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B210C5-C566-2DE3-6761-674348D05CA9}"/>
              </a:ext>
            </a:extLst>
          </p:cNvPr>
          <p:cNvSpPr txBox="1"/>
          <p:nvPr/>
        </p:nvSpPr>
        <p:spPr>
          <a:xfrm>
            <a:off x="5529914" y="2082404"/>
            <a:ext cx="609750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/>
              <a:t> Class: `</a:t>
            </a:r>
            <a:r>
              <a:rPr lang="en-IN" sz="800" dirty="0" err="1"/>
              <a:t>TestResultManager</a:t>
            </a:r>
            <a:r>
              <a:rPr lang="en-IN" sz="800" dirty="0"/>
              <a:t>`</a:t>
            </a:r>
          </a:p>
          <a:p>
            <a:r>
              <a:rPr lang="en-IN" sz="800" dirty="0"/>
              <a:t>- Private Members:</a:t>
            </a:r>
          </a:p>
          <a:p>
            <a:r>
              <a:rPr lang="en-IN" sz="800" dirty="0"/>
              <a:t>  - `vector&lt;string&gt; results`: Stores the test results.</a:t>
            </a:r>
          </a:p>
          <a:p>
            <a:r>
              <a:rPr lang="en-IN" sz="800" dirty="0"/>
              <a:t>  - `Vehicle* vehicle`: Pointer to a `Vehicle` object.</a:t>
            </a:r>
          </a:p>
          <a:p>
            <a:endParaRPr lang="en-IN" sz="800" dirty="0"/>
          </a:p>
          <a:p>
            <a:r>
              <a:rPr lang="en-IN" sz="800" dirty="0"/>
              <a:t>- Public Methods:</a:t>
            </a:r>
          </a:p>
          <a:p>
            <a:r>
              <a:rPr lang="en-IN" sz="800" dirty="0"/>
              <a:t>  - Constructor: Initializes the `vehicle` pointer.</a:t>
            </a:r>
          </a:p>
          <a:p>
            <a:r>
              <a:rPr lang="en-IN" sz="800" dirty="0"/>
              <a:t>  - `</a:t>
            </a:r>
            <a:r>
              <a:rPr lang="en-IN" sz="800" dirty="0" err="1"/>
              <a:t>addResult</a:t>
            </a:r>
            <a:r>
              <a:rPr lang="en-IN" sz="800" dirty="0"/>
              <a:t>(</a:t>
            </a:r>
            <a:r>
              <a:rPr lang="en-IN" sz="800" dirty="0" err="1"/>
              <a:t>const</a:t>
            </a:r>
            <a:r>
              <a:rPr lang="en-IN" sz="800" dirty="0"/>
              <a:t> string&amp; result)`: Adds a test result to the `results` vector.</a:t>
            </a:r>
          </a:p>
          <a:p>
            <a:r>
              <a:rPr lang="en-IN" sz="800" dirty="0"/>
              <a:t>  - `</a:t>
            </a:r>
            <a:r>
              <a:rPr lang="en-IN" sz="800" dirty="0" err="1"/>
              <a:t>saveToDatabase</a:t>
            </a:r>
            <a:r>
              <a:rPr lang="en-IN" sz="800" dirty="0"/>
              <a:t>(</a:t>
            </a:r>
            <a:r>
              <a:rPr lang="en-IN" sz="800" dirty="0" err="1"/>
              <a:t>const</a:t>
            </a:r>
            <a:r>
              <a:rPr lang="en-IN" sz="800" dirty="0"/>
              <a:t> string&amp; filename)`: Saves the test results to a file.</a:t>
            </a:r>
          </a:p>
          <a:p>
            <a:r>
              <a:rPr lang="en-IN" sz="800" dirty="0"/>
              <a:t>  - `</a:t>
            </a:r>
            <a:r>
              <a:rPr lang="en-IN" sz="800" dirty="0" err="1"/>
              <a:t>processImprovements</a:t>
            </a:r>
            <a:r>
              <a:rPr lang="en-IN" sz="800" dirty="0"/>
              <a:t>(vector&lt;</a:t>
            </a:r>
            <a:r>
              <a:rPr lang="en-IN" sz="800" dirty="0" err="1"/>
              <a:t>TestScenario</a:t>
            </a:r>
            <a:r>
              <a:rPr lang="en-IN" sz="800" dirty="0"/>
              <a:t>*&gt;&amp; tests)`: Processes improvement suggestions from test scenarios and applies them to the vehicle.</a:t>
            </a:r>
          </a:p>
          <a:p>
            <a:r>
              <a:rPr lang="en-IN" sz="800" dirty="0"/>
              <a:t>  - `</a:t>
            </a:r>
            <a:r>
              <a:rPr lang="en-IN" sz="800" dirty="0" err="1"/>
              <a:t>predictiveTestingSimulation</a:t>
            </a:r>
            <a:r>
              <a:rPr lang="en-IN" sz="800" dirty="0"/>
              <a:t>()`: Simulates predictive testing for the vehicle.</a:t>
            </a:r>
          </a:p>
          <a:p>
            <a:endParaRPr lang="en-IN" sz="800" dirty="0"/>
          </a:p>
          <a:p>
            <a:r>
              <a:rPr lang="en-IN" sz="800" dirty="0"/>
              <a:t>Method Details:</a:t>
            </a:r>
          </a:p>
          <a:p>
            <a:r>
              <a:rPr lang="en-IN" sz="800" dirty="0"/>
              <a:t>- `</a:t>
            </a:r>
            <a:r>
              <a:rPr lang="en-IN" sz="800" dirty="0" err="1"/>
              <a:t>addResult</a:t>
            </a:r>
            <a:r>
              <a:rPr lang="en-IN" sz="800" dirty="0"/>
              <a:t>(</a:t>
            </a:r>
            <a:r>
              <a:rPr lang="en-IN" sz="800" dirty="0" err="1"/>
              <a:t>const</a:t>
            </a:r>
            <a:r>
              <a:rPr lang="en-IN" sz="800" dirty="0"/>
              <a:t> string&amp; result)`:</a:t>
            </a:r>
          </a:p>
          <a:p>
            <a:r>
              <a:rPr lang="en-IN" sz="800" dirty="0"/>
              <a:t>  - Adds a test result to the `results` vector.</a:t>
            </a:r>
          </a:p>
          <a:p>
            <a:endParaRPr lang="en-IN" sz="800" dirty="0"/>
          </a:p>
          <a:p>
            <a:r>
              <a:rPr lang="en-IN" sz="800" dirty="0"/>
              <a:t>- `</a:t>
            </a:r>
            <a:r>
              <a:rPr lang="en-IN" sz="800" dirty="0" err="1"/>
              <a:t>saveToDatabase</a:t>
            </a:r>
            <a:r>
              <a:rPr lang="en-IN" sz="800" dirty="0"/>
              <a:t>(</a:t>
            </a:r>
            <a:r>
              <a:rPr lang="en-IN" sz="800" dirty="0" err="1"/>
              <a:t>const</a:t>
            </a:r>
            <a:r>
              <a:rPr lang="en-IN" sz="800" dirty="0"/>
              <a:t> string&amp; filename)`:</a:t>
            </a:r>
          </a:p>
          <a:p>
            <a:r>
              <a:rPr lang="en-IN" sz="800" dirty="0"/>
              <a:t>  - Opens a file in append mode.</a:t>
            </a:r>
          </a:p>
          <a:p>
            <a:r>
              <a:rPr lang="en-IN" sz="800" dirty="0"/>
              <a:t>  - Writes each result from the `results` vector to the file.</a:t>
            </a:r>
          </a:p>
          <a:p>
            <a:r>
              <a:rPr lang="en-IN" sz="800" dirty="0"/>
              <a:t>  - Closes the file.</a:t>
            </a:r>
          </a:p>
          <a:p>
            <a:endParaRPr lang="en-IN" sz="800" dirty="0"/>
          </a:p>
          <a:p>
            <a:r>
              <a:rPr lang="en-IN" sz="800" dirty="0"/>
              <a:t>- `</a:t>
            </a:r>
            <a:r>
              <a:rPr lang="en-IN" sz="800" dirty="0" err="1"/>
              <a:t>processImprovements</a:t>
            </a:r>
            <a:r>
              <a:rPr lang="en-IN" sz="800" dirty="0"/>
              <a:t>(vector&lt;</a:t>
            </a:r>
            <a:r>
              <a:rPr lang="en-IN" sz="800" dirty="0" err="1"/>
              <a:t>TestScenario</a:t>
            </a:r>
            <a:r>
              <a:rPr lang="en-IN" sz="800" dirty="0"/>
              <a:t>*&gt;&amp; tests)`:</a:t>
            </a:r>
          </a:p>
          <a:p>
            <a:r>
              <a:rPr lang="en-IN" sz="800" dirty="0"/>
              <a:t>  - Iterates through each test scenario.</a:t>
            </a:r>
          </a:p>
          <a:p>
            <a:r>
              <a:rPr lang="en-IN" sz="800" dirty="0"/>
              <a:t>  - Retrieves improvement suggestions and applies them to the vehicle:</a:t>
            </a:r>
          </a:p>
          <a:p>
            <a:r>
              <a:rPr lang="en-IN" sz="800" dirty="0"/>
              <a:t>    - If the suggestion mentions "max load", it improves the vehicle's max load.</a:t>
            </a:r>
          </a:p>
          <a:p>
            <a:r>
              <a:rPr lang="en-IN" sz="800" dirty="0"/>
              <a:t>    - If the suggestion mentions "durability", it improves the vehicle's durability.</a:t>
            </a:r>
          </a:p>
          <a:p>
            <a:r>
              <a:rPr lang="en-IN" sz="800" dirty="0"/>
              <a:t>    - If the suggestion mentions "terrain", it adds the specified terrain capability to the vehicle.</a:t>
            </a:r>
          </a:p>
          <a:p>
            <a:r>
              <a:rPr lang="en-IN" sz="800" dirty="0"/>
              <a:t>  - Prints the applied improvements.</a:t>
            </a:r>
          </a:p>
          <a:p>
            <a:endParaRPr lang="en-IN" sz="800" dirty="0"/>
          </a:p>
          <a:p>
            <a:r>
              <a:rPr lang="en-IN" sz="800" dirty="0"/>
              <a:t>- `</a:t>
            </a:r>
            <a:r>
              <a:rPr lang="en-IN" sz="800" dirty="0" err="1"/>
              <a:t>predictiveTestingSimulation</a:t>
            </a:r>
            <a:r>
              <a:rPr lang="en-IN" sz="800" dirty="0"/>
              <a:t>()`:</a:t>
            </a:r>
          </a:p>
          <a:p>
            <a:r>
              <a:rPr lang="en-IN" sz="800" dirty="0"/>
              <a:t>  - Simulates predictive testing by generating random values for load, durability, and terrain.</a:t>
            </a:r>
          </a:p>
          <a:p>
            <a:r>
              <a:rPr lang="en-IN" sz="800" dirty="0"/>
              <a:t>  - Prints the simulated values for five simulations.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C2996B4-8BB2-C79F-4A2C-D5B878024375}"/>
              </a:ext>
            </a:extLst>
          </p:cNvPr>
          <p:cNvSpPr/>
          <p:nvPr/>
        </p:nvSpPr>
        <p:spPr>
          <a:xfrm>
            <a:off x="2940902" y="2193960"/>
            <a:ext cx="452673" cy="40370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7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9C7762-D9AB-B132-A0D6-5B75FC98CB9B}"/>
              </a:ext>
            </a:extLst>
          </p:cNvPr>
          <p:cNvSpPr txBox="1"/>
          <p:nvPr/>
        </p:nvSpPr>
        <p:spPr>
          <a:xfrm>
            <a:off x="5583725" y="417264"/>
            <a:ext cx="609750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 Class: `</a:t>
            </a:r>
            <a:r>
              <a:rPr lang="en-IN" sz="1000" dirty="0" err="1"/>
              <a:t>TestResultManager</a:t>
            </a:r>
            <a:r>
              <a:rPr lang="en-IN" sz="1000" dirty="0"/>
              <a:t>`</a:t>
            </a:r>
          </a:p>
          <a:p>
            <a:r>
              <a:rPr lang="en-IN" sz="1000" dirty="0"/>
              <a:t>- Private Members:</a:t>
            </a:r>
          </a:p>
          <a:p>
            <a:r>
              <a:rPr lang="en-IN" sz="1000" dirty="0"/>
              <a:t>  - `vector&lt;string&gt; results`: Stores the test results.</a:t>
            </a:r>
          </a:p>
          <a:p>
            <a:r>
              <a:rPr lang="en-IN" sz="1000" dirty="0"/>
              <a:t>  - `Vehicle* vehicle`: Pointer to a `Vehicle` object.</a:t>
            </a:r>
          </a:p>
          <a:p>
            <a:endParaRPr lang="en-IN" sz="1000" dirty="0"/>
          </a:p>
          <a:p>
            <a:r>
              <a:rPr lang="en-IN" sz="1000" dirty="0"/>
              <a:t>- Public Methods:</a:t>
            </a:r>
          </a:p>
          <a:p>
            <a:r>
              <a:rPr lang="en-IN" sz="1000" dirty="0"/>
              <a:t>  - Constructor: Initializes the `vehicle` pointer.</a:t>
            </a:r>
          </a:p>
          <a:p>
            <a:r>
              <a:rPr lang="en-IN" sz="1000" dirty="0"/>
              <a:t>  - `</a:t>
            </a:r>
            <a:r>
              <a:rPr lang="en-IN" sz="1000" dirty="0" err="1"/>
              <a:t>addResult</a:t>
            </a:r>
            <a:r>
              <a:rPr lang="en-IN" sz="1000" dirty="0"/>
              <a:t>(</a:t>
            </a:r>
            <a:r>
              <a:rPr lang="en-IN" sz="1000" dirty="0" err="1"/>
              <a:t>const</a:t>
            </a:r>
            <a:r>
              <a:rPr lang="en-IN" sz="1000" dirty="0"/>
              <a:t> string&amp; result)`: Adds a test result to the `results` vector.</a:t>
            </a:r>
          </a:p>
          <a:p>
            <a:r>
              <a:rPr lang="en-IN" sz="1000" dirty="0"/>
              <a:t>  - `</a:t>
            </a:r>
            <a:r>
              <a:rPr lang="en-IN" sz="1000" dirty="0" err="1"/>
              <a:t>saveToDatabase</a:t>
            </a:r>
            <a:r>
              <a:rPr lang="en-IN" sz="1000" dirty="0"/>
              <a:t>(</a:t>
            </a:r>
            <a:r>
              <a:rPr lang="en-IN" sz="1000" dirty="0" err="1"/>
              <a:t>const</a:t>
            </a:r>
            <a:r>
              <a:rPr lang="en-IN" sz="1000" dirty="0"/>
              <a:t> string&amp; filename)`: Saves the test results to a file.</a:t>
            </a:r>
          </a:p>
          <a:p>
            <a:r>
              <a:rPr lang="en-IN" sz="1000" dirty="0"/>
              <a:t>  - `</a:t>
            </a:r>
            <a:r>
              <a:rPr lang="en-IN" sz="1000" dirty="0" err="1"/>
              <a:t>processImprovements</a:t>
            </a:r>
            <a:r>
              <a:rPr lang="en-IN" sz="1000" dirty="0"/>
              <a:t>(vector&lt;</a:t>
            </a:r>
            <a:r>
              <a:rPr lang="en-IN" sz="1000" dirty="0" err="1"/>
              <a:t>TestScenario</a:t>
            </a:r>
            <a:r>
              <a:rPr lang="en-IN" sz="1000" dirty="0"/>
              <a:t>*&gt;&amp; tests)`: Processes improvement suggestions from test scenarios and applies them to the vehicle.</a:t>
            </a:r>
          </a:p>
          <a:p>
            <a:r>
              <a:rPr lang="en-IN" sz="1000" dirty="0"/>
              <a:t>  - `</a:t>
            </a:r>
            <a:r>
              <a:rPr lang="en-IN" sz="1000" dirty="0" err="1"/>
              <a:t>predictiveTestingSimulation</a:t>
            </a:r>
            <a:r>
              <a:rPr lang="en-IN" sz="1000" dirty="0"/>
              <a:t>()`: Simulates predictive testing for the vehicle.</a:t>
            </a:r>
          </a:p>
          <a:p>
            <a:endParaRPr lang="en-IN" sz="1000" dirty="0"/>
          </a:p>
          <a:p>
            <a:r>
              <a:rPr lang="en-IN" sz="1000" dirty="0"/>
              <a:t>Method Details:</a:t>
            </a:r>
          </a:p>
          <a:p>
            <a:r>
              <a:rPr lang="en-IN" sz="1000" dirty="0"/>
              <a:t>- `</a:t>
            </a:r>
            <a:r>
              <a:rPr lang="en-IN" sz="1000" dirty="0" err="1"/>
              <a:t>addResult</a:t>
            </a:r>
            <a:r>
              <a:rPr lang="en-IN" sz="1000" dirty="0"/>
              <a:t>(</a:t>
            </a:r>
            <a:r>
              <a:rPr lang="en-IN" sz="1000" dirty="0" err="1"/>
              <a:t>const</a:t>
            </a:r>
            <a:r>
              <a:rPr lang="en-IN" sz="1000" dirty="0"/>
              <a:t> string&amp; result)`:</a:t>
            </a:r>
          </a:p>
          <a:p>
            <a:r>
              <a:rPr lang="en-IN" sz="1000" dirty="0"/>
              <a:t>  - Adds a test result to the `results` vector.</a:t>
            </a:r>
          </a:p>
          <a:p>
            <a:endParaRPr lang="en-IN" sz="1000" dirty="0"/>
          </a:p>
          <a:p>
            <a:r>
              <a:rPr lang="en-IN" sz="1000" dirty="0"/>
              <a:t>- `</a:t>
            </a:r>
            <a:r>
              <a:rPr lang="en-IN" sz="1000" dirty="0" err="1"/>
              <a:t>saveToDatabase</a:t>
            </a:r>
            <a:r>
              <a:rPr lang="en-IN" sz="1000" dirty="0"/>
              <a:t>(</a:t>
            </a:r>
            <a:r>
              <a:rPr lang="en-IN" sz="1000" dirty="0" err="1"/>
              <a:t>const</a:t>
            </a:r>
            <a:r>
              <a:rPr lang="en-IN" sz="1000" dirty="0"/>
              <a:t> string&amp; filename)`:</a:t>
            </a:r>
          </a:p>
          <a:p>
            <a:r>
              <a:rPr lang="en-IN" sz="1000" dirty="0"/>
              <a:t>  - Opens a file in append mode.</a:t>
            </a:r>
          </a:p>
          <a:p>
            <a:r>
              <a:rPr lang="en-IN" sz="1000" dirty="0"/>
              <a:t>  - Writes each result from the `results` vector to the file.</a:t>
            </a:r>
          </a:p>
          <a:p>
            <a:r>
              <a:rPr lang="en-IN" sz="1000" dirty="0"/>
              <a:t>  - Closes the file.</a:t>
            </a:r>
          </a:p>
          <a:p>
            <a:endParaRPr lang="en-IN" sz="1000" dirty="0"/>
          </a:p>
          <a:p>
            <a:r>
              <a:rPr lang="en-IN" sz="1000" dirty="0"/>
              <a:t>- `</a:t>
            </a:r>
            <a:r>
              <a:rPr lang="en-IN" sz="1000" dirty="0" err="1"/>
              <a:t>processImprovements</a:t>
            </a:r>
            <a:r>
              <a:rPr lang="en-IN" sz="1000" dirty="0"/>
              <a:t>(vector&lt;</a:t>
            </a:r>
            <a:r>
              <a:rPr lang="en-IN" sz="1000" dirty="0" err="1"/>
              <a:t>TestScenario</a:t>
            </a:r>
            <a:r>
              <a:rPr lang="en-IN" sz="1000" dirty="0"/>
              <a:t>*&gt;&amp; tests)`:</a:t>
            </a:r>
          </a:p>
          <a:p>
            <a:r>
              <a:rPr lang="en-IN" sz="1000" dirty="0"/>
              <a:t>  - Iterates through each test scenario.</a:t>
            </a:r>
          </a:p>
          <a:p>
            <a:r>
              <a:rPr lang="en-IN" sz="1000" dirty="0"/>
              <a:t>  - Retrieves improvement suggestions and applies them to the vehicle:</a:t>
            </a:r>
          </a:p>
          <a:p>
            <a:r>
              <a:rPr lang="en-IN" sz="1000" dirty="0"/>
              <a:t>    - If the suggestion mentions "max load", it improves the vehicle's max load.</a:t>
            </a:r>
          </a:p>
          <a:p>
            <a:r>
              <a:rPr lang="en-IN" sz="1000" dirty="0"/>
              <a:t>    - If the suggestion mentions "durability", it improves the vehicle's durability.</a:t>
            </a:r>
          </a:p>
          <a:p>
            <a:r>
              <a:rPr lang="en-IN" sz="1000" dirty="0"/>
              <a:t>    - If the suggestion mentions "terrain", it adds the specified terrain capability to the vehicle.</a:t>
            </a:r>
          </a:p>
          <a:p>
            <a:r>
              <a:rPr lang="en-IN" sz="1000" dirty="0"/>
              <a:t>  - Prints the applied improvements.</a:t>
            </a:r>
          </a:p>
          <a:p>
            <a:endParaRPr lang="en-IN" sz="1000" dirty="0"/>
          </a:p>
          <a:p>
            <a:r>
              <a:rPr lang="en-IN" sz="1000" dirty="0"/>
              <a:t>- `</a:t>
            </a:r>
            <a:r>
              <a:rPr lang="en-IN" sz="1000" dirty="0" err="1"/>
              <a:t>predictiveTestingSimulation</a:t>
            </a:r>
            <a:r>
              <a:rPr lang="en-IN" sz="1000" dirty="0"/>
              <a:t>()`:</a:t>
            </a:r>
          </a:p>
          <a:p>
            <a:r>
              <a:rPr lang="en-IN" sz="1000" dirty="0"/>
              <a:t>  - Simulates predictive testing by generating random values for load, durability, and terrain.</a:t>
            </a:r>
          </a:p>
          <a:p>
            <a:r>
              <a:rPr lang="en-IN" sz="1000" dirty="0"/>
              <a:t>  - Prints the simulated values for five simulations.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ADEF2-DB98-BAF4-3BAD-336C4379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4370"/>
            <a:ext cx="3440009" cy="59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7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4FD28-2884-B611-18C0-EDAFCF577EC4}"/>
              </a:ext>
            </a:extLst>
          </p:cNvPr>
          <p:cNvSpPr txBox="1"/>
          <p:nvPr/>
        </p:nvSpPr>
        <p:spPr>
          <a:xfrm>
            <a:off x="5384550" y="0"/>
            <a:ext cx="6097508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/>
              <a:t>This is the main function where the program execution begins. It performs the following steps:</a:t>
            </a:r>
          </a:p>
          <a:p>
            <a:r>
              <a:rPr lang="en-IN" sz="900" dirty="0"/>
              <a:t>1. Create Vehicles: </a:t>
            </a:r>
          </a:p>
          <a:p>
            <a:r>
              <a:rPr lang="en-IN" sz="900" dirty="0"/>
              <a:t>Vehicle vehicle1("Truck A", 1000, {"Off-road", "Highway"}, 5000);</a:t>
            </a:r>
          </a:p>
          <a:p>
            <a:r>
              <a:rPr lang="en-IN" sz="900" dirty="0"/>
              <a:t>   ```</a:t>
            </a:r>
          </a:p>
          <a:p>
            <a:r>
              <a:rPr lang="en-IN" sz="900" dirty="0"/>
              <a:t>Creates a `Vehicle` object named "Truck A" with a maximum load of 1000 kg, capable of handling "Off-road" and "Highway" terrains, and a durability rating of 5000.</a:t>
            </a:r>
          </a:p>
          <a:p>
            <a:endParaRPr lang="en-IN" sz="900" dirty="0"/>
          </a:p>
          <a:p>
            <a:r>
              <a:rPr lang="en-IN" sz="900" dirty="0"/>
              <a:t>2. Run Tests:</a:t>
            </a:r>
          </a:p>
          <a:p>
            <a:r>
              <a:rPr lang="en-IN" sz="900" dirty="0" err="1"/>
              <a:t>TestResultManager</a:t>
            </a:r>
            <a:r>
              <a:rPr lang="en-IN" sz="900" dirty="0"/>
              <a:t> </a:t>
            </a:r>
            <a:r>
              <a:rPr lang="en-IN" sz="900" dirty="0" err="1"/>
              <a:t>resultManager</a:t>
            </a:r>
            <a:r>
              <a:rPr lang="en-IN" sz="900" dirty="0"/>
              <a:t>(&amp;vehicle1);</a:t>
            </a:r>
          </a:p>
          <a:p>
            <a:endParaRPr lang="en-IN" sz="900" dirty="0"/>
          </a:p>
          <a:p>
            <a:r>
              <a:rPr lang="en-IN" sz="900" dirty="0"/>
              <a:t>   vector&lt;</a:t>
            </a:r>
            <a:r>
              <a:rPr lang="en-IN" sz="900" dirty="0" err="1"/>
              <a:t>TestScenario</a:t>
            </a:r>
            <a:r>
              <a:rPr lang="en-IN" sz="900" dirty="0"/>
              <a:t>*&gt; tests = {</a:t>
            </a:r>
          </a:p>
          <a:p>
            <a:r>
              <a:rPr lang="en-IN" sz="900" dirty="0"/>
              <a:t>       new </a:t>
            </a:r>
            <a:r>
              <a:rPr lang="en-IN" sz="900" dirty="0" err="1"/>
              <a:t>LoadTest</a:t>
            </a:r>
            <a:r>
              <a:rPr lang="en-IN" sz="900" dirty="0"/>
              <a:t>(&amp;vehicle1, 1200),</a:t>
            </a:r>
          </a:p>
          <a:p>
            <a:r>
              <a:rPr lang="en-IN" sz="900" dirty="0"/>
              <a:t>       new </a:t>
            </a:r>
            <a:r>
              <a:rPr lang="en-IN" sz="900" dirty="0" err="1"/>
              <a:t>TerrainTest</a:t>
            </a:r>
            <a:r>
              <a:rPr lang="en-IN" sz="900" dirty="0"/>
              <a:t>(&amp;vehicle1, "Mountain"),</a:t>
            </a:r>
          </a:p>
          <a:p>
            <a:r>
              <a:rPr lang="en-IN" sz="900" dirty="0"/>
              <a:t>       new </a:t>
            </a:r>
            <a:r>
              <a:rPr lang="en-IN" sz="900" dirty="0" err="1"/>
              <a:t>DurabilityTest</a:t>
            </a:r>
            <a:r>
              <a:rPr lang="en-IN" sz="900" dirty="0"/>
              <a:t>(&amp;vehicle1, 4500)</a:t>
            </a:r>
          </a:p>
          <a:p>
            <a:r>
              <a:rPr lang="en-IN" sz="900" dirty="0"/>
              <a:t>   };</a:t>
            </a:r>
          </a:p>
          <a:p>
            <a:endParaRPr lang="en-IN" sz="900" dirty="0"/>
          </a:p>
          <a:p>
            <a:r>
              <a:rPr lang="en-IN" sz="900" dirty="0"/>
              <a:t>   for (auto* test : tests) {</a:t>
            </a:r>
          </a:p>
          <a:p>
            <a:r>
              <a:rPr lang="en-IN" sz="900" dirty="0"/>
              <a:t>       test-&gt;</a:t>
            </a:r>
            <a:r>
              <a:rPr lang="en-IN" sz="900" dirty="0" err="1"/>
              <a:t>performTest</a:t>
            </a:r>
            <a:r>
              <a:rPr lang="en-IN" sz="900" dirty="0"/>
              <a:t>();</a:t>
            </a:r>
          </a:p>
          <a:p>
            <a:r>
              <a:rPr lang="en-IN" sz="900" dirty="0"/>
              <a:t>       </a:t>
            </a:r>
            <a:r>
              <a:rPr lang="en-IN" sz="900" dirty="0" err="1"/>
              <a:t>resultManager.addResult</a:t>
            </a:r>
            <a:r>
              <a:rPr lang="en-IN" sz="900" dirty="0"/>
              <a:t>(test-&gt;</a:t>
            </a:r>
            <a:r>
              <a:rPr lang="en-IN" sz="900" dirty="0" err="1"/>
              <a:t>getResultForDatabase</a:t>
            </a:r>
            <a:r>
              <a:rPr lang="en-IN" sz="900" dirty="0"/>
              <a:t>());</a:t>
            </a:r>
          </a:p>
          <a:p>
            <a:r>
              <a:rPr lang="en-IN" sz="900" dirty="0"/>
              <a:t>   }</a:t>
            </a:r>
          </a:p>
          <a:p>
            <a:r>
              <a:rPr lang="en-IN" sz="900" dirty="0"/>
              <a:t> </a:t>
            </a:r>
          </a:p>
          <a:p>
            <a:r>
              <a:rPr lang="en-IN" sz="900" dirty="0"/>
              <a:t>Creates a `</a:t>
            </a:r>
            <a:r>
              <a:rPr lang="en-IN" sz="900" dirty="0" err="1"/>
              <a:t>TestResultManager</a:t>
            </a:r>
            <a:r>
              <a:rPr lang="en-IN" sz="900" dirty="0"/>
              <a:t>` object to manage test results. It then creates a vector of `</a:t>
            </a:r>
            <a:r>
              <a:rPr lang="en-IN" sz="900" dirty="0" err="1"/>
              <a:t>TestScenario</a:t>
            </a:r>
            <a:r>
              <a:rPr lang="en-IN" sz="900" dirty="0"/>
              <a:t>` pointers, each pointing to a specific test (load, terrain, and durability). Each test is performed, and the results are added to the `</a:t>
            </a:r>
            <a:r>
              <a:rPr lang="en-IN" sz="900" dirty="0" err="1"/>
              <a:t>TestResultManager</a:t>
            </a:r>
            <a:r>
              <a:rPr lang="en-IN" sz="900" dirty="0"/>
              <a:t>`.</a:t>
            </a:r>
          </a:p>
          <a:p>
            <a:endParaRPr lang="en-IN" sz="900" dirty="0"/>
          </a:p>
          <a:p>
            <a:r>
              <a:rPr lang="en-IN" sz="900" dirty="0"/>
              <a:t>3. Save Results to Database:</a:t>
            </a:r>
          </a:p>
          <a:p>
            <a:r>
              <a:rPr lang="en-IN" sz="900" dirty="0" err="1"/>
              <a:t>resultManager.saveToDatabase</a:t>
            </a:r>
            <a:r>
              <a:rPr lang="en-IN" sz="900" dirty="0"/>
              <a:t>("test_results.txt");</a:t>
            </a:r>
          </a:p>
          <a:p>
            <a:endParaRPr lang="en-IN" sz="900" dirty="0"/>
          </a:p>
          <a:p>
            <a:r>
              <a:rPr lang="en-IN" sz="900" dirty="0"/>
              <a:t>Saves the test results to a file named "test_results.txt".</a:t>
            </a:r>
          </a:p>
          <a:p>
            <a:endParaRPr lang="en-IN" sz="900" dirty="0"/>
          </a:p>
          <a:p>
            <a:r>
              <a:rPr lang="en-IN" sz="900" dirty="0"/>
              <a:t>4. Process Improvements:</a:t>
            </a:r>
          </a:p>
          <a:p>
            <a:r>
              <a:rPr lang="en-IN" sz="900" dirty="0" err="1"/>
              <a:t>resultManager.processImprovements</a:t>
            </a:r>
            <a:r>
              <a:rPr lang="en-IN" sz="900" dirty="0"/>
              <a:t>(tests);</a:t>
            </a:r>
          </a:p>
          <a:p>
            <a:r>
              <a:rPr lang="en-IN" sz="900" dirty="0"/>
              <a:t>  </a:t>
            </a:r>
          </a:p>
          <a:p>
            <a:r>
              <a:rPr lang="en-IN" sz="900" dirty="0"/>
              <a:t>Processes improvement suggestions based on the test results and applies them to the vehicle.</a:t>
            </a:r>
          </a:p>
          <a:p>
            <a:endParaRPr lang="en-IN" sz="900" dirty="0"/>
          </a:p>
          <a:p>
            <a:r>
              <a:rPr lang="en-IN" sz="900" dirty="0"/>
              <a:t>5. Run Predictive Testing Simulation:</a:t>
            </a:r>
          </a:p>
          <a:p>
            <a:r>
              <a:rPr lang="en-IN" sz="900" dirty="0" err="1"/>
              <a:t>resultManager.predictiveTestingSimulation</a:t>
            </a:r>
            <a:r>
              <a:rPr lang="en-IN" sz="900" dirty="0"/>
              <a:t>();</a:t>
            </a:r>
          </a:p>
          <a:p>
            <a:r>
              <a:rPr lang="en-IN" sz="900" dirty="0"/>
              <a:t>   </a:t>
            </a:r>
          </a:p>
          <a:p>
            <a:r>
              <a:rPr lang="en-IN" sz="900" dirty="0"/>
              <a:t>   Runs a predictive testing simulation to generate random test scenarios and print the results.</a:t>
            </a:r>
          </a:p>
          <a:p>
            <a:endParaRPr lang="en-IN" sz="900" dirty="0"/>
          </a:p>
          <a:p>
            <a:r>
              <a:rPr lang="en-IN" sz="900" dirty="0"/>
              <a:t>6. Clean Up:  </a:t>
            </a:r>
          </a:p>
          <a:p>
            <a:r>
              <a:rPr lang="en-IN" sz="900" dirty="0"/>
              <a:t>   for (auto* test : tests) {</a:t>
            </a:r>
          </a:p>
          <a:p>
            <a:r>
              <a:rPr lang="en-IN" sz="900" dirty="0"/>
              <a:t>       delete test;</a:t>
            </a:r>
          </a:p>
          <a:p>
            <a:r>
              <a:rPr lang="en-IN" sz="900" dirty="0"/>
              <a:t>   }</a:t>
            </a:r>
          </a:p>
          <a:p>
            <a:r>
              <a:rPr lang="en-IN" sz="900" dirty="0"/>
              <a:t>   Deletes the dynamically allocated test objects to free up memory.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3A3F8-D729-E848-0632-6895A9A7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99" y="224429"/>
            <a:ext cx="4344006" cy="436305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AE239F87-A69B-9206-A114-D90BBCBFACAC}"/>
              </a:ext>
            </a:extLst>
          </p:cNvPr>
          <p:cNvSpPr/>
          <p:nvPr/>
        </p:nvSpPr>
        <p:spPr>
          <a:xfrm>
            <a:off x="4839041" y="224428"/>
            <a:ext cx="452673" cy="43630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2D15-B8AF-21F3-68DE-A24F18E6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7" y="10952"/>
            <a:ext cx="10471611" cy="653468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5E0E9-B386-49CA-C0F3-B229483B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48" y="3929375"/>
            <a:ext cx="3820058" cy="1333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9DF64B-DC8D-5468-39AA-D34B4FA7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2" y="856268"/>
            <a:ext cx="4127461" cy="4919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C99E3-80CF-D84A-839A-E38B57FB9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848" y="856268"/>
            <a:ext cx="4738770" cy="258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6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5CC0-CA3B-3FA4-B8D3-CC25A66C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737" y="2091351"/>
            <a:ext cx="4838986" cy="1215869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734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1499</Words>
  <Application>Microsoft Office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Narrow Regular</vt:lpstr>
      <vt:lpstr>Calibri</vt:lpstr>
      <vt:lpstr>Office Theme</vt:lpstr>
      <vt:lpstr>Vehicle Testing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THANK YOU</vt:lpstr>
    </vt:vector>
  </TitlesOfParts>
  <Company>Caterpillar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 Jha</dc:creator>
  <cp:lastModifiedBy>Arya Jha</cp:lastModifiedBy>
  <cp:revision>7</cp:revision>
  <dcterms:created xsi:type="dcterms:W3CDTF">2024-12-13T06:04:37Z</dcterms:created>
  <dcterms:modified xsi:type="dcterms:W3CDTF">2025-01-16T08:47:36Z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etDate">
    <vt:lpwstr>2024-12-13T07:02:51Z</vt:lpwstr>
  </property>
  <property fmtid="{D5CDD505-2E9C-101B-9397-08002B2CF9AE}" pid="4" name="MSIP_Label_fb5e2db6-eecf-4aa2-8fc3-174bf94bce19_Method">
    <vt:lpwstr>Standard</vt:lpwstr>
  </property>
  <property fmtid="{D5CDD505-2E9C-101B-9397-08002B2CF9AE}" pid="5" name="MSIP_Label_fb5e2db6-eecf-4aa2-8fc3-174bf94bce19_Name">
    <vt:lpwstr>fb5e2db6-eecf-4aa2-8fc3-174bf94bce19</vt:lpwstr>
  </property>
  <property fmtid="{D5CDD505-2E9C-101B-9397-08002B2CF9AE}" pid="6" name="MSIP_Label_fb5e2db6-eecf-4aa2-8fc3-174bf94bce19_SiteId">
    <vt:lpwstr>ceb177bf-013b-49ab-8a9c-4abce32afc1e</vt:lpwstr>
  </property>
  <property fmtid="{D5CDD505-2E9C-101B-9397-08002B2CF9AE}" pid="7" name="MSIP_Label_fb5e2db6-eecf-4aa2-8fc3-174bf94bce19_ActionId">
    <vt:lpwstr>e9f02d24-7a4a-4a75-9c2e-a05285834390</vt:lpwstr>
  </property>
  <property fmtid="{D5CDD505-2E9C-101B-9397-08002B2CF9AE}" pid="8" name="MSIP_Label_fb5e2db6-eecf-4aa2-8fc3-174bf94bce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Caterpillar: Confidential Green</vt:lpwstr>
  </property>
</Properties>
</file>