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7" r:id="rId19"/>
    <p:sldId id="278" r:id="rId20"/>
    <p:sldId id="279" r:id="rId21"/>
    <p:sldId id="280" r:id="rId22"/>
    <p:sldId id="281" r:id="rId23"/>
    <p:sldId id="282" r:id="rId24"/>
    <p:sldId id="283" r:id="rId25"/>
    <p:sldId id="275" r:id="rId26"/>
    <p:sldId id="276"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654"/>
  </p:normalViewPr>
  <p:slideViewPr>
    <p:cSldViewPr snapToGrid="0" snapToObjects="1">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813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48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62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138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998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483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90496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405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981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0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7796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43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42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400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85343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12/10/2019</a:t>
            </a:fld>
            <a:endParaRPr lang="en-US" dirty="0"/>
          </a:p>
        </p:txBody>
      </p:sp>
    </p:spTree>
    <p:extLst>
      <p:ext uri="{BB962C8B-B14F-4D97-AF65-F5344CB8AC3E}">
        <p14:creationId xmlns:p14="http://schemas.microsoft.com/office/powerpoint/2010/main" val="139597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18418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A18E-9DA3-3946-9BC7-7CD6F5C5767C}"/>
              </a:ext>
            </a:extLst>
          </p:cNvPr>
          <p:cNvSpPr>
            <a:spLocks noGrp="1"/>
          </p:cNvSpPr>
          <p:nvPr>
            <p:ph type="ctrTitle"/>
          </p:nvPr>
        </p:nvSpPr>
        <p:spPr>
          <a:xfrm>
            <a:off x="1961748" y="2325176"/>
            <a:ext cx="7766936" cy="1103824"/>
          </a:xfrm>
        </p:spPr>
        <p:txBody>
          <a:bodyPr/>
          <a:lstStyle/>
          <a:p>
            <a:pPr algn="ctr">
              <a:lnSpc>
                <a:spcPct val="150000"/>
              </a:lnSpc>
            </a:pPr>
            <a:br>
              <a:rPr lang="en-US" sz="1050" dirty="0"/>
            </a:br>
            <a:r>
              <a:rPr lang="en-US" sz="2000" dirty="0">
                <a:solidFill>
                  <a:prstClr val="black">
                    <a:lumMod val="85000"/>
                    <a:lumOff val="15000"/>
                  </a:prstClr>
                </a:solidFill>
              </a:rPr>
              <a:t>Database Management Systems</a:t>
            </a:r>
            <a:br>
              <a:rPr lang="en-US" sz="2000" dirty="0">
                <a:solidFill>
                  <a:prstClr val="black">
                    <a:lumMod val="85000"/>
                    <a:lumOff val="15000"/>
                  </a:prstClr>
                </a:solidFill>
              </a:rPr>
            </a:br>
            <a:r>
              <a:rPr lang="en-US" sz="2000" dirty="0">
                <a:solidFill>
                  <a:prstClr val="black">
                    <a:lumMod val="85000"/>
                    <a:lumOff val="15000"/>
                  </a:prstClr>
                </a:solidFill>
              </a:rPr>
              <a:t>Prof. Dr Helen Uzamere</a:t>
            </a:r>
            <a:br>
              <a:rPr lang="en-US" sz="2000" dirty="0">
                <a:solidFill>
                  <a:prstClr val="black">
                    <a:lumMod val="85000"/>
                    <a:lumOff val="15000"/>
                  </a:prstClr>
                </a:solidFill>
              </a:rPr>
            </a:br>
            <a:r>
              <a:rPr lang="en-US" sz="2000" dirty="0">
                <a:solidFill>
                  <a:prstClr val="black">
                    <a:lumMod val="85000"/>
                    <a:lumOff val="15000"/>
                  </a:prstClr>
                </a:solidFill>
              </a:rPr>
              <a:t>Subject Code – IS 613</a:t>
            </a:r>
            <a:endParaRPr lang="en-US" sz="2000" dirty="0">
              <a:solidFill>
                <a:schemeClr val="tx1"/>
              </a:solidFill>
            </a:endParaRPr>
          </a:p>
        </p:txBody>
      </p:sp>
      <p:sp>
        <p:nvSpPr>
          <p:cNvPr id="3" name="Subtitle 2">
            <a:extLst>
              <a:ext uri="{FF2B5EF4-FFF2-40B4-BE49-F238E27FC236}">
                <a16:creationId xmlns:a16="http://schemas.microsoft.com/office/drawing/2014/main" id="{46539165-C912-714A-825D-933AE10B31E5}"/>
              </a:ext>
            </a:extLst>
          </p:cNvPr>
          <p:cNvSpPr>
            <a:spLocks noGrp="1"/>
          </p:cNvSpPr>
          <p:nvPr>
            <p:ph type="subTitle" idx="1"/>
          </p:nvPr>
        </p:nvSpPr>
        <p:spPr>
          <a:xfrm>
            <a:off x="2212532" y="3931564"/>
            <a:ext cx="7766936" cy="602190"/>
          </a:xfrm>
        </p:spPr>
        <p:txBody>
          <a:bodyPr>
            <a:normAutofit/>
          </a:bodyPr>
          <a:lstStyle/>
          <a:p>
            <a:r>
              <a:rPr lang="en-US" sz="1600" dirty="0"/>
              <a:t>Group Members – Arya Joshi, Rohin Mehta, Prashant Chaudhary, Sichen Yang</a:t>
            </a:r>
          </a:p>
        </p:txBody>
      </p:sp>
      <p:sp>
        <p:nvSpPr>
          <p:cNvPr id="4" name="TextBox 3">
            <a:extLst>
              <a:ext uri="{FF2B5EF4-FFF2-40B4-BE49-F238E27FC236}">
                <a16:creationId xmlns:a16="http://schemas.microsoft.com/office/drawing/2014/main" id="{39934AE0-5ED0-5B40-995A-7051B01A3884}"/>
              </a:ext>
            </a:extLst>
          </p:cNvPr>
          <p:cNvSpPr txBox="1"/>
          <p:nvPr/>
        </p:nvSpPr>
        <p:spPr>
          <a:xfrm>
            <a:off x="2120686" y="649601"/>
            <a:ext cx="7449060" cy="1323439"/>
          </a:xfrm>
          <a:prstGeom prst="rect">
            <a:avLst/>
          </a:prstGeom>
          <a:noFill/>
        </p:spPr>
        <p:txBody>
          <a:bodyPr wrap="square" rtlCol="0">
            <a:spAutoFit/>
          </a:bodyPr>
          <a:lstStyle/>
          <a:p>
            <a:pPr algn="ctr"/>
            <a:r>
              <a:rPr lang="en-US" sz="4000" dirty="0"/>
              <a:t>TESLA ONLINE CAR BOOKING DATABASE</a:t>
            </a:r>
          </a:p>
        </p:txBody>
      </p:sp>
    </p:spTree>
    <p:extLst>
      <p:ext uri="{BB962C8B-B14F-4D97-AF65-F5344CB8AC3E}">
        <p14:creationId xmlns:p14="http://schemas.microsoft.com/office/powerpoint/2010/main" val="117617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A6BA-B340-4262-9F00-458E2F457783}"/>
              </a:ext>
            </a:extLst>
          </p:cNvPr>
          <p:cNvSpPr>
            <a:spLocks noGrp="1"/>
          </p:cNvSpPr>
          <p:nvPr>
            <p:ph type="title"/>
          </p:nvPr>
        </p:nvSpPr>
        <p:spPr/>
        <p:txBody>
          <a:bodyPr>
            <a:normAutofit/>
          </a:bodyPr>
          <a:lstStyle/>
          <a:p>
            <a:r>
              <a:rPr lang="en-US" sz="3200" dirty="0"/>
              <a:t>SQL Query 3</a:t>
            </a:r>
          </a:p>
        </p:txBody>
      </p:sp>
      <p:sp>
        <p:nvSpPr>
          <p:cNvPr id="3" name="Content Placeholder 2">
            <a:extLst>
              <a:ext uri="{FF2B5EF4-FFF2-40B4-BE49-F238E27FC236}">
                <a16:creationId xmlns:a16="http://schemas.microsoft.com/office/drawing/2014/main" id="{D209FFEC-12FF-4102-8E64-E85B5580A1B2}"/>
              </a:ext>
            </a:extLst>
          </p:cNvPr>
          <p:cNvSpPr>
            <a:spLocks noGrp="1"/>
          </p:cNvSpPr>
          <p:nvPr>
            <p:ph idx="1"/>
          </p:nvPr>
        </p:nvSpPr>
        <p:spPr>
          <a:xfrm>
            <a:off x="677334" y="1800665"/>
            <a:ext cx="8596668" cy="4240697"/>
          </a:xfrm>
        </p:spPr>
        <p:txBody>
          <a:bodyPr/>
          <a:lstStyle/>
          <a:p>
            <a:pPr marL="0" indent="0">
              <a:buNone/>
            </a:pPr>
            <a:r>
              <a:rPr lang="en-US" dirty="0"/>
              <a:t>Display Customer Orders placed in November 2019</a:t>
            </a:r>
          </a:p>
          <a:p>
            <a:pPr marL="0" indent="0">
              <a:buNone/>
            </a:pPr>
            <a:endParaRPr lang="en-US" dirty="0"/>
          </a:p>
        </p:txBody>
      </p:sp>
      <p:pic>
        <p:nvPicPr>
          <p:cNvPr id="5" name="Picture 4">
            <a:extLst>
              <a:ext uri="{FF2B5EF4-FFF2-40B4-BE49-F238E27FC236}">
                <a16:creationId xmlns:a16="http://schemas.microsoft.com/office/drawing/2014/main" id="{4D8B5BD5-3303-4225-93BA-D54DD21D44BD}"/>
              </a:ext>
            </a:extLst>
          </p:cNvPr>
          <p:cNvPicPr>
            <a:picLocks noChangeAspect="1"/>
          </p:cNvPicPr>
          <p:nvPr/>
        </p:nvPicPr>
        <p:blipFill>
          <a:blip r:embed="rId2"/>
          <a:stretch>
            <a:fillRect/>
          </a:stretch>
        </p:blipFill>
        <p:spPr>
          <a:xfrm>
            <a:off x="815925" y="2672862"/>
            <a:ext cx="5176911" cy="2391507"/>
          </a:xfrm>
          <a:prstGeom prst="rect">
            <a:avLst/>
          </a:prstGeom>
        </p:spPr>
      </p:pic>
    </p:spTree>
    <p:extLst>
      <p:ext uri="{BB962C8B-B14F-4D97-AF65-F5344CB8AC3E}">
        <p14:creationId xmlns:p14="http://schemas.microsoft.com/office/powerpoint/2010/main" val="277943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B72A-C156-4D5A-9C89-18139003E1F4}"/>
              </a:ext>
            </a:extLst>
          </p:cNvPr>
          <p:cNvSpPr>
            <a:spLocks noGrp="1"/>
          </p:cNvSpPr>
          <p:nvPr>
            <p:ph type="title"/>
          </p:nvPr>
        </p:nvSpPr>
        <p:spPr/>
        <p:txBody>
          <a:bodyPr>
            <a:normAutofit/>
          </a:bodyPr>
          <a:lstStyle/>
          <a:p>
            <a:r>
              <a:rPr lang="en-US" sz="3200" dirty="0"/>
              <a:t>SQL Query 4</a:t>
            </a:r>
          </a:p>
        </p:txBody>
      </p:sp>
      <p:sp>
        <p:nvSpPr>
          <p:cNvPr id="3" name="Content Placeholder 2">
            <a:extLst>
              <a:ext uri="{FF2B5EF4-FFF2-40B4-BE49-F238E27FC236}">
                <a16:creationId xmlns:a16="http://schemas.microsoft.com/office/drawing/2014/main" id="{E37A62D1-2A65-45CA-AC3B-9E6CDE5F2CB8}"/>
              </a:ext>
            </a:extLst>
          </p:cNvPr>
          <p:cNvSpPr>
            <a:spLocks noGrp="1"/>
          </p:cNvSpPr>
          <p:nvPr>
            <p:ph idx="1"/>
          </p:nvPr>
        </p:nvSpPr>
        <p:spPr>
          <a:xfrm>
            <a:off x="677334" y="1815549"/>
            <a:ext cx="8596668" cy="4225814"/>
          </a:xfrm>
        </p:spPr>
        <p:txBody>
          <a:bodyPr/>
          <a:lstStyle/>
          <a:p>
            <a:pPr marL="0" indent="0">
              <a:buNone/>
            </a:pPr>
            <a:r>
              <a:rPr lang="en-US" dirty="0"/>
              <a:t>Display customers with model X and standard version</a:t>
            </a:r>
          </a:p>
          <a:p>
            <a:pPr marL="0" indent="0">
              <a:buNone/>
            </a:pPr>
            <a:endParaRPr lang="en-US" dirty="0"/>
          </a:p>
        </p:txBody>
      </p:sp>
      <p:pic>
        <p:nvPicPr>
          <p:cNvPr id="5" name="Picture 4">
            <a:extLst>
              <a:ext uri="{FF2B5EF4-FFF2-40B4-BE49-F238E27FC236}">
                <a16:creationId xmlns:a16="http://schemas.microsoft.com/office/drawing/2014/main" id="{CC8B950B-E804-4CF7-9F81-4A5BB8A18D49}"/>
              </a:ext>
            </a:extLst>
          </p:cNvPr>
          <p:cNvPicPr>
            <a:picLocks noChangeAspect="1"/>
          </p:cNvPicPr>
          <p:nvPr/>
        </p:nvPicPr>
        <p:blipFill>
          <a:blip r:embed="rId2"/>
          <a:stretch>
            <a:fillRect/>
          </a:stretch>
        </p:blipFill>
        <p:spPr>
          <a:xfrm>
            <a:off x="776815" y="2393185"/>
            <a:ext cx="5469240" cy="1489497"/>
          </a:xfrm>
          <a:prstGeom prst="rect">
            <a:avLst/>
          </a:prstGeom>
        </p:spPr>
      </p:pic>
    </p:spTree>
    <p:extLst>
      <p:ext uri="{BB962C8B-B14F-4D97-AF65-F5344CB8AC3E}">
        <p14:creationId xmlns:p14="http://schemas.microsoft.com/office/powerpoint/2010/main" val="79586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6A11-C490-401E-8310-F3D2378556B4}"/>
              </a:ext>
            </a:extLst>
          </p:cNvPr>
          <p:cNvSpPr>
            <a:spLocks noGrp="1"/>
          </p:cNvSpPr>
          <p:nvPr>
            <p:ph type="title"/>
          </p:nvPr>
        </p:nvSpPr>
        <p:spPr/>
        <p:txBody>
          <a:bodyPr>
            <a:normAutofit/>
          </a:bodyPr>
          <a:lstStyle/>
          <a:p>
            <a:r>
              <a:rPr lang="en-US" sz="3200" dirty="0"/>
              <a:t>SQL Query 5</a:t>
            </a:r>
          </a:p>
        </p:txBody>
      </p:sp>
      <p:sp>
        <p:nvSpPr>
          <p:cNvPr id="3" name="Content Placeholder 2">
            <a:extLst>
              <a:ext uri="{FF2B5EF4-FFF2-40B4-BE49-F238E27FC236}">
                <a16:creationId xmlns:a16="http://schemas.microsoft.com/office/drawing/2014/main" id="{620C3E42-4D8C-4AFC-9DF9-56EA0C8E0750}"/>
              </a:ext>
            </a:extLst>
          </p:cNvPr>
          <p:cNvSpPr>
            <a:spLocks noGrp="1"/>
          </p:cNvSpPr>
          <p:nvPr>
            <p:ph idx="1"/>
          </p:nvPr>
        </p:nvSpPr>
        <p:spPr/>
        <p:txBody>
          <a:bodyPr/>
          <a:lstStyle/>
          <a:p>
            <a:pPr marL="0" indent="0">
              <a:buNone/>
            </a:pPr>
            <a:r>
              <a:rPr lang="en-US" dirty="0"/>
              <a:t>Display orders with less than $80000</a:t>
            </a:r>
          </a:p>
          <a:p>
            <a:pPr marL="0" indent="0">
              <a:buNone/>
            </a:pPr>
            <a:endParaRPr lang="en-US" dirty="0"/>
          </a:p>
        </p:txBody>
      </p:sp>
      <p:pic>
        <p:nvPicPr>
          <p:cNvPr id="4" name="Picture 3">
            <a:extLst>
              <a:ext uri="{FF2B5EF4-FFF2-40B4-BE49-F238E27FC236}">
                <a16:creationId xmlns:a16="http://schemas.microsoft.com/office/drawing/2014/main" id="{31C1DD8A-B0FF-42F7-81D1-8ADB6AECD9E0}"/>
              </a:ext>
            </a:extLst>
          </p:cNvPr>
          <p:cNvPicPr>
            <a:picLocks noChangeAspect="1"/>
          </p:cNvPicPr>
          <p:nvPr/>
        </p:nvPicPr>
        <p:blipFill>
          <a:blip r:embed="rId2"/>
          <a:stretch>
            <a:fillRect/>
          </a:stretch>
        </p:blipFill>
        <p:spPr>
          <a:xfrm>
            <a:off x="801858" y="2726127"/>
            <a:ext cx="4135902" cy="1381639"/>
          </a:xfrm>
          <a:prstGeom prst="rect">
            <a:avLst/>
          </a:prstGeom>
        </p:spPr>
      </p:pic>
    </p:spTree>
    <p:extLst>
      <p:ext uri="{BB962C8B-B14F-4D97-AF65-F5344CB8AC3E}">
        <p14:creationId xmlns:p14="http://schemas.microsoft.com/office/powerpoint/2010/main" val="398263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D575-67A3-4816-BF11-BD1B60D246F2}"/>
              </a:ext>
            </a:extLst>
          </p:cNvPr>
          <p:cNvSpPr>
            <a:spLocks noGrp="1"/>
          </p:cNvSpPr>
          <p:nvPr>
            <p:ph type="title"/>
          </p:nvPr>
        </p:nvSpPr>
        <p:spPr/>
        <p:txBody>
          <a:bodyPr>
            <a:normAutofit/>
          </a:bodyPr>
          <a:lstStyle/>
          <a:p>
            <a:r>
              <a:rPr lang="en-US" sz="3200" dirty="0"/>
              <a:t>SQL Query 6</a:t>
            </a:r>
          </a:p>
        </p:txBody>
      </p:sp>
      <p:sp>
        <p:nvSpPr>
          <p:cNvPr id="3" name="Content Placeholder 2">
            <a:extLst>
              <a:ext uri="{FF2B5EF4-FFF2-40B4-BE49-F238E27FC236}">
                <a16:creationId xmlns:a16="http://schemas.microsoft.com/office/drawing/2014/main" id="{84C8E244-C405-43A4-A978-B77ACD2572BA}"/>
              </a:ext>
            </a:extLst>
          </p:cNvPr>
          <p:cNvSpPr>
            <a:spLocks noGrp="1"/>
          </p:cNvSpPr>
          <p:nvPr>
            <p:ph idx="1"/>
          </p:nvPr>
        </p:nvSpPr>
        <p:spPr/>
        <p:txBody>
          <a:bodyPr/>
          <a:lstStyle/>
          <a:p>
            <a:pPr marL="0" indent="0">
              <a:buNone/>
            </a:pPr>
            <a:r>
              <a:rPr lang="en-US" dirty="0"/>
              <a:t>Display sum of order price in the state of “Utah”</a:t>
            </a:r>
          </a:p>
          <a:p>
            <a:pPr marL="0" indent="0">
              <a:buNone/>
            </a:pPr>
            <a:endParaRPr lang="en-US" dirty="0"/>
          </a:p>
        </p:txBody>
      </p:sp>
      <p:pic>
        <p:nvPicPr>
          <p:cNvPr id="5" name="Picture 4">
            <a:extLst>
              <a:ext uri="{FF2B5EF4-FFF2-40B4-BE49-F238E27FC236}">
                <a16:creationId xmlns:a16="http://schemas.microsoft.com/office/drawing/2014/main" id="{306A098F-091A-4EA7-9603-A040AC06B85F}"/>
              </a:ext>
            </a:extLst>
          </p:cNvPr>
          <p:cNvPicPr>
            <a:picLocks noChangeAspect="1"/>
          </p:cNvPicPr>
          <p:nvPr/>
        </p:nvPicPr>
        <p:blipFill>
          <a:blip r:embed="rId2"/>
          <a:stretch>
            <a:fillRect/>
          </a:stretch>
        </p:blipFill>
        <p:spPr>
          <a:xfrm>
            <a:off x="1192696" y="3009692"/>
            <a:ext cx="4028661" cy="1575560"/>
          </a:xfrm>
          <a:prstGeom prst="rect">
            <a:avLst/>
          </a:prstGeom>
        </p:spPr>
      </p:pic>
    </p:spTree>
    <p:extLst>
      <p:ext uri="{BB962C8B-B14F-4D97-AF65-F5344CB8AC3E}">
        <p14:creationId xmlns:p14="http://schemas.microsoft.com/office/powerpoint/2010/main" val="207982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19AD-EF04-4949-9EC1-5A32734BF6DC}"/>
              </a:ext>
            </a:extLst>
          </p:cNvPr>
          <p:cNvSpPr>
            <a:spLocks noGrp="1"/>
          </p:cNvSpPr>
          <p:nvPr>
            <p:ph type="title"/>
          </p:nvPr>
        </p:nvSpPr>
        <p:spPr/>
        <p:txBody>
          <a:bodyPr>
            <a:normAutofit/>
          </a:bodyPr>
          <a:lstStyle/>
          <a:p>
            <a:r>
              <a:rPr lang="en-US" sz="3200" dirty="0"/>
              <a:t>SQL Query 7</a:t>
            </a:r>
          </a:p>
        </p:txBody>
      </p:sp>
      <p:sp>
        <p:nvSpPr>
          <p:cNvPr id="3" name="Content Placeholder 2">
            <a:extLst>
              <a:ext uri="{FF2B5EF4-FFF2-40B4-BE49-F238E27FC236}">
                <a16:creationId xmlns:a16="http://schemas.microsoft.com/office/drawing/2014/main" id="{08D605B6-4FCC-492F-BA3B-E9D5C3A480F3}"/>
              </a:ext>
            </a:extLst>
          </p:cNvPr>
          <p:cNvSpPr>
            <a:spLocks noGrp="1"/>
          </p:cNvSpPr>
          <p:nvPr>
            <p:ph idx="1"/>
          </p:nvPr>
        </p:nvSpPr>
        <p:spPr/>
        <p:txBody>
          <a:bodyPr/>
          <a:lstStyle/>
          <a:p>
            <a:pPr marL="0" indent="0">
              <a:buNone/>
            </a:pPr>
            <a:r>
              <a:rPr lang="en-US" dirty="0"/>
              <a:t>Display All customers with street “Avenue”.</a:t>
            </a:r>
          </a:p>
          <a:p>
            <a:pPr marL="0" indent="0">
              <a:buNone/>
            </a:pPr>
            <a:r>
              <a:rPr lang="en-US" b="1" dirty="0"/>
              <a:t>Query:</a:t>
            </a:r>
          </a:p>
          <a:p>
            <a:pPr marL="0" indent="0">
              <a:buNone/>
            </a:pPr>
            <a:r>
              <a:rPr lang="en-US" dirty="0"/>
              <a:t>SELECT Customer.*, Customer.street</a:t>
            </a:r>
          </a:p>
          <a:p>
            <a:pPr marL="0" indent="0">
              <a:buNone/>
            </a:pPr>
            <a:r>
              <a:rPr lang="en-US" dirty="0"/>
              <a:t>FROM Customer</a:t>
            </a:r>
          </a:p>
          <a:p>
            <a:pPr marL="0" indent="0">
              <a:buNone/>
            </a:pPr>
            <a:r>
              <a:rPr lang="en-US" dirty="0"/>
              <a:t>WHERE Customer.street Like "*Avenue*";</a:t>
            </a:r>
          </a:p>
          <a:p>
            <a:pPr marL="0" indent="0">
              <a:buNone/>
            </a:pPr>
            <a:endParaRPr lang="en-US" dirty="0"/>
          </a:p>
        </p:txBody>
      </p:sp>
      <p:pic>
        <p:nvPicPr>
          <p:cNvPr id="4" name="Picture 3">
            <a:extLst>
              <a:ext uri="{FF2B5EF4-FFF2-40B4-BE49-F238E27FC236}">
                <a16:creationId xmlns:a16="http://schemas.microsoft.com/office/drawing/2014/main" id="{7A66B77A-268E-4375-A4BE-065951D1FE17}"/>
              </a:ext>
            </a:extLst>
          </p:cNvPr>
          <p:cNvPicPr>
            <a:picLocks noChangeAspect="1"/>
          </p:cNvPicPr>
          <p:nvPr/>
        </p:nvPicPr>
        <p:blipFill>
          <a:blip r:embed="rId2"/>
          <a:stretch>
            <a:fillRect/>
          </a:stretch>
        </p:blipFill>
        <p:spPr>
          <a:xfrm>
            <a:off x="788230" y="4356442"/>
            <a:ext cx="10306050" cy="1352550"/>
          </a:xfrm>
          <a:prstGeom prst="rect">
            <a:avLst/>
          </a:prstGeom>
        </p:spPr>
      </p:pic>
    </p:spTree>
    <p:extLst>
      <p:ext uri="{BB962C8B-B14F-4D97-AF65-F5344CB8AC3E}">
        <p14:creationId xmlns:p14="http://schemas.microsoft.com/office/powerpoint/2010/main" val="188052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2D23-5D86-4F29-A429-AC7F45F1763A}"/>
              </a:ext>
            </a:extLst>
          </p:cNvPr>
          <p:cNvSpPr>
            <a:spLocks noGrp="1"/>
          </p:cNvSpPr>
          <p:nvPr>
            <p:ph type="title"/>
          </p:nvPr>
        </p:nvSpPr>
        <p:spPr/>
        <p:txBody>
          <a:bodyPr>
            <a:normAutofit/>
          </a:bodyPr>
          <a:lstStyle/>
          <a:p>
            <a:r>
              <a:rPr lang="en-US" sz="3200" dirty="0"/>
              <a:t>SQL Query 8</a:t>
            </a:r>
          </a:p>
        </p:txBody>
      </p:sp>
      <p:sp>
        <p:nvSpPr>
          <p:cNvPr id="3" name="Content Placeholder 2">
            <a:extLst>
              <a:ext uri="{FF2B5EF4-FFF2-40B4-BE49-F238E27FC236}">
                <a16:creationId xmlns:a16="http://schemas.microsoft.com/office/drawing/2014/main" id="{EED19771-FC60-4EC0-92A0-EE920375F914}"/>
              </a:ext>
            </a:extLst>
          </p:cNvPr>
          <p:cNvSpPr>
            <a:spLocks noGrp="1"/>
          </p:cNvSpPr>
          <p:nvPr>
            <p:ph idx="1"/>
          </p:nvPr>
        </p:nvSpPr>
        <p:spPr>
          <a:xfrm>
            <a:off x="677334" y="1488613"/>
            <a:ext cx="8596668" cy="3880773"/>
          </a:xfrm>
        </p:spPr>
        <p:txBody>
          <a:bodyPr/>
          <a:lstStyle/>
          <a:p>
            <a:pPr marL="0" indent="0">
              <a:buNone/>
            </a:pPr>
            <a:r>
              <a:rPr lang="en-US" dirty="0"/>
              <a:t>Display customer and customization where state is Ohio or Colorado</a:t>
            </a:r>
          </a:p>
          <a:p>
            <a:pPr marL="0" indent="0">
              <a:buNone/>
            </a:pPr>
            <a:r>
              <a:rPr lang="en-US" dirty="0"/>
              <a:t>Query:</a:t>
            </a:r>
          </a:p>
          <a:p>
            <a:pPr marL="0" indent="0">
              <a:buNone/>
            </a:pPr>
            <a:r>
              <a:rPr lang="en-US" dirty="0"/>
              <a:t>SELECT Customer.*, customizations.*</a:t>
            </a:r>
          </a:p>
          <a:p>
            <a:pPr marL="0" indent="0">
              <a:buNone/>
            </a:pPr>
            <a:r>
              <a:rPr lang="en-US" dirty="0"/>
              <a:t>FROM Customer INNER JOIN customizations ON </a:t>
            </a:r>
            <a:r>
              <a:rPr lang="en-US" dirty="0" err="1"/>
              <a:t>Customer.customer_id</a:t>
            </a:r>
            <a:r>
              <a:rPr lang="en-US" dirty="0"/>
              <a:t> = </a:t>
            </a:r>
            <a:r>
              <a:rPr lang="en-US" dirty="0" err="1"/>
              <a:t>customizations.first_name</a:t>
            </a:r>
            <a:endParaRPr lang="en-US" dirty="0"/>
          </a:p>
          <a:p>
            <a:pPr marL="0" indent="0">
              <a:buNone/>
            </a:pPr>
            <a:r>
              <a:rPr lang="en-US" dirty="0"/>
              <a:t>WHERE state="Colorado" OR state="</a:t>
            </a:r>
            <a:r>
              <a:rPr lang="en-US" dirty="0" err="1"/>
              <a:t>ohio</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D73A4DC-6C55-48D9-85A4-DA9FA0DE4514}"/>
              </a:ext>
            </a:extLst>
          </p:cNvPr>
          <p:cNvPicPr>
            <a:picLocks noChangeAspect="1"/>
          </p:cNvPicPr>
          <p:nvPr/>
        </p:nvPicPr>
        <p:blipFill>
          <a:blip r:embed="rId2"/>
          <a:stretch>
            <a:fillRect/>
          </a:stretch>
        </p:blipFill>
        <p:spPr>
          <a:xfrm>
            <a:off x="788710" y="3968584"/>
            <a:ext cx="9686925" cy="964510"/>
          </a:xfrm>
          <a:prstGeom prst="rect">
            <a:avLst/>
          </a:prstGeom>
        </p:spPr>
      </p:pic>
      <p:pic>
        <p:nvPicPr>
          <p:cNvPr id="7" name="Picture 6">
            <a:extLst>
              <a:ext uri="{FF2B5EF4-FFF2-40B4-BE49-F238E27FC236}">
                <a16:creationId xmlns:a16="http://schemas.microsoft.com/office/drawing/2014/main" id="{380EC4C8-E53D-466B-9579-69C2F94CAC97}"/>
              </a:ext>
            </a:extLst>
          </p:cNvPr>
          <p:cNvPicPr>
            <a:picLocks noChangeAspect="1"/>
          </p:cNvPicPr>
          <p:nvPr/>
        </p:nvPicPr>
        <p:blipFill>
          <a:blip r:embed="rId3"/>
          <a:stretch>
            <a:fillRect/>
          </a:stretch>
        </p:blipFill>
        <p:spPr>
          <a:xfrm>
            <a:off x="788710" y="5168771"/>
            <a:ext cx="9686925" cy="1079629"/>
          </a:xfrm>
          <a:prstGeom prst="rect">
            <a:avLst/>
          </a:prstGeom>
        </p:spPr>
      </p:pic>
    </p:spTree>
    <p:extLst>
      <p:ext uri="{BB962C8B-B14F-4D97-AF65-F5344CB8AC3E}">
        <p14:creationId xmlns:p14="http://schemas.microsoft.com/office/powerpoint/2010/main" val="395829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408A-924B-4300-8313-1286FB626F62}"/>
              </a:ext>
            </a:extLst>
          </p:cNvPr>
          <p:cNvSpPr>
            <a:spLocks noGrp="1"/>
          </p:cNvSpPr>
          <p:nvPr>
            <p:ph type="title"/>
          </p:nvPr>
        </p:nvSpPr>
        <p:spPr>
          <a:xfrm>
            <a:off x="676746" y="609600"/>
            <a:ext cx="3729076" cy="1320800"/>
          </a:xfrm>
        </p:spPr>
        <p:txBody>
          <a:bodyPr anchor="ctr">
            <a:normAutofit/>
          </a:bodyPr>
          <a:lstStyle/>
          <a:p>
            <a:r>
              <a:rPr lang="en-US" sz="3200" dirty="0"/>
              <a:t>SQL Query 9</a:t>
            </a:r>
          </a:p>
        </p:txBody>
      </p:sp>
      <p:sp>
        <p:nvSpPr>
          <p:cNvPr id="3" name="Content Placeholder 2">
            <a:extLst>
              <a:ext uri="{FF2B5EF4-FFF2-40B4-BE49-F238E27FC236}">
                <a16:creationId xmlns:a16="http://schemas.microsoft.com/office/drawing/2014/main" id="{558CE9A4-F4A8-4D4A-802D-8DA983661066}"/>
              </a:ext>
            </a:extLst>
          </p:cNvPr>
          <p:cNvSpPr>
            <a:spLocks noGrp="1"/>
          </p:cNvSpPr>
          <p:nvPr>
            <p:ph idx="1"/>
          </p:nvPr>
        </p:nvSpPr>
        <p:spPr>
          <a:xfrm>
            <a:off x="685167" y="2160589"/>
            <a:ext cx="3720916" cy="3560733"/>
          </a:xfrm>
        </p:spPr>
        <p:txBody>
          <a:bodyPr>
            <a:normAutofit fontScale="92500" lnSpcReduction="10000"/>
          </a:bodyPr>
          <a:lstStyle/>
          <a:p>
            <a:pPr marL="0" indent="0">
              <a:lnSpc>
                <a:spcPct val="90000"/>
              </a:lnSpc>
              <a:buNone/>
            </a:pPr>
            <a:r>
              <a:rPr lang="en-US" b="1" dirty="0"/>
              <a:t>Display orders with payment type cash and credit card</a:t>
            </a:r>
          </a:p>
          <a:p>
            <a:pPr marL="0" indent="0">
              <a:lnSpc>
                <a:spcPct val="90000"/>
              </a:lnSpc>
              <a:buNone/>
            </a:pPr>
            <a:r>
              <a:rPr lang="en-US" b="1" dirty="0"/>
              <a:t>Query:</a:t>
            </a:r>
          </a:p>
          <a:p>
            <a:pPr marL="0" indent="0">
              <a:lnSpc>
                <a:spcPct val="110000"/>
              </a:lnSpc>
              <a:buNone/>
            </a:pPr>
            <a:r>
              <a:rPr lang="en-US" b="1" dirty="0"/>
              <a:t>SELECT </a:t>
            </a:r>
            <a:r>
              <a:rPr lang="en-US" b="1" dirty="0" err="1"/>
              <a:t>order_details.order_id</a:t>
            </a:r>
            <a:r>
              <a:rPr lang="en-US" b="1" dirty="0"/>
              <a:t>, </a:t>
            </a:r>
            <a:r>
              <a:rPr lang="en-US" b="1" dirty="0" err="1"/>
              <a:t>payment_details.payment_id</a:t>
            </a:r>
            <a:r>
              <a:rPr lang="en-US" b="1" dirty="0"/>
              <a:t>, </a:t>
            </a:r>
            <a:r>
              <a:rPr lang="en-US" b="1" dirty="0" err="1"/>
              <a:t>payment_details.payment_typeFROM</a:t>
            </a:r>
            <a:r>
              <a:rPr lang="en-US" b="1" dirty="0"/>
              <a:t> </a:t>
            </a:r>
            <a:r>
              <a:rPr lang="en-US" b="1" dirty="0" err="1"/>
              <a:t>order_details</a:t>
            </a:r>
            <a:r>
              <a:rPr lang="en-US" b="1" dirty="0"/>
              <a:t> INNER JOIN </a:t>
            </a:r>
            <a:r>
              <a:rPr lang="en-US" b="1" dirty="0" err="1"/>
              <a:t>payment_details</a:t>
            </a:r>
            <a:r>
              <a:rPr lang="en-US" b="1" dirty="0"/>
              <a:t> ON </a:t>
            </a:r>
            <a:r>
              <a:rPr lang="en-US" b="1" dirty="0" err="1"/>
              <a:t>order_details.order_id</a:t>
            </a:r>
            <a:r>
              <a:rPr lang="en-US" b="1" dirty="0"/>
              <a:t> = </a:t>
            </a:r>
            <a:r>
              <a:rPr lang="en-US" b="1" dirty="0" err="1"/>
              <a:t>payment_details.order_id</a:t>
            </a:r>
            <a:endParaRPr lang="en-US" b="1" dirty="0"/>
          </a:p>
          <a:p>
            <a:pPr marL="0" indent="0">
              <a:lnSpc>
                <a:spcPct val="110000"/>
              </a:lnSpc>
              <a:buNone/>
            </a:pPr>
            <a:r>
              <a:rPr lang="en-US" b="1" dirty="0"/>
              <a:t>WHERE </a:t>
            </a:r>
            <a:r>
              <a:rPr lang="en-US" b="1" dirty="0" err="1"/>
              <a:t>payment_type</a:t>
            </a:r>
            <a:r>
              <a:rPr lang="en-US" b="1" dirty="0"/>
              <a:t>="1"OR </a:t>
            </a:r>
            <a:r>
              <a:rPr lang="en-US" b="1" dirty="0" err="1"/>
              <a:t>payment_type</a:t>
            </a:r>
            <a:r>
              <a:rPr lang="en-US" b="1" dirty="0"/>
              <a:t>="3";</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p:txBody>
      </p:sp>
      <p:pic>
        <p:nvPicPr>
          <p:cNvPr id="4" name="Picture 3">
            <a:extLst>
              <a:ext uri="{FF2B5EF4-FFF2-40B4-BE49-F238E27FC236}">
                <a16:creationId xmlns:a16="http://schemas.microsoft.com/office/drawing/2014/main" id="{835C93A0-D5C5-457F-AA54-47A2342C6E48}"/>
              </a:ext>
            </a:extLst>
          </p:cNvPr>
          <p:cNvPicPr>
            <a:picLocks noChangeAspect="1"/>
          </p:cNvPicPr>
          <p:nvPr/>
        </p:nvPicPr>
        <p:blipFill>
          <a:blip r:embed="rId2"/>
          <a:stretch>
            <a:fillRect/>
          </a:stretch>
        </p:blipFill>
        <p:spPr>
          <a:xfrm>
            <a:off x="5411005" y="632145"/>
            <a:ext cx="3088807" cy="5089178"/>
          </a:xfrm>
          <a:prstGeom prst="rect">
            <a:avLst/>
          </a:prstGeom>
        </p:spPr>
      </p:pic>
    </p:spTree>
    <p:extLst>
      <p:ext uri="{BB962C8B-B14F-4D97-AF65-F5344CB8AC3E}">
        <p14:creationId xmlns:p14="http://schemas.microsoft.com/office/powerpoint/2010/main" val="310498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6649-063D-4CDC-BBD7-BCE3F95015C2}"/>
              </a:ext>
            </a:extLst>
          </p:cNvPr>
          <p:cNvSpPr>
            <a:spLocks noGrp="1"/>
          </p:cNvSpPr>
          <p:nvPr>
            <p:ph type="title"/>
          </p:nvPr>
        </p:nvSpPr>
        <p:spPr/>
        <p:txBody>
          <a:bodyPr>
            <a:normAutofit/>
          </a:bodyPr>
          <a:lstStyle/>
          <a:p>
            <a:r>
              <a:rPr lang="en-US" sz="3200" dirty="0"/>
              <a:t>SQL Query 10</a:t>
            </a:r>
          </a:p>
        </p:txBody>
      </p:sp>
      <p:sp>
        <p:nvSpPr>
          <p:cNvPr id="3" name="Content Placeholder 2">
            <a:extLst>
              <a:ext uri="{FF2B5EF4-FFF2-40B4-BE49-F238E27FC236}">
                <a16:creationId xmlns:a16="http://schemas.microsoft.com/office/drawing/2014/main" id="{541C089F-3DEA-4BC3-8118-213DE306A2AA}"/>
              </a:ext>
            </a:extLst>
          </p:cNvPr>
          <p:cNvSpPr>
            <a:spLocks noGrp="1"/>
          </p:cNvSpPr>
          <p:nvPr>
            <p:ph idx="1"/>
          </p:nvPr>
        </p:nvSpPr>
        <p:spPr>
          <a:xfrm>
            <a:off x="677334" y="1829285"/>
            <a:ext cx="8596668" cy="3880773"/>
          </a:xfrm>
        </p:spPr>
        <p:txBody>
          <a:bodyPr/>
          <a:lstStyle/>
          <a:p>
            <a:pPr marL="0" indent="0">
              <a:buNone/>
            </a:pPr>
            <a:r>
              <a:rPr lang="en-US" b="1" dirty="0"/>
              <a:t>Display order payment between 60000 and 80000</a:t>
            </a:r>
          </a:p>
          <a:p>
            <a:pPr marL="0" indent="0">
              <a:buNone/>
            </a:pPr>
            <a:r>
              <a:rPr lang="en-US" b="1" dirty="0"/>
              <a:t>Query:</a:t>
            </a:r>
          </a:p>
          <a:p>
            <a:pPr marL="0" indent="0">
              <a:buNone/>
            </a:pPr>
            <a:r>
              <a:rPr lang="en-US" dirty="0"/>
              <a:t>SELECT [Payment option].*</a:t>
            </a:r>
          </a:p>
          <a:p>
            <a:pPr marL="0" indent="0">
              <a:buNone/>
            </a:pPr>
            <a:r>
              <a:rPr lang="en-US" dirty="0"/>
              <a:t>FROM Payment option</a:t>
            </a:r>
          </a:p>
          <a:p>
            <a:pPr marL="0" indent="0">
              <a:buNone/>
            </a:pPr>
            <a:r>
              <a:rPr lang="en-US" dirty="0"/>
              <a:t>WHERE </a:t>
            </a:r>
            <a:r>
              <a:rPr lang="en-US" dirty="0" err="1"/>
              <a:t>Billing_price</a:t>
            </a:r>
            <a:r>
              <a:rPr lang="en-US" dirty="0"/>
              <a:t> Between 60000 And 80000;</a:t>
            </a:r>
          </a:p>
          <a:p>
            <a:pPr marL="0" indent="0">
              <a:buNone/>
            </a:pPr>
            <a:endParaRPr lang="en-US" dirty="0"/>
          </a:p>
        </p:txBody>
      </p:sp>
      <p:pic>
        <p:nvPicPr>
          <p:cNvPr id="4" name="Picture 3">
            <a:extLst>
              <a:ext uri="{FF2B5EF4-FFF2-40B4-BE49-F238E27FC236}">
                <a16:creationId xmlns:a16="http://schemas.microsoft.com/office/drawing/2014/main" id="{02FA4E41-331C-4667-8FF8-05456EAE7403}"/>
              </a:ext>
            </a:extLst>
          </p:cNvPr>
          <p:cNvPicPr>
            <a:picLocks noChangeAspect="1"/>
          </p:cNvPicPr>
          <p:nvPr/>
        </p:nvPicPr>
        <p:blipFill>
          <a:blip r:embed="rId2"/>
          <a:stretch>
            <a:fillRect/>
          </a:stretch>
        </p:blipFill>
        <p:spPr>
          <a:xfrm>
            <a:off x="758191" y="3869108"/>
            <a:ext cx="5337809" cy="1219726"/>
          </a:xfrm>
          <a:prstGeom prst="rect">
            <a:avLst/>
          </a:prstGeom>
        </p:spPr>
      </p:pic>
    </p:spTree>
    <p:extLst>
      <p:ext uri="{BB962C8B-B14F-4D97-AF65-F5344CB8AC3E}">
        <p14:creationId xmlns:p14="http://schemas.microsoft.com/office/powerpoint/2010/main" val="211803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88E1-C77C-4D13-8BAF-BE19D43A7945}"/>
              </a:ext>
            </a:extLst>
          </p:cNvPr>
          <p:cNvSpPr>
            <a:spLocks noGrp="1"/>
          </p:cNvSpPr>
          <p:nvPr>
            <p:ph type="title"/>
          </p:nvPr>
        </p:nvSpPr>
        <p:spPr/>
        <p:txBody>
          <a:bodyPr>
            <a:normAutofit/>
          </a:bodyPr>
          <a:lstStyle/>
          <a:p>
            <a:r>
              <a:rPr lang="en-US" sz="3200" dirty="0"/>
              <a:t>Main Form</a:t>
            </a:r>
          </a:p>
        </p:txBody>
      </p:sp>
      <p:pic>
        <p:nvPicPr>
          <p:cNvPr id="5" name="Picture 4">
            <a:extLst>
              <a:ext uri="{FF2B5EF4-FFF2-40B4-BE49-F238E27FC236}">
                <a16:creationId xmlns:a16="http://schemas.microsoft.com/office/drawing/2014/main" id="{B2AF984B-AF06-4628-9FE3-998179F626C7}"/>
              </a:ext>
            </a:extLst>
          </p:cNvPr>
          <p:cNvPicPr>
            <a:picLocks noChangeAspect="1"/>
          </p:cNvPicPr>
          <p:nvPr/>
        </p:nvPicPr>
        <p:blipFill>
          <a:blip r:embed="rId2"/>
          <a:stretch>
            <a:fillRect/>
          </a:stretch>
        </p:blipFill>
        <p:spPr>
          <a:xfrm>
            <a:off x="677334" y="1457325"/>
            <a:ext cx="8315325" cy="4791075"/>
          </a:xfrm>
          <a:prstGeom prst="rect">
            <a:avLst/>
          </a:prstGeom>
        </p:spPr>
      </p:pic>
    </p:spTree>
    <p:extLst>
      <p:ext uri="{BB962C8B-B14F-4D97-AF65-F5344CB8AC3E}">
        <p14:creationId xmlns:p14="http://schemas.microsoft.com/office/powerpoint/2010/main" val="112595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EB6F-19A3-4DCF-AC00-2C785AD39BD8}"/>
              </a:ext>
            </a:extLst>
          </p:cNvPr>
          <p:cNvSpPr>
            <a:spLocks noGrp="1"/>
          </p:cNvSpPr>
          <p:nvPr>
            <p:ph type="title"/>
          </p:nvPr>
        </p:nvSpPr>
        <p:spPr/>
        <p:txBody>
          <a:bodyPr/>
          <a:lstStyle/>
          <a:p>
            <a:r>
              <a:rPr lang="en-US" dirty="0"/>
              <a:t>Employee View Form</a:t>
            </a:r>
          </a:p>
        </p:txBody>
      </p:sp>
      <p:pic>
        <p:nvPicPr>
          <p:cNvPr id="4" name="Picture 3">
            <a:extLst>
              <a:ext uri="{FF2B5EF4-FFF2-40B4-BE49-F238E27FC236}">
                <a16:creationId xmlns:a16="http://schemas.microsoft.com/office/drawing/2014/main" id="{27709274-3ED2-4561-9673-8D32A1D4F25B}"/>
              </a:ext>
            </a:extLst>
          </p:cNvPr>
          <p:cNvPicPr>
            <a:picLocks noChangeAspect="1"/>
          </p:cNvPicPr>
          <p:nvPr/>
        </p:nvPicPr>
        <p:blipFill>
          <a:blip r:embed="rId2"/>
          <a:stretch>
            <a:fillRect/>
          </a:stretch>
        </p:blipFill>
        <p:spPr>
          <a:xfrm>
            <a:off x="815340" y="1552575"/>
            <a:ext cx="8001000" cy="4695825"/>
          </a:xfrm>
          <a:prstGeom prst="rect">
            <a:avLst/>
          </a:prstGeom>
        </p:spPr>
      </p:pic>
    </p:spTree>
    <p:extLst>
      <p:ext uri="{BB962C8B-B14F-4D97-AF65-F5344CB8AC3E}">
        <p14:creationId xmlns:p14="http://schemas.microsoft.com/office/powerpoint/2010/main" val="332239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AF52-C0E8-8A41-965F-E06A491CCA97}"/>
              </a:ext>
            </a:extLst>
          </p:cNvPr>
          <p:cNvSpPr>
            <a:spLocks noGrp="1"/>
          </p:cNvSpPr>
          <p:nvPr>
            <p:ph type="title"/>
          </p:nvPr>
        </p:nvSpPr>
        <p:spPr>
          <a:xfrm>
            <a:off x="7829658" y="1253067"/>
            <a:ext cx="3371742" cy="4351866"/>
          </a:xfrm>
        </p:spPr>
        <p:txBody>
          <a:bodyPr anchor="ctr">
            <a:normAutofit/>
          </a:bodyPr>
          <a:lstStyle/>
          <a:p>
            <a:r>
              <a:rPr lang="en-US" sz="3200" dirty="0">
                <a:solidFill>
                  <a:schemeClr val="accent1">
                    <a:lumMod val="75000"/>
                  </a:schemeClr>
                </a:solidFill>
              </a:rPr>
              <a:t>Project Scope</a:t>
            </a:r>
          </a:p>
        </p:txBody>
      </p:sp>
      <p:sp>
        <p:nvSpPr>
          <p:cNvPr id="3" name="Content Placeholder 2">
            <a:extLst>
              <a:ext uri="{FF2B5EF4-FFF2-40B4-BE49-F238E27FC236}">
                <a16:creationId xmlns:a16="http://schemas.microsoft.com/office/drawing/2014/main" id="{872D9C04-EB3E-644E-BEA2-49BA83F83559}"/>
              </a:ext>
            </a:extLst>
          </p:cNvPr>
          <p:cNvSpPr>
            <a:spLocks noGrp="1"/>
          </p:cNvSpPr>
          <p:nvPr>
            <p:ph idx="1"/>
          </p:nvPr>
        </p:nvSpPr>
        <p:spPr>
          <a:xfrm>
            <a:off x="677334" y="1253067"/>
            <a:ext cx="6155266" cy="4351866"/>
          </a:xfrm>
        </p:spPr>
        <p:txBody>
          <a:bodyPr anchor="ctr">
            <a:norm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objective of this project is to create a database with the flexibility to process meaningful data which is essential for the company to streamline their online purchase funnel and improve customer experience. The proposed database will offer quick access to the resources such as customer data and their purchase history. Customer and order tracking will have a major part to play in analyzing and investigating data in order to churn out insights to improve business processes and make informed decisions.</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0316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5F48-E238-47FB-BD1A-F3B7A1B20BA2}"/>
              </a:ext>
            </a:extLst>
          </p:cNvPr>
          <p:cNvSpPr>
            <a:spLocks noGrp="1"/>
          </p:cNvSpPr>
          <p:nvPr>
            <p:ph type="title"/>
          </p:nvPr>
        </p:nvSpPr>
        <p:spPr>
          <a:xfrm>
            <a:off x="873694" y="2148449"/>
            <a:ext cx="3729076" cy="1320800"/>
          </a:xfrm>
        </p:spPr>
        <p:txBody>
          <a:bodyPr anchor="ctr">
            <a:normAutofit fontScale="90000"/>
          </a:bodyPr>
          <a:lstStyle/>
          <a:p>
            <a:r>
              <a:rPr lang="en-US" dirty="0"/>
              <a:t>Customer Information Form</a:t>
            </a:r>
          </a:p>
        </p:txBody>
      </p:sp>
      <p:pic>
        <p:nvPicPr>
          <p:cNvPr id="4" name="Picture 3">
            <a:extLst>
              <a:ext uri="{FF2B5EF4-FFF2-40B4-BE49-F238E27FC236}">
                <a16:creationId xmlns:a16="http://schemas.microsoft.com/office/drawing/2014/main" id="{15F03942-B819-4602-AFA1-4EE0A3B8B927}"/>
              </a:ext>
            </a:extLst>
          </p:cNvPr>
          <p:cNvPicPr>
            <a:picLocks noChangeAspect="1"/>
          </p:cNvPicPr>
          <p:nvPr/>
        </p:nvPicPr>
        <p:blipFill>
          <a:blip r:embed="rId2"/>
          <a:stretch>
            <a:fillRect/>
          </a:stretch>
        </p:blipFill>
        <p:spPr>
          <a:xfrm>
            <a:off x="5138821" y="884411"/>
            <a:ext cx="3858258" cy="5089178"/>
          </a:xfrm>
          <a:prstGeom prst="rect">
            <a:avLst/>
          </a:prstGeom>
        </p:spPr>
      </p:pic>
    </p:spTree>
    <p:extLst>
      <p:ext uri="{BB962C8B-B14F-4D97-AF65-F5344CB8AC3E}">
        <p14:creationId xmlns:p14="http://schemas.microsoft.com/office/powerpoint/2010/main" val="978922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ADE2-661B-41AB-A275-B2BB3D164DEA}"/>
              </a:ext>
            </a:extLst>
          </p:cNvPr>
          <p:cNvSpPr>
            <a:spLocks noGrp="1"/>
          </p:cNvSpPr>
          <p:nvPr>
            <p:ph type="title"/>
          </p:nvPr>
        </p:nvSpPr>
        <p:spPr>
          <a:xfrm>
            <a:off x="1473671" y="2535666"/>
            <a:ext cx="3191094" cy="1024667"/>
          </a:xfrm>
        </p:spPr>
        <p:txBody>
          <a:bodyPr vert="horz" lIns="91440" tIns="45720" rIns="91440" bIns="45720" rtlCol="0" anchor="b">
            <a:noAutofit/>
          </a:bodyPr>
          <a:lstStyle/>
          <a:p>
            <a:r>
              <a:rPr lang="en-US" sz="3200" kern="1200" dirty="0">
                <a:solidFill>
                  <a:schemeClr val="accent1"/>
                </a:solidFill>
                <a:latin typeface="+mj-lt"/>
                <a:ea typeface="+mj-ea"/>
                <a:cs typeface="+mj-cs"/>
              </a:rPr>
              <a:t>Customer Order Information Form</a:t>
            </a:r>
          </a:p>
        </p:txBody>
      </p:sp>
      <p:pic>
        <p:nvPicPr>
          <p:cNvPr id="4" name="Picture 3">
            <a:extLst>
              <a:ext uri="{FF2B5EF4-FFF2-40B4-BE49-F238E27FC236}">
                <a16:creationId xmlns:a16="http://schemas.microsoft.com/office/drawing/2014/main" id="{6D2BC899-9C01-460B-AD61-3406AFDE46BA}"/>
              </a:ext>
            </a:extLst>
          </p:cNvPr>
          <p:cNvPicPr>
            <a:picLocks noChangeAspect="1"/>
          </p:cNvPicPr>
          <p:nvPr/>
        </p:nvPicPr>
        <p:blipFill>
          <a:blip r:embed="rId2"/>
          <a:stretch>
            <a:fillRect/>
          </a:stretch>
        </p:blipFill>
        <p:spPr>
          <a:xfrm>
            <a:off x="5222993" y="1701474"/>
            <a:ext cx="4493330" cy="3568232"/>
          </a:xfrm>
          <a:prstGeom prst="rect">
            <a:avLst/>
          </a:prstGeom>
        </p:spPr>
      </p:pic>
    </p:spTree>
    <p:extLst>
      <p:ext uri="{BB962C8B-B14F-4D97-AF65-F5344CB8AC3E}">
        <p14:creationId xmlns:p14="http://schemas.microsoft.com/office/powerpoint/2010/main" val="2063617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42E6-6AA2-4DE8-8450-AC65A2F2C459}"/>
              </a:ext>
            </a:extLst>
          </p:cNvPr>
          <p:cNvSpPr>
            <a:spLocks noGrp="1"/>
          </p:cNvSpPr>
          <p:nvPr>
            <p:ph type="title"/>
          </p:nvPr>
        </p:nvSpPr>
        <p:spPr>
          <a:xfrm>
            <a:off x="677334" y="609600"/>
            <a:ext cx="8596668" cy="715617"/>
          </a:xfrm>
        </p:spPr>
        <p:txBody>
          <a:bodyPr>
            <a:normAutofit/>
          </a:bodyPr>
          <a:lstStyle/>
          <a:p>
            <a:r>
              <a:rPr lang="en-US" sz="3200" dirty="0"/>
              <a:t>Customer View Form</a:t>
            </a:r>
          </a:p>
        </p:txBody>
      </p:sp>
      <p:pic>
        <p:nvPicPr>
          <p:cNvPr id="4" name="Content Placeholder 3">
            <a:extLst>
              <a:ext uri="{FF2B5EF4-FFF2-40B4-BE49-F238E27FC236}">
                <a16:creationId xmlns:a16="http://schemas.microsoft.com/office/drawing/2014/main" id="{2AAD99D0-8BB8-4DAB-91B2-E6D1D9AE152F}"/>
              </a:ext>
            </a:extLst>
          </p:cNvPr>
          <p:cNvPicPr>
            <a:picLocks noGrp="1" noChangeAspect="1"/>
          </p:cNvPicPr>
          <p:nvPr>
            <p:ph idx="1"/>
          </p:nvPr>
        </p:nvPicPr>
        <p:blipFill>
          <a:blip r:embed="rId2"/>
          <a:stretch>
            <a:fillRect/>
          </a:stretch>
        </p:blipFill>
        <p:spPr>
          <a:xfrm>
            <a:off x="677333" y="1488281"/>
            <a:ext cx="7499258" cy="4592498"/>
          </a:xfrm>
          <a:prstGeom prst="rect">
            <a:avLst/>
          </a:prstGeom>
        </p:spPr>
      </p:pic>
    </p:spTree>
    <p:extLst>
      <p:ext uri="{BB962C8B-B14F-4D97-AF65-F5344CB8AC3E}">
        <p14:creationId xmlns:p14="http://schemas.microsoft.com/office/powerpoint/2010/main" val="395778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856E-0AE9-4532-A21F-71A873C9D114}"/>
              </a:ext>
            </a:extLst>
          </p:cNvPr>
          <p:cNvSpPr>
            <a:spLocks noGrp="1"/>
          </p:cNvSpPr>
          <p:nvPr>
            <p:ph type="title"/>
          </p:nvPr>
        </p:nvSpPr>
        <p:spPr>
          <a:xfrm>
            <a:off x="1151115" y="2833077"/>
            <a:ext cx="3261859" cy="673200"/>
          </a:xfrm>
        </p:spPr>
        <p:txBody>
          <a:bodyPr vert="horz" lIns="91440" tIns="45720" rIns="91440" bIns="45720" rtlCol="0" anchor="b">
            <a:noAutofit/>
          </a:bodyPr>
          <a:lstStyle/>
          <a:p>
            <a:r>
              <a:rPr lang="en-US" sz="3200" kern="1200" dirty="0">
                <a:solidFill>
                  <a:schemeClr val="accent1"/>
                </a:solidFill>
                <a:latin typeface="+mj-lt"/>
                <a:ea typeface="+mj-ea"/>
                <a:cs typeface="+mj-cs"/>
              </a:rPr>
              <a:t>Car Customization </a:t>
            </a:r>
            <a:br>
              <a:rPr lang="en-US" sz="3200" kern="1200" dirty="0">
                <a:solidFill>
                  <a:schemeClr val="accent1"/>
                </a:solidFill>
                <a:latin typeface="+mj-lt"/>
                <a:ea typeface="+mj-ea"/>
                <a:cs typeface="+mj-cs"/>
              </a:rPr>
            </a:br>
            <a:r>
              <a:rPr lang="en-US" sz="3200" kern="1200" dirty="0">
                <a:solidFill>
                  <a:schemeClr val="accent1"/>
                </a:solidFill>
                <a:latin typeface="+mj-lt"/>
                <a:ea typeface="+mj-ea"/>
                <a:cs typeface="+mj-cs"/>
              </a:rPr>
              <a:t>Form</a:t>
            </a:r>
          </a:p>
        </p:txBody>
      </p:sp>
      <p:pic>
        <p:nvPicPr>
          <p:cNvPr id="5" name="Picture 4">
            <a:extLst>
              <a:ext uri="{FF2B5EF4-FFF2-40B4-BE49-F238E27FC236}">
                <a16:creationId xmlns:a16="http://schemas.microsoft.com/office/drawing/2014/main" id="{873E970D-52A6-4E8A-B932-F3F4CC507289}"/>
              </a:ext>
            </a:extLst>
          </p:cNvPr>
          <p:cNvPicPr>
            <a:picLocks noChangeAspect="1"/>
          </p:cNvPicPr>
          <p:nvPr/>
        </p:nvPicPr>
        <p:blipFill>
          <a:blip r:embed="rId2"/>
          <a:stretch>
            <a:fillRect/>
          </a:stretch>
        </p:blipFill>
        <p:spPr>
          <a:xfrm>
            <a:off x="5238420" y="1603513"/>
            <a:ext cx="4020719" cy="3710609"/>
          </a:xfrm>
          <a:prstGeom prst="rect">
            <a:avLst/>
          </a:prstGeom>
        </p:spPr>
      </p:pic>
    </p:spTree>
    <p:extLst>
      <p:ext uri="{BB962C8B-B14F-4D97-AF65-F5344CB8AC3E}">
        <p14:creationId xmlns:p14="http://schemas.microsoft.com/office/powerpoint/2010/main" val="381511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79F6-F4F0-40CC-9E94-FCED37C3085A}"/>
              </a:ext>
            </a:extLst>
          </p:cNvPr>
          <p:cNvSpPr>
            <a:spLocks noGrp="1"/>
          </p:cNvSpPr>
          <p:nvPr>
            <p:ph type="title"/>
          </p:nvPr>
        </p:nvSpPr>
        <p:spPr>
          <a:xfrm>
            <a:off x="675243" y="3008525"/>
            <a:ext cx="3997661" cy="772254"/>
          </a:xfrm>
        </p:spPr>
        <p:txBody>
          <a:bodyPr vert="horz" lIns="91440" tIns="45720" rIns="91440" bIns="45720" rtlCol="0" anchor="b">
            <a:normAutofit/>
          </a:bodyPr>
          <a:lstStyle/>
          <a:p>
            <a:pPr algn="r"/>
            <a:r>
              <a:rPr lang="en-US" sz="3200" kern="1200" dirty="0">
                <a:solidFill>
                  <a:schemeClr val="accent1"/>
                </a:solidFill>
                <a:latin typeface="+mj-lt"/>
                <a:ea typeface="+mj-ea"/>
                <a:cs typeface="+mj-cs"/>
              </a:rPr>
              <a:t>Car Payment Form</a:t>
            </a:r>
          </a:p>
        </p:txBody>
      </p:sp>
      <p:pic>
        <p:nvPicPr>
          <p:cNvPr id="4" name="Picture 3">
            <a:extLst>
              <a:ext uri="{FF2B5EF4-FFF2-40B4-BE49-F238E27FC236}">
                <a16:creationId xmlns:a16="http://schemas.microsoft.com/office/drawing/2014/main" id="{21994A4D-132E-49E5-8F12-D2E1920022D5}"/>
              </a:ext>
            </a:extLst>
          </p:cNvPr>
          <p:cNvPicPr>
            <a:picLocks noChangeAspect="1"/>
          </p:cNvPicPr>
          <p:nvPr/>
        </p:nvPicPr>
        <p:blipFill>
          <a:blip r:embed="rId2"/>
          <a:stretch>
            <a:fillRect/>
          </a:stretch>
        </p:blipFill>
        <p:spPr>
          <a:xfrm>
            <a:off x="4825928" y="1747193"/>
            <a:ext cx="4812177" cy="3699450"/>
          </a:xfrm>
          <a:prstGeom prst="rect">
            <a:avLst/>
          </a:prstGeom>
        </p:spPr>
      </p:pic>
    </p:spTree>
    <p:extLst>
      <p:ext uri="{BB962C8B-B14F-4D97-AF65-F5344CB8AC3E}">
        <p14:creationId xmlns:p14="http://schemas.microsoft.com/office/powerpoint/2010/main" val="2462234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AFA3-8C8E-45ED-BB57-49793CA81AB9}"/>
              </a:ext>
            </a:extLst>
          </p:cNvPr>
          <p:cNvSpPr>
            <a:spLocks noGrp="1"/>
          </p:cNvSpPr>
          <p:nvPr>
            <p:ph type="title"/>
          </p:nvPr>
        </p:nvSpPr>
        <p:spPr/>
        <p:txBody>
          <a:bodyPr>
            <a:normAutofit/>
          </a:bodyPr>
          <a:lstStyle/>
          <a:p>
            <a:r>
              <a:rPr lang="en-US" sz="3200" dirty="0"/>
              <a:t>Customization Price Report</a:t>
            </a:r>
          </a:p>
        </p:txBody>
      </p:sp>
      <p:pic>
        <p:nvPicPr>
          <p:cNvPr id="5" name="Picture 4">
            <a:extLst>
              <a:ext uri="{FF2B5EF4-FFF2-40B4-BE49-F238E27FC236}">
                <a16:creationId xmlns:a16="http://schemas.microsoft.com/office/drawing/2014/main" id="{6DF6B5AD-79A3-4E3B-98FA-46C2786C26E6}"/>
              </a:ext>
            </a:extLst>
          </p:cNvPr>
          <p:cNvPicPr>
            <a:picLocks noChangeAspect="1"/>
          </p:cNvPicPr>
          <p:nvPr/>
        </p:nvPicPr>
        <p:blipFill>
          <a:blip r:embed="rId2"/>
          <a:stretch>
            <a:fillRect/>
          </a:stretch>
        </p:blipFill>
        <p:spPr>
          <a:xfrm>
            <a:off x="1021181" y="1747520"/>
            <a:ext cx="6896100" cy="4667250"/>
          </a:xfrm>
          <a:prstGeom prst="rect">
            <a:avLst/>
          </a:prstGeom>
        </p:spPr>
      </p:pic>
    </p:spTree>
    <p:extLst>
      <p:ext uri="{BB962C8B-B14F-4D97-AF65-F5344CB8AC3E}">
        <p14:creationId xmlns:p14="http://schemas.microsoft.com/office/powerpoint/2010/main" val="437880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0485-0104-44C0-99AE-4E02C99E26B6}"/>
              </a:ext>
            </a:extLst>
          </p:cNvPr>
          <p:cNvSpPr>
            <a:spLocks noGrp="1"/>
          </p:cNvSpPr>
          <p:nvPr>
            <p:ph type="title"/>
          </p:nvPr>
        </p:nvSpPr>
        <p:spPr/>
        <p:txBody>
          <a:bodyPr>
            <a:normAutofit/>
          </a:bodyPr>
          <a:lstStyle/>
          <a:p>
            <a:r>
              <a:rPr lang="en-US" sz="3200" dirty="0"/>
              <a:t>Customer Order Details Report</a:t>
            </a:r>
          </a:p>
        </p:txBody>
      </p:sp>
      <p:pic>
        <p:nvPicPr>
          <p:cNvPr id="4" name="Content Placeholder 3">
            <a:extLst>
              <a:ext uri="{FF2B5EF4-FFF2-40B4-BE49-F238E27FC236}">
                <a16:creationId xmlns:a16="http://schemas.microsoft.com/office/drawing/2014/main" id="{4A1B6771-C95F-4E27-A835-9D1C882A4CBC}"/>
              </a:ext>
            </a:extLst>
          </p:cNvPr>
          <p:cNvPicPr>
            <a:picLocks noGrp="1" noChangeAspect="1"/>
          </p:cNvPicPr>
          <p:nvPr>
            <p:ph idx="1"/>
          </p:nvPr>
        </p:nvPicPr>
        <p:blipFill rotWithShape="1">
          <a:blip r:embed="rId2"/>
          <a:srcRect/>
          <a:stretch/>
        </p:blipFill>
        <p:spPr>
          <a:xfrm>
            <a:off x="951024" y="1400933"/>
            <a:ext cx="5857739" cy="5143381"/>
          </a:xfrm>
          <a:prstGeom prst="rect">
            <a:avLst/>
          </a:prstGeom>
        </p:spPr>
      </p:pic>
    </p:spTree>
    <p:extLst>
      <p:ext uri="{BB962C8B-B14F-4D97-AF65-F5344CB8AC3E}">
        <p14:creationId xmlns:p14="http://schemas.microsoft.com/office/powerpoint/2010/main" val="629086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4"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3A549-7FE6-44AB-9620-B9415DCACEFA}"/>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Thank You!</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4130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027E-E3D5-1544-8025-E266F4919E2C}"/>
              </a:ext>
            </a:extLst>
          </p:cNvPr>
          <p:cNvSpPr>
            <a:spLocks noGrp="1"/>
          </p:cNvSpPr>
          <p:nvPr>
            <p:ph type="title"/>
          </p:nvPr>
        </p:nvSpPr>
        <p:spPr>
          <a:xfrm>
            <a:off x="677334" y="609600"/>
            <a:ext cx="3843375" cy="5175624"/>
          </a:xfrm>
        </p:spPr>
        <p:txBody>
          <a:bodyPr anchor="ctr">
            <a:normAutofit/>
          </a:bodyPr>
          <a:lstStyle/>
          <a:p>
            <a:r>
              <a:rPr lang="en-US" sz="3200" dirty="0">
                <a:solidFill>
                  <a:schemeClr val="accent1">
                    <a:lumMod val="75000"/>
                  </a:schemeClr>
                </a:solidFill>
              </a:rPr>
              <a:t>Problem Definition</a:t>
            </a:r>
          </a:p>
        </p:txBody>
      </p:sp>
      <p:sp>
        <p:nvSpPr>
          <p:cNvPr id="3" name="Content Placeholder 2">
            <a:extLst>
              <a:ext uri="{FF2B5EF4-FFF2-40B4-BE49-F238E27FC236}">
                <a16:creationId xmlns:a16="http://schemas.microsoft.com/office/drawing/2014/main" id="{919D2CC6-6CCE-1C45-9BF8-DA55233460A3}"/>
              </a:ext>
            </a:extLst>
          </p:cNvPr>
          <p:cNvSpPr>
            <a:spLocks noGrp="1"/>
          </p:cNvSpPr>
          <p:nvPr>
            <p:ph idx="1"/>
          </p:nvPr>
        </p:nvSpPr>
        <p:spPr>
          <a:xfrm>
            <a:off x="6116084" y="609601"/>
            <a:ext cx="5511296" cy="5175624"/>
          </a:xfrm>
        </p:spPr>
        <p:txBody>
          <a:bodyPr anchor="ctr">
            <a:normAutofit/>
          </a:bodyPr>
          <a:lstStyle/>
          <a:p>
            <a:pPr algn="just">
              <a:lnSpc>
                <a:spcPct val="150000"/>
              </a:lnSpc>
            </a:pPr>
            <a:r>
              <a:rPr lang="en-US" dirty="0">
                <a:solidFill>
                  <a:srgbClr val="FFFFFF"/>
                </a:solidFill>
              </a:rPr>
              <a:t>The company’s shift to e-commerce has made a necessity to have a robust structure for its online customers. So we intend to design a database for the company to keep track of its customers, orders and customer preferences for business efficiency.</a:t>
            </a:r>
            <a:endParaRPr lang="en-IN"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86059648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C08E-C5A3-5541-98C1-52BF89FD60E3}"/>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3200" kern="1200" dirty="0">
                <a:solidFill>
                  <a:schemeClr val="accent1"/>
                </a:solidFill>
                <a:latin typeface="+mj-lt"/>
                <a:ea typeface="+mj-ea"/>
                <a:cs typeface="+mj-cs"/>
              </a:rPr>
              <a:t>Database Entities</a:t>
            </a:r>
          </a:p>
        </p:txBody>
      </p:sp>
      <p:graphicFrame>
        <p:nvGraphicFramePr>
          <p:cNvPr id="4" name="Table 3">
            <a:extLst>
              <a:ext uri="{FF2B5EF4-FFF2-40B4-BE49-F238E27FC236}">
                <a16:creationId xmlns:a16="http://schemas.microsoft.com/office/drawing/2014/main" id="{A1BDFB0B-46BA-C846-B0C0-42F4EDD920B4}"/>
              </a:ext>
            </a:extLst>
          </p:cNvPr>
          <p:cNvGraphicFramePr>
            <a:graphicFrameLocks noGrp="1"/>
          </p:cNvGraphicFramePr>
          <p:nvPr>
            <p:extLst>
              <p:ext uri="{D42A27DB-BD31-4B8C-83A1-F6EECF244321}">
                <p14:modId xmlns:p14="http://schemas.microsoft.com/office/powerpoint/2010/main" val="2042058214"/>
              </p:ext>
            </p:extLst>
          </p:nvPr>
        </p:nvGraphicFramePr>
        <p:xfrm>
          <a:off x="888603" y="1580063"/>
          <a:ext cx="4887355" cy="3996721"/>
        </p:xfrm>
        <a:graphic>
          <a:graphicData uri="http://schemas.openxmlformats.org/drawingml/2006/table">
            <a:tbl>
              <a:tblPr firstRow="1" bandRow="1">
                <a:noFill/>
                <a:tableStyleId>{D7AC3CCA-C797-4891-BE02-D94E43425B78}</a:tableStyleId>
              </a:tblPr>
              <a:tblGrid>
                <a:gridCol w="1205370">
                  <a:extLst>
                    <a:ext uri="{9D8B030D-6E8A-4147-A177-3AD203B41FA5}">
                      <a16:colId xmlns:a16="http://schemas.microsoft.com/office/drawing/2014/main" val="2948857029"/>
                    </a:ext>
                  </a:extLst>
                </a:gridCol>
                <a:gridCol w="3681985">
                  <a:extLst>
                    <a:ext uri="{9D8B030D-6E8A-4147-A177-3AD203B41FA5}">
                      <a16:colId xmlns:a16="http://schemas.microsoft.com/office/drawing/2014/main" val="4272355920"/>
                    </a:ext>
                  </a:extLst>
                </a:gridCol>
              </a:tblGrid>
              <a:tr h="391029">
                <a:tc>
                  <a:txBody>
                    <a:bodyPr/>
                    <a:lstStyle/>
                    <a:p>
                      <a:r>
                        <a:rPr lang="en-US" sz="1100" b="1">
                          <a:solidFill>
                            <a:schemeClr val="tx1"/>
                          </a:solidFill>
                          <a:latin typeface="+mj-lt"/>
                          <a:cs typeface="Calibri" panose="020F0502020204030204" pitchFamily="34" charset="0"/>
                        </a:rPr>
                        <a:t>Entity</a:t>
                      </a:r>
                    </a:p>
                  </a:txBody>
                  <a:tcPr marL="144825" marR="108619" marT="72413" marB="7241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100" b="1" dirty="0">
                          <a:solidFill>
                            <a:schemeClr val="tx1"/>
                          </a:solidFill>
                          <a:latin typeface="+mj-lt"/>
                          <a:cs typeface="Calibri" panose="020F0502020204030204" pitchFamily="34" charset="0"/>
                        </a:rPr>
                        <a:t>Description</a:t>
                      </a:r>
                    </a:p>
                  </a:txBody>
                  <a:tcPr marL="144825" marR="108619" marT="72413" marB="7241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932058957"/>
                  </a:ext>
                </a:extLst>
              </a:tr>
              <a:tr h="330685">
                <a:tc>
                  <a:txBody>
                    <a:bodyPr/>
                    <a:lstStyle/>
                    <a:p>
                      <a:r>
                        <a:rPr lang="en-US" sz="1100">
                          <a:solidFill>
                            <a:schemeClr val="tx1"/>
                          </a:solidFill>
                          <a:latin typeface="+mj-lt"/>
                          <a:cs typeface="Calibri" panose="020F0502020204030204" pitchFamily="34" charset="0"/>
                        </a:rPr>
                        <a:t>Customer</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a:solidFill>
                            <a:schemeClr val="tx1"/>
                          </a:solidFill>
                          <a:latin typeface="+mj-lt"/>
                          <a:cs typeface="Calibri" panose="020F0502020204030204" pitchFamily="34" charset="0"/>
                        </a:rPr>
                        <a:t>Individuals who place an order for purchasing car</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23596136"/>
                  </a:ext>
                </a:extLst>
              </a:tr>
              <a:tr h="330685">
                <a:tc>
                  <a:txBody>
                    <a:bodyPr/>
                    <a:lstStyle/>
                    <a:p>
                      <a:r>
                        <a:rPr lang="en-US" sz="1100">
                          <a:solidFill>
                            <a:schemeClr val="tx1"/>
                          </a:solidFill>
                          <a:latin typeface="+mj-lt"/>
                          <a:cs typeface="Calibri" panose="020F0502020204030204" pitchFamily="34" charset="0"/>
                        </a:rPr>
                        <a:t>Order Details</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a:solidFill>
                            <a:schemeClr val="tx1"/>
                          </a:solidFill>
                          <a:latin typeface="+mj-lt"/>
                          <a:cs typeface="Calibri" panose="020F0502020204030204" pitchFamily="34" charset="0"/>
                        </a:rPr>
                        <a:t>Description of car orders</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13017923"/>
                  </a:ext>
                </a:extLst>
              </a:tr>
              <a:tr h="330685">
                <a:tc>
                  <a:txBody>
                    <a:bodyPr/>
                    <a:lstStyle/>
                    <a:p>
                      <a:r>
                        <a:rPr lang="en-US" sz="1100">
                          <a:solidFill>
                            <a:schemeClr val="tx1"/>
                          </a:solidFill>
                          <a:latin typeface="+mj-lt"/>
                          <a:cs typeface="Calibri" panose="020F0502020204030204" pitchFamily="34" charset="0"/>
                        </a:rPr>
                        <a:t>Customizations</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dirty="0">
                          <a:solidFill>
                            <a:schemeClr val="tx1"/>
                          </a:solidFill>
                          <a:latin typeface="+mj-lt"/>
                          <a:cs typeface="Calibri" panose="020F0502020204030204" pitchFamily="34" charset="0"/>
                        </a:rPr>
                        <a:t>Car customization for model, color, Interior, version and wheel</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43886883"/>
                  </a:ext>
                </a:extLst>
              </a:tr>
              <a:tr h="330685">
                <a:tc>
                  <a:txBody>
                    <a:bodyPr/>
                    <a:lstStyle/>
                    <a:p>
                      <a:r>
                        <a:rPr lang="en-US" sz="1100">
                          <a:solidFill>
                            <a:schemeClr val="tx1"/>
                          </a:solidFill>
                          <a:latin typeface="+mj-lt"/>
                          <a:cs typeface="Calibri" panose="020F0502020204030204" pitchFamily="34" charset="0"/>
                        </a:rPr>
                        <a:t>Model</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dirty="0">
                          <a:solidFill>
                            <a:schemeClr val="tx1"/>
                          </a:solidFill>
                          <a:latin typeface="+mj-lt"/>
                          <a:cs typeface="Calibri" panose="020F0502020204030204" pitchFamily="34" charset="0"/>
                        </a:rPr>
                        <a:t>Different car models available for purchase</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5957369"/>
                  </a:ext>
                </a:extLst>
              </a:tr>
              <a:tr h="330685">
                <a:tc>
                  <a:txBody>
                    <a:bodyPr/>
                    <a:lstStyle/>
                    <a:p>
                      <a:r>
                        <a:rPr lang="en-US" sz="1100" dirty="0">
                          <a:solidFill>
                            <a:schemeClr val="tx1"/>
                          </a:solidFill>
                          <a:latin typeface="+mj-lt"/>
                          <a:cs typeface="Calibri" panose="020F0502020204030204" pitchFamily="34" charset="0"/>
                        </a:rPr>
                        <a:t>Color</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dirty="0">
                          <a:solidFill>
                            <a:schemeClr val="tx1"/>
                          </a:solidFill>
                          <a:latin typeface="+mj-lt"/>
                          <a:cs typeface="Calibri" panose="020F0502020204030204" pitchFamily="34" charset="0"/>
                        </a:rPr>
                        <a:t>Colors available for selection</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92306910"/>
                  </a:ext>
                </a:extLst>
              </a:tr>
              <a:tr h="330685">
                <a:tc>
                  <a:txBody>
                    <a:bodyPr/>
                    <a:lstStyle/>
                    <a:p>
                      <a:r>
                        <a:rPr lang="en-US" sz="1100">
                          <a:solidFill>
                            <a:schemeClr val="tx1"/>
                          </a:solidFill>
                          <a:latin typeface="+mj-lt"/>
                          <a:cs typeface="Calibri" panose="020F0502020204030204" pitchFamily="34" charset="0"/>
                        </a:rPr>
                        <a:t>Interior</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a:solidFill>
                            <a:schemeClr val="tx1"/>
                          </a:solidFill>
                          <a:latin typeface="+mj-lt"/>
                          <a:cs typeface="Calibri" panose="020F0502020204030204" pitchFamily="34" charset="0"/>
                        </a:rPr>
                        <a:t>Interior types for selection</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31895887"/>
                  </a:ext>
                </a:extLst>
              </a:tr>
              <a:tr h="330685">
                <a:tc>
                  <a:txBody>
                    <a:bodyPr/>
                    <a:lstStyle/>
                    <a:p>
                      <a:r>
                        <a:rPr lang="en-US" sz="1100">
                          <a:solidFill>
                            <a:schemeClr val="tx1"/>
                          </a:solidFill>
                          <a:latin typeface="+mj-lt"/>
                          <a:cs typeface="Calibri" panose="020F0502020204030204" pitchFamily="34" charset="0"/>
                        </a:rPr>
                        <a:t>Version</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a:solidFill>
                            <a:schemeClr val="tx1"/>
                          </a:solidFill>
                          <a:latin typeface="+mj-lt"/>
                          <a:cs typeface="Calibri" panose="020F0502020204030204" pitchFamily="34" charset="0"/>
                        </a:rPr>
                        <a:t>Version types available for selection</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661814475"/>
                  </a:ext>
                </a:extLst>
              </a:tr>
              <a:tr h="330685">
                <a:tc>
                  <a:txBody>
                    <a:bodyPr/>
                    <a:lstStyle/>
                    <a:p>
                      <a:r>
                        <a:rPr lang="en-US" sz="1100">
                          <a:solidFill>
                            <a:schemeClr val="tx1"/>
                          </a:solidFill>
                          <a:latin typeface="+mj-lt"/>
                          <a:cs typeface="Calibri" panose="020F0502020204030204" pitchFamily="34" charset="0"/>
                        </a:rPr>
                        <a:t>wheel</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dirty="0">
                          <a:solidFill>
                            <a:schemeClr val="tx1"/>
                          </a:solidFill>
                          <a:latin typeface="+mj-lt"/>
                          <a:cs typeface="Calibri" panose="020F0502020204030204" pitchFamily="34" charset="0"/>
                        </a:rPr>
                        <a:t>Wheel types available for selection</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19353490"/>
                  </a:ext>
                </a:extLst>
              </a:tr>
              <a:tr h="330685">
                <a:tc>
                  <a:txBody>
                    <a:bodyPr/>
                    <a:lstStyle/>
                    <a:p>
                      <a:r>
                        <a:rPr lang="en-US" sz="1100">
                          <a:solidFill>
                            <a:schemeClr val="tx1"/>
                          </a:solidFill>
                          <a:latin typeface="+mj-lt"/>
                          <a:cs typeface="Calibri" panose="020F0502020204030204" pitchFamily="34" charset="0"/>
                        </a:rPr>
                        <a:t>Payment Details</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dirty="0">
                          <a:solidFill>
                            <a:schemeClr val="tx1"/>
                          </a:solidFill>
                          <a:latin typeface="+mj-lt"/>
                          <a:cs typeface="Calibri" panose="020F0502020204030204" pitchFamily="34" charset="0"/>
                        </a:rPr>
                        <a:t>Invoice details when order is placed</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6388861"/>
                  </a:ext>
                </a:extLst>
              </a:tr>
              <a:tr h="330685">
                <a:tc>
                  <a:txBody>
                    <a:bodyPr/>
                    <a:lstStyle/>
                    <a:p>
                      <a:r>
                        <a:rPr lang="en-US" sz="1100">
                          <a:solidFill>
                            <a:schemeClr val="tx1"/>
                          </a:solidFill>
                          <a:latin typeface="+mj-lt"/>
                          <a:cs typeface="Calibri" panose="020F0502020204030204" pitchFamily="34" charset="0"/>
                        </a:rPr>
                        <a:t>Payment Types</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100" dirty="0">
                          <a:solidFill>
                            <a:schemeClr val="tx1"/>
                          </a:solidFill>
                          <a:latin typeface="+mj-lt"/>
                          <a:cs typeface="Calibri" panose="020F0502020204030204" pitchFamily="34" charset="0"/>
                        </a:rPr>
                        <a:t>Different payment types available for customer</a:t>
                      </a:r>
                    </a:p>
                  </a:txBody>
                  <a:tcPr marL="144825" marR="108619" marT="72413" marB="7241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471023916"/>
                  </a:ext>
                </a:extLst>
              </a:tr>
            </a:tbl>
          </a:graphicData>
        </a:graphic>
      </p:graphicFrame>
    </p:spTree>
    <p:extLst>
      <p:ext uri="{BB962C8B-B14F-4D97-AF65-F5344CB8AC3E}">
        <p14:creationId xmlns:p14="http://schemas.microsoft.com/office/powerpoint/2010/main" val="186889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924D-7CF0-C74F-9FB1-8F0502D398F0}"/>
              </a:ext>
            </a:extLst>
          </p:cNvPr>
          <p:cNvSpPr>
            <a:spLocks noGrp="1"/>
          </p:cNvSpPr>
          <p:nvPr>
            <p:ph type="title"/>
          </p:nvPr>
        </p:nvSpPr>
        <p:spPr>
          <a:xfrm>
            <a:off x="677334" y="262359"/>
            <a:ext cx="8512643" cy="660400"/>
          </a:xfrm>
        </p:spPr>
        <p:txBody>
          <a:bodyPr anchor="t">
            <a:normAutofit/>
          </a:bodyPr>
          <a:lstStyle/>
          <a:p>
            <a:pPr algn="ctr"/>
            <a:r>
              <a:rPr lang="en-US" sz="3200" dirty="0"/>
              <a:t>          Table Attributes</a:t>
            </a:r>
          </a:p>
        </p:txBody>
      </p:sp>
      <p:sp>
        <p:nvSpPr>
          <p:cNvPr id="3" name="Content Placeholder 2">
            <a:extLst>
              <a:ext uri="{FF2B5EF4-FFF2-40B4-BE49-F238E27FC236}">
                <a16:creationId xmlns:a16="http://schemas.microsoft.com/office/drawing/2014/main" id="{9985492E-D363-BB46-8FB2-2E0D11EF89D9}"/>
              </a:ext>
            </a:extLst>
          </p:cNvPr>
          <p:cNvSpPr>
            <a:spLocks noGrp="1"/>
          </p:cNvSpPr>
          <p:nvPr>
            <p:ph idx="1"/>
          </p:nvPr>
        </p:nvSpPr>
        <p:spPr>
          <a:xfrm>
            <a:off x="3982138" y="1270000"/>
            <a:ext cx="5207839" cy="3880773"/>
          </a:xfrm>
        </p:spPr>
        <p:txBody>
          <a:bodyPr>
            <a:normAutofit fontScale="77500" lnSpcReduction="20000"/>
          </a:bodyPr>
          <a:lstStyle/>
          <a:p>
            <a:pPr>
              <a:lnSpc>
                <a:spcPct val="150000"/>
              </a:lnSpc>
              <a:buClr>
                <a:schemeClr val="tx1"/>
              </a:buClr>
              <a:buSzPct val="100000"/>
              <a:buFont typeface="Arial" panose="020B0604020202020204" pitchFamily="34" charset="0"/>
              <a:buChar char="•"/>
            </a:pPr>
            <a:r>
              <a:rPr lang="en-US" sz="1400" b="1" dirty="0">
                <a:latin typeface="+mj-lt"/>
              </a:rPr>
              <a:t>Customer </a:t>
            </a:r>
            <a:r>
              <a:rPr lang="en-US" sz="1400" dirty="0">
                <a:latin typeface="+mj-lt"/>
              </a:rPr>
              <a:t>– Customer_ID, First_Name, Last_Name, </a:t>
            </a:r>
            <a:r>
              <a:rPr lang="en-US" sz="1400" dirty="0" err="1">
                <a:latin typeface="+mj-lt"/>
              </a:rPr>
              <a:t>Phone_Number,Email_Address</a:t>
            </a:r>
            <a:r>
              <a:rPr lang="en-US" sz="1400" dirty="0">
                <a:latin typeface="+mj-lt"/>
              </a:rPr>
              <a:t>, Street, City, State, Zipcode</a:t>
            </a:r>
          </a:p>
          <a:p>
            <a:pPr>
              <a:lnSpc>
                <a:spcPct val="150000"/>
              </a:lnSpc>
              <a:buClr>
                <a:schemeClr val="tx1"/>
              </a:buClr>
              <a:buSzPct val="100000"/>
              <a:buFont typeface="Arial" panose="020B0604020202020204" pitchFamily="34" charset="0"/>
              <a:buChar char="•"/>
            </a:pPr>
            <a:r>
              <a:rPr lang="en-US" sz="1400" b="1" dirty="0">
                <a:latin typeface="+mj-lt"/>
              </a:rPr>
              <a:t>Order Details – </a:t>
            </a:r>
            <a:r>
              <a:rPr lang="en-US" sz="1400" dirty="0" err="1">
                <a:latin typeface="+mj-lt"/>
              </a:rPr>
              <a:t>Order_Id</a:t>
            </a:r>
            <a:r>
              <a:rPr lang="en-US" sz="1400" dirty="0">
                <a:latin typeface="+mj-lt"/>
              </a:rPr>
              <a:t>, </a:t>
            </a:r>
            <a:r>
              <a:rPr lang="en-US" sz="1400" dirty="0" err="1">
                <a:latin typeface="+mj-lt"/>
              </a:rPr>
              <a:t>Customizations_Id</a:t>
            </a:r>
            <a:r>
              <a:rPr lang="en-US" sz="1400" dirty="0">
                <a:latin typeface="+mj-lt"/>
              </a:rPr>
              <a:t>, </a:t>
            </a:r>
            <a:r>
              <a:rPr lang="en-US" sz="1400" dirty="0" err="1">
                <a:latin typeface="+mj-lt"/>
              </a:rPr>
              <a:t>Order_Date</a:t>
            </a:r>
            <a:endParaRPr lang="en-US" sz="1400" dirty="0">
              <a:latin typeface="+mj-lt"/>
            </a:endParaRPr>
          </a:p>
          <a:p>
            <a:pPr>
              <a:lnSpc>
                <a:spcPct val="150000"/>
              </a:lnSpc>
              <a:buClr>
                <a:schemeClr val="tx1"/>
              </a:buClr>
              <a:buSzPct val="100000"/>
              <a:buFont typeface="Arial" panose="020B0604020202020204" pitchFamily="34" charset="0"/>
              <a:buChar char="•"/>
            </a:pPr>
            <a:r>
              <a:rPr lang="en-US" sz="1400" b="1" dirty="0">
                <a:latin typeface="+mj-lt"/>
              </a:rPr>
              <a:t>Customizations – </a:t>
            </a:r>
            <a:r>
              <a:rPr lang="en-US" sz="1400" dirty="0" err="1">
                <a:latin typeface="+mj-lt"/>
              </a:rPr>
              <a:t>Customizations_Id</a:t>
            </a:r>
            <a:r>
              <a:rPr lang="en-US" sz="1400" dirty="0">
                <a:latin typeface="+mj-lt"/>
              </a:rPr>
              <a:t>, First_Name, </a:t>
            </a:r>
            <a:r>
              <a:rPr lang="en-US" sz="1400" dirty="0" err="1">
                <a:latin typeface="+mj-lt"/>
              </a:rPr>
              <a:t>Version_Type</a:t>
            </a:r>
            <a:r>
              <a:rPr lang="en-US" sz="1400" dirty="0">
                <a:latin typeface="+mj-lt"/>
              </a:rPr>
              <a:t>, </a:t>
            </a:r>
            <a:r>
              <a:rPr lang="en-US" sz="1400" dirty="0" err="1">
                <a:latin typeface="+mj-lt"/>
              </a:rPr>
              <a:t>Model_Type</a:t>
            </a:r>
            <a:r>
              <a:rPr lang="en-US" sz="1400" dirty="0">
                <a:latin typeface="+mj-lt"/>
              </a:rPr>
              <a:t>, </a:t>
            </a:r>
            <a:r>
              <a:rPr lang="en-US" sz="1400" dirty="0" err="1">
                <a:latin typeface="+mj-lt"/>
              </a:rPr>
              <a:t>Color_Type</a:t>
            </a:r>
            <a:r>
              <a:rPr lang="en-US" sz="1400" dirty="0">
                <a:latin typeface="+mj-lt"/>
              </a:rPr>
              <a:t>, </a:t>
            </a:r>
            <a:r>
              <a:rPr lang="en-US" sz="1400" dirty="0" err="1">
                <a:latin typeface="+mj-lt"/>
              </a:rPr>
              <a:t>Wheel_Type</a:t>
            </a:r>
            <a:r>
              <a:rPr lang="en-US" sz="1400" dirty="0">
                <a:latin typeface="+mj-lt"/>
              </a:rPr>
              <a:t>, </a:t>
            </a:r>
            <a:r>
              <a:rPr lang="en-US" sz="1400" dirty="0" err="1">
                <a:latin typeface="+mj-lt"/>
              </a:rPr>
              <a:t>Interior_Type</a:t>
            </a:r>
            <a:endParaRPr lang="en-US" sz="1400" dirty="0">
              <a:latin typeface="+mj-lt"/>
            </a:endParaRPr>
          </a:p>
          <a:p>
            <a:pPr>
              <a:lnSpc>
                <a:spcPct val="150000"/>
              </a:lnSpc>
              <a:buClr>
                <a:schemeClr val="tx1"/>
              </a:buClr>
              <a:buSzPct val="100000"/>
              <a:buFont typeface="Arial" panose="020B0604020202020204" pitchFamily="34" charset="0"/>
              <a:buChar char="•"/>
            </a:pPr>
            <a:r>
              <a:rPr lang="en-US" sz="1400" b="1" dirty="0">
                <a:latin typeface="+mj-lt"/>
              </a:rPr>
              <a:t>Model – </a:t>
            </a:r>
            <a:r>
              <a:rPr lang="en-US" sz="1400" dirty="0" err="1">
                <a:latin typeface="+mj-lt"/>
              </a:rPr>
              <a:t>Model_Id</a:t>
            </a:r>
            <a:r>
              <a:rPr lang="en-US" sz="1400" dirty="0">
                <a:latin typeface="+mj-lt"/>
              </a:rPr>
              <a:t>, </a:t>
            </a:r>
            <a:r>
              <a:rPr lang="en-US" sz="1400" dirty="0" err="1">
                <a:latin typeface="+mj-lt"/>
              </a:rPr>
              <a:t>Model_Type</a:t>
            </a:r>
            <a:r>
              <a:rPr lang="en-US" sz="1400" dirty="0">
                <a:latin typeface="+mj-lt"/>
              </a:rPr>
              <a:t>, </a:t>
            </a:r>
            <a:r>
              <a:rPr lang="en-US" sz="1400" dirty="0" err="1">
                <a:latin typeface="+mj-lt"/>
              </a:rPr>
              <a:t>Model_Price</a:t>
            </a:r>
            <a:r>
              <a:rPr lang="en-US" sz="1400" dirty="0">
                <a:latin typeface="+mj-lt"/>
              </a:rPr>
              <a:t>, </a:t>
            </a:r>
            <a:r>
              <a:rPr lang="en-US" sz="1400" dirty="0" err="1">
                <a:latin typeface="+mj-lt"/>
              </a:rPr>
              <a:t>Model_Year</a:t>
            </a:r>
            <a:endParaRPr lang="en-US" sz="1400" dirty="0">
              <a:latin typeface="+mj-lt"/>
            </a:endParaRPr>
          </a:p>
          <a:p>
            <a:pPr>
              <a:lnSpc>
                <a:spcPct val="150000"/>
              </a:lnSpc>
              <a:buClr>
                <a:schemeClr val="tx1"/>
              </a:buClr>
              <a:buSzPct val="100000"/>
              <a:buFont typeface="Arial" panose="020B0604020202020204" pitchFamily="34" charset="0"/>
              <a:buChar char="•"/>
            </a:pPr>
            <a:r>
              <a:rPr lang="en-US" sz="1400" b="1" dirty="0">
                <a:latin typeface="+mj-lt"/>
              </a:rPr>
              <a:t>Color – </a:t>
            </a:r>
            <a:r>
              <a:rPr lang="en-US" sz="1400" dirty="0" err="1">
                <a:latin typeface="+mj-lt"/>
              </a:rPr>
              <a:t>Color_Id</a:t>
            </a:r>
            <a:r>
              <a:rPr lang="en-US" sz="1400" dirty="0">
                <a:latin typeface="+mj-lt"/>
              </a:rPr>
              <a:t>, </a:t>
            </a:r>
            <a:r>
              <a:rPr lang="en-US" sz="1400" dirty="0" err="1">
                <a:latin typeface="+mj-lt"/>
              </a:rPr>
              <a:t>Color_Type</a:t>
            </a:r>
            <a:r>
              <a:rPr lang="en-US" sz="1400" dirty="0">
                <a:latin typeface="+mj-lt"/>
              </a:rPr>
              <a:t>, </a:t>
            </a:r>
            <a:r>
              <a:rPr lang="en-US" sz="1400" dirty="0" err="1">
                <a:latin typeface="+mj-lt"/>
              </a:rPr>
              <a:t>Color_Price</a:t>
            </a:r>
            <a:endParaRPr lang="en-US" sz="1400" dirty="0">
              <a:latin typeface="+mj-lt"/>
            </a:endParaRPr>
          </a:p>
          <a:p>
            <a:pPr>
              <a:lnSpc>
                <a:spcPct val="150000"/>
              </a:lnSpc>
              <a:buClr>
                <a:schemeClr val="tx1"/>
              </a:buClr>
              <a:buSzPct val="100000"/>
              <a:buFont typeface="Arial" panose="020B0604020202020204" pitchFamily="34" charset="0"/>
              <a:buChar char="•"/>
            </a:pPr>
            <a:r>
              <a:rPr lang="en-US" sz="1400" b="1" dirty="0">
                <a:latin typeface="+mj-lt"/>
              </a:rPr>
              <a:t>Interior - </a:t>
            </a:r>
            <a:r>
              <a:rPr lang="en-US" sz="1400" dirty="0" err="1">
                <a:latin typeface="+mj-lt"/>
              </a:rPr>
              <a:t>Interior_Id</a:t>
            </a:r>
            <a:r>
              <a:rPr lang="en-US" sz="1400" dirty="0">
                <a:latin typeface="+mj-lt"/>
              </a:rPr>
              <a:t>, </a:t>
            </a:r>
            <a:r>
              <a:rPr lang="en-US" sz="1400" dirty="0" err="1">
                <a:latin typeface="+mj-lt"/>
              </a:rPr>
              <a:t>Interior_Type</a:t>
            </a:r>
            <a:r>
              <a:rPr lang="en-US" sz="1400" dirty="0">
                <a:latin typeface="+mj-lt"/>
              </a:rPr>
              <a:t>, </a:t>
            </a:r>
            <a:r>
              <a:rPr lang="en-US" sz="1400" dirty="0" err="1">
                <a:latin typeface="+mj-lt"/>
              </a:rPr>
              <a:t>Interior_Price</a:t>
            </a:r>
            <a:endParaRPr lang="en-US" sz="1400" dirty="0">
              <a:latin typeface="+mj-lt"/>
            </a:endParaRPr>
          </a:p>
          <a:p>
            <a:pPr>
              <a:lnSpc>
                <a:spcPct val="150000"/>
              </a:lnSpc>
              <a:buClr>
                <a:schemeClr val="tx1"/>
              </a:buClr>
              <a:buSzPct val="100000"/>
              <a:buFont typeface="Arial" panose="020B0604020202020204" pitchFamily="34" charset="0"/>
              <a:buChar char="•"/>
            </a:pPr>
            <a:r>
              <a:rPr lang="en-US" sz="1400" b="1" dirty="0">
                <a:latin typeface="+mj-lt"/>
              </a:rPr>
              <a:t>Version – </a:t>
            </a:r>
            <a:r>
              <a:rPr lang="en-US" sz="1400" dirty="0" err="1">
                <a:latin typeface="+mj-lt"/>
              </a:rPr>
              <a:t>Version_Id</a:t>
            </a:r>
            <a:r>
              <a:rPr lang="en-US" sz="1400" dirty="0">
                <a:latin typeface="+mj-lt"/>
              </a:rPr>
              <a:t>, </a:t>
            </a:r>
            <a:r>
              <a:rPr lang="en-US" sz="1400" dirty="0" err="1">
                <a:latin typeface="+mj-lt"/>
              </a:rPr>
              <a:t>Version_Type</a:t>
            </a:r>
            <a:r>
              <a:rPr lang="en-US" sz="1400" dirty="0">
                <a:latin typeface="+mj-lt"/>
              </a:rPr>
              <a:t>, </a:t>
            </a:r>
            <a:r>
              <a:rPr lang="en-US" sz="1400" dirty="0" err="1">
                <a:latin typeface="+mj-lt"/>
              </a:rPr>
              <a:t>Version_Price</a:t>
            </a:r>
            <a:endParaRPr lang="en-US" sz="1400" dirty="0">
              <a:latin typeface="+mj-lt"/>
            </a:endParaRPr>
          </a:p>
          <a:p>
            <a:pPr>
              <a:lnSpc>
                <a:spcPct val="150000"/>
              </a:lnSpc>
              <a:buClr>
                <a:schemeClr val="tx1"/>
              </a:buClr>
              <a:buSzPct val="100000"/>
              <a:buFont typeface="Arial" panose="020B0604020202020204" pitchFamily="34" charset="0"/>
              <a:buChar char="•"/>
            </a:pPr>
            <a:r>
              <a:rPr lang="en-US" sz="1400" b="1" dirty="0">
                <a:latin typeface="+mj-lt"/>
              </a:rPr>
              <a:t>Wheel – </a:t>
            </a:r>
            <a:r>
              <a:rPr lang="en-US" sz="1400" dirty="0" err="1">
                <a:latin typeface="+mj-lt"/>
              </a:rPr>
              <a:t>Wheel_Id</a:t>
            </a:r>
            <a:r>
              <a:rPr lang="en-US" sz="1400" dirty="0">
                <a:latin typeface="+mj-lt"/>
              </a:rPr>
              <a:t>, </a:t>
            </a:r>
            <a:r>
              <a:rPr lang="en-US" sz="1400" dirty="0" err="1">
                <a:latin typeface="+mj-lt"/>
              </a:rPr>
              <a:t>Wheel_Type</a:t>
            </a:r>
            <a:r>
              <a:rPr lang="en-US" sz="1400" dirty="0">
                <a:latin typeface="+mj-lt"/>
              </a:rPr>
              <a:t>, </a:t>
            </a:r>
            <a:r>
              <a:rPr lang="en-US" sz="1400" dirty="0" err="1">
                <a:latin typeface="+mj-lt"/>
              </a:rPr>
              <a:t>Wheel_Price</a:t>
            </a:r>
            <a:endParaRPr lang="en-US" sz="1400" dirty="0">
              <a:latin typeface="+mj-lt"/>
            </a:endParaRPr>
          </a:p>
          <a:p>
            <a:pPr>
              <a:lnSpc>
                <a:spcPct val="150000"/>
              </a:lnSpc>
              <a:buClr>
                <a:schemeClr val="tx1"/>
              </a:buClr>
              <a:buSzPct val="100000"/>
              <a:buFont typeface="Arial" panose="020B0604020202020204" pitchFamily="34" charset="0"/>
              <a:buChar char="•"/>
            </a:pPr>
            <a:r>
              <a:rPr lang="en-US" sz="1400" b="1" dirty="0">
                <a:latin typeface="+mj-lt"/>
              </a:rPr>
              <a:t>Payment – </a:t>
            </a:r>
            <a:r>
              <a:rPr lang="en-US" sz="1400" dirty="0" err="1">
                <a:latin typeface="+mj-lt"/>
              </a:rPr>
              <a:t>Paymet_Id</a:t>
            </a:r>
            <a:r>
              <a:rPr lang="en-US" sz="1400" dirty="0">
                <a:latin typeface="+mj-lt"/>
              </a:rPr>
              <a:t>, </a:t>
            </a:r>
            <a:r>
              <a:rPr lang="en-US" sz="1400" dirty="0" err="1">
                <a:latin typeface="+mj-lt"/>
              </a:rPr>
              <a:t>Order_Id</a:t>
            </a:r>
            <a:r>
              <a:rPr lang="en-US" sz="1400" dirty="0">
                <a:latin typeface="+mj-lt"/>
              </a:rPr>
              <a:t>, </a:t>
            </a:r>
            <a:r>
              <a:rPr lang="en-US" sz="1400" dirty="0" err="1">
                <a:latin typeface="+mj-lt"/>
              </a:rPr>
              <a:t>Payment_Type</a:t>
            </a:r>
            <a:endParaRPr lang="en-US" sz="1400" dirty="0">
              <a:latin typeface="+mj-lt"/>
            </a:endParaRPr>
          </a:p>
          <a:p>
            <a:pPr>
              <a:lnSpc>
                <a:spcPct val="150000"/>
              </a:lnSpc>
              <a:buClr>
                <a:schemeClr val="tx1"/>
              </a:buClr>
              <a:buSzPct val="100000"/>
              <a:buFont typeface="Arial" panose="020B0604020202020204" pitchFamily="34" charset="0"/>
              <a:buChar char="•"/>
            </a:pPr>
            <a:r>
              <a:rPr lang="en-US" sz="1400" b="1" dirty="0">
                <a:latin typeface="+mj-lt"/>
              </a:rPr>
              <a:t>Payment Type – </a:t>
            </a:r>
            <a:r>
              <a:rPr lang="en-US" sz="1400" dirty="0" err="1">
                <a:latin typeface="+mj-lt"/>
              </a:rPr>
              <a:t>Payment_Type_Id</a:t>
            </a:r>
            <a:r>
              <a:rPr lang="en-US" sz="1400" dirty="0">
                <a:latin typeface="+mj-lt"/>
              </a:rPr>
              <a:t>, </a:t>
            </a:r>
            <a:r>
              <a:rPr lang="en-US" sz="1400" dirty="0" err="1">
                <a:latin typeface="+mj-lt"/>
              </a:rPr>
              <a:t>Payment_Type</a:t>
            </a:r>
            <a:endParaRPr lang="en-US" sz="1400" dirty="0">
              <a:latin typeface="+mj-lt"/>
            </a:endParaRPr>
          </a:p>
          <a:p>
            <a:pPr>
              <a:lnSpc>
                <a:spcPct val="90000"/>
              </a:lnSpc>
              <a:buClr>
                <a:schemeClr val="tx1"/>
              </a:buClr>
              <a:buSzPct val="100000"/>
              <a:buFont typeface="Arial" panose="020B0604020202020204" pitchFamily="34" charset="0"/>
              <a:buChar char="•"/>
            </a:pPr>
            <a:endParaRPr lang="en-US" sz="1300" dirty="0"/>
          </a:p>
          <a:p>
            <a:pPr>
              <a:lnSpc>
                <a:spcPct val="90000"/>
              </a:lnSpc>
              <a:buClr>
                <a:schemeClr val="tx1"/>
              </a:buClr>
              <a:buSzPct val="100000"/>
              <a:buFont typeface="Arial" panose="020B0604020202020204" pitchFamily="34" charset="0"/>
              <a:buChar char="•"/>
            </a:pPr>
            <a:endParaRPr lang="en-US" sz="1300" dirty="0"/>
          </a:p>
          <a:p>
            <a:pPr>
              <a:lnSpc>
                <a:spcPct val="90000"/>
              </a:lnSpc>
              <a:buClr>
                <a:schemeClr val="tx1"/>
              </a:buClr>
              <a:buSzPct val="100000"/>
              <a:buFont typeface="Arial" panose="020B0604020202020204" pitchFamily="34" charset="0"/>
              <a:buChar char="•"/>
            </a:pPr>
            <a:endParaRPr lang="en-US" sz="1300" dirty="0"/>
          </a:p>
          <a:p>
            <a:pPr>
              <a:lnSpc>
                <a:spcPct val="90000"/>
              </a:lnSpc>
              <a:buClr>
                <a:schemeClr val="tx1"/>
              </a:buClr>
              <a:buSzPct val="100000"/>
              <a:buFont typeface="Arial" panose="020B0604020202020204" pitchFamily="34" charset="0"/>
              <a:buChar char="•"/>
            </a:pPr>
            <a:endParaRPr lang="en-US" sz="1300" dirty="0"/>
          </a:p>
          <a:p>
            <a:pPr>
              <a:lnSpc>
                <a:spcPct val="90000"/>
              </a:lnSpc>
              <a:buClr>
                <a:schemeClr val="tx1"/>
              </a:buClr>
              <a:buSzPct val="100000"/>
              <a:buFont typeface="Arial" panose="020B0604020202020204" pitchFamily="34" charset="0"/>
              <a:buChar char="•"/>
            </a:pPr>
            <a:endParaRPr lang="en-US" sz="1300" dirty="0"/>
          </a:p>
          <a:p>
            <a:pPr>
              <a:lnSpc>
                <a:spcPct val="90000"/>
              </a:lnSpc>
              <a:buClr>
                <a:schemeClr val="tx1"/>
              </a:buClr>
              <a:buSzPct val="100000"/>
              <a:buFont typeface="Arial" panose="020B0604020202020204" pitchFamily="34" charset="0"/>
              <a:buChar char="•"/>
            </a:pPr>
            <a:endParaRPr lang="en-US" sz="1300" dirty="0"/>
          </a:p>
          <a:p>
            <a:pPr>
              <a:lnSpc>
                <a:spcPct val="90000"/>
              </a:lnSpc>
              <a:buClr>
                <a:schemeClr val="tx1"/>
              </a:buClr>
              <a:buSzPct val="100000"/>
              <a:buFont typeface="Arial" panose="020B0604020202020204" pitchFamily="34" charset="0"/>
              <a:buChar char="•"/>
            </a:pPr>
            <a:endParaRPr lang="en-US" sz="1300" dirty="0"/>
          </a:p>
          <a:p>
            <a:pPr>
              <a:lnSpc>
                <a:spcPct val="90000"/>
              </a:lnSpc>
              <a:buClr>
                <a:schemeClr val="tx1"/>
              </a:buClr>
              <a:buSzPct val="100000"/>
              <a:buFont typeface="Arial" panose="020B0604020202020204" pitchFamily="34" charset="0"/>
              <a:buChar char="•"/>
            </a:pPr>
            <a:endParaRPr lang="en-US" sz="1300" dirty="0"/>
          </a:p>
        </p:txBody>
      </p:sp>
      <p:pic>
        <p:nvPicPr>
          <p:cNvPr id="7" name="Graphic 6" descr="Database">
            <a:extLst>
              <a:ext uri="{FF2B5EF4-FFF2-40B4-BE49-F238E27FC236}">
                <a16:creationId xmlns:a16="http://schemas.microsoft.com/office/drawing/2014/main" id="{6CE808AA-53B0-43AC-B34D-344543DC3A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Tree>
    <p:extLst>
      <p:ext uri="{BB962C8B-B14F-4D97-AF65-F5344CB8AC3E}">
        <p14:creationId xmlns:p14="http://schemas.microsoft.com/office/powerpoint/2010/main" val="120375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5C32-19CA-4EBD-8C41-C609BC5AC2F3}"/>
              </a:ext>
            </a:extLst>
          </p:cNvPr>
          <p:cNvSpPr>
            <a:spLocks noGrp="1"/>
          </p:cNvSpPr>
          <p:nvPr>
            <p:ph type="title"/>
          </p:nvPr>
        </p:nvSpPr>
        <p:spPr/>
        <p:txBody>
          <a:bodyPr>
            <a:normAutofit/>
          </a:bodyPr>
          <a:lstStyle/>
          <a:p>
            <a:pPr algn="ctr"/>
            <a:r>
              <a:rPr lang="en-US" sz="3200" dirty="0">
                <a:cs typeface="Calibri" panose="020F0502020204030204" pitchFamily="34" charset="0"/>
              </a:rPr>
              <a:t>Entity Relationship Diagram</a:t>
            </a:r>
          </a:p>
        </p:txBody>
      </p:sp>
      <p:pic>
        <p:nvPicPr>
          <p:cNvPr id="5" name="Content Placeholder 4">
            <a:extLst>
              <a:ext uri="{FF2B5EF4-FFF2-40B4-BE49-F238E27FC236}">
                <a16:creationId xmlns:a16="http://schemas.microsoft.com/office/drawing/2014/main" id="{A7F6B03D-0259-4265-831B-907BDF72D816}"/>
              </a:ext>
            </a:extLst>
          </p:cNvPr>
          <p:cNvPicPr>
            <a:picLocks noGrp="1" noChangeAspect="1"/>
          </p:cNvPicPr>
          <p:nvPr>
            <p:ph idx="1"/>
          </p:nvPr>
        </p:nvPicPr>
        <p:blipFill>
          <a:blip r:embed="rId2"/>
          <a:stretch>
            <a:fillRect/>
          </a:stretch>
        </p:blipFill>
        <p:spPr>
          <a:xfrm>
            <a:off x="424071" y="1252025"/>
            <a:ext cx="8596668" cy="5374062"/>
          </a:xfrm>
        </p:spPr>
      </p:pic>
    </p:spTree>
    <p:extLst>
      <p:ext uri="{BB962C8B-B14F-4D97-AF65-F5344CB8AC3E}">
        <p14:creationId xmlns:p14="http://schemas.microsoft.com/office/powerpoint/2010/main" val="305875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66F9-2D26-4F64-802B-2850A545374D}"/>
              </a:ext>
            </a:extLst>
          </p:cNvPr>
          <p:cNvSpPr>
            <a:spLocks noGrp="1"/>
          </p:cNvSpPr>
          <p:nvPr>
            <p:ph type="title"/>
          </p:nvPr>
        </p:nvSpPr>
        <p:spPr/>
        <p:txBody>
          <a:bodyPr>
            <a:normAutofit/>
          </a:bodyPr>
          <a:lstStyle/>
          <a:p>
            <a:pPr algn="ctr"/>
            <a:r>
              <a:rPr lang="en-US" sz="3200" dirty="0"/>
              <a:t>Relationships and Cardinalities</a:t>
            </a:r>
          </a:p>
        </p:txBody>
      </p:sp>
      <p:graphicFrame>
        <p:nvGraphicFramePr>
          <p:cNvPr id="15" name="Content Placeholder 14">
            <a:extLst>
              <a:ext uri="{FF2B5EF4-FFF2-40B4-BE49-F238E27FC236}">
                <a16:creationId xmlns:a16="http://schemas.microsoft.com/office/drawing/2014/main" id="{C069DD2A-AD4B-48C7-9072-5EF5D0449AFB}"/>
              </a:ext>
            </a:extLst>
          </p:cNvPr>
          <p:cNvGraphicFramePr>
            <a:graphicFrameLocks noGrp="1"/>
          </p:cNvGraphicFramePr>
          <p:nvPr>
            <p:ph idx="1"/>
            <p:extLst>
              <p:ext uri="{D42A27DB-BD31-4B8C-83A1-F6EECF244321}">
                <p14:modId xmlns:p14="http://schemas.microsoft.com/office/powerpoint/2010/main" val="3395424946"/>
              </p:ext>
            </p:extLst>
          </p:nvPr>
        </p:nvGraphicFramePr>
        <p:xfrm>
          <a:off x="957942" y="1930400"/>
          <a:ext cx="8069944" cy="4305409"/>
        </p:xfrm>
        <a:graphic>
          <a:graphicData uri="http://schemas.openxmlformats.org/drawingml/2006/table">
            <a:tbl>
              <a:tblPr firstRow="1" bandRow="1">
                <a:tableStyleId>{C083E6E3-FA7D-4D7B-A595-EF9225AFEA82}</a:tableStyleId>
              </a:tblPr>
              <a:tblGrid>
                <a:gridCol w="2689981">
                  <a:extLst>
                    <a:ext uri="{9D8B030D-6E8A-4147-A177-3AD203B41FA5}">
                      <a16:colId xmlns:a16="http://schemas.microsoft.com/office/drawing/2014/main" val="400422385"/>
                    </a:ext>
                  </a:extLst>
                </a:gridCol>
                <a:gridCol w="2689981">
                  <a:extLst>
                    <a:ext uri="{9D8B030D-6E8A-4147-A177-3AD203B41FA5}">
                      <a16:colId xmlns:a16="http://schemas.microsoft.com/office/drawing/2014/main" val="994067088"/>
                    </a:ext>
                  </a:extLst>
                </a:gridCol>
                <a:gridCol w="1344991">
                  <a:extLst>
                    <a:ext uri="{9D8B030D-6E8A-4147-A177-3AD203B41FA5}">
                      <a16:colId xmlns:a16="http://schemas.microsoft.com/office/drawing/2014/main" val="2187165366"/>
                    </a:ext>
                  </a:extLst>
                </a:gridCol>
                <a:gridCol w="1344991">
                  <a:extLst>
                    <a:ext uri="{9D8B030D-6E8A-4147-A177-3AD203B41FA5}">
                      <a16:colId xmlns:a16="http://schemas.microsoft.com/office/drawing/2014/main" val="4050578268"/>
                    </a:ext>
                  </a:extLst>
                </a:gridCol>
              </a:tblGrid>
              <a:tr h="795796">
                <a:tc gridSpan="2">
                  <a:txBody>
                    <a:bodyPr/>
                    <a:lstStyle/>
                    <a:p>
                      <a:r>
                        <a:rPr lang="en-US" sz="1400" dirty="0"/>
                        <a:t>Entity Relationships</a:t>
                      </a:r>
                    </a:p>
                  </a:txBody>
                  <a:tcPr/>
                </a:tc>
                <a:tc hMerge="1">
                  <a:txBody>
                    <a:bodyPr/>
                    <a:lstStyle/>
                    <a:p>
                      <a:endParaRPr lang="en-US" dirty="0"/>
                    </a:p>
                  </a:txBody>
                  <a:tcPr>
                    <a:solidFill>
                      <a:schemeClr val="bg1"/>
                    </a:solidFill>
                  </a:tcPr>
                </a:tc>
                <a:tc gridSpan="2">
                  <a:txBody>
                    <a:bodyPr/>
                    <a:lstStyle/>
                    <a:p>
                      <a:r>
                        <a:rPr lang="en-US" sz="1400" dirty="0"/>
                        <a:t>Cardinalities</a:t>
                      </a:r>
                    </a:p>
                  </a:txBody>
                  <a:tcPr/>
                </a:tc>
                <a:tc hMerge="1">
                  <a:txBody>
                    <a:bodyPr/>
                    <a:lstStyle/>
                    <a:p>
                      <a:endParaRPr lang="en-US"/>
                    </a:p>
                  </a:txBody>
                  <a:tcPr/>
                </a:tc>
                <a:extLst>
                  <a:ext uri="{0D108BD9-81ED-4DB2-BD59-A6C34878D82A}">
                    <a16:rowId xmlns:a16="http://schemas.microsoft.com/office/drawing/2014/main" val="1149530425"/>
                  </a:ext>
                </a:extLst>
              </a:tr>
              <a:tr h="389957">
                <a:tc>
                  <a:txBody>
                    <a:bodyPr/>
                    <a:lstStyle/>
                    <a:p>
                      <a:r>
                        <a:rPr lang="en-US" sz="1400" b="1" dirty="0"/>
                        <a:t>Parent</a:t>
                      </a:r>
                      <a:r>
                        <a:rPr lang="en-US" sz="1400" dirty="0"/>
                        <a:t> </a:t>
                      </a:r>
                    </a:p>
                  </a:txBody>
                  <a:tcPr/>
                </a:tc>
                <a:tc>
                  <a:txBody>
                    <a:bodyPr/>
                    <a:lstStyle/>
                    <a:p>
                      <a:r>
                        <a:rPr lang="en-US" sz="1400" b="1" dirty="0"/>
                        <a:t>Child</a:t>
                      </a:r>
                    </a:p>
                  </a:txBody>
                  <a:tcPr/>
                </a:tc>
                <a:tc>
                  <a:txBody>
                    <a:bodyPr/>
                    <a:lstStyle/>
                    <a:p>
                      <a:r>
                        <a:rPr lang="en-US" sz="1400" b="1" dirty="0"/>
                        <a:t>Max</a:t>
                      </a:r>
                    </a:p>
                  </a:txBody>
                  <a:tcPr/>
                </a:tc>
                <a:tc>
                  <a:txBody>
                    <a:bodyPr/>
                    <a:lstStyle/>
                    <a:p>
                      <a:r>
                        <a:rPr lang="en-US" sz="1400" dirty="0"/>
                        <a:t>Min</a:t>
                      </a:r>
                    </a:p>
                  </a:txBody>
                  <a:tcPr/>
                </a:tc>
                <a:extLst>
                  <a:ext uri="{0D108BD9-81ED-4DB2-BD59-A6C34878D82A}">
                    <a16:rowId xmlns:a16="http://schemas.microsoft.com/office/drawing/2014/main" val="1550347527"/>
                  </a:ext>
                </a:extLst>
              </a:tr>
              <a:tr h="389957">
                <a:tc>
                  <a:txBody>
                    <a:bodyPr/>
                    <a:lstStyle/>
                    <a:p>
                      <a:r>
                        <a:rPr lang="en-US" sz="1400" dirty="0"/>
                        <a:t>Customer</a:t>
                      </a:r>
                    </a:p>
                  </a:txBody>
                  <a:tcPr/>
                </a:tc>
                <a:tc>
                  <a:txBody>
                    <a:bodyPr/>
                    <a:lstStyle/>
                    <a:p>
                      <a:r>
                        <a:rPr lang="en-US" sz="1400" dirty="0"/>
                        <a:t>Customizations</a:t>
                      </a:r>
                    </a:p>
                  </a:txBody>
                  <a:tcPr/>
                </a:tc>
                <a:tc>
                  <a:txBody>
                    <a:bodyPr/>
                    <a:lstStyle/>
                    <a:p>
                      <a:r>
                        <a:rPr lang="en-US" sz="1400" dirty="0"/>
                        <a:t>1:M</a:t>
                      </a:r>
                    </a:p>
                  </a:txBody>
                  <a:tcPr/>
                </a:tc>
                <a:tc>
                  <a:txBody>
                    <a:bodyPr/>
                    <a:lstStyle/>
                    <a:p>
                      <a:r>
                        <a:rPr lang="en-US" sz="1400" dirty="0"/>
                        <a:t>1:1</a:t>
                      </a:r>
                    </a:p>
                  </a:txBody>
                  <a:tcPr/>
                </a:tc>
                <a:extLst>
                  <a:ext uri="{0D108BD9-81ED-4DB2-BD59-A6C34878D82A}">
                    <a16:rowId xmlns:a16="http://schemas.microsoft.com/office/drawing/2014/main" val="847408577"/>
                  </a:ext>
                </a:extLst>
              </a:tr>
              <a:tr h="389957">
                <a:tc>
                  <a:txBody>
                    <a:bodyPr/>
                    <a:lstStyle/>
                    <a:p>
                      <a:r>
                        <a:rPr lang="en-US" sz="1400" dirty="0"/>
                        <a:t>Order Details</a:t>
                      </a:r>
                    </a:p>
                  </a:txBody>
                  <a:tcPr/>
                </a:tc>
                <a:tc>
                  <a:txBody>
                    <a:bodyPr/>
                    <a:lstStyle/>
                    <a:p>
                      <a:r>
                        <a:rPr lang="en-US" sz="1400" dirty="0"/>
                        <a:t>Payment</a:t>
                      </a:r>
                    </a:p>
                  </a:txBody>
                  <a:tcPr/>
                </a:tc>
                <a:tc>
                  <a:txBody>
                    <a:bodyPr/>
                    <a:lstStyle/>
                    <a:p>
                      <a:r>
                        <a:rPr lang="en-US" sz="1400" dirty="0"/>
                        <a:t>1:1</a:t>
                      </a:r>
                    </a:p>
                  </a:txBody>
                  <a:tcPr/>
                </a:tc>
                <a:tc>
                  <a:txBody>
                    <a:bodyPr/>
                    <a:lstStyle/>
                    <a:p>
                      <a:r>
                        <a:rPr lang="en-US" sz="1400" dirty="0"/>
                        <a:t>1:1</a:t>
                      </a:r>
                    </a:p>
                  </a:txBody>
                  <a:tcPr/>
                </a:tc>
                <a:extLst>
                  <a:ext uri="{0D108BD9-81ED-4DB2-BD59-A6C34878D82A}">
                    <a16:rowId xmlns:a16="http://schemas.microsoft.com/office/drawing/2014/main" val="1670574692"/>
                  </a:ext>
                </a:extLst>
              </a:tr>
              <a:tr h="389957">
                <a:tc>
                  <a:txBody>
                    <a:bodyPr/>
                    <a:lstStyle/>
                    <a:p>
                      <a:r>
                        <a:rPr lang="en-US" sz="1400" dirty="0"/>
                        <a:t>Payment</a:t>
                      </a:r>
                    </a:p>
                  </a:txBody>
                  <a:tcPr/>
                </a:tc>
                <a:tc>
                  <a:txBody>
                    <a:bodyPr/>
                    <a:lstStyle/>
                    <a:p>
                      <a:r>
                        <a:rPr lang="en-US" sz="1400" dirty="0"/>
                        <a:t>Payment Types</a:t>
                      </a:r>
                    </a:p>
                  </a:txBody>
                  <a:tcPr/>
                </a:tc>
                <a:tc>
                  <a:txBody>
                    <a:bodyPr/>
                    <a:lstStyle/>
                    <a:p>
                      <a:r>
                        <a:rPr lang="en-US" sz="1400" dirty="0"/>
                        <a:t>1:1</a:t>
                      </a:r>
                    </a:p>
                  </a:txBody>
                  <a:tcPr/>
                </a:tc>
                <a:tc>
                  <a:txBody>
                    <a:bodyPr/>
                    <a:lstStyle/>
                    <a:p>
                      <a:r>
                        <a:rPr lang="en-US" sz="1400" dirty="0"/>
                        <a:t>1:1</a:t>
                      </a:r>
                    </a:p>
                  </a:txBody>
                  <a:tcPr/>
                </a:tc>
                <a:extLst>
                  <a:ext uri="{0D108BD9-81ED-4DB2-BD59-A6C34878D82A}">
                    <a16:rowId xmlns:a16="http://schemas.microsoft.com/office/drawing/2014/main" val="1165458928"/>
                  </a:ext>
                </a:extLst>
              </a:tr>
              <a:tr h="389957">
                <a:tc>
                  <a:txBody>
                    <a:bodyPr/>
                    <a:lstStyle/>
                    <a:p>
                      <a:r>
                        <a:rPr lang="en-US" sz="1400" dirty="0"/>
                        <a:t>Model</a:t>
                      </a:r>
                    </a:p>
                  </a:txBody>
                  <a:tcPr/>
                </a:tc>
                <a:tc>
                  <a:txBody>
                    <a:bodyPr/>
                    <a:lstStyle/>
                    <a:p>
                      <a:r>
                        <a:rPr lang="en-US" sz="1400" dirty="0"/>
                        <a:t>Customizations</a:t>
                      </a:r>
                    </a:p>
                  </a:txBody>
                  <a:tcPr/>
                </a:tc>
                <a:tc>
                  <a:txBody>
                    <a:bodyPr/>
                    <a:lstStyle/>
                    <a:p>
                      <a:r>
                        <a:rPr lang="en-US" sz="1400" dirty="0"/>
                        <a:t>1:M</a:t>
                      </a:r>
                    </a:p>
                  </a:txBody>
                  <a:tcPr/>
                </a:tc>
                <a:tc>
                  <a:txBody>
                    <a:bodyPr/>
                    <a:lstStyle/>
                    <a:p>
                      <a:r>
                        <a:rPr lang="en-US" sz="1400" dirty="0"/>
                        <a:t>1:1</a:t>
                      </a:r>
                    </a:p>
                  </a:txBody>
                  <a:tcPr/>
                </a:tc>
                <a:extLst>
                  <a:ext uri="{0D108BD9-81ED-4DB2-BD59-A6C34878D82A}">
                    <a16:rowId xmlns:a16="http://schemas.microsoft.com/office/drawing/2014/main" val="537171599"/>
                  </a:ext>
                </a:extLst>
              </a:tr>
              <a:tr h="389957">
                <a:tc>
                  <a:txBody>
                    <a:bodyPr/>
                    <a:lstStyle/>
                    <a:p>
                      <a:r>
                        <a:rPr lang="en-US" sz="1400" dirty="0"/>
                        <a:t>Version</a:t>
                      </a:r>
                    </a:p>
                  </a:txBody>
                  <a:tcPr/>
                </a:tc>
                <a:tc>
                  <a:txBody>
                    <a:bodyPr/>
                    <a:lstStyle/>
                    <a:p>
                      <a:r>
                        <a:rPr lang="en-US" sz="1400" dirty="0"/>
                        <a:t>Customizations</a:t>
                      </a:r>
                    </a:p>
                  </a:txBody>
                  <a:tcPr/>
                </a:tc>
                <a:tc>
                  <a:txBody>
                    <a:bodyPr/>
                    <a:lstStyle/>
                    <a:p>
                      <a:r>
                        <a:rPr lang="en-US" sz="1400" dirty="0"/>
                        <a:t>1:M</a:t>
                      </a:r>
                    </a:p>
                  </a:txBody>
                  <a:tcPr/>
                </a:tc>
                <a:tc>
                  <a:txBody>
                    <a:bodyPr/>
                    <a:lstStyle/>
                    <a:p>
                      <a:r>
                        <a:rPr lang="en-US" sz="1400" dirty="0"/>
                        <a:t>1:1</a:t>
                      </a:r>
                    </a:p>
                  </a:txBody>
                  <a:tcPr/>
                </a:tc>
                <a:extLst>
                  <a:ext uri="{0D108BD9-81ED-4DB2-BD59-A6C34878D82A}">
                    <a16:rowId xmlns:a16="http://schemas.microsoft.com/office/drawing/2014/main" val="283607281"/>
                  </a:ext>
                </a:extLst>
              </a:tr>
              <a:tr h="389957">
                <a:tc>
                  <a:txBody>
                    <a:bodyPr/>
                    <a:lstStyle/>
                    <a:p>
                      <a:r>
                        <a:rPr lang="en-US" sz="1400" dirty="0"/>
                        <a:t>Wheel</a:t>
                      </a:r>
                    </a:p>
                  </a:txBody>
                  <a:tcPr/>
                </a:tc>
                <a:tc>
                  <a:txBody>
                    <a:bodyPr/>
                    <a:lstStyle/>
                    <a:p>
                      <a:r>
                        <a:rPr lang="en-US" sz="1400" dirty="0"/>
                        <a:t>Customizations</a:t>
                      </a:r>
                      <a:endParaRPr lang="en-US" sz="1400" dirty="0">
                        <a:solidFill>
                          <a:schemeClr val="tx1"/>
                        </a:solidFill>
                      </a:endParaRPr>
                    </a:p>
                  </a:txBody>
                  <a:tcPr/>
                </a:tc>
                <a:tc>
                  <a:txBody>
                    <a:bodyPr/>
                    <a:lstStyle/>
                    <a:p>
                      <a:r>
                        <a:rPr lang="en-US" sz="1400" dirty="0"/>
                        <a:t>1:M</a:t>
                      </a:r>
                      <a:endParaRPr lang="en-US" sz="1400" dirty="0">
                        <a:solidFill>
                          <a:schemeClr val="tx1"/>
                        </a:solidFill>
                      </a:endParaRPr>
                    </a:p>
                  </a:txBody>
                  <a:tcPr/>
                </a:tc>
                <a:tc>
                  <a:txBody>
                    <a:bodyPr/>
                    <a:lstStyle/>
                    <a:p>
                      <a:r>
                        <a:rPr lang="en-US" sz="1400" dirty="0"/>
                        <a:t>1:1</a:t>
                      </a:r>
                      <a:endParaRPr lang="en-US" sz="1400" dirty="0">
                        <a:solidFill>
                          <a:schemeClr val="tx1">
                            <a:lumMod val="65000"/>
                            <a:lumOff val="35000"/>
                          </a:schemeClr>
                        </a:solidFill>
                      </a:endParaRPr>
                    </a:p>
                  </a:txBody>
                  <a:tcPr/>
                </a:tc>
                <a:extLst>
                  <a:ext uri="{0D108BD9-81ED-4DB2-BD59-A6C34878D82A}">
                    <a16:rowId xmlns:a16="http://schemas.microsoft.com/office/drawing/2014/main" val="605182419"/>
                  </a:ext>
                </a:extLst>
              </a:tr>
              <a:tr h="389957">
                <a:tc>
                  <a:txBody>
                    <a:bodyPr/>
                    <a:lstStyle/>
                    <a:p>
                      <a:r>
                        <a:rPr lang="en-US" sz="1400" dirty="0"/>
                        <a:t>Interior</a:t>
                      </a:r>
                    </a:p>
                  </a:txBody>
                  <a:tcPr/>
                </a:tc>
                <a:tc>
                  <a:txBody>
                    <a:bodyPr/>
                    <a:lstStyle/>
                    <a:p>
                      <a:r>
                        <a:rPr lang="en-US" sz="1400" dirty="0"/>
                        <a:t>Customizations</a:t>
                      </a:r>
                    </a:p>
                  </a:txBody>
                  <a:tcPr/>
                </a:tc>
                <a:tc>
                  <a:txBody>
                    <a:bodyPr/>
                    <a:lstStyle/>
                    <a:p>
                      <a:r>
                        <a:rPr lang="en-US" sz="1400" dirty="0"/>
                        <a:t>1:M</a:t>
                      </a:r>
                      <a:endParaRPr lang="en-US" sz="1400" dirty="0">
                        <a:solidFill>
                          <a:schemeClr val="tx1"/>
                        </a:solidFill>
                      </a:endParaRPr>
                    </a:p>
                  </a:txBody>
                  <a:tcPr/>
                </a:tc>
                <a:tc>
                  <a:txBody>
                    <a:bodyPr/>
                    <a:lstStyle/>
                    <a:p>
                      <a:r>
                        <a:rPr lang="en-US" sz="1400" dirty="0"/>
                        <a:t>1:1</a:t>
                      </a:r>
                      <a:endParaRPr lang="en-US" sz="1400" dirty="0">
                        <a:solidFill>
                          <a:schemeClr val="tx1">
                            <a:lumMod val="65000"/>
                            <a:lumOff val="35000"/>
                          </a:schemeClr>
                        </a:solidFill>
                      </a:endParaRPr>
                    </a:p>
                  </a:txBody>
                  <a:tcPr/>
                </a:tc>
                <a:extLst>
                  <a:ext uri="{0D108BD9-81ED-4DB2-BD59-A6C34878D82A}">
                    <a16:rowId xmlns:a16="http://schemas.microsoft.com/office/drawing/2014/main" val="2095326148"/>
                  </a:ext>
                </a:extLst>
              </a:tr>
              <a:tr h="389957">
                <a:tc>
                  <a:txBody>
                    <a:bodyPr/>
                    <a:lstStyle/>
                    <a:p>
                      <a:r>
                        <a:rPr lang="en-US" sz="1400" dirty="0"/>
                        <a:t>Color</a:t>
                      </a:r>
                    </a:p>
                  </a:txBody>
                  <a:tcPr/>
                </a:tc>
                <a:tc>
                  <a:txBody>
                    <a:bodyPr/>
                    <a:lstStyle/>
                    <a:p>
                      <a:r>
                        <a:rPr lang="en-US" sz="1400" dirty="0"/>
                        <a:t>Customizations</a:t>
                      </a:r>
                    </a:p>
                  </a:txBody>
                  <a:tcPr/>
                </a:tc>
                <a:tc>
                  <a:txBody>
                    <a:bodyPr/>
                    <a:lstStyle/>
                    <a:p>
                      <a:r>
                        <a:rPr lang="en-US" sz="1400" dirty="0"/>
                        <a:t>1:M</a:t>
                      </a:r>
                      <a:endParaRPr lang="en-US" sz="1400" dirty="0">
                        <a:solidFill>
                          <a:schemeClr val="tx1"/>
                        </a:solidFill>
                      </a:endParaRPr>
                    </a:p>
                  </a:txBody>
                  <a:tcPr/>
                </a:tc>
                <a:tc>
                  <a:txBody>
                    <a:bodyPr/>
                    <a:lstStyle/>
                    <a:p>
                      <a:r>
                        <a:rPr lang="en-US" sz="1400" dirty="0"/>
                        <a:t>1:1</a:t>
                      </a:r>
                      <a:endParaRPr lang="en-US" sz="1400" dirty="0">
                        <a:solidFill>
                          <a:schemeClr val="tx1">
                            <a:lumMod val="65000"/>
                            <a:lumOff val="35000"/>
                          </a:schemeClr>
                        </a:solidFill>
                      </a:endParaRPr>
                    </a:p>
                  </a:txBody>
                  <a:tcPr/>
                </a:tc>
                <a:extLst>
                  <a:ext uri="{0D108BD9-81ED-4DB2-BD59-A6C34878D82A}">
                    <a16:rowId xmlns:a16="http://schemas.microsoft.com/office/drawing/2014/main" val="830776437"/>
                  </a:ext>
                </a:extLst>
              </a:tr>
            </a:tbl>
          </a:graphicData>
        </a:graphic>
      </p:graphicFrame>
    </p:spTree>
    <p:extLst>
      <p:ext uri="{BB962C8B-B14F-4D97-AF65-F5344CB8AC3E}">
        <p14:creationId xmlns:p14="http://schemas.microsoft.com/office/powerpoint/2010/main" val="315714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4CFD-C880-46A1-A0AC-826841EB6C13}"/>
              </a:ext>
            </a:extLst>
          </p:cNvPr>
          <p:cNvSpPr>
            <a:spLocks noGrp="1"/>
          </p:cNvSpPr>
          <p:nvPr>
            <p:ph type="title"/>
          </p:nvPr>
        </p:nvSpPr>
        <p:spPr/>
        <p:txBody>
          <a:bodyPr>
            <a:normAutofit/>
          </a:bodyPr>
          <a:lstStyle/>
          <a:p>
            <a:r>
              <a:rPr lang="en-US" sz="3200" dirty="0"/>
              <a:t>SQL Query 1</a:t>
            </a:r>
          </a:p>
        </p:txBody>
      </p:sp>
      <p:sp>
        <p:nvSpPr>
          <p:cNvPr id="3" name="Content Placeholder 2">
            <a:extLst>
              <a:ext uri="{FF2B5EF4-FFF2-40B4-BE49-F238E27FC236}">
                <a16:creationId xmlns:a16="http://schemas.microsoft.com/office/drawing/2014/main" id="{CC3B422B-8D71-4514-9D9D-D4DF12B2FB81}"/>
              </a:ext>
            </a:extLst>
          </p:cNvPr>
          <p:cNvSpPr>
            <a:spLocks noGrp="1"/>
          </p:cNvSpPr>
          <p:nvPr>
            <p:ph idx="1"/>
          </p:nvPr>
        </p:nvSpPr>
        <p:spPr>
          <a:xfrm>
            <a:off x="677334" y="1659989"/>
            <a:ext cx="8596668" cy="3643531"/>
          </a:xfrm>
        </p:spPr>
        <p:txBody>
          <a:bodyPr/>
          <a:lstStyle/>
          <a:p>
            <a:pPr marL="0" indent="0">
              <a:buNone/>
            </a:pPr>
            <a:r>
              <a:rPr lang="en-US" sz="1600" dirty="0"/>
              <a:t>Display Customization Pricing</a:t>
            </a:r>
          </a:p>
          <a:p>
            <a:pPr marL="0" indent="0">
              <a:buNone/>
            </a:pPr>
            <a:endParaRPr lang="en-US" dirty="0"/>
          </a:p>
        </p:txBody>
      </p:sp>
      <p:pic>
        <p:nvPicPr>
          <p:cNvPr id="5" name="Picture 4">
            <a:extLst>
              <a:ext uri="{FF2B5EF4-FFF2-40B4-BE49-F238E27FC236}">
                <a16:creationId xmlns:a16="http://schemas.microsoft.com/office/drawing/2014/main" id="{40769789-068A-49AB-B7C8-A9A0D742E336}"/>
              </a:ext>
            </a:extLst>
          </p:cNvPr>
          <p:cNvPicPr>
            <a:picLocks noChangeAspect="1"/>
          </p:cNvPicPr>
          <p:nvPr/>
        </p:nvPicPr>
        <p:blipFill>
          <a:blip r:embed="rId2"/>
          <a:stretch>
            <a:fillRect/>
          </a:stretch>
        </p:blipFill>
        <p:spPr>
          <a:xfrm>
            <a:off x="653888" y="2194561"/>
            <a:ext cx="8392696" cy="4159348"/>
          </a:xfrm>
          <a:prstGeom prst="rect">
            <a:avLst/>
          </a:prstGeom>
        </p:spPr>
      </p:pic>
    </p:spTree>
    <p:extLst>
      <p:ext uri="{BB962C8B-B14F-4D97-AF65-F5344CB8AC3E}">
        <p14:creationId xmlns:p14="http://schemas.microsoft.com/office/powerpoint/2010/main" val="230504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CE44-B5E8-4E75-8110-759B4D85E939}"/>
              </a:ext>
            </a:extLst>
          </p:cNvPr>
          <p:cNvSpPr>
            <a:spLocks noGrp="1"/>
          </p:cNvSpPr>
          <p:nvPr>
            <p:ph type="title"/>
          </p:nvPr>
        </p:nvSpPr>
        <p:spPr/>
        <p:txBody>
          <a:bodyPr/>
          <a:lstStyle/>
          <a:p>
            <a:r>
              <a:rPr lang="en-US" sz="3200" dirty="0"/>
              <a:t>SQL Query 2</a:t>
            </a:r>
            <a:br>
              <a:rPr lang="en-US" dirty="0"/>
            </a:br>
            <a:endParaRPr lang="en-US" dirty="0"/>
          </a:p>
        </p:txBody>
      </p:sp>
      <p:sp>
        <p:nvSpPr>
          <p:cNvPr id="3" name="Content Placeholder 2">
            <a:extLst>
              <a:ext uri="{FF2B5EF4-FFF2-40B4-BE49-F238E27FC236}">
                <a16:creationId xmlns:a16="http://schemas.microsoft.com/office/drawing/2014/main" id="{45919F48-C904-4616-81BC-18C5D377124C}"/>
              </a:ext>
            </a:extLst>
          </p:cNvPr>
          <p:cNvSpPr>
            <a:spLocks noGrp="1"/>
          </p:cNvSpPr>
          <p:nvPr>
            <p:ph idx="1"/>
          </p:nvPr>
        </p:nvSpPr>
        <p:spPr>
          <a:xfrm>
            <a:off x="677334" y="1457739"/>
            <a:ext cx="8596668" cy="4583624"/>
          </a:xfrm>
        </p:spPr>
        <p:txBody>
          <a:bodyPr/>
          <a:lstStyle/>
          <a:p>
            <a:pPr marL="0" indent="0">
              <a:buNone/>
            </a:pPr>
            <a:r>
              <a:rPr lang="en-US" dirty="0"/>
              <a:t>Display Order Pricing</a:t>
            </a:r>
          </a:p>
          <a:p>
            <a:endParaRPr lang="en-US" dirty="0"/>
          </a:p>
        </p:txBody>
      </p:sp>
      <p:pic>
        <p:nvPicPr>
          <p:cNvPr id="5" name="Picture 4">
            <a:extLst>
              <a:ext uri="{FF2B5EF4-FFF2-40B4-BE49-F238E27FC236}">
                <a16:creationId xmlns:a16="http://schemas.microsoft.com/office/drawing/2014/main" id="{9A2AF42F-B89E-4B54-8425-1D3D370B37D4}"/>
              </a:ext>
            </a:extLst>
          </p:cNvPr>
          <p:cNvPicPr>
            <a:picLocks noChangeAspect="1"/>
          </p:cNvPicPr>
          <p:nvPr/>
        </p:nvPicPr>
        <p:blipFill>
          <a:blip r:embed="rId2"/>
          <a:stretch>
            <a:fillRect/>
          </a:stretch>
        </p:blipFill>
        <p:spPr>
          <a:xfrm>
            <a:off x="770099" y="1927746"/>
            <a:ext cx="5577691" cy="4772690"/>
          </a:xfrm>
          <a:prstGeom prst="rect">
            <a:avLst/>
          </a:prstGeom>
        </p:spPr>
      </p:pic>
    </p:spTree>
    <p:extLst>
      <p:ext uri="{BB962C8B-B14F-4D97-AF65-F5344CB8AC3E}">
        <p14:creationId xmlns:p14="http://schemas.microsoft.com/office/powerpoint/2010/main" val="16994477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7</TotalTime>
  <Words>725</Words>
  <Application>Microsoft Office PowerPoint</Application>
  <PresentationFormat>Widescreen</PresentationFormat>
  <Paragraphs>138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Trebuchet MS</vt:lpstr>
      <vt:lpstr>Wingdings 3</vt:lpstr>
      <vt:lpstr>Facet</vt:lpstr>
      <vt:lpstr> Database Management Systems Prof. Dr Helen Uzamere Subject Code – IS 613</vt:lpstr>
      <vt:lpstr>Project Scope</vt:lpstr>
      <vt:lpstr>Problem Definition</vt:lpstr>
      <vt:lpstr>Database Entities</vt:lpstr>
      <vt:lpstr>          Table Attributes</vt:lpstr>
      <vt:lpstr>Entity Relationship Diagram</vt:lpstr>
      <vt:lpstr>Relationships and Cardinalities</vt:lpstr>
      <vt:lpstr>SQL Query 1</vt:lpstr>
      <vt:lpstr>SQL Query 2 </vt:lpstr>
      <vt:lpstr>SQL Query 3</vt:lpstr>
      <vt:lpstr>SQL Query 4</vt:lpstr>
      <vt:lpstr>SQL Query 5</vt:lpstr>
      <vt:lpstr>SQL Query 6</vt:lpstr>
      <vt:lpstr>SQL Query 7</vt:lpstr>
      <vt:lpstr>SQL Query 8</vt:lpstr>
      <vt:lpstr>SQL Query 9</vt:lpstr>
      <vt:lpstr>SQL Query 10</vt:lpstr>
      <vt:lpstr>Main Form</vt:lpstr>
      <vt:lpstr>Employee View Form</vt:lpstr>
      <vt:lpstr>Customer Information Form</vt:lpstr>
      <vt:lpstr>Customer Order Information Form</vt:lpstr>
      <vt:lpstr>Customer View Form</vt:lpstr>
      <vt:lpstr>Car Customization  Form</vt:lpstr>
      <vt:lpstr>Car Payment Form</vt:lpstr>
      <vt:lpstr>Customization Price Report</vt:lpstr>
      <vt:lpstr>Customer Order Details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Management Systems Prof. Dr Helen Uzamere Subject Code – IS 613</dc:title>
  <dc:creator>Rohin Mehta</dc:creator>
  <cp:lastModifiedBy>Rohin Mehta</cp:lastModifiedBy>
  <cp:revision>2</cp:revision>
  <dcterms:created xsi:type="dcterms:W3CDTF">2019-12-11T04:10:00Z</dcterms:created>
  <dcterms:modified xsi:type="dcterms:W3CDTF">2019-12-11T04:17:58Z</dcterms:modified>
</cp:coreProperties>
</file>