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16"/>
  </p:notesMasterIdLst>
  <p:sldIdLst>
    <p:sldId id="262" r:id="rId2"/>
    <p:sldId id="273" r:id="rId3"/>
    <p:sldId id="260" r:id="rId4"/>
    <p:sldId id="261" r:id="rId5"/>
    <p:sldId id="263" r:id="rId6"/>
    <p:sldId id="264" r:id="rId7"/>
    <p:sldId id="274" r:id="rId8"/>
    <p:sldId id="275" r:id="rId9"/>
    <p:sldId id="267" r:id="rId10"/>
    <p:sldId id="268" r:id="rId11"/>
    <p:sldId id="269" r:id="rId12"/>
    <p:sldId id="277" r:id="rId13"/>
    <p:sldId id="27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 Mehta" initials="RM" lastIdx="1" clrIdx="0">
    <p:extLst>
      <p:ext uri="{19B8F6BF-5375-455C-9EA6-DF929625EA0E}">
        <p15:presenceInfo xmlns:p15="http://schemas.microsoft.com/office/powerpoint/2012/main" userId="46b96b346e416b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683CAC-8264-460A-A01A-910BE420224E}" v="68" dt="2020-05-07T09:44:39.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4" d="100"/>
          <a:sy n="64" d="100"/>
        </p:scale>
        <p:origin x="748"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E54FB-E5F0-48BF-A827-2720A7C325C0}"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0A718-EBA2-482B-A5FD-719A7F8A08AD}" type="slidenum">
              <a:rPr lang="en-US" smtClean="0"/>
              <a:t>‹#›</a:t>
            </a:fld>
            <a:endParaRPr lang="en-US"/>
          </a:p>
        </p:txBody>
      </p:sp>
    </p:spTree>
    <p:extLst>
      <p:ext uri="{BB962C8B-B14F-4D97-AF65-F5344CB8AC3E}">
        <p14:creationId xmlns:p14="http://schemas.microsoft.com/office/powerpoint/2010/main" val="173841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0A718-EBA2-482B-A5FD-719A7F8A08AD}" type="slidenum">
              <a:rPr lang="en-US" smtClean="0"/>
              <a:t>10</a:t>
            </a:fld>
            <a:endParaRPr lang="en-US"/>
          </a:p>
        </p:txBody>
      </p:sp>
    </p:spTree>
    <p:extLst>
      <p:ext uri="{BB962C8B-B14F-4D97-AF65-F5344CB8AC3E}">
        <p14:creationId xmlns:p14="http://schemas.microsoft.com/office/powerpoint/2010/main" val="81219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E06E-DB58-413C-8E68-56F06CE960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BE28CD-9B7A-437F-8930-BA56E3C59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9B432-1A43-4EA7-8FD5-9DEF7681F95B}"/>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5" name="Footer Placeholder 4">
            <a:extLst>
              <a:ext uri="{FF2B5EF4-FFF2-40B4-BE49-F238E27FC236}">
                <a16:creationId xmlns:a16="http://schemas.microsoft.com/office/drawing/2014/main" id="{E88ECE32-827C-48F0-9E31-E3324FD2F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0BBA6-C742-4F61-A00D-F4A89736228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5103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91F3-64B1-4D35-86C5-DA5C4AC53A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9103B2-749A-4EAE-A985-0968E70BA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9F599-1D7F-4B9D-99C8-E731696B5AE7}"/>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5" name="Footer Placeholder 4">
            <a:extLst>
              <a:ext uri="{FF2B5EF4-FFF2-40B4-BE49-F238E27FC236}">
                <a16:creationId xmlns:a16="http://schemas.microsoft.com/office/drawing/2014/main" id="{52369E2C-1DF1-480F-A07F-844C51304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21564-772A-44BA-9F00-D787152BA94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40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E522F-C7DB-464A-B49D-B3B5464902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D18EF-C0DF-4070-9B90-98D5C4148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8202E-1588-45DD-BA8F-61035A9B21F9}"/>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5" name="Footer Placeholder 4">
            <a:extLst>
              <a:ext uri="{FF2B5EF4-FFF2-40B4-BE49-F238E27FC236}">
                <a16:creationId xmlns:a16="http://schemas.microsoft.com/office/drawing/2014/main" id="{61BC8712-9D71-409B-8E87-778192312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947FB-1E22-4192-B18E-A2F90E3C6EB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270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DDF1-9351-4B4C-9FA1-F1746A1B9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85146D-2421-44CF-B77A-966CDC2D19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C0E0A-E5AF-4F96-8254-8D525C87A39F}"/>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5" name="Footer Placeholder 4">
            <a:extLst>
              <a:ext uri="{FF2B5EF4-FFF2-40B4-BE49-F238E27FC236}">
                <a16:creationId xmlns:a16="http://schemas.microsoft.com/office/drawing/2014/main" id="{1A17B47F-A7AB-4538-A1A2-0B636187B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94C66-CD9E-4240-B3D9-35BBAF5B41E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666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5D4E-4E42-49CB-B462-04DF50345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ED021-A11D-4210-B7C1-1C8482A91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DE5D0E-D5C6-4EB9-93B8-E61A3F7892A3}"/>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5" name="Footer Placeholder 4">
            <a:extLst>
              <a:ext uri="{FF2B5EF4-FFF2-40B4-BE49-F238E27FC236}">
                <a16:creationId xmlns:a16="http://schemas.microsoft.com/office/drawing/2014/main" id="{EBD80900-DF01-4323-9D13-D08248ED0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7451C-07F9-4EAA-B08D-1AC731457FD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4915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538-A481-480E-8BAB-BF0EEA98DF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73387-A776-4D7F-827E-4AA9722BA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7F782-EE5B-4CF3-BCB3-9C5410D9A0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C608EB-9326-4C2E-9228-35FD977A5FD5}"/>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6" name="Footer Placeholder 5">
            <a:extLst>
              <a:ext uri="{FF2B5EF4-FFF2-40B4-BE49-F238E27FC236}">
                <a16:creationId xmlns:a16="http://schemas.microsoft.com/office/drawing/2014/main" id="{A29BAD80-27F5-4A03-A94D-65E1999E2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23F28-A53F-43CA-B7AB-24332CE246D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4167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BC4A-A1EB-4ACE-ADEB-7FB80B3365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CF6246-E4C9-43D1-850A-9EEEFE1D82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DCD8BB-1515-4469-AC05-4A718B94A6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7B527D-5E29-4E08-AB0C-810D2A7F5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9C959-96CE-41DC-AC37-03C81C92C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AC8C83-4621-4451-A0A0-DA52265CA6AD}"/>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8" name="Footer Placeholder 7">
            <a:extLst>
              <a:ext uri="{FF2B5EF4-FFF2-40B4-BE49-F238E27FC236}">
                <a16:creationId xmlns:a16="http://schemas.microsoft.com/office/drawing/2014/main" id="{52F2F4B4-1D06-4206-ADC2-146ED9824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CAC626-E36E-4F05-87CF-3027C6BD935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769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6F96-53B5-430F-888C-0B2A23F8C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FC43DE-E99D-4D73-8412-9A422987DF56}"/>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4" name="Footer Placeholder 3">
            <a:extLst>
              <a:ext uri="{FF2B5EF4-FFF2-40B4-BE49-F238E27FC236}">
                <a16:creationId xmlns:a16="http://schemas.microsoft.com/office/drawing/2014/main" id="{540C9C5D-4815-4183-AD67-C358DDD97D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05A855-0C06-4824-8619-E308769C616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9398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7F23D-F229-44C6-9939-069D6FAAB3FF}"/>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3" name="Footer Placeholder 2">
            <a:extLst>
              <a:ext uri="{FF2B5EF4-FFF2-40B4-BE49-F238E27FC236}">
                <a16:creationId xmlns:a16="http://schemas.microsoft.com/office/drawing/2014/main" id="{BF1EA788-8409-481E-B9A0-1654A8D6CC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13450E-48AE-4C77-B401-7C65A4E5E8A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01500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D245-875B-4B45-8752-890A07C7B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64CD3-E6E7-4342-A688-0E819BC64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E6B5C8-1AFD-46B2-B9EC-3B582FD2B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3C692-53EA-4054-AE29-6FAC6E05BE2C}"/>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6" name="Footer Placeholder 5">
            <a:extLst>
              <a:ext uri="{FF2B5EF4-FFF2-40B4-BE49-F238E27FC236}">
                <a16:creationId xmlns:a16="http://schemas.microsoft.com/office/drawing/2014/main" id="{F1DC4419-A91C-46C4-A561-5BBF3162C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79959-3FC6-4034-BC7B-B054070131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0074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ADF2-F50B-489F-9389-7C909D920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90B283-5FC3-4A33-BE45-E5F46E49D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06FA65-EE73-43E8-9FEC-37E2EC288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1298C-4A9A-4B4F-8F79-C84779DE3F3F}"/>
              </a:ext>
            </a:extLst>
          </p:cNvPr>
          <p:cNvSpPr>
            <a:spLocks noGrp="1"/>
          </p:cNvSpPr>
          <p:nvPr>
            <p:ph type="dt" sz="half" idx="10"/>
          </p:nvPr>
        </p:nvSpPr>
        <p:spPr/>
        <p:txBody>
          <a:bodyPr/>
          <a:lstStyle/>
          <a:p>
            <a:fld id="{72345051-2045-45DA-935E-2E3CA1A69ADC}" type="datetimeFigureOut">
              <a:rPr lang="en-US" smtClean="0"/>
              <a:t>5/7/2020</a:t>
            </a:fld>
            <a:endParaRPr lang="en-US"/>
          </a:p>
        </p:txBody>
      </p:sp>
      <p:sp>
        <p:nvSpPr>
          <p:cNvPr id="6" name="Footer Placeholder 5">
            <a:extLst>
              <a:ext uri="{FF2B5EF4-FFF2-40B4-BE49-F238E27FC236}">
                <a16:creationId xmlns:a16="http://schemas.microsoft.com/office/drawing/2014/main" id="{2063E7AB-F1D6-4A6C-A8F5-5039993FE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4BA3A8-85E3-48FF-884B-9553D26CAF7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312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FE2633-F85E-44BF-ABC2-3F31ABCD7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D78D35-0496-483C-BB66-0598C7A2B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A0AA6-15BE-4C92-A6FD-0753C3197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5/7/2020</a:t>
            </a:fld>
            <a:endParaRPr lang="en-US"/>
          </a:p>
        </p:txBody>
      </p:sp>
      <p:sp>
        <p:nvSpPr>
          <p:cNvPr id="5" name="Footer Placeholder 4">
            <a:extLst>
              <a:ext uri="{FF2B5EF4-FFF2-40B4-BE49-F238E27FC236}">
                <a16:creationId xmlns:a16="http://schemas.microsoft.com/office/drawing/2014/main" id="{CBDFB62C-DA0F-4EBD-9097-754830EF0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C831D4-B38A-4D24-9459-6E8644F41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0826425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F561-F746-4E0E-AB39-5B35ADD6FD59}"/>
              </a:ext>
            </a:extLst>
          </p:cNvPr>
          <p:cNvSpPr>
            <a:spLocks noGrp="1"/>
          </p:cNvSpPr>
          <p:nvPr>
            <p:ph type="ctrTitle"/>
          </p:nvPr>
        </p:nvSpPr>
        <p:spPr>
          <a:xfrm>
            <a:off x="801098" y="1396289"/>
            <a:ext cx="5277333" cy="1325563"/>
          </a:xfrm>
        </p:spPr>
        <p:txBody>
          <a:bodyPr vert="horz" lIns="91440" tIns="45720" rIns="91440" bIns="45720" rtlCol="0" anchor="ctr">
            <a:normAutofit/>
          </a:bodyPr>
          <a:lstStyle/>
          <a:p>
            <a:pPr algn="l"/>
            <a:r>
              <a:rPr lang="en-US" sz="4400" b="1" dirty="0"/>
              <a:t>SPOTIFY MUSIC DATA MINING PROJECT</a:t>
            </a:r>
          </a:p>
        </p:txBody>
      </p:sp>
      <p:sp>
        <p:nvSpPr>
          <p:cNvPr id="3" name="Subtitle 2">
            <a:extLst>
              <a:ext uri="{FF2B5EF4-FFF2-40B4-BE49-F238E27FC236}">
                <a16:creationId xmlns:a16="http://schemas.microsoft.com/office/drawing/2014/main" id="{C372985D-0FDC-411D-B1F3-8363BC8CF037}"/>
              </a:ext>
            </a:extLst>
          </p:cNvPr>
          <p:cNvSpPr>
            <a:spLocks noGrp="1"/>
          </p:cNvSpPr>
          <p:nvPr>
            <p:ph type="subTitle" idx="1"/>
          </p:nvPr>
        </p:nvSpPr>
        <p:spPr>
          <a:xfrm>
            <a:off x="805543" y="2871982"/>
            <a:ext cx="5272888" cy="3181684"/>
          </a:xfrm>
        </p:spPr>
        <p:txBody>
          <a:bodyPr vert="horz" lIns="91440" tIns="45720" rIns="91440" bIns="45720" rtlCol="0" anchor="t">
            <a:normAutofit/>
          </a:bodyPr>
          <a:lstStyle/>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indent="-228600" algn="l">
              <a:buFont typeface="Arial" panose="020B0604020202020204" pitchFamily="34" charset="0"/>
              <a:buChar char="•"/>
            </a:pPr>
            <a:r>
              <a:rPr lang="en-US" sz="1800" dirty="0"/>
              <a:t>Prashant Chaudhary</a:t>
            </a:r>
          </a:p>
          <a:p>
            <a:pPr indent="-228600" algn="l">
              <a:buFont typeface="Arial" panose="020B0604020202020204" pitchFamily="34" charset="0"/>
              <a:buChar char="•"/>
            </a:pPr>
            <a:r>
              <a:rPr lang="en-US" sz="1800" dirty="0"/>
              <a:t>Rohin Mehta</a:t>
            </a:r>
          </a:p>
          <a:p>
            <a:pPr indent="-228600" algn="l">
              <a:buFont typeface="Arial" panose="020B0604020202020204" pitchFamily="34" charset="0"/>
              <a:buChar char="•"/>
            </a:pPr>
            <a:r>
              <a:rPr lang="en-US" sz="1800" dirty="0"/>
              <a:t>Arya Joshi</a:t>
            </a:r>
          </a:p>
          <a:p>
            <a:pPr indent="-228600" algn="l">
              <a:buFont typeface="Arial" panose="020B0604020202020204" pitchFamily="34" charset="0"/>
              <a:buChar char="•"/>
            </a:pPr>
            <a:r>
              <a:rPr lang="en-US" sz="1800" dirty="0"/>
              <a:t>Tejas Joshi</a:t>
            </a:r>
          </a:p>
          <a:p>
            <a:pPr indent="-228600" algn="l">
              <a:buFont typeface="Arial" panose="020B0604020202020204" pitchFamily="34" charset="0"/>
              <a:buChar char="•"/>
            </a:pPr>
            <a:r>
              <a:rPr lang="en-US" sz="1800" dirty="0"/>
              <a:t>Videet Malpe</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rawing&#10;&#10;Description automatically generated">
            <a:extLst>
              <a:ext uri="{FF2B5EF4-FFF2-40B4-BE49-F238E27FC236}">
                <a16:creationId xmlns:a16="http://schemas.microsoft.com/office/drawing/2014/main" id="{C7593F31-A227-474A-8DCA-78337C09F438}"/>
              </a:ext>
            </a:extLst>
          </p:cNvPr>
          <p:cNvPicPr>
            <a:picLocks noChangeAspect="1"/>
          </p:cNvPicPr>
          <p:nvPr/>
        </p:nvPicPr>
        <p:blipFill rotWithShape="1">
          <a:blip r:embed="rId2">
            <a:extLst>
              <a:ext uri="{28A0092B-C50C-407E-A947-70E740481C1C}">
                <a14:useLocalDpi xmlns:a14="http://schemas.microsoft.com/office/drawing/2010/main" val="0"/>
              </a:ext>
            </a:extLst>
          </a:blip>
          <a:srcRect l="17492" r="17333" b="1"/>
          <a:stretch/>
        </p:blipFill>
        <p:spPr>
          <a:xfrm>
            <a:off x="6893317" y="790379"/>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38249820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46B2-B714-4994-BB9A-58679F4321BD}"/>
              </a:ext>
            </a:extLst>
          </p:cNvPr>
          <p:cNvSpPr>
            <a:spLocks noGrp="1"/>
          </p:cNvSpPr>
          <p:nvPr>
            <p:ph type="title"/>
          </p:nvPr>
        </p:nvSpPr>
        <p:spPr>
          <a:xfrm>
            <a:off x="414131" y="231480"/>
            <a:ext cx="10515600" cy="1325563"/>
          </a:xfrm>
        </p:spPr>
        <p:txBody>
          <a:bodyPr/>
          <a:lstStyle/>
          <a:p>
            <a:r>
              <a:rPr lang="en-US" dirty="0">
                <a:latin typeface="Candara" panose="020E0502030303020204" pitchFamily="34" charset="0"/>
              </a:rPr>
              <a:t>Exploratory Data Analysis:</a:t>
            </a:r>
          </a:p>
        </p:txBody>
      </p:sp>
      <p:pic>
        <p:nvPicPr>
          <p:cNvPr id="6" name="Picture 5" descr="A close up of a map&#10;&#10;Description automatically generated">
            <a:extLst>
              <a:ext uri="{FF2B5EF4-FFF2-40B4-BE49-F238E27FC236}">
                <a16:creationId xmlns:a16="http://schemas.microsoft.com/office/drawing/2014/main" id="{F14DEB39-7106-4A53-B906-161BF713A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31" y="1504984"/>
            <a:ext cx="6430617" cy="4762500"/>
          </a:xfrm>
          <a:prstGeom prst="rect">
            <a:avLst/>
          </a:prstGeom>
        </p:spPr>
      </p:pic>
      <p:sp>
        <p:nvSpPr>
          <p:cNvPr id="7" name="Rectangle: Rounded Corners 6">
            <a:extLst>
              <a:ext uri="{FF2B5EF4-FFF2-40B4-BE49-F238E27FC236}">
                <a16:creationId xmlns:a16="http://schemas.microsoft.com/office/drawing/2014/main" id="{DC1E8D2C-8057-432A-9FB8-47414AE0B73C}"/>
              </a:ext>
            </a:extLst>
          </p:cNvPr>
          <p:cNvSpPr/>
          <p:nvPr/>
        </p:nvSpPr>
        <p:spPr>
          <a:xfrm>
            <a:off x="7043533" y="1423398"/>
            <a:ext cx="5032511" cy="4844086"/>
          </a:xfrm>
          <a:prstGeom prst="round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Content Placeholder 2">
            <a:extLst>
              <a:ext uri="{FF2B5EF4-FFF2-40B4-BE49-F238E27FC236}">
                <a16:creationId xmlns:a16="http://schemas.microsoft.com/office/drawing/2014/main" id="{8DD3E9DB-B643-4E58-8C2A-86397989797A}"/>
              </a:ext>
            </a:extLst>
          </p:cNvPr>
          <p:cNvSpPr>
            <a:spLocks noGrp="1"/>
          </p:cNvSpPr>
          <p:nvPr>
            <p:ph idx="1"/>
          </p:nvPr>
        </p:nvSpPr>
        <p:spPr>
          <a:xfrm>
            <a:off x="7305262" y="1690688"/>
            <a:ext cx="4509052" cy="4351338"/>
          </a:xfrm>
        </p:spPr>
        <p:txBody>
          <a:bodyPr/>
          <a:lstStyle/>
          <a:p>
            <a:pPr marL="0" indent="0">
              <a:buNone/>
            </a:pPr>
            <a:r>
              <a:rPr lang="en-US" dirty="0">
                <a:solidFill>
                  <a:schemeClr val="bg1"/>
                </a:solidFill>
                <a:latin typeface="Candara" panose="020E0502030303020204" pitchFamily="34" charset="0"/>
              </a:rPr>
              <a:t>Q2: Which music genre has become most popular over the last decade?</a:t>
            </a:r>
          </a:p>
          <a:p>
            <a:pPr marL="0" indent="0">
              <a:buNone/>
            </a:pPr>
            <a:r>
              <a:rPr lang="en-US" dirty="0">
                <a:solidFill>
                  <a:schemeClr val="bg1"/>
                </a:solidFill>
                <a:latin typeface="Candara" panose="020E0502030303020204" pitchFamily="34" charset="0"/>
              </a:rPr>
              <a:t>Answer: Pop has been the most popular genre in last decade.</a:t>
            </a:r>
          </a:p>
        </p:txBody>
      </p:sp>
    </p:spTree>
    <p:extLst>
      <p:ext uri="{BB962C8B-B14F-4D97-AF65-F5344CB8AC3E}">
        <p14:creationId xmlns:p14="http://schemas.microsoft.com/office/powerpoint/2010/main" val="131930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9319-63F0-4CE7-9626-DB68EAA4D99A}"/>
              </a:ext>
            </a:extLst>
          </p:cNvPr>
          <p:cNvSpPr>
            <a:spLocks noGrp="1"/>
          </p:cNvSpPr>
          <p:nvPr>
            <p:ph type="title"/>
          </p:nvPr>
        </p:nvSpPr>
        <p:spPr>
          <a:xfrm>
            <a:off x="414132" y="179421"/>
            <a:ext cx="10515600" cy="1325563"/>
          </a:xfrm>
        </p:spPr>
        <p:txBody>
          <a:bodyPr/>
          <a:lstStyle/>
          <a:p>
            <a:r>
              <a:rPr lang="en-US" dirty="0">
                <a:latin typeface="Candara" panose="020E0502030303020204" pitchFamily="34" charset="0"/>
              </a:rPr>
              <a:t>Exploratory Data Analysis:</a:t>
            </a:r>
            <a:endParaRPr lang="en-US" dirty="0"/>
          </a:p>
        </p:txBody>
      </p:sp>
      <p:pic>
        <p:nvPicPr>
          <p:cNvPr id="7" name="Picture 6" descr="A screenshot of a cell phone&#10;&#10;Description automatically generated">
            <a:extLst>
              <a:ext uri="{FF2B5EF4-FFF2-40B4-BE49-F238E27FC236}">
                <a16:creationId xmlns:a16="http://schemas.microsoft.com/office/drawing/2014/main" id="{863111CB-CB74-440F-A840-F47EC44BB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32" y="1504984"/>
            <a:ext cx="6523382" cy="4743450"/>
          </a:xfrm>
          <a:prstGeom prst="rect">
            <a:avLst/>
          </a:prstGeom>
        </p:spPr>
      </p:pic>
      <p:sp>
        <p:nvSpPr>
          <p:cNvPr id="8" name="Rectangle: Rounded Corners 7">
            <a:extLst>
              <a:ext uri="{FF2B5EF4-FFF2-40B4-BE49-F238E27FC236}">
                <a16:creationId xmlns:a16="http://schemas.microsoft.com/office/drawing/2014/main" id="{D7D20A6A-488B-4D79-9581-9B0DF74EC5A4}"/>
              </a:ext>
            </a:extLst>
          </p:cNvPr>
          <p:cNvSpPr/>
          <p:nvPr/>
        </p:nvSpPr>
        <p:spPr>
          <a:xfrm>
            <a:off x="7052586" y="1262008"/>
            <a:ext cx="5032511" cy="4986425"/>
          </a:xfrm>
          <a:prstGeom prst="round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 name="Content Placeholder 2">
            <a:extLst>
              <a:ext uri="{FF2B5EF4-FFF2-40B4-BE49-F238E27FC236}">
                <a16:creationId xmlns:a16="http://schemas.microsoft.com/office/drawing/2014/main" id="{12F1AB43-FFF4-4E49-ADBE-78620D88BB50}"/>
              </a:ext>
            </a:extLst>
          </p:cNvPr>
          <p:cNvSpPr>
            <a:spLocks noGrp="1"/>
          </p:cNvSpPr>
          <p:nvPr>
            <p:ph idx="1"/>
          </p:nvPr>
        </p:nvSpPr>
        <p:spPr>
          <a:xfrm>
            <a:off x="7361582" y="1579551"/>
            <a:ext cx="4509052" cy="4351338"/>
          </a:xfrm>
        </p:spPr>
        <p:txBody>
          <a:bodyPr>
            <a:normAutofit/>
          </a:bodyPr>
          <a:lstStyle/>
          <a:p>
            <a:pPr marL="0" indent="0">
              <a:lnSpc>
                <a:spcPct val="150000"/>
              </a:lnSpc>
              <a:buNone/>
            </a:pPr>
            <a:r>
              <a:rPr lang="en-US" sz="2000" dirty="0">
                <a:solidFill>
                  <a:schemeClr val="bg1"/>
                </a:solidFill>
                <a:latin typeface="Candara" panose="020E0502030303020204" pitchFamily="34" charset="0"/>
              </a:rPr>
              <a:t>Q3:For top popular songs in the last decade, does duration play a significant role? </a:t>
            </a:r>
          </a:p>
          <a:p>
            <a:pPr marL="0" indent="0">
              <a:lnSpc>
                <a:spcPct val="150000"/>
              </a:lnSpc>
              <a:buNone/>
            </a:pPr>
            <a:r>
              <a:rPr lang="en-US" sz="2000" dirty="0">
                <a:solidFill>
                  <a:schemeClr val="bg1"/>
                </a:solidFill>
                <a:latin typeface="Candara" panose="020E0502030303020204" pitchFamily="34" charset="0"/>
              </a:rPr>
              <a:t>Answer: Yes, the duration of the song impacts its track popularity. As the duration of a track decreases, its popularity has increased over the years. So it shows that users prefer listening to tracks with less run-time in seconds.</a:t>
            </a:r>
          </a:p>
        </p:txBody>
      </p:sp>
    </p:spTree>
    <p:extLst>
      <p:ext uri="{BB962C8B-B14F-4D97-AF65-F5344CB8AC3E}">
        <p14:creationId xmlns:p14="http://schemas.microsoft.com/office/powerpoint/2010/main" val="176794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7B56-6F7B-44C2-A80A-BFB480A2C2CB}"/>
              </a:ext>
            </a:extLst>
          </p:cNvPr>
          <p:cNvSpPr>
            <a:spLocks noGrp="1"/>
          </p:cNvSpPr>
          <p:nvPr>
            <p:ph type="title"/>
          </p:nvPr>
        </p:nvSpPr>
        <p:spPr>
          <a:xfrm>
            <a:off x="400878" y="150212"/>
            <a:ext cx="10515600" cy="1325563"/>
          </a:xfrm>
        </p:spPr>
        <p:txBody>
          <a:bodyPr/>
          <a:lstStyle/>
          <a:p>
            <a:r>
              <a:rPr lang="en-US" dirty="0">
                <a:latin typeface="Candara" panose="020E0502030303020204" pitchFamily="34" charset="0"/>
              </a:rPr>
              <a:t>Exploratory Data Analysis:</a:t>
            </a:r>
            <a:endParaRPr lang="en-US" dirty="0"/>
          </a:p>
        </p:txBody>
      </p:sp>
      <p:pic>
        <p:nvPicPr>
          <p:cNvPr id="6" name="Picture 5" descr="A screenshot of a cell phone&#10;&#10;Description automatically generated">
            <a:extLst>
              <a:ext uri="{FF2B5EF4-FFF2-40B4-BE49-F238E27FC236}">
                <a16:creationId xmlns:a16="http://schemas.microsoft.com/office/drawing/2014/main" id="{93110A78-1A68-431C-81D2-895ECEAB8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79" y="1690688"/>
            <a:ext cx="6554269" cy="4669472"/>
          </a:xfrm>
          <a:prstGeom prst="rect">
            <a:avLst/>
          </a:prstGeom>
        </p:spPr>
      </p:pic>
      <p:sp>
        <p:nvSpPr>
          <p:cNvPr id="7" name="Rectangle: Rounded Corners 6">
            <a:extLst>
              <a:ext uri="{FF2B5EF4-FFF2-40B4-BE49-F238E27FC236}">
                <a16:creationId xmlns:a16="http://schemas.microsoft.com/office/drawing/2014/main" id="{0A33EA1F-E4D9-4B06-8C40-75BD72429968}"/>
              </a:ext>
            </a:extLst>
          </p:cNvPr>
          <p:cNvSpPr/>
          <p:nvPr/>
        </p:nvSpPr>
        <p:spPr>
          <a:xfrm>
            <a:off x="7066724" y="1448400"/>
            <a:ext cx="5032511" cy="4986425"/>
          </a:xfrm>
          <a:prstGeom prst="round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Content Placeholder 2">
            <a:extLst>
              <a:ext uri="{FF2B5EF4-FFF2-40B4-BE49-F238E27FC236}">
                <a16:creationId xmlns:a16="http://schemas.microsoft.com/office/drawing/2014/main" id="{EBA8B3B6-FBED-4F16-8069-997215C22286}"/>
              </a:ext>
            </a:extLst>
          </p:cNvPr>
          <p:cNvSpPr>
            <a:spLocks noGrp="1"/>
          </p:cNvSpPr>
          <p:nvPr>
            <p:ph idx="1"/>
          </p:nvPr>
        </p:nvSpPr>
        <p:spPr>
          <a:xfrm>
            <a:off x="7328453" y="1849755"/>
            <a:ext cx="4509052" cy="4351338"/>
          </a:xfrm>
        </p:spPr>
        <p:txBody>
          <a:bodyPr>
            <a:normAutofit fontScale="70000" lnSpcReduction="20000"/>
          </a:bodyPr>
          <a:lstStyle/>
          <a:p>
            <a:pPr marL="0" indent="0">
              <a:lnSpc>
                <a:spcPct val="170000"/>
              </a:lnSpc>
              <a:buNone/>
            </a:pPr>
            <a:r>
              <a:rPr lang="en-US" dirty="0">
                <a:solidFill>
                  <a:schemeClr val="bg1"/>
                </a:solidFill>
                <a:latin typeface="Candara" panose="020E0502030303020204" pitchFamily="34" charset="0"/>
              </a:rPr>
              <a:t>Q4:For top popular songs in the last decade, does duration play a significant role? </a:t>
            </a:r>
          </a:p>
          <a:p>
            <a:pPr marL="0" indent="0">
              <a:lnSpc>
                <a:spcPct val="170000"/>
              </a:lnSpc>
              <a:buNone/>
            </a:pPr>
            <a:r>
              <a:rPr lang="en-US" dirty="0">
                <a:solidFill>
                  <a:schemeClr val="bg1"/>
                </a:solidFill>
                <a:latin typeface="Candara" panose="020E0502030303020204" pitchFamily="34" charset="0"/>
              </a:rPr>
              <a:t>Answer:  It's evident that most of the popular tracks are based in the scale of G. And yes, there is a relationship between keys and valence levels for popular songs. So for higher valence keys resemble positive feelings.</a:t>
            </a:r>
          </a:p>
        </p:txBody>
      </p:sp>
    </p:spTree>
    <p:extLst>
      <p:ext uri="{BB962C8B-B14F-4D97-AF65-F5344CB8AC3E}">
        <p14:creationId xmlns:p14="http://schemas.microsoft.com/office/powerpoint/2010/main" val="3121685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7B56-6F7B-44C2-A80A-BFB480A2C2CB}"/>
              </a:ext>
            </a:extLst>
          </p:cNvPr>
          <p:cNvSpPr>
            <a:spLocks noGrp="1"/>
          </p:cNvSpPr>
          <p:nvPr>
            <p:ph type="title"/>
          </p:nvPr>
        </p:nvSpPr>
        <p:spPr>
          <a:xfrm>
            <a:off x="291548" y="-93111"/>
            <a:ext cx="10515600" cy="1325563"/>
          </a:xfrm>
        </p:spPr>
        <p:txBody>
          <a:bodyPr/>
          <a:lstStyle/>
          <a:p>
            <a:r>
              <a:rPr lang="en-US" dirty="0">
                <a:latin typeface="Candara" panose="020E0502030303020204" pitchFamily="34" charset="0"/>
              </a:rPr>
              <a:t>Exploratory Data Analysis:</a:t>
            </a:r>
            <a:endParaRPr lang="en-US" dirty="0"/>
          </a:p>
        </p:txBody>
      </p:sp>
      <p:sp>
        <p:nvSpPr>
          <p:cNvPr id="7" name="Rectangle: Rounded Corners 6">
            <a:extLst>
              <a:ext uri="{FF2B5EF4-FFF2-40B4-BE49-F238E27FC236}">
                <a16:creationId xmlns:a16="http://schemas.microsoft.com/office/drawing/2014/main" id="{0A33EA1F-E4D9-4B06-8C40-75BD72429968}"/>
              </a:ext>
            </a:extLst>
          </p:cNvPr>
          <p:cNvSpPr/>
          <p:nvPr/>
        </p:nvSpPr>
        <p:spPr>
          <a:xfrm>
            <a:off x="354496" y="1232452"/>
            <a:ext cx="11062252" cy="815009"/>
          </a:xfrm>
          <a:prstGeom prst="round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ndara" panose="020E0502030303020204" pitchFamily="34" charset="0"/>
              </a:rPr>
              <a:t>Analyzing songs by top six popular artists(based on average popularity and a minimum of 20 tracks) for the last three years</a:t>
            </a:r>
          </a:p>
        </p:txBody>
      </p:sp>
      <p:pic>
        <p:nvPicPr>
          <p:cNvPr id="5" name="Picture 4" descr="A picture containing clock&#10;&#10;Description automatically generated">
            <a:extLst>
              <a:ext uri="{FF2B5EF4-FFF2-40B4-BE49-F238E27FC236}">
                <a16:creationId xmlns:a16="http://schemas.microsoft.com/office/drawing/2014/main" id="{F712166C-FB1B-4B39-9E6A-56AB651F8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26" y="2267068"/>
            <a:ext cx="11062252" cy="4251150"/>
          </a:xfrm>
          <a:prstGeom prst="rect">
            <a:avLst/>
          </a:prstGeom>
        </p:spPr>
      </p:pic>
    </p:spTree>
    <p:extLst>
      <p:ext uri="{BB962C8B-B14F-4D97-AF65-F5344CB8AC3E}">
        <p14:creationId xmlns:p14="http://schemas.microsoft.com/office/powerpoint/2010/main" val="66414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6E855-427E-4DD5-8669-6D65287DF32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latin typeface="Candara" panose="020E0502030303020204" pitchFamily="34" charset="0"/>
              </a:rPr>
              <a:t>Conclusion</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drawing&#10;&#10;Description automatically generated">
            <a:extLst>
              <a:ext uri="{FF2B5EF4-FFF2-40B4-BE49-F238E27FC236}">
                <a16:creationId xmlns:a16="http://schemas.microsoft.com/office/drawing/2014/main" id="{57274FE0-C70D-4936-A622-7F4BE0B55FEB}"/>
              </a:ext>
            </a:extLst>
          </p:cNvPr>
          <p:cNvPicPr>
            <a:picLocks noChangeAspect="1"/>
          </p:cNvPicPr>
          <p:nvPr/>
        </p:nvPicPr>
        <p:blipFill rotWithShape="1">
          <a:blip r:embed="rId2">
            <a:extLst>
              <a:ext uri="{28A0092B-C50C-407E-A947-70E740481C1C}">
                <a14:useLocalDpi xmlns:a14="http://schemas.microsoft.com/office/drawing/2010/main" val="0"/>
              </a:ext>
            </a:extLst>
          </a:blip>
          <a:srcRect l="17492" r="17333" b="1"/>
          <a:stretch/>
        </p:blipFill>
        <p:spPr>
          <a:xfrm>
            <a:off x="1322534" y="2426818"/>
            <a:ext cx="3473982"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DFF8C89-A42C-483C-B9EB-19D3F026BC21}"/>
              </a:ext>
            </a:extLst>
          </p:cNvPr>
          <p:cNvPicPr>
            <a:picLocks noChangeAspect="1"/>
          </p:cNvPicPr>
          <p:nvPr/>
        </p:nvPicPr>
        <p:blipFill>
          <a:blip r:embed="rId3"/>
          <a:stretch>
            <a:fillRect/>
          </a:stretch>
        </p:blipFill>
        <p:spPr>
          <a:xfrm>
            <a:off x="6445074" y="2493947"/>
            <a:ext cx="4825900" cy="3863379"/>
          </a:xfrm>
          <a:prstGeom prst="rect">
            <a:avLst/>
          </a:prstGeom>
        </p:spPr>
      </p:pic>
    </p:spTree>
    <p:extLst>
      <p:ext uri="{BB962C8B-B14F-4D97-AF65-F5344CB8AC3E}">
        <p14:creationId xmlns:p14="http://schemas.microsoft.com/office/powerpoint/2010/main" val="237032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E0BC-8A92-4C41-ADA0-20F985A287F0}"/>
              </a:ext>
            </a:extLst>
          </p:cNvPr>
          <p:cNvSpPr>
            <a:spLocks noGrp="1"/>
          </p:cNvSpPr>
          <p:nvPr>
            <p:ph type="title"/>
          </p:nvPr>
        </p:nvSpPr>
        <p:spPr/>
        <p:txBody>
          <a:bodyPr>
            <a:normAutofit/>
          </a:bodyPr>
          <a:lstStyle/>
          <a:p>
            <a:r>
              <a:rPr lang="en-US" b="1" dirty="0">
                <a:latin typeface="Candara" panose="020E0502030303020204" pitchFamily="34" charset="0"/>
              </a:rPr>
              <a:t>Inspiration</a:t>
            </a:r>
          </a:p>
        </p:txBody>
      </p:sp>
      <p:sp>
        <p:nvSpPr>
          <p:cNvPr id="3" name="Content Placeholder 2">
            <a:extLst>
              <a:ext uri="{FF2B5EF4-FFF2-40B4-BE49-F238E27FC236}">
                <a16:creationId xmlns:a16="http://schemas.microsoft.com/office/drawing/2014/main" id="{708B80DD-B097-4498-84CB-0F348F6F285B}"/>
              </a:ext>
            </a:extLst>
          </p:cNvPr>
          <p:cNvSpPr>
            <a:spLocks noGrp="1"/>
          </p:cNvSpPr>
          <p:nvPr>
            <p:ph idx="1"/>
          </p:nvPr>
        </p:nvSpPr>
        <p:spPr/>
        <p:txBody>
          <a:bodyPr/>
          <a:lstStyle/>
          <a:p>
            <a:pPr>
              <a:lnSpc>
                <a:spcPct val="150000"/>
              </a:lnSpc>
            </a:pPr>
            <a:r>
              <a:rPr lang="en-US" dirty="0">
                <a:latin typeface="Candara" panose="020E0502030303020204" pitchFamily="34" charset="0"/>
              </a:rPr>
              <a:t>If there is one thing that R-</a:t>
            </a:r>
            <a:r>
              <a:rPr lang="en-US" dirty="0" err="1">
                <a:latin typeface="Candara" panose="020E0502030303020204" pitchFamily="34" charset="0"/>
              </a:rPr>
              <a:t>Vengers</a:t>
            </a:r>
            <a:r>
              <a:rPr lang="en-US" dirty="0">
                <a:latin typeface="Candara" panose="020E0502030303020204" pitchFamily="34" charset="0"/>
              </a:rPr>
              <a:t> can’t live without is music. We all love music and getting lost in it. </a:t>
            </a:r>
          </a:p>
          <a:p>
            <a:pPr>
              <a:lnSpc>
                <a:spcPct val="150000"/>
              </a:lnSpc>
            </a:pPr>
            <a:r>
              <a:rPr lang="en-US" dirty="0">
                <a:latin typeface="Candara" panose="020E0502030303020204" pitchFamily="34" charset="0"/>
              </a:rPr>
              <a:t>Our inspiration for this project is curiosity behind finding out what features of music makes specific song out of the box. </a:t>
            </a:r>
            <a:endParaRPr lang="en-US" dirty="0">
              <a:highlight>
                <a:srgbClr val="FFFF00"/>
              </a:highlight>
              <a:latin typeface="Candara" panose="020E0502030303020204" pitchFamily="34" charset="0"/>
            </a:endParaRPr>
          </a:p>
        </p:txBody>
      </p:sp>
    </p:spTree>
    <p:extLst>
      <p:ext uri="{BB962C8B-B14F-4D97-AF65-F5344CB8AC3E}">
        <p14:creationId xmlns:p14="http://schemas.microsoft.com/office/powerpoint/2010/main" val="354321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3F18E02-9FC0-49C2-BE57-195BEE39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0F561-F746-4E0E-AB39-5B35ADD6FD59}"/>
              </a:ext>
            </a:extLst>
          </p:cNvPr>
          <p:cNvSpPr>
            <a:spLocks noGrp="1"/>
          </p:cNvSpPr>
          <p:nvPr>
            <p:ph type="ctrTitle"/>
          </p:nvPr>
        </p:nvSpPr>
        <p:spPr>
          <a:xfrm>
            <a:off x="6020273" y="511966"/>
            <a:ext cx="4805996" cy="1401448"/>
          </a:xfrm>
        </p:spPr>
        <p:txBody>
          <a:bodyPr vert="horz" lIns="91440" tIns="45720" rIns="91440" bIns="45720" rtlCol="0" anchor="t">
            <a:normAutofit/>
          </a:bodyPr>
          <a:lstStyle/>
          <a:p>
            <a:pPr algn="l"/>
            <a:r>
              <a:rPr lang="en-US" sz="4400" b="1" dirty="0">
                <a:latin typeface="Candara" panose="020E0502030303020204" pitchFamily="34" charset="0"/>
              </a:rPr>
              <a:t>About Spotify</a:t>
            </a:r>
          </a:p>
        </p:txBody>
      </p:sp>
      <p:pic>
        <p:nvPicPr>
          <p:cNvPr id="5" name="Picture 4" descr="A picture containing drawing&#10;&#10;Description automatically generated">
            <a:extLst>
              <a:ext uri="{FF2B5EF4-FFF2-40B4-BE49-F238E27FC236}">
                <a16:creationId xmlns:a16="http://schemas.microsoft.com/office/drawing/2014/main" id="{C7593F31-A227-474A-8DCA-78337C09F43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7491" r="17332" b="2"/>
          <a:stretch/>
        </p:blipFill>
        <p:spPr>
          <a:xfrm>
            <a:off x="-194124" y="636264"/>
            <a:ext cx="5298663" cy="6097089"/>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grpSp>
        <p:nvGrpSpPr>
          <p:cNvPr id="12" name="Group 11">
            <a:extLst>
              <a:ext uri="{FF2B5EF4-FFF2-40B4-BE49-F238E27FC236}">
                <a16:creationId xmlns:a16="http://schemas.microsoft.com/office/drawing/2014/main" id="{DC9608D4-CD9C-4B8B-88DC-8055C0325C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11966"/>
            <a:ext cx="5736223" cy="6346033"/>
            <a:chOff x="4529137" y="1695450"/>
            <a:chExt cx="3134106" cy="3467289"/>
          </a:xfrm>
        </p:grpSpPr>
        <p:sp>
          <p:nvSpPr>
            <p:cNvPr id="13" name="Freeform: Shape 12">
              <a:extLst>
                <a:ext uri="{FF2B5EF4-FFF2-40B4-BE49-F238E27FC236}">
                  <a16:creationId xmlns:a16="http://schemas.microsoft.com/office/drawing/2014/main" id="{07B5C029-26B7-46E5-A729-AB2CB6EB6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811422"/>
              <a:ext cx="2961539" cy="3351127"/>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54AB4E0-C436-423A-9AF4-705F9D929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784984"/>
              <a:ext cx="2972634" cy="3377565"/>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837BBAD-3D46-42DA-AB99-AB6C9739D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784984"/>
              <a:ext cx="2972700" cy="3377755"/>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dirty="0"/>
            </a:p>
          </p:txBody>
        </p:sp>
        <p:sp useBgFill="1">
          <p:nvSpPr>
            <p:cNvPr id="16" name="Freeform: Shape 15">
              <a:extLst>
                <a:ext uri="{FF2B5EF4-FFF2-40B4-BE49-F238E27FC236}">
                  <a16:creationId xmlns:a16="http://schemas.microsoft.com/office/drawing/2014/main" id="{3E86000F-91FB-495F-B2DF-F27198A4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695450"/>
              <a:ext cx="3134106" cy="3467100"/>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a:p>
          </p:txBody>
        </p:sp>
      </p:grpSp>
      <p:sp>
        <p:nvSpPr>
          <p:cNvPr id="11" name="Rectangle: Rounded Corners 10">
            <a:extLst>
              <a:ext uri="{FF2B5EF4-FFF2-40B4-BE49-F238E27FC236}">
                <a16:creationId xmlns:a16="http://schemas.microsoft.com/office/drawing/2014/main" id="{813390CB-5D80-47A9-BE1F-90464A3DD672}"/>
              </a:ext>
            </a:extLst>
          </p:cNvPr>
          <p:cNvSpPr/>
          <p:nvPr/>
        </p:nvSpPr>
        <p:spPr>
          <a:xfrm>
            <a:off x="5874601" y="1501948"/>
            <a:ext cx="5547032" cy="4844086"/>
          </a:xfrm>
          <a:prstGeom prst="round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just">
              <a:lnSpc>
                <a:spcPct val="150000"/>
              </a:lnSpc>
              <a:buFont typeface="Arial" panose="020B0604020202020204" pitchFamily="34" charset="0"/>
              <a:buChar char="•"/>
            </a:pPr>
            <a:r>
              <a:rPr lang="en-US" sz="1600" dirty="0">
                <a:latin typeface="Candara" panose="020E0502030303020204" pitchFamily="34" charset="0"/>
              </a:rPr>
              <a:t>Spotify is world’s largest music streaming platform </a:t>
            </a:r>
          </a:p>
          <a:p>
            <a:pPr indent="-228600" algn="just">
              <a:lnSpc>
                <a:spcPct val="150000"/>
              </a:lnSpc>
              <a:buFont typeface="Arial" panose="020B0604020202020204" pitchFamily="34" charset="0"/>
              <a:buChar char="•"/>
            </a:pPr>
            <a:r>
              <a:rPr lang="en-US" sz="1600" dirty="0">
                <a:latin typeface="Candara" panose="020E0502030303020204" pitchFamily="34" charset="0"/>
              </a:rPr>
              <a:t>Spotify is a digital music streaming platform that gives you access to millions of songs and other content from artists across the globe</a:t>
            </a:r>
          </a:p>
          <a:p>
            <a:pPr indent="-228600" algn="just">
              <a:lnSpc>
                <a:spcPct val="150000"/>
              </a:lnSpc>
              <a:buFont typeface="Arial" panose="020B0604020202020204" pitchFamily="34" charset="0"/>
              <a:buChar char="•"/>
            </a:pPr>
            <a:r>
              <a:rPr lang="en-US" sz="1600" dirty="0">
                <a:latin typeface="Candara" panose="020E0502030303020204" pitchFamily="34" charset="0"/>
              </a:rPr>
              <a:t>It has over 286 million monthly active users worldwide</a:t>
            </a:r>
          </a:p>
          <a:p>
            <a:pPr indent="-228600" algn="just">
              <a:lnSpc>
                <a:spcPct val="150000"/>
              </a:lnSpc>
              <a:buFont typeface="Arial" panose="020B0604020202020204" pitchFamily="34" charset="0"/>
              <a:buChar char="•"/>
            </a:pPr>
            <a:r>
              <a:rPr lang="en-US" sz="1600" dirty="0">
                <a:latin typeface="Candara" panose="020E0502030303020204" pitchFamily="34" charset="0"/>
              </a:rPr>
              <a:t>Each day they are adding 20,000 new songs and 5 million playlists</a:t>
            </a:r>
          </a:p>
        </p:txBody>
      </p:sp>
    </p:spTree>
    <p:extLst>
      <p:ext uri="{BB962C8B-B14F-4D97-AF65-F5344CB8AC3E}">
        <p14:creationId xmlns:p14="http://schemas.microsoft.com/office/powerpoint/2010/main" val="3739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9">
            <a:extLst>
              <a:ext uri="{FF2B5EF4-FFF2-40B4-BE49-F238E27FC236}">
                <a16:creationId xmlns:a16="http://schemas.microsoft.com/office/drawing/2014/main" id="{23F18E02-9FC0-49C2-BE57-195BEE39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0F561-F746-4E0E-AB39-5B35ADD6FD59}"/>
              </a:ext>
            </a:extLst>
          </p:cNvPr>
          <p:cNvSpPr>
            <a:spLocks noGrp="1"/>
          </p:cNvSpPr>
          <p:nvPr>
            <p:ph type="ctrTitle"/>
          </p:nvPr>
        </p:nvSpPr>
        <p:spPr>
          <a:xfrm>
            <a:off x="6095847" y="511966"/>
            <a:ext cx="5165312" cy="1401448"/>
          </a:xfrm>
        </p:spPr>
        <p:txBody>
          <a:bodyPr vert="horz" lIns="91440" tIns="45720" rIns="91440" bIns="45720" rtlCol="0" anchor="t">
            <a:normAutofit/>
          </a:bodyPr>
          <a:lstStyle/>
          <a:p>
            <a:pPr algn="l"/>
            <a:r>
              <a:rPr lang="en-US" sz="4400" b="1" dirty="0">
                <a:latin typeface="Candara" panose="020E0502030303020204" pitchFamily="34" charset="0"/>
              </a:rPr>
              <a:t>Project Significance</a:t>
            </a:r>
          </a:p>
        </p:txBody>
      </p:sp>
      <p:pic>
        <p:nvPicPr>
          <p:cNvPr id="5" name="Picture 4" descr="A picture containing drawing&#10;&#10;Description automatically generated">
            <a:extLst>
              <a:ext uri="{FF2B5EF4-FFF2-40B4-BE49-F238E27FC236}">
                <a16:creationId xmlns:a16="http://schemas.microsoft.com/office/drawing/2014/main" id="{C7593F31-A227-474A-8DCA-78337C09F438}"/>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7491" r="17332" b="2"/>
          <a:stretch/>
        </p:blipFill>
        <p:spPr>
          <a:xfrm>
            <a:off x="20" y="790380"/>
            <a:ext cx="5298663" cy="6097089"/>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grpSp>
        <p:nvGrpSpPr>
          <p:cNvPr id="41" name="Group 31">
            <a:extLst>
              <a:ext uri="{FF2B5EF4-FFF2-40B4-BE49-F238E27FC236}">
                <a16:creationId xmlns:a16="http://schemas.microsoft.com/office/drawing/2014/main" id="{DC9608D4-CD9C-4B8B-88DC-8055C0325C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11966"/>
            <a:ext cx="5736223" cy="6346033"/>
            <a:chOff x="4529137" y="1695450"/>
            <a:chExt cx="3134106" cy="3467289"/>
          </a:xfrm>
        </p:grpSpPr>
        <p:sp>
          <p:nvSpPr>
            <p:cNvPr id="33" name="Freeform: Shape 32">
              <a:extLst>
                <a:ext uri="{FF2B5EF4-FFF2-40B4-BE49-F238E27FC236}">
                  <a16:creationId xmlns:a16="http://schemas.microsoft.com/office/drawing/2014/main" id="{07B5C029-26B7-46E5-A729-AB2CB6EB6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811422"/>
              <a:ext cx="2961539" cy="3351127"/>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42" name="Freeform: Shape 33">
              <a:extLst>
                <a:ext uri="{FF2B5EF4-FFF2-40B4-BE49-F238E27FC236}">
                  <a16:creationId xmlns:a16="http://schemas.microsoft.com/office/drawing/2014/main" id="{D54AB4E0-C436-423A-9AF4-705F9D929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784984"/>
              <a:ext cx="2972634" cy="3377565"/>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837BBAD-3D46-42DA-AB99-AB6C9739D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784984"/>
              <a:ext cx="2972700" cy="3377755"/>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dirty="0"/>
            </a:p>
          </p:txBody>
        </p:sp>
        <p:sp useBgFill="1">
          <p:nvSpPr>
            <p:cNvPr id="43" name="Freeform: Shape 35">
              <a:extLst>
                <a:ext uri="{FF2B5EF4-FFF2-40B4-BE49-F238E27FC236}">
                  <a16:creationId xmlns:a16="http://schemas.microsoft.com/office/drawing/2014/main" id="{3E86000F-91FB-495F-B2DF-F27198A4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695450"/>
              <a:ext cx="3134106" cy="3467100"/>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a:p>
          </p:txBody>
        </p:sp>
      </p:grpSp>
      <p:sp>
        <p:nvSpPr>
          <p:cNvPr id="11" name="Rectangle: Rounded Corners 10">
            <a:extLst>
              <a:ext uri="{FF2B5EF4-FFF2-40B4-BE49-F238E27FC236}">
                <a16:creationId xmlns:a16="http://schemas.microsoft.com/office/drawing/2014/main" id="{B085D575-63EB-4DBF-9A81-A6A3A5777FD8}"/>
              </a:ext>
            </a:extLst>
          </p:cNvPr>
          <p:cNvSpPr/>
          <p:nvPr/>
        </p:nvSpPr>
        <p:spPr>
          <a:xfrm>
            <a:off x="5971673" y="1501948"/>
            <a:ext cx="5547032" cy="4844086"/>
          </a:xfrm>
          <a:prstGeom prst="round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gn="just">
              <a:lnSpc>
                <a:spcPct val="150000"/>
              </a:lnSpc>
              <a:buFont typeface="Arial" panose="020B0604020202020204" pitchFamily="34" charset="0"/>
              <a:buChar char="•"/>
            </a:pPr>
            <a:r>
              <a:rPr lang="en-US" dirty="0">
                <a:latin typeface="Candara" panose="020E0502030303020204" pitchFamily="34" charset="0"/>
              </a:rPr>
              <a:t>Our Data Analysis on Spotify aims to discover general trends among music listeners and churn out insightful patterns by determining key influencers of track popularity</a:t>
            </a:r>
          </a:p>
          <a:p>
            <a:pPr indent="-228600" algn="just">
              <a:lnSpc>
                <a:spcPct val="150000"/>
              </a:lnSpc>
              <a:buFont typeface="Arial" panose="020B0604020202020204" pitchFamily="34" charset="0"/>
              <a:buChar char="•"/>
            </a:pPr>
            <a:r>
              <a:rPr lang="en-US" dirty="0">
                <a:latin typeface="Candara" panose="020E0502030303020204" pitchFamily="34" charset="0"/>
              </a:rPr>
              <a:t>There is something magical about music and we have tried to find pattern between popular songs.</a:t>
            </a:r>
            <a:r>
              <a:rPr lang="en-US" dirty="0"/>
              <a:t> </a:t>
            </a:r>
          </a:p>
          <a:p>
            <a:endParaRPr lang="en-US" sz="1300" dirty="0">
              <a:solidFill>
                <a:schemeClr val="tx2"/>
              </a:solidFill>
              <a:highlight>
                <a:srgbClr val="FFFF00"/>
              </a:highlight>
              <a:latin typeface="Comic Sans MS" panose="030F0702030302020204" pitchFamily="66" charset="0"/>
            </a:endParaRPr>
          </a:p>
        </p:txBody>
      </p:sp>
    </p:spTree>
    <p:extLst>
      <p:ext uri="{BB962C8B-B14F-4D97-AF65-F5344CB8AC3E}">
        <p14:creationId xmlns:p14="http://schemas.microsoft.com/office/powerpoint/2010/main" val="265644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5F8C-A8AE-4387-A207-C62B46B1DA1D}"/>
              </a:ext>
            </a:extLst>
          </p:cNvPr>
          <p:cNvSpPr>
            <a:spLocks noGrp="1"/>
          </p:cNvSpPr>
          <p:nvPr>
            <p:ph type="title"/>
          </p:nvPr>
        </p:nvSpPr>
        <p:spPr>
          <a:xfrm>
            <a:off x="319726" y="340844"/>
            <a:ext cx="10515600" cy="1325563"/>
          </a:xfrm>
        </p:spPr>
        <p:txBody>
          <a:bodyPr/>
          <a:lstStyle/>
          <a:p>
            <a:r>
              <a:rPr lang="en-US" b="1" dirty="0"/>
              <a:t>Our Project Overview </a:t>
            </a:r>
          </a:p>
        </p:txBody>
      </p:sp>
      <p:sp>
        <p:nvSpPr>
          <p:cNvPr id="17" name="Pentagon 16">
            <a:extLst>
              <a:ext uri="{FF2B5EF4-FFF2-40B4-BE49-F238E27FC236}">
                <a16:creationId xmlns:a16="http://schemas.microsoft.com/office/drawing/2014/main" id="{0C31515B-E620-4751-918E-025C851E22D5}"/>
              </a:ext>
            </a:extLst>
          </p:cNvPr>
          <p:cNvSpPr/>
          <p:nvPr/>
        </p:nvSpPr>
        <p:spPr>
          <a:xfrm>
            <a:off x="3534659" y="2083839"/>
            <a:ext cx="2039413" cy="1549355"/>
          </a:xfrm>
          <a:prstGeom prst="pentagon">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A65A2B3-C887-425B-B66C-256A4E9AEA53}"/>
              </a:ext>
            </a:extLst>
          </p:cNvPr>
          <p:cNvSpPr/>
          <p:nvPr/>
        </p:nvSpPr>
        <p:spPr>
          <a:xfrm>
            <a:off x="2437341" y="2460637"/>
            <a:ext cx="929709" cy="480767"/>
          </a:xfrm>
          <a:prstGeom prst="rightArrow">
            <a:avLst/>
          </a:prstGeom>
          <a:solidFill>
            <a:schemeClr val="tx1">
              <a:lumMod val="50000"/>
              <a:lumOff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E997B4F-8587-4A99-993C-42D592726D66}"/>
              </a:ext>
            </a:extLst>
          </p:cNvPr>
          <p:cNvSpPr txBox="1"/>
          <p:nvPr/>
        </p:nvSpPr>
        <p:spPr>
          <a:xfrm>
            <a:off x="359374" y="4535391"/>
            <a:ext cx="1981200" cy="1477328"/>
          </a:xfrm>
          <a:prstGeom prst="rect">
            <a:avLst/>
          </a:prstGeom>
          <a:noFill/>
        </p:spPr>
        <p:txBody>
          <a:bodyPr wrap="square" rtlCol="0">
            <a:spAutoFit/>
          </a:bodyPr>
          <a:lstStyle/>
          <a:p>
            <a:pPr algn="ctr"/>
            <a:r>
              <a:rPr lang="en-US" dirty="0">
                <a:latin typeface="Candara" panose="020E0502030303020204" pitchFamily="34" charset="0"/>
              </a:rPr>
              <a:t>We have selected our data from GitHub because it has the most inclusive dataset </a:t>
            </a:r>
          </a:p>
        </p:txBody>
      </p:sp>
      <p:sp>
        <p:nvSpPr>
          <p:cNvPr id="22" name="TextBox 21">
            <a:extLst>
              <a:ext uri="{FF2B5EF4-FFF2-40B4-BE49-F238E27FC236}">
                <a16:creationId xmlns:a16="http://schemas.microsoft.com/office/drawing/2014/main" id="{92E69F2A-1998-47C2-85B8-AA8D2781AEA6}"/>
              </a:ext>
            </a:extLst>
          </p:cNvPr>
          <p:cNvSpPr txBox="1"/>
          <p:nvPr/>
        </p:nvSpPr>
        <p:spPr>
          <a:xfrm>
            <a:off x="3774774" y="4535391"/>
            <a:ext cx="1719568" cy="1477328"/>
          </a:xfrm>
          <a:prstGeom prst="rect">
            <a:avLst/>
          </a:prstGeom>
          <a:noFill/>
        </p:spPr>
        <p:txBody>
          <a:bodyPr wrap="square" rtlCol="0">
            <a:spAutoFit/>
          </a:bodyPr>
          <a:lstStyle/>
          <a:p>
            <a:pPr algn="ctr"/>
            <a:r>
              <a:rPr lang="en-US" dirty="0">
                <a:latin typeface="Candara" panose="020E0502030303020204" pitchFamily="34" charset="0"/>
              </a:rPr>
              <a:t>We cleaned our data using R programming language and Microsoft Excel </a:t>
            </a:r>
          </a:p>
        </p:txBody>
      </p:sp>
      <p:sp>
        <p:nvSpPr>
          <p:cNvPr id="23" name="TextBox 22">
            <a:extLst>
              <a:ext uri="{FF2B5EF4-FFF2-40B4-BE49-F238E27FC236}">
                <a16:creationId xmlns:a16="http://schemas.microsoft.com/office/drawing/2014/main" id="{0E565175-D341-49AD-A15D-3AEE73253864}"/>
              </a:ext>
            </a:extLst>
          </p:cNvPr>
          <p:cNvSpPr txBox="1"/>
          <p:nvPr/>
        </p:nvSpPr>
        <p:spPr>
          <a:xfrm>
            <a:off x="6878257" y="4455931"/>
            <a:ext cx="1981200" cy="2308324"/>
          </a:xfrm>
          <a:prstGeom prst="rect">
            <a:avLst/>
          </a:prstGeom>
          <a:noFill/>
        </p:spPr>
        <p:txBody>
          <a:bodyPr wrap="square" rtlCol="0">
            <a:spAutoFit/>
          </a:bodyPr>
          <a:lstStyle/>
          <a:p>
            <a:pPr algn="ctr"/>
            <a:r>
              <a:rPr lang="en-US" dirty="0">
                <a:latin typeface="Candara" panose="020E0502030303020204" pitchFamily="34" charset="0"/>
              </a:rPr>
              <a:t>We conducted descriptive data analytics in order to understand data better using Mean, Median, Range and Histogram</a:t>
            </a:r>
          </a:p>
        </p:txBody>
      </p:sp>
      <p:sp>
        <p:nvSpPr>
          <p:cNvPr id="26" name="TextBox 25">
            <a:extLst>
              <a:ext uri="{FF2B5EF4-FFF2-40B4-BE49-F238E27FC236}">
                <a16:creationId xmlns:a16="http://schemas.microsoft.com/office/drawing/2014/main" id="{2751B1D8-605C-4709-A97D-797CC835E778}"/>
              </a:ext>
            </a:extLst>
          </p:cNvPr>
          <p:cNvSpPr txBox="1"/>
          <p:nvPr/>
        </p:nvSpPr>
        <p:spPr>
          <a:xfrm>
            <a:off x="10329702" y="4455931"/>
            <a:ext cx="1379246" cy="2308324"/>
          </a:xfrm>
          <a:prstGeom prst="rect">
            <a:avLst/>
          </a:prstGeom>
          <a:noFill/>
        </p:spPr>
        <p:txBody>
          <a:bodyPr wrap="square" rtlCol="0">
            <a:spAutoFit/>
          </a:bodyPr>
          <a:lstStyle/>
          <a:p>
            <a:pPr algn="ctr"/>
            <a:r>
              <a:rPr lang="en-US" dirty="0">
                <a:latin typeface="Candara" panose="020E0502030303020204" pitchFamily="34" charset="0"/>
              </a:rPr>
              <a:t>We performed exploratory analysis to derive</a:t>
            </a:r>
          </a:p>
          <a:p>
            <a:pPr algn="ctr"/>
            <a:r>
              <a:rPr lang="en-US" dirty="0">
                <a:latin typeface="Candara" panose="020E0502030303020204" pitchFamily="34" charset="0"/>
              </a:rPr>
              <a:t>Meaningful insights</a:t>
            </a:r>
          </a:p>
          <a:p>
            <a:pPr algn="ctr"/>
            <a:r>
              <a:rPr lang="en-US" dirty="0">
                <a:latin typeface="Candara" panose="020E0502030303020204" pitchFamily="34" charset="0"/>
              </a:rPr>
              <a:t>From data</a:t>
            </a:r>
          </a:p>
        </p:txBody>
      </p:sp>
      <p:sp>
        <p:nvSpPr>
          <p:cNvPr id="29" name="Pentagon 28">
            <a:extLst>
              <a:ext uri="{FF2B5EF4-FFF2-40B4-BE49-F238E27FC236}">
                <a16:creationId xmlns:a16="http://schemas.microsoft.com/office/drawing/2014/main" id="{E5FE08F9-3667-44F3-9600-75C7671D53D8}"/>
              </a:ext>
            </a:extLst>
          </p:cNvPr>
          <p:cNvSpPr/>
          <p:nvPr/>
        </p:nvSpPr>
        <p:spPr>
          <a:xfrm>
            <a:off x="229810" y="2051338"/>
            <a:ext cx="2039413" cy="1549355"/>
          </a:xfrm>
          <a:prstGeom prst="pentagon">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3D118B2B-47D0-4D36-A565-7AABD4B65B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7004" y="2443591"/>
            <a:ext cx="945023" cy="945023"/>
          </a:xfrm>
          <a:prstGeom prst="rect">
            <a:avLst/>
          </a:prstGeom>
        </p:spPr>
      </p:pic>
      <p:sp>
        <p:nvSpPr>
          <p:cNvPr id="30" name="Pentagon 29">
            <a:extLst>
              <a:ext uri="{FF2B5EF4-FFF2-40B4-BE49-F238E27FC236}">
                <a16:creationId xmlns:a16="http://schemas.microsoft.com/office/drawing/2014/main" id="{A128FE72-3755-4D0D-80A4-C8DC6C751381}"/>
              </a:ext>
            </a:extLst>
          </p:cNvPr>
          <p:cNvSpPr/>
          <p:nvPr/>
        </p:nvSpPr>
        <p:spPr>
          <a:xfrm>
            <a:off x="6778051" y="2083839"/>
            <a:ext cx="2039413" cy="1549355"/>
          </a:xfrm>
          <a:prstGeom prst="pentagon">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4160ACF2-1C83-4053-A137-6DFCC70697C3}"/>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7305033" y="2520381"/>
            <a:ext cx="985447" cy="863600"/>
          </a:xfrm>
          <a:prstGeom prst="rect">
            <a:avLst/>
          </a:prstGeom>
        </p:spPr>
      </p:pic>
      <p:sp>
        <p:nvSpPr>
          <p:cNvPr id="32" name="Arrow: Right 31">
            <a:extLst>
              <a:ext uri="{FF2B5EF4-FFF2-40B4-BE49-F238E27FC236}">
                <a16:creationId xmlns:a16="http://schemas.microsoft.com/office/drawing/2014/main" id="{CC0FB378-3682-42AA-BCD6-44F18D51225D}"/>
              </a:ext>
            </a:extLst>
          </p:cNvPr>
          <p:cNvSpPr/>
          <p:nvPr/>
        </p:nvSpPr>
        <p:spPr>
          <a:xfrm>
            <a:off x="5711207" y="2492598"/>
            <a:ext cx="929709" cy="480767"/>
          </a:xfrm>
          <a:prstGeom prst="rightArrow">
            <a:avLst/>
          </a:prstGeom>
          <a:solidFill>
            <a:schemeClr val="tx1">
              <a:lumMod val="50000"/>
              <a:lumOff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8DA4A53A-6C3D-480B-8FC3-5613B33B9F35}"/>
              </a:ext>
            </a:extLst>
          </p:cNvPr>
          <p:cNvSpPr/>
          <p:nvPr/>
        </p:nvSpPr>
        <p:spPr>
          <a:xfrm>
            <a:off x="8959114" y="2471414"/>
            <a:ext cx="929709" cy="480767"/>
          </a:xfrm>
          <a:prstGeom prst="rightArrow">
            <a:avLst/>
          </a:prstGeom>
          <a:solidFill>
            <a:schemeClr val="tx1">
              <a:lumMod val="50000"/>
              <a:lumOff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34" name="Pentagon 33">
            <a:extLst>
              <a:ext uri="{FF2B5EF4-FFF2-40B4-BE49-F238E27FC236}">
                <a16:creationId xmlns:a16="http://schemas.microsoft.com/office/drawing/2014/main" id="{F2A15E0A-3843-428B-962C-B96B11DD464C}"/>
              </a:ext>
            </a:extLst>
          </p:cNvPr>
          <p:cNvSpPr/>
          <p:nvPr/>
        </p:nvSpPr>
        <p:spPr>
          <a:xfrm>
            <a:off x="9950953" y="2051338"/>
            <a:ext cx="2017638" cy="1549355"/>
          </a:xfrm>
          <a:prstGeom prst="pentagon">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C10B80A6-077F-4EEB-8651-764B1435CD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17685" y="2460637"/>
            <a:ext cx="897311" cy="927868"/>
          </a:xfrm>
          <a:prstGeom prst="rect">
            <a:avLst/>
          </a:prstGeom>
        </p:spPr>
      </p:pic>
      <p:pic>
        <p:nvPicPr>
          <p:cNvPr id="36" name="Picture 35" descr="A close up of a sign&#10;&#10;Description automatically generated">
            <a:extLst>
              <a:ext uri="{FF2B5EF4-FFF2-40B4-BE49-F238E27FC236}">
                <a16:creationId xmlns:a16="http://schemas.microsoft.com/office/drawing/2014/main" id="{8A44727D-BED4-4921-B2F4-35FE175D53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51536" y="2450432"/>
            <a:ext cx="838985" cy="938182"/>
          </a:xfrm>
          <a:prstGeom prst="rect">
            <a:avLst/>
          </a:prstGeom>
        </p:spPr>
      </p:pic>
      <p:sp>
        <p:nvSpPr>
          <p:cNvPr id="37" name="Rectangle 36">
            <a:extLst>
              <a:ext uri="{FF2B5EF4-FFF2-40B4-BE49-F238E27FC236}">
                <a16:creationId xmlns:a16="http://schemas.microsoft.com/office/drawing/2014/main" id="{82053972-D3D5-4771-B2B0-5D97D808F3F3}"/>
              </a:ext>
            </a:extLst>
          </p:cNvPr>
          <p:cNvSpPr/>
          <p:nvPr/>
        </p:nvSpPr>
        <p:spPr>
          <a:xfrm>
            <a:off x="382341" y="3847118"/>
            <a:ext cx="1821948"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Data Acquisition </a:t>
            </a:r>
          </a:p>
        </p:txBody>
      </p:sp>
      <p:sp>
        <p:nvSpPr>
          <p:cNvPr id="39" name="Rectangle 38">
            <a:extLst>
              <a:ext uri="{FF2B5EF4-FFF2-40B4-BE49-F238E27FC236}">
                <a16:creationId xmlns:a16="http://schemas.microsoft.com/office/drawing/2014/main" id="{D84E69F0-C810-47C9-8257-E6CFD9672651}"/>
              </a:ext>
            </a:extLst>
          </p:cNvPr>
          <p:cNvSpPr/>
          <p:nvPr/>
        </p:nvSpPr>
        <p:spPr>
          <a:xfrm>
            <a:off x="3685344" y="3859035"/>
            <a:ext cx="1821948"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ln w="9525">
                  <a:solidFill>
                    <a:schemeClr val="bg1"/>
                  </a:solidFill>
                  <a:prstDash val="solid"/>
                </a:ln>
                <a:effectLst>
                  <a:outerShdw blurRad="12700" dist="38100" dir="2700000" algn="tl" rotWithShape="0">
                    <a:schemeClr val="bg1">
                      <a:lumMod val="50000"/>
                    </a:schemeClr>
                  </a:outerShdw>
                </a:effectLst>
              </a:rPr>
              <a:t>Data Cleaning </a:t>
            </a:r>
          </a:p>
        </p:txBody>
      </p:sp>
      <p:sp>
        <p:nvSpPr>
          <p:cNvPr id="40" name="Rectangle 39">
            <a:extLst>
              <a:ext uri="{FF2B5EF4-FFF2-40B4-BE49-F238E27FC236}">
                <a16:creationId xmlns:a16="http://schemas.microsoft.com/office/drawing/2014/main" id="{A6C2BBE4-6B77-4E3B-8274-DC3A5ABC69B4}"/>
              </a:ext>
            </a:extLst>
          </p:cNvPr>
          <p:cNvSpPr/>
          <p:nvPr/>
        </p:nvSpPr>
        <p:spPr>
          <a:xfrm>
            <a:off x="6923413" y="3859035"/>
            <a:ext cx="2039413" cy="33855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Descriptive Analysis</a:t>
            </a:r>
          </a:p>
        </p:txBody>
      </p:sp>
      <p:sp>
        <p:nvSpPr>
          <p:cNvPr id="42" name="Rectangle 41">
            <a:extLst>
              <a:ext uri="{FF2B5EF4-FFF2-40B4-BE49-F238E27FC236}">
                <a16:creationId xmlns:a16="http://schemas.microsoft.com/office/drawing/2014/main" id="{A3BF43A3-AAE2-472A-836D-CC0C94117B5E}"/>
              </a:ext>
            </a:extLst>
          </p:cNvPr>
          <p:cNvSpPr/>
          <p:nvPr/>
        </p:nvSpPr>
        <p:spPr>
          <a:xfrm>
            <a:off x="9999619" y="3859035"/>
            <a:ext cx="2039413" cy="33855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600" b="1" dirty="0">
                <a:ln w="9525">
                  <a:solidFill>
                    <a:schemeClr val="bg1"/>
                  </a:solidFill>
                  <a:prstDash val="solid"/>
                </a:ln>
                <a:effectLst>
                  <a:outerShdw blurRad="12700" dist="38100" dir="2700000" algn="tl" rotWithShape="0">
                    <a:schemeClr val="bg1">
                      <a:lumMod val="50000"/>
                    </a:schemeClr>
                  </a:outerShdw>
                </a:effectLst>
              </a:rPr>
              <a:t>Exploratory Analysis</a:t>
            </a:r>
          </a:p>
        </p:txBody>
      </p:sp>
      <p:sp>
        <p:nvSpPr>
          <p:cNvPr id="43" name="Minus Sign 42">
            <a:extLst>
              <a:ext uri="{FF2B5EF4-FFF2-40B4-BE49-F238E27FC236}">
                <a16:creationId xmlns:a16="http://schemas.microsoft.com/office/drawing/2014/main" id="{CD83F2F3-64F8-41D6-9438-1E799B334788}"/>
              </a:ext>
            </a:extLst>
          </p:cNvPr>
          <p:cNvSpPr/>
          <p:nvPr/>
        </p:nvSpPr>
        <p:spPr>
          <a:xfrm>
            <a:off x="229810" y="4194353"/>
            <a:ext cx="2039413" cy="341038"/>
          </a:xfrm>
          <a:prstGeom prst="mathMinus">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Minus Sign 43">
            <a:extLst>
              <a:ext uri="{FF2B5EF4-FFF2-40B4-BE49-F238E27FC236}">
                <a16:creationId xmlns:a16="http://schemas.microsoft.com/office/drawing/2014/main" id="{46C647DD-65FE-4DE3-9408-EFB950047A86}"/>
              </a:ext>
            </a:extLst>
          </p:cNvPr>
          <p:cNvSpPr/>
          <p:nvPr/>
        </p:nvSpPr>
        <p:spPr>
          <a:xfrm>
            <a:off x="3597630" y="4194353"/>
            <a:ext cx="2039413" cy="341038"/>
          </a:xfrm>
          <a:prstGeom prst="mathMinus">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Minus Sign 44">
            <a:extLst>
              <a:ext uri="{FF2B5EF4-FFF2-40B4-BE49-F238E27FC236}">
                <a16:creationId xmlns:a16="http://schemas.microsoft.com/office/drawing/2014/main" id="{442069AD-66FC-464B-8C4B-0B8C8A25F048}"/>
              </a:ext>
            </a:extLst>
          </p:cNvPr>
          <p:cNvSpPr/>
          <p:nvPr/>
        </p:nvSpPr>
        <p:spPr>
          <a:xfrm>
            <a:off x="6820044" y="4157600"/>
            <a:ext cx="2039413" cy="341038"/>
          </a:xfrm>
          <a:prstGeom prst="mathMinus">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Minus Sign 45">
            <a:extLst>
              <a:ext uri="{FF2B5EF4-FFF2-40B4-BE49-F238E27FC236}">
                <a16:creationId xmlns:a16="http://schemas.microsoft.com/office/drawing/2014/main" id="{73A15541-1D52-4C4F-AC77-C059172BB1EA}"/>
              </a:ext>
            </a:extLst>
          </p:cNvPr>
          <p:cNvSpPr/>
          <p:nvPr/>
        </p:nvSpPr>
        <p:spPr>
          <a:xfrm>
            <a:off x="9999619" y="4166491"/>
            <a:ext cx="2039413" cy="341038"/>
          </a:xfrm>
          <a:prstGeom prst="mathMinus">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47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8EC00-0881-4BF6-81ED-B361FD151745}"/>
              </a:ext>
            </a:extLst>
          </p:cNvPr>
          <p:cNvSpPr>
            <a:spLocks noGrp="1"/>
          </p:cNvSpPr>
          <p:nvPr>
            <p:ph type="title"/>
          </p:nvPr>
        </p:nvSpPr>
        <p:spPr>
          <a:xfrm>
            <a:off x="492428" y="233209"/>
            <a:ext cx="4855430" cy="1461778"/>
          </a:xfrm>
        </p:spPr>
        <p:txBody>
          <a:bodyPr>
            <a:normAutofit/>
          </a:bodyPr>
          <a:lstStyle/>
          <a:p>
            <a:r>
              <a:rPr lang="en-US" sz="4000" b="1" dirty="0">
                <a:latin typeface="Candara" panose="020E0502030303020204" pitchFamily="34" charset="0"/>
              </a:rPr>
              <a:t>Data Acquisition</a:t>
            </a:r>
          </a:p>
        </p:txBody>
      </p:sp>
      <p:pic>
        <p:nvPicPr>
          <p:cNvPr id="13" name="Picture 12" descr="A picture containing drawing&#10;&#10;Description automatically generated">
            <a:extLst>
              <a:ext uri="{FF2B5EF4-FFF2-40B4-BE49-F238E27FC236}">
                <a16:creationId xmlns:a16="http://schemas.microsoft.com/office/drawing/2014/main" id="{2BB4E959-0A65-4B24-9180-3BB129E864B7}"/>
              </a:ext>
            </a:extLst>
          </p:cNvPr>
          <p:cNvPicPr>
            <a:picLocks noChangeAspect="1"/>
          </p:cNvPicPr>
          <p:nvPr/>
        </p:nvPicPr>
        <p:blipFill rotWithShape="1">
          <a:blip r:embed="rId2">
            <a:extLst>
              <a:ext uri="{28A0092B-C50C-407E-A947-70E740481C1C}">
                <a14:useLocalDpi xmlns:a14="http://schemas.microsoft.com/office/drawing/2010/main" val="0"/>
              </a:ext>
            </a:extLst>
          </a:blip>
          <a:srcRect t="2301" r="4" b="7557"/>
          <a:stretch/>
        </p:blipFill>
        <p:spPr>
          <a:xfrm>
            <a:off x="6128227" y="789709"/>
            <a:ext cx="2397514" cy="2161236"/>
          </a:xfrm>
          <a:custGeom>
            <a:avLst/>
            <a:gdLst/>
            <a:ahLst/>
            <a:cxnLst/>
            <a:rect l="l" t="t" r="r" b="b"/>
            <a:pathLst>
              <a:path w="2397514" h="2161236">
                <a:moveTo>
                  <a:pt x="684017" y="0"/>
                </a:moveTo>
                <a:cubicBezTo>
                  <a:pt x="1715801" y="0"/>
                  <a:pt x="1715801" y="0"/>
                  <a:pt x="1715801" y="0"/>
                </a:cubicBezTo>
                <a:cubicBezTo>
                  <a:pt x="1768004" y="0"/>
                  <a:pt x="1835562" y="37478"/>
                  <a:pt x="1863198" y="84326"/>
                </a:cubicBezTo>
                <a:cubicBezTo>
                  <a:pt x="2379089" y="993169"/>
                  <a:pt x="2379089" y="993169"/>
                  <a:pt x="2379089" y="993169"/>
                </a:cubicBezTo>
                <a:cubicBezTo>
                  <a:pt x="2403656" y="1043140"/>
                  <a:pt x="2403656" y="1118096"/>
                  <a:pt x="2379089" y="1168068"/>
                </a:cubicBezTo>
                <a:cubicBezTo>
                  <a:pt x="1863198" y="2076910"/>
                  <a:pt x="1863198" y="2076910"/>
                  <a:pt x="1863198" y="2076910"/>
                </a:cubicBezTo>
                <a:cubicBezTo>
                  <a:pt x="1835562" y="2123759"/>
                  <a:pt x="1768004" y="2161236"/>
                  <a:pt x="1715801" y="2161236"/>
                </a:cubicBezTo>
                <a:lnTo>
                  <a:pt x="684017" y="2161236"/>
                </a:lnTo>
                <a:cubicBezTo>
                  <a:pt x="628744" y="2161236"/>
                  <a:pt x="561187" y="2123759"/>
                  <a:pt x="536621" y="2076910"/>
                </a:cubicBezTo>
                <a:cubicBezTo>
                  <a:pt x="20729" y="1168068"/>
                  <a:pt x="20729" y="1168068"/>
                  <a:pt x="20729" y="1168068"/>
                </a:cubicBezTo>
                <a:cubicBezTo>
                  <a:pt x="-6909" y="1118096"/>
                  <a:pt x="-6909" y="1043140"/>
                  <a:pt x="20729" y="993169"/>
                </a:cubicBezTo>
                <a:cubicBezTo>
                  <a:pt x="536621" y="84326"/>
                  <a:pt x="536621" y="84326"/>
                  <a:pt x="536621" y="84326"/>
                </a:cubicBezTo>
                <a:cubicBezTo>
                  <a:pt x="561187" y="37478"/>
                  <a:pt x="628744" y="0"/>
                  <a:pt x="684017" y="0"/>
                </a:cubicBezTo>
                <a:close/>
              </a:path>
            </a:pathLst>
          </a:custGeom>
        </p:spPr>
      </p:pic>
      <p:pic>
        <p:nvPicPr>
          <p:cNvPr id="15" name="Picture 14" descr="A picture containing drawing&#10;&#10;Description automatically generated">
            <a:extLst>
              <a:ext uri="{FF2B5EF4-FFF2-40B4-BE49-F238E27FC236}">
                <a16:creationId xmlns:a16="http://schemas.microsoft.com/office/drawing/2014/main" id="{0A140A53-6A57-474A-B3E6-FB8F8839F828}"/>
              </a:ext>
            </a:extLst>
          </p:cNvPr>
          <p:cNvPicPr>
            <a:picLocks noChangeAspect="1"/>
          </p:cNvPicPr>
          <p:nvPr/>
        </p:nvPicPr>
        <p:blipFill rotWithShape="1">
          <a:blip r:embed="rId3">
            <a:extLst>
              <a:ext uri="{28A0092B-C50C-407E-A947-70E740481C1C}">
                <a14:useLocalDpi xmlns:a14="http://schemas.microsoft.com/office/drawing/2010/main" val="0"/>
              </a:ext>
            </a:extLst>
          </a:blip>
          <a:srcRect t="11242" r="2" b="15485"/>
          <a:stretch/>
        </p:blipFill>
        <p:spPr>
          <a:xfrm>
            <a:off x="5459142" y="1441762"/>
            <a:ext cx="6274683" cy="4597738"/>
          </a:xfrm>
          <a:custGeom>
            <a:avLst/>
            <a:gdLst/>
            <a:ahLst/>
            <a:cxnLst/>
            <a:rect l="l" t="t" r="r" b="b"/>
            <a:pathLst>
              <a:path w="6274683" h="4597738">
                <a:moveTo>
                  <a:pt x="373676" y="2507768"/>
                </a:moveTo>
                <a:cubicBezTo>
                  <a:pt x="937335" y="2507768"/>
                  <a:pt x="937335" y="2507768"/>
                  <a:pt x="937335" y="2507768"/>
                </a:cubicBezTo>
                <a:cubicBezTo>
                  <a:pt x="965853" y="2507768"/>
                  <a:pt x="1002759" y="2527661"/>
                  <a:pt x="1017857" y="2552528"/>
                </a:cubicBezTo>
                <a:cubicBezTo>
                  <a:pt x="1299687" y="3034940"/>
                  <a:pt x="1299687" y="3034940"/>
                  <a:pt x="1299687" y="3034940"/>
                </a:cubicBezTo>
                <a:cubicBezTo>
                  <a:pt x="1313107" y="3061464"/>
                  <a:pt x="1313107" y="3101250"/>
                  <a:pt x="1299687" y="3127775"/>
                </a:cubicBezTo>
                <a:cubicBezTo>
                  <a:pt x="1017857" y="3610186"/>
                  <a:pt x="1017857" y="3610186"/>
                  <a:pt x="1017857" y="3610186"/>
                </a:cubicBezTo>
                <a:cubicBezTo>
                  <a:pt x="1002759" y="3635053"/>
                  <a:pt x="965853" y="3654946"/>
                  <a:pt x="937335" y="3654946"/>
                </a:cubicBezTo>
                <a:lnTo>
                  <a:pt x="373676" y="3654946"/>
                </a:lnTo>
                <a:cubicBezTo>
                  <a:pt x="343480" y="3654946"/>
                  <a:pt x="306574" y="3635053"/>
                  <a:pt x="293153" y="3610186"/>
                </a:cubicBezTo>
                <a:cubicBezTo>
                  <a:pt x="11324" y="3127775"/>
                  <a:pt x="11324" y="3127775"/>
                  <a:pt x="11324" y="3127775"/>
                </a:cubicBezTo>
                <a:cubicBezTo>
                  <a:pt x="-3774" y="3101250"/>
                  <a:pt x="-3774" y="3061464"/>
                  <a:pt x="11324" y="3034940"/>
                </a:cubicBezTo>
                <a:cubicBezTo>
                  <a:pt x="293153" y="2552528"/>
                  <a:pt x="293153" y="2552528"/>
                  <a:pt x="293153" y="2552528"/>
                </a:cubicBezTo>
                <a:cubicBezTo>
                  <a:pt x="306574" y="2527661"/>
                  <a:pt x="343480" y="2507768"/>
                  <a:pt x="373676" y="2507768"/>
                </a:cubicBezTo>
                <a:close/>
                <a:moveTo>
                  <a:pt x="2963165" y="0"/>
                </a:moveTo>
                <a:lnTo>
                  <a:pt x="3100668" y="0"/>
                </a:lnTo>
                <a:cubicBezTo>
                  <a:pt x="4782082" y="0"/>
                  <a:pt x="4782082" y="0"/>
                  <a:pt x="4782082" y="0"/>
                </a:cubicBezTo>
                <a:cubicBezTo>
                  <a:pt x="4896379" y="0"/>
                  <a:pt x="5044296" y="79730"/>
                  <a:pt x="5104806" y="179392"/>
                </a:cubicBezTo>
                <a:cubicBezTo>
                  <a:pt x="6234342" y="2112834"/>
                  <a:pt x="6234342" y="2112834"/>
                  <a:pt x="6234342" y="2112834"/>
                </a:cubicBezTo>
                <a:cubicBezTo>
                  <a:pt x="6288131" y="2219140"/>
                  <a:pt x="6288131" y="2378598"/>
                  <a:pt x="6234342" y="2484906"/>
                </a:cubicBezTo>
                <a:cubicBezTo>
                  <a:pt x="5104806" y="4418346"/>
                  <a:pt x="5104806" y="4418346"/>
                  <a:pt x="5104806" y="4418346"/>
                </a:cubicBezTo>
                <a:cubicBezTo>
                  <a:pt x="5044296" y="4518010"/>
                  <a:pt x="4896379" y="4597738"/>
                  <a:pt x="4782082" y="4597738"/>
                </a:cubicBezTo>
                <a:lnTo>
                  <a:pt x="2523007" y="4597738"/>
                </a:lnTo>
                <a:cubicBezTo>
                  <a:pt x="2401986" y="4597738"/>
                  <a:pt x="2254071" y="4518010"/>
                  <a:pt x="2200284" y="4418346"/>
                </a:cubicBezTo>
                <a:cubicBezTo>
                  <a:pt x="1070747" y="2484906"/>
                  <a:pt x="1070747" y="2484906"/>
                  <a:pt x="1070747" y="2484906"/>
                </a:cubicBezTo>
                <a:cubicBezTo>
                  <a:pt x="1010234" y="2378598"/>
                  <a:pt x="1010234" y="2219140"/>
                  <a:pt x="1070747" y="2112834"/>
                </a:cubicBezTo>
                <a:cubicBezTo>
                  <a:pt x="1141343" y="1991994"/>
                  <a:pt x="1207527" y="1878706"/>
                  <a:pt x="1269574" y="1772499"/>
                </a:cubicBezTo>
                <a:lnTo>
                  <a:pt x="1354552" y="1627041"/>
                </a:lnTo>
                <a:lnTo>
                  <a:pt x="2423436" y="1627041"/>
                </a:lnTo>
                <a:cubicBezTo>
                  <a:pt x="2482091" y="1627041"/>
                  <a:pt x="2557999" y="1586126"/>
                  <a:pt x="2589052" y="1534980"/>
                </a:cubicBezTo>
                <a:cubicBezTo>
                  <a:pt x="2589052" y="1534980"/>
                  <a:pt x="2589052" y="1534980"/>
                  <a:pt x="3168709" y="542774"/>
                </a:cubicBezTo>
                <a:cubicBezTo>
                  <a:pt x="3196312" y="488219"/>
                  <a:pt x="3196312" y="406388"/>
                  <a:pt x="3168709" y="351833"/>
                </a:cubicBezTo>
                <a:cubicBezTo>
                  <a:pt x="3168709" y="351833"/>
                  <a:pt x="3168709" y="351833"/>
                  <a:pt x="2980349" y="29414"/>
                </a:cubicBezTo>
                <a:close/>
              </a:path>
            </a:pathLst>
          </a:custGeom>
        </p:spPr>
      </p:pic>
      <p:sp>
        <p:nvSpPr>
          <p:cNvPr id="7" name="Rectangle: Rounded Corners 6">
            <a:extLst>
              <a:ext uri="{FF2B5EF4-FFF2-40B4-BE49-F238E27FC236}">
                <a16:creationId xmlns:a16="http://schemas.microsoft.com/office/drawing/2014/main" id="{4A567096-55C9-4156-A676-13115586922A}"/>
              </a:ext>
            </a:extLst>
          </p:cNvPr>
          <p:cNvSpPr/>
          <p:nvPr/>
        </p:nvSpPr>
        <p:spPr>
          <a:xfrm>
            <a:off x="285269" y="1780705"/>
            <a:ext cx="5036580" cy="4844086"/>
          </a:xfrm>
          <a:prstGeom prst="round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00" dirty="0">
              <a:solidFill>
                <a:schemeClr val="tx2"/>
              </a:solidFill>
              <a:highlight>
                <a:srgbClr val="FFFF00"/>
              </a:highlight>
              <a:latin typeface="Comic Sans MS" panose="030F0702030302020204" pitchFamily="66" charset="0"/>
            </a:endParaRPr>
          </a:p>
        </p:txBody>
      </p:sp>
      <p:sp>
        <p:nvSpPr>
          <p:cNvPr id="11" name="Content Placeholder 10">
            <a:extLst>
              <a:ext uri="{FF2B5EF4-FFF2-40B4-BE49-F238E27FC236}">
                <a16:creationId xmlns:a16="http://schemas.microsoft.com/office/drawing/2014/main" id="{FB7E8924-D3DF-4BD2-AFA8-C8F26627B62B}"/>
              </a:ext>
            </a:extLst>
          </p:cNvPr>
          <p:cNvSpPr>
            <a:spLocks noGrp="1"/>
          </p:cNvSpPr>
          <p:nvPr>
            <p:ph idx="1"/>
          </p:nvPr>
        </p:nvSpPr>
        <p:spPr>
          <a:xfrm>
            <a:off x="699299" y="2298177"/>
            <a:ext cx="4048344" cy="3536236"/>
          </a:xfrm>
        </p:spPr>
        <p:txBody>
          <a:bodyPr>
            <a:normAutofit fontScale="55000" lnSpcReduction="20000"/>
          </a:bodyPr>
          <a:lstStyle/>
          <a:p>
            <a:pPr algn="just">
              <a:lnSpc>
                <a:spcPct val="170000"/>
              </a:lnSpc>
            </a:pPr>
            <a:r>
              <a:rPr lang="en-US" sz="2500" dirty="0">
                <a:solidFill>
                  <a:schemeClr val="bg1"/>
                </a:solidFill>
                <a:latin typeface="Candara" panose="020E0502030303020204" pitchFamily="34" charset="0"/>
              </a:rPr>
              <a:t>In order to get insights about how various music features affect specific track and track artist and visa versa. We found out most inclusive dataset based on out requirements on GitHub. </a:t>
            </a:r>
          </a:p>
          <a:p>
            <a:pPr algn="just">
              <a:lnSpc>
                <a:spcPct val="170000"/>
              </a:lnSpc>
            </a:pPr>
            <a:r>
              <a:rPr lang="en-US" sz="2500" dirty="0">
                <a:solidFill>
                  <a:schemeClr val="bg1"/>
                </a:solidFill>
                <a:latin typeface="Candara" panose="020E0502030303020204" pitchFamily="34" charset="0"/>
              </a:rPr>
              <a:t>We have obtained our data from one of the gitHub’s repository i.e. Tidytuesday which was already scraped using Spotify’s API. We have selected data from this source because it had all the characteristics of a track necessary for music analysis.</a:t>
            </a:r>
          </a:p>
          <a:p>
            <a:endParaRPr lang="en-US" sz="2400" dirty="0">
              <a:latin typeface="Candara" panose="020E0502030303020204" pitchFamily="34" charset="0"/>
            </a:endParaRPr>
          </a:p>
        </p:txBody>
      </p:sp>
    </p:spTree>
    <p:extLst>
      <p:ext uri="{BB962C8B-B14F-4D97-AF65-F5344CB8AC3E}">
        <p14:creationId xmlns:p14="http://schemas.microsoft.com/office/powerpoint/2010/main" val="350201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694FB-B810-4FCD-9B16-52E6B6573DAF}"/>
              </a:ext>
            </a:extLst>
          </p:cNvPr>
          <p:cNvSpPr>
            <a:spLocks noGrp="1"/>
          </p:cNvSpPr>
          <p:nvPr>
            <p:ph type="title"/>
          </p:nvPr>
        </p:nvSpPr>
        <p:spPr>
          <a:xfrm>
            <a:off x="5215446" y="340464"/>
            <a:ext cx="6462069" cy="862172"/>
          </a:xfrm>
        </p:spPr>
        <p:txBody>
          <a:bodyPr vert="horz" lIns="91440" tIns="45720" rIns="91440" bIns="45720" rtlCol="0" anchor="t">
            <a:normAutofit fontScale="90000"/>
          </a:bodyPr>
          <a:lstStyle/>
          <a:p>
            <a:r>
              <a:rPr lang="en-US" sz="4800" b="1" kern="1200" dirty="0">
                <a:solidFill>
                  <a:schemeClr val="bg1"/>
                </a:solidFill>
                <a:latin typeface="Candara" panose="020E0502030303020204" pitchFamily="34" charset="0"/>
              </a:rPr>
              <a:t>Data Mining and Cleaning</a:t>
            </a:r>
          </a:p>
        </p:txBody>
      </p:sp>
      <p:sp>
        <p:nvSpPr>
          <p:cNvPr id="12" name="Freeform: Shape 11">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picture containing drawing&#10;&#10;Description automatically generated">
            <a:extLst>
              <a:ext uri="{FF2B5EF4-FFF2-40B4-BE49-F238E27FC236}">
                <a16:creationId xmlns:a16="http://schemas.microsoft.com/office/drawing/2014/main" id="{78E2A450-F19F-4778-A786-89FC67068AF4}"/>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7491" r="17332" b="2"/>
          <a:stretch/>
        </p:blipFill>
        <p:spPr>
          <a:xfrm>
            <a:off x="0" y="-163906"/>
            <a:ext cx="5108509" cy="6097089"/>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pic>
        <p:nvPicPr>
          <p:cNvPr id="7" name="Graphic 6" descr="Mop and bucket">
            <a:extLst>
              <a:ext uri="{FF2B5EF4-FFF2-40B4-BE49-F238E27FC236}">
                <a16:creationId xmlns:a16="http://schemas.microsoft.com/office/drawing/2014/main" id="{66569C99-FFD5-443E-9F5A-82920C5E3D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2825" y="3914204"/>
            <a:ext cx="2118083" cy="2017166"/>
          </a:xfrm>
          <a:prstGeom prst="rect">
            <a:avLst/>
          </a:prstGeom>
        </p:spPr>
      </p:pic>
      <p:sp>
        <p:nvSpPr>
          <p:cNvPr id="4" name="Rectangle: Rounded Corners 3">
            <a:extLst>
              <a:ext uri="{FF2B5EF4-FFF2-40B4-BE49-F238E27FC236}">
                <a16:creationId xmlns:a16="http://schemas.microsoft.com/office/drawing/2014/main" id="{92A1E215-6D7B-486F-AB72-320B1B974DE8}"/>
              </a:ext>
            </a:extLst>
          </p:cNvPr>
          <p:cNvSpPr/>
          <p:nvPr/>
        </p:nvSpPr>
        <p:spPr>
          <a:xfrm>
            <a:off x="5741317" y="1493974"/>
            <a:ext cx="5547032" cy="4844086"/>
          </a:xfrm>
          <a:prstGeom prst="round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pPr marL="228600" indent="-228600" algn="just">
              <a:lnSpc>
                <a:spcPct val="150000"/>
              </a:lnSpc>
              <a:spcBef>
                <a:spcPts val="1000"/>
              </a:spcBef>
              <a:buFont typeface="Arial" panose="020B0604020202020204" pitchFamily="34" charset="0"/>
              <a:buChar char="•"/>
            </a:pPr>
            <a:r>
              <a:rPr lang="en-US" sz="1600" dirty="0">
                <a:solidFill>
                  <a:schemeClr val="bg1"/>
                </a:solidFill>
                <a:latin typeface="Candara" panose="020E0502030303020204" pitchFamily="34" charset="0"/>
              </a:rPr>
              <a:t>We cleaned the data with the help of R programming and Microsoft Excel. Removing missing values and unwanted columns pulled out inconsistencies and major errors from the dataset. We also removed duplicate observations to avoid ambiguity. Further, we detected outliers in some of the numerical features of track and removed them to improve statistical analysis.</a:t>
            </a:r>
          </a:p>
        </p:txBody>
      </p:sp>
    </p:spTree>
    <p:extLst>
      <p:ext uri="{BB962C8B-B14F-4D97-AF65-F5344CB8AC3E}">
        <p14:creationId xmlns:p14="http://schemas.microsoft.com/office/powerpoint/2010/main" val="326589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E5515FB7-EF00-437E-8CA7-4B904D78F3F1}"/>
              </a:ext>
            </a:extLst>
          </p:cNvPr>
          <p:cNvSpPr>
            <a:spLocks noGrp="1"/>
          </p:cNvSpPr>
          <p:nvPr>
            <p:ph type="title"/>
          </p:nvPr>
        </p:nvSpPr>
        <p:spPr>
          <a:xfrm>
            <a:off x="965409" y="169487"/>
            <a:ext cx="10515600" cy="1325563"/>
          </a:xfrm>
        </p:spPr>
        <p:txBody>
          <a:bodyPr/>
          <a:lstStyle/>
          <a:p>
            <a:r>
              <a:rPr lang="en-US" dirty="0">
                <a:solidFill>
                  <a:schemeClr val="bg1"/>
                </a:solidFill>
                <a:latin typeface="Candara" panose="020E0502030303020204" pitchFamily="34" charset="0"/>
              </a:rPr>
              <a:t>Descriptive Analysis</a:t>
            </a:r>
          </a:p>
        </p:txBody>
      </p:sp>
      <p:sp>
        <p:nvSpPr>
          <p:cNvPr id="9" name="Content Placeholder 2">
            <a:extLst>
              <a:ext uri="{FF2B5EF4-FFF2-40B4-BE49-F238E27FC236}">
                <a16:creationId xmlns:a16="http://schemas.microsoft.com/office/drawing/2014/main" id="{328F46B8-4623-423A-95D3-8A82564D88B0}"/>
              </a:ext>
            </a:extLst>
          </p:cNvPr>
          <p:cNvSpPr>
            <a:spLocks noGrp="1"/>
          </p:cNvSpPr>
          <p:nvPr>
            <p:ph idx="1"/>
          </p:nvPr>
        </p:nvSpPr>
        <p:spPr>
          <a:xfrm>
            <a:off x="949960" y="1353340"/>
            <a:ext cx="10515600" cy="1464330"/>
          </a:xfrm>
        </p:spPr>
        <p:txBody>
          <a:bodyPr/>
          <a:lstStyle/>
          <a:p>
            <a:r>
              <a:rPr lang="en-US" dirty="0">
                <a:solidFill>
                  <a:schemeClr val="bg1"/>
                </a:solidFill>
                <a:latin typeface="Candara" panose="020E0502030303020204" pitchFamily="34" charset="0"/>
              </a:rPr>
              <a:t>Measure of Centrality:</a:t>
            </a:r>
          </a:p>
        </p:txBody>
      </p:sp>
      <p:sp>
        <p:nvSpPr>
          <p:cNvPr id="11" name="Content Placeholder 5">
            <a:extLst>
              <a:ext uri="{FF2B5EF4-FFF2-40B4-BE49-F238E27FC236}">
                <a16:creationId xmlns:a16="http://schemas.microsoft.com/office/drawing/2014/main" id="{890929CF-2128-4B91-895C-C1A3C30F752A}"/>
              </a:ext>
            </a:extLst>
          </p:cNvPr>
          <p:cNvSpPr txBox="1">
            <a:spLocks/>
          </p:cNvSpPr>
          <p:nvPr/>
        </p:nvSpPr>
        <p:spPr>
          <a:xfrm>
            <a:off x="1001296" y="3587723"/>
            <a:ext cx="6639612" cy="624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Candara" panose="020E0502030303020204" pitchFamily="34" charset="0"/>
              </a:rPr>
              <a:t>Measure of Spread</a:t>
            </a:r>
          </a:p>
        </p:txBody>
      </p:sp>
      <p:sp>
        <p:nvSpPr>
          <p:cNvPr id="14" name="Rectangle: Rounded Corners 13" descr="Carbon line texture background">
            <a:extLst>
              <a:ext uri="{FF2B5EF4-FFF2-40B4-BE49-F238E27FC236}">
                <a16:creationId xmlns:a16="http://schemas.microsoft.com/office/drawing/2014/main" id="{5BD5D63E-953F-4CFC-AE44-C71A93920232}"/>
              </a:ext>
            </a:extLst>
          </p:cNvPr>
          <p:cNvSpPr/>
          <p:nvPr/>
        </p:nvSpPr>
        <p:spPr>
          <a:xfrm>
            <a:off x="5055019" y="2121967"/>
            <a:ext cx="2488678" cy="778371"/>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ndara" panose="020E0502030303020204" pitchFamily="34" charset="0"/>
              </a:rPr>
              <a:t>Total number of songs based on Genre </a:t>
            </a:r>
          </a:p>
          <a:p>
            <a:pPr algn="ctr"/>
            <a:endParaRPr lang="en-US" dirty="0">
              <a:latin typeface="Candara" panose="020E0502030303020204" pitchFamily="34" charset="0"/>
            </a:endParaRPr>
          </a:p>
        </p:txBody>
      </p:sp>
      <p:sp>
        <p:nvSpPr>
          <p:cNvPr id="15" name="Rectangle: Rounded Corners 14" descr="Carbon line texture background">
            <a:extLst>
              <a:ext uri="{FF2B5EF4-FFF2-40B4-BE49-F238E27FC236}">
                <a16:creationId xmlns:a16="http://schemas.microsoft.com/office/drawing/2014/main" id="{329E2EB3-246D-461E-A8EF-412CC9735527}"/>
              </a:ext>
            </a:extLst>
          </p:cNvPr>
          <p:cNvSpPr/>
          <p:nvPr/>
        </p:nvSpPr>
        <p:spPr>
          <a:xfrm>
            <a:off x="7944419" y="1974967"/>
            <a:ext cx="3617661" cy="3743242"/>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16" name="Rectangle: Rounded Corners 15" descr="Carbon line texture background">
            <a:extLst>
              <a:ext uri="{FF2B5EF4-FFF2-40B4-BE49-F238E27FC236}">
                <a16:creationId xmlns:a16="http://schemas.microsoft.com/office/drawing/2014/main" id="{E5C60F15-8918-404B-90F1-FD60ED2BF650}"/>
              </a:ext>
            </a:extLst>
          </p:cNvPr>
          <p:cNvSpPr/>
          <p:nvPr/>
        </p:nvSpPr>
        <p:spPr>
          <a:xfrm>
            <a:off x="1364174" y="4211403"/>
            <a:ext cx="2488678" cy="117839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latin typeface="Candara" panose="020E0502030303020204" pitchFamily="34" charset="0"/>
              </a:rPr>
              <a:t>0 to 98 |Range of Popularity</a:t>
            </a:r>
          </a:p>
        </p:txBody>
      </p:sp>
      <p:pic>
        <p:nvPicPr>
          <p:cNvPr id="17" name="Picture 16" descr="A screenshot of a cell phone&#10;&#10;Description automatically generated">
            <a:extLst>
              <a:ext uri="{FF2B5EF4-FFF2-40B4-BE49-F238E27FC236}">
                <a16:creationId xmlns:a16="http://schemas.microsoft.com/office/drawing/2014/main" id="{43E7312D-1DBE-4E61-B762-45332856862B}"/>
              </a:ext>
            </a:extLst>
          </p:cNvPr>
          <p:cNvPicPr>
            <a:picLocks noChangeAspect="1"/>
          </p:cNvPicPr>
          <p:nvPr/>
        </p:nvPicPr>
        <p:blipFill rotWithShape="1">
          <a:blip r:embed="rId3">
            <a:extLst>
              <a:ext uri="{28A0092B-C50C-407E-A947-70E740481C1C}">
                <a14:useLocalDpi xmlns:a14="http://schemas.microsoft.com/office/drawing/2010/main" val="0"/>
              </a:ext>
            </a:extLst>
          </a:blip>
          <a:srcRect l="819"/>
          <a:stretch/>
        </p:blipFill>
        <p:spPr>
          <a:xfrm>
            <a:off x="5116628" y="3186426"/>
            <a:ext cx="2524280" cy="2485538"/>
          </a:xfrm>
          <a:prstGeom prst="rect">
            <a:avLst/>
          </a:prstGeom>
        </p:spPr>
      </p:pic>
      <p:pic>
        <p:nvPicPr>
          <p:cNvPr id="5" name="Picture 4" descr="A close up of a organ&#10;&#10;Description automatically generated">
            <a:extLst>
              <a:ext uri="{FF2B5EF4-FFF2-40B4-BE49-F238E27FC236}">
                <a16:creationId xmlns:a16="http://schemas.microsoft.com/office/drawing/2014/main" id="{B903731B-24BC-4A5B-8A6D-2F0A9452F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3251" y="3841612"/>
            <a:ext cx="2960620" cy="1619253"/>
          </a:xfrm>
          <a:prstGeom prst="rect">
            <a:avLst/>
          </a:prstGeom>
        </p:spPr>
      </p:pic>
      <p:sp>
        <p:nvSpPr>
          <p:cNvPr id="19" name="Rectangle: Rounded Corners 18" descr="Carbon line texture background">
            <a:extLst>
              <a:ext uri="{FF2B5EF4-FFF2-40B4-BE49-F238E27FC236}">
                <a16:creationId xmlns:a16="http://schemas.microsoft.com/office/drawing/2014/main" id="{6746FF93-1280-417F-A09D-19415EACD408}"/>
              </a:ext>
            </a:extLst>
          </p:cNvPr>
          <p:cNvSpPr/>
          <p:nvPr/>
        </p:nvSpPr>
        <p:spPr>
          <a:xfrm>
            <a:off x="1297186" y="2151926"/>
            <a:ext cx="2422688" cy="60495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ndara" panose="020E0502030303020204" pitchFamily="34" charset="0"/>
              </a:rPr>
              <a:t>41.78 |Mean of Popularity</a:t>
            </a:r>
          </a:p>
        </p:txBody>
      </p:sp>
      <p:sp>
        <p:nvSpPr>
          <p:cNvPr id="20" name="Rectangle: Rounded Corners 19" descr="Carbon line texture background">
            <a:extLst>
              <a:ext uri="{FF2B5EF4-FFF2-40B4-BE49-F238E27FC236}">
                <a16:creationId xmlns:a16="http://schemas.microsoft.com/office/drawing/2014/main" id="{5435E2B3-1B0E-48C2-8956-8412960F873A}"/>
              </a:ext>
            </a:extLst>
          </p:cNvPr>
          <p:cNvSpPr/>
          <p:nvPr/>
        </p:nvSpPr>
        <p:spPr>
          <a:xfrm>
            <a:off x="1297186" y="2890900"/>
            <a:ext cx="2422688" cy="60495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a:p>
            <a:pPr algn="ctr"/>
            <a:r>
              <a:rPr lang="en-US" dirty="0">
                <a:latin typeface="Candara" panose="020E0502030303020204" pitchFamily="34" charset="0"/>
              </a:rPr>
              <a:t>44 | Median of Popularity</a:t>
            </a:r>
          </a:p>
          <a:p>
            <a:pPr algn="ctr"/>
            <a:endParaRPr lang="en-US" dirty="0">
              <a:latin typeface="Candara" panose="020E0502030303020204" pitchFamily="34" charset="0"/>
            </a:endParaRPr>
          </a:p>
        </p:txBody>
      </p:sp>
      <p:sp>
        <p:nvSpPr>
          <p:cNvPr id="21" name="Rectangle: Rounded Corners 20" descr="Carbon line texture background">
            <a:extLst>
              <a:ext uri="{FF2B5EF4-FFF2-40B4-BE49-F238E27FC236}">
                <a16:creationId xmlns:a16="http://schemas.microsoft.com/office/drawing/2014/main" id="{51D3B1C2-9890-4DD2-A598-C01E79FB9E2A}"/>
              </a:ext>
            </a:extLst>
          </p:cNvPr>
          <p:cNvSpPr/>
          <p:nvPr/>
        </p:nvSpPr>
        <p:spPr>
          <a:xfrm>
            <a:off x="8406750" y="2303197"/>
            <a:ext cx="2488678" cy="119265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dirty="0"/>
              <a:t>We observed that Histogram for popularity was </a:t>
            </a:r>
          </a:p>
          <a:p>
            <a:pPr algn="ctr">
              <a:lnSpc>
                <a:spcPct val="150000"/>
              </a:lnSpc>
            </a:pPr>
            <a:r>
              <a:rPr lang="en-US" sz="1200" dirty="0"/>
              <a:t>Normally distributed and Symmetric</a:t>
            </a:r>
          </a:p>
          <a:p>
            <a:pPr algn="ctr">
              <a:lnSpc>
                <a:spcPct val="150000"/>
              </a:lnSpc>
            </a:pPr>
            <a:endParaRPr lang="en-US" sz="1100" dirty="0">
              <a:latin typeface="Candara" panose="020E0502030303020204" pitchFamily="34" charset="0"/>
            </a:endParaRPr>
          </a:p>
        </p:txBody>
      </p:sp>
    </p:spTree>
    <p:extLst>
      <p:ext uri="{BB962C8B-B14F-4D97-AF65-F5344CB8AC3E}">
        <p14:creationId xmlns:p14="http://schemas.microsoft.com/office/powerpoint/2010/main" val="8303459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791C-29D9-49A0-B7A0-3F4DF56F76D8}"/>
              </a:ext>
            </a:extLst>
          </p:cNvPr>
          <p:cNvSpPr>
            <a:spLocks noGrp="1"/>
          </p:cNvSpPr>
          <p:nvPr>
            <p:ph type="title"/>
          </p:nvPr>
        </p:nvSpPr>
        <p:spPr>
          <a:xfrm>
            <a:off x="414131" y="179421"/>
            <a:ext cx="10515600" cy="1325563"/>
          </a:xfrm>
        </p:spPr>
        <p:txBody>
          <a:bodyPr/>
          <a:lstStyle/>
          <a:p>
            <a:r>
              <a:rPr lang="en-US" dirty="0">
                <a:latin typeface="Candara" panose="020E0502030303020204" pitchFamily="34" charset="0"/>
              </a:rPr>
              <a:t>Exploratory Data Analysis:</a:t>
            </a:r>
          </a:p>
        </p:txBody>
      </p:sp>
      <p:pic>
        <p:nvPicPr>
          <p:cNvPr id="7" name="Picture 6" descr="A screenshot of a cell phone&#10;&#10;Description automatically generated">
            <a:extLst>
              <a:ext uri="{FF2B5EF4-FFF2-40B4-BE49-F238E27FC236}">
                <a16:creationId xmlns:a16="http://schemas.microsoft.com/office/drawing/2014/main" id="{CFB56044-0796-4CFE-8F3F-C4243AAE8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37" y="1504983"/>
            <a:ext cx="6489831" cy="4746730"/>
          </a:xfrm>
          <a:prstGeom prst="rect">
            <a:avLst/>
          </a:prstGeom>
        </p:spPr>
      </p:pic>
      <p:sp>
        <p:nvSpPr>
          <p:cNvPr id="8" name="Rectangle: Rounded Corners 7">
            <a:extLst>
              <a:ext uri="{FF2B5EF4-FFF2-40B4-BE49-F238E27FC236}">
                <a16:creationId xmlns:a16="http://schemas.microsoft.com/office/drawing/2014/main" id="{ACE5D617-6412-4C0C-8D24-A075BB8D5F45}"/>
              </a:ext>
            </a:extLst>
          </p:cNvPr>
          <p:cNvSpPr/>
          <p:nvPr/>
        </p:nvSpPr>
        <p:spPr>
          <a:xfrm>
            <a:off x="6993837" y="1168916"/>
            <a:ext cx="5032511" cy="4844086"/>
          </a:xfrm>
          <a:prstGeom prst="round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Content Placeholder 2">
            <a:extLst>
              <a:ext uri="{FF2B5EF4-FFF2-40B4-BE49-F238E27FC236}">
                <a16:creationId xmlns:a16="http://schemas.microsoft.com/office/drawing/2014/main" id="{2C593A38-88B0-4D9C-8A6B-A080E30CACCD}"/>
              </a:ext>
            </a:extLst>
          </p:cNvPr>
          <p:cNvSpPr>
            <a:spLocks noGrp="1"/>
          </p:cNvSpPr>
          <p:nvPr>
            <p:ph idx="1"/>
          </p:nvPr>
        </p:nvSpPr>
        <p:spPr>
          <a:xfrm>
            <a:off x="7268817" y="1415290"/>
            <a:ext cx="4509052" cy="4351338"/>
          </a:xfrm>
        </p:spPr>
        <p:txBody>
          <a:bodyPr>
            <a:normAutofit lnSpcReduction="10000"/>
          </a:bodyPr>
          <a:lstStyle/>
          <a:p>
            <a:pPr marL="0" indent="0">
              <a:lnSpc>
                <a:spcPct val="150000"/>
              </a:lnSpc>
              <a:buNone/>
            </a:pPr>
            <a:r>
              <a:rPr lang="en-US" dirty="0">
                <a:solidFill>
                  <a:schemeClr val="bg1"/>
                </a:solidFill>
                <a:latin typeface="Candara" panose="020E0502030303020204" pitchFamily="34" charset="0"/>
              </a:rPr>
              <a:t>Q1: Which artist has maximum number of songs in top 100  popular tracks over the last decade?</a:t>
            </a:r>
          </a:p>
          <a:p>
            <a:pPr marL="0" indent="0">
              <a:lnSpc>
                <a:spcPct val="150000"/>
              </a:lnSpc>
              <a:buNone/>
            </a:pPr>
            <a:r>
              <a:rPr lang="en-US" dirty="0">
                <a:solidFill>
                  <a:schemeClr val="bg1"/>
                </a:solidFill>
                <a:latin typeface="Candara" panose="020E0502030303020204" pitchFamily="34" charset="0"/>
              </a:rPr>
              <a:t>Answer: Post Malone has the highest number of hits over last decade</a:t>
            </a:r>
          </a:p>
        </p:txBody>
      </p:sp>
    </p:spTree>
    <p:extLst>
      <p:ext uri="{BB962C8B-B14F-4D97-AF65-F5344CB8AC3E}">
        <p14:creationId xmlns:p14="http://schemas.microsoft.com/office/powerpoint/2010/main" val="1493780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641</Words>
  <Application>Microsoft Office PowerPoint</Application>
  <PresentationFormat>Widescreen</PresentationFormat>
  <Paragraphs>62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Candara</vt:lpstr>
      <vt:lpstr>Comic Sans MS</vt:lpstr>
      <vt:lpstr>Office Theme</vt:lpstr>
      <vt:lpstr>SPOTIFY MUSIC DATA MINING PROJECT</vt:lpstr>
      <vt:lpstr>Inspiration</vt:lpstr>
      <vt:lpstr>About Spotify</vt:lpstr>
      <vt:lpstr>Project Significance</vt:lpstr>
      <vt:lpstr>Our Project Overview </vt:lpstr>
      <vt:lpstr>Data Acquisition</vt:lpstr>
      <vt:lpstr>Data Mining and Cleaning</vt:lpstr>
      <vt:lpstr>Descriptive Analysis</vt:lpstr>
      <vt:lpstr>Exploratory Data Analysis:</vt:lpstr>
      <vt:lpstr>Exploratory Data Analysis:</vt:lpstr>
      <vt:lpstr>Exploratory Data Analysis:</vt:lpstr>
      <vt:lpstr>Exploratory Data Analysis:</vt:lpstr>
      <vt:lpstr>Exploratory Data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DATA MINING PROJECT</dc:title>
  <dc:creator>Tejas Joshi</dc:creator>
  <cp:lastModifiedBy>Tejas Joshi</cp:lastModifiedBy>
  <cp:revision>12</cp:revision>
  <dcterms:created xsi:type="dcterms:W3CDTF">2020-05-07T20:22:35Z</dcterms:created>
  <dcterms:modified xsi:type="dcterms:W3CDTF">2020-05-07T21:34:30Z</dcterms:modified>
</cp:coreProperties>
</file>