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77CBAA-97A3-4BC9-BB87-7BE607D0DAB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F4F172D-128F-4496-9E11-4A0B277DA681}">
      <dgm:prSet/>
      <dgm:spPr/>
      <dgm:t>
        <a:bodyPr/>
        <a:lstStyle/>
        <a:p>
          <a:r>
            <a:rPr lang="en-US" b="1"/>
            <a:t>Project Title:</a:t>
          </a:r>
          <a:br>
            <a:rPr lang="en-US"/>
          </a:br>
          <a:r>
            <a:rPr lang="en-US"/>
            <a:t>ReviewSense: Aspect-Based Sentiment Analysis of Product Reviews</a:t>
          </a:r>
        </a:p>
      </dgm:t>
    </dgm:pt>
    <dgm:pt modelId="{DFC43AEA-40E0-47BA-B820-AD36332BDBD6}" type="parTrans" cxnId="{E4F38C47-E4CD-4905-8148-B19CAAF52942}">
      <dgm:prSet/>
      <dgm:spPr/>
      <dgm:t>
        <a:bodyPr/>
        <a:lstStyle/>
        <a:p>
          <a:endParaRPr lang="en-US"/>
        </a:p>
      </dgm:t>
    </dgm:pt>
    <dgm:pt modelId="{09299968-A480-4E0D-BCF3-125432579A63}" type="sibTrans" cxnId="{E4F38C47-E4CD-4905-8148-B19CAAF52942}">
      <dgm:prSet/>
      <dgm:spPr/>
      <dgm:t>
        <a:bodyPr/>
        <a:lstStyle/>
        <a:p>
          <a:endParaRPr lang="en-US"/>
        </a:p>
      </dgm:t>
    </dgm:pt>
    <dgm:pt modelId="{F2CEED7E-2C57-413D-A1A8-2A91F11D390C}">
      <dgm:prSet/>
      <dgm:spPr/>
      <dgm:t>
        <a:bodyPr/>
        <a:lstStyle/>
        <a:p>
          <a:r>
            <a:rPr lang="en-US" b="1"/>
            <a:t>Prepared by:</a:t>
          </a:r>
          <a:br>
            <a:rPr lang="en-US"/>
          </a:br>
          <a:r>
            <a:rPr lang="en-US"/>
            <a:t>[Your Name]</a:t>
          </a:r>
          <a:br>
            <a:rPr lang="en-US"/>
          </a:br>
          <a:r>
            <a:rPr lang="en-US"/>
            <a:t>[Your Institution]</a:t>
          </a:r>
        </a:p>
      </dgm:t>
    </dgm:pt>
    <dgm:pt modelId="{BF03A6FB-4FA0-4EAA-93C1-19818266BF7C}" type="parTrans" cxnId="{8401CBDB-684B-4ABF-868E-1BB0570A2AD5}">
      <dgm:prSet/>
      <dgm:spPr/>
      <dgm:t>
        <a:bodyPr/>
        <a:lstStyle/>
        <a:p>
          <a:endParaRPr lang="en-US"/>
        </a:p>
      </dgm:t>
    </dgm:pt>
    <dgm:pt modelId="{6EDBD01F-3EF1-4482-A776-7CCCA4FFD3F8}" type="sibTrans" cxnId="{8401CBDB-684B-4ABF-868E-1BB0570A2AD5}">
      <dgm:prSet/>
      <dgm:spPr/>
      <dgm:t>
        <a:bodyPr/>
        <a:lstStyle/>
        <a:p>
          <a:endParaRPr lang="en-US"/>
        </a:p>
      </dgm:t>
    </dgm:pt>
    <dgm:pt modelId="{8C616528-4EDE-436E-B57F-64F8D8AA3E2B}">
      <dgm:prSet/>
      <dgm:spPr/>
      <dgm:t>
        <a:bodyPr/>
        <a:lstStyle/>
        <a:p>
          <a:r>
            <a:rPr lang="en-US" b="1"/>
            <a:t>Date:</a:t>
          </a:r>
          <a:br>
            <a:rPr lang="en-US"/>
          </a:br>
          <a:r>
            <a:rPr lang="en-US"/>
            <a:t>Nov 04, 2024</a:t>
          </a:r>
        </a:p>
      </dgm:t>
    </dgm:pt>
    <dgm:pt modelId="{9432E8FF-661B-4574-B2A3-EA14BCBBE620}" type="parTrans" cxnId="{597E7FAB-AEA4-4251-9AE0-0D2C365FDCC9}">
      <dgm:prSet/>
      <dgm:spPr/>
      <dgm:t>
        <a:bodyPr/>
        <a:lstStyle/>
        <a:p>
          <a:endParaRPr lang="en-US"/>
        </a:p>
      </dgm:t>
    </dgm:pt>
    <dgm:pt modelId="{13FD499C-3432-4EB1-B43B-910B66DB929E}" type="sibTrans" cxnId="{597E7FAB-AEA4-4251-9AE0-0D2C365FDCC9}">
      <dgm:prSet/>
      <dgm:spPr/>
      <dgm:t>
        <a:bodyPr/>
        <a:lstStyle/>
        <a:p>
          <a:endParaRPr lang="en-US"/>
        </a:p>
      </dgm:t>
    </dgm:pt>
    <dgm:pt modelId="{58017EC4-B0A9-4CA4-9395-1DF93F6DD210}" type="pres">
      <dgm:prSet presAssocID="{FB77CBAA-97A3-4BC9-BB87-7BE607D0DABF}" presName="vert0" presStyleCnt="0">
        <dgm:presLayoutVars>
          <dgm:dir/>
          <dgm:animOne val="branch"/>
          <dgm:animLvl val="lvl"/>
        </dgm:presLayoutVars>
      </dgm:prSet>
      <dgm:spPr/>
    </dgm:pt>
    <dgm:pt modelId="{46146FBA-C461-4A14-8CFC-4DC491D5389D}" type="pres">
      <dgm:prSet presAssocID="{7F4F172D-128F-4496-9E11-4A0B277DA681}" presName="thickLine" presStyleLbl="alignNode1" presStyleIdx="0" presStyleCnt="3"/>
      <dgm:spPr/>
    </dgm:pt>
    <dgm:pt modelId="{7865B40E-98F6-4BA1-BCAB-C9335AA42F87}" type="pres">
      <dgm:prSet presAssocID="{7F4F172D-128F-4496-9E11-4A0B277DA681}" presName="horz1" presStyleCnt="0"/>
      <dgm:spPr/>
    </dgm:pt>
    <dgm:pt modelId="{A7BD6DD8-DA2C-4ECA-8F50-E4B6FE454084}" type="pres">
      <dgm:prSet presAssocID="{7F4F172D-128F-4496-9E11-4A0B277DA681}" presName="tx1" presStyleLbl="revTx" presStyleIdx="0" presStyleCnt="3"/>
      <dgm:spPr/>
    </dgm:pt>
    <dgm:pt modelId="{BFBB93D2-B7F8-46E7-9F1A-E651E0CD09D7}" type="pres">
      <dgm:prSet presAssocID="{7F4F172D-128F-4496-9E11-4A0B277DA681}" presName="vert1" presStyleCnt="0"/>
      <dgm:spPr/>
    </dgm:pt>
    <dgm:pt modelId="{4D1E6844-72DF-45BF-BA04-92A87067EF3E}" type="pres">
      <dgm:prSet presAssocID="{F2CEED7E-2C57-413D-A1A8-2A91F11D390C}" presName="thickLine" presStyleLbl="alignNode1" presStyleIdx="1" presStyleCnt="3"/>
      <dgm:spPr/>
    </dgm:pt>
    <dgm:pt modelId="{011DAB81-421C-4FAE-B558-DF602946717B}" type="pres">
      <dgm:prSet presAssocID="{F2CEED7E-2C57-413D-A1A8-2A91F11D390C}" presName="horz1" presStyleCnt="0"/>
      <dgm:spPr/>
    </dgm:pt>
    <dgm:pt modelId="{1C23BC0B-B2F1-474C-9280-FA674CBE23C1}" type="pres">
      <dgm:prSet presAssocID="{F2CEED7E-2C57-413D-A1A8-2A91F11D390C}" presName="tx1" presStyleLbl="revTx" presStyleIdx="1" presStyleCnt="3"/>
      <dgm:spPr/>
    </dgm:pt>
    <dgm:pt modelId="{2CE77501-325C-47D4-8EFE-262DD6F86413}" type="pres">
      <dgm:prSet presAssocID="{F2CEED7E-2C57-413D-A1A8-2A91F11D390C}" presName="vert1" presStyleCnt="0"/>
      <dgm:spPr/>
    </dgm:pt>
    <dgm:pt modelId="{3A543744-493E-493B-B553-5A5C49C4388B}" type="pres">
      <dgm:prSet presAssocID="{8C616528-4EDE-436E-B57F-64F8D8AA3E2B}" presName="thickLine" presStyleLbl="alignNode1" presStyleIdx="2" presStyleCnt="3"/>
      <dgm:spPr/>
    </dgm:pt>
    <dgm:pt modelId="{9DEA3335-9D4C-49FB-8DD7-A97EB73516D4}" type="pres">
      <dgm:prSet presAssocID="{8C616528-4EDE-436E-B57F-64F8D8AA3E2B}" presName="horz1" presStyleCnt="0"/>
      <dgm:spPr/>
    </dgm:pt>
    <dgm:pt modelId="{F50B19A3-1940-446E-AE84-986AFE576628}" type="pres">
      <dgm:prSet presAssocID="{8C616528-4EDE-436E-B57F-64F8D8AA3E2B}" presName="tx1" presStyleLbl="revTx" presStyleIdx="2" presStyleCnt="3"/>
      <dgm:spPr/>
    </dgm:pt>
    <dgm:pt modelId="{5340F633-F8E7-4C78-9FE5-CDEA6D1C65AC}" type="pres">
      <dgm:prSet presAssocID="{8C616528-4EDE-436E-B57F-64F8D8AA3E2B}" presName="vert1" presStyleCnt="0"/>
      <dgm:spPr/>
    </dgm:pt>
  </dgm:ptLst>
  <dgm:cxnLst>
    <dgm:cxn modelId="{0165F113-0E12-4C7E-845C-0F94113347D7}" type="presOf" srcId="{FB77CBAA-97A3-4BC9-BB87-7BE607D0DABF}" destId="{58017EC4-B0A9-4CA4-9395-1DF93F6DD210}" srcOrd="0" destOrd="0" presId="urn:microsoft.com/office/officeart/2008/layout/LinedList"/>
    <dgm:cxn modelId="{B3BFCB21-D94B-4CB9-BE6A-0C7202F25500}" type="presOf" srcId="{F2CEED7E-2C57-413D-A1A8-2A91F11D390C}" destId="{1C23BC0B-B2F1-474C-9280-FA674CBE23C1}" srcOrd="0" destOrd="0" presId="urn:microsoft.com/office/officeart/2008/layout/LinedList"/>
    <dgm:cxn modelId="{A117D53C-C768-49ED-8703-41E6B4C28BDA}" type="presOf" srcId="{7F4F172D-128F-4496-9E11-4A0B277DA681}" destId="{A7BD6DD8-DA2C-4ECA-8F50-E4B6FE454084}" srcOrd="0" destOrd="0" presId="urn:microsoft.com/office/officeart/2008/layout/LinedList"/>
    <dgm:cxn modelId="{E4F38C47-E4CD-4905-8148-B19CAAF52942}" srcId="{FB77CBAA-97A3-4BC9-BB87-7BE607D0DABF}" destId="{7F4F172D-128F-4496-9E11-4A0B277DA681}" srcOrd="0" destOrd="0" parTransId="{DFC43AEA-40E0-47BA-B820-AD36332BDBD6}" sibTransId="{09299968-A480-4E0D-BCF3-125432579A63}"/>
    <dgm:cxn modelId="{597E7FAB-AEA4-4251-9AE0-0D2C365FDCC9}" srcId="{FB77CBAA-97A3-4BC9-BB87-7BE607D0DABF}" destId="{8C616528-4EDE-436E-B57F-64F8D8AA3E2B}" srcOrd="2" destOrd="0" parTransId="{9432E8FF-661B-4574-B2A3-EA14BCBBE620}" sibTransId="{13FD499C-3432-4EB1-B43B-910B66DB929E}"/>
    <dgm:cxn modelId="{67BCB0B5-A0F1-41BC-80BC-FDC74F33C448}" type="presOf" srcId="{8C616528-4EDE-436E-B57F-64F8D8AA3E2B}" destId="{F50B19A3-1940-446E-AE84-986AFE576628}" srcOrd="0" destOrd="0" presId="urn:microsoft.com/office/officeart/2008/layout/LinedList"/>
    <dgm:cxn modelId="{8401CBDB-684B-4ABF-868E-1BB0570A2AD5}" srcId="{FB77CBAA-97A3-4BC9-BB87-7BE607D0DABF}" destId="{F2CEED7E-2C57-413D-A1A8-2A91F11D390C}" srcOrd="1" destOrd="0" parTransId="{BF03A6FB-4FA0-4EAA-93C1-19818266BF7C}" sibTransId="{6EDBD01F-3EF1-4482-A776-7CCCA4FFD3F8}"/>
    <dgm:cxn modelId="{E84367DB-9676-4EFC-A6B2-65A033F9A6A1}" type="presParOf" srcId="{58017EC4-B0A9-4CA4-9395-1DF93F6DD210}" destId="{46146FBA-C461-4A14-8CFC-4DC491D5389D}" srcOrd="0" destOrd="0" presId="urn:microsoft.com/office/officeart/2008/layout/LinedList"/>
    <dgm:cxn modelId="{92ABEF23-75DD-497B-9EE4-83A5D9548BD1}" type="presParOf" srcId="{58017EC4-B0A9-4CA4-9395-1DF93F6DD210}" destId="{7865B40E-98F6-4BA1-BCAB-C9335AA42F87}" srcOrd="1" destOrd="0" presId="urn:microsoft.com/office/officeart/2008/layout/LinedList"/>
    <dgm:cxn modelId="{0768627E-CC6E-4F91-93D6-EEBBABB0EA61}" type="presParOf" srcId="{7865B40E-98F6-4BA1-BCAB-C9335AA42F87}" destId="{A7BD6DD8-DA2C-4ECA-8F50-E4B6FE454084}" srcOrd="0" destOrd="0" presId="urn:microsoft.com/office/officeart/2008/layout/LinedList"/>
    <dgm:cxn modelId="{FC707BE7-968B-4844-AD5F-72804E63855A}" type="presParOf" srcId="{7865B40E-98F6-4BA1-BCAB-C9335AA42F87}" destId="{BFBB93D2-B7F8-46E7-9F1A-E651E0CD09D7}" srcOrd="1" destOrd="0" presId="urn:microsoft.com/office/officeart/2008/layout/LinedList"/>
    <dgm:cxn modelId="{31FDFBBC-F6F5-469F-9F1B-44DD5E9E5438}" type="presParOf" srcId="{58017EC4-B0A9-4CA4-9395-1DF93F6DD210}" destId="{4D1E6844-72DF-45BF-BA04-92A87067EF3E}" srcOrd="2" destOrd="0" presId="urn:microsoft.com/office/officeart/2008/layout/LinedList"/>
    <dgm:cxn modelId="{86A6959B-4FB7-4690-90B1-FED4228D394C}" type="presParOf" srcId="{58017EC4-B0A9-4CA4-9395-1DF93F6DD210}" destId="{011DAB81-421C-4FAE-B558-DF602946717B}" srcOrd="3" destOrd="0" presId="urn:microsoft.com/office/officeart/2008/layout/LinedList"/>
    <dgm:cxn modelId="{75EC1F27-B921-4820-BA37-C1652CD54FB7}" type="presParOf" srcId="{011DAB81-421C-4FAE-B558-DF602946717B}" destId="{1C23BC0B-B2F1-474C-9280-FA674CBE23C1}" srcOrd="0" destOrd="0" presId="urn:microsoft.com/office/officeart/2008/layout/LinedList"/>
    <dgm:cxn modelId="{57A19302-B753-4190-A42B-1A8D65921898}" type="presParOf" srcId="{011DAB81-421C-4FAE-B558-DF602946717B}" destId="{2CE77501-325C-47D4-8EFE-262DD6F86413}" srcOrd="1" destOrd="0" presId="urn:microsoft.com/office/officeart/2008/layout/LinedList"/>
    <dgm:cxn modelId="{831E2ABB-C4DA-4197-9DC6-CAAB3AD90F51}" type="presParOf" srcId="{58017EC4-B0A9-4CA4-9395-1DF93F6DD210}" destId="{3A543744-493E-493B-B553-5A5C49C4388B}" srcOrd="4" destOrd="0" presId="urn:microsoft.com/office/officeart/2008/layout/LinedList"/>
    <dgm:cxn modelId="{6429F7FF-74F1-443A-B8ED-6CF3F969F177}" type="presParOf" srcId="{58017EC4-B0A9-4CA4-9395-1DF93F6DD210}" destId="{9DEA3335-9D4C-49FB-8DD7-A97EB73516D4}" srcOrd="5" destOrd="0" presId="urn:microsoft.com/office/officeart/2008/layout/LinedList"/>
    <dgm:cxn modelId="{CADFED8A-2604-496E-91B4-58C5F069DA8E}" type="presParOf" srcId="{9DEA3335-9D4C-49FB-8DD7-A97EB73516D4}" destId="{F50B19A3-1940-446E-AE84-986AFE576628}" srcOrd="0" destOrd="0" presId="urn:microsoft.com/office/officeart/2008/layout/LinedList"/>
    <dgm:cxn modelId="{5FBB6089-9F54-4BE8-B853-0FD916D5C3DF}" type="presParOf" srcId="{9DEA3335-9D4C-49FB-8DD7-A97EB73516D4}" destId="{5340F633-F8E7-4C78-9FE5-CDEA6D1C65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46FBA-C461-4A14-8CFC-4DC491D5389D}">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D6DD8-DA2C-4ECA-8F50-E4B6FE45408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t>Project Title:</a:t>
          </a:r>
          <a:br>
            <a:rPr lang="en-US" sz="3100" kern="1200"/>
          </a:br>
          <a:r>
            <a:rPr lang="en-US" sz="3100" kern="1200"/>
            <a:t>ReviewSense: Aspect-Based Sentiment Analysis of Product Reviews</a:t>
          </a:r>
        </a:p>
      </dsp:txBody>
      <dsp:txXfrm>
        <a:off x="0" y="2703"/>
        <a:ext cx="6900512" cy="1843578"/>
      </dsp:txXfrm>
    </dsp:sp>
    <dsp:sp modelId="{4D1E6844-72DF-45BF-BA04-92A87067EF3E}">
      <dsp:nvSpPr>
        <dsp:cNvPr id="0" name=""/>
        <dsp:cNvSpPr/>
      </dsp:nvSpPr>
      <dsp:spPr>
        <a:xfrm>
          <a:off x="0" y="184628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3BC0B-B2F1-474C-9280-FA674CBE23C1}">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t>Prepared by:</a:t>
          </a:r>
          <a:br>
            <a:rPr lang="en-US" sz="3100" kern="1200"/>
          </a:br>
          <a:r>
            <a:rPr lang="en-US" sz="3100" kern="1200"/>
            <a:t>[Your Name]</a:t>
          </a:r>
          <a:br>
            <a:rPr lang="en-US" sz="3100" kern="1200"/>
          </a:br>
          <a:r>
            <a:rPr lang="en-US" sz="3100" kern="1200"/>
            <a:t>[Your Institution]</a:t>
          </a:r>
        </a:p>
      </dsp:txBody>
      <dsp:txXfrm>
        <a:off x="0" y="1846281"/>
        <a:ext cx="6900512" cy="1843578"/>
      </dsp:txXfrm>
    </dsp:sp>
    <dsp:sp modelId="{3A543744-493E-493B-B553-5A5C49C4388B}">
      <dsp:nvSpPr>
        <dsp:cNvPr id="0" name=""/>
        <dsp:cNvSpPr/>
      </dsp:nvSpPr>
      <dsp:spPr>
        <a:xfrm>
          <a:off x="0" y="36898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0B19A3-1940-446E-AE84-986AFE57662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t>Date:</a:t>
          </a:r>
          <a:br>
            <a:rPr lang="en-US" sz="3100" kern="1200"/>
          </a:br>
          <a:r>
            <a:rPr lang="en-US" sz="3100" kern="1200"/>
            <a:t>Nov 04, 2024</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89EF-F43A-B80D-53D9-C0D7918CD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E5500-C78E-27D0-C203-5ADAF0681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EC87F-733E-A1C5-B9BD-5FFA20699A93}"/>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5" name="Footer Placeholder 4">
            <a:extLst>
              <a:ext uri="{FF2B5EF4-FFF2-40B4-BE49-F238E27FC236}">
                <a16:creationId xmlns:a16="http://schemas.microsoft.com/office/drawing/2014/main" id="{C567A15F-EAE3-EDE5-7C8F-3C3C8BB64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77596-2EF6-FE0B-D7FC-1797C95783D3}"/>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110561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C988-1455-AB3F-F1BE-DEDE6C9442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F2DE2-0131-DF65-6238-917770A4DA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E1022-0D96-79FD-5988-FB9E8EBAE27E}"/>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5" name="Footer Placeholder 4">
            <a:extLst>
              <a:ext uri="{FF2B5EF4-FFF2-40B4-BE49-F238E27FC236}">
                <a16:creationId xmlns:a16="http://schemas.microsoft.com/office/drawing/2014/main" id="{CF26F2F9-72F8-BD51-0AD3-27C8B5B72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53B38-7AB7-B56B-E136-265E2D8C7833}"/>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157598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11F45-CC46-5D7C-79B3-C81AEE4C80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CE711-A640-3B17-8233-06301DCEE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5EFBC-44E3-6360-846E-39D067FE3A19}"/>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5" name="Footer Placeholder 4">
            <a:extLst>
              <a:ext uri="{FF2B5EF4-FFF2-40B4-BE49-F238E27FC236}">
                <a16:creationId xmlns:a16="http://schemas.microsoft.com/office/drawing/2014/main" id="{B3B7DD32-B865-78B7-DA64-74115956E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C6F32-1880-005E-F0B8-9EE2A989A63A}"/>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381244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06D4-6FC9-AF03-C15A-71D13AA7F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7F04E-E527-7323-9299-A2F47F504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DA130-443A-6AA0-EB3D-ECC56AE50A32}"/>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5" name="Footer Placeholder 4">
            <a:extLst>
              <a:ext uri="{FF2B5EF4-FFF2-40B4-BE49-F238E27FC236}">
                <a16:creationId xmlns:a16="http://schemas.microsoft.com/office/drawing/2014/main" id="{69050378-3B1F-A928-B8F0-A3DFFC982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D1CB5-C12A-DB3C-1385-D71D4932D0C5}"/>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412334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3C06-11D0-70C5-D9FB-0B19813DF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00594-3DBB-A8E6-3CD5-38A9838FCA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744E5-5086-EC73-DB91-E0562D92241D}"/>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5" name="Footer Placeholder 4">
            <a:extLst>
              <a:ext uri="{FF2B5EF4-FFF2-40B4-BE49-F238E27FC236}">
                <a16:creationId xmlns:a16="http://schemas.microsoft.com/office/drawing/2014/main" id="{A92DD705-48D6-0ED4-0AE9-5D15A7FEA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94A1A-B1BD-B3B9-E008-89AE0DE8F599}"/>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106782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AB17-CFB2-8EA7-C846-FF421EC52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B7F4E-9326-6125-A848-60EC62089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7DBE1-7E78-26DF-CF50-0A86F5EED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B107F-7FD7-0B0C-38F8-EA8CB09EAFCB}"/>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6" name="Footer Placeholder 5">
            <a:extLst>
              <a:ext uri="{FF2B5EF4-FFF2-40B4-BE49-F238E27FC236}">
                <a16:creationId xmlns:a16="http://schemas.microsoft.com/office/drawing/2014/main" id="{569FA32C-93C1-AEAA-E85A-B360CC22E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7765B-0421-88FB-32F6-8439FBF9C61D}"/>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261639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844D-C490-5108-65EE-40BC587107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02B295-54BA-6C0F-A468-D22D67CAF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1D57C-75C8-E7CA-6225-5E0C1E3F6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62882-E33A-EB20-72CA-E36CAEC7B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BC9197-FD1D-4880-C0B3-94253AFAD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E3190-DDBE-1209-FF37-35B324D450F9}"/>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8" name="Footer Placeholder 7">
            <a:extLst>
              <a:ext uri="{FF2B5EF4-FFF2-40B4-BE49-F238E27FC236}">
                <a16:creationId xmlns:a16="http://schemas.microsoft.com/office/drawing/2014/main" id="{1CD9B6D4-CBA7-697A-0F51-1BF16F091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E6E91-E5E7-BDDF-13B5-935C1E98A27C}"/>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32229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F0D8-76C7-12CF-25DA-5211D102E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7205B0-398A-21AF-48A6-5470836EEFD5}"/>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4" name="Footer Placeholder 3">
            <a:extLst>
              <a:ext uri="{FF2B5EF4-FFF2-40B4-BE49-F238E27FC236}">
                <a16:creationId xmlns:a16="http://schemas.microsoft.com/office/drawing/2014/main" id="{423181B9-B3FF-0BF3-0795-D3141C0DF9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414E88-2E66-5CE7-41D8-0A13F081C4B2}"/>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114533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C6A253-A53A-A1E9-C85A-0B8E12204EC1}"/>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3" name="Footer Placeholder 2">
            <a:extLst>
              <a:ext uri="{FF2B5EF4-FFF2-40B4-BE49-F238E27FC236}">
                <a16:creationId xmlns:a16="http://schemas.microsoft.com/office/drawing/2014/main" id="{B8E50F60-2066-D5A0-B2EE-E30E151464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2BEF03-DC81-382F-C1C9-A18855D641A6}"/>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120066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5C0D-7EF2-257B-7AF0-F050F0FA0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7FEA0-A585-40D9-1642-B1824FE53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9AD738-7C0B-3486-C562-79EA28696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26590-8581-8C6B-EABE-478997034630}"/>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6" name="Footer Placeholder 5">
            <a:extLst>
              <a:ext uri="{FF2B5EF4-FFF2-40B4-BE49-F238E27FC236}">
                <a16:creationId xmlns:a16="http://schemas.microsoft.com/office/drawing/2014/main" id="{EC035E6D-C79A-00EF-26F8-D4B99742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9562E-1CA5-7B1D-379E-ACCBA45E4751}"/>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228682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6410-0792-74EF-261A-F5123E410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346A22-DCFD-0724-FD5B-814D9473B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F428D5-4663-C634-5883-A68AEF99C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F2C87-AB43-993E-433F-C09ED033B9EE}"/>
              </a:ext>
            </a:extLst>
          </p:cNvPr>
          <p:cNvSpPr>
            <a:spLocks noGrp="1"/>
          </p:cNvSpPr>
          <p:nvPr>
            <p:ph type="dt" sz="half" idx="10"/>
          </p:nvPr>
        </p:nvSpPr>
        <p:spPr/>
        <p:txBody>
          <a:bodyPr/>
          <a:lstStyle/>
          <a:p>
            <a:fld id="{B9265459-E921-4567-B5EA-2E90B1F1EB88}" type="datetimeFigureOut">
              <a:rPr lang="en-US" smtClean="0"/>
              <a:t>11/4/2024</a:t>
            </a:fld>
            <a:endParaRPr lang="en-US"/>
          </a:p>
        </p:txBody>
      </p:sp>
      <p:sp>
        <p:nvSpPr>
          <p:cNvPr id="6" name="Footer Placeholder 5">
            <a:extLst>
              <a:ext uri="{FF2B5EF4-FFF2-40B4-BE49-F238E27FC236}">
                <a16:creationId xmlns:a16="http://schemas.microsoft.com/office/drawing/2014/main" id="{A7D63ED8-27B0-B1DE-77F7-D9EFCAFAB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24953-0319-24DE-F5FB-3FB77477979E}"/>
              </a:ext>
            </a:extLst>
          </p:cNvPr>
          <p:cNvSpPr>
            <a:spLocks noGrp="1"/>
          </p:cNvSpPr>
          <p:nvPr>
            <p:ph type="sldNum" sz="quarter" idx="12"/>
          </p:nvPr>
        </p:nvSpPr>
        <p:spPr/>
        <p:txBody>
          <a:bodyPr/>
          <a:lstStyle/>
          <a:p>
            <a:fld id="{E5FB6194-FD99-4B07-BB95-CC5DC3A94BAC}" type="slidenum">
              <a:rPr lang="en-US" smtClean="0"/>
              <a:t>‹#›</a:t>
            </a:fld>
            <a:endParaRPr lang="en-US"/>
          </a:p>
        </p:txBody>
      </p:sp>
    </p:spTree>
    <p:extLst>
      <p:ext uri="{BB962C8B-B14F-4D97-AF65-F5344CB8AC3E}">
        <p14:creationId xmlns:p14="http://schemas.microsoft.com/office/powerpoint/2010/main" val="216813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FCA77-51B5-55A1-ED31-CE3417811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B6D78-AE4A-6567-8E69-FF40934DA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79222-FDB0-659C-0590-4DFD92E17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265459-E921-4567-B5EA-2E90B1F1EB88}" type="datetimeFigureOut">
              <a:rPr lang="en-US" smtClean="0"/>
              <a:t>11/4/2024</a:t>
            </a:fld>
            <a:endParaRPr lang="en-US"/>
          </a:p>
        </p:txBody>
      </p:sp>
      <p:sp>
        <p:nvSpPr>
          <p:cNvPr id="5" name="Footer Placeholder 4">
            <a:extLst>
              <a:ext uri="{FF2B5EF4-FFF2-40B4-BE49-F238E27FC236}">
                <a16:creationId xmlns:a16="http://schemas.microsoft.com/office/drawing/2014/main" id="{E1958F5C-8781-205B-0829-0D0DC82E47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2072C51-3ACF-45C5-BECD-27C4816C9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FB6194-FD99-4B07-BB95-CC5DC3A94BAC}" type="slidenum">
              <a:rPr lang="en-US" smtClean="0"/>
              <a:t>‹#›</a:t>
            </a:fld>
            <a:endParaRPr lang="en-US"/>
          </a:p>
        </p:txBody>
      </p:sp>
    </p:spTree>
    <p:extLst>
      <p:ext uri="{BB962C8B-B14F-4D97-AF65-F5344CB8AC3E}">
        <p14:creationId xmlns:p14="http://schemas.microsoft.com/office/powerpoint/2010/main" val="71897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9E498-565A-B7E5-49F9-2DE5B31EF661}"/>
              </a:ext>
            </a:extLst>
          </p:cNvPr>
          <p:cNvSpPr>
            <a:spLocks noGrp="1"/>
          </p:cNvSpPr>
          <p:nvPr>
            <p:ph type="ctrTitle"/>
          </p:nvPr>
        </p:nvSpPr>
        <p:spPr>
          <a:xfrm>
            <a:off x="838200" y="451381"/>
            <a:ext cx="10512552" cy="4066540"/>
          </a:xfrm>
        </p:spPr>
        <p:txBody>
          <a:bodyPr anchor="b">
            <a:normAutofit/>
          </a:bodyPr>
          <a:lstStyle/>
          <a:p>
            <a:pPr algn="l"/>
            <a:r>
              <a:rPr lang="en-US" sz="6600" b="1" dirty="0" err="1"/>
              <a:t>ReviewSense</a:t>
            </a:r>
            <a:r>
              <a:rPr lang="en-US" sz="6600" b="1" dirty="0"/>
              <a:t>: Aspect-Based Sentiment Analysis of Product Reviews</a:t>
            </a:r>
            <a:endParaRPr lang="en-US" sz="6600" dirty="0"/>
          </a:p>
        </p:txBody>
      </p:sp>
      <p:sp>
        <p:nvSpPr>
          <p:cNvPr id="3" name="Subtitle 2">
            <a:extLst>
              <a:ext uri="{FF2B5EF4-FFF2-40B4-BE49-F238E27FC236}">
                <a16:creationId xmlns:a16="http://schemas.microsoft.com/office/drawing/2014/main" id="{A89AD1FB-07AC-D89F-23D0-8A79AC8A2E15}"/>
              </a:ext>
            </a:extLst>
          </p:cNvPr>
          <p:cNvSpPr>
            <a:spLocks noGrp="1"/>
          </p:cNvSpPr>
          <p:nvPr>
            <p:ph type="subTitle" idx="1"/>
          </p:nvPr>
        </p:nvSpPr>
        <p:spPr>
          <a:xfrm>
            <a:off x="838199" y="4983276"/>
            <a:ext cx="10512552" cy="1126680"/>
          </a:xfrm>
        </p:spPr>
        <p:txBody>
          <a:bodyPr>
            <a:normAutofit/>
          </a:bodyPr>
          <a:lstStyle/>
          <a:p>
            <a:pPr algn="l"/>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262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6CAF5-B561-A97F-58AF-445EDF006D4D}"/>
              </a:ext>
            </a:extLst>
          </p:cNvPr>
          <p:cNvSpPr>
            <a:spLocks noGrp="1"/>
          </p:cNvSpPr>
          <p:nvPr>
            <p:ph type="title"/>
          </p:nvPr>
        </p:nvSpPr>
        <p:spPr>
          <a:xfrm>
            <a:off x="841248" y="548640"/>
            <a:ext cx="3600860" cy="5431536"/>
          </a:xfrm>
        </p:spPr>
        <p:txBody>
          <a:bodyPr>
            <a:normAutofit/>
          </a:bodyPr>
          <a:lstStyle/>
          <a:p>
            <a:r>
              <a:rPr lang="en-US" sz="5000" dirty="0"/>
              <a:t>Deliverables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849533-FAFF-4D7B-7B67-2A9E69FEEA16}"/>
              </a:ext>
            </a:extLst>
          </p:cNvPr>
          <p:cNvSpPr>
            <a:spLocks noGrp="1"/>
          </p:cNvSpPr>
          <p:nvPr>
            <p:ph idx="1"/>
          </p:nvPr>
        </p:nvSpPr>
        <p:spPr>
          <a:xfrm>
            <a:off x="5126418" y="552091"/>
            <a:ext cx="6224335" cy="5431536"/>
          </a:xfrm>
        </p:spPr>
        <p:txBody>
          <a:bodyPr anchor="ctr">
            <a:normAutofit/>
          </a:bodyPr>
          <a:lstStyle/>
          <a:p>
            <a:pPr>
              <a:buFont typeface="+mj-lt"/>
              <a:buAutoNum type="arabicPeriod"/>
            </a:pPr>
            <a:r>
              <a:rPr lang="en-US" sz="1500" b="1" dirty="0" err="1"/>
              <a:t>ReviewSense</a:t>
            </a:r>
            <a:r>
              <a:rPr lang="en-US" sz="1500" b="1" dirty="0"/>
              <a:t> Analytical Tool:</a:t>
            </a:r>
            <a:br>
              <a:rPr lang="en-US" sz="1500" dirty="0"/>
            </a:br>
            <a:r>
              <a:rPr lang="en-US" sz="1500" dirty="0"/>
              <a:t>A fully functional software application integrating BERT and GPT-2 models for aspect-based sentiment analysis.</a:t>
            </a:r>
          </a:p>
          <a:p>
            <a:pPr>
              <a:buFont typeface="+mj-lt"/>
              <a:buAutoNum type="arabicPeriod"/>
            </a:pPr>
            <a:r>
              <a:rPr lang="en-US" sz="1500" b="1" dirty="0"/>
              <a:t>Comprehensive Documentation:</a:t>
            </a:r>
            <a:endParaRPr lang="en-US" sz="1500" dirty="0"/>
          </a:p>
          <a:p>
            <a:pPr marL="742950" lvl="1" indent="-285750">
              <a:buFont typeface="+mj-lt"/>
              <a:buAutoNum type="arabicPeriod"/>
            </a:pPr>
            <a:r>
              <a:rPr lang="en-US" sz="1500" b="1" dirty="0"/>
              <a:t>User Manual:</a:t>
            </a:r>
            <a:r>
              <a:rPr lang="en-US" sz="1500" dirty="0"/>
              <a:t> Instructions on using the tool’s features.</a:t>
            </a:r>
          </a:p>
          <a:p>
            <a:pPr marL="742950" lvl="1" indent="-285750">
              <a:buFont typeface="+mj-lt"/>
              <a:buAutoNum type="arabicPeriod"/>
            </a:pPr>
            <a:r>
              <a:rPr lang="en-US" sz="1500" b="1" dirty="0"/>
              <a:t>Technical Documentation:</a:t>
            </a:r>
            <a:r>
              <a:rPr lang="en-US" sz="1500" dirty="0"/>
              <a:t> Detailed system architecture, model integration processes, and deployment guidelines.</a:t>
            </a:r>
          </a:p>
          <a:p>
            <a:pPr>
              <a:buFont typeface="+mj-lt"/>
              <a:buAutoNum type="arabicPeriod"/>
            </a:pPr>
            <a:r>
              <a:rPr lang="en-US" sz="1500" b="1" dirty="0"/>
              <a:t>Source Code Repository:</a:t>
            </a:r>
            <a:br>
              <a:rPr lang="en-US" sz="1500" dirty="0"/>
            </a:br>
            <a:r>
              <a:rPr lang="en-US" sz="1500" dirty="0"/>
              <a:t>Complete and well-documented source code hosted on a version control platform (e.g., GitHub).</a:t>
            </a:r>
          </a:p>
          <a:p>
            <a:pPr>
              <a:buFont typeface="+mj-lt"/>
              <a:buAutoNum type="arabicPeriod"/>
            </a:pPr>
            <a:r>
              <a:rPr lang="en-US" sz="1500" b="1" dirty="0"/>
              <a:t>Datasets:</a:t>
            </a:r>
            <a:br>
              <a:rPr lang="en-US" sz="1500" dirty="0"/>
            </a:br>
            <a:r>
              <a:rPr lang="en-US" sz="1500" dirty="0"/>
              <a:t>Preprocessed and annotated datasets used for training and evaluation.</a:t>
            </a:r>
          </a:p>
          <a:p>
            <a:pPr>
              <a:buFont typeface="+mj-lt"/>
              <a:buAutoNum type="arabicPeriod"/>
            </a:pPr>
            <a:r>
              <a:rPr lang="en-US" sz="1500" b="1" dirty="0"/>
              <a:t>Evaluation Report:</a:t>
            </a:r>
            <a:br>
              <a:rPr lang="en-US" sz="1500" dirty="0"/>
            </a:br>
            <a:r>
              <a:rPr lang="en-US" sz="1500" dirty="0"/>
              <a:t>An in-depth analysis of the tool’s performance, including metrics and benchmarking results against existing methods.</a:t>
            </a:r>
          </a:p>
          <a:p>
            <a:pPr>
              <a:buFont typeface="+mj-lt"/>
              <a:buAutoNum type="arabicPeriod"/>
            </a:pPr>
            <a:r>
              <a:rPr lang="en-US" sz="1500" b="1" dirty="0"/>
              <a:t>Interactive Dashboard:</a:t>
            </a:r>
            <a:br>
              <a:rPr lang="en-US" sz="1500" dirty="0"/>
            </a:br>
            <a:r>
              <a:rPr lang="en-US" sz="1500" dirty="0"/>
              <a:t>A frontend interface built with ReactJS or </a:t>
            </a:r>
            <a:r>
              <a:rPr lang="en-US" sz="1500" dirty="0" err="1"/>
              <a:t>VueJS</a:t>
            </a:r>
            <a:r>
              <a:rPr lang="en-US" sz="1500" dirty="0"/>
              <a:t> for visualizing sentiment and aspect analysis results.</a:t>
            </a:r>
          </a:p>
          <a:p>
            <a:pPr marL="0" indent="0">
              <a:buNone/>
            </a:pPr>
            <a:endParaRPr lang="en-US" sz="1500" dirty="0"/>
          </a:p>
        </p:txBody>
      </p:sp>
    </p:spTree>
    <p:extLst>
      <p:ext uri="{BB962C8B-B14F-4D97-AF65-F5344CB8AC3E}">
        <p14:creationId xmlns:p14="http://schemas.microsoft.com/office/powerpoint/2010/main" val="64929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C025D-5CB1-48D8-DD12-077589F50D70}"/>
              </a:ext>
            </a:extLst>
          </p:cNvPr>
          <p:cNvSpPr>
            <a:spLocks noGrp="1"/>
          </p:cNvSpPr>
          <p:nvPr>
            <p:ph type="title"/>
          </p:nvPr>
        </p:nvSpPr>
        <p:spPr>
          <a:xfrm>
            <a:off x="841248" y="548640"/>
            <a:ext cx="3600860" cy="5431536"/>
          </a:xfrm>
        </p:spPr>
        <p:txBody>
          <a:bodyPr>
            <a:normAutofit/>
          </a:bodyPr>
          <a:lstStyle/>
          <a:p>
            <a:r>
              <a:rPr lang="en-US" sz="4600" b="1"/>
              <a:t>Evaluation Methodology</a:t>
            </a:r>
            <a:endParaRPr lang="en-US" sz="46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44367D-976E-46F4-BF2A-CBD081602C48}"/>
              </a:ext>
            </a:extLst>
          </p:cNvPr>
          <p:cNvSpPr>
            <a:spLocks noGrp="1"/>
          </p:cNvSpPr>
          <p:nvPr>
            <p:ph idx="1"/>
          </p:nvPr>
        </p:nvSpPr>
        <p:spPr>
          <a:xfrm>
            <a:off x="5126418" y="552091"/>
            <a:ext cx="6224335" cy="5431536"/>
          </a:xfrm>
        </p:spPr>
        <p:txBody>
          <a:bodyPr anchor="ctr">
            <a:normAutofit/>
          </a:bodyPr>
          <a:lstStyle/>
          <a:p>
            <a:r>
              <a:rPr lang="en-US" sz="1200" b="1" dirty="0"/>
              <a:t>Performance Metrics</a:t>
            </a:r>
          </a:p>
          <a:p>
            <a:pPr>
              <a:buFont typeface="Arial" panose="020B0604020202020204" pitchFamily="34" charset="0"/>
              <a:buChar char="•"/>
            </a:pPr>
            <a:r>
              <a:rPr lang="en-US" sz="1200" b="1" dirty="0"/>
              <a:t>Aspect Extraction:</a:t>
            </a:r>
            <a:endParaRPr lang="en-US" sz="1200" dirty="0"/>
          </a:p>
          <a:p>
            <a:pPr marL="742950" lvl="1" indent="-285750">
              <a:buFont typeface="Arial" panose="020B0604020202020204" pitchFamily="34" charset="0"/>
              <a:buChar char="•"/>
            </a:pPr>
            <a:r>
              <a:rPr lang="en-US" sz="1200" b="1" dirty="0"/>
              <a:t>Precision:</a:t>
            </a:r>
            <a:r>
              <a:rPr lang="en-US" sz="1200" dirty="0"/>
              <a:t> Measure the accuracy of extracted aspects.</a:t>
            </a:r>
          </a:p>
          <a:p>
            <a:pPr marL="742950" lvl="1" indent="-285750">
              <a:buFont typeface="Arial" panose="020B0604020202020204" pitchFamily="34" charset="0"/>
              <a:buChar char="•"/>
            </a:pPr>
            <a:r>
              <a:rPr lang="en-US" sz="1200" b="1" dirty="0"/>
              <a:t>Recall:</a:t>
            </a:r>
            <a:r>
              <a:rPr lang="en-US" sz="1200" dirty="0"/>
              <a:t> Assess the model’s ability to identify all relevant aspects.</a:t>
            </a:r>
          </a:p>
          <a:p>
            <a:pPr marL="742950" lvl="1" indent="-285750">
              <a:buFont typeface="Arial" panose="020B0604020202020204" pitchFamily="34" charset="0"/>
              <a:buChar char="•"/>
            </a:pPr>
            <a:r>
              <a:rPr lang="en-US" sz="1200" b="1" dirty="0"/>
              <a:t>F1-Score:</a:t>
            </a:r>
            <a:r>
              <a:rPr lang="en-US" sz="1200" dirty="0"/>
              <a:t> Evaluate the balance between precision and recall.</a:t>
            </a:r>
          </a:p>
          <a:p>
            <a:pPr>
              <a:buFont typeface="Arial" panose="020B0604020202020204" pitchFamily="34" charset="0"/>
              <a:buChar char="•"/>
            </a:pPr>
            <a:r>
              <a:rPr lang="en-US" sz="1200" b="1" dirty="0"/>
              <a:t>Sentiment Classification:</a:t>
            </a:r>
            <a:endParaRPr lang="en-US" sz="1200" dirty="0"/>
          </a:p>
          <a:p>
            <a:pPr marL="742950" lvl="1" indent="-285750">
              <a:buFont typeface="Arial" panose="020B0604020202020204" pitchFamily="34" charset="0"/>
              <a:buChar char="•"/>
            </a:pPr>
            <a:r>
              <a:rPr lang="en-US" sz="1200" b="1" dirty="0"/>
              <a:t>Accuracy:</a:t>
            </a:r>
            <a:r>
              <a:rPr lang="en-US" sz="1200" dirty="0"/>
              <a:t> Overall correctness of sentiment predictions.</a:t>
            </a:r>
          </a:p>
          <a:p>
            <a:pPr marL="742950" lvl="1" indent="-285750">
              <a:buFont typeface="Arial" panose="020B0604020202020204" pitchFamily="34" charset="0"/>
              <a:buChar char="•"/>
            </a:pPr>
            <a:r>
              <a:rPr lang="en-US" sz="1200" b="1" dirty="0"/>
              <a:t>Precision, Recall, F1-Score:</a:t>
            </a:r>
            <a:r>
              <a:rPr lang="en-US" sz="1200" dirty="0"/>
              <a:t> For each sentiment class (Positive, Negative, Neutral).</a:t>
            </a:r>
          </a:p>
          <a:p>
            <a:pPr>
              <a:buFont typeface="Arial" panose="020B0604020202020204" pitchFamily="34" charset="0"/>
              <a:buChar char="•"/>
            </a:pPr>
            <a:r>
              <a:rPr lang="en-US" sz="1200" b="1" dirty="0"/>
              <a:t>Scoring Mechanism:</a:t>
            </a:r>
            <a:endParaRPr lang="en-US" sz="1200" dirty="0"/>
          </a:p>
          <a:p>
            <a:pPr marL="742950" lvl="1" indent="-285750">
              <a:buFont typeface="Arial" panose="020B0604020202020204" pitchFamily="34" charset="0"/>
              <a:buChar char="•"/>
            </a:pPr>
            <a:r>
              <a:rPr lang="en-US" sz="1200" b="1" dirty="0"/>
              <a:t>Correlation Coefficient:</a:t>
            </a:r>
            <a:r>
              <a:rPr lang="en-US" sz="1200" dirty="0"/>
              <a:t> Between assigned scores and human-annotated scores.</a:t>
            </a:r>
          </a:p>
          <a:p>
            <a:pPr marL="742950" lvl="1" indent="-285750">
              <a:buFont typeface="Arial" panose="020B0604020202020204" pitchFamily="34" charset="0"/>
              <a:buChar char="•"/>
            </a:pPr>
            <a:r>
              <a:rPr lang="en-US" sz="1200" b="1" dirty="0"/>
              <a:t>Consistency:</a:t>
            </a:r>
            <a:r>
              <a:rPr lang="en-US" sz="1200" dirty="0"/>
              <a:t> Reliability of scores across different datasets.</a:t>
            </a:r>
          </a:p>
          <a:p>
            <a:pPr>
              <a:buFont typeface="Arial" panose="020B0604020202020204" pitchFamily="34" charset="0"/>
              <a:buChar char="•"/>
            </a:pPr>
            <a:r>
              <a:rPr lang="en-US" sz="1200" b="1" dirty="0"/>
              <a:t>Justification Generation:</a:t>
            </a:r>
            <a:endParaRPr lang="en-US" sz="1200" dirty="0"/>
          </a:p>
          <a:p>
            <a:pPr marL="742950" lvl="1" indent="-285750">
              <a:buFont typeface="Arial" panose="020B0604020202020204" pitchFamily="34" charset="0"/>
              <a:buChar char="•"/>
            </a:pPr>
            <a:r>
              <a:rPr lang="en-US" sz="1200" b="1" dirty="0"/>
              <a:t>BLEU Score:</a:t>
            </a:r>
            <a:r>
              <a:rPr lang="en-US" sz="1200" dirty="0"/>
              <a:t> Evaluate the quality of generated justifications against reference texts.</a:t>
            </a:r>
          </a:p>
          <a:p>
            <a:pPr marL="742950" lvl="1" indent="-285750">
              <a:buFont typeface="Arial" panose="020B0604020202020204" pitchFamily="34" charset="0"/>
              <a:buChar char="•"/>
            </a:pPr>
            <a:r>
              <a:rPr lang="en-US" sz="1200" b="1" dirty="0"/>
              <a:t>Human Evaluation:</a:t>
            </a:r>
            <a:r>
              <a:rPr lang="en-US" sz="1200" dirty="0"/>
              <a:t> Assess coherence, relevance, and informativeness through user studies.</a:t>
            </a:r>
          </a:p>
          <a:p>
            <a:r>
              <a:rPr lang="en-US" sz="1200" b="1" dirty="0"/>
              <a:t>Benchmarking</a:t>
            </a:r>
          </a:p>
          <a:p>
            <a:pPr>
              <a:buFont typeface="Arial" panose="020B0604020202020204" pitchFamily="34" charset="0"/>
              <a:buChar char="•"/>
            </a:pPr>
            <a:r>
              <a:rPr lang="en-US" sz="1200" dirty="0"/>
              <a:t>Compare </a:t>
            </a:r>
            <a:r>
              <a:rPr lang="en-US" sz="1200" dirty="0" err="1"/>
              <a:t>ReviewSense</a:t>
            </a:r>
            <a:r>
              <a:rPr lang="en-US" sz="1200" dirty="0"/>
              <a:t> against baseline models and existing ABSA tools using standard datasets to demonstrate improved performance and accuracy.</a:t>
            </a:r>
          </a:p>
          <a:p>
            <a:pPr marL="0" indent="0">
              <a:buNone/>
            </a:pPr>
            <a:endParaRPr lang="en-US" sz="1200" dirty="0"/>
          </a:p>
        </p:txBody>
      </p:sp>
    </p:spTree>
    <p:extLst>
      <p:ext uri="{BB962C8B-B14F-4D97-AF65-F5344CB8AC3E}">
        <p14:creationId xmlns:p14="http://schemas.microsoft.com/office/powerpoint/2010/main" val="285594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68C37-0FD4-CD61-1066-D47068703963}"/>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A2529C-2BB9-3AF3-1A3E-65F0BC078A6B}"/>
              </a:ext>
            </a:extLst>
          </p:cNvPr>
          <p:cNvSpPr>
            <a:spLocks noGrp="1"/>
          </p:cNvSpPr>
          <p:nvPr>
            <p:ph idx="1"/>
          </p:nvPr>
        </p:nvSpPr>
        <p:spPr>
          <a:xfrm>
            <a:off x="5126418" y="552091"/>
            <a:ext cx="6224335" cy="5431536"/>
          </a:xfrm>
        </p:spPr>
        <p:txBody>
          <a:bodyPr anchor="ctr">
            <a:normAutofit/>
          </a:bodyPr>
          <a:lstStyle/>
          <a:p>
            <a:pPr marL="0" indent="0">
              <a:buNone/>
            </a:pPr>
            <a:r>
              <a:rPr lang="en-US" sz="2200" b="1" dirty="0" err="1"/>
              <a:t>ReviewSense</a:t>
            </a:r>
            <a:r>
              <a:rPr lang="en-US" sz="2200" dirty="0"/>
              <a:t> is poised to revolutionize how e-commerce businesses analyze customer reviews by providing detailed, aspect-based sentiment insights. By leveraging the strengths of BERT and GPT-2, the tool not only identifies and classifies sentiments but also assigns meaningful scores and generates justifications, making the data actionable and strategic. Through comprehensive evaluation and continuous improvement, </a:t>
            </a:r>
            <a:r>
              <a:rPr lang="en-US" sz="2200" dirty="0" err="1"/>
              <a:t>ReviewSense</a:t>
            </a:r>
            <a:r>
              <a:rPr lang="en-US" sz="2200" dirty="0"/>
              <a:t> aims to deliver a robust solution that enhances product development, customer service, and overall business strategies.</a:t>
            </a:r>
          </a:p>
          <a:p>
            <a:pPr marL="0" indent="0">
              <a:buNone/>
            </a:pPr>
            <a:endParaRPr lang="en-US" sz="2200" dirty="0"/>
          </a:p>
        </p:txBody>
      </p:sp>
    </p:spTree>
    <p:extLst>
      <p:ext uri="{BB962C8B-B14F-4D97-AF65-F5344CB8AC3E}">
        <p14:creationId xmlns:p14="http://schemas.microsoft.com/office/powerpoint/2010/main" val="409049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157C2-422B-DB0A-DD7D-4A15E71C243D}"/>
              </a:ext>
            </a:extLst>
          </p:cNvPr>
          <p:cNvSpPr>
            <a:spLocks noGrp="1"/>
          </p:cNvSpPr>
          <p:nvPr>
            <p:ph type="title"/>
          </p:nvPr>
        </p:nvSpPr>
        <p:spPr>
          <a:xfrm>
            <a:off x="838200" y="557189"/>
            <a:ext cx="4155825" cy="5571898"/>
          </a:xfrm>
        </p:spPr>
        <p:txBody>
          <a:bodyPr>
            <a:normAutofit/>
          </a:bodyPr>
          <a:lstStyle/>
          <a:p>
            <a:r>
              <a:rPr lang="en-US"/>
              <a:t>References</a:t>
            </a:r>
            <a:endParaRPr lang="en-US" dirty="0"/>
          </a:p>
        </p:txBody>
      </p:sp>
      <p:sp>
        <p:nvSpPr>
          <p:cNvPr id="4" name="Rectangle 1">
            <a:extLst>
              <a:ext uri="{FF2B5EF4-FFF2-40B4-BE49-F238E27FC236}">
                <a16:creationId xmlns:a16="http://schemas.microsoft.com/office/drawing/2014/main" id="{17F7933E-9919-93D8-FCA7-8FE77734D9D9}"/>
              </a:ext>
            </a:extLst>
          </p:cNvPr>
          <p:cNvSpPr>
            <a:spLocks noGrp="1" noChangeArrowheads="1"/>
          </p:cNvSpPr>
          <p:nvPr>
            <p:ph idx="1"/>
          </p:nvPr>
        </p:nvSpPr>
        <p:spPr bwMode="auto">
          <a:xfrm>
            <a:off x="5186552" y="557189"/>
            <a:ext cx="6167246" cy="55718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Devlin, J., Chang, M.-W., Lee, K., &amp; Toutanova, K. (2019). BERT: Pre-training of Deep Bidirectional Transformers for Language Understanding. </a:t>
            </a:r>
            <a:r>
              <a:rPr kumimoji="0" lang="en-US" altLang="en-US" sz="2000" b="0" i="1" u="none" strike="noStrike" cap="none" normalizeH="0" baseline="0">
                <a:ln>
                  <a:noFill/>
                </a:ln>
                <a:effectLst/>
                <a:latin typeface="Arial" panose="020B0604020202020204" pitchFamily="34" charset="0"/>
              </a:rPr>
              <a:t>arXiv preprint arXiv:1810.04805</a:t>
            </a:r>
            <a:r>
              <a:rPr kumimoji="0" lang="en-US" altLang="en-US"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Radford, A., Wu, J., Child, R., et al. (2019). Language Models are Unsupervised Multitask Learners. </a:t>
            </a:r>
            <a:r>
              <a:rPr kumimoji="0" lang="en-US" altLang="en-US" sz="2000" b="0" i="1" u="none" strike="noStrike" cap="none" normalizeH="0" baseline="0">
                <a:ln>
                  <a:noFill/>
                </a:ln>
                <a:effectLst/>
                <a:latin typeface="Arial" panose="020B0604020202020204" pitchFamily="34" charset="0"/>
              </a:rPr>
              <a:t>OpenAI</a:t>
            </a:r>
            <a:r>
              <a:rPr kumimoji="0" lang="en-US" altLang="en-US"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Liu, B., Hu, M., &amp; Cheng, J. (2012). Opinion Mining and Sentiment Analysis. </a:t>
            </a:r>
            <a:r>
              <a:rPr kumimoji="0" lang="en-US" altLang="en-US" sz="2000" b="0" i="1" u="none" strike="noStrike" cap="none" normalizeH="0" baseline="0">
                <a:ln>
                  <a:noFill/>
                </a:ln>
                <a:effectLst/>
                <a:latin typeface="Arial" panose="020B0604020202020204" pitchFamily="34" charset="0"/>
              </a:rPr>
              <a:t>Synthesis Lectures on Human Language Technologies</a:t>
            </a:r>
            <a:r>
              <a:rPr kumimoji="0" lang="en-US" altLang="en-US" sz="2000" b="0" i="0" u="none" strike="noStrike" cap="none" normalizeH="0" baseline="0">
                <a:ln>
                  <a:noFill/>
                </a:ln>
                <a:effectLst/>
                <a:latin typeface="Arial" panose="020B0604020202020204" pitchFamily="34" charset="0"/>
              </a:rPr>
              <a:t>.</a:t>
            </a:r>
          </a:p>
        </p:txBody>
      </p:sp>
    </p:spTree>
    <p:extLst>
      <p:ext uri="{BB962C8B-B14F-4D97-AF65-F5344CB8AC3E}">
        <p14:creationId xmlns:p14="http://schemas.microsoft.com/office/powerpoint/2010/main" val="260942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86F08-6EE9-1B5D-CCC8-30884118576D}"/>
              </a:ext>
            </a:extLst>
          </p:cNvPr>
          <p:cNvSpPr>
            <a:spLocks noGrp="1"/>
          </p:cNvSpPr>
          <p:nvPr>
            <p:ph type="title"/>
          </p:nvPr>
        </p:nvSpPr>
        <p:spPr>
          <a:xfrm>
            <a:off x="635000" y="640823"/>
            <a:ext cx="3418659" cy="5583148"/>
          </a:xfrm>
        </p:spPr>
        <p:txBody>
          <a:bodyPr anchor="ctr">
            <a:normAutofit/>
          </a:bodyPr>
          <a:lstStyle/>
          <a:p>
            <a:r>
              <a:rPr lang="en-US" sz="5400" dirty="0"/>
              <a:t>Cover</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98E883D-F6D8-AF20-F016-84CBEF256D14}"/>
              </a:ext>
            </a:extLst>
          </p:cNvPr>
          <p:cNvGraphicFramePr>
            <a:graphicFrameLocks noGrp="1"/>
          </p:cNvGraphicFramePr>
          <p:nvPr>
            <p:ph idx="1"/>
            <p:extLst>
              <p:ext uri="{D42A27DB-BD31-4B8C-83A1-F6EECF244321}">
                <p14:modId xmlns:p14="http://schemas.microsoft.com/office/powerpoint/2010/main" val="203826612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49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3680A-8903-AB56-5958-212C9DE0A750}"/>
              </a:ext>
            </a:extLst>
          </p:cNvPr>
          <p:cNvSpPr>
            <a:spLocks noGrp="1"/>
          </p:cNvSpPr>
          <p:nvPr>
            <p:ph type="title"/>
          </p:nvPr>
        </p:nvSpPr>
        <p:spPr>
          <a:xfrm>
            <a:off x="838200" y="365125"/>
            <a:ext cx="10515600" cy="1325563"/>
          </a:xfrm>
        </p:spPr>
        <p:txBody>
          <a:bodyPr>
            <a:normAutofit/>
          </a:bodyPr>
          <a:lstStyle/>
          <a:p>
            <a:r>
              <a:rPr lang="en-US" sz="4200" b="1"/>
              <a:t>Abstract</a:t>
            </a:r>
            <a:br>
              <a:rPr lang="en-US" sz="4200" b="1"/>
            </a:br>
            <a:endParaRPr lang="en-US" sz="420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47ED26-B74B-7237-67F2-A739693BB195}"/>
              </a:ext>
            </a:extLst>
          </p:cNvPr>
          <p:cNvSpPr>
            <a:spLocks noGrp="1"/>
          </p:cNvSpPr>
          <p:nvPr>
            <p:ph idx="1"/>
          </p:nvPr>
        </p:nvSpPr>
        <p:spPr>
          <a:xfrm>
            <a:off x="838200" y="1929384"/>
            <a:ext cx="10515600" cy="4251960"/>
          </a:xfrm>
        </p:spPr>
        <p:txBody>
          <a:bodyPr>
            <a:normAutofit/>
          </a:bodyPr>
          <a:lstStyle/>
          <a:p>
            <a:pPr marL="0" indent="0">
              <a:buNone/>
            </a:pPr>
            <a:r>
              <a:rPr lang="en-US" sz="2200" dirty="0"/>
              <a:t>E-commerce platforms generate vast amounts of unstructured customer reviews, making it challenging to extract actionable insights. </a:t>
            </a:r>
            <a:r>
              <a:rPr lang="en-US" sz="2200" b="1" dirty="0" err="1"/>
              <a:t>ReviewSense</a:t>
            </a:r>
            <a:r>
              <a:rPr lang="en-US" sz="2200" dirty="0"/>
              <a:t> addresses this issue by developing an analytical tool that integrates </a:t>
            </a:r>
            <a:r>
              <a:rPr lang="en-US" sz="2200" b="1" dirty="0"/>
              <a:t>BERT</a:t>
            </a:r>
            <a:r>
              <a:rPr lang="en-US" sz="2200" dirty="0"/>
              <a:t> (Bidirectional Encoder Representations from Transformers) and </a:t>
            </a:r>
            <a:r>
              <a:rPr lang="en-US" sz="2200" b="1" dirty="0"/>
              <a:t>GPT-2</a:t>
            </a:r>
            <a:r>
              <a:rPr lang="en-US" sz="2200" dirty="0"/>
              <a:t> (Generative Pretrained Transformer 2) for comprehensive aspect-based sentiment analysis. The tool efficiently extracts specific aspects from reviews, classifies sentiments as positive, negative, or neutral, assigns numerical scores, and generates human-readable justifications. By transforming unstructured review data into detailed, aspect-specific insights, </a:t>
            </a:r>
            <a:r>
              <a:rPr lang="en-US" sz="2200" dirty="0" err="1"/>
              <a:t>ReviewSense</a:t>
            </a:r>
            <a:r>
              <a:rPr lang="en-US" sz="2200" dirty="0"/>
              <a:t> enables e-commerce businesses to enhance product development and customer service, ultimately driving improved customer satisfaction and informed business strategies.</a:t>
            </a:r>
          </a:p>
          <a:p>
            <a:pPr marL="0" indent="0">
              <a:buNone/>
            </a:pPr>
            <a:endParaRPr lang="en-US" sz="2200" dirty="0"/>
          </a:p>
        </p:txBody>
      </p:sp>
    </p:spTree>
    <p:extLst>
      <p:ext uri="{BB962C8B-B14F-4D97-AF65-F5344CB8AC3E}">
        <p14:creationId xmlns:p14="http://schemas.microsoft.com/office/powerpoint/2010/main" val="240569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74601-C4E0-26CC-FCCB-62D9077829E8}"/>
              </a:ext>
            </a:extLst>
          </p:cNvPr>
          <p:cNvSpPr>
            <a:spLocks noGrp="1"/>
          </p:cNvSpPr>
          <p:nvPr>
            <p:ph type="title"/>
          </p:nvPr>
        </p:nvSpPr>
        <p:spPr>
          <a:xfrm>
            <a:off x="838200" y="365125"/>
            <a:ext cx="10515600" cy="1325563"/>
          </a:xfrm>
        </p:spPr>
        <p:txBody>
          <a:bodyPr>
            <a:normAutofit/>
          </a:bodyPr>
          <a:lstStyle/>
          <a:p>
            <a:r>
              <a:rPr lang="en-US" sz="5400" b="1"/>
              <a:t>Statement of Project Objectives</a:t>
            </a:r>
            <a:endParaRPr lang="en-US"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7CEE78C-28CB-D3E0-83D1-E0C4909F5770}"/>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Aspect Extraction:</a:t>
            </a:r>
            <a:br>
              <a:rPr kumimoji="0" lang="en-US" altLang="en-US" sz="1500" b="0" i="0" u="none" strike="noStrike" cap="none" normalizeH="0" baseline="0">
                <a:ln>
                  <a:noFill/>
                </a:ln>
                <a:effectLst/>
                <a:latin typeface="Arial" panose="020B0604020202020204" pitchFamily="34" charset="0"/>
              </a:rPr>
            </a:br>
            <a:r>
              <a:rPr kumimoji="0" lang="en-US" altLang="en-US" sz="1500" b="0" i="0" u="none" strike="noStrike" cap="none" normalizeH="0" baseline="0">
                <a:ln>
                  <a:noFill/>
                </a:ln>
                <a:effectLst/>
                <a:latin typeface="Arial" panose="020B0604020202020204" pitchFamily="34" charset="0"/>
              </a:rPr>
              <a:t>Develop a module using BERT to accurately identify and extract specific aspects (e.g., Battery Life, Usability) from customer reviews.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Sentiment Classification:</a:t>
            </a:r>
            <a:br>
              <a:rPr kumimoji="0" lang="en-US" altLang="en-US" sz="1500" b="0" i="0" u="none" strike="noStrike" cap="none" normalizeH="0" baseline="0">
                <a:ln>
                  <a:noFill/>
                </a:ln>
                <a:effectLst/>
                <a:latin typeface="Arial" panose="020B0604020202020204" pitchFamily="34" charset="0"/>
              </a:rPr>
            </a:br>
            <a:r>
              <a:rPr kumimoji="0" lang="en-US" altLang="en-US" sz="1500" b="0" i="0" u="none" strike="noStrike" cap="none" normalizeH="0" baseline="0">
                <a:ln>
                  <a:noFill/>
                </a:ln>
                <a:effectLst/>
                <a:latin typeface="Arial" panose="020B0604020202020204" pitchFamily="34" charset="0"/>
              </a:rPr>
              <a:t>Implement sentiment analysis with BERT to classify sentiments associated with each extracted aspect as positive, negative, or neutral.</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Scoring Mechanism:</a:t>
            </a:r>
            <a:br>
              <a:rPr kumimoji="0" lang="en-US" altLang="en-US" sz="1500" b="0" i="0" u="none" strike="noStrike" cap="none" normalizeH="0" baseline="0">
                <a:ln>
                  <a:noFill/>
                </a:ln>
                <a:effectLst/>
                <a:latin typeface="Arial" panose="020B0604020202020204" pitchFamily="34" charset="0"/>
              </a:rPr>
            </a:br>
            <a:r>
              <a:rPr kumimoji="0" lang="en-US" altLang="en-US" sz="1500" b="0" i="0" u="none" strike="noStrike" cap="none" normalizeH="0" baseline="0">
                <a:ln>
                  <a:noFill/>
                </a:ln>
                <a:effectLst/>
                <a:latin typeface="Arial" panose="020B0604020202020204" pitchFamily="34" charset="0"/>
              </a:rPr>
              <a:t>Utilize GPT-2 to assign numerical scores to each sentiment-aspect pair based on predefined criteria.</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Justification Generation:</a:t>
            </a:r>
            <a:br>
              <a:rPr kumimoji="0" lang="en-US" altLang="en-US" sz="1500" b="0" i="0" u="none" strike="noStrike" cap="none" normalizeH="0" baseline="0">
                <a:ln>
                  <a:noFill/>
                </a:ln>
                <a:effectLst/>
                <a:latin typeface="Arial" panose="020B0604020202020204" pitchFamily="34" charset="0"/>
              </a:rPr>
            </a:br>
            <a:r>
              <a:rPr kumimoji="0" lang="en-US" altLang="en-US" sz="1500" b="0" i="0" u="none" strike="noStrike" cap="none" normalizeH="0" baseline="0">
                <a:ln>
                  <a:noFill/>
                </a:ln>
                <a:effectLst/>
                <a:latin typeface="Arial" panose="020B0604020202020204" pitchFamily="34" charset="0"/>
              </a:rPr>
              <a:t>Generate coherent and contextually relevant justifications for the assigned scores using GPT-2, enhancing interpretability.</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User Interface Development:</a:t>
            </a:r>
            <a:br>
              <a:rPr kumimoji="0" lang="en-US" altLang="en-US" sz="1500" b="0" i="0" u="none" strike="noStrike" cap="none" normalizeH="0" baseline="0">
                <a:ln>
                  <a:noFill/>
                </a:ln>
                <a:effectLst/>
                <a:latin typeface="Arial" panose="020B0604020202020204" pitchFamily="34" charset="0"/>
              </a:rPr>
            </a:br>
            <a:r>
              <a:rPr kumimoji="0" lang="en-US" altLang="en-US" sz="1500" b="0" i="0" u="none" strike="noStrike" cap="none" normalizeH="0" baseline="0">
                <a:ln>
                  <a:noFill/>
                </a:ln>
                <a:effectLst/>
                <a:latin typeface="Arial" panose="020B0604020202020204" pitchFamily="34" charset="0"/>
              </a:rPr>
              <a:t>Create a user-friendly frontend using ReactJS or VueJS for visualizing sentiment and aspect analysis results.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a:ln>
                  <a:noFill/>
                </a:ln>
                <a:effectLst/>
                <a:latin typeface="Arial" panose="020B0604020202020204" pitchFamily="34" charset="0"/>
              </a:rPr>
              <a:t>System Integration and Scalability:</a:t>
            </a:r>
            <a:br>
              <a:rPr kumimoji="0" lang="en-US" altLang="en-US" sz="1500" b="0" i="0" u="none" strike="noStrike" cap="none" normalizeH="0" baseline="0">
                <a:ln>
                  <a:noFill/>
                </a:ln>
                <a:effectLst/>
                <a:latin typeface="Arial" panose="020B0604020202020204" pitchFamily="34" charset="0"/>
              </a:rPr>
            </a:br>
            <a:r>
              <a:rPr kumimoji="0" lang="en-US" altLang="en-US" sz="1500" b="0" i="0" u="none" strike="noStrike" cap="none" normalizeH="0" baseline="0">
                <a:ln>
                  <a:noFill/>
                </a:ln>
                <a:effectLst/>
                <a:latin typeface="Arial" panose="020B0604020202020204" pitchFamily="34" charset="0"/>
              </a:rPr>
              <a:t>Ensure seamless integration of models within a Python-based backend and implement scalable data management using PostgreSQL or MongoDB.</a:t>
            </a:r>
          </a:p>
        </p:txBody>
      </p:sp>
    </p:spTree>
    <p:extLst>
      <p:ext uri="{BB962C8B-B14F-4D97-AF65-F5344CB8AC3E}">
        <p14:creationId xmlns:p14="http://schemas.microsoft.com/office/powerpoint/2010/main" val="253227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34F30-5978-4DB9-8562-196A525648B1}"/>
              </a:ext>
            </a:extLst>
          </p:cNvPr>
          <p:cNvSpPr>
            <a:spLocks noGrp="1"/>
          </p:cNvSpPr>
          <p:nvPr>
            <p:ph type="title"/>
          </p:nvPr>
        </p:nvSpPr>
        <p:spPr>
          <a:xfrm>
            <a:off x="841248" y="548640"/>
            <a:ext cx="3600860" cy="5431536"/>
          </a:xfrm>
        </p:spPr>
        <p:txBody>
          <a:bodyPr>
            <a:normAutofit/>
          </a:bodyPr>
          <a:lstStyle/>
          <a:p>
            <a:r>
              <a:rPr lang="en-US" sz="5400" b="1"/>
              <a:t>Statement of Value</a:t>
            </a:r>
            <a:endParaRPr lang="en-US" sz="540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FBD7B0-E100-1777-7F54-790D16388D42}"/>
              </a:ext>
            </a:extLst>
          </p:cNvPr>
          <p:cNvSpPr>
            <a:spLocks noGrp="1"/>
          </p:cNvSpPr>
          <p:nvPr>
            <p:ph idx="1"/>
          </p:nvPr>
        </p:nvSpPr>
        <p:spPr>
          <a:xfrm>
            <a:off x="5126418" y="552091"/>
            <a:ext cx="6224335" cy="5431536"/>
          </a:xfrm>
        </p:spPr>
        <p:txBody>
          <a:bodyPr anchor="ctr">
            <a:normAutofit/>
          </a:bodyPr>
          <a:lstStyle/>
          <a:p>
            <a:pPr marL="0" indent="0">
              <a:buNone/>
            </a:pPr>
            <a:r>
              <a:rPr lang="en-US" sz="2200" b="1" dirty="0" err="1"/>
              <a:t>ReviewSense</a:t>
            </a:r>
            <a:r>
              <a:rPr lang="en-US" sz="2200" dirty="0"/>
              <a:t> offers significant value to e-commerce businesses by providing a nuanced understanding of customer feedback. Unlike traditional sentiment analysis tools that offer only overall sentiment, </a:t>
            </a:r>
            <a:r>
              <a:rPr lang="en-US" sz="2200" dirty="0" err="1"/>
              <a:t>ReviewSense</a:t>
            </a:r>
            <a:r>
              <a:rPr lang="en-US" sz="2200" dirty="0"/>
              <a:t> delivers detailed, aspect-specific insights. This granularity allows businesses to pinpoint exact areas of strength and improvement, facilitating targeted product enhancements and superior customer service. By leveraging advanced NLP models like BERT and GPT-2, </a:t>
            </a:r>
            <a:r>
              <a:rPr lang="en-US" sz="2200" dirty="0" err="1"/>
              <a:t>ReviewSense</a:t>
            </a:r>
            <a:r>
              <a:rPr lang="en-US" sz="2200" dirty="0"/>
              <a:t> ensures high accuracy and insightful justifications, making the analysis actionable and strategic. This leads to improved customer satisfaction, better-informed business decisions, and a competitive edge in the market.</a:t>
            </a:r>
          </a:p>
          <a:p>
            <a:pPr marL="0" indent="0">
              <a:buNone/>
            </a:pPr>
            <a:endParaRPr lang="en-US" sz="2200" dirty="0"/>
          </a:p>
        </p:txBody>
      </p:sp>
    </p:spTree>
    <p:extLst>
      <p:ext uri="{BB962C8B-B14F-4D97-AF65-F5344CB8AC3E}">
        <p14:creationId xmlns:p14="http://schemas.microsoft.com/office/powerpoint/2010/main" val="158595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7B76F-8EB4-23AB-8C5D-839EEC2BBD94}"/>
              </a:ext>
            </a:extLst>
          </p:cNvPr>
          <p:cNvSpPr>
            <a:spLocks noGrp="1"/>
          </p:cNvSpPr>
          <p:nvPr>
            <p:ph type="title"/>
          </p:nvPr>
        </p:nvSpPr>
        <p:spPr>
          <a:xfrm>
            <a:off x="838200" y="365125"/>
            <a:ext cx="10515600" cy="1325563"/>
          </a:xfrm>
        </p:spPr>
        <p:txBody>
          <a:bodyPr>
            <a:normAutofit/>
          </a:bodyPr>
          <a:lstStyle/>
          <a:p>
            <a:r>
              <a:rPr lang="en-US" sz="4200" b="1"/>
              <a:t>Review of the State of the Art and Relevant Works</a:t>
            </a:r>
            <a:endParaRPr lang="en-US" sz="420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DFECA0-2377-DE3C-A4F6-E946BE7A4BA7}"/>
              </a:ext>
            </a:extLst>
          </p:cNvPr>
          <p:cNvSpPr>
            <a:spLocks noGrp="1"/>
          </p:cNvSpPr>
          <p:nvPr>
            <p:ph idx="1"/>
          </p:nvPr>
        </p:nvSpPr>
        <p:spPr>
          <a:xfrm>
            <a:off x="838200" y="1929384"/>
            <a:ext cx="10515600" cy="4251960"/>
          </a:xfrm>
        </p:spPr>
        <p:txBody>
          <a:bodyPr>
            <a:normAutofit/>
          </a:bodyPr>
          <a:lstStyle/>
          <a:p>
            <a:r>
              <a:rPr lang="en-US" sz="1400" b="1" dirty="0"/>
              <a:t>State of the Art</a:t>
            </a:r>
          </a:p>
          <a:p>
            <a:r>
              <a:rPr lang="en-US" sz="1400" dirty="0"/>
              <a:t>Aspect-Based Sentiment Analysis (ABSA) has evolved as a critical technique for extracting detailed sentiments associated with specific product features from customer reviews [Liu et al., 2012]. Traditional sentiment analysis often fails to capture the nuanced opinions related to different aspects, limiting its utility for businesses seeking actionable insights.</a:t>
            </a:r>
          </a:p>
          <a:p>
            <a:r>
              <a:rPr lang="en-US" sz="1400" b="1" dirty="0"/>
              <a:t>BERT</a:t>
            </a:r>
            <a:r>
              <a:rPr lang="en-US" sz="1400" dirty="0"/>
              <a:t> has revolutionized NLP with its bidirectional approach, setting new benchmarks in various tasks, including ABSA [Devlin et al., 2019]. Its ability to understand context deeply makes it ideal for aspect extraction and sentiment classification.</a:t>
            </a:r>
          </a:p>
          <a:p>
            <a:r>
              <a:rPr lang="en-US" sz="1400" b="1" dirty="0"/>
              <a:t>GPT-2</a:t>
            </a:r>
            <a:r>
              <a:rPr lang="en-US" sz="1400" dirty="0"/>
              <a:t> excels in text generation, producing coherent and contextually relevant explanations, which is invaluable for generating justifications for sentiment scores [Radford et al., 2019]. Its generative capabilities complement BERT's analytical strengths, enabling a comprehensive sentiment analysis tool.</a:t>
            </a:r>
          </a:p>
          <a:p>
            <a:r>
              <a:rPr lang="en-US" sz="1400" b="1" dirty="0"/>
              <a:t>Relevant Works</a:t>
            </a:r>
          </a:p>
          <a:p>
            <a:pPr>
              <a:buFont typeface="Arial" panose="020B0604020202020204" pitchFamily="34" charset="0"/>
              <a:buChar char="•"/>
            </a:pPr>
            <a:r>
              <a:rPr lang="en-US" sz="1400" b="1" dirty="0"/>
              <a:t>BERT for ABSA:</a:t>
            </a:r>
            <a:br>
              <a:rPr lang="en-US" sz="1400" dirty="0"/>
            </a:br>
            <a:r>
              <a:rPr lang="en-US" sz="1400" i="1" dirty="0"/>
              <a:t>Devlin, J., Chang, M.-W., Lee, K., &amp; Toutanova, K. (2019). BERT: Pre-training of Deep Bidirectional Transformers for Language Understanding.</a:t>
            </a:r>
            <a:endParaRPr lang="en-US" sz="1400" dirty="0"/>
          </a:p>
          <a:p>
            <a:pPr>
              <a:buFont typeface="Arial" panose="020B0604020202020204" pitchFamily="34" charset="0"/>
              <a:buChar char="•"/>
            </a:pPr>
            <a:r>
              <a:rPr lang="en-US" sz="1400" b="1" dirty="0"/>
              <a:t>GPT-2 for Text Generation:</a:t>
            </a:r>
            <a:br>
              <a:rPr lang="en-US" sz="1400" dirty="0"/>
            </a:br>
            <a:r>
              <a:rPr lang="en-US" sz="1400" i="1" dirty="0"/>
              <a:t>Radford, A., Wu, J., Child, R., et al. (2019). Language Models are Unsupervised Multitask Learners.</a:t>
            </a:r>
            <a:endParaRPr lang="en-US" sz="1400" dirty="0"/>
          </a:p>
          <a:p>
            <a:pPr>
              <a:buFont typeface="Arial" panose="020B0604020202020204" pitchFamily="34" charset="0"/>
              <a:buChar char="•"/>
            </a:pPr>
            <a:r>
              <a:rPr lang="en-US" sz="1400" b="1" dirty="0"/>
              <a:t>Comprehensive ABSA Approaches:</a:t>
            </a:r>
            <a:br>
              <a:rPr lang="en-US" sz="1400" dirty="0"/>
            </a:br>
            <a:r>
              <a:rPr lang="en-US" sz="1400" i="1" dirty="0"/>
              <a:t>Liu, B., Hu, M., &amp; Cheng, J. (2012). Opinion Mining and Sentiment Analysis. Synthesis Lectures on Human Language Technologies.</a:t>
            </a:r>
            <a:endParaRPr lang="en-US" sz="1400" dirty="0"/>
          </a:p>
          <a:p>
            <a:pPr marL="0" indent="0">
              <a:buNone/>
            </a:pPr>
            <a:endParaRPr lang="en-US" sz="1400" dirty="0"/>
          </a:p>
        </p:txBody>
      </p:sp>
    </p:spTree>
    <p:extLst>
      <p:ext uri="{BB962C8B-B14F-4D97-AF65-F5344CB8AC3E}">
        <p14:creationId xmlns:p14="http://schemas.microsoft.com/office/powerpoint/2010/main" val="319778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5DFC3-4A8F-523B-E52A-57E9CFEC745B}"/>
              </a:ext>
            </a:extLst>
          </p:cNvPr>
          <p:cNvSpPr>
            <a:spLocks noGrp="1"/>
          </p:cNvSpPr>
          <p:nvPr>
            <p:ph type="title"/>
          </p:nvPr>
        </p:nvSpPr>
        <p:spPr>
          <a:xfrm>
            <a:off x="841248" y="548640"/>
            <a:ext cx="3600860" cy="5431536"/>
          </a:xfrm>
        </p:spPr>
        <p:txBody>
          <a:bodyPr>
            <a:normAutofit/>
          </a:bodyPr>
          <a:lstStyle/>
          <a:p>
            <a:r>
              <a:rPr lang="en-US" sz="5400"/>
              <a:t>Approach</a:t>
            </a:r>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CAFFB6-6E8F-971C-2E0F-38A638707C37}"/>
              </a:ext>
            </a:extLst>
          </p:cNvPr>
          <p:cNvSpPr>
            <a:spLocks noGrp="1"/>
          </p:cNvSpPr>
          <p:nvPr>
            <p:ph idx="1"/>
          </p:nvPr>
        </p:nvSpPr>
        <p:spPr>
          <a:xfrm>
            <a:off x="5126418" y="552091"/>
            <a:ext cx="6224335" cy="5431536"/>
          </a:xfrm>
        </p:spPr>
        <p:txBody>
          <a:bodyPr anchor="ctr">
            <a:normAutofit/>
          </a:bodyPr>
          <a:lstStyle/>
          <a:p>
            <a:r>
              <a:rPr lang="en-US" sz="1900" b="1" dirty="0"/>
              <a:t>Algorithms and Models</a:t>
            </a:r>
          </a:p>
          <a:p>
            <a:pPr>
              <a:buFont typeface="Arial" panose="020B0604020202020204" pitchFamily="34" charset="0"/>
              <a:buChar char="•"/>
            </a:pPr>
            <a:r>
              <a:rPr lang="en-US" sz="1900" b="1" dirty="0"/>
              <a:t>BERT (Bidirectional Encoder Representations from Transformers):</a:t>
            </a:r>
            <a:br>
              <a:rPr lang="en-US" sz="1900" dirty="0"/>
            </a:br>
            <a:r>
              <a:rPr lang="en-US" sz="1900" dirty="0"/>
              <a:t>Utilized for aspect extraction and sentiment classification due to its superior contextual understanding and classification capabilities.</a:t>
            </a:r>
          </a:p>
          <a:p>
            <a:pPr>
              <a:buFont typeface="Arial" panose="020B0604020202020204" pitchFamily="34" charset="0"/>
              <a:buChar char="•"/>
            </a:pPr>
            <a:r>
              <a:rPr lang="en-US" sz="1900" b="1" dirty="0"/>
              <a:t>GPT-2 (Generative Pretrained Transformer 2):</a:t>
            </a:r>
            <a:br>
              <a:rPr lang="en-US" sz="1900" dirty="0"/>
            </a:br>
            <a:r>
              <a:rPr lang="en-US" sz="1900" dirty="0"/>
              <a:t>Employed for scoring sentiment-aspect pairs and generating justifications, leveraging its advanced text generation and contextual creativity.</a:t>
            </a:r>
          </a:p>
          <a:p>
            <a:r>
              <a:rPr lang="en-US" sz="1900" b="1" dirty="0"/>
              <a:t>Datasets</a:t>
            </a:r>
          </a:p>
          <a:p>
            <a:pPr>
              <a:buFont typeface="Arial" panose="020B0604020202020204" pitchFamily="34" charset="0"/>
              <a:buChar char="•"/>
            </a:pPr>
            <a:r>
              <a:rPr lang="en-US" sz="1900" b="1" dirty="0"/>
              <a:t>Amazon Product Reviews Dataset:</a:t>
            </a:r>
            <a:br>
              <a:rPr lang="en-US" sz="1900" dirty="0"/>
            </a:br>
            <a:r>
              <a:rPr lang="en-US" sz="1900" dirty="0"/>
              <a:t>A comprehensive dataset containing millions of product reviews, suitable for training and evaluating the models.</a:t>
            </a:r>
          </a:p>
          <a:p>
            <a:pPr>
              <a:buFont typeface="Arial" panose="020B0604020202020204" pitchFamily="34" charset="0"/>
              <a:buChar char="•"/>
            </a:pPr>
            <a:r>
              <a:rPr lang="en-US" sz="1900" b="1" dirty="0"/>
              <a:t>Domain-Specific Datasets:</a:t>
            </a:r>
            <a:br>
              <a:rPr lang="en-US" sz="1900" dirty="0"/>
            </a:br>
            <a:r>
              <a:rPr lang="en-US" sz="1900" dirty="0"/>
              <a:t>Additional datasets tailored to specific product categories to fine-tune models for improved performance.</a:t>
            </a:r>
          </a:p>
          <a:p>
            <a:pPr marL="0" indent="0">
              <a:buNone/>
            </a:pPr>
            <a:endParaRPr lang="en-US" sz="1900" dirty="0"/>
          </a:p>
        </p:txBody>
      </p:sp>
    </p:spTree>
    <p:extLst>
      <p:ext uri="{BB962C8B-B14F-4D97-AF65-F5344CB8AC3E}">
        <p14:creationId xmlns:p14="http://schemas.microsoft.com/office/powerpoint/2010/main" val="259820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5DFC3-4A8F-523B-E52A-57E9CFEC745B}"/>
              </a:ext>
            </a:extLst>
          </p:cNvPr>
          <p:cNvSpPr>
            <a:spLocks noGrp="1"/>
          </p:cNvSpPr>
          <p:nvPr>
            <p:ph type="title"/>
          </p:nvPr>
        </p:nvSpPr>
        <p:spPr>
          <a:xfrm>
            <a:off x="841248" y="548640"/>
            <a:ext cx="3600860" cy="5431536"/>
          </a:xfrm>
        </p:spPr>
        <p:txBody>
          <a:bodyPr>
            <a:normAutofit/>
          </a:bodyPr>
          <a:lstStyle/>
          <a:p>
            <a:r>
              <a:rPr lang="en-US" sz="5400"/>
              <a:t>Approach</a:t>
            </a:r>
          </a:p>
        </p:txBody>
      </p:sp>
      <p:sp>
        <p:nvSpPr>
          <p:cNvPr id="3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CAFFB6-6E8F-971C-2E0F-38A638707C37}"/>
              </a:ext>
            </a:extLst>
          </p:cNvPr>
          <p:cNvSpPr>
            <a:spLocks noGrp="1"/>
          </p:cNvSpPr>
          <p:nvPr>
            <p:ph idx="1"/>
          </p:nvPr>
        </p:nvSpPr>
        <p:spPr>
          <a:xfrm>
            <a:off x="5126418" y="552091"/>
            <a:ext cx="6224335" cy="5431536"/>
          </a:xfrm>
        </p:spPr>
        <p:txBody>
          <a:bodyPr anchor="ctr">
            <a:normAutofit/>
          </a:bodyPr>
          <a:lstStyle/>
          <a:p>
            <a:pPr marL="0" indent="0">
              <a:buNone/>
            </a:pPr>
            <a:r>
              <a:rPr lang="en-US" sz="2000" b="1" dirty="0"/>
              <a:t>Tools and Techniques</a:t>
            </a:r>
          </a:p>
          <a:p>
            <a:pPr>
              <a:buFont typeface="Arial" panose="020B0604020202020204" pitchFamily="34" charset="0"/>
              <a:buChar char="•"/>
            </a:pPr>
            <a:r>
              <a:rPr lang="en-US" sz="2000" b="1" dirty="0"/>
              <a:t>Programming Language:</a:t>
            </a:r>
            <a:br>
              <a:rPr lang="en-US" sz="2000" dirty="0"/>
            </a:br>
            <a:r>
              <a:rPr lang="en-US" sz="2000" dirty="0"/>
              <a:t>Python for backend development and model integration.</a:t>
            </a:r>
          </a:p>
          <a:p>
            <a:pPr>
              <a:buFont typeface="Arial" panose="020B0604020202020204" pitchFamily="34" charset="0"/>
              <a:buChar char="•"/>
            </a:pPr>
            <a:r>
              <a:rPr lang="en-US" sz="2000" b="1" dirty="0"/>
              <a:t>NLP Libraries:</a:t>
            </a:r>
            <a:br>
              <a:rPr lang="en-US" sz="2000" dirty="0"/>
            </a:br>
            <a:r>
              <a:rPr lang="en-US" sz="2000" dirty="0"/>
              <a:t>Hugging Face Transformers for model implementation, along with NLTK and </a:t>
            </a:r>
            <a:r>
              <a:rPr lang="en-US" sz="2000" dirty="0" err="1"/>
              <a:t>spaCy</a:t>
            </a:r>
            <a:r>
              <a:rPr lang="en-US" sz="2000" dirty="0"/>
              <a:t> for preprocessing tasks.</a:t>
            </a:r>
          </a:p>
          <a:p>
            <a:pPr>
              <a:buFont typeface="Arial" panose="020B0604020202020204" pitchFamily="34" charset="0"/>
              <a:buChar char="•"/>
            </a:pPr>
            <a:r>
              <a:rPr lang="en-US" sz="2000" b="1" dirty="0"/>
              <a:t>Databases:</a:t>
            </a:r>
            <a:br>
              <a:rPr lang="en-US" sz="2000" dirty="0"/>
            </a:br>
            <a:r>
              <a:rPr lang="en-US" sz="2000" dirty="0"/>
              <a:t>PostgreSQL or MongoDB for efficient data storage and management.</a:t>
            </a:r>
          </a:p>
          <a:p>
            <a:pPr>
              <a:buFont typeface="Arial" panose="020B0604020202020204" pitchFamily="34" charset="0"/>
              <a:buChar char="•"/>
            </a:pPr>
            <a:r>
              <a:rPr lang="en-US" sz="2000" b="1" dirty="0"/>
              <a:t>Frontend Development:</a:t>
            </a:r>
            <a:br>
              <a:rPr lang="en-US" sz="2000" dirty="0"/>
            </a:br>
            <a:r>
              <a:rPr lang="en-US" sz="2000" dirty="0"/>
              <a:t>ReactJS or </a:t>
            </a:r>
            <a:r>
              <a:rPr lang="en-US" sz="2000" dirty="0" err="1"/>
              <a:t>VueJS</a:t>
            </a:r>
            <a:r>
              <a:rPr lang="en-US" sz="2000" dirty="0"/>
              <a:t> for building an interactive and responsive user interface.</a:t>
            </a:r>
          </a:p>
          <a:p>
            <a:pPr>
              <a:buFont typeface="Arial" panose="020B0604020202020204" pitchFamily="34" charset="0"/>
              <a:buChar char="•"/>
            </a:pPr>
            <a:r>
              <a:rPr lang="en-US" sz="2000" b="1" dirty="0"/>
              <a:t>Backend Framework:</a:t>
            </a:r>
            <a:br>
              <a:rPr lang="en-US" sz="2000" dirty="0"/>
            </a:br>
            <a:r>
              <a:rPr lang="en-US" sz="2000" dirty="0"/>
              <a:t>Flask or Django to develop a scalable and robust backend system.</a:t>
            </a:r>
          </a:p>
          <a:p>
            <a:pPr marL="0" indent="0">
              <a:buNone/>
            </a:pPr>
            <a:endParaRPr lang="en-US" sz="2000" dirty="0"/>
          </a:p>
        </p:txBody>
      </p:sp>
    </p:spTree>
    <p:extLst>
      <p:ext uri="{BB962C8B-B14F-4D97-AF65-F5344CB8AC3E}">
        <p14:creationId xmlns:p14="http://schemas.microsoft.com/office/powerpoint/2010/main" val="216059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5DFC3-4A8F-523B-E52A-57E9CFEC745B}"/>
              </a:ext>
            </a:extLst>
          </p:cNvPr>
          <p:cNvSpPr>
            <a:spLocks noGrp="1"/>
          </p:cNvSpPr>
          <p:nvPr>
            <p:ph type="title"/>
          </p:nvPr>
        </p:nvSpPr>
        <p:spPr>
          <a:xfrm>
            <a:off x="841248" y="548640"/>
            <a:ext cx="3600860" cy="5431536"/>
          </a:xfrm>
        </p:spPr>
        <p:txBody>
          <a:bodyPr>
            <a:normAutofit/>
          </a:bodyPr>
          <a:lstStyle/>
          <a:p>
            <a:r>
              <a:rPr lang="en-US" sz="5400"/>
              <a:t>Approach</a:t>
            </a:r>
          </a:p>
        </p:txBody>
      </p:sp>
      <p:sp>
        <p:nvSpPr>
          <p:cNvPr id="3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CAFFB6-6E8F-971C-2E0F-38A638707C37}"/>
              </a:ext>
            </a:extLst>
          </p:cNvPr>
          <p:cNvSpPr>
            <a:spLocks noGrp="1"/>
          </p:cNvSpPr>
          <p:nvPr>
            <p:ph idx="1"/>
          </p:nvPr>
        </p:nvSpPr>
        <p:spPr>
          <a:xfrm>
            <a:off x="5126418" y="552091"/>
            <a:ext cx="6224335" cy="5431536"/>
          </a:xfrm>
        </p:spPr>
        <p:txBody>
          <a:bodyPr anchor="ctr">
            <a:normAutofit fontScale="92500" lnSpcReduction="10000"/>
          </a:bodyPr>
          <a:lstStyle/>
          <a:p>
            <a:pPr marL="0" indent="0">
              <a:buNone/>
            </a:pPr>
            <a:r>
              <a:rPr lang="en-US" sz="2000" b="1" dirty="0"/>
              <a:t>Methodology</a:t>
            </a:r>
          </a:p>
          <a:p>
            <a:pPr>
              <a:buFont typeface="+mj-lt"/>
              <a:buAutoNum type="arabicPeriod"/>
            </a:pPr>
            <a:r>
              <a:rPr lang="en-US" sz="2000" b="1" dirty="0"/>
              <a:t>Aspect Extraction with BERT:</a:t>
            </a:r>
            <a:br>
              <a:rPr lang="en-US" sz="2000" dirty="0"/>
            </a:br>
            <a:r>
              <a:rPr lang="en-US" sz="2000" dirty="0"/>
              <a:t>Fine-tune BERT on annotated datasets to accurately extract relevant aspects from reviews using Named Entity Recognition (NER).</a:t>
            </a:r>
          </a:p>
          <a:p>
            <a:pPr>
              <a:buFont typeface="+mj-lt"/>
              <a:buAutoNum type="arabicPeriod"/>
            </a:pPr>
            <a:r>
              <a:rPr lang="en-US" sz="2000" b="1" dirty="0"/>
              <a:t>Sentiment Classification with BERT:</a:t>
            </a:r>
            <a:br>
              <a:rPr lang="en-US" sz="2000" dirty="0"/>
            </a:br>
            <a:r>
              <a:rPr lang="en-US" sz="2000" dirty="0"/>
              <a:t>Utilize BERT’s classification capabilities to determine the sentiment associated with each extracted aspect.</a:t>
            </a:r>
          </a:p>
          <a:p>
            <a:pPr>
              <a:buFont typeface="+mj-lt"/>
              <a:buAutoNum type="arabicPeriod"/>
            </a:pPr>
            <a:r>
              <a:rPr lang="en-US" sz="2000" b="1" dirty="0"/>
              <a:t>Scoring with GPT-2:</a:t>
            </a:r>
            <a:br>
              <a:rPr lang="en-US" sz="2000" dirty="0"/>
            </a:br>
            <a:r>
              <a:rPr lang="en-US" sz="2000" dirty="0"/>
              <a:t>Develop prompts for GPT-2 to assign numerical scores to sentiment-aspect pairs based on contextual understanding.</a:t>
            </a:r>
          </a:p>
          <a:p>
            <a:pPr>
              <a:buFont typeface="+mj-lt"/>
              <a:buAutoNum type="arabicPeriod"/>
            </a:pPr>
            <a:r>
              <a:rPr lang="en-US" sz="2000" b="1" dirty="0"/>
              <a:t>Justification Generation with GPT-2:</a:t>
            </a:r>
            <a:br>
              <a:rPr lang="en-US" sz="2000" dirty="0"/>
            </a:br>
            <a:r>
              <a:rPr lang="en-US" sz="2000" dirty="0"/>
              <a:t>Generate coherent justifications for each score, providing clear explanations for the sentiment assessments.</a:t>
            </a:r>
          </a:p>
          <a:p>
            <a:pPr>
              <a:buFont typeface="+mj-lt"/>
              <a:buAutoNum type="arabicPeriod"/>
            </a:pPr>
            <a:r>
              <a:rPr lang="en-US" sz="2000" b="1" dirty="0"/>
              <a:t>System Integration and UI Development:</a:t>
            </a:r>
            <a:br>
              <a:rPr lang="en-US" sz="2000" dirty="0"/>
            </a:br>
            <a:r>
              <a:rPr lang="en-US" sz="2000" dirty="0"/>
              <a:t>Integrate models into a Python-based backend, manage data with PostgreSQL/MongoDB, and develop a user-friendly frontend for visualization.</a:t>
            </a:r>
          </a:p>
          <a:p>
            <a:pPr marL="0" indent="0">
              <a:buNone/>
            </a:pPr>
            <a:endParaRPr lang="en-US" sz="2000" dirty="0"/>
          </a:p>
        </p:txBody>
      </p:sp>
    </p:spTree>
    <p:extLst>
      <p:ext uri="{BB962C8B-B14F-4D97-AF65-F5344CB8AC3E}">
        <p14:creationId xmlns:p14="http://schemas.microsoft.com/office/powerpoint/2010/main" val="233934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1398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ReviewSense: Aspect-Based Sentiment Analysis of Product Reviews</vt:lpstr>
      <vt:lpstr>Cover</vt:lpstr>
      <vt:lpstr>Abstract </vt:lpstr>
      <vt:lpstr>Statement of Project Objectives</vt:lpstr>
      <vt:lpstr>Statement of Value</vt:lpstr>
      <vt:lpstr>Review of the State of the Art and Relevant Works</vt:lpstr>
      <vt:lpstr>Approach</vt:lpstr>
      <vt:lpstr>Approach</vt:lpstr>
      <vt:lpstr>Approach</vt:lpstr>
      <vt:lpstr>Deliverables</vt:lpstr>
      <vt:lpstr>Evaluation 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SaiRam, Parshi</dc:creator>
  <cp:lastModifiedBy>SaiRam, Parshi</cp:lastModifiedBy>
  <cp:revision>1</cp:revision>
  <dcterms:created xsi:type="dcterms:W3CDTF">2024-11-04T04:44:48Z</dcterms:created>
  <dcterms:modified xsi:type="dcterms:W3CDTF">2024-11-04T04:52:44Z</dcterms:modified>
</cp:coreProperties>
</file>