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3A1C593-65D0-4073-BCC9-577B9352EA97}" type="datetimeFigureOut">
              <a:rPr lang="en-US" smtClean="0"/>
              <a:t>3/16/2024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86361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3/16/2024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770952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26250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064305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774737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3A1C593-65D0-4073-BCC9-577B9352EA97}" type="datetimeFigureOut">
              <a:rPr lang="en-US" smtClean="0"/>
              <a:t>3/16/2024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166755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3A1C593-65D0-4073-BCC9-577B9352EA97}" type="datetimeFigureOut">
              <a:rPr lang="en-US" smtClean="0"/>
              <a:t>3/16/2024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04061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3A1C593-65D0-4073-BCC9-577B9352EA97}"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7422393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3A1C593-65D0-4073-BCC9-577B9352EA97}"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274968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989911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755585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856429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3/16/2024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812337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3/16/2024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722321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3/16/2024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04145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3/16/2024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832213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3/16/2024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28557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3A1C593-65D0-4073-BCC9-577B9352EA97}" type="datetimeFigureOut">
              <a:rPr lang="en-US" smtClean="0"/>
              <a:t>3/16/2024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51020947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err="1"/>
              <a:t>ReviewSense</a:t>
            </a:r>
            <a:r>
              <a:rPr lang="en-US" sz="2800" dirty="0"/>
              <a:t>: E-commerce Product Review Categorization using Transformer Embeddings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D82EB7D3-3AD8-4ED1-9E1A-2906E1463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423335" y="404829"/>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CBA307E-3113-185F-8533-6930E631B180}"/>
              </a:ext>
            </a:extLst>
          </p:cNvPr>
          <p:cNvSpPr>
            <a:spLocks noGrp="1"/>
          </p:cNvSpPr>
          <p:nvPr>
            <p:ph type="title"/>
          </p:nvPr>
        </p:nvSpPr>
        <p:spPr>
          <a:xfrm>
            <a:off x="561110" y="973668"/>
            <a:ext cx="4177867" cy="1391692"/>
          </a:xfrm>
        </p:spPr>
        <p:txBody>
          <a:bodyPr vert="horz" lIns="91440" tIns="45720" rIns="91440" bIns="45720" rtlCol="0" anchor="ctr">
            <a:normAutofit/>
          </a:bodyPr>
          <a:lstStyle/>
          <a:p>
            <a:r>
              <a:rPr lang="en-US" dirty="0">
                <a:solidFill>
                  <a:schemeClr val="tx2"/>
                </a:solidFill>
              </a:rPr>
              <a:t>Sample Output</a:t>
            </a:r>
          </a:p>
        </p:txBody>
      </p:sp>
      <p:sp>
        <p:nvSpPr>
          <p:cNvPr id="5" name="TextBox 4">
            <a:extLst>
              <a:ext uri="{FF2B5EF4-FFF2-40B4-BE49-F238E27FC236}">
                <a16:creationId xmlns:a16="http://schemas.microsoft.com/office/drawing/2014/main" id="{9ED869CC-284B-D851-BA0B-B067C34C035E}"/>
              </a:ext>
            </a:extLst>
          </p:cNvPr>
          <p:cNvSpPr txBox="1"/>
          <p:nvPr/>
        </p:nvSpPr>
        <p:spPr>
          <a:xfrm>
            <a:off x="561110" y="2603500"/>
            <a:ext cx="4072673" cy="3416300"/>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n-US" sz="1400">
                <a:solidFill>
                  <a:schemeClr val="tx1">
                    <a:lumMod val="75000"/>
                    <a:lumOff val="25000"/>
                  </a:schemeClr>
                </a:solidFill>
              </a:rPr>
              <a:t>An absolutely FANTASTIC story!!: I'm reading this trilogy for the third time, and I absolutely LOVE IT!! If it gets better than this, I don't want to know about it! If you don't know much about Lord of The Rings or the world of Tolkien in general, you need to start with "The Hobbit". There you will learn the story of Hobbits and how the One Ring came into their possession. This particular review is for an illustrated version that is all three books in one. The art is great, but including the Appendix (A-F) and the Index, this book has over 1193 pages. At times you feel as though you're getting nowhere. I personally recommend a three book set. But which ever one you choose, you'll love it.</a:t>
            </a:r>
          </a:p>
        </p:txBody>
      </p:sp>
      <p:pic>
        <p:nvPicPr>
          <p:cNvPr id="2050" name="Picture 2" descr="Output image">
            <a:extLst>
              <a:ext uri="{FF2B5EF4-FFF2-40B4-BE49-F238E27FC236}">
                <a16:creationId xmlns:a16="http://schemas.microsoft.com/office/drawing/2014/main" id="{8AFEC073-E9EA-7C99-C7E5-1580CA78F099}"/>
              </a:ext>
            </a:extLst>
          </p:cNvPr>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t="210" r="1" b="8534"/>
          <a:stretch/>
        </p:blipFill>
        <p:spPr bwMode="auto">
          <a:xfrm>
            <a:off x="5120117" y="461681"/>
            <a:ext cx="6585549" cy="5934638"/>
          </a:xfrm>
          <a:custGeom>
            <a:avLst/>
            <a:gdLst/>
            <a:ahLst/>
            <a:cxnLst/>
            <a:rect l="l" t="t" r="r" b="b"/>
            <a:pathLst>
              <a:path w="6585549" h="5934638">
                <a:moveTo>
                  <a:pt x="225406" y="0"/>
                </a:moveTo>
                <a:lnTo>
                  <a:pt x="6585549" y="0"/>
                </a:lnTo>
                <a:lnTo>
                  <a:pt x="6585549" y="5934638"/>
                </a:lnTo>
                <a:lnTo>
                  <a:pt x="226600" y="5934638"/>
                </a:lnTo>
                <a:lnTo>
                  <a:pt x="214529" y="5856373"/>
                </a:lnTo>
                <a:lnTo>
                  <a:pt x="203238" y="5780097"/>
                </a:lnTo>
                <a:lnTo>
                  <a:pt x="191320" y="5689292"/>
                </a:lnTo>
                <a:lnTo>
                  <a:pt x="177049" y="5581536"/>
                </a:lnTo>
                <a:lnTo>
                  <a:pt x="161995" y="5462279"/>
                </a:lnTo>
                <a:lnTo>
                  <a:pt x="146156" y="5327888"/>
                </a:lnTo>
                <a:lnTo>
                  <a:pt x="129376" y="5181389"/>
                </a:lnTo>
                <a:lnTo>
                  <a:pt x="112596" y="5022177"/>
                </a:lnTo>
                <a:lnTo>
                  <a:pt x="95503" y="4852675"/>
                </a:lnTo>
                <a:lnTo>
                  <a:pt x="79664" y="4669854"/>
                </a:lnTo>
                <a:lnTo>
                  <a:pt x="64453" y="4478558"/>
                </a:lnTo>
                <a:lnTo>
                  <a:pt x="50652" y="4276365"/>
                </a:lnTo>
                <a:lnTo>
                  <a:pt x="37480" y="4065697"/>
                </a:lnTo>
                <a:lnTo>
                  <a:pt x="25091" y="3845949"/>
                </a:lnTo>
                <a:lnTo>
                  <a:pt x="20700" y="3733351"/>
                </a:lnTo>
                <a:lnTo>
                  <a:pt x="15838" y="3618331"/>
                </a:lnTo>
                <a:lnTo>
                  <a:pt x="11291" y="3501495"/>
                </a:lnTo>
                <a:lnTo>
                  <a:pt x="8311" y="3384054"/>
                </a:lnTo>
                <a:lnTo>
                  <a:pt x="5645" y="3264191"/>
                </a:lnTo>
                <a:lnTo>
                  <a:pt x="2822" y="3143118"/>
                </a:lnTo>
                <a:lnTo>
                  <a:pt x="941" y="3019623"/>
                </a:lnTo>
                <a:lnTo>
                  <a:pt x="941" y="2894918"/>
                </a:lnTo>
                <a:lnTo>
                  <a:pt x="0" y="2769001"/>
                </a:lnTo>
                <a:lnTo>
                  <a:pt x="941" y="2641874"/>
                </a:lnTo>
                <a:lnTo>
                  <a:pt x="2822" y="2512931"/>
                </a:lnTo>
                <a:lnTo>
                  <a:pt x="4547" y="2383988"/>
                </a:lnTo>
                <a:lnTo>
                  <a:pt x="8311" y="2253229"/>
                </a:lnTo>
                <a:lnTo>
                  <a:pt x="12232" y="2121259"/>
                </a:lnTo>
                <a:lnTo>
                  <a:pt x="16779" y="1989289"/>
                </a:lnTo>
                <a:lnTo>
                  <a:pt x="23209" y="1856108"/>
                </a:lnTo>
                <a:lnTo>
                  <a:pt x="30893" y="1721716"/>
                </a:lnTo>
                <a:lnTo>
                  <a:pt x="38264" y="1586720"/>
                </a:lnTo>
                <a:lnTo>
                  <a:pt x="47673" y="1451723"/>
                </a:lnTo>
                <a:lnTo>
                  <a:pt x="58964" y="1314910"/>
                </a:lnTo>
                <a:lnTo>
                  <a:pt x="70255" y="1179913"/>
                </a:lnTo>
                <a:lnTo>
                  <a:pt x="83271" y="1042495"/>
                </a:lnTo>
                <a:lnTo>
                  <a:pt x="97542" y="904471"/>
                </a:lnTo>
                <a:lnTo>
                  <a:pt x="112596" y="768263"/>
                </a:lnTo>
                <a:lnTo>
                  <a:pt x="130160" y="630240"/>
                </a:lnTo>
                <a:lnTo>
                  <a:pt x="148978" y="492821"/>
                </a:lnTo>
                <a:lnTo>
                  <a:pt x="167640" y="354798"/>
                </a:lnTo>
                <a:lnTo>
                  <a:pt x="189438" y="217380"/>
                </a:lnTo>
                <a:lnTo>
                  <a:pt x="211706" y="80567"/>
                </a:lnTo>
                <a:close/>
              </a:path>
            </a:pathLst>
          </a:custGeom>
          <a:noFill/>
          <a:extLst>
            <a:ext uri="{909E8E84-426E-40DD-AFC4-6F175D3DCCD1}">
              <a14:hiddenFill xmlns:a14="http://schemas.microsoft.com/office/drawing/2010/main">
                <a:solidFill>
                  <a:srgbClr val="FFFFFF"/>
                </a:solidFill>
              </a14:hiddenFill>
            </a:ext>
          </a:extLst>
        </p:spPr>
      </p:pic>
      <p:sp>
        <p:nvSpPr>
          <p:cNvPr id="2059"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45327" y="190332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Tree>
    <p:extLst>
      <p:ext uri="{BB962C8B-B14F-4D97-AF65-F5344CB8AC3E}">
        <p14:creationId xmlns:p14="http://schemas.microsoft.com/office/powerpoint/2010/main" val="4193171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txBody>
            <a:bodyPr/>
            <a:lstStyle/>
            <a:p>
              <a:endParaRPr lang="en-US"/>
            </a:p>
          </p:txBody>
        </p:sp>
      </p:grpSp>
      <p:sp>
        <p:nvSpPr>
          <p:cNvPr id="2" name="Title 1">
            <a:extLst>
              <a:ext uri="{FF2B5EF4-FFF2-40B4-BE49-F238E27FC236}">
                <a16:creationId xmlns:a16="http://schemas.microsoft.com/office/drawing/2014/main" id="{1179A364-8777-7314-9957-9CAADBE62CB5}"/>
              </a:ext>
            </a:extLst>
          </p:cNvPr>
          <p:cNvSpPr>
            <a:spLocks noGrp="1"/>
          </p:cNvSpPr>
          <p:nvPr>
            <p:ph type="title"/>
          </p:nvPr>
        </p:nvSpPr>
        <p:spPr>
          <a:xfrm>
            <a:off x="1000372" y="1209957"/>
            <a:ext cx="3034580" cy="4438087"/>
          </a:xfrm>
        </p:spPr>
        <p:txBody>
          <a:bodyPr anchor="ctr">
            <a:normAutofit/>
          </a:bodyPr>
          <a:lstStyle/>
          <a:p>
            <a:pPr algn="r"/>
            <a:r>
              <a:rPr lang="en-US" sz="3200">
                <a:solidFill>
                  <a:schemeClr val="tx1"/>
                </a:solidFill>
              </a:rPr>
              <a:t>Challenges and Solutions</a:t>
            </a: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3561925-92B1-592C-7428-596F82961710}"/>
              </a:ext>
            </a:extLst>
          </p:cNvPr>
          <p:cNvSpPr>
            <a:spLocks noGrp="1"/>
          </p:cNvSpPr>
          <p:nvPr>
            <p:ph idx="1"/>
          </p:nvPr>
        </p:nvSpPr>
        <p:spPr>
          <a:xfrm>
            <a:off x="4678424" y="1059025"/>
            <a:ext cx="5302189" cy="4739950"/>
          </a:xfrm>
        </p:spPr>
        <p:txBody>
          <a:bodyPr anchor="ctr">
            <a:normAutofit/>
          </a:bodyPr>
          <a:lstStyle/>
          <a:p>
            <a:pPr marL="0" indent="0">
              <a:lnSpc>
                <a:spcPct val="90000"/>
              </a:lnSpc>
              <a:buNone/>
            </a:pPr>
            <a:r>
              <a:rPr lang="en-US" sz="1100" dirty="0">
                <a:solidFill>
                  <a:schemeClr val="tx1"/>
                </a:solidFill>
              </a:rPr>
              <a:t>Challenges Faced During the Project</a:t>
            </a:r>
          </a:p>
          <a:p>
            <a:pPr marL="0" indent="0">
              <a:lnSpc>
                <a:spcPct val="90000"/>
              </a:lnSpc>
              <a:buNone/>
            </a:pPr>
            <a:r>
              <a:rPr lang="en-US" sz="1100" dirty="0">
                <a:solidFill>
                  <a:schemeClr val="tx1"/>
                </a:solidFill>
              </a:rPr>
              <a:t>Throughout the project, several challenges were encountered, including:</a:t>
            </a:r>
          </a:p>
          <a:p>
            <a:pPr marL="0" indent="0">
              <a:lnSpc>
                <a:spcPct val="90000"/>
              </a:lnSpc>
              <a:buNone/>
            </a:pPr>
            <a:endParaRPr lang="en-US" sz="1100" dirty="0">
              <a:solidFill>
                <a:schemeClr val="tx1"/>
              </a:solidFill>
            </a:endParaRPr>
          </a:p>
          <a:p>
            <a:pPr marL="0" indent="0">
              <a:lnSpc>
                <a:spcPct val="90000"/>
              </a:lnSpc>
              <a:buNone/>
            </a:pPr>
            <a:r>
              <a:rPr lang="en-US" sz="1100" dirty="0">
                <a:solidFill>
                  <a:schemeClr val="tx1"/>
                </a:solidFill>
              </a:rPr>
              <a:t>Handling Large Datasets: The sheer volume of review data posed a challenge in terms of processing and analysis.</a:t>
            </a:r>
          </a:p>
          <a:p>
            <a:pPr marL="0" indent="0">
              <a:lnSpc>
                <a:spcPct val="90000"/>
              </a:lnSpc>
              <a:buNone/>
            </a:pPr>
            <a:r>
              <a:rPr lang="en-US" sz="1100" dirty="0">
                <a:solidFill>
                  <a:schemeClr val="tx1"/>
                </a:solidFill>
              </a:rPr>
              <a:t>Model Fine-Tuning: Adjusting the models to accurately interpret the nuances in consumer reviews required extensive experimentation.</a:t>
            </a:r>
          </a:p>
          <a:p>
            <a:pPr marL="0" indent="0">
              <a:lnSpc>
                <a:spcPct val="90000"/>
              </a:lnSpc>
              <a:buNone/>
            </a:pPr>
            <a:r>
              <a:rPr lang="en-US" sz="1100" dirty="0">
                <a:solidFill>
                  <a:schemeClr val="tx1"/>
                </a:solidFill>
              </a:rPr>
              <a:t>Computational Limitations: The resource-intensive nature of BERT and </a:t>
            </a:r>
            <a:r>
              <a:rPr lang="en-US" sz="1100" dirty="0" err="1">
                <a:solidFill>
                  <a:schemeClr val="tx1"/>
                </a:solidFill>
              </a:rPr>
              <a:t>DistilBERT</a:t>
            </a:r>
            <a:r>
              <a:rPr lang="en-US" sz="1100" dirty="0">
                <a:solidFill>
                  <a:schemeClr val="tx1"/>
                </a:solidFill>
              </a:rPr>
              <a:t> necessitated considerable computational power.</a:t>
            </a:r>
          </a:p>
          <a:p>
            <a:pPr marL="0" indent="0">
              <a:lnSpc>
                <a:spcPct val="90000"/>
              </a:lnSpc>
              <a:buNone/>
            </a:pPr>
            <a:r>
              <a:rPr lang="en-US" sz="1100" dirty="0">
                <a:solidFill>
                  <a:schemeClr val="tx1"/>
                </a:solidFill>
              </a:rPr>
              <a:t>Solutions and Workarounds Implemented</a:t>
            </a:r>
          </a:p>
          <a:p>
            <a:pPr marL="0" indent="0">
              <a:lnSpc>
                <a:spcPct val="90000"/>
              </a:lnSpc>
              <a:buNone/>
            </a:pPr>
            <a:r>
              <a:rPr lang="en-US" sz="1100" dirty="0">
                <a:solidFill>
                  <a:schemeClr val="tx1"/>
                </a:solidFill>
              </a:rPr>
              <a:t>Effective strategies were deployed to overcome these challenges:</a:t>
            </a:r>
          </a:p>
          <a:p>
            <a:pPr marL="0" indent="0">
              <a:lnSpc>
                <a:spcPct val="90000"/>
              </a:lnSpc>
              <a:buNone/>
            </a:pPr>
            <a:endParaRPr lang="en-US" sz="1100" dirty="0">
              <a:solidFill>
                <a:schemeClr val="tx1"/>
              </a:solidFill>
            </a:endParaRPr>
          </a:p>
          <a:p>
            <a:pPr marL="0" indent="0">
              <a:lnSpc>
                <a:spcPct val="90000"/>
              </a:lnSpc>
              <a:buNone/>
            </a:pPr>
            <a:r>
              <a:rPr lang="en-US" sz="1100" dirty="0">
                <a:solidFill>
                  <a:schemeClr val="tx1"/>
                </a:solidFill>
              </a:rPr>
              <a:t>Data Management Techniques: Efficient data preprocessing and batch processing methods were implemented to manage large datasets.</a:t>
            </a:r>
          </a:p>
          <a:p>
            <a:pPr marL="0" indent="0">
              <a:lnSpc>
                <a:spcPct val="90000"/>
              </a:lnSpc>
              <a:buNone/>
            </a:pPr>
            <a:r>
              <a:rPr lang="en-US" sz="1100" dirty="0">
                <a:solidFill>
                  <a:schemeClr val="tx1"/>
                </a:solidFill>
              </a:rPr>
              <a:t>Hyperparameter Optimization: Systematic experimentation with different hyperparameters helped in fine-tuning the models for better accuracy and performance.</a:t>
            </a:r>
          </a:p>
          <a:p>
            <a:pPr marL="0" indent="0">
              <a:lnSpc>
                <a:spcPct val="90000"/>
              </a:lnSpc>
              <a:buNone/>
            </a:pPr>
            <a:r>
              <a:rPr lang="en-US" sz="1100" dirty="0">
                <a:solidFill>
                  <a:schemeClr val="tx1"/>
                </a:solidFill>
              </a:rPr>
              <a:t>Resource Allocation: Utilizing cloud computing resources and optimizing the computational framework ensured smooth processing and analysis despite the high resource demands of the models.</a:t>
            </a:r>
          </a:p>
        </p:txBody>
      </p:sp>
    </p:spTree>
    <p:extLst>
      <p:ext uri="{BB962C8B-B14F-4D97-AF65-F5344CB8AC3E}">
        <p14:creationId xmlns:p14="http://schemas.microsoft.com/office/powerpoint/2010/main" val="258793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txBody>
            <a:bodyPr/>
            <a:lstStyle/>
            <a:p>
              <a:endParaRPr lang="en-US"/>
            </a:p>
          </p:txBody>
        </p:sp>
      </p:grpSp>
      <p:sp>
        <p:nvSpPr>
          <p:cNvPr id="2" name="Title 1">
            <a:extLst>
              <a:ext uri="{FF2B5EF4-FFF2-40B4-BE49-F238E27FC236}">
                <a16:creationId xmlns:a16="http://schemas.microsoft.com/office/drawing/2014/main" id="{B0D1B245-729F-D800-A0D6-B82A6C347808}"/>
              </a:ext>
            </a:extLst>
          </p:cNvPr>
          <p:cNvSpPr>
            <a:spLocks noGrp="1"/>
          </p:cNvSpPr>
          <p:nvPr>
            <p:ph type="title"/>
          </p:nvPr>
        </p:nvSpPr>
        <p:spPr>
          <a:xfrm>
            <a:off x="1000372" y="1209957"/>
            <a:ext cx="3034580" cy="4438087"/>
          </a:xfrm>
        </p:spPr>
        <p:txBody>
          <a:bodyPr anchor="ctr">
            <a:normAutofit/>
          </a:bodyPr>
          <a:lstStyle/>
          <a:p>
            <a:pPr algn="r"/>
            <a:r>
              <a:rPr lang="en-US" sz="3200">
                <a:solidFill>
                  <a:schemeClr val="tx1"/>
                </a:solidFill>
              </a:rPr>
              <a:t>Key Findings and Discussion</a:t>
            </a: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3020A91-4D80-71AD-1B8E-51509A3664AD}"/>
              </a:ext>
            </a:extLst>
          </p:cNvPr>
          <p:cNvSpPr>
            <a:spLocks noGrp="1"/>
          </p:cNvSpPr>
          <p:nvPr>
            <p:ph idx="1"/>
          </p:nvPr>
        </p:nvSpPr>
        <p:spPr>
          <a:xfrm>
            <a:off x="4678424" y="1059025"/>
            <a:ext cx="5302189" cy="4739950"/>
          </a:xfrm>
        </p:spPr>
        <p:txBody>
          <a:bodyPr anchor="ctr">
            <a:normAutofit/>
          </a:bodyPr>
          <a:lstStyle/>
          <a:p>
            <a:pPr marL="0" indent="0">
              <a:lnSpc>
                <a:spcPct val="90000"/>
              </a:lnSpc>
              <a:buNone/>
            </a:pPr>
            <a:r>
              <a:rPr lang="en-US" sz="1100" dirty="0">
                <a:solidFill>
                  <a:schemeClr val="tx1"/>
                </a:solidFill>
              </a:rPr>
              <a:t>The "</a:t>
            </a:r>
            <a:r>
              <a:rPr lang="en-US" sz="1100" dirty="0" err="1">
                <a:solidFill>
                  <a:schemeClr val="tx1"/>
                </a:solidFill>
              </a:rPr>
              <a:t>ReviewSense</a:t>
            </a:r>
            <a:r>
              <a:rPr lang="en-US" sz="1100" dirty="0">
                <a:solidFill>
                  <a:schemeClr val="tx1"/>
                </a:solidFill>
              </a:rPr>
              <a:t>" project revealed several crucial insights:</a:t>
            </a:r>
          </a:p>
          <a:p>
            <a:pPr marL="0" indent="0">
              <a:lnSpc>
                <a:spcPct val="90000"/>
              </a:lnSpc>
              <a:buNone/>
            </a:pPr>
            <a:endParaRPr lang="en-US" sz="1100" dirty="0">
              <a:solidFill>
                <a:schemeClr val="tx1"/>
              </a:solidFill>
            </a:endParaRPr>
          </a:p>
          <a:p>
            <a:pPr marL="0" indent="0">
              <a:lnSpc>
                <a:spcPct val="90000"/>
              </a:lnSpc>
              <a:buNone/>
            </a:pPr>
            <a:r>
              <a:rPr lang="en-US" sz="1100" dirty="0">
                <a:solidFill>
                  <a:schemeClr val="tx1"/>
                </a:solidFill>
              </a:rPr>
              <a:t>Enhanced Accuracy and Contextual Understanding: Transformer models, particularly BERT and </a:t>
            </a:r>
            <a:r>
              <a:rPr lang="en-US" sz="1100" dirty="0" err="1">
                <a:solidFill>
                  <a:schemeClr val="tx1"/>
                </a:solidFill>
              </a:rPr>
              <a:t>DistilBERT</a:t>
            </a:r>
            <a:r>
              <a:rPr lang="en-US" sz="1100" dirty="0">
                <a:solidFill>
                  <a:schemeClr val="tx1"/>
                </a:solidFill>
              </a:rPr>
              <a:t>, demonstrated a significant improvement in the accuracy of sentiment analysis compared to baseline models. These models effectively understood and interpreted the context and nuances within customer reviews.</a:t>
            </a:r>
          </a:p>
          <a:p>
            <a:pPr marL="0" indent="0">
              <a:lnSpc>
                <a:spcPct val="90000"/>
              </a:lnSpc>
              <a:buNone/>
            </a:pPr>
            <a:r>
              <a:rPr lang="en-US" sz="1100" dirty="0">
                <a:solidFill>
                  <a:schemeClr val="tx1"/>
                </a:solidFill>
              </a:rPr>
              <a:t>Aspect-Based Analysis: The project successfully implemented aspect-based sentiment analysis, offering detailed insights into specific elements of products, like quality and customer service, that traditional methods often overlook.</a:t>
            </a:r>
          </a:p>
          <a:p>
            <a:pPr marL="0" indent="0">
              <a:lnSpc>
                <a:spcPct val="90000"/>
              </a:lnSpc>
              <a:buNone/>
            </a:pPr>
            <a:r>
              <a:rPr lang="en-US" sz="1100" dirty="0">
                <a:solidFill>
                  <a:schemeClr val="tx1"/>
                </a:solidFill>
              </a:rPr>
              <a:t>Implications in E-commerce</a:t>
            </a:r>
          </a:p>
          <a:p>
            <a:pPr marL="0" indent="0">
              <a:lnSpc>
                <a:spcPct val="90000"/>
              </a:lnSpc>
              <a:buNone/>
            </a:pPr>
            <a:r>
              <a:rPr lang="en-US" sz="1100" dirty="0">
                <a:solidFill>
                  <a:schemeClr val="tx1"/>
                </a:solidFill>
              </a:rPr>
              <a:t>These findings have profound implications for e-commerce:</a:t>
            </a:r>
          </a:p>
          <a:p>
            <a:pPr marL="0" indent="0">
              <a:lnSpc>
                <a:spcPct val="90000"/>
              </a:lnSpc>
              <a:buNone/>
            </a:pPr>
            <a:endParaRPr lang="en-US" sz="1100" dirty="0">
              <a:solidFill>
                <a:schemeClr val="tx1"/>
              </a:solidFill>
            </a:endParaRPr>
          </a:p>
          <a:p>
            <a:pPr marL="0" indent="0">
              <a:lnSpc>
                <a:spcPct val="90000"/>
              </a:lnSpc>
              <a:buNone/>
            </a:pPr>
            <a:r>
              <a:rPr lang="en-US" sz="1100" dirty="0">
                <a:solidFill>
                  <a:schemeClr val="tx1"/>
                </a:solidFill>
              </a:rPr>
              <a:t>Data-Driven Decision Making: The ability to accurately analyze customer sentiment enables businesses to make more informed decisions about product development and marketing strategies.</a:t>
            </a:r>
          </a:p>
          <a:p>
            <a:pPr marL="0" indent="0">
              <a:lnSpc>
                <a:spcPct val="90000"/>
              </a:lnSpc>
              <a:buNone/>
            </a:pPr>
            <a:r>
              <a:rPr lang="en-US" sz="1100" dirty="0">
                <a:solidFill>
                  <a:schemeClr val="tx1"/>
                </a:solidFill>
              </a:rPr>
              <a:t>Enhanced Customer Understanding: Businesses can gain a deeper understanding of customer needs and preferences, facilitating personalized customer experiences and improved satisfaction.</a:t>
            </a:r>
          </a:p>
        </p:txBody>
      </p:sp>
    </p:spTree>
    <p:extLst>
      <p:ext uri="{BB962C8B-B14F-4D97-AF65-F5344CB8AC3E}">
        <p14:creationId xmlns:p14="http://schemas.microsoft.com/office/powerpoint/2010/main" val="1541212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8" name="Group 17">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txBody>
            <a:bodyPr/>
            <a:lstStyle/>
            <a:p>
              <a:endParaRPr lang="en-US"/>
            </a:p>
          </p:txBody>
        </p:sp>
      </p:grpSp>
      <p:sp>
        <p:nvSpPr>
          <p:cNvPr id="2" name="Title 1">
            <a:extLst>
              <a:ext uri="{FF2B5EF4-FFF2-40B4-BE49-F238E27FC236}">
                <a16:creationId xmlns:a16="http://schemas.microsoft.com/office/drawing/2014/main" id="{DEBD6FCA-D6DA-1B2D-AD30-EF591A01F45D}"/>
              </a:ext>
            </a:extLst>
          </p:cNvPr>
          <p:cNvSpPr>
            <a:spLocks noGrp="1"/>
          </p:cNvSpPr>
          <p:nvPr>
            <p:ph type="title"/>
          </p:nvPr>
        </p:nvSpPr>
        <p:spPr>
          <a:xfrm>
            <a:off x="1000372" y="1209957"/>
            <a:ext cx="3034580" cy="4438087"/>
          </a:xfrm>
        </p:spPr>
        <p:txBody>
          <a:bodyPr anchor="ctr">
            <a:normAutofit/>
          </a:bodyPr>
          <a:lstStyle/>
          <a:p>
            <a:pPr algn="r"/>
            <a:r>
              <a:rPr lang="en-US" sz="2200">
                <a:solidFill>
                  <a:schemeClr val="tx1"/>
                </a:solidFill>
              </a:rPr>
              <a:t>Future Work and Recommendations</a:t>
            </a: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8665C0F-53C8-0CC9-C3AF-542B28C5D616}"/>
              </a:ext>
            </a:extLst>
          </p:cNvPr>
          <p:cNvSpPr>
            <a:spLocks noGrp="1"/>
          </p:cNvSpPr>
          <p:nvPr>
            <p:ph idx="1"/>
          </p:nvPr>
        </p:nvSpPr>
        <p:spPr>
          <a:xfrm>
            <a:off x="4678424" y="1059025"/>
            <a:ext cx="5302189" cy="4739950"/>
          </a:xfrm>
        </p:spPr>
        <p:txBody>
          <a:bodyPr anchor="ctr">
            <a:normAutofit/>
          </a:bodyPr>
          <a:lstStyle/>
          <a:p>
            <a:pPr marL="0" indent="0">
              <a:lnSpc>
                <a:spcPct val="90000"/>
              </a:lnSpc>
              <a:buNone/>
            </a:pPr>
            <a:r>
              <a:rPr lang="en-US" sz="1300" b="1">
                <a:solidFill>
                  <a:schemeClr val="tx1"/>
                </a:solidFill>
              </a:rPr>
              <a:t>Potential Future Enhancements</a:t>
            </a:r>
          </a:p>
          <a:p>
            <a:pPr marL="0" indent="0">
              <a:lnSpc>
                <a:spcPct val="90000"/>
              </a:lnSpc>
              <a:buNone/>
            </a:pPr>
            <a:r>
              <a:rPr lang="en-US" sz="1300">
                <a:solidFill>
                  <a:schemeClr val="tx1"/>
                </a:solidFill>
              </a:rPr>
              <a:t>Multilingual and Cross-Cultural Analysis: Extending the model to understand and analyze reviews in multiple languages and cultural contexts.</a:t>
            </a:r>
          </a:p>
          <a:p>
            <a:pPr marL="0" indent="0">
              <a:lnSpc>
                <a:spcPct val="90000"/>
              </a:lnSpc>
              <a:buNone/>
            </a:pPr>
            <a:r>
              <a:rPr lang="en-US" sz="1300">
                <a:solidFill>
                  <a:schemeClr val="tx1"/>
                </a:solidFill>
              </a:rPr>
              <a:t>Real-Time Analysis and Integration: Developing the capability for real-time sentiment analysis and integration with e-commerce platforms for dynamic feedback.</a:t>
            </a:r>
          </a:p>
          <a:p>
            <a:pPr marL="0" indent="0">
              <a:lnSpc>
                <a:spcPct val="90000"/>
              </a:lnSpc>
              <a:buNone/>
            </a:pPr>
            <a:r>
              <a:rPr lang="en-US" sz="1300">
                <a:solidFill>
                  <a:schemeClr val="tx1"/>
                </a:solidFill>
              </a:rPr>
              <a:t>Exploring Additional Data Types: Incorporating multimodal data such as images and videos for a more comprehensive sentiment analysis.</a:t>
            </a:r>
          </a:p>
          <a:p>
            <a:pPr marL="0" indent="0">
              <a:lnSpc>
                <a:spcPct val="90000"/>
              </a:lnSpc>
              <a:buNone/>
            </a:pPr>
            <a:r>
              <a:rPr lang="en-US" sz="1300" b="1">
                <a:solidFill>
                  <a:schemeClr val="tx1"/>
                </a:solidFill>
              </a:rPr>
              <a:t>Recommendations</a:t>
            </a:r>
          </a:p>
          <a:p>
            <a:pPr marL="0" indent="0">
              <a:lnSpc>
                <a:spcPct val="90000"/>
              </a:lnSpc>
              <a:buNone/>
            </a:pPr>
            <a:r>
              <a:rPr lang="en-US" sz="1300">
                <a:solidFill>
                  <a:schemeClr val="tx1"/>
                </a:solidFill>
              </a:rPr>
              <a:t>For businesses and academia:</a:t>
            </a:r>
          </a:p>
          <a:p>
            <a:pPr marL="0" indent="0">
              <a:lnSpc>
                <a:spcPct val="90000"/>
              </a:lnSpc>
              <a:buNone/>
            </a:pPr>
            <a:endParaRPr lang="en-US" sz="1300">
              <a:solidFill>
                <a:schemeClr val="tx1"/>
              </a:solidFill>
            </a:endParaRPr>
          </a:p>
          <a:p>
            <a:pPr marL="0" indent="0">
              <a:lnSpc>
                <a:spcPct val="90000"/>
              </a:lnSpc>
              <a:buNone/>
            </a:pPr>
            <a:r>
              <a:rPr lang="en-US" sz="1300">
                <a:solidFill>
                  <a:schemeClr val="tx1"/>
                </a:solidFill>
              </a:rPr>
              <a:t>Adoption in Customer Relationship Management: Businesses should integrate these advanced NLP techniques into their CRM systems for deeper customer insights.</a:t>
            </a:r>
          </a:p>
          <a:p>
            <a:pPr marL="0" indent="0">
              <a:lnSpc>
                <a:spcPct val="90000"/>
              </a:lnSpc>
              <a:buNone/>
            </a:pPr>
            <a:r>
              <a:rPr lang="en-US" sz="1300">
                <a:solidFill>
                  <a:schemeClr val="tx1"/>
                </a:solidFill>
              </a:rPr>
              <a:t>Academic Research and Development: Academia should focus on further refining transformer models and exploring their applications in diverse fields beyond e-commerce.</a:t>
            </a:r>
          </a:p>
        </p:txBody>
      </p:sp>
    </p:spTree>
    <p:extLst>
      <p:ext uri="{BB962C8B-B14F-4D97-AF65-F5344CB8AC3E}">
        <p14:creationId xmlns:p14="http://schemas.microsoft.com/office/powerpoint/2010/main" val="2831931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txBody>
            <a:bodyPr/>
            <a:lstStyle/>
            <a:p>
              <a:endParaRPr lang="en-US"/>
            </a:p>
          </p:txBody>
        </p:sp>
      </p:grpSp>
      <p:sp>
        <p:nvSpPr>
          <p:cNvPr id="2" name="Title 1">
            <a:extLst>
              <a:ext uri="{FF2B5EF4-FFF2-40B4-BE49-F238E27FC236}">
                <a16:creationId xmlns:a16="http://schemas.microsoft.com/office/drawing/2014/main" id="{FD0FB43E-F07C-C7AD-A617-702FD828DEC6}"/>
              </a:ext>
            </a:extLst>
          </p:cNvPr>
          <p:cNvSpPr>
            <a:spLocks noGrp="1"/>
          </p:cNvSpPr>
          <p:nvPr>
            <p:ph type="title"/>
          </p:nvPr>
        </p:nvSpPr>
        <p:spPr>
          <a:xfrm>
            <a:off x="1000372" y="1209957"/>
            <a:ext cx="3034580" cy="4438087"/>
          </a:xfrm>
        </p:spPr>
        <p:txBody>
          <a:bodyPr anchor="ctr">
            <a:normAutofit/>
          </a:bodyPr>
          <a:lstStyle/>
          <a:p>
            <a:pPr algn="r"/>
            <a:r>
              <a:rPr lang="en-US" sz="3200">
                <a:solidFill>
                  <a:schemeClr val="tx1"/>
                </a:solidFill>
              </a:rPr>
              <a:t>Conclusion</a:t>
            </a: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2654F89-DE72-D8B0-BE02-A678BA8CB3BC}"/>
              </a:ext>
            </a:extLst>
          </p:cNvPr>
          <p:cNvSpPr>
            <a:spLocks noGrp="1"/>
          </p:cNvSpPr>
          <p:nvPr>
            <p:ph idx="1"/>
          </p:nvPr>
        </p:nvSpPr>
        <p:spPr>
          <a:xfrm>
            <a:off x="4678424" y="1059025"/>
            <a:ext cx="5302189" cy="4739950"/>
          </a:xfrm>
        </p:spPr>
        <p:txBody>
          <a:bodyPr anchor="ctr">
            <a:normAutofit/>
          </a:bodyPr>
          <a:lstStyle/>
          <a:p>
            <a:pPr marL="0" indent="0">
              <a:lnSpc>
                <a:spcPct val="90000"/>
              </a:lnSpc>
              <a:buNone/>
            </a:pPr>
            <a:r>
              <a:rPr lang="en-US" sz="1500" dirty="0">
                <a:solidFill>
                  <a:schemeClr val="tx1"/>
                </a:solidFill>
              </a:rPr>
              <a:t>The "</a:t>
            </a:r>
            <a:r>
              <a:rPr lang="en-US" sz="1500" dirty="0" err="1">
                <a:solidFill>
                  <a:schemeClr val="tx1"/>
                </a:solidFill>
              </a:rPr>
              <a:t>ReviewSense</a:t>
            </a:r>
            <a:r>
              <a:rPr lang="en-US" sz="1500" dirty="0">
                <a:solidFill>
                  <a:schemeClr val="tx1"/>
                </a:solidFill>
              </a:rPr>
              <a:t>" project marks a significant advancement in the application of NLP for e-commerce sentiment analysis. By successfully implementing and validating the efficacy of transformer models like BERT and </a:t>
            </a:r>
            <a:r>
              <a:rPr lang="en-US" sz="1500" dirty="0" err="1">
                <a:solidFill>
                  <a:schemeClr val="tx1"/>
                </a:solidFill>
              </a:rPr>
              <a:t>DistilBERT</a:t>
            </a:r>
            <a:r>
              <a:rPr lang="en-US" sz="1500" dirty="0">
                <a:solidFill>
                  <a:schemeClr val="tx1"/>
                </a:solidFill>
              </a:rPr>
              <a:t>, the project demonstrates a leap forward from traditional sentiment analysis methods. These advanced models have shown a remarkable ability to understand the intricacies of natural language, providing more accurate and nuanced insights into customer reviews. The implications of these findings are vast, offering e-commerce businesses a powerful tool to understand and respond to customer feedback more effectively. This research not only contributes to the domain of NLP but also opens avenues for further innovations and applications in various sectors. The "</a:t>
            </a:r>
            <a:r>
              <a:rPr lang="en-US" sz="1500" dirty="0" err="1">
                <a:solidFill>
                  <a:schemeClr val="tx1"/>
                </a:solidFill>
              </a:rPr>
              <a:t>ReviewSense</a:t>
            </a:r>
            <a:r>
              <a:rPr lang="en-US" sz="1500" dirty="0">
                <a:solidFill>
                  <a:schemeClr val="tx1"/>
                </a:solidFill>
              </a:rPr>
              <a:t>" project, with its breakthroughs and potential for future enhancements, stands as a testament to the transformative power of AI and machine learning in understanding human sentiment and behavior.</a:t>
            </a:r>
          </a:p>
          <a:p>
            <a:pPr marL="0" indent="0">
              <a:lnSpc>
                <a:spcPct val="90000"/>
              </a:lnSpc>
              <a:buNone/>
            </a:pPr>
            <a:endParaRPr lang="en-US" sz="1500" dirty="0">
              <a:solidFill>
                <a:schemeClr val="tx1"/>
              </a:solidFill>
            </a:endParaRPr>
          </a:p>
        </p:txBody>
      </p:sp>
    </p:spTree>
    <p:extLst>
      <p:ext uri="{BB962C8B-B14F-4D97-AF65-F5344CB8AC3E}">
        <p14:creationId xmlns:p14="http://schemas.microsoft.com/office/powerpoint/2010/main" val="2855249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94C1E-7240-02AA-A375-AAB0F6DD2D5E}"/>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79106FF0-C588-C989-A61B-33003229B960}"/>
              </a:ext>
            </a:extLst>
          </p:cNvPr>
          <p:cNvSpPr>
            <a:spLocks noGrp="1"/>
          </p:cNvSpPr>
          <p:nvPr>
            <p:ph idx="1"/>
          </p:nvPr>
        </p:nvSpPr>
        <p:spPr>
          <a:xfrm>
            <a:off x="1154954" y="2603500"/>
            <a:ext cx="10013789" cy="3461398"/>
          </a:xfrm>
        </p:spPr>
        <p:txBody>
          <a:bodyPr/>
          <a:lstStyle/>
          <a:p>
            <a:pPr marL="0" indent="0" algn="just">
              <a:buNone/>
            </a:pPr>
            <a:r>
              <a:rPr lang="en-US" dirty="0"/>
              <a:t>"</a:t>
            </a:r>
            <a:r>
              <a:rPr lang="en-US" dirty="0" err="1"/>
              <a:t>ReviewSense</a:t>
            </a:r>
            <a:r>
              <a:rPr lang="en-US" dirty="0"/>
              <a:t>" is an innovative project in the field of Natural Language Processing (NLP), targeting the analysis and categorization of e-commerce product reviews. Utilizing advanced transformer models like BERT and </a:t>
            </a:r>
            <a:r>
              <a:rPr lang="en-US" dirty="0" err="1"/>
              <a:t>DistilBert</a:t>
            </a:r>
            <a:r>
              <a:rPr lang="en-US" dirty="0"/>
              <a:t>, this project aims to revolutionize the way online product reviews are processed and understood. The focus lies in sentiment analysis and aspect-based categorization, enhancing the depth and accuracy of interpreting customer feedback. The research underscores the need for advanced NLP techniques in tackling the complexities and nuances of consumer language in online reviews.</a:t>
            </a:r>
          </a:p>
          <a:p>
            <a:pPr marL="0" indent="0" algn="just">
              <a:buNone/>
            </a:pPr>
            <a:endParaRPr lang="en-US" dirty="0"/>
          </a:p>
          <a:p>
            <a:pPr marL="0" indent="0" algn="just">
              <a:buNone/>
            </a:pPr>
            <a:endParaRPr lang="en-US" dirty="0"/>
          </a:p>
        </p:txBody>
      </p:sp>
    </p:spTree>
    <p:extLst>
      <p:ext uri="{BB962C8B-B14F-4D97-AF65-F5344CB8AC3E}">
        <p14:creationId xmlns:p14="http://schemas.microsoft.com/office/powerpoint/2010/main" val="2651786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txBody>
            <a:bodyPr/>
            <a:lstStyle/>
            <a:p>
              <a:endParaRPr lang="en-US"/>
            </a:p>
          </p:txBody>
        </p:sp>
      </p:grpSp>
      <p:sp>
        <p:nvSpPr>
          <p:cNvPr id="2" name="Title 1">
            <a:extLst>
              <a:ext uri="{FF2B5EF4-FFF2-40B4-BE49-F238E27FC236}">
                <a16:creationId xmlns:a16="http://schemas.microsoft.com/office/drawing/2014/main" id="{41FEF218-A90F-6AA5-F94E-87C09C8FF308}"/>
              </a:ext>
            </a:extLst>
          </p:cNvPr>
          <p:cNvSpPr>
            <a:spLocks noGrp="1"/>
          </p:cNvSpPr>
          <p:nvPr>
            <p:ph type="title"/>
          </p:nvPr>
        </p:nvSpPr>
        <p:spPr>
          <a:xfrm>
            <a:off x="1000372" y="1209957"/>
            <a:ext cx="3034580" cy="4438087"/>
          </a:xfrm>
        </p:spPr>
        <p:txBody>
          <a:bodyPr anchor="ctr">
            <a:normAutofit/>
          </a:bodyPr>
          <a:lstStyle/>
          <a:p>
            <a:pPr algn="r"/>
            <a:r>
              <a:rPr lang="en-US" sz="3200">
                <a:solidFill>
                  <a:schemeClr val="tx1"/>
                </a:solidFill>
              </a:rPr>
              <a:t>Introduction</a:t>
            </a: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ACB6CB2-273F-A62B-7CF2-D622316960FB}"/>
              </a:ext>
            </a:extLst>
          </p:cNvPr>
          <p:cNvSpPr>
            <a:spLocks noGrp="1"/>
          </p:cNvSpPr>
          <p:nvPr>
            <p:ph idx="1"/>
          </p:nvPr>
        </p:nvSpPr>
        <p:spPr>
          <a:xfrm>
            <a:off x="4678424" y="1059025"/>
            <a:ext cx="5302189" cy="4739950"/>
          </a:xfrm>
        </p:spPr>
        <p:txBody>
          <a:bodyPr anchor="ctr">
            <a:normAutofit/>
          </a:bodyPr>
          <a:lstStyle/>
          <a:p>
            <a:pPr marL="0" indent="0">
              <a:lnSpc>
                <a:spcPct val="90000"/>
              </a:lnSpc>
              <a:buNone/>
            </a:pPr>
            <a:r>
              <a:rPr lang="en-US" sz="1300" b="1" dirty="0">
                <a:solidFill>
                  <a:schemeClr val="tx1"/>
                </a:solidFill>
              </a:rPr>
              <a:t>Project Overview</a:t>
            </a:r>
          </a:p>
          <a:p>
            <a:pPr marL="0" indent="0">
              <a:lnSpc>
                <a:spcPct val="90000"/>
              </a:lnSpc>
              <a:buNone/>
            </a:pPr>
            <a:r>
              <a:rPr lang="en-US" sz="1300" dirty="0">
                <a:solidFill>
                  <a:schemeClr val="tx1"/>
                </a:solidFill>
              </a:rPr>
              <a:t>"</a:t>
            </a:r>
            <a:r>
              <a:rPr lang="en-US" sz="1300" dirty="0" err="1">
                <a:solidFill>
                  <a:schemeClr val="tx1"/>
                </a:solidFill>
              </a:rPr>
              <a:t>ReviewSense</a:t>
            </a:r>
            <a:r>
              <a:rPr lang="en-US" sz="1300" dirty="0">
                <a:solidFill>
                  <a:schemeClr val="tx1"/>
                </a:solidFill>
              </a:rPr>
              <a:t>" focuses on improving sentiment analysis in the e-commerce sector by leveraging the latest advancements in NLP. The project is designed to analyze online product reviews by categorizing them into specific sentiments and identifying various aspects mentioned in the reviews.</a:t>
            </a:r>
          </a:p>
          <a:p>
            <a:pPr marL="0" indent="0">
              <a:lnSpc>
                <a:spcPct val="90000"/>
              </a:lnSpc>
              <a:buNone/>
            </a:pPr>
            <a:endParaRPr lang="en-US" sz="1300" dirty="0">
              <a:solidFill>
                <a:schemeClr val="tx1"/>
              </a:solidFill>
            </a:endParaRPr>
          </a:p>
          <a:p>
            <a:pPr marL="0" indent="0">
              <a:lnSpc>
                <a:spcPct val="90000"/>
              </a:lnSpc>
              <a:buNone/>
            </a:pPr>
            <a:r>
              <a:rPr lang="en-US" sz="1300" b="1" dirty="0">
                <a:solidFill>
                  <a:schemeClr val="tx1"/>
                </a:solidFill>
              </a:rPr>
              <a:t>Role of Sentiment Analysis in E-commerce</a:t>
            </a:r>
          </a:p>
          <a:p>
            <a:pPr marL="0" indent="0">
              <a:lnSpc>
                <a:spcPct val="90000"/>
              </a:lnSpc>
              <a:buNone/>
            </a:pPr>
            <a:r>
              <a:rPr lang="en-US" sz="1300" dirty="0">
                <a:solidFill>
                  <a:schemeClr val="tx1"/>
                </a:solidFill>
              </a:rPr>
              <a:t>Sentiment analysis in e-commerce is vital for translating customer reviews into insightful data. These insights guide businesses in decision-making and improving customer engagement. Accurately analyzing sentiments in product reviews directly influences consumer purchasing decisions and overall brand reputation.</a:t>
            </a:r>
          </a:p>
          <a:p>
            <a:pPr marL="0" indent="0">
              <a:lnSpc>
                <a:spcPct val="90000"/>
              </a:lnSpc>
              <a:buNone/>
            </a:pPr>
            <a:endParaRPr lang="en-US" sz="1300" dirty="0">
              <a:solidFill>
                <a:schemeClr val="tx1"/>
              </a:solidFill>
            </a:endParaRPr>
          </a:p>
          <a:p>
            <a:pPr marL="0" indent="0">
              <a:lnSpc>
                <a:spcPct val="90000"/>
              </a:lnSpc>
              <a:buNone/>
            </a:pPr>
            <a:r>
              <a:rPr lang="en-US" sz="1300" b="1" dirty="0">
                <a:solidFill>
                  <a:schemeClr val="tx1"/>
                </a:solidFill>
              </a:rPr>
              <a:t>Relevance of NLP and Transformer Models</a:t>
            </a:r>
          </a:p>
          <a:p>
            <a:pPr marL="0" indent="0">
              <a:lnSpc>
                <a:spcPct val="90000"/>
              </a:lnSpc>
              <a:buNone/>
            </a:pPr>
            <a:r>
              <a:rPr lang="en-US" sz="1300" dirty="0">
                <a:solidFill>
                  <a:schemeClr val="tx1"/>
                </a:solidFill>
              </a:rPr>
              <a:t>In sentiment analysis, the use of NLP and specifically transformer models like BERT and </a:t>
            </a:r>
            <a:r>
              <a:rPr lang="en-US" sz="1300" dirty="0" err="1">
                <a:solidFill>
                  <a:schemeClr val="tx1"/>
                </a:solidFill>
              </a:rPr>
              <a:t>DistilBert</a:t>
            </a:r>
            <a:r>
              <a:rPr lang="en-US" sz="1300" dirty="0">
                <a:solidFill>
                  <a:schemeClr val="tx1"/>
                </a:solidFill>
              </a:rPr>
              <a:t> is revolutionary. These models excel in deciphering the nuances and context of language, offering a more sophisticated approach to understanding customer feedback than traditional models.</a:t>
            </a:r>
          </a:p>
        </p:txBody>
      </p:sp>
    </p:spTree>
    <p:extLst>
      <p:ext uri="{BB962C8B-B14F-4D97-AF65-F5344CB8AC3E}">
        <p14:creationId xmlns:p14="http://schemas.microsoft.com/office/powerpoint/2010/main" val="1867819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txBody>
            <a:bodyPr/>
            <a:lstStyle/>
            <a:p>
              <a:endParaRPr lang="en-US"/>
            </a:p>
          </p:txBody>
        </p:sp>
      </p:grpSp>
      <p:sp>
        <p:nvSpPr>
          <p:cNvPr id="2" name="Title 1">
            <a:extLst>
              <a:ext uri="{FF2B5EF4-FFF2-40B4-BE49-F238E27FC236}">
                <a16:creationId xmlns:a16="http://schemas.microsoft.com/office/drawing/2014/main" id="{03D96D22-1651-6092-5A7A-B5027B30206B}"/>
              </a:ext>
            </a:extLst>
          </p:cNvPr>
          <p:cNvSpPr>
            <a:spLocks noGrp="1"/>
          </p:cNvSpPr>
          <p:nvPr>
            <p:ph type="title"/>
          </p:nvPr>
        </p:nvSpPr>
        <p:spPr>
          <a:xfrm>
            <a:off x="1000372" y="1209957"/>
            <a:ext cx="3034580" cy="4438087"/>
          </a:xfrm>
        </p:spPr>
        <p:txBody>
          <a:bodyPr anchor="ctr">
            <a:normAutofit/>
          </a:bodyPr>
          <a:lstStyle/>
          <a:p>
            <a:pPr algn="r"/>
            <a:r>
              <a:rPr lang="en-US" sz="3200" dirty="0">
                <a:solidFill>
                  <a:schemeClr val="tx1"/>
                </a:solidFill>
              </a:rPr>
              <a:t>Objectives and Goals</a:t>
            </a: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50BB020-BB01-99A0-EE8B-0EECC45340B6}"/>
              </a:ext>
            </a:extLst>
          </p:cNvPr>
          <p:cNvSpPr>
            <a:spLocks noGrp="1"/>
          </p:cNvSpPr>
          <p:nvPr>
            <p:ph idx="1"/>
          </p:nvPr>
        </p:nvSpPr>
        <p:spPr>
          <a:xfrm>
            <a:off x="4678424" y="1059025"/>
            <a:ext cx="5302189" cy="4739950"/>
          </a:xfrm>
        </p:spPr>
        <p:txBody>
          <a:bodyPr anchor="ctr">
            <a:normAutofit/>
          </a:bodyPr>
          <a:lstStyle/>
          <a:p>
            <a:pPr marL="0" indent="0">
              <a:lnSpc>
                <a:spcPct val="90000"/>
              </a:lnSpc>
              <a:buNone/>
            </a:pPr>
            <a:r>
              <a:rPr lang="en-US" sz="1300" b="1" dirty="0">
                <a:solidFill>
                  <a:schemeClr val="tx1"/>
                </a:solidFill>
              </a:rPr>
              <a:t>Enhancing Sentiment Analysis</a:t>
            </a:r>
          </a:p>
          <a:p>
            <a:pPr marL="0" indent="0">
              <a:lnSpc>
                <a:spcPct val="90000"/>
              </a:lnSpc>
              <a:buNone/>
            </a:pPr>
            <a:r>
              <a:rPr lang="en-US" sz="1300" dirty="0">
                <a:solidFill>
                  <a:schemeClr val="tx1"/>
                </a:solidFill>
              </a:rPr>
              <a:t>A key objective is to advance sentiment analysis techniques in e-commerce. This includes accurately categorizing online reviews into different sentiments and dissecting the reviews to understand the various aspects of products being discussed.</a:t>
            </a:r>
          </a:p>
          <a:p>
            <a:pPr marL="0" indent="0">
              <a:lnSpc>
                <a:spcPct val="90000"/>
              </a:lnSpc>
              <a:buNone/>
            </a:pPr>
            <a:endParaRPr lang="en-US" sz="1300" dirty="0">
              <a:solidFill>
                <a:schemeClr val="tx1"/>
              </a:solidFill>
            </a:endParaRPr>
          </a:p>
          <a:p>
            <a:pPr marL="0" indent="0">
              <a:lnSpc>
                <a:spcPct val="90000"/>
              </a:lnSpc>
              <a:buNone/>
            </a:pPr>
            <a:r>
              <a:rPr lang="en-US" sz="1300" b="1" dirty="0">
                <a:solidFill>
                  <a:schemeClr val="tx1"/>
                </a:solidFill>
              </a:rPr>
              <a:t>Utilization of Advanced NLP Models</a:t>
            </a:r>
          </a:p>
          <a:p>
            <a:pPr marL="0" indent="0">
              <a:lnSpc>
                <a:spcPct val="90000"/>
              </a:lnSpc>
              <a:buNone/>
            </a:pPr>
            <a:r>
              <a:rPr lang="en-US" sz="1300" dirty="0">
                <a:solidFill>
                  <a:schemeClr val="tx1"/>
                </a:solidFill>
              </a:rPr>
              <a:t>The project underlines the importance of using advanced NLP models. These models are expected to offer superior performance in analyzing customer reviews, owing to their ability to comprehend complex language patterns and context.</a:t>
            </a:r>
          </a:p>
          <a:p>
            <a:pPr marL="0" indent="0">
              <a:lnSpc>
                <a:spcPct val="90000"/>
              </a:lnSpc>
              <a:buNone/>
            </a:pPr>
            <a:endParaRPr lang="en-US" sz="1300" dirty="0">
              <a:solidFill>
                <a:schemeClr val="tx1"/>
              </a:solidFill>
            </a:endParaRPr>
          </a:p>
          <a:p>
            <a:pPr marL="0" indent="0">
              <a:lnSpc>
                <a:spcPct val="90000"/>
              </a:lnSpc>
              <a:buNone/>
            </a:pPr>
            <a:r>
              <a:rPr lang="en-US" sz="1300" b="1" dirty="0">
                <a:solidFill>
                  <a:schemeClr val="tx1"/>
                </a:solidFill>
              </a:rPr>
              <a:t>Project Outcomes</a:t>
            </a:r>
          </a:p>
          <a:p>
            <a:pPr marL="0" indent="0">
              <a:lnSpc>
                <a:spcPct val="90000"/>
              </a:lnSpc>
              <a:buNone/>
            </a:pPr>
            <a:r>
              <a:rPr lang="en-US" sz="1300" dirty="0">
                <a:solidFill>
                  <a:schemeClr val="tx1"/>
                </a:solidFill>
              </a:rPr>
              <a:t>Expected outcomes include improved accuracy in sentiment analysis, deeper understanding of customer reviews, and the generation of actionable insights for businesses. These outcomes are anticipated to contribute significantly to enhancing the effectiveness of sentiment analysis in e-commerce.</a:t>
            </a:r>
          </a:p>
        </p:txBody>
      </p:sp>
    </p:spTree>
    <p:extLst>
      <p:ext uri="{BB962C8B-B14F-4D97-AF65-F5344CB8AC3E}">
        <p14:creationId xmlns:p14="http://schemas.microsoft.com/office/powerpoint/2010/main" val="525519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txBody>
            <a:bodyPr/>
            <a:lstStyle/>
            <a:p>
              <a:endParaRPr lang="en-US"/>
            </a:p>
          </p:txBody>
        </p:sp>
      </p:grpSp>
      <p:sp>
        <p:nvSpPr>
          <p:cNvPr id="2" name="Title 1">
            <a:extLst>
              <a:ext uri="{FF2B5EF4-FFF2-40B4-BE49-F238E27FC236}">
                <a16:creationId xmlns:a16="http://schemas.microsoft.com/office/drawing/2014/main" id="{BCCD9E6F-4DA4-8AE4-3317-B928F469B1EF}"/>
              </a:ext>
            </a:extLst>
          </p:cNvPr>
          <p:cNvSpPr>
            <a:spLocks noGrp="1"/>
          </p:cNvSpPr>
          <p:nvPr>
            <p:ph type="title"/>
          </p:nvPr>
        </p:nvSpPr>
        <p:spPr>
          <a:xfrm>
            <a:off x="1000372" y="1209957"/>
            <a:ext cx="3034580" cy="4438087"/>
          </a:xfrm>
        </p:spPr>
        <p:txBody>
          <a:bodyPr anchor="ctr">
            <a:normAutofit/>
          </a:bodyPr>
          <a:lstStyle/>
          <a:p>
            <a:pPr algn="r"/>
            <a:r>
              <a:rPr lang="en-US" sz="3200" dirty="0">
                <a:solidFill>
                  <a:schemeClr val="tx1"/>
                </a:solidFill>
              </a:rPr>
              <a:t>Problem Statement</a:t>
            </a: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8FFAABB-3CB4-CEF3-7B36-B22257846DC6}"/>
              </a:ext>
            </a:extLst>
          </p:cNvPr>
          <p:cNvSpPr>
            <a:spLocks noGrp="1"/>
          </p:cNvSpPr>
          <p:nvPr>
            <p:ph idx="1"/>
          </p:nvPr>
        </p:nvSpPr>
        <p:spPr>
          <a:xfrm>
            <a:off x="4678424" y="1059025"/>
            <a:ext cx="5302189" cy="4739950"/>
          </a:xfrm>
        </p:spPr>
        <p:txBody>
          <a:bodyPr anchor="ctr">
            <a:normAutofit/>
          </a:bodyPr>
          <a:lstStyle/>
          <a:p>
            <a:pPr marL="0" indent="0">
              <a:lnSpc>
                <a:spcPct val="90000"/>
              </a:lnSpc>
              <a:buNone/>
            </a:pPr>
            <a:r>
              <a:rPr lang="en-US" sz="1400" b="1" dirty="0">
                <a:solidFill>
                  <a:schemeClr val="tx1"/>
                </a:solidFill>
              </a:rPr>
              <a:t>Analyzing E-commerce Product Reviews</a:t>
            </a:r>
          </a:p>
          <a:p>
            <a:pPr marL="0" indent="0">
              <a:lnSpc>
                <a:spcPct val="90000"/>
              </a:lnSpc>
              <a:buNone/>
            </a:pPr>
            <a:r>
              <a:rPr lang="en-US" sz="1400" dirty="0">
                <a:solidFill>
                  <a:schemeClr val="tx1"/>
                </a:solidFill>
              </a:rPr>
              <a:t>E-commerce platforms generate a large volume of product reviews that are often complex in nature. These reviews contain a mix of sentiments and linguistic nuances, making them challenging to analyze effectively with traditional methods.</a:t>
            </a:r>
          </a:p>
          <a:p>
            <a:pPr marL="0" indent="0">
              <a:lnSpc>
                <a:spcPct val="90000"/>
              </a:lnSpc>
              <a:buNone/>
            </a:pPr>
            <a:endParaRPr lang="en-US" sz="1400" dirty="0">
              <a:solidFill>
                <a:schemeClr val="tx1"/>
              </a:solidFill>
            </a:endParaRPr>
          </a:p>
          <a:p>
            <a:pPr marL="0" indent="0">
              <a:lnSpc>
                <a:spcPct val="90000"/>
              </a:lnSpc>
              <a:buNone/>
            </a:pPr>
            <a:r>
              <a:rPr lang="en-US" sz="1400" b="1" dirty="0">
                <a:solidFill>
                  <a:schemeClr val="tx1"/>
                </a:solidFill>
              </a:rPr>
              <a:t>Limitations of Traditional Techniques</a:t>
            </a:r>
          </a:p>
          <a:p>
            <a:pPr marL="0" indent="0">
              <a:lnSpc>
                <a:spcPct val="90000"/>
              </a:lnSpc>
              <a:buNone/>
            </a:pPr>
            <a:r>
              <a:rPr lang="en-US" sz="1400" dirty="0">
                <a:solidFill>
                  <a:schemeClr val="tx1"/>
                </a:solidFill>
              </a:rPr>
              <a:t>Current sentiment analysis techniques often lack the sophistication needed to interpret the complex language used in online reviews. These methods tend to oversimplify sentiments, leading to inaccurate interpretations.</a:t>
            </a:r>
          </a:p>
          <a:p>
            <a:pPr marL="0" indent="0">
              <a:lnSpc>
                <a:spcPct val="90000"/>
              </a:lnSpc>
              <a:buNone/>
            </a:pPr>
            <a:endParaRPr lang="en-US" sz="1400" dirty="0">
              <a:solidFill>
                <a:schemeClr val="tx1"/>
              </a:solidFill>
            </a:endParaRPr>
          </a:p>
          <a:p>
            <a:pPr marL="0" indent="0">
              <a:lnSpc>
                <a:spcPct val="90000"/>
              </a:lnSpc>
              <a:buNone/>
            </a:pPr>
            <a:r>
              <a:rPr lang="en-US" sz="1400" b="1" dirty="0">
                <a:solidFill>
                  <a:schemeClr val="tx1"/>
                </a:solidFill>
              </a:rPr>
              <a:t>Need for Advanced Analytical Solutions</a:t>
            </a:r>
          </a:p>
          <a:p>
            <a:pPr marL="0" indent="0">
              <a:lnSpc>
                <a:spcPct val="90000"/>
              </a:lnSpc>
              <a:buNone/>
            </a:pPr>
            <a:r>
              <a:rPr lang="en-US" sz="1400" dirty="0">
                <a:solidFill>
                  <a:schemeClr val="tx1"/>
                </a:solidFill>
              </a:rPr>
              <a:t>There is a clear need for advanced solutions in sentiment analysis. Transformer models like BERT and </a:t>
            </a:r>
            <a:r>
              <a:rPr lang="en-US" sz="1400" dirty="0" err="1">
                <a:solidFill>
                  <a:schemeClr val="tx1"/>
                </a:solidFill>
              </a:rPr>
              <a:t>DistilBert</a:t>
            </a:r>
            <a:r>
              <a:rPr lang="en-US" sz="1400" dirty="0">
                <a:solidFill>
                  <a:schemeClr val="tx1"/>
                </a:solidFill>
              </a:rPr>
              <a:t> are proposed as they offer promising capabilities in understanding and accurately interpreting the intricate aspects of natural language used in customer reviews.</a:t>
            </a:r>
          </a:p>
        </p:txBody>
      </p:sp>
    </p:spTree>
    <p:extLst>
      <p:ext uri="{BB962C8B-B14F-4D97-AF65-F5344CB8AC3E}">
        <p14:creationId xmlns:p14="http://schemas.microsoft.com/office/powerpoint/2010/main" val="2811116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txBody>
            <a:bodyPr/>
            <a:lstStyle/>
            <a:p>
              <a:endParaRPr lang="en-US"/>
            </a:p>
          </p:txBody>
        </p:sp>
      </p:grpSp>
      <p:sp>
        <p:nvSpPr>
          <p:cNvPr id="2" name="Title 1">
            <a:extLst>
              <a:ext uri="{FF2B5EF4-FFF2-40B4-BE49-F238E27FC236}">
                <a16:creationId xmlns:a16="http://schemas.microsoft.com/office/drawing/2014/main" id="{FB13CE73-7EF3-E709-5D69-86C1BFB5CB42}"/>
              </a:ext>
            </a:extLst>
          </p:cNvPr>
          <p:cNvSpPr>
            <a:spLocks noGrp="1"/>
          </p:cNvSpPr>
          <p:nvPr>
            <p:ph type="title"/>
          </p:nvPr>
        </p:nvSpPr>
        <p:spPr>
          <a:xfrm>
            <a:off x="1000372" y="1209957"/>
            <a:ext cx="3034580" cy="4438087"/>
          </a:xfrm>
        </p:spPr>
        <p:txBody>
          <a:bodyPr anchor="ctr">
            <a:normAutofit/>
          </a:bodyPr>
          <a:lstStyle/>
          <a:p>
            <a:pPr algn="r"/>
            <a:r>
              <a:rPr lang="en-US" sz="3200" i="0" dirty="0">
                <a:solidFill>
                  <a:schemeClr val="tx1"/>
                </a:solidFill>
                <a:effectLst/>
                <a:latin typeface="Century Gothic (Headings)"/>
              </a:rPr>
              <a:t>Literature Review</a:t>
            </a:r>
            <a:endParaRPr lang="en-US" sz="3200" dirty="0">
              <a:solidFill>
                <a:schemeClr val="tx1"/>
              </a:solidFill>
              <a:latin typeface="Century Gothic (Headings)"/>
            </a:endParaRP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15BA6DD-AA71-73E8-5249-3E26144932AA}"/>
              </a:ext>
            </a:extLst>
          </p:cNvPr>
          <p:cNvSpPr>
            <a:spLocks noGrp="1"/>
          </p:cNvSpPr>
          <p:nvPr>
            <p:ph idx="1"/>
          </p:nvPr>
        </p:nvSpPr>
        <p:spPr>
          <a:xfrm>
            <a:off x="4678424" y="1059025"/>
            <a:ext cx="5302189" cy="4739950"/>
          </a:xfrm>
        </p:spPr>
        <p:txBody>
          <a:bodyPr anchor="ctr">
            <a:normAutofit/>
          </a:bodyPr>
          <a:lstStyle/>
          <a:p>
            <a:pPr marL="0" indent="0">
              <a:lnSpc>
                <a:spcPct val="90000"/>
              </a:lnSpc>
              <a:buNone/>
            </a:pPr>
            <a:r>
              <a:rPr lang="en-US" sz="1100" b="1" dirty="0">
                <a:solidFill>
                  <a:schemeClr val="tx1"/>
                </a:solidFill>
              </a:rPr>
              <a:t>Summary of Key Findings</a:t>
            </a:r>
          </a:p>
          <a:p>
            <a:pPr marL="0" indent="0">
              <a:lnSpc>
                <a:spcPct val="90000"/>
              </a:lnSpc>
              <a:buNone/>
            </a:pPr>
            <a:r>
              <a:rPr lang="en-US" sz="1100" dirty="0">
                <a:solidFill>
                  <a:schemeClr val="tx1"/>
                </a:solidFill>
              </a:rPr>
              <a:t>Recent scholarly works reveal an intriguing evolution in sentiment analysis, showcasing the journey from rudimentary text processing to the application of sophisticated AI and ML techniques. This progression is marked by a shift from purely statistical methods to more complex models capable of nuanced language interpretation.</a:t>
            </a:r>
          </a:p>
          <a:p>
            <a:pPr marL="0" indent="0">
              <a:lnSpc>
                <a:spcPct val="90000"/>
              </a:lnSpc>
              <a:buNone/>
            </a:pPr>
            <a:endParaRPr lang="en-US" sz="1100" dirty="0">
              <a:solidFill>
                <a:schemeClr val="tx1"/>
              </a:solidFill>
            </a:endParaRPr>
          </a:p>
          <a:p>
            <a:pPr marL="0" indent="0">
              <a:lnSpc>
                <a:spcPct val="90000"/>
              </a:lnSpc>
              <a:buNone/>
            </a:pPr>
            <a:r>
              <a:rPr lang="en-US" sz="1100" b="1" dirty="0">
                <a:solidFill>
                  <a:schemeClr val="tx1"/>
                </a:solidFill>
              </a:rPr>
              <a:t>Evolution of Sentiment Analysis in NLP</a:t>
            </a:r>
          </a:p>
          <a:p>
            <a:pPr marL="0" indent="0">
              <a:lnSpc>
                <a:spcPct val="90000"/>
              </a:lnSpc>
              <a:buNone/>
            </a:pPr>
            <a:r>
              <a:rPr lang="en-US" sz="1100" dirty="0">
                <a:solidFill>
                  <a:schemeClr val="tx1"/>
                </a:solidFill>
              </a:rPr>
              <a:t>Initially, sentiment analysis relied heavily on simple linguistic rules and basic statistical approaches. The field gradually embraced more refined statistical NLP, utilizing algorithms like Naive Bayes and Support Vector Machines. The real transformation, however, occurred with the introduction of machine learning and, subsequently, deep learning techniques, which enabled models to capture more intricate language patterns.</a:t>
            </a:r>
          </a:p>
          <a:p>
            <a:pPr marL="0" indent="0">
              <a:lnSpc>
                <a:spcPct val="90000"/>
              </a:lnSpc>
              <a:buNone/>
            </a:pPr>
            <a:endParaRPr lang="en-US" sz="1100" dirty="0">
              <a:solidFill>
                <a:schemeClr val="tx1"/>
              </a:solidFill>
            </a:endParaRPr>
          </a:p>
          <a:p>
            <a:pPr marL="0" indent="0">
              <a:lnSpc>
                <a:spcPct val="90000"/>
              </a:lnSpc>
              <a:buNone/>
            </a:pPr>
            <a:r>
              <a:rPr lang="en-US" sz="1100" b="1" dirty="0">
                <a:solidFill>
                  <a:schemeClr val="tx1"/>
                </a:solidFill>
              </a:rPr>
              <a:t>Previous Work Using AI and ML in Sentiment Analysis</a:t>
            </a:r>
          </a:p>
          <a:p>
            <a:pPr marL="0" indent="0">
              <a:lnSpc>
                <a:spcPct val="90000"/>
              </a:lnSpc>
              <a:buNone/>
            </a:pPr>
            <a:r>
              <a:rPr lang="en-US" sz="1100" dirty="0">
                <a:solidFill>
                  <a:schemeClr val="tx1"/>
                </a:solidFill>
              </a:rPr>
              <a:t>The incorporation of AI and ML in sentiment analysis marked a significant milestone. It introduced capabilities like semantic analysis and contextual understanding, far beyond the scope of traditional methods. Pioneering works have demonstrated the effectiveness of deep learning models, particularly neural networks, in elevating the accuracy and depth of sentiment analysis.</a:t>
            </a:r>
          </a:p>
        </p:txBody>
      </p:sp>
    </p:spTree>
    <p:extLst>
      <p:ext uri="{BB962C8B-B14F-4D97-AF65-F5344CB8AC3E}">
        <p14:creationId xmlns:p14="http://schemas.microsoft.com/office/powerpoint/2010/main" val="1515317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txBody>
            <a:bodyPr/>
            <a:lstStyle/>
            <a:p>
              <a:endParaRPr lang="en-US"/>
            </a:p>
          </p:txBody>
        </p:sp>
      </p:grpSp>
      <p:sp>
        <p:nvSpPr>
          <p:cNvPr id="2" name="Title 1">
            <a:extLst>
              <a:ext uri="{FF2B5EF4-FFF2-40B4-BE49-F238E27FC236}">
                <a16:creationId xmlns:a16="http://schemas.microsoft.com/office/drawing/2014/main" id="{4039E404-FF02-4E11-8189-2650FEA74D29}"/>
              </a:ext>
            </a:extLst>
          </p:cNvPr>
          <p:cNvSpPr>
            <a:spLocks noGrp="1"/>
          </p:cNvSpPr>
          <p:nvPr>
            <p:ph type="title"/>
          </p:nvPr>
        </p:nvSpPr>
        <p:spPr>
          <a:xfrm>
            <a:off x="1000372" y="1209957"/>
            <a:ext cx="3034580" cy="4438087"/>
          </a:xfrm>
        </p:spPr>
        <p:txBody>
          <a:bodyPr anchor="ctr">
            <a:normAutofit/>
          </a:bodyPr>
          <a:lstStyle/>
          <a:p>
            <a:pPr algn="r"/>
            <a:r>
              <a:rPr lang="en-US" sz="3200">
                <a:solidFill>
                  <a:schemeClr val="tx1"/>
                </a:solidFill>
              </a:rPr>
              <a:t>Methodology Overview</a:t>
            </a: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03E3295-47A0-9BB6-B053-55536D8AD29F}"/>
              </a:ext>
            </a:extLst>
          </p:cNvPr>
          <p:cNvSpPr>
            <a:spLocks noGrp="1"/>
          </p:cNvSpPr>
          <p:nvPr>
            <p:ph idx="1"/>
          </p:nvPr>
        </p:nvSpPr>
        <p:spPr>
          <a:xfrm>
            <a:off x="4678424" y="1059025"/>
            <a:ext cx="5302189" cy="4739950"/>
          </a:xfrm>
        </p:spPr>
        <p:txBody>
          <a:bodyPr anchor="ctr">
            <a:normAutofit/>
          </a:bodyPr>
          <a:lstStyle/>
          <a:p>
            <a:pPr marL="0" indent="0">
              <a:lnSpc>
                <a:spcPct val="90000"/>
              </a:lnSpc>
              <a:buNone/>
            </a:pPr>
            <a:r>
              <a:rPr lang="en-US" sz="1100" b="1" dirty="0">
                <a:solidFill>
                  <a:schemeClr val="tx1"/>
                </a:solidFill>
              </a:rPr>
              <a:t>Approach and Methodology</a:t>
            </a:r>
          </a:p>
          <a:p>
            <a:pPr marL="0" indent="0">
              <a:lnSpc>
                <a:spcPct val="90000"/>
              </a:lnSpc>
              <a:buNone/>
            </a:pPr>
            <a:r>
              <a:rPr lang="en-US" sz="1100" dirty="0">
                <a:solidFill>
                  <a:schemeClr val="tx1"/>
                </a:solidFill>
              </a:rPr>
              <a:t>The project adopts a multifaceted approach, integrating advanced NLP models for an in-depth analysis of e-commerce product reviews. This methodology aims to surpass traditional sentiment analysis techniques by leveraging transformer models capable of intricate language and context processing.</a:t>
            </a:r>
          </a:p>
          <a:p>
            <a:pPr marL="0" indent="0">
              <a:lnSpc>
                <a:spcPct val="90000"/>
              </a:lnSpc>
              <a:buNone/>
            </a:pPr>
            <a:endParaRPr lang="en-US" sz="1100" dirty="0">
              <a:solidFill>
                <a:schemeClr val="tx1"/>
              </a:solidFill>
            </a:endParaRPr>
          </a:p>
          <a:p>
            <a:pPr marL="0" indent="0">
              <a:lnSpc>
                <a:spcPct val="90000"/>
              </a:lnSpc>
              <a:buNone/>
            </a:pPr>
            <a:r>
              <a:rPr lang="en-US" sz="1100" b="1" dirty="0">
                <a:solidFill>
                  <a:schemeClr val="tx1"/>
                </a:solidFill>
              </a:rPr>
              <a:t>Tools and Libraries Used</a:t>
            </a:r>
          </a:p>
          <a:p>
            <a:pPr marL="0" indent="0">
              <a:lnSpc>
                <a:spcPct val="90000"/>
              </a:lnSpc>
              <a:buNone/>
            </a:pPr>
            <a:r>
              <a:rPr lang="en-US" sz="1100" dirty="0">
                <a:solidFill>
                  <a:schemeClr val="tx1"/>
                </a:solidFill>
              </a:rPr>
              <a:t>Key technologies and libraries underpinning this project include Python for its extensive data analysis and machine learning capabilities. Libraries such as Pandas and NumPy facilitate data manipulation, while TensorFlow and </a:t>
            </a:r>
            <a:r>
              <a:rPr lang="en-US" sz="1100" dirty="0" err="1">
                <a:solidFill>
                  <a:schemeClr val="tx1"/>
                </a:solidFill>
              </a:rPr>
              <a:t>PyTorch</a:t>
            </a:r>
            <a:r>
              <a:rPr lang="en-US" sz="1100" dirty="0">
                <a:solidFill>
                  <a:schemeClr val="tx1"/>
                </a:solidFill>
              </a:rPr>
              <a:t> provide the infrastructure for deep learning tasks. Central to the project is the Transformers library, which offers access to pre-trained models like BERT and </a:t>
            </a:r>
            <a:r>
              <a:rPr lang="en-US" sz="1100" dirty="0" err="1">
                <a:solidFill>
                  <a:schemeClr val="tx1"/>
                </a:solidFill>
              </a:rPr>
              <a:t>DistilBert</a:t>
            </a:r>
            <a:r>
              <a:rPr lang="en-US" sz="1100" dirty="0">
                <a:solidFill>
                  <a:schemeClr val="tx1"/>
                </a:solidFill>
              </a:rPr>
              <a:t>.</a:t>
            </a:r>
          </a:p>
          <a:p>
            <a:pPr marL="0" indent="0">
              <a:lnSpc>
                <a:spcPct val="90000"/>
              </a:lnSpc>
              <a:buNone/>
            </a:pPr>
            <a:endParaRPr lang="en-US" sz="1100" dirty="0">
              <a:solidFill>
                <a:schemeClr val="tx1"/>
              </a:solidFill>
            </a:endParaRPr>
          </a:p>
          <a:p>
            <a:pPr marL="0" indent="0">
              <a:lnSpc>
                <a:spcPct val="90000"/>
              </a:lnSpc>
              <a:buNone/>
            </a:pPr>
            <a:r>
              <a:rPr lang="en-US" sz="1100" b="1" dirty="0">
                <a:solidFill>
                  <a:schemeClr val="tx1"/>
                </a:solidFill>
              </a:rPr>
              <a:t>High-Level View of System Architecture</a:t>
            </a:r>
          </a:p>
          <a:p>
            <a:pPr marL="0" indent="0">
              <a:lnSpc>
                <a:spcPct val="90000"/>
              </a:lnSpc>
              <a:buNone/>
            </a:pPr>
            <a:r>
              <a:rPr lang="en-US" sz="1100" dirty="0">
                <a:solidFill>
                  <a:schemeClr val="tx1"/>
                </a:solidFill>
              </a:rPr>
              <a:t>The architecture is constructed to be robust and scalable, comprising layers dedicated to data ingestion, preprocessing, machine learning, system integration, and user interaction. This setup ensures efficient data handling, analysis, and visualization, accommodating the project's comprehensive analytical demands.</a:t>
            </a:r>
          </a:p>
        </p:txBody>
      </p:sp>
    </p:spTree>
    <p:extLst>
      <p:ext uri="{BB962C8B-B14F-4D97-AF65-F5344CB8AC3E}">
        <p14:creationId xmlns:p14="http://schemas.microsoft.com/office/powerpoint/2010/main" val="331281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txBody>
            <a:bodyPr/>
            <a:lstStyle/>
            <a:p>
              <a:endParaRPr lang="en-US"/>
            </a:p>
          </p:txBody>
        </p:sp>
      </p:grpSp>
      <p:sp>
        <p:nvSpPr>
          <p:cNvPr id="2" name="Title 1">
            <a:extLst>
              <a:ext uri="{FF2B5EF4-FFF2-40B4-BE49-F238E27FC236}">
                <a16:creationId xmlns:a16="http://schemas.microsoft.com/office/drawing/2014/main" id="{7E0B3C37-0A5E-D61B-AC9F-DCC2204E38C0}"/>
              </a:ext>
            </a:extLst>
          </p:cNvPr>
          <p:cNvSpPr>
            <a:spLocks noGrp="1"/>
          </p:cNvSpPr>
          <p:nvPr>
            <p:ph type="title"/>
          </p:nvPr>
        </p:nvSpPr>
        <p:spPr>
          <a:xfrm>
            <a:off x="1000372" y="1209957"/>
            <a:ext cx="3034580" cy="4438087"/>
          </a:xfrm>
        </p:spPr>
        <p:txBody>
          <a:bodyPr anchor="ctr">
            <a:normAutofit/>
          </a:bodyPr>
          <a:lstStyle/>
          <a:p>
            <a:pPr algn="r"/>
            <a:r>
              <a:rPr lang="en-US" sz="3200" dirty="0">
                <a:solidFill>
                  <a:schemeClr val="tx1"/>
                </a:solidFill>
              </a:rPr>
              <a:t>Data Acquisition and Preprocessing</a:t>
            </a: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17F2B88-3BD4-8FF2-8BB5-FBB9B2BBAEFD}"/>
              </a:ext>
            </a:extLst>
          </p:cNvPr>
          <p:cNvSpPr>
            <a:spLocks noGrp="1"/>
          </p:cNvSpPr>
          <p:nvPr>
            <p:ph idx="1"/>
          </p:nvPr>
        </p:nvSpPr>
        <p:spPr>
          <a:xfrm>
            <a:off x="4678424" y="1059025"/>
            <a:ext cx="5302189" cy="4739950"/>
          </a:xfrm>
        </p:spPr>
        <p:txBody>
          <a:bodyPr anchor="ctr">
            <a:normAutofit/>
          </a:bodyPr>
          <a:lstStyle/>
          <a:p>
            <a:pPr marL="0" indent="0">
              <a:lnSpc>
                <a:spcPct val="90000"/>
              </a:lnSpc>
              <a:buNone/>
            </a:pPr>
            <a:r>
              <a:rPr lang="en-US" sz="1300" b="1" dirty="0">
                <a:solidFill>
                  <a:schemeClr val="tx1"/>
                </a:solidFill>
              </a:rPr>
              <a:t>Sources of Data</a:t>
            </a:r>
          </a:p>
          <a:p>
            <a:pPr marL="0" indent="0">
              <a:lnSpc>
                <a:spcPct val="90000"/>
              </a:lnSpc>
              <a:buNone/>
            </a:pPr>
            <a:r>
              <a:rPr lang="en-US" sz="1300" dirty="0">
                <a:solidFill>
                  <a:schemeClr val="tx1"/>
                </a:solidFill>
              </a:rPr>
              <a:t>The primary dataset for this study is sourced from the Amazon Product Review collection available on Kaggle. This extensive dataset provides a diverse range of product reviews, forming the foundation for the project's sentiment analysis.</a:t>
            </a:r>
          </a:p>
          <a:p>
            <a:pPr marL="0" indent="0">
              <a:lnSpc>
                <a:spcPct val="90000"/>
              </a:lnSpc>
              <a:buNone/>
            </a:pPr>
            <a:endParaRPr lang="en-US" sz="1300" dirty="0">
              <a:solidFill>
                <a:schemeClr val="tx1"/>
              </a:solidFill>
            </a:endParaRPr>
          </a:p>
          <a:p>
            <a:pPr marL="0" indent="0">
              <a:lnSpc>
                <a:spcPct val="90000"/>
              </a:lnSpc>
              <a:buNone/>
            </a:pPr>
            <a:r>
              <a:rPr lang="en-US" sz="1300" b="1" dirty="0">
                <a:solidFill>
                  <a:schemeClr val="tx1"/>
                </a:solidFill>
              </a:rPr>
              <a:t>Data Preprocessing Steps</a:t>
            </a:r>
          </a:p>
          <a:p>
            <a:pPr marL="0" indent="0">
              <a:lnSpc>
                <a:spcPct val="90000"/>
              </a:lnSpc>
              <a:buNone/>
            </a:pPr>
            <a:r>
              <a:rPr lang="en-US" sz="1300" dirty="0">
                <a:solidFill>
                  <a:schemeClr val="tx1"/>
                </a:solidFill>
              </a:rPr>
              <a:t>The preprocessing of the dataset includes:</a:t>
            </a:r>
          </a:p>
          <a:p>
            <a:pPr marL="0" indent="0">
              <a:lnSpc>
                <a:spcPct val="90000"/>
              </a:lnSpc>
              <a:buNone/>
            </a:pPr>
            <a:endParaRPr lang="en-US" sz="1300" dirty="0">
              <a:solidFill>
                <a:schemeClr val="tx1"/>
              </a:solidFill>
            </a:endParaRPr>
          </a:p>
          <a:p>
            <a:pPr>
              <a:lnSpc>
                <a:spcPct val="90000"/>
              </a:lnSpc>
            </a:pPr>
            <a:r>
              <a:rPr lang="en-US" sz="1300" dirty="0">
                <a:solidFill>
                  <a:schemeClr val="tx1"/>
                </a:solidFill>
              </a:rPr>
              <a:t>Text Cleaning: Standardizing text by converting to lowercase, removing noise like special characters, and handling URLs.</a:t>
            </a:r>
          </a:p>
          <a:p>
            <a:pPr>
              <a:lnSpc>
                <a:spcPct val="90000"/>
              </a:lnSpc>
            </a:pPr>
            <a:r>
              <a:rPr lang="en-US" sz="1300" dirty="0">
                <a:solidFill>
                  <a:schemeClr val="tx1"/>
                </a:solidFill>
              </a:rPr>
              <a:t>Label Encoding: Transforming sentiment labels into a numerical format to facilitate machine learning processing.</a:t>
            </a:r>
          </a:p>
          <a:p>
            <a:pPr>
              <a:lnSpc>
                <a:spcPct val="90000"/>
              </a:lnSpc>
            </a:pPr>
            <a:r>
              <a:rPr lang="en-US" sz="1300" dirty="0">
                <a:solidFill>
                  <a:schemeClr val="tx1"/>
                </a:solidFill>
              </a:rPr>
              <a:t>Data Splitting: Dividing the dataset into training and testing sets, ensuring a balanced representation across various sentiment categories for effective model training and validation.</a:t>
            </a:r>
          </a:p>
          <a:p>
            <a:pPr marL="0" indent="0">
              <a:lnSpc>
                <a:spcPct val="90000"/>
              </a:lnSpc>
              <a:buNone/>
            </a:pPr>
            <a:endParaRPr lang="en-US" sz="1300" dirty="0">
              <a:solidFill>
                <a:schemeClr val="tx1"/>
              </a:solidFill>
            </a:endParaRPr>
          </a:p>
          <a:p>
            <a:pPr marL="0" indent="0">
              <a:lnSpc>
                <a:spcPct val="90000"/>
              </a:lnSpc>
              <a:buNone/>
            </a:pPr>
            <a:endParaRPr lang="en-US" sz="1300" dirty="0">
              <a:solidFill>
                <a:schemeClr val="tx1"/>
              </a:solidFill>
            </a:endParaRPr>
          </a:p>
        </p:txBody>
      </p:sp>
    </p:spTree>
    <p:extLst>
      <p:ext uri="{BB962C8B-B14F-4D97-AF65-F5344CB8AC3E}">
        <p14:creationId xmlns:p14="http://schemas.microsoft.com/office/powerpoint/2010/main" val="3650268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txBody>
            <a:bodyPr/>
            <a:lstStyle/>
            <a:p>
              <a:endParaRPr lang="en-US"/>
            </a:p>
          </p:txBody>
        </p:sp>
      </p:grpSp>
      <p:sp>
        <p:nvSpPr>
          <p:cNvPr id="2" name="Title 1">
            <a:extLst>
              <a:ext uri="{FF2B5EF4-FFF2-40B4-BE49-F238E27FC236}">
                <a16:creationId xmlns:a16="http://schemas.microsoft.com/office/drawing/2014/main" id="{C8D718B2-13B6-3D80-074E-83377D630F35}"/>
              </a:ext>
            </a:extLst>
          </p:cNvPr>
          <p:cNvSpPr>
            <a:spLocks noGrp="1"/>
          </p:cNvSpPr>
          <p:nvPr>
            <p:ph type="title"/>
          </p:nvPr>
        </p:nvSpPr>
        <p:spPr>
          <a:xfrm>
            <a:off x="1000372" y="1209957"/>
            <a:ext cx="3034580" cy="4438087"/>
          </a:xfrm>
        </p:spPr>
        <p:txBody>
          <a:bodyPr anchor="ctr">
            <a:normAutofit/>
          </a:bodyPr>
          <a:lstStyle/>
          <a:p>
            <a:pPr algn="r"/>
            <a:r>
              <a:rPr lang="en-US" sz="3200" dirty="0">
                <a:solidFill>
                  <a:schemeClr val="tx1"/>
                </a:solidFill>
              </a:rPr>
              <a:t>Model Development</a:t>
            </a: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D2C73E6-4F89-EC8A-E37E-E1CA001A4A5B}"/>
              </a:ext>
            </a:extLst>
          </p:cNvPr>
          <p:cNvSpPr>
            <a:spLocks noGrp="1"/>
          </p:cNvSpPr>
          <p:nvPr>
            <p:ph idx="1"/>
          </p:nvPr>
        </p:nvSpPr>
        <p:spPr>
          <a:xfrm>
            <a:off x="4678424" y="1059025"/>
            <a:ext cx="5302189" cy="4739950"/>
          </a:xfrm>
        </p:spPr>
        <p:txBody>
          <a:bodyPr anchor="ctr">
            <a:normAutofit/>
          </a:bodyPr>
          <a:lstStyle/>
          <a:p>
            <a:pPr marL="0" indent="0">
              <a:lnSpc>
                <a:spcPct val="90000"/>
              </a:lnSpc>
              <a:buNone/>
            </a:pPr>
            <a:r>
              <a:rPr lang="en-US" sz="1100" b="1" dirty="0">
                <a:solidFill>
                  <a:schemeClr val="tx1"/>
                </a:solidFill>
              </a:rPr>
              <a:t>Introduction to BERT and </a:t>
            </a:r>
            <a:r>
              <a:rPr lang="en-US" sz="1100" b="1" dirty="0" err="1">
                <a:solidFill>
                  <a:schemeClr val="tx1"/>
                </a:solidFill>
              </a:rPr>
              <a:t>DistilBERT</a:t>
            </a:r>
            <a:r>
              <a:rPr lang="en-US" sz="1100" b="1" dirty="0">
                <a:solidFill>
                  <a:schemeClr val="tx1"/>
                </a:solidFill>
              </a:rPr>
              <a:t> Models</a:t>
            </a:r>
          </a:p>
          <a:p>
            <a:pPr marL="0" indent="0">
              <a:lnSpc>
                <a:spcPct val="90000"/>
              </a:lnSpc>
              <a:buNone/>
            </a:pPr>
            <a:r>
              <a:rPr lang="en-US" sz="1100" dirty="0">
                <a:solidFill>
                  <a:schemeClr val="tx1"/>
                </a:solidFill>
              </a:rPr>
              <a:t>BERT (Bidirectional Encoder Representations from Transformers) and its streamlined counterpart, </a:t>
            </a:r>
            <a:r>
              <a:rPr lang="en-US" sz="1100" dirty="0" err="1">
                <a:solidFill>
                  <a:schemeClr val="tx1"/>
                </a:solidFill>
              </a:rPr>
              <a:t>DistilBERT</a:t>
            </a:r>
            <a:r>
              <a:rPr lang="en-US" sz="1100" dirty="0">
                <a:solidFill>
                  <a:schemeClr val="tx1"/>
                </a:solidFill>
              </a:rPr>
              <a:t>, are at the forefront of transformer models in NLP. These models have revolutionized the understanding of context and nuances in textual data. They function by analyzing text sequences in a bidirectional manner, enabling a deeper grasp of language semantics.</a:t>
            </a:r>
          </a:p>
          <a:p>
            <a:pPr marL="0" indent="0">
              <a:lnSpc>
                <a:spcPct val="90000"/>
              </a:lnSpc>
              <a:buNone/>
            </a:pPr>
            <a:endParaRPr lang="en-US" sz="1100" dirty="0">
              <a:solidFill>
                <a:schemeClr val="tx1"/>
              </a:solidFill>
            </a:endParaRPr>
          </a:p>
          <a:p>
            <a:pPr marL="0" indent="0">
              <a:lnSpc>
                <a:spcPct val="90000"/>
              </a:lnSpc>
              <a:buNone/>
            </a:pPr>
            <a:r>
              <a:rPr lang="en-US" sz="1100" b="1" dirty="0">
                <a:solidFill>
                  <a:schemeClr val="tx1"/>
                </a:solidFill>
              </a:rPr>
              <a:t>Implementation Details</a:t>
            </a:r>
          </a:p>
          <a:p>
            <a:pPr marL="0" indent="0">
              <a:lnSpc>
                <a:spcPct val="90000"/>
              </a:lnSpc>
              <a:buNone/>
            </a:pPr>
            <a:r>
              <a:rPr lang="en-US" sz="1100" dirty="0">
                <a:solidFill>
                  <a:schemeClr val="tx1"/>
                </a:solidFill>
              </a:rPr>
              <a:t>The implementation phase involved integrating BERT and </a:t>
            </a:r>
            <a:r>
              <a:rPr lang="en-US" sz="1100" dirty="0" err="1">
                <a:solidFill>
                  <a:schemeClr val="tx1"/>
                </a:solidFill>
              </a:rPr>
              <a:t>DistilBERT</a:t>
            </a:r>
            <a:r>
              <a:rPr lang="en-US" sz="1100" dirty="0">
                <a:solidFill>
                  <a:schemeClr val="tx1"/>
                </a:solidFill>
              </a:rPr>
              <a:t> into the sentiment analysis pipeline. This process included fine-tuning these pre-trained models with the Amazon Product Review dataset to adapt them to the specific nuances of consumer reviews in e-commerce.</a:t>
            </a:r>
          </a:p>
          <a:p>
            <a:pPr marL="0" indent="0">
              <a:lnSpc>
                <a:spcPct val="90000"/>
              </a:lnSpc>
              <a:buNone/>
            </a:pPr>
            <a:endParaRPr lang="en-US" sz="1100" dirty="0">
              <a:solidFill>
                <a:schemeClr val="tx1"/>
              </a:solidFill>
            </a:endParaRPr>
          </a:p>
          <a:p>
            <a:pPr marL="0" indent="0">
              <a:lnSpc>
                <a:spcPct val="90000"/>
              </a:lnSpc>
              <a:buNone/>
            </a:pPr>
            <a:r>
              <a:rPr lang="en-US" sz="1100" b="1" dirty="0">
                <a:solidFill>
                  <a:schemeClr val="tx1"/>
                </a:solidFill>
              </a:rPr>
              <a:t>Overview of Model Training and Analysis</a:t>
            </a:r>
          </a:p>
          <a:p>
            <a:pPr marL="0" indent="0">
              <a:lnSpc>
                <a:spcPct val="90000"/>
              </a:lnSpc>
              <a:buNone/>
            </a:pPr>
            <a:r>
              <a:rPr lang="en-US" sz="1100" dirty="0">
                <a:solidFill>
                  <a:schemeClr val="tx1"/>
                </a:solidFill>
              </a:rPr>
              <a:t>Model training entailed feeding the processed review data into these models and iteratively adjusting parameters for optimal performance. The analysis focused on how these models interpreted various aspects of the reviews, from general sentiment tones to specific attributes like product quality and customer service.</a:t>
            </a:r>
          </a:p>
        </p:txBody>
      </p:sp>
    </p:spTree>
    <p:extLst>
      <p:ext uri="{BB962C8B-B14F-4D97-AF65-F5344CB8AC3E}">
        <p14:creationId xmlns:p14="http://schemas.microsoft.com/office/powerpoint/2010/main" val="5460188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39</TotalTime>
  <Words>1852</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Century Gothic (Headings)</vt:lpstr>
      <vt:lpstr>Wingdings 3</vt:lpstr>
      <vt:lpstr>Ion Boardroom</vt:lpstr>
      <vt:lpstr>ReviewSense: E-commerce Product Review Categorization using Transformer Embeddings</vt:lpstr>
      <vt:lpstr>Abstract</vt:lpstr>
      <vt:lpstr>Introduction</vt:lpstr>
      <vt:lpstr>Objectives and Goals</vt:lpstr>
      <vt:lpstr>Problem Statement</vt:lpstr>
      <vt:lpstr>Literature Review</vt:lpstr>
      <vt:lpstr>Methodology Overview</vt:lpstr>
      <vt:lpstr>Data Acquisition and Preprocessing</vt:lpstr>
      <vt:lpstr>Model Development</vt:lpstr>
      <vt:lpstr>Sample Output</vt:lpstr>
      <vt:lpstr>Challenges and Solutions</vt:lpstr>
      <vt:lpstr>Key Findings and Discussion</vt:lpstr>
      <vt:lpstr>Future Work and 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SaiRam, Parshi</dc:creator>
  <cp:lastModifiedBy>SaiRam, Parshi</cp:lastModifiedBy>
  <cp:revision>24</cp:revision>
  <dcterms:created xsi:type="dcterms:W3CDTF">2024-03-16T10:27:33Z</dcterms:created>
  <dcterms:modified xsi:type="dcterms:W3CDTF">2024-03-16T11:06:00Z</dcterms:modified>
</cp:coreProperties>
</file>