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7"/>
  </p:notesMasterIdLst>
  <p:handoutMasterIdLst>
    <p:handoutMasterId r:id="rId18"/>
  </p:handoutMasterIdLst>
  <p:sldIdLst>
    <p:sldId id="256" r:id="rId5"/>
    <p:sldId id="258" r:id="rId6"/>
    <p:sldId id="260" r:id="rId7"/>
    <p:sldId id="275" r:id="rId8"/>
    <p:sldId id="276" r:id="rId9"/>
    <p:sldId id="277" r:id="rId10"/>
    <p:sldId id="278" r:id="rId11"/>
    <p:sldId id="279" r:id="rId12"/>
    <p:sldId id="280" r:id="rId13"/>
    <p:sldId id="281" r:id="rId14"/>
    <p:sldId id="28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snapToObjects="1">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5/26/2019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5/26/2019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1706857" y="-689627"/>
            <a:ext cx="15605734" cy="7973417"/>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273286" y="2554817"/>
            <a:ext cx="8176591" cy="2421464"/>
          </a:xfrm>
        </p:spPr>
        <p:txBody>
          <a:bodyPr>
            <a:normAutofit/>
          </a:bodyPr>
          <a:lstStyle/>
          <a:p>
            <a:r>
              <a:rPr lang="en-US" b="1" dirty="0"/>
              <a:t>automatic irrigation system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By Aashish Aryal</a:t>
            </a:r>
          </a:p>
          <a:p>
            <a:r>
              <a:rPr lang="en-US" dirty="0">
                <a:solidFill>
                  <a:schemeClr val="accent1">
                    <a:lumMod val="40000"/>
                    <a:lumOff val="60000"/>
                  </a:schemeClr>
                </a:solidFill>
              </a:rPr>
              <a:t>Batch 19b</a:t>
            </a:r>
          </a:p>
          <a:p>
            <a:r>
              <a:rPr lang="en-US" dirty="0">
                <a:solidFill>
                  <a:schemeClr val="accent1">
                    <a:lumMod val="40000"/>
                    <a:lumOff val="60000"/>
                  </a:schemeClr>
                </a:solidFill>
              </a:rPr>
              <a:t>College id: 160313</a:t>
            </a:r>
          </a:p>
        </p:txBody>
      </p:sp>
      <p:pic>
        <p:nvPicPr>
          <p:cNvPr id="6" name="Picture 2" descr="Related image">
            <a:extLst>
              <a:ext uri="{FF2B5EF4-FFF2-40B4-BE49-F238E27FC236}">
                <a16:creationId xmlns:a16="http://schemas.microsoft.com/office/drawing/2014/main" id="{9FA7C3AF-9AEE-44BC-A2FD-F77B2B5BD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794" y="0"/>
            <a:ext cx="3328184" cy="332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356A-E58A-4728-B88D-D777C9DF0046}"/>
              </a:ext>
            </a:extLst>
          </p:cNvPr>
          <p:cNvSpPr>
            <a:spLocks noGrp="1"/>
          </p:cNvSpPr>
          <p:nvPr>
            <p:ph type="title"/>
          </p:nvPr>
        </p:nvSpPr>
        <p:spPr/>
        <p:txBody>
          <a:bodyPr/>
          <a:lstStyle/>
          <a:p>
            <a:r>
              <a:rPr lang="en-US" b="1" dirty="0"/>
              <a:t>Other Application</a:t>
            </a:r>
            <a:endParaRPr lang="en-US" dirty="0"/>
          </a:p>
        </p:txBody>
      </p:sp>
      <p:sp>
        <p:nvSpPr>
          <p:cNvPr id="3" name="Content Placeholder 2">
            <a:extLst>
              <a:ext uri="{FF2B5EF4-FFF2-40B4-BE49-F238E27FC236}">
                <a16:creationId xmlns:a16="http://schemas.microsoft.com/office/drawing/2014/main" id="{01969160-AB66-4167-BEB2-47D3599373DE}"/>
              </a:ext>
            </a:extLst>
          </p:cNvPr>
          <p:cNvSpPr>
            <a:spLocks noGrp="1"/>
          </p:cNvSpPr>
          <p:nvPr>
            <p:ph idx="1"/>
          </p:nvPr>
        </p:nvSpPr>
        <p:spPr/>
        <p:txBody>
          <a:bodyPr/>
          <a:lstStyle/>
          <a:p>
            <a:pPr marL="0" indent="0">
              <a:buNone/>
            </a:pPr>
            <a:r>
              <a:rPr lang="en-US" dirty="0"/>
              <a:t>This is magnificent that the project developed can also be used at multiple locations like,</a:t>
            </a:r>
          </a:p>
          <a:p>
            <a:pPr marL="0" lvl="0" indent="0">
              <a:buNone/>
            </a:pPr>
            <a:r>
              <a:rPr lang="en-US" i="1" u="sng" dirty="0"/>
              <a:t>Household Water tank</a:t>
            </a:r>
            <a:endParaRPr lang="en-US" dirty="0"/>
          </a:p>
          <a:p>
            <a:r>
              <a:rPr lang="en-US" dirty="0"/>
              <a:t>We can put the sensor at the lid of tank and when the water level touches sensor, the moisture value obtained will be high and controller can cut off the circuit of water motor and vice versa.</a:t>
            </a:r>
          </a:p>
          <a:p>
            <a:pPr marL="0" indent="0">
              <a:buNone/>
            </a:pPr>
            <a:r>
              <a:rPr lang="en-US" dirty="0"/>
              <a:t> </a:t>
            </a:r>
          </a:p>
          <a:p>
            <a:pPr marL="0" lvl="0" indent="0">
              <a:buNone/>
            </a:pPr>
            <a:r>
              <a:rPr lang="en-US" u="sng" dirty="0"/>
              <a:t>Lawn</a:t>
            </a:r>
            <a:endParaRPr lang="en-US" dirty="0"/>
          </a:p>
          <a:p>
            <a:r>
              <a:rPr lang="en-US" dirty="0"/>
              <a:t>This system is also suitable for  Lawn. This will help to increase greenery in your Lawn without any human interaction.</a:t>
            </a:r>
          </a:p>
          <a:p>
            <a:endParaRPr lang="en-US" dirty="0"/>
          </a:p>
        </p:txBody>
      </p:sp>
    </p:spTree>
    <p:extLst>
      <p:ext uri="{BB962C8B-B14F-4D97-AF65-F5344CB8AC3E}">
        <p14:creationId xmlns:p14="http://schemas.microsoft.com/office/powerpoint/2010/main" val="179044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8121FA-5BC1-4DCE-AF25-D0B9A822962C}"/>
              </a:ext>
            </a:extLst>
          </p:cNvPr>
          <p:cNvPicPr>
            <a:picLocks noChangeAspect="1"/>
          </p:cNvPicPr>
          <p:nvPr/>
        </p:nvPicPr>
        <p:blipFill>
          <a:blip r:embed="rId2"/>
          <a:stretch>
            <a:fillRect/>
          </a:stretch>
        </p:blipFill>
        <p:spPr>
          <a:xfrm>
            <a:off x="7764219" y="127287"/>
            <a:ext cx="3962378" cy="1879025"/>
          </a:xfrm>
          <a:prstGeom prst="rect">
            <a:avLst/>
          </a:prstGeom>
        </p:spPr>
      </p:pic>
      <p:sp>
        <p:nvSpPr>
          <p:cNvPr id="2" name="Title 1">
            <a:extLst>
              <a:ext uri="{FF2B5EF4-FFF2-40B4-BE49-F238E27FC236}">
                <a16:creationId xmlns:a16="http://schemas.microsoft.com/office/drawing/2014/main" id="{59EEC242-3B34-4DDF-9366-F321F3484082}"/>
              </a:ext>
            </a:extLst>
          </p:cNvPr>
          <p:cNvSpPr>
            <a:spLocks noGrp="1"/>
          </p:cNvSpPr>
          <p:nvPr>
            <p:ph type="title"/>
          </p:nvPr>
        </p:nvSpPr>
        <p:spPr/>
        <p:txBody>
          <a:bodyPr/>
          <a:lstStyle/>
          <a:p>
            <a:r>
              <a:rPr lang="en-US" b="1" dirty="0"/>
              <a:t>Future Scope</a:t>
            </a:r>
            <a:endParaRPr lang="en-US" dirty="0"/>
          </a:p>
        </p:txBody>
      </p:sp>
      <p:sp>
        <p:nvSpPr>
          <p:cNvPr id="3" name="Content Placeholder 2">
            <a:extLst>
              <a:ext uri="{FF2B5EF4-FFF2-40B4-BE49-F238E27FC236}">
                <a16:creationId xmlns:a16="http://schemas.microsoft.com/office/drawing/2014/main" id="{99609B79-9CC5-4C0C-AD31-92E8B587CEA4}"/>
              </a:ext>
            </a:extLst>
          </p:cNvPr>
          <p:cNvSpPr>
            <a:spLocks noGrp="1"/>
          </p:cNvSpPr>
          <p:nvPr>
            <p:ph idx="1"/>
          </p:nvPr>
        </p:nvSpPr>
        <p:spPr/>
        <p:txBody>
          <a:bodyPr>
            <a:normAutofit lnSpcReduction="10000"/>
          </a:bodyPr>
          <a:lstStyle/>
          <a:p>
            <a:pPr marL="0" indent="0">
              <a:buNone/>
            </a:pPr>
            <a:r>
              <a:rPr lang="en-US" dirty="0"/>
              <a:t>We can add improvements in this project in near future. This future work will assist farmers and helps to grow more greener crops.</a:t>
            </a:r>
          </a:p>
          <a:p>
            <a:pPr lvl="0"/>
            <a:r>
              <a:rPr lang="en-US" dirty="0"/>
              <a:t>We can add pesticides and fertilizers automatically in water as required.</a:t>
            </a:r>
          </a:p>
          <a:p>
            <a:pPr lvl="0"/>
            <a:r>
              <a:rPr lang="en-US" dirty="0"/>
              <a:t>Other parameters such as humidity, temperature, light intensity can be measured which will additionally improve cultivating. </a:t>
            </a:r>
          </a:p>
          <a:p>
            <a:pPr lvl="0"/>
            <a:r>
              <a:rPr lang="en-US" dirty="0"/>
              <a:t>The whole system can be powered using solar panels which will make system trouble-free to use in remote farm.</a:t>
            </a:r>
          </a:p>
          <a:p>
            <a:pPr lvl="0"/>
            <a:r>
              <a:rPr lang="en-US" dirty="0"/>
              <a:t>An additional LCD screen can be added to the system which will provide all the sensor values and other data.</a:t>
            </a:r>
          </a:p>
          <a:p>
            <a:pPr lvl="0"/>
            <a:r>
              <a:rPr lang="en-US" dirty="0"/>
              <a:t>Currently the system does not store any log information. We can add database that will store all data log which can be further processed to obtain different information.</a:t>
            </a:r>
          </a:p>
          <a:p>
            <a:endParaRPr lang="en-US" dirty="0"/>
          </a:p>
        </p:txBody>
      </p:sp>
    </p:spTree>
    <p:extLst>
      <p:ext uri="{BB962C8B-B14F-4D97-AF65-F5344CB8AC3E}">
        <p14:creationId xmlns:p14="http://schemas.microsoft.com/office/powerpoint/2010/main" val="110765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D7A9EF-0303-4E90-83D1-92B4734C70F4}"/>
              </a:ext>
            </a:extLst>
          </p:cNvPr>
          <p:cNvPicPr>
            <a:picLocks noChangeAspect="1"/>
          </p:cNvPicPr>
          <p:nvPr/>
        </p:nvPicPr>
        <p:blipFill>
          <a:blip r:embed="rId3"/>
          <a:stretch>
            <a:fillRect/>
          </a:stretch>
        </p:blipFill>
        <p:spPr>
          <a:xfrm>
            <a:off x="841747" y="407266"/>
            <a:ext cx="6719515" cy="4300490"/>
          </a:xfrm>
          <a:prstGeom prst="rect">
            <a:avLst/>
          </a:prstGeom>
        </p:spPr>
      </p:pic>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4">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Aashish Aryal</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Pervasive Computing</a:t>
            </a:r>
            <a:endParaRPr lang="ru-RU"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a:extLst>
              <a:ext uri="{FF2B5EF4-FFF2-40B4-BE49-F238E27FC236}">
                <a16:creationId xmlns:a16="http://schemas.microsoft.com/office/drawing/2014/main" id="{8867AA15-4F56-48F2-A0FF-240757037B88}"/>
              </a:ext>
            </a:extLst>
          </p:cNvPr>
          <p:cNvSpPr>
            <a:spLocks noGrp="1"/>
          </p:cNvSpPr>
          <p:nvPr>
            <p:ph idx="1"/>
          </p:nvPr>
        </p:nvSpPr>
        <p:spPr>
          <a:xfrm>
            <a:off x="301141" y="1518891"/>
            <a:ext cx="10131425" cy="3649133"/>
          </a:xfrm>
        </p:spPr>
        <p:txBody>
          <a:bodyPr/>
          <a:lstStyle/>
          <a:p>
            <a:r>
              <a:rPr lang="en-US" dirty="0"/>
              <a:t>Pervasive computing (also called ubiquitous computing) is the growing trend toward embedding microprocessor.</a:t>
            </a:r>
          </a:p>
          <a:p>
            <a:r>
              <a:rPr lang="en-US" dirty="0"/>
              <a:t>Integration of information and communications Technology into people’s lives and environments, made possible by the growing availability of microprocessors with inbuilt communication facilities.</a:t>
            </a:r>
          </a:p>
          <a:p>
            <a:r>
              <a:rPr lang="en-US" dirty="0"/>
              <a:t>It spreads intelligent and connectivity to every device almost every thing.</a:t>
            </a:r>
          </a:p>
          <a:p>
            <a:pPr marL="0" indent="0">
              <a:buNone/>
            </a:pPr>
            <a:r>
              <a:rPr lang="en-US" dirty="0"/>
              <a:t>	Cars, Aircraft, Irrigation, Refrigerator etc.</a:t>
            </a:r>
          </a:p>
          <a:p>
            <a:endParaRPr lang="en-US" dirty="0"/>
          </a:p>
        </p:txBody>
      </p:sp>
      <p:pic>
        <p:nvPicPr>
          <p:cNvPr id="2052" name="Picture 4" descr="Image result for what is pervasive computing png image">
            <a:extLst>
              <a:ext uri="{FF2B5EF4-FFF2-40B4-BE49-F238E27FC236}">
                <a16:creationId xmlns:a16="http://schemas.microsoft.com/office/drawing/2014/main" id="{6F4381BC-BB09-4C9C-831A-0F4163488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312" y="3479126"/>
            <a:ext cx="529568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a:t>Introduction</a:t>
            </a:r>
          </a:p>
        </p:txBody>
      </p:sp>
      <p:sp>
        <p:nvSpPr>
          <p:cNvPr id="3" name="Content Placeholder 2">
            <a:extLst>
              <a:ext uri="{FF2B5EF4-FFF2-40B4-BE49-F238E27FC236}">
                <a16:creationId xmlns:a16="http://schemas.microsoft.com/office/drawing/2014/main" id="{22649962-D8AC-4FB7-9FFA-795446287C51}"/>
              </a:ext>
            </a:extLst>
          </p:cNvPr>
          <p:cNvSpPr>
            <a:spLocks noGrp="1"/>
          </p:cNvSpPr>
          <p:nvPr>
            <p:ph idx="1"/>
          </p:nvPr>
        </p:nvSpPr>
        <p:spPr>
          <a:xfrm>
            <a:off x="756140" y="1860713"/>
            <a:ext cx="10131425" cy="3649133"/>
          </a:xfrm>
        </p:spPr>
        <p:txBody>
          <a:bodyPr/>
          <a:lstStyle/>
          <a:p>
            <a:r>
              <a:rPr lang="en-US" dirty="0"/>
              <a:t>This automatic irrigation system can controls and provide adequate amount of water which intern saves the greenery of the lawn and Farm. </a:t>
            </a:r>
          </a:p>
          <a:p>
            <a:r>
              <a:rPr lang="en-US" dirty="0"/>
              <a:t>In the system Sensor (soil moisture) sense the moisture value in soil and microcontroller controls the water motor according to the soil moisture value and notifies the water motor sates by glowing blub insight and with SMS notification remotely.</a:t>
            </a:r>
          </a:p>
          <a:p>
            <a:endParaRPr lang="en-US" dirty="0"/>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805B-47D8-446C-AE9F-5B476E9D239A}"/>
              </a:ext>
            </a:extLst>
          </p:cNvPr>
          <p:cNvSpPr>
            <a:spLocks noGrp="1"/>
          </p:cNvSpPr>
          <p:nvPr>
            <p:ph type="title"/>
          </p:nvPr>
        </p:nvSpPr>
        <p:spPr/>
        <p:txBody>
          <a:bodyPr/>
          <a:lstStyle/>
          <a:p>
            <a:r>
              <a:rPr lang="en-US" b="1" dirty="0"/>
              <a:t>Aim and Objectives</a:t>
            </a:r>
            <a:endParaRPr lang="en-US" dirty="0"/>
          </a:p>
        </p:txBody>
      </p:sp>
      <p:sp>
        <p:nvSpPr>
          <p:cNvPr id="3" name="Content Placeholder 2">
            <a:extLst>
              <a:ext uri="{FF2B5EF4-FFF2-40B4-BE49-F238E27FC236}">
                <a16:creationId xmlns:a16="http://schemas.microsoft.com/office/drawing/2014/main" id="{73AFEA29-44F0-49D0-8BD1-B34DBC947A08}"/>
              </a:ext>
            </a:extLst>
          </p:cNvPr>
          <p:cNvSpPr>
            <a:spLocks noGrp="1"/>
          </p:cNvSpPr>
          <p:nvPr>
            <p:ph idx="1"/>
          </p:nvPr>
        </p:nvSpPr>
        <p:spPr/>
        <p:txBody>
          <a:bodyPr/>
          <a:lstStyle/>
          <a:p>
            <a:pPr marL="0" indent="0">
              <a:buNone/>
            </a:pPr>
            <a:r>
              <a:rPr lang="en-US" b="1" u="sng" dirty="0"/>
              <a:t>Aim</a:t>
            </a:r>
            <a:endParaRPr lang="en-US" b="1" dirty="0"/>
          </a:p>
          <a:p>
            <a:r>
              <a:rPr lang="en-US" dirty="0"/>
              <a:t>To develop an Arduino based smart Irrigation system thereby saving time &amp; power for the farmer.</a:t>
            </a:r>
          </a:p>
          <a:p>
            <a:pPr marL="0" indent="0">
              <a:buNone/>
            </a:pPr>
            <a:r>
              <a:rPr lang="en-US" b="1" u="sng" dirty="0"/>
              <a:t>Objectives</a:t>
            </a:r>
            <a:endParaRPr lang="en-US" b="1" dirty="0"/>
          </a:p>
          <a:p>
            <a:pPr lvl="0"/>
            <a:r>
              <a:rPr lang="en-US" dirty="0"/>
              <a:t>Detect moisture of soil using soil moisture sensor.</a:t>
            </a:r>
          </a:p>
          <a:p>
            <a:pPr lvl="0"/>
            <a:r>
              <a:rPr lang="en-US" dirty="0"/>
              <a:t>Operate water motor according to the soil moisture detected by the sensor.</a:t>
            </a:r>
          </a:p>
          <a:p>
            <a:pPr lvl="0"/>
            <a:r>
              <a:rPr lang="en-US" dirty="0"/>
              <a:t>Notify the status of soil moisture and water motor to the individual through GSM Module remotely and locally indicate through on-sight light bulb.</a:t>
            </a:r>
          </a:p>
          <a:p>
            <a:endParaRPr lang="en-US" dirty="0"/>
          </a:p>
          <a:p>
            <a:endParaRPr lang="en-US" dirty="0"/>
          </a:p>
        </p:txBody>
      </p:sp>
    </p:spTree>
    <p:extLst>
      <p:ext uri="{BB962C8B-B14F-4D97-AF65-F5344CB8AC3E}">
        <p14:creationId xmlns:p14="http://schemas.microsoft.com/office/powerpoint/2010/main" val="326192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4180D-311A-4703-B3C5-D657B14AC9E1}"/>
              </a:ext>
            </a:extLst>
          </p:cNvPr>
          <p:cNvPicPr/>
          <p:nvPr/>
        </p:nvPicPr>
        <p:blipFill>
          <a:blip r:embed="rId2">
            <a:extLst>
              <a:ext uri="{28A0092B-C50C-407E-A947-70E740481C1C}">
                <a14:useLocalDpi xmlns:a14="http://schemas.microsoft.com/office/drawing/2010/main" val="0"/>
              </a:ext>
            </a:extLst>
          </a:blip>
          <a:stretch>
            <a:fillRect/>
          </a:stretch>
        </p:blipFill>
        <p:spPr>
          <a:xfrm>
            <a:off x="1684607" y="1604434"/>
            <a:ext cx="7501596" cy="3649132"/>
          </a:xfrm>
          <a:prstGeom prst="rect">
            <a:avLst/>
          </a:prstGeom>
          <a:effectLst>
            <a:outerShdw blurRad="50800" dist="38100" dir="8100000" algn="tr" rotWithShape="0">
              <a:prstClr val="black">
                <a:alpha val="40000"/>
              </a:prstClr>
            </a:outerShdw>
          </a:effectLst>
        </p:spPr>
      </p:pic>
      <p:sp>
        <p:nvSpPr>
          <p:cNvPr id="2" name="Title 1">
            <a:extLst>
              <a:ext uri="{FF2B5EF4-FFF2-40B4-BE49-F238E27FC236}">
                <a16:creationId xmlns:a16="http://schemas.microsoft.com/office/drawing/2014/main" id="{3AF3744A-085C-4779-B577-5C4FC6E9AA4B}"/>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C41DED7B-D1D8-406A-9398-E6D92C6CBBF5}"/>
              </a:ext>
            </a:extLst>
          </p:cNvPr>
          <p:cNvSpPr>
            <a:spLocks noGrp="1"/>
          </p:cNvSpPr>
          <p:nvPr>
            <p:ph idx="1"/>
          </p:nvPr>
        </p:nvSpPr>
        <p:spPr>
          <a:xfrm>
            <a:off x="685800" y="3577166"/>
            <a:ext cx="10131425" cy="3649133"/>
          </a:xfrm>
        </p:spPr>
        <p:txBody>
          <a:bodyPr/>
          <a:lstStyle/>
          <a:p>
            <a:endParaRPr lang="en-US" dirty="0"/>
          </a:p>
          <a:p>
            <a:endParaRPr lang="en-US" dirty="0"/>
          </a:p>
          <a:p>
            <a:endParaRPr lang="en-US" dirty="0"/>
          </a:p>
          <a:p>
            <a:r>
              <a:rPr lang="en-US" dirty="0"/>
              <a:t>Manual irrigation brings many problems from water wastage to inadequate supply of water in farm.</a:t>
            </a:r>
          </a:p>
          <a:p>
            <a:r>
              <a:rPr lang="en-US" dirty="0"/>
              <a:t>Farmers have to waste their time in this monotonous task.</a:t>
            </a:r>
          </a:p>
          <a:p>
            <a:endParaRPr lang="en-US" dirty="0"/>
          </a:p>
        </p:txBody>
      </p:sp>
    </p:spTree>
    <p:extLst>
      <p:ext uri="{BB962C8B-B14F-4D97-AF65-F5344CB8AC3E}">
        <p14:creationId xmlns:p14="http://schemas.microsoft.com/office/powerpoint/2010/main" val="175526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6DC8-8D38-4F2A-8581-560A2C82425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7D9D587-8F6B-436C-9DB6-AC8761887936}"/>
              </a:ext>
            </a:extLst>
          </p:cNvPr>
          <p:cNvSpPr>
            <a:spLocks noGrp="1"/>
          </p:cNvSpPr>
          <p:nvPr>
            <p:ph idx="1"/>
          </p:nvPr>
        </p:nvSpPr>
        <p:spPr>
          <a:xfrm>
            <a:off x="685801" y="2142067"/>
            <a:ext cx="10131425" cy="446974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Look at the image above how happy this farmer seems to be right now.</a:t>
            </a:r>
          </a:p>
          <a:p>
            <a:r>
              <a:rPr lang="en-US" dirty="0"/>
              <a:t> All the stuffs now are controlled automatically by smart Irrigation system. </a:t>
            </a:r>
          </a:p>
        </p:txBody>
      </p:sp>
      <p:pic>
        <p:nvPicPr>
          <p:cNvPr id="4" name="Picture 3">
            <a:extLst>
              <a:ext uri="{FF2B5EF4-FFF2-40B4-BE49-F238E27FC236}">
                <a16:creationId xmlns:a16="http://schemas.microsoft.com/office/drawing/2014/main" id="{8FA31036-0F5A-4902-9136-9B0085066C9F}"/>
              </a:ext>
            </a:extLst>
          </p:cNvPr>
          <p:cNvPicPr/>
          <p:nvPr/>
        </p:nvPicPr>
        <p:blipFill>
          <a:blip r:embed="rId2">
            <a:extLst>
              <a:ext uri="{28A0092B-C50C-407E-A947-70E740481C1C}">
                <a14:useLocalDpi xmlns:a14="http://schemas.microsoft.com/office/drawing/2010/main" val="0"/>
              </a:ext>
            </a:extLst>
          </a:blip>
          <a:stretch>
            <a:fillRect/>
          </a:stretch>
        </p:blipFill>
        <p:spPr>
          <a:xfrm>
            <a:off x="1374774" y="1589829"/>
            <a:ext cx="7755158" cy="403724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68684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D525-4C7D-4ED1-94EF-729A45123A6F}"/>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5878E770-AFB7-434D-8E1F-B693BF9CFE6D}"/>
              </a:ext>
            </a:extLst>
          </p:cNvPr>
          <p:cNvSpPr>
            <a:spLocks noGrp="1"/>
          </p:cNvSpPr>
          <p:nvPr>
            <p:ph idx="1"/>
          </p:nvPr>
        </p:nvSpPr>
        <p:spPr>
          <a:xfrm>
            <a:off x="685801" y="2142067"/>
            <a:ext cx="3154679" cy="3649133"/>
          </a:xfrm>
        </p:spPr>
        <p:txBody>
          <a:bodyPr/>
          <a:lstStyle/>
          <a:p>
            <a:r>
              <a:rPr lang="en-US" dirty="0"/>
              <a:t>Arduino Uno</a:t>
            </a:r>
          </a:p>
          <a:p>
            <a:r>
              <a:rPr lang="en-US" dirty="0"/>
              <a:t>Breadboard</a:t>
            </a:r>
          </a:p>
          <a:p>
            <a:r>
              <a:rPr lang="en-US" dirty="0"/>
              <a:t>Soil moisture sensor</a:t>
            </a:r>
          </a:p>
          <a:p>
            <a:r>
              <a:rPr lang="en-US" dirty="0"/>
              <a:t>GSM module</a:t>
            </a:r>
          </a:p>
          <a:p>
            <a:r>
              <a:rPr lang="en-US" dirty="0"/>
              <a:t>Water motor</a:t>
            </a:r>
          </a:p>
          <a:p>
            <a:r>
              <a:rPr lang="en-US" dirty="0"/>
              <a:t>Relay (multiple)</a:t>
            </a:r>
          </a:p>
          <a:p>
            <a:r>
              <a:rPr lang="en-US" dirty="0"/>
              <a:t>Blub, holder and wires</a:t>
            </a:r>
          </a:p>
          <a:p>
            <a:r>
              <a:rPr lang="en-US" dirty="0"/>
              <a:t>Power battery 9v</a:t>
            </a:r>
          </a:p>
          <a:p>
            <a:r>
              <a:rPr lang="en-US" dirty="0"/>
              <a:t>Jumper wires</a:t>
            </a:r>
          </a:p>
        </p:txBody>
      </p:sp>
      <p:pic>
        <p:nvPicPr>
          <p:cNvPr id="4" name="Picture 3">
            <a:extLst>
              <a:ext uri="{FF2B5EF4-FFF2-40B4-BE49-F238E27FC236}">
                <a16:creationId xmlns:a16="http://schemas.microsoft.com/office/drawing/2014/main" id="{106390F0-E7B8-4804-8370-A2461563498E}"/>
              </a:ext>
            </a:extLst>
          </p:cNvPr>
          <p:cNvPicPr>
            <a:picLocks noChangeAspect="1"/>
          </p:cNvPicPr>
          <p:nvPr/>
        </p:nvPicPr>
        <p:blipFill>
          <a:blip r:embed="rId2"/>
          <a:stretch>
            <a:fillRect/>
          </a:stretch>
        </p:blipFill>
        <p:spPr>
          <a:xfrm>
            <a:off x="5092506" y="609600"/>
            <a:ext cx="6827300" cy="6099506"/>
          </a:xfrm>
          <a:prstGeom prst="rect">
            <a:avLst/>
          </a:prstGeom>
        </p:spPr>
      </p:pic>
    </p:spTree>
    <p:extLst>
      <p:ext uri="{BB962C8B-B14F-4D97-AF65-F5344CB8AC3E}">
        <p14:creationId xmlns:p14="http://schemas.microsoft.com/office/powerpoint/2010/main" val="87411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5C12-4D47-4CD7-A82F-37CB3D1A71EE}"/>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3880DA60-B2E3-4A16-9ADE-A5496592FAFC}"/>
              </a:ext>
            </a:extLst>
          </p:cNvPr>
          <p:cNvSpPr>
            <a:spLocks noGrp="1"/>
          </p:cNvSpPr>
          <p:nvPr>
            <p:ph idx="1"/>
          </p:nvPr>
        </p:nvSpPr>
        <p:spPr>
          <a:xfrm>
            <a:off x="685802" y="1702191"/>
            <a:ext cx="4454766" cy="4089009"/>
          </a:xfrm>
        </p:spPr>
        <p:txBody>
          <a:bodyPr/>
          <a:lstStyle/>
          <a:p>
            <a:r>
              <a:rPr lang="en-US" dirty="0"/>
              <a:t>Working of this Automatic Irrigation system is quite simple. </a:t>
            </a:r>
          </a:p>
          <a:p>
            <a:r>
              <a:rPr lang="en-US" dirty="0"/>
              <a:t>Moisture sensor collects the analog signal which is processed by microcontroller and action is taken according to the obtained moisture vale.</a:t>
            </a:r>
          </a:p>
        </p:txBody>
      </p:sp>
      <p:pic>
        <p:nvPicPr>
          <p:cNvPr id="5" name="Picture 4">
            <a:extLst>
              <a:ext uri="{FF2B5EF4-FFF2-40B4-BE49-F238E27FC236}">
                <a16:creationId xmlns:a16="http://schemas.microsoft.com/office/drawing/2014/main" id="{224442EC-727A-4BDC-96DD-1794F3C45265}"/>
              </a:ext>
            </a:extLst>
          </p:cNvPr>
          <p:cNvPicPr>
            <a:picLocks noChangeAspect="1"/>
          </p:cNvPicPr>
          <p:nvPr/>
        </p:nvPicPr>
        <p:blipFill>
          <a:blip r:embed="rId2"/>
          <a:stretch>
            <a:fillRect/>
          </a:stretch>
        </p:blipFill>
        <p:spPr>
          <a:xfrm>
            <a:off x="5923722" y="629686"/>
            <a:ext cx="6016487" cy="5941454"/>
          </a:xfrm>
          <a:prstGeom prst="rect">
            <a:avLst/>
          </a:prstGeom>
          <a:ln>
            <a:noFill/>
          </a:ln>
          <a:effectLst>
            <a:innerShdw blurRad="63500" dist="50800" dir="5400000">
              <a:prstClr val="black">
                <a:alpha val="50000"/>
              </a:prstClr>
            </a:inn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7556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DF54-7BCC-495C-8A16-395C71B031CA}"/>
              </a:ext>
            </a:extLst>
          </p:cNvPr>
          <p:cNvSpPr>
            <a:spLocks noGrp="1"/>
          </p:cNvSpPr>
          <p:nvPr>
            <p:ph type="title"/>
          </p:nvPr>
        </p:nvSpPr>
        <p:spPr/>
        <p:txBody>
          <a:bodyPr/>
          <a:lstStyle/>
          <a:p>
            <a:r>
              <a:rPr lang="en-US" b="1" dirty="0"/>
              <a:t>Troubleshooting</a:t>
            </a:r>
            <a:br>
              <a:rPr lang="en-US" b="1" dirty="0"/>
            </a:br>
            <a:endParaRPr lang="en-US" dirty="0"/>
          </a:p>
        </p:txBody>
      </p:sp>
      <p:sp>
        <p:nvSpPr>
          <p:cNvPr id="3" name="Content Placeholder 2">
            <a:extLst>
              <a:ext uri="{FF2B5EF4-FFF2-40B4-BE49-F238E27FC236}">
                <a16:creationId xmlns:a16="http://schemas.microsoft.com/office/drawing/2014/main" id="{6BE9830A-B1A0-4F93-8C9D-52283F58D975}"/>
              </a:ext>
            </a:extLst>
          </p:cNvPr>
          <p:cNvSpPr>
            <a:spLocks noGrp="1"/>
          </p:cNvSpPr>
          <p:nvPr>
            <p:ph idx="1"/>
          </p:nvPr>
        </p:nvSpPr>
        <p:spPr>
          <a:xfrm>
            <a:off x="685800" y="1604433"/>
            <a:ext cx="10131425" cy="3649133"/>
          </a:xfrm>
        </p:spPr>
        <p:txBody>
          <a:bodyPr/>
          <a:lstStyle/>
          <a:p>
            <a:pPr marL="0" indent="0">
              <a:buNone/>
            </a:pPr>
            <a:r>
              <a:rPr lang="en-US" dirty="0"/>
              <a:t>In case of any errors during the build, the following steps can assist in troubleshooting.</a:t>
            </a:r>
          </a:p>
          <a:p>
            <a:pPr lvl="0"/>
            <a:r>
              <a:rPr lang="en-US" dirty="0"/>
              <a:t>There may be a condition when the soil moisture sensor may not cause the water motor to operate. During then, we can check if it is working or not by looking at the serial the serial motor. </a:t>
            </a:r>
          </a:p>
          <a:p>
            <a:pPr lvl="0"/>
            <a:r>
              <a:rPr lang="en-US" dirty="0"/>
              <a:t>If there are values showing up, then we can check the connectivity of water motor.</a:t>
            </a:r>
          </a:p>
          <a:p>
            <a:r>
              <a:rPr lang="en-US" dirty="0"/>
              <a:t>Similarly, if there is no notification on the user’s phone, we can double check the connectivity of the GSM module and the sim card inserted</a:t>
            </a:r>
          </a:p>
        </p:txBody>
      </p:sp>
    </p:spTree>
    <p:extLst>
      <p:ext uri="{BB962C8B-B14F-4D97-AF65-F5344CB8AC3E}">
        <p14:creationId xmlns:p14="http://schemas.microsoft.com/office/powerpoint/2010/main" val="1669869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22566005_Future Celestial Design_SL_V1.potx" id="{4D7EEECD-5075-4B82-9105-368DEFA7AB13}" vid="{D41F9EA6-E4AB-41CF-B6AA-BCB3B7F92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619</Words>
  <Application>Microsoft Office PowerPoint</Application>
  <PresentationFormat>Widescreen</PresentationFormat>
  <Paragraphs>74</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automatic irrigation system</vt:lpstr>
      <vt:lpstr>Pervasive Computing</vt:lpstr>
      <vt:lpstr>Introduction</vt:lpstr>
      <vt:lpstr>Aim and Objectives</vt:lpstr>
      <vt:lpstr>Problem domain</vt:lpstr>
      <vt:lpstr>Solution</vt:lpstr>
      <vt:lpstr>Hardware Required</vt:lpstr>
      <vt:lpstr>The build</vt:lpstr>
      <vt:lpstr>Troubleshooting </vt:lpstr>
      <vt:lpstr>Other Application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2019-05-18T18:00:30Z</dcterms:created>
  <dcterms:modified xsi:type="dcterms:W3CDTF">2019-05-26T04:40:07Z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