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744" r:id="rId4"/>
  </p:sldMasterIdLst>
  <p:notesMasterIdLst>
    <p:notesMasterId r:id="rId17"/>
  </p:notesMasterIdLst>
  <p:handoutMasterIdLst>
    <p:handoutMasterId r:id="rId18"/>
  </p:handoutMasterIdLst>
  <p:sldIdLst>
    <p:sldId id="256" r:id="rId5"/>
    <p:sldId id="258" r:id="rId6"/>
    <p:sldId id="260" r:id="rId7"/>
    <p:sldId id="275" r:id="rId8"/>
    <p:sldId id="276" r:id="rId9"/>
    <p:sldId id="277" r:id="rId10"/>
    <p:sldId id="278" r:id="rId11"/>
    <p:sldId id="279" r:id="rId12"/>
    <p:sldId id="280" r:id="rId13"/>
    <p:sldId id="281" r:id="rId14"/>
    <p:sldId id="282" r:id="rId15"/>
    <p:sldId id="274"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5033" autoAdjust="0"/>
  </p:normalViewPr>
  <p:slideViewPr>
    <p:cSldViewPr snapToGrid="0" snapToObjects="1">
      <p:cViewPr varScale="1">
        <p:scale>
          <a:sx n="70" d="100"/>
          <a:sy n="70" d="100"/>
        </p:scale>
        <p:origin x="738" y="72"/>
      </p:cViewPr>
      <p:guideLst>
        <p:guide orient="horz" pos="2160"/>
        <p:guide pos="3840"/>
      </p:guideLst>
    </p:cSldViewPr>
  </p:slideViewPr>
  <p:notesTextViewPr>
    <p:cViewPr>
      <p:scale>
        <a:sx n="1" d="1"/>
        <a:sy n="1" d="1"/>
      </p:scale>
      <p:origin x="0" y="0"/>
    </p:cViewPr>
  </p:notesTextViewPr>
  <p:notesViewPr>
    <p:cSldViewPr snapToGrid="0" snapToObjects="1">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37F2D40-DF92-4ADE-A761-CBF896599CA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74F42E9-55BA-437C-85B3-324B4E2BF26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6D81A9-CFC2-4640-899E-DD3E177BE50A}" type="datetimeFigureOut">
              <a:rPr lang="en-US" smtClean="0"/>
              <a:t>5/19/2019</a:t>
            </a:fld>
            <a:endParaRPr lang="en-US" dirty="0"/>
          </a:p>
        </p:txBody>
      </p:sp>
      <p:sp>
        <p:nvSpPr>
          <p:cNvPr id="4" name="Footer Placeholder 3">
            <a:extLst>
              <a:ext uri="{FF2B5EF4-FFF2-40B4-BE49-F238E27FC236}">
                <a16:creationId xmlns:a16="http://schemas.microsoft.com/office/drawing/2014/main" id="{407DF0FD-84A5-462F-A0AC-B2CEF6020C4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5D85C710-014C-4C89-9B64-843B9863CEB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EC605DA-80A8-4B7B-B889-6C5700BB4CEA}" type="slidenum">
              <a:rPr lang="en-US" smtClean="0"/>
              <a:t>‹#›</a:t>
            </a:fld>
            <a:endParaRPr lang="en-US" dirty="0"/>
          </a:p>
        </p:txBody>
      </p:sp>
    </p:spTree>
    <p:extLst>
      <p:ext uri="{BB962C8B-B14F-4D97-AF65-F5344CB8AC3E}">
        <p14:creationId xmlns:p14="http://schemas.microsoft.com/office/powerpoint/2010/main" val="21665392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1E50F4-C55A-473A-A70B-4B042EF011A9}" type="datetimeFigureOut">
              <a:rPr lang="en-US" smtClean="0"/>
              <a:t>5/19/2019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544625-0ADF-4414-89A2-9E135F0C849F}" type="slidenum">
              <a:rPr lang="en-US" smtClean="0"/>
              <a:t>‹#›</a:t>
            </a:fld>
            <a:endParaRPr lang="en-US" dirty="0"/>
          </a:p>
        </p:txBody>
      </p:sp>
    </p:spTree>
    <p:extLst>
      <p:ext uri="{BB962C8B-B14F-4D97-AF65-F5344CB8AC3E}">
        <p14:creationId xmlns:p14="http://schemas.microsoft.com/office/powerpoint/2010/main" val="11222280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1</a:t>
            </a:fld>
            <a:endParaRPr lang="en-US" dirty="0"/>
          </a:p>
        </p:txBody>
      </p:sp>
    </p:spTree>
    <p:extLst>
      <p:ext uri="{BB962C8B-B14F-4D97-AF65-F5344CB8AC3E}">
        <p14:creationId xmlns:p14="http://schemas.microsoft.com/office/powerpoint/2010/main" val="37498086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2</a:t>
            </a:fld>
            <a:endParaRPr lang="en-US" dirty="0"/>
          </a:p>
        </p:txBody>
      </p:sp>
    </p:spTree>
    <p:extLst>
      <p:ext uri="{BB962C8B-B14F-4D97-AF65-F5344CB8AC3E}">
        <p14:creationId xmlns:p14="http://schemas.microsoft.com/office/powerpoint/2010/main" val="16366540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3</a:t>
            </a:fld>
            <a:endParaRPr lang="en-US" dirty="0"/>
          </a:p>
        </p:txBody>
      </p:sp>
    </p:spTree>
    <p:extLst>
      <p:ext uri="{BB962C8B-B14F-4D97-AF65-F5344CB8AC3E}">
        <p14:creationId xmlns:p14="http://schemas.microsoft.com/office/powerpoint/2010/main" val="7240312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12</a:t>
            </a:fld>
            <a:endParaRPr lang="en-US" dirty="0"/>
          </a:p>
        </p:txBody>
      </p:sp>
    </p:spTree>
    <p:extLst>
      <p:ext uri="{BB962C8B-B14F-4D97-AF65-F5344CB8AC3E}">
        <p14:creationId xmlns:p14="http://schemas.microsoft.com/office/powerpoint/2010/main" val="20483474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87DE6118-2437-4B30-8E3C-4D2BE6020583}" type="datetimeFigureOut">
              <a:rPr lang="en-US" smtClean="0"/>
              <a:pPr/>
              <a:t>5/19/2019</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20232501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5/19/2019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3863127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5/19/2019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4980088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5/19/2019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205053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5/19/2019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1785693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5/19/2019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0441876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5/19/2019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42859608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5/19/2019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2021260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5/19/2019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447542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5/19/2019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466546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5/19/2019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0745802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smtClean="0"/>
              <a:t>5/19/2019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6231046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smtClean="0"/>
              <a:t>5/19/2019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9872993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smtClean="0"/>
              <a:t>5/19/2019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4240550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87DE6118-2437-4B30-8E3C-4D2BE6020583}" type="datetimeFigureOut">
              <a:rPr lang="en-US" smtClean="0"/>
              <a:t>5/19/2019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293073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5/19/2019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1409764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5/19/2019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179080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7DE6118-2437-4B30-8E3C-4D2BE6020583}" type="datetimeFigureOut">
              <a:rPr lang="en-US" smtClean="0"/>
              <a:pPr/>
              <a:t>5/19/2019</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645065765"/>
      </p:ext>
    </p:extLst>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13.jpe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night sky with mountains far away on the horizon">
            <a:extLst>
              <a:ext uri="{FF2B5EF4-FFF2-40B4-BE49-F238E27FC236}">
                <a16:creationId xmlns:a16="http://schemas.microsoft.com/office/drawing/2014/main" id="{7C454B0C-0819-4D56-9275-BCE254DA659D}"/>
              </a:ext>
            </a:extLst>
          </p:cNvPr>
          <p:cNvPicPr>
            <a:picLocks noChangeAspect="1"/>
          </p:cNvPicPr>
          <p:nvPr/>
        </p:nvPicPr>
        <p:blipFill rotWithShape="1">
          <a:blip r:embed="rId3">
            <a:alphaModFix amt="20000"/>
            <a:extLst>
              <a:ext uri="{28A0092B-C50C-407E-A947-70E740481C1C}">
                <a14:useLocalDpi xmlns:a14="http://schemas.microsoft.com/office/drawing/2010/main"/>
              </a:ext>
            </a:extLst>
          </a:blip>
          <a:srcRect/>
          <a:stretch/>
        </p:blipFill>
        <p:spPr>
          <a:xfrm>
            <a:off x="-1706857" y="-689627"/>
            <a:ext cx="15605734" cy="7973417"/>
          </a:xfrm>
          <a:prstGeom prst="rect">
            <a:avLst/>
          </a:prstGeom>
        </p:spPr>
      </p:pic>
      <p:sp>
        <p:nvSpPr>
          <p:cNvPr id="2" name="Title 1">
            <a:extLst>
              <a:ext uri="{FF2B5EF4-FFF2-40B4-BE49-F238E27FC236}">
                <a16:creationId xmlns:a16="http://schemas.microsoft.com/office/drawing/2014/main" id="{340C7600-5BA8-4A54-887F-74AF87750A31}"/>
              </a:ext>
            </a:extLst>
          </p:cNvPr>
          <p:cNvSpPr>
            <a:spLocks noGrp="1"/>
          </p:cNvSpPr>
          <p:nvPr>
            <p:ph type="ctrTitle"/>
          </p:nvPr>
        </p:nvSpPr>
        <p:spPr>
          <a:xfrm>
            <a:off x="3273286" y="2554817"/>
            <a:ext cx="8176591" cy="2421464"/>
          </a:xfrm>
        </p:spPr>
        <p:txBody>
          <a:bodyPr>
            <a:normAutofit/>
          </a:bodyPr>
          <a:lstStyle/>
          <a:p>
            <a:r>
              <a:rPr lang="en-US" b="1" dirty="0"/>
              <a:t>automatic irrigation system</a:t>
            </a:r>
          </a:p>
        </p:txBody>
      </p:sp>
      <p:sp>
        <p:nvSpPr>
          <p:cNvPr id="3" name="Subtitle 2">
            <a:extLst>
              <a:ext uri="{FF2B5EF4-FFF2-40B4-BE49-F238E27FC236}">
                <a16:creationId xmlns:a16="http://schemas.microsoft.com/office/drawing/2014/main" id="{AE584786-6548-4BB4-95FD-977AD1F362C6}"/>
              </a:ext>
            </a:extLst>
          </p:cNvPr>
          <p:cNvSpPr>
            <a:spLocks noGrp="1"/>
          </p:cNvSpPr>
          <p:nvPr>
            <p:ph type="subTitle" idx="1"/>
          </p:nvPr>
        </p:nvSpPr>
        <p:spPr>
          <a:xfrm>
            <a:off x="3962399" y="4976282"/>
            <a:ext cx="7197726" cy="1405467"/>
          </a:xfrm>
        </p:spPr>
        <p:txBody>
          <a:bodyPr>
            <a:normAutofit/>
          </a:bodyPr>
          <a:lstStyle/>
          <a:p>
            <a:r>
              <a:rPr lang="en-US" dirty="0">
                <a:solidFill>
                  <a:schemeClr val="accent1">
                    <a:lumMod val="40000"/>
                    <a:lumOff val="60000"/>
                  </a:schemeClr>
                </a:solidFill>
              </a:rPr>
              <a:t>By Aashish Aryal</a:t>
            </a:r>
          </a:p>
          <a:p>
            <a:r>
              <a:rPr lang="en-US" dirty="0">
                <a:solidFill>
                  <a:schemeClr val="accent1">
                    <a:lumMod val="40000"/>
                    <a:lumOff val="60000"/>
                  </a:schemeClr>
                </a:solidFill>
              </a:rPr>
              <a:t>Batch 19b</a:t>
            </a:r>
          </a:p>
          <a:p>
            <a:r>
              <a:rPr lang="en-US" dirty="0">
                <a:solidFill>
                  <a:schemeClr val="accent1">
                    <a:lumMod val="40000"/>
                    <a:lumOff val="60000"/>
                  </a:schemeClr>
                </a:solidFill>
              </a:rPr>
              <a:t>College id: 160313</a:t>
            </a:r>
          </a:p>
        </p:txBody>
      </p:sp>
      <p:pic>
        <p:nvPicPr>
          <p:cNvPr id="6" name="Picture 2" descr="Related image">
            <a:extLst>
              <a:ext uri="{FF2B5EF4-FFF2-40B4-BE49-F238E27FC236}">
                <a16:creationId xmlns:a16="http://schemas.microsoft.com/office/drawing/2014/main" id="{9FA7C3AF-9AEE-44BC-A2FD-F77B2B5BD85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70794" y="0"/>
            <a:ext cx="3328184" cy="33281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77214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0356A-E58A-4728-B88D-D777C9DF0046}"/>
              </a:ext>
            </a:extLst>
          </p:cNvPr>
          <p:cNvSpPr>
            <a:spLocks noGrp="1"/>
          </p:cNvSpPr>
          <p:nvPr>
            <p:ph type="title"/>
          </p:nvPr>
        </p:nvSpPr>
        <p:spPr/>
        <p:txBody>
          <a:bodyPr/>
          <a:lstStyle/>
          <a:p>
            <a:r>
              <a:rPr lang="en-US" b="1" dirty="0"/>
              <a:t>Other Application</a:t>
            </a:r>
            <a:endParaRPr lang="en-US" dirty="0"/>
          </a:p>
        </p:txBody>
      </p:sp>
      <p:sp>
        <p:nvSpPr>
          <p:cNvPr id="3" name="Content Placeholder 2">
            <a:extLst>
              <a:ext uri="{FF2B5EF4-FFF2-40B4-BE49-F238E27FC236}">
                <a16:creationId xmlns:a16="http://schemas.microsoft.com/office/drawing/2014/main" id="{01969160-AB66-4167-BEB2-47D3599373DE}"/>
              </a:ext>
            </a:extLst>
          </p:cNvPr>
          <p:cNvSpPr>
            <a:spLocks noGrp="1"/>
          </p:cNvSpPr>
          <p:nvPr>
            <p:ph idx="1"/>
          </p:nvPr>
        </p:nvSpPr>
        <p:spPr/>
        <p:txBody>
          <a:bodyPr/>
          <a:lstStyle/>
          <a:p>
            <a:pPr marL="0" indent="0">
              <a:buNone/>
            </a:pPr>
            <a:r>
              <a:rPr lang="en-US" dirty="0"/>
              <a:t>This is magnificent that the project developed can also be used at multiple locations like,</a:t>
            </a:r>
          </a:p>
          <a:p>
            <a:pPr marL="0" lvl="0" indent="0">
              <a:buNone/>
            </a:pPr>
            <a:r>
              <a:rPr lang="en-US" i="1" u="sng" dirty="0"/>
              <a:t>Household Water tank</a:t>
            </a:r>
            <a:endParaRPr lang="en-US" dirty="0"/>
          </a:p>
          <a:p>
            <a:r>
              <a:rPr lang="en-US" dirty="0"/>
              <a:t>We can put the sensor at the lid of tank and when the water level touches sensor, the moisture value obtained will be high and controller can cut off the circuit of water motor and vice versa.</a:t>
            </a:r>
          </a:p>
          <a:p>
            <a:pPr marL="0" indent="0">
              <a:buNone/>
            </a:pPr>
            <a:r>
              <a:rPr lang="en-US" dirty="0"/>
              <a:t> </a:t>
            </a:r>
          </a:p>
          <a:p>
            <a:pPr marL="0" lvl="0" indent="0">
              <a:buNone/>
            </a:pPr>
            <a:r>
              <a:rPr lang="en-US" u="sng" dirty="0"/>
              <a:t>Internal Planting/Lawn</a:t>
            </a:r>
            <a:endParaRPr lang="en-US" dirty="0"/>
          </a:p>
          <a:p>
            <a:r>
              <a:rPr lang="en-US" dirty="0"/>
              <a:t>This system is also suitable for small internal Lawn. This will help to increase greenery in your Lawn without any human interaction.</a:t>
            </a:r>
          </a:p>
          <a:p>
            <a:endParaRPr lang="en-US" dirty="0"/>
          </a:p>
        </p:txBody>
      </p:sp>
    </p:spTree>
    <p:extLst>
      <p:ext uri="{BB962C8B-B14F-4D97-AF65-F5344CB8AC3E}">
        <p14:creationId xmlns:p14="http://schemas.microsoft.com/office/powerpoint/2010/main" val="17904467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C8121FA-5BC1-4DCE-AF25-D0B9A822962C}"/>
              </a:ext>
            </a:extLst>
          </p:cNvPr>
          <p:cNvPicPr>
            <a:picLocks noChangeAspect="1"/>
          </p:cNvPicPr>
          <p:nvPr/>
        </p:nvPicPr>
        <p:blipFill>
          <a:blip r:embed="rId2"/>
          <a:stretch>
            <a:fillRect/>
          </a:stretch>
        </p:blipFill>
        <p:spPr>
          <a:xfrm>
            <a:off x="7764219" y="127287"/>
            <a:ext cx="3962378" cy="1879025"/>
          </a:xfrm>
          <a:prstGeom prst="rect">
            <a:avLst/>
          </a:prstGeom>
        </p:spPr>
      </p:pic>
      <p:sp>
        <p:nvSpPr>
          <p:cNvPr id="2" name="Title 1">
            <a:extLst>
              <a:ext uri="{FF2B5EF4-FFF2-40B4-BE49-F238E27FC236}">
                <a16:creationId xmlns:a16="http://schemas.microsoft.com/office/drawing/2014/main" id="{59EEC242-3B34-4DDF-9366-F321F3484082}"/>
              </a:ext>
            </a:extLst>
          </p:cNvPr>
          <p:cNvSpPr>
            <a:spLocks noGrp="1"/>
          </p:cNvSpPr>
          <p:nvPr>
            <p:ph type="title"/>
          </p:nvPr>
        </p:nvSpPr>
        <p:spPr/>
        <p:txBody>
          <a:bodyPr/>
          <a:lstStyle/>
          <a:p>
            <a:r>
              <a:rPr lang="en-US" b="1" dirty="0"/>
              <a:t>Future Scope</a:t>
            </a:r>
            <a:endParaRPr lang="en-US" dirty="0"/>
          </a:p>
        </p:txBody>
      </p:sp>
      <p:sp>
        <p:nvSpPr>
          <p:cNvPr id="3" name="Content Placeholder 2">
            <a:extLst>
              <a:ext uri="{FF2B5EF4-FFF2-40B4-BE49-F238E27FC236}">
                <a16:creationId xmlns:a16="http://schemas.microsoft.com/office/drawing/2014/main" id="{99609B79-9CC5-4C0C-AD31-92E8B587CEA4}"/>
              </a:ext>
            </a:extLst>
          </p:cNvPr>
          <p:cNvSpPr>
            <a:spLocks noGrp="1"/>
          </p:cNvSpPr>
          <p:nvPr>
            <p:ph idx="1"/>
          </p:nvPr>
        </p:nvSpPr>
        <p:spPr/>
        <p:txBody>
          <a:bodyPr>
            <a:normAutofit lnSpcReduction="10000"/>
          </a:bodyPr>
          <a:lstStyle/>
          <a:p>
            <a:pPr marL="0" indent="0">
              <a:buNone/>
            </a:pPr>
            <a:r>
              <a:rPr lang="en-US" dirty="0"/>
              <a:t>We can add improvements in this project in near future. This future work will assist farmers and helps to grow more greener crops.</a:t>
            </a:r>
          </a:p>
          <a:p>
            <a:pPr lvl="0"/>
            <a:r>
              <a:rPr lang="en-US" dirty="0"/>
              <a:t>We can add pesticides and fertilizers automatically in water as required.</a:t>
            </a:r>
          </a:p>
          <a:p>
            <a:pPr lvl="0"/>
            <a:r>
              <a:rPr lang="en-US" dirty="0"/>
              <a:t>Other parameters such as humidity, temperature, light intensity can be measured which will additionally improve cultivating. </a:t>
            </a:r>
          </a:p>
          <a:p>
            <a:pPr lvl="0"/>
            <a:r>
              <a:rPr lang="en-US" dirty="0"/>
              <a:t>The whole system can be powered using solar panels which will make system trouble-free to use in remote farm.</a:t>
            </a:r>
          </a:p>
          <a:p>
            <a:pPr lvl="0"/>
            <a:r>
              <a:rPr lang="en-US" dirty="0"/>
              <a:t>An additional LCD screen can be added to the system which will provide all the sensor values and other data.</a:t>
            </a:r>
          </a:p>
          <a:p>
            <a:pPr lvl="0"/>
            <a:r>
              <a:rPr lang="en-US" dirty="0"/>
              <a:t>Currently the system does not store any log information. We can add database that will store all data log which can be further processed to obtain different information.</a:t>
            </a:r>
          </a:p>
          <a:p>
            <a:endParaRPr lang="en-US" dirty="0"/>
          </a:p>
        </p:txBody>
      </p:sp>
    </p:spTree>
    <p:extLst>
      <p:ext uri="{BB962C8B-B14F-4D97-AF65-F5344CB8AC3E}">
        <p14:creationId xmlns:p14="http://schemas.microsoft.com/office/powerpoint/2010/main" val="11076555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BD7A9EF-0303-4E90-83D1-92B4734C70F4}"/>
              </a:ext>
            </a:extLst>
          </p:cNvPr>
          <p:cNvPicPr>
            <a:picLocks noChangeAspect="1"/>
          </p:cNvPicPr>
          <p:nvPr/>
        </p:nvPicPr>
        <p:blipFill>
          <a:blip r:embed="rId3"/>
          <a:stretch>
            <a:fillRect/>
          </a:stretch>
        </p:blipFill>
        <p:spPr>
          <a:xfrm>
            <a:off x="841747" y="407266"/>
            <a:ext cx="6719515" cy="4300490"/>
          </a:xfrm>
          <a:prstGeom prst="rect">
            <a:avLst/>
          </a:prstGeom>
        </p:spPr>
      </p:pic>
      <p:pic>
        <p:nvPicPr>
          <p:cNvPr id="5" name="Picture 4" descr="light spots">
            <a:extLst>
              <a:ext uri="{FF2B5EF4-FFF2-40B4-BE49-F238E27FC236}">
                <a16:creationId xmlns:a16="http://schemas.microsoft.com/office/drawing/2014/main" id="{20A520D0-11CF-4639-8537-F56A8A2FDCFD}"/>
              </a:ext>
            </a:extLst>
          </p:cNvPr>
          <p:cNvPicPr>
            <a:picLocks noChangeAspect="1"/>
          </p:cNvPicPr>
          <p:nvPr/>
        </p:nvPicPr>
        <p:blipFill rotWithShape="1">
          <a:blip r:embed="rId4">
            <a:alphaModFix amt="20000"/>
            <a:extLst>
              <a:ext uri="{28A0092B-C50C-407E-A947-70E740481C1C}">
                <a14:useLocalDpi xmlns:a14="http://schemas.microsoft.com/office/drawing/2010/main"/>
              </a:ext>
            </a:extLst>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D44BCB7C-A6FC-4118-9027-468ECFDE6455}"/>
              </a:ext>
            </a:extLst>
          </p:cNvPr>
          <p:cNvSpPr>
            <a:spLocks noGrp="1"/>
          </p:cNvSpPr>
          <p:nvPr>
            <p:ph type="ctrTitle"/>
          </p:nvPr>
        </p:nvSpPr>
        <p:spPr>
          <a:xfrm>
            <a:off x="3962399" y="2573867"/>
            <a:ext cx="7197726" cy="2421464"/>
          </a:xfrm>
        </p:spPr>
        <p:txBody>
          <a:bodyPr>
            <a:normAutofit/>
          </a:bodyPr>
          <a:lstStyle/>
          <a:p>
            <a:r>
              <a:rPr lang="en-US" dirty="0"/>
              <a:t>Thank You!</a:t>
            </a:r>
          </a:p>
        </p:txBody>
      </p:sp>
      <p:sp>
        <p:nvSpPr>
          <p:cNvPr id="3" name="Subtitle 2">
            <a:extLst>
              <a:ext uri="{FF2B5EF4-FFF2-40B4-BE49-F238E27FC236}">
                <a16:creationId xmlns:a16="http://schemas.microsoft.com/office/drawing/2014/main" id="{4B64FA72-B055-4AE3-A6FD-8071BD687CBE}"/>
              </a:ext>
            </a:extLst>
          </p:cNvPr>
          <p:cNvSpPr>
            <a:spLocks noGrp="1"/>
          </p:cNvSpPr>
          <p:nvPr>
            <p:ph type="subTitle" idx="1"/>
          </p:nvPr>
        </p:nvSpPr>
        <p:spPr>
          <a:xfrm>
            <a:off x="3962399" y="4995332"/>
            <a:ext cx="7197726" cy="1405467"/>
          </a:xfrm>
        </p:spPr>
        <p:txBody>
          <a:bodyPr>
            <a:normAutofit/>
          </a:bodyPr>
          <a:lstStyle/>
          <a:p>
            <a:r>
              <a:rPr lang="en-US" dirty="0">
                <a:solidFill>
                  <a:schemeClr val="accent1">
                    <a:lumMod val="40000"/>
                    <a:lumOff val="60000"/>
                  </a:schemeClr>
                </a:solidFill>
              </a:rPr>
              <a:t>Aashish Aryal</a:t>
            </a:r>
          </a:p>
        </p:txBody>
      </p:sp>
    </p:spTree>
    <p:extLst>
      <p:ext uri="{BB962C8B-B14F-4D97-AF65-F5344CB8AC3E}">
        <p14:creationId xmlns:p14="http://schemas.microsoft.com/office/powerpoint/2010/main" val="2939930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9F444-FCBD-B140-9C05-E443FA0805C4}"/>
              </a:ext>
            </a:extLst>
          </p:cNvPr>
          <p:cNvSpPr>
            <a:spLocks noGrp="1"/>
          </p:cNvSpPr>
          <p:nvPr>
            <p:ph type="title"/>
          </p:nvPr>
        </p:nvSpPr>
        <p:spPr>
          <a:xfrm>
            <a:off x="685801" y="609600"/>
            <a:ext cx="6143423" cy="1456267"/>
          </a:xfrm>
        </p:spPr>
        <p:txBody>
          <a:bodyPr>
            <a:normAutofit/>
          </a:bodyPr>
          <a:lstStyle/>
          <a:p>
            <a:r>
              <a:rPr lang="en-US" dirty="0"/>
              <a:t>Pervasive Computing</a:t>
            </a:r>
            <a:endParaRPr lang="ru-RU" dirty="0"/>
          </a:p>
        </p:txBody>
      </p:sp>
      <p:grpSp>
        <p:nvGrpSpPr>
          <p:cNvPr id="179" name="Group 178">
            <a:extLst>
              <a:ext uri="{FF2B5EF4-FFF2-40B4-BE49-F238E27FC236}">
                <a16:creationId xmlns:a16="http://schemas.microsoft.com/office/drawing/2014/main" id="{CFEF753B-CA1B-4178-80F5-095B7FEA21C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1267604">
            <a:off x="8565602" y="3905595"/>
            <a:ext cx="3639934" cy="3163289"/>
            <a:chOff x="5281603" y="104899"/>
            <a:chExt cx="6910397" cy="6005491"/>
          </a:xfrm>
        </p:grpSpPr>
        <p:sp>
          <p:nvSpPr>
            <p:cNvPr id="180" name="Freeform 98">
              <a:extLst>
                <a:ext uri="{FF2B5EF4-FFF2-40B4-BE49-F238E27FC236}">
                  <a16:creationId xmlns:a16="http://schemas.microsoft.com/office/drawing/2014/main" id="{86C68ECC-F0A0-411E-A303-6DC0707A36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81" name="Group 180">
              <a:extLst>
                <a:ext uri="{FF2B5EF4-FFF2-40B4-BE49-F238E27FC236}">
                  <a16:creationId xmlns:a16="http://schemas.microsoft.com/office/drawing/2014/main" id="{6A21E140-4ECB-4C42-BDC7-F4351513DA97}"/>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182" name="Straight Connector 181">
                <a:extLst>
                  <a:ext uri="{FF2B5EF4-FFF2-40B4-BE49-F238E27FC236}">
                    <a16:creationId xmlns:a16="http://schemas.microsoft.com/office/drawing/2014/main" id="{2940CFC5-AC4C-4746-A3B9-3DD434FF6DE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6EC95677-9C92-4D0D-91D4-E07380F2502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097602B2-71E1-4395-9C47-DE48B712AE8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7FC50570-F1A9-4DB3-A64D-3A21A58882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88E4F209-3FDA-4C17-A86D-59990132FF4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9950C402-F8DC-4C99-90A8-CD67BDEC6CB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76483FEF-FBDD-456C-AD52-B6D166FB1C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DA316CA5-D470-4E6D-A6E8-D35DB7725D2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8BFA4937-71AA-4400-8DCD-20E5DF05017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768FA0D4-7119-47B3-8329-0978770774F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62C433AC-8114-47CC-9467-FCB5FE9807B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BF9CB489-BA36-4004-A019-75FBA23CCB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B4C060E4-E790-4A31-B683-EA834FCF4E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13F00D2A-400F-4678-BB33-16B61650F47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46AABFD4-3727-4DF4-933A-C0A090248A8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6CC40A87-D067-41BF-B368-A197EC0D9DF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E116F92B-7098-4139-AC77-75B4CE3323F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CFDF485C-38E7-4C0D-A2A7-3F1DE3B918A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BF6DBD12-21A0-4F07-953F-D3B3486C15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554F4E42-5B16-41F4-8FF4-2EB134C1FE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6F4CC20F-EBF6-4AFE-9A4F-68ACC7513B4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FA745DE2-9816-4D5B-BB41-BE1874612F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a:extLst>
                  <a:ext uri="{FF2B5EF4-FFF2-40B4-BE49-F238E27FC236}">
                    <a16:creationId xmlns:a16="http://schemas.microsoft.com/office/drawing/2014/main" id="{D5B5D721-5554-457C-BE2F-BCA2505CADF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a:extLst>
                  <a:ext uri="{FF2B5EF4-FFF2-40B4-BE49-F238E27FC236}">
                    <a16:creationId xmlns:a16="http://schemas.microsoft.com/office/drawing/2014/main" id="{BAFF390C-48FB-4FA5-998E-6DDDF9D2B41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a:extLst>
                  <a:ext uri="{FF2B5EF4-FFF2-40B4-BE49-F238E27FC236}">
                    <a16:creationId xmlns:a16="http://schemas.microsoft.com/office/drawing/2014/main" id="{F4B2E647-1CF4-4AF8-9AF5-8EAB6D6E888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a:extLst>
                  <a:ext uri="{FF2B5EF4-FFF2-40B4-BE49-F238E27FC236}">
                    <a16:creationId xmlns:a16="http://schemas.microsoft.com/office/drawing/2014/main" id="{46DA8C50-AA32-47D8-8DCB-DE9624E60EF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id="{51ED6412-8EBC-4680-B7D2-65A4F73BBBD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a:extLst>
                  <a:ext uri="{FF2B5EF4-FFF2-40B4-BE49-F238E27FC236}">
                    <a16:creationId xmlns:a16="http://schemas.microsoft.com/office/drawing/2014/main" id="{2983F033-A214-4959-956E-4B50B7AC66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a:extLst>
                  <a:ext uri="{FF2B5EF4-FFF2-40B4-BE49-F238E27FC236}">
                    <a16:creationId xmlns:a16="http://schemas.microsoft.com/office/drawing/2014/main" id="{A77F30C3-5A8C-4BEB-95C1-A7B9C0961F3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a:extLst>
                  <a:ext uri="{FF2B5EF4-FFF2-40B4-BE49-F238E27FC236}">
                    <a16:creationId xmlns:a16="http://schemas.microsoft.com/office/drawing/2014/main" id="{99A432F5-9A86-437C-8108-7945FA72EC4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a:extLst>
                  <a:ext uri="{FF2B5EF4-FFF2-40B4-BE49-F238E27FC236}">
                    <a16:creationId xmlns:a16="http://schemas.microsoft.com/office/drawing/2014/main" id="{4F8B1465-BA18-4D1C-ADED-D4BAA7638A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a:extLst>
                  <a:ext uri="{FF2B5EF4-FFF2-40B4-BE49-F238E27FC236}">
                    <a16:creationId xmlns:a16="http://schemas.microsoft.com/office/drawing/2014/main" id="{45DD7842-E27E-4461-B9C8-63AD2F0C44F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a:extLst>
                  <a:ext uri="{FF2B5EF4-FFF2-40B4-BE49-F238E27FC236}">
                    <a16:creationId xmlns:a16="http://schemas.microsoft.com/office/drawing/2014/main" id="{3C45934F-49A5-4EDB-A9A3-5540D74AB1A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a:extLst>
                  <a:ext uri="{FF2B5EF4-FFF2-40B4-BE49-F238E27FC236}">
                    <a16:creationId xmlns:a16="http://schemas.microsoft.com/office/drawing/2014/main" id="{EEF9B0E3-0DC0-4D03-A02B-8F62D905F4F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a:extLst>
                  <a:ext uri="{FF2B5EF4-FFF2-40B4-BE49-F238E27FC236}">
                    <a16:creationId xmlns:a16="http://schemas.microsoft.com/office/drawing/2014/main" id="{2B1998C4-BF81-4332-A399-AD43467F67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a:extLst>
                  <a:ext uri="{FF2B5EF4-FFF2-40B4-BE49-F238E27FC236}">
                    <a16:creationId xmlns:a16="http://schemas.microsoft.com/office/drawing/2014/main" id="{44CFAF52-7684-46F2-8DFD-70A7F36DB0E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id="{93EFB5D1-BDF7-40B6-BBEA-D489CE79F15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a:extLst>
                  <a:ext uri="{FF2B5EF4-FFF2-40B4-BE49-F238E27FC236}">
                    <a16:creationId xmlns:a16="http://schemas.microsoft.com/office/drawing/2014/main" id="{B5A98777-A259-461F-A9B2-21DFC45C179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0F795195-D966-482A-8D47-6265C00F6D0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6E881E12-FFE1-441E-B36B-804289472BA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61DBEB97-C3B3-4646-9760-227E20B1555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0BA17FBA-A611-4CA2-9CDC-E073B889C4C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1B66F6D2-50DA-4E7A-8583-E9159CD9622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a:extLst>
                  <a:ext uri="{FF2B5EF4-FFF2-40B4-BE49-F238E27FC236}">
                    <a16:creationId xmlns:a16="http://schemas.microsoft.com/office/drawing/2014/main" id="{DD181CC7-8652-404A-B5C7-58004FD15F3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75706D69-47CD-47E3-83C9-EDB4EAF58C8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id="{2ADC21AA-CD21-436C-A9D7-DC4167E5008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a:extLst>
                  <a:ext uri="{FF2B5EF4-FFF2-40B4-BE49-F238E27FC236}">
                    <a16:creationId xmlns:a16="http://schemas.microsoft.com/office/drawing/2014/main" id="{4702CCCC-772F-4AF1-8201-73C25371105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id="{62AAD2B7-288B-42CF-804B-E33B84D747A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a:extLst>
                  <a:ext uri="{FF2B5EF4-FFF2-40B4-BE49-F238E27FC236}">
                    <a16:creationId xmlns:a16="http://schemas.microsoft.com/office/drawing/2014/main" id="{D51CCD7B-95EB-4EE4-BAED-4308C80BF36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a:extLst>
                  <a:ext uri="{FF2B5EF4-FFF2-40B4-BE49-F238E27FC236}">
                    <a16:creationId xmlns:a16="http://schemas.microsoft.com/office/drawing/2014/main" id="{F92C4B5C-D0FB-4C0A-B5FA-2C7DDF7625C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id="{64D2931E-A280-496D-99C1-5C2A820CB4D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3" name="Straight Connector 232">
                <a:extLst>
                  <a:ext uri="{FF2B5EF4-FFF2-40B4-BE49-F238E27FC236}">
                    <a16:creationId xmlns:a16="http://schemas.microsoft.com/office/drawing/2014/main" id="{ED33CBE3-55B1-43CF-96B9-2E994EBCEA3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a:extLst>
                  <a:ext uri="{FF2B5EF4-FFF2-40B4-BE49-F238E27FC236}">
                    <a16:creationId xmlns:a16="http://schemas.microsoft.com/office/drawing/2014/main" id="{16C6D563-A48C-4E6B-AE46-2CCE38A6601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a:extLst>
                  <a:ext uri="{FF2B5EF4-FFF2-40B4-BE49-F238E27FC236}">
                    <a16:creationId xmlns:a16="http://schemas.microsoft.com/office/drawing/2014/main" id="{AD0ABECB-C92E-4F76-89A6-1334939CDF8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a:extLst>
                  <a:ext uri="{FF2B5EF4-FFF2-40B4-BE49-F238E27FC236}">
                    <a16:creationId xmlns:a16="http://schemas.microsoft.com/office/drawing/2014/main" id="{8C258514-FFA8-4DE3-9B25-D55705AC3BD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id="{C2B9E312-EEBF-4783-B25E-D7DD0D6E712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id="{7CB21139-A4D5-4D0F-9AD0-868FFC4240F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a:extLst>
                  <a:ext uri="{FF2B5EF4-FFF2-40B4-BE49-F238E27FC236}">
                    <a16:creationId xmlns:a16="http://schemas.microsoft.com/office/drawing/2014/main" id="{E72FF9AC-BC86-42FD-8DF7-72429C958CA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23D09EAB-27F8-4FAC-91C2-4942ABA7408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10D82CB2-C309-4CCD-9FB1-EF8F4407ECC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3625D6FE-BC58-4E33-B4E9-282D5CB75E0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id="{2158CF66-DCD3-4627-9675-61B42A30371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44ED85B9-D0C1-4222-B4BC-E81876EC388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1299F075-06C0-46B8-A3F7-1D7E8D6001D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AEA87578-2C04-4651-A5BF-81D06050C9F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id="{12A8551E-D8EB-40F2-AD25-87484A17D2F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AC1E0E32-3B75-404A-9165-57337825085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4A410333-16BA-443A-B24F-418ED775366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a:extLst>
                  <a:ext uri="{FF2B5EF4-FFF2-40B4-BE49-F238E27FC236}">
                    <a16:creationId xmlns:a16="http://schemas.microsoft.com/office/drawing/2014/main" id="{271589D1-7914-4EA7-B6B4-C1E7EA5FE6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a:extLst>
                  <a:ext uri="{FF2B5EF4-FFF2-40B4-BE49-F238E27FC236}">
                    <a16:creationId xmlns:a16="http://schemas.microsoft.com/office/drawing/2014/main" id="{E62A5ACA-F5D5-41F3-9549-06DB799C4D1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a:extLst>
                  <a:ext uri="{FF2B5EF4-FFF2-40B4-BE49-F238E27FC236}">
                    <a16:creationId xmlns:a16="http://schemas.microsoft.com/office/drawing/2014/main" id="{EA254CA6-3565-4CD0-8BEB-C94A533C011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a:extLst>
                  <a:ext uri="{FF2B5EF4-FFF2-40B4-BE49-F238E27FC236}">
                    <a16:creationId xmlns:a16="http://schemas.microsoft.com/office/drawing/2014/main" id="{E62203F9-E5BE-44F8-8D43-31EEF85E922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a:extLst>
                  <a:ext uri="{FF2B5EF4-FFF2-40B4-BE49-F238E27FC236}">
                    <a16:creationId xmlns:a16="http://schemas.microsoft.com/office/drawing/2014/main" id="{FC43FC58-4722-4D22-88C1-652EB165851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a:extLst>
                  <a:ext uri="{FF2B5EF4-FFF2-40B4-BE49-F238E27FC236}">
                    <a16:creationId xmlns:a16="http://schemas.microsoft.com/office/drawing/2014/main" id="{D4C87F1C-06F8-43CD-8920-F525A5504B5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6" name="Straight Connector 255">
                <a:extLst>
                  <a:ext uri="{FF2B5EF4-FFF2-40B4-BE49-F238E27FC236}">
                    <a16:creationId xmlns:a16="http://schemas.microsoft.com/office/drawing/2014/main" id="{F75BF2BA-0DFF-4812-986E-9F2286A9F46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a:extLst>
                  <a:ext uri="{FF2B5EF4-FFF2-40B4-BE49-F238E27FC236}">
                    <a16:creationId xmlns:a16="http://schemas.microsoft.com/office/drawing/2014/main" id="{7B79CBCB-DE00-4F16-A2FC-E54EF816BA3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8" name="Straight Connector 257">
                <a:extLst>
                  <a:ext uri="{FF2B5EF4-FFF2-40B4-BE49-F238E27FC236}">
                    <a16:creationId xmlns:a16="http://schemas.microsoft.com/office/drawing/2014/main" id="{DEA1374B-AC49-4266-965E-1F9CD9E53BC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a:extLst>
                  <a:ext uri="{FF2B5EF4-FFF2-40B4-BE49-F238E27FC236}">
                    <a16:creationId xmlns:a16="http://schemas.microsoft.com/office/drawing/2014/main" id="{325DE178-9F40-48D5-B0A9-4B032474225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grpSp>
      <p:grpSp>
        <p:nvGrpSpPr>
          <p:cNvPr id="261" name="Group 260">
            <a:extLst>
              <a:ext uri="{FF2B5EF4-FFF2-40B4-BE49-F238E27FC236}">
                <a16:creationId xmlns:a16="http://schemas.microsoft.com/office/drawing/2014/main" id="{29858C9E-401F-4216-8087-A25D1B58814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5392608">
            <a:off x="7397406" y="-618857"/>
            <a:ext cx="4915057" cy="4271437"/>
            <a:chOff x="5281603" y="104899"/>
            <a:chExt cx="6910397" cy="6005491"/>
          </a:xfrm>
        </p:grpSpPr>
        <p:sp>
          <p:nvSpPr>
            <p:cNvPr id="262" name="Freeform 17">
              <a:extLst>
                <a:ext uri="{FF2B5EF4-FFF2-40B4-BE49-F238E27FC236}">
                  <a16:creationId xmlns:a16="http://schemas.microsoft.com/office/drawing/2014/main" id="{D963FBC5-E6AD-44F8-AF49-6F5B5BF9DB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63" name="Group 262">
              <a:extLst>
                <a:ext uri="{FF2B5EF4-FFF2-40B4-BE49-F238E27FC236}">
                  <a16:creationId xmlns:a16="http://schemas.microsoft.com/office/drawing/2014/main" id="{EF1F68DE-2C0A-4FBF-8033-8DFBB75AE20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264" name="Straight Connector 263">
                <a:extLst>
                  <a:ext uri="{FF2B5EF4-FFF2-40B4-BE49-F238E27FC236}">
                    <a16:creationId xmlns:a16="http://schemas.microsoft.com/office/drawing/2014/main" id="{1C147FEA-3E5D-4830-B91C-78418FE209F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a:extLst>
                  <a:ext uri="{FF2B5EF4-FFF2-40B4-BE49-F238E27FC236}">
                    <a16:creationId xmlns:a16="http://schemas.microsoft.com/office/drawing/2014/main" id="{C91F075D-8726-4FD6-BE73-EDCD7607303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a:extLst>
                  <a:ext uri="{FF2B5EF4-FFF2-40B4-BE49-F238E27FC236}">
                    <a16:creationId xmlns:a16="http://schemas.microsoft.com/office/drawing/2014/main" id="{0BDE3685-352D-4E32-9662-2C6C92E20FA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10A2922F-AA86-4B02-80C4-409D71A0AD7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8" name="Straight Connector 267">
                <a:extLst>
                  <a:ext uri="{FF2B5EF4-FFF2-40B4-BE49-F238E27FC236}">
                    <a16:creationId xmlns:a16="http://schemas.microsoft.com/office/drawing/2014/main" id="{A23C72B0-E133-40CF-A094-E239AD994B2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9" name="Straight Connector 268">
                <a:extLst>
                  <a:ext uri="{FF2B5EF4-FFF2-40B4-BE49-F238E27FC236}">
                    <a16:creationId xmlns:a16="http://schemas.microsoft.com/office/drawing/2014/main" id="{63F2DFC9-23E2-4429-911D-AA55B034054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a:extLst>
                  <a:ext uri="{FF2B5EF4-FFF2-40B4-BE49-F238E27FC236}">
                    <a16:creationId xmlns:a16="http://schemas.microsoft.com/office/drawing/2014/main" id="{E71590EC-7AA6-47B3-AFF5-6E9A1B8B1C7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a:extLst>
                  <a:ext uri="{FF2B5EF4-FFF2-40B4-BE49-F238E27FC236}">
                    <a16:creationId xmlns:a16="http://schemas.microsoft.com/office/drawing/2014/main" id="{23C6AC81-5D5E-4224-B222-B731E90F1C7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a:extLst>
                  <a:ext uri="{FF2B5EF4-FFF2-40B4-BE49-F238E27FC236}">
                    <a16:creationId xmlns:a16="http://schemas.microsoft.com/office/drawing/2014/main" id="{164FB43F-3082-49BF-A7C5-72A42773D43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a:extLst>
                  <a:ext uri="{FF2B5EF4-FFF2-40B4-BE49-F238E27FC236}">
                    <a16:creationId xmlns:a16="http://schemas.microsoft.com/office/drawing/2014/main" id="{C9F3EE03-5655-4428-86AC-F579E8F339B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a:extLst>
                  <a:ext uri="{FF2B5EF4-FFF2-40B4-BE49-F238E27FC236}">
                    <a16:creationId xmlns:a16="http://schemas.microsoft.com/office/drawing/2014/main" id="{EF7335E6-5FFD-4206-9AF0-1791A88C9A0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a:extLst>
                  <a:ext uri="{FF2B5EF4-FFF2-40B4-BE49-F238E27FC236}">
                    <a16:creationId xmlns:a16="http://schemas.microsoft.com/office/drawing/2014/main" id="{CE837EB7-EE63-4B6B-9334-1B8055AD9F3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a:extLst>
                  <a:ext uri="{FF2B5EF4-FFF2-40B4-BE49-F238E27FC236}">
                    <a16:creationId xmlns:a16="http://schemas.microsoft.com/office/drawing/2014/main" id="{4EE8D5FB-B44C-43C8-A4F4-D786090733F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a:extLst>
                  <a:ext uri="{FF2B5EF4-FFF2-40B4-BE49-F238E27FC236}">
                    <a16:creationId xmlns:a16="http://schemas.microsoft.com/office/drawing/2014/main" id="{8847AA0E-6A2D-41F5-A9B5-3A2F3B87528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a:extLst>
                  <a:ext uri="{FF2B5EF4-FFF2-40B4-BE49-F238E27FC236}">
                    <a16:creationId xmlns:a16="http://schemas.microsoft.com/office/drawing/2014/main" id="{9E4D651B-C768-4CBE-B971-A3CA38D803F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a:extLst>
                  <a:ext uri="{FF2B5EF4-FFF2-40B4-BE49-F238E27FC236}">
                    <a16:creationId xmlns:a16="http://schemas.microsoft.com/office/drawing/2014/main" id="{913496D3-4182-4D80-9A16-89DBB740861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0" name="Straight Connector 279">
                <a:extLst>
                  <a:ext uri="{FF2B5EF4-FFF2-40B4-BE49-F238E27FC236}">
                    <a16:creationId xmlns:a16="http://schemas.microsoft.com/office/drawing/2014/main" id="{088D4C91-F0F7-4549-B54A-CC855FD3A78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1" name="Straight Connector 280">
                <a:extLst>
                  <a:ext uri="{FF2B5EF4-FFF2-40B4-BE49-F238E27FC236}">
                    <a16:creationId xmlns:a16="http://schemas.microsoft.com/office/drawing/2014/main" id="{84885948-783E-4197-B942-2DDCD542EA6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2" name="Straight Connector 281">
                <a:extLst>
                  <a:ext uri="{FF2B5EF4-FFF2-40B4-BE49-F238E27FC236}">
                    <a16:creationId xmlns:a16="http://schemas.microsoft.com/office/drawing/2014/main" id="{2837E330-008B-45A6-98A5-CE7D6FBBE1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a:extLst>
                  <a:ext uri="{FF2B5EF4-FFF2-40B4-BE49-F238E27FC236}">
                    <a16:creationId xmlns:a16="http://schemas.microsoft.com/office/drawing/2014/main" id="{DD807602-B947-4984-8017-D89F3B0ADBA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4" name="Straight Connector 283">
                <a:extLst>
                  <a:ext uri="{FF2B5EF4-FFF2-40B4-BE49-F238E27FC236}">
                    <a16:creationId xmlns:a16="http://schemas.microsoft.com/office/drawing/2014/main" id="{57AA37C4-9C24-41F1-98CA-BBD9BE15956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5" name="Straight Connector 284">
                <a:extLst>
                  <a:ext uri="{FF2B5EF4-FFF2-40B4-BE49-F238E27FC236}">
                    <a16:creationId xmlns:a16="http://schemas.microsoft.com/office/drawing/2014/main" id="{692CF8CD-056F-4556-939F-1EFF0FECEC1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6" name="Straight Connector 285">
                <a:extLst>
                  <a:ext uri="{FF2B5EF4-FFF2-40B4-BE49-F238E27FC236}">
                    <a16:creationId xmlns:a16="http://schemas.microsoft.com/office/drawing/2014/main" id="{A29F3FAC-18B2-4886-9A93-44B7AD01DF6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7" name="Straight Connector 286">
                <a:extLst>
                  <a:ext uri="{FF2B5EF4-FFF2-40B4-BE49-F238E27FC236}">
                    <a16:creationId xmlns:a16="http://schemas.microsoft.com/office/drawing/2014/main" id="{35B536E5-4149-49B5-8119-04FF4A5ACF3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8" name="Straight Connector 287">
                <a:extLst>
                  <a:ext uri="{FF2B5EF4-FFF2-40B4-BE49-F238E27FC236}">
                    <a16:creationId xmlns:a16="http://schemas.microsoft.com/office/drawing/2014/main" id="{4A2B8B6A-D5D3-4DAA-AB4B-A1C1086B408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a:extLst>
                  <a:ext uri="{FF2B5EF4-FFF2-40B4-BE49-F238E27FC236}">
                    <a16:creationId xmlns:a16="http://schemas.microsoft.com/office/drawing/2014/main" id="{F8E4C672-BE9E-4026-992B-B2FE6C13618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0" name="Straight Connector 289">
                <a:extLst>
                  <a:ext uri="{FF2B5EF4-FFF2-40B4-BE49-F238E27FC236}">
                    <a16:creationId xmlns:a16="http://schemas.microsoft.com/office/drawing/2014/main" id="{AC36DA4E-F1E7-4B68-ADA1-4F132BDCF23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1" name="Straight Connector 290">
                <a:extLst>
                  <a:ext uri="{FF2B5EF4-FFF2-40B4-BE49-F238E27FC236}">
                    <a16:creationId xmlns:a16="http://schemas.microsoft.com/office/drawing/2014/main" id="{EB5D2532-6A77-4DE1-8BB0-37AA33FD9F2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a:extLst>
                  <a:ext uri="{FF2B5EF4-FFF2-40B4-BE49-F238E27FC236}">
                    <a16:creationId xmlns:a16="http://schemas.microsoft.com/office/drawing/2014/main" id="{BF234A36-BE57-450D-BDA2-AD70152CF5C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3" name="Straight Connector 292">
                <a:extLst>
                  <a:ext uri="{FF2B5EF4-FFF2-40B4-BE49-F238E27FC236}">
                    <a16:creationId xmlns:a16="http://schemas.microsoft.com/office/drawing/2014/main" id="{D461473E-1290-4BD0-B4DF-3C95DCE0F61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a:extLst>
                  <a:ext uri="{FF2B5EF4-FFF2-40B4-BE49-F238E27FC236}">
                    <a16:creationId xmlns:a16="http://schemas.microsoft.com/office/drawing/2014/main" id="{50325318-A62D-4427-B613-AF5E076E3D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5" name="Straight Connector 294">
                <a:extLst>
                  <a:ext uri="{FF2B5EF4-FFF2-40B4-BE49-F238E27FC236}">
                    <a16:creationId xmlns:a16="http://schemas.microsoft.com/office/drawing/2014/main" id="{3F928DB9-6B46-43EF-A7CF-C4B9830CA5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6" name="Straight Connector 295">
                <a:extLst>
                  <a:ext uri="{FF2B5EF4-FFF2-40B4-BE49-F238E27FC236}">
                    <a16:creationId xmlns:a16="http://schemas.microsoft.com/office/drawing/2014/main" id="{BA011901-65F6-4D44-BD40-744878B6B2D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7" name="Straight Connector 296">
                <a:extLst>
                  <a:ext uri="{FF2B5EF4-FFF2-40B4-BE49-F238E27FC236}">
                    <a16:creationId xmlns:a16="http://schemas.microsoft.com/office/drawing/2014/main" id="{E838496B-B788-4873-9E1C-9B4442984E6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a:extLst>
                  <a:ext uri="{FF2B5EF4-FFF2-40B4-BE49-F238E27FC236}">
                    <a16:creationId xmlns:a16="http://schemas.microsoft.com/office/drawing/2014/main" id="{A15262F7-23A5-4A6B-BD2C-44CF82ECDEE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a:extLst>
                  <a:ext uri="{FF2B5EF4-FFF2-40B4-BE49-F238E27FC236}">
                    <a16:creationId xmlns:a16="http://schemas.microsoft.com/office/drawing/2014/main" id="{B5857A42-75EB-4FF2-AF41-2D612A687D3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0" name="Straight Connector 299">
                <a:extLst>
                  <a:ext uri="{FF2B5EF4-FFF2-40B4-BE49-F238E27FC236}">
                    <a16:creationId xmlns:a16="http://schemas.microsoft.com/office/drawing/2014/main" id="{3FC449E1-9573-406B-A201-3E897E668A4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1" name="Straight Connector 300">
                <a:extLst>
                  <a:ext uri="{FF2B5EF4-FFF2-40B4-BE49-F238E27FC236}">
                    <a16:creationId xmlns:a16="http://schemas.microsoft.com/office/drawing/2014/main" id="{71001847-954F-46EC-97E7-E38732517B9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a:extLst>
                  <a:ext uri="{FF2B5EF4-FFF2-40B4-BE49-F238E27FC236}">
                    <a16:creationId xmlns:a16="http://schemas.microsoft.com/office/drawing/2014/main" id="{F3B040FD-D427-4F90-8CFC-D4295224879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3" name="Straight Connector 302">
                <a:extLst>
                  <a:ext uri="{FF2B5EF4-FFF2-40B4-BE49-F238E27FC236}">
                    <a16:creationId xmlns:a16="http://schemas.microsoft.com/office/drawing/2014/main" id="{975C627A-78ED-4D2B-9F9E-26BE2C0A750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a:extLst>
                  <a:ext uri="{FF2B5EF4-FFF2-40B4-BE49-F238E27FC236}">
                    <a16:creationId xmlns:a16="http://schemas.microsoft.com/office/drawing/2014/main" id="{2523831A-B9F1-40EF-B113-873BEFA6609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5" name="Straight Connector 304">
                <a:extLst>
                  <a:ext uri="{FF2B5EF4-FFF2-40B4-BE49-F238E27FC236}">
                    <a16:creationId xmlns:a16="http://schemas.microsoft.com/office/drawing/2014/main" id="{07483313-610C-403C-811D-EE70A78046D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6" name="Straight Connector 305">
                <a:extLst>
                  <a:ext uri="{FF2B5EF4-FFF2-40B4-BE49-F238E27FC236}">
                    <a16:creationId xmlns:a16="http://schemas.microsoft.com/office/drawing/2014/main" id="{E1CE5A29-BB15-441C-B3CD-3D3EE2163DA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a:extLst>
                  <a:ext uri="{FF2B5EF4-FFF2-40B4-BE49-F238E27FC236}">
                    <a16:creationId xmlns:a16="http://schemas.microsoft.com/office/drawing/2014/main" id="{E476D005-3155-4DEF-88DE-068B497DED9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8" name="Straight Connector 307">
                <a:extLst>
                  <a:ext uri="{FF2B5EF4-FFF2-40B4-BE49-F238E27FC236}">
                    <a16:creationId xmlns:a16="http://schemas.microsoft.com/office/drawing/2014/main" id="{2628975E-6165-407B-8A45-7F23746BCC6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a:extLst>
                  <a:ext uri="{FF2B5EF4-FFF2-40B4-BE49-F238E27FC236}">
                    <a16:creationId xmlns:a16="http://schemas.microsoft.com/office/drawing/2014/main" id="{6A69F000-3171-47D5-8EFE-4F201716C07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0" name="Straight Connector 309">
                <a:extLst>
                  <a:ext uri="{FF2B5EF4-FFF2-40B4-BE49-F238E27FC236}">
                    <a16:creationId xmlns:a16="http://schemas.microsoft.com/office/drawing/2014/main" id="{60092325-1C07-4FBC-9C9C-42244C9B9DC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a:extLst>
                  <a:ext uri="{FF2B5EF4-FFF2-40B4-BE49-F238E27FC236}">
                    <a16:creationId xmlns:a16="http://schemas.microsoft.com/office/drawing/2014/main" id="{2A33CB00-75FF-4DFF-9D6A-CEF5EA2E260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2" name="Straight Connector 311">
                <a:extLst>
                  <a:ext uri="{FF2B5EF4-FFF2-40B4-BE49-F238E27FC236}">
                    <a16:creationId xmlns:a16="http://schemas.microsoft.com/office/drawing/2014/main" id="{139B85FF-580E-435C-8523-23A0352695B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3" name="Straight Connector 312">
                <a:extLst>
                  <a:ext uri="{FF2B5EF4-FFF2-40B4-BE49-F238E27FC236}">
                    <a16:creationId xmlns:a16="http://schemas.microsoft.com/office/drawing/2014/main" id="{C53E7419-AF0F-4B69-88BF-853EDC328C5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4" name="Straight Connector 313">
                <a:extLst>
                  <a:ext uri="{FF2B5EF4-FFF2-40B4-BE49-F238E27FC236}">
                    <a16:creationId xmlns:a16="http://schemas.microsoft.com/office/drawing/2014/main" id="{052C8AEF-9C9D-4737-BA0F-DBB3BF0C04C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5" name="Straight Connector 314">
                <a:extLst>
                  <a:ext uri="{FF2B5EF4-FFF2-40B4-BE49-F238E27FC236}">
                    <a16:creationId xmlns:a16="http://schemas.microsoft.com/office/drawing/2014/main" id="{6ADDDBC2-F0DB-4038-98D0-B38749D8C0E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6" name="Straight Connector 315">
                <a:extLst>
                  <a:ext uri="{FF2B5EF4-FFF2-40B4-BE49-F238E27FC236}">
                    <a16:creationId xmlns:a16="http://schemas.microsoft.com/office/drawing/2014/main" id="{E5F14C72-98E5-4A6C-BA03-5E105AA4D4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7" name="Straight Connector 316">
                <a:extLst>
                  <a:ext uri="{FF2B5EF4-FFF2-40B4-BE49-F238E27FC236}">
                    <a16:creationId xmlns:a16="http://schemas.microsoft.com/office/drawing/2014/main" id="{9ACEF013-464E-44D2-9B83-863E69077E1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8" name="Straight Connector 317">
                <a:extLst>
                  <a:ext uri="{FF2B5EF4-FFF2-40B4-BE49-F238E27FC236}">
                    <a16:creationId xmlns:a16="http://schemas.microsoft.com/office/drawing/2014/main" id="{3141F09F-05CE-4CE9-9F5A-861FBC31A8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9" name="Straight Connector 318">
                <a:extLst>
                  <a:ext uri="{FF2B5EF4-FFF2-40B4-BE49-F238E27FC236}">
                    <a16:creationId xmlns:a16="http://schemas.microsoft.com/office/drawing/2014/main" id="{7ED70A3C-4B21-4941-9F11-00A51A748A0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0" name="Straight Connector 319">
                <a:extLst>
                  <a:ext uri="{FF2B5EF4-FFF2-40B4-BE49-F238E27FC236}">
                    <a16:creationId xmlns:a16="http://schemas.microsoft.com/office/drawing/2014/main" id="{11927814-33EF-4FBA-95F7-4138C1C7CEC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1" name="Straight Connector 320">
                <a:extLst>
                  <a:ext uri="{FF2B5EF4-FFF2-40B4-BE49-F238E27FC236}">
                    <a16:creationId xmlns:a16="http://schemas.microsoft.com/office/drawing/2014/main" id="{F4D2B900-3BAC-4EE3-AB6E-9F3212F4DCA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2" name="Straight Connector 321">
                <a:extLst>
                  <a:ext uri="{FF2B5EF4-FFF2-40B4-BE49-F238E27FC236}">
                    <a16:creationId xmlns:a16="http://schemas.microsoft.com/office/drawing/2014/main" id="{FB00017B-AD65-4759-8A6A-B03C70E07BA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3" name="Straight Connector 322">
                <a:extLst>
                  <a:ext uri="{FF2B5EF4-FFF2-40B4-BE49-F238E27FC236}">
                    <a16:creationId xmlns:a16="http://schemas.microsoft.com/office/drawing/2014/main" id="{22C4A8E2-640F-4D30-99EC-A2D2B0FD6E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4" name="Straight Connector 323">
                <a:extLst>
                  <a:ext uri="{FF2B5EF4-FFF2-40B4-BE49-F238E27FC236}">
                    <a16:creationId xmlns:a16="http://schemas.microsoft.com/office/drawing/2014/main" id="{9492085E-DF05-4380-B8C2-93832478CFE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5" name="Straight Connector 324">
                <a:extLst>
                  <a:ext uri="{FF2B5EF4-FFF2-40B4-BE49-F238E27FC236}">
                    <a16:creationId xmlns:a16="http://schemas.microsoft.com/office/drawing/2014/main" id="{49750F82-33DB-42EE-B31F-CC5DE7EBA14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6" name="Straight Connector 325">
                <a:extLst>
                  <a:ext uri="{FF2B5EF4-FFF2-40B4-BE49-F238E27FC236}">
                    <a16:creationId xmlns:a16="http://schemas.microsoft.com/office/drawing/2014/main" id="{60B9848F-8B4C-4440-9BF6-98A4F3F72C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7" name="Straight Connector 326">
                <a:extLst>
                  <a:ext uri="{FF2B5EF4-FFF2-40B4-BE49-F238E27FC236}">
                    <a16:creationId xmlns:a16="http://schemas.microsoft.com/office/drawing/2014/main" id="{E7AA0900-78F5-4163-807F-3DEE6DCBB10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8" name="Straight Connector 327">
                <a:extLst>
                  <a:ext uri="{FF2B5EF4-FFF2-40B4-BE49-F238E27FC236}">
                    <a16:creationId xmlns:a16="http://schemas.microsoft.com/office/drawing/2014/main" id="{0F627689-9632-474B-B3A8-EC1A82A36E6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9" name="Straight Connector 328">
                <a:extLst>
                  <a:ext uri="{FF2B5EF4-FFF2-40B4-BE49-F238E27FC236}">
                    <a16:creationId xmlns:a16="http://schemas.microsoft.com/office/drawing/2014/main" id="{71C6CB03-F81D-48A2-BF05-98D4EF2CC2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0" name="Straight Connector 329">
                <a:extLst>
                  <a:ext uri="{FF2B5EF4-FFF2-40B4-BE49-F238E27FC236}">
                    <a16:creationId xmlns:a16="http://schemas.microsoft.com/office/drawing/2014/main" id="{12FB4D2F-4789-48A1-A4AA-F318ED2BA5B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1" name="Straight Connector 330">
                <a:extLst>
                  <a:ext uri="{FF2B5EF4-FFF2-40B4-BE49-F238E27FC236}">
                    <a16:creationId xmlns:a16="http://schemas.microsoft.com/office/drawing/2014/main" id="{64B8907A-2A80-490C-AACF-678CA6DE19D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2" name="Straight Connector 331">
                <a:extLst>
                  <a:ext uri="{FF2B5EF4-FFF2-40B4-BE49-F238E27FC236}">
                    <a16:creationId xmlns:a16="http://schemas.microsoft.com/office/drawing/2014/main" id="{A175CCF3-4796-4C76-A92E-B495335FB45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3" name="Straight Connector 332">
                <a:extLst>
                  <a:ext uri="{FF2B5EF4-FFF2-40B4-BE49-F238E27FC236}">
                    <a16:creationId xmlns:a16="http://schemas.microsoft.com/office/drawing/2014/main" id="{8CFC6D15-64F3-449C-8C0B-3FCB2976D26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4" name="Straight Connector 333">
                <a:extLst>
                  <a:ext uri="{FF2B5EF4-FFF2-40B4-BE49-F238E27FC236}">
                    <a16:creationId xmlns:a16="http://schemas.microsoft.com/office/drawing/2014/main" id="{008AA4A6-DD28-4235-AAE3-CC28DF83430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5" name="Straight Connector 334">
                <a:extLst>
                  <a:ext uri="{FF2B5EF4-FFF2-40B4-BE49-F238E27FC236}">
                    <a16:creationId xmlns:a16="http://schemas.microsoft.com/office/drawing/2014/main" id="{3D393E8B-AAB8-4606-A4FA-815EDABDD1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6" name="Straight Connector 335">
                <a:extLst>
                  <a:ext uri="{FF2B5EF4-FFF2-40B4-BE49-F238E27FC236}">
                    <a16:creationId xmlns:a16="http://schemas.microsoft.com/office/drawing/2014/main" id="{8BA7B770-7EB6-4AC1-B028-9C45DEE440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7" name="Straight Connector 336">
                <a:extLst>
                  <a:ext uri="{FF2B5EF4-FFF2-40B4-BE49-F238E27FC236}">
                    <a16:creationId xmlns:a16="http://schemas.microsoft.com/office/drawing/2014/main" id="{D87B822C-3951-4E65-A45D-7160FAC3FD0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8" name="Straight Connector 337">
                <a:extLst>
                  <a:ext uri="{FF2B5EF4-FFF2-40B4-BE49-F238E27FC236}">
                    <a16:creationId xmlns:a16="http://schemas.microsoft.com/office/drawing/2014/main" id="{54B9CDF0-DC54-4868-B60A-6840FDE6A29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9" name="Straight Connector 338">
                <a:extLst>
                  <a:ext uri="{FF2B5EF4-FFF2-40B4-BE49-F238E27FC236}">
                    <a16:creationId xmlns:a16="http://schemas.microsoft.com/office/drawing/2014/main" id="{3706BEC8-029B-4E0F-A55F-A552E1DE26C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0" name="Straight Connector 339">
                <a:extLst>
                  <a:ext uri="{FF2B5EF4-FFF2-40B4-BE49-F238E27FC236}">
                    <a16:creationId xmlns:a16="http://schemas.microsoft.com/office/drawing/2014/main" id="{25EBA5EB-4807-4E96-BA08-B6B74AE0405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1" name="Straight Connector 340">
                <a:extLst>
                  <a:ext uri="{FF2B5EF4-FFF2-40B4-BE49-F238E27FC236}">
                    <a16:creationId xmlns:a16="http://schemas.microsoft.com/office/drawing/2014/main" id="{5548885E-CABE-42B5-B06A-1E6B9B19811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grpSp>
      <p:sp>
        <p:nvSpPr>
          <p:cNvPr id="3" name="Content Placeholder 2">
            <a:extLst>
              <a:ext uri="{FF2B5EF4-FFF2-40B4-BE49-F238E27FC236}">
                <a16:creationId xmlns:a16="http://schemas.microsoft.com/office/drawing/2014/main" id="{8867AA15-4F56-48F2-A0FF-240757037B88}"/>
              </a:ext>
            </a:extLst>
          </p:cNvPr>
          <p:cNvSpPr>
            <a:spLocks noGrp="1"/>
          </p:cNvSpPr>
          <p:nvPr>
            <p:ph idx="1"/>
          </p:nvPr>
        </p:nvSpPr>
        <p:spPr>
          <a:xfrm>
            <a:off x="301141" y="1518891"/>
            <a:ext cx="10131425" cy="3649133"/>
          </a:xfrm>
        </p:spPr>
        <p:txBody>
          <a:bodyPr/>
          <a:lstStyle/>
          <a:p>
            <a:r>
              <a:rPr lang="en-US" dirty="0"/>
              <a:t>Pervasive computing (also called ubiquitous computing) is the growing trend toward embedding microprocessor.</a:t>
            </a:r>
          </a:p>
          <a:p>
            <a:r>
              <a:rPr lang="en-US" dirty="0"/>
              <a:t>Integration of information and communications Technology into people’s lives and environments, made possible by the growing availability of microprocessors with inbuilt communication facilities.</a:t>
            </a:r>
          </a:p>
          <a:p>
            <a:r>
              <a:rPr lang="en-US" dirty="0"/>
              <a:t>It spreads intelligent and connectivity to every device almost every thing.</a:t>
            </a:r>
          </a:p>
          <a:p>
            <a:pPr marL="0" indent="0">
              <a:buNone/>
            </a:pPr>
            <a:r>
              <a:rPr lang="en-US" dirty="0"/>
              <a:t>	Cars, Aircraft, Irrigation, Refrigerator etc.</a:t>
            </a:r>
          </a:p>
          <a:p>
            <a:endParaRPr lang="en-US" dirty="0"/>
          </a:p>
        </p:txBody>
      </p:sp>
      <p:pic>
        <p:nvPicPr>
          <p:cNvPr id="2052" name="Picture 4" descr="Image result for what is pervasive computing png image">
            <a:extLst>
              <a:ext uri="{FF2B5EF4-FFF2-40B4-BE49-F238E27FC236}">
                <a16:creationId xmlns:a16="http://schemas.microsoft.com/office/drawing/2014/main" id="{6F4381BC-BB09-4C9C-831A-0F4163488CA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62312" y="3479126"/>
            <a:ext cx="5295680" cy="3371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38249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8652B-B439-4AB5-8773-417F1E05177E}"/>
              </a:ext>
            </a:extLst>
          </p:cNvPr>
          <p:cNvSpPr>
            <a:spLocks noGrp="1"/>
          </p:cNvSpPr>
          <p:nvPr>
            <p:ph type="title"/>
          </p:nvPr>
        </p:nvSpPr>
        <p:spPr>
          <a:xfrm>
            <a:off x="1155855" y="609600"/>
            <a:ext cx="8554473" cy="1456267"/>
          </a:xfrm>
        </p:spPr>
        <p:txBody>
          <a:bodyPr/>
          <a:lstStyle/>
          <a:p>
            <a:r>
              <a:rPr lang="en-US" dirty="0"/>
              <a:t>Introduction</a:t>
            </a:r>
          </a:p>
        </p:txBody>
      </p:sp>
      <p:sp>
        <p:nvSpPr>
          <p:cNvPr id="3" name="Content Placeholder 2">
            <a:extLst>
              <a:ext uri="{FF2B5EF4-FFF2-40B4-BE49-F238E27FC236}">
                <a16:creationId xmlns:a16="http://schemas.microsoft.com/office/drawing/2014/main" id="{22649962-D8AC-4FB7-9FFA-795446287C51}"/>
              </a:ext>
            </a:extLst>
          </p:cNvPr>
          <p:cNvSpPr>
            <a:spLocks noGrp="1"/>
          </p:cNvSpPr>
          <p:nvPr>
            <p:ph idx="1"/>
          </p:nvPr>
        </p:nvSpPr>
        <p:spPr>
          <a:xfrm>
            <a:off x="756140" y="1860713"/>
            <a:ext cx="10131425" cy="3649133"/>
          </a:xfrm>
        </p:spPr>
        <p:txBody>
          <a:bodyPr/>
          <a:lstStyle/>
          <a:p>
            <a:r>
              <a:rPr lang="en-US" dirty="0"/>
              <a:t>This automatic irrigation system can controls and provide adequate amount of water which intern saves the greenery of the lawn and Farm. </a:t>
            </a:r>
          </a:p>
          <a:p>
            <a:r>
              <a:rPr lang="en-US" dirty="0"/>
              <a:t>In the system Sensor (soil moisture) sense the moisture value in soil and microcontroller controls the water motor according to the soil moisture value and notifies the water motor sates by glowing blub insight and with SMS notification remotely.</a:t>
            </a:r>
          </a:p>
          <a:p>
            <a:endParaRPr lang="en-US" dirty="0"/>
          </a:p>
        </p:txBody>
      </p:sp>
    </p:spTree>
    <p:extLst>
      <p:ext uri="{BB962C8B-B14F-4D97-AF65-F5344CB8AC3E}">
        <p14:creationId xmlns:p14="http://schemas.microsoft.com/office/powerpoint/2010/main" val="14293902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A805B-47D8-446C-AE9F-5B476E9D239A}"/>
              </a:ext>
            </a:extLst>
          </p:cNvPr>
          <p:cNvSpPr>
            <a:spLocks noGrp="1"/>
          </p:cNvSpPr>
          <p:nvPr>
            <p:ph type="title"/>
          </p:nvPr>
        </p:nvSpPr>
        <p:spPr/>
        <p:txBody>
          <a:bodyPr/>
          <a:lstStyle/>
          <a:p>
            <a:r>
              <a:rPr lang="en-US" b="1" dirty="0"/>
              <a:t>Aim and Objectives</a:t>
            </a:r>
            <a:endParaRPr lang="en-US" dirty="0"/>
          </a:p>
        </p:txBody>
      </p:sp>
      <p:sp>
        <p:nvSpPr>
          <p:cNvPr id="3" name="Content Placeholder 2">
            <a:extLst>
              <a:ext uri="{FF2B5EF4-FFF2-40B4-BE49-F238E27FC236}">
                <a16:creationId xmlns:a16="http://schemas.microsoft.com/office/drawing/2014/main" id="{73AFEA29-44F0-49D0-8BD1-B34DBC947A08}"/>
              </a:ext>
            </a:extLst>
          </p:cNvPr>
          <p:cNvSpPr>
            <a:spLocks noGrp="1"/>
          </p:cNvSpPr>
          <p:nvPr>
            <p:ph idx="1"/>
          </p:nvPr>
        </p:nvSpPr>
        <p:spPr/>
        <p:txBody>
          <a:bodyPr/>
          <a:lstStyle/>
          <a:p>
            <a:pPr marL="0" indent="0">
              <a:buNone/>
            </a:pPr>
            <a:r>
              <a:rPr lang="en-US" b="1" u="sng" dirty="0"/>
              <a:t>Aim</a:t>
            </a:r>
            <a:endParaRPr lang="en-US" b="1" dirty="0"/>
          </a:p>
          <a:p>
            <a:r>
              <a:rPr lang="en-US" dirty="0"/>
              <a:t>To develop an Arduino based smart Irrigation system thereby saving time &amp; power for the farmer.</a:t>
            </a:r>
          </a:p>
          <a:p>
            <a:pPr marL="0" indent="0">
              <a:buNone/>
            </a:pPr>
            <a:r>
              <a:rPr lang="en-US" b="1" u="sng" dirty="0"/>
              <a:t>Objectives</a:t>
            </a:r>
            <a:endParaRPr lang="en-US" b="1" dirty="0"/>
          </a:p>
          <a:p>
            <a:pPr lvl="0"/>
            <a:r>
              <a:rPr lang="en-US" dirty="0"/>
              <a:t>Detect moisture of soil using soil moisture sensor.</a:t>
            </a:r>
          </a:p>
          <a:p>
            <a:pPr lvl="0"/>
            <a:r>
              <a:rPr lang="en-US" dirty="0"/>
              <a:t>Operate water motor according to the soil moisture detected by the sensor.</a:t>
            </a:r>
          </a:p>
          <a:p>
            <a:pPr lvl="0"/>
            <a:r>
              <a:rPr lang="en-US" dirty="0"/>
              <a:t>Notify the status of soil moisture and water motor to the individual through GSM Module remotely and locally indicate through on-sight light bulb.</a:t>
            </a:r>
          </a:p>
          <a:p>
            <a:endParaRPr lang="en-US" dirty="0"/>
          </a:p>
          <a:p>
            <a:endParaRPr lang="en-US" dirty="0"/>
          </a:p>
        </p:txBody>
      </p:sp>
    </p:spTree>
    <p:extLst>
      <p:ext uri="{BB962C8B-B14F-4D97-AF65-F5344CB8AC3E}">
        <p14:creationId xmlns:p14="http://schemas.microsoft.com/office/powerpoint/2010/main" val="32619209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874180D-311A-4703-B3C5-D657B14AC9E1}"/>
              </a:ext>
            </a:extLst>
          </p:cNvPr>
          <p:cNvPicPr/>
          <p:nvPr/>
        </p:nvPicPr>
        <p:blipFill>
          <a:blip r:embed="rId2">
            <a:extLst>
              <a:ext uri="{28A0092B-C50C-407E-A947-70E740481C1C}">
                <a14:useLocalDpi xmlns:a14="http://schemas.microsoft.com/office/drawing/2010/main" val="0"/>
              </a:ext>
            </a:extLst>
          </a:blip>
          <a:stretch>
            <a:fillRect/>
          </a:stretch>
        </p:blipFill>
        <p:spPr>
          <a:xfrm>
            <a:off x="1684607" y="1604434"/>
            <a:ext cx="7501596" cy="3649132"/>
          </a:xfrm>
          <a:prstGeom prst="rect">
            <a:avLst/>
          </a:prstGeom>
          <a:effectLst>
            <a:outerShdw blurRad="50800" dist="38100" dir="8100000" algn="tr" rotWithShape="0">
              <a:prstClr val="black">
                <a:alpha val="40000"/>
              </a:prstClr>
            </a:outerShdw>
          </a:effectLst>
        </p:spPr>
      </p:pic>
      <p:sp>
        <p:nvSpPr>
          <p:cNvPr id="2" name="Title 1">
            <a:extLst>
              <a:ext uri="{FF2B5EF4-FFF2-40B4-BE49-F238E27FC236}">
                <a16:creationId xmlns:a16="http://schemas.microsoft.com/office/drawing/2014/main" id="{3AF3744A-085C-4779-B577-5C4FC6E9AA4B}"/>
              </a:ext>
            </a:extLst>
          </p:cNvPr>
          <p:cNvSpPr>
            <a:spLocks noGrp="1"/>
          </p:cNvSpPr>
          <p:nvPr>
            <p:ph type="title"/>
          </p:nvPr>
        </p:nvSpPr>
        <p:spPr/>
        <p:txBody>
          <a:bodyPr/>
          <a:lstStyle/>
          <a:p>
            <a:r>
              <a:rPr lang="en-US" dirty="0"/>
              <a:t>Problem domain</a:t>
            </a:r>
          </a:p>
        </p:txBody>
      </p:sp>
      <p:sp>
        <p:nvSpPr>
          <p:cNvPr id="3" name="Content Placeholder 2">
            <a:extLst>
              <a:ext uri="{FF2B5EF4-FFF2-40B4-BE49-F238E27FC236}">
                <a16:creationId xmlns:a16="http://schemas.microsoft.com/office/drawing/2014/main" id="{C41DED7B-D1D8-406A-9398-E6D92C6CBBF5}"/>
              </a:ext>
            </a:extLst>
          </p:cNvPr>
          <p:cNvSpPr>
            <a:spLocks noGrp="1"/>
          </p:cNvSpPr>
          <p:nvPr>
            <p:ph idx="1"/>
          </p:nvPr>
        </p:nvSpPr>
        <p:spPr>
          <a:xfrm>
            <a:off x="685800" y="3577166"/>
            <a:ext cx="10131425" cy="3649133"/>
          </a:xfrm>
        </p:spPr>
        <p:txBody>
          <a:bodyPr/>
          <a:lstStyle/>
          <a:p>
            <a:endParaRPr lang="en-US" dirty="0"/>
          </a:p>
          <a:p>
            <a:endParaRPr lang="en-US" dirty="0"/>
          </a:p>
          <a:p>
            <a:endParaRPr lang="en-US" dirty="0"/>
          </a:p>
          <a:p>
            <a:r>
              <a:rPr lang="en-US" dirty="0"/>
              <a:t>Manual irrigation brings many problems from water wastage to inadequate supply of water in farm.</a:t>
            </a:r>
          </a:p>
          <a:p>
            <a:r>
              <a:rPr lang="en-US" dirty="0"/>
              <a:t>They are compelled to waste their time in this monotonous task.</a:t>
            </a:r>
          </a:p>
          <a:p>
            <a:endParaRPr lang="en-US" dirty="0"/>
          </a:p>
        </p:txBody>
      </p:sp>
    </p:spTree>
    <p:extLst>
      <p:ext uri="{BB962C8B-B14F-4D97-AF65-F5344CB8AC3E}">
        <p14:creationId xmlns:p14="http://schemas.microsoft.com/office/powerpoint/2010/main" val="17552669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86DC8-8D38-4F2A-8581-560A2C824255}"/>
              </a:ext>
            </a:extLst>
          </p:cNvPr>
          <p:cNvSpPr>
            <a:spLocks noGrp="1"/>
          </p:cNvSpPr>
          <p:nvPr>
            <p:ph type="title"/>
          </p:nvPr>
        </p:nvSpPr>
        <p:spPr/>
        <p:txBody>
          <a:bodyPr/>
          <a:lstStyle/>
          <a:p>
            <a:r>
              <a:rPr lang="en-US" dirty="0"/>
              <a:t>Solution</a:t>
            </a:r>
          </a:p>
        </p:txBody>
      </p:sp>
      <p:sp>
        <p:nvSpPr>
          <p:cNvPr id="3" name="Content Placeholder 2">
            <a:extLst>
              <a:ext uri="{FF2B5EF4-FFF2-40B4-BE49-F238E27FC236}">
                <a16:creationId xmlns:a16="http://schemas.microsoft.com/office/drawing/2014/main" id="{A7D9D587-8F6B-436C-9DB6-AC8761887936}"/>
              </a:ext>
            </a:extLst>
          </p:cNvPr>
          <p:cNvSpPr>
            <a:spLocks noGrp="1"/>
          </p:cNvSpPr>
          <p:nvPr>
            <p:ph idx="1"/>
          </p:nvPr>
        </p:nvSpPr>
        <p:spPr>
          <a:xfrm>
            <a:off x="685801" y="2142067"/>
            <a:ext cx="10131425" cy="4469748"/>
          </a:xfrm>
        </p:spPr>
        <p:txBody>
          <a:bodyPr>
            <a:normAutofit/>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Look at the image above how happy this farmer seems to be right now.</a:t>
            </a:r>
          </a:p>
          <a:p>
            <a:r>
              <a:rPr lang="en-US" dirty="0"/>
              <a:t> All the stuffs now are controlled automatically by smart Irrigation system. </a:t>
            </a:r>
          </a:p>
        </p:txBody>
      </p:sp>
      <p:pic>
        <p:nvPicPr>
          <p:cNvPr id="4" name="Picture 3">
            <a:extLst>
              <a:ext uri="{FF2B5EF4-FFF2-40B4-BE49-F238E27FC236}">
                <a16:creationId xmlns:a16="http://schemas.microsoft.com/office/drawing/2014/main" id="{8FA31036-0F5A-4902-9136-9B0085066C9F}"/>
              </a:ext>
            </a:extLst>
          </p:cNvPr>
          <p:cNvPicPr/>
          <p:nvPr/>
        </p:nvPicPr>
        <p:blipFill>
          <a:blip r:embed="rId2">
            <a:extLst>
              <a:ext uri="{28A0092B-C50C-407E-A947-70E740481C1C}">
                <a14:useLocalDpi xmlns:a14="http://schemas.microsoft.com/office/drawing/2010/main" val="0"/>
              </a:ext>
            </a:extLst>
          </a:blip>
          <a:stretch>
            <a:fillRect/>
          </a:stretch>
        </p:blipFill>
        <p:spPr>
          <a:xfrm>
            <a:off x="1374774" y="1589829"/>
            <a:ext cx="7755158" cy="4037248"/>
          </a:xfrm>
          <a:prstGeom prst="rect">
            <a:avLst/>
          </a:prstGeom>
          <a:effectLst>
            <a:outerShdw blurRad="50800" dist="38100" dir="8100000" algn="tr" rotWithShape="0">
              <a:prstClr val="black">
                <a:alpha val="40000"/>
              </a:prstClr>
            </a:outerShdw>
          </a:effectLst>
        </p:spPr>
      </p:pic>
    </p:spTree>
    <p:extLst>
      <p:ext uri="{BB962C8B-B14F-4D97-AF65-F5344CB8AC3E}">
        <p14:creationId xmlns:p14="http://schemas.microsoft.com/office/powerpoint/2010/main" val="16868462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8D525-4C7D-4ED1-94EF-729A45123A6F}"/>
              </a:ext>
            </a:extLst>
          </p:cNvPr>
          <p:cNvSpPr>
            <a:spLocks noGrp="1"/>
          </p:cNvSpPr>
          <p:nvPr>
            <p:ph type="title"/>
          </p:nvPr>
        </p:nvSpPr>
        <p:spPr/>
        <p:txBody>
          <a:bodyPr/>
          <a:lstStyle/>
          <a:p>
            <a:r>
              <a:rPr lang="en-US" dirty="0"/>
              <a:t>Hardware Required</a:t>
            </a:r>
          </a:p>
        </p:txBody>
      </p:sp>
      <p:sp>
        <p:nvSpPr>
          <p:cNvPr id="3" name="Content Placeholder 2">
            <a:extLst>
              <a:ext uri="{FF2B5EF4-FFF2-40B4-BE49-F238E27FC236}">
                <a16:creationId xmlns:a16="http://schemas.microsoft.com/office/drawing/2014/main" id="{5878E770-AFB7-434D-8E1F-B693BF9CFE6D}"/>
              </a:ext>
            </a:extLst>
          </p:cNvPr>
          <p:cNvSpPr>
            <a:spLocks noGrp="1"/>
          </p:cNvSpPr>
          <p:nvPr>
            <p:ph idx="1"/>
          </p:nvPr>
        </p:nvSpPr>
        <p:spPr>
          <a:xfrm>
            <a:off x="685801" y="2142067"/>
            <a:ext cx="3154679" cy="3649133"/>
          </a:xfrm>
        </p:spPr>
        <p:txBody>
          <a:bodyPr/>
          <a:lstStyle/>
          <a:p>
            <a:r>
              <a:rPr lang="en-US" dirty="0"/>
              <a:t>Arduino Uno</a:t>
            </a:r>
          </a:p>
          <a:p>
            <a:r>
              <a:rPr lang="en-US" dirty="0"/>
              <a:t>Breadboard</a:t>
            </a:r>
          </a:p>
          <a:p>
            <a:r>
              <a:rPr lang="en-US" dirty="0"/>
              <a:t>Soil moisture sensor</a:t>
            </a:r>
          </a:p>
          <a:p>
            <a:r>
              <a:rPr lang="en-US" dirty="0"/>
              <a:t>GSM module</a:t>
            </a:r>
          </a:p>
          <a:p>
            <a:r>
              <a:rPr lang="en-US" dirty="0"/>
              <a:t>Water motor</a:t>
            </a:r>
          </a:p>
          <a:p>
            <a:r>
              <a:rPr lang="en-US" dirty="0"/>
              <a:t>Relay (multiple)</a:t>
            </a:r>
          </a:p>
          <a:p>
            <a:r>
              <a:rPr lang="en-US" dirty="0"/>
              <a:t>Blub, holder and wires</a:t>
            </a:r>
          </a:p>
          <a:p>
            <a:r>
              <a:rPr lang="en-US" dirty="0"/>
              <a:t>Power battery 9v</a:t>
            </a:r>
          </a:p>
          <a:p>
            <a:r>
              <a:rPr lang="en-US" dirty="0"/>
              <a:t>Jumper wires</a:t>
            </a:r>
          </a:p>
        </p:txBody>
      </p:sp>
      <p:pic>
        <p:nvPicPr>
          <p:cNvPr id="4" name="Picture 3">
            <a:extLst>
              <a:ext uri="{FF2B5EF4-FFF2-40B4-BE49-F238E27FC236}">
                <a16:creationId xmlns:a16="http://schemas.microsoft.com/office/drawing/2014/main" id="{106390F0-E7B8-4804-8370-A2461563498E}"/>
              </a:ext>
            </a:extLst>
          </p:cNvPr>
          <p:cNvPicPr>
            <a:picLocks noChangeAspect="1"/>
          </p:cNvPicPr>
          <p:nvPr/>
        </p:nvPicPr>
        <p:blipFill>
          <a:blip r:embed="rId2"/>
          <a:stretch>
            <a:fillRect/>
          </a:stretch>
        </p:blipFill>
        <p:spPr>
          <a:xfrm>
            <a:off x="5092506" y="609600"/>
            <a:ext cx="6827300" cy="6099506"/>
          </a:xfrm>
          <a:prstGeom prst="rect">
            <a:avLst/>
          </a:prstGeom>
        </p:spPr>
      </p:pic>
    </p:spTree>
    <p:extLst>
      <p:ext uri="{BB962C8B-B14F-4D97-AF65-F5344CB8AC3E}">
        <p14:creationId xmlns:p14="http://schemas.microsoft.com/office/powerpoint/2010/main" val="8741187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D5C12-4D47-4CD7-A82F-37CB3D1A71EE}"/>
              </a:ext>
            </a:extLst>
          </p:cNvPr>
          <p:cNvSpPr>
            <a:spLocks noGrp="1"/>
          </p:cNvSpPr>
          <p:nvPr>
            <p:ph type="title"/>
          </p:nvPr>
        </p:nvSpPr>
        <p:spPr/>
        <p:txBody>
          <a:bodyPr/>
          <a:lstStyle/>
          <a:p>
            <a:r>
              <a:rPr lang="en-US" dirty="0"/>
              <a:t>The build</a:t>
            </a:r>
          </a:p>
        </p:txBody>
      </p:sp>
      <p:sp>
        <p:nvSpPr>
          <p:cNvPr id="3" name="Content Placeholder 2">
            <a:extLst>
              <a:ext uri="{FF2B5EF4-FFF2-40B4-BE49-F238E27FC236}">
                <a16:creationId xmlns:a16="http://schemas.microsoft.com/office/drawing/2014/main" id="{3880DA60-B2E3-4A16-9ADE-A5496592FAFC}"/>
              </a:ext>
            </a:extLst>
          </p:cNvPr>
          <p:cNvSpPr>
            <a:spLocks noGrp="1"/>
          </p:cNvSpPr>
          <p:nvPr>
            <p:ph idx="1"/>
          </p:nvPr>
        </p:nvSpPr>
        <p:spPr>
          <a:xfrm>
            <a:off x="685802" y="1702191"/>
            <a:ext cx="4454766" cy="4089009"/>
          </a:xfrm>
        </p:spPr>
        <p:txBody>
          <a:bodyPr/>
          <a:lstStyle/>
          <a:p>
            <a:r>
              <a:rPr lang="en-US" dirty="0"/>
              <a:t>Working of this Automatic Irrigation system is quite simple. </a:t>
            </a:r>
          </a:p>
          <a:p>
            <a:r>
              <a:rPr lang="en-US" dirty="0"/>
              <a:t>Moisture sensor collects the analog signal which is processed by microcontroller and action is taken according to the obtained moisture vale.</a:t>
            </a:r>
          </a:p>
        </p:txBody>
      </p:sp>
      <p:pic>
        <p:nvPicPr>
          <p:cNvPr id="5" name="Picture 4">
            <a:extLst>
              <a:ext uri="{FF2B5EF4-FFF2-40B4-BE49-F238E27FC236}">
                <a16:creationId xmlns:a16="http://schemas.microsoft.com/office/drawing/2014/main" id="{224442EC-727A-4BDC-96DD-1794F3C45265}"/>
              </a:ext>
            </a:extLst>
          </p:cNvPr>
          <p:cNvPicPr>
            <a:picLocks noChangeAspect="1"/>
          </p:cNvPicPr>
          <p:nvPr/>
        </p:nvPicPr>
        <p:blipFill>
          <a:blip r:embed="rId2"/>
          <a:stretch>
            <a:fillRect/>
          </a:stretch>
        </p:blipFill>
        <p:spPr>
          <a:xfrm>
            <a:off x="5923722" y="629686"/>
            <a:ext cx="6016487" cy="5941454"/>
          </a:xfrm>
          <a:prstGeom prst="rect">
            <a:avLst/>
          </a:prstGeom>
          <a:ln>
            <a:noFill/>
          </a:ln>
          <a:effectLst>
            <a:innerShdw blurRad="63500" dist="50800" dir="5400000">
              <a:prstClr val="black">
                <a:alpha val="50000"/>
              </a:prstClr>
            </a:innerShdw>
          </a:effectLst>
          <a:scene3d>
            <a:camera prst="orthographicFront">
              <a:rot lat="0" lon="0" rev="0"/>
            </a:camera>
            <a:lightRig rig="balanced" dir="t">
              <a:rot lat="0" lon="0" rev="8700000"/>
            </a:lightRig>
          </a:scene3d>
          <a:sp3d>
            <a:bevelT w="190500" h="38100"/>
          </a:sp3d>
        </p:spPr>
      </p:pic>
    </p:spTree>
    <p:extLst>
      <p:ext uri="{BB962C8B-B14F-4D97-AF65-F5344CB8AC3E}">
        <p14:creationId xmlns:p14="http://schemas.microsoft.com/office/powerpoint/2010/main" val="15755640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BDF54-7BCC-495C-8A16-395C71B031CA}"/>
              </a:ext>
            </a:extLst>
          </p:cNvPr>
          <p:cNvSpPr>
            <a:spLocks noGrp="1"/>
          </p:cNvSpPr>
          <p:nvPr>
            <p:ph type="title"/>
          </p:nvPr>
        </p:nvSpPr>
        <p:spPr/>
        <p:txBody>
          <a:bodyPr/>
          <a:lstStyle/>
          <a:p>
            <a:r>
              <a:rPr lang="en-US" b="1" dirty="0"/>
              <a:t>Troubleshooting</a:t>
            </a:r>
            <a:br>
              <a:rPr lang="en-US" b="1" dirty="0"/>
            </a:br>
            <a:endParaRPr lang="en-US" dirty="0"/>
          </a:p>
        </p:txBody>
      </p:sp>
      <p:sp>
        <p:nvSpPr>
          <p:cNvPr id="3" name="Content Placeholder 2">
            <a:extLst>
              <a:ext uri="{FF2B5EF4-FFF2-40B4-BE49-F238E27FC236}">
                <a16:creationId xmlns:a16="http://schemas.microsoft.com/office/drawing/2014/main" id="{6BE9830A-B1A0-4F93-8C9D-52283F58D975}"/>
              </a:ext>
            </a:extLst>
          </p:cNvPr>
          <p:cNvSpPr>
            <a:spLocks noGrp="1"/>
          </p:cNvSpPr>
          <p:nvPr>
            <p:ph idx="1"/>
          </p:nvPr>
        </p:nvSpPr>
        <p:spPr>
          <a:xfrm>
            <a:off x="685800" y="1604433"/>
            <a:ext cx="10131425" cy="3649133"/>
          </a:xfrm>
        </p:spPr>
        <p:txBody>
          <a:bodyPr/>
          <a:lstStyle/>
          <a:p>
            <a:pPr marL="0" indent="0">
              <a:buNone/>
            </a:pPr>
            <a:r>
              <a:rPr lang="en-US" dirty="0"/>
              <a:t>In case of any errors during the build, the following steps can assist in troubleshooting.</a:t>
            </a:r>
          </a:p>
          <a:p>
            <a:pPr lvl="0"/>
            <a:r>
              <a:rPr lang="en-US" dirty="0"/>
              <a:t>There may be a condition when the soil moisture sensor may not cause the water motor to operate. During then, we can check if it is working or not by looking at the serial the serial motor. </a:t>
            </a:r>
          </a:p>
          <a:p>
            <a:pPr lvl="0"/>
            <a:r>
              <a:rPr lang="en-US" dirty="0"/>
              <a:t>If there are values showing up, then we can check the connectivity of water motor.</a:t>
            </a:r>
          </a:p>
          <a:p>
            <a:r>
              <a:rPr lang="en-US" dirty="0"/>
              <a:t>Similarly, if there is no notification on the user’s phone, we can double check the connectivity of the GSM module and the sim card inserted</a:t>
            </a:r>
          </a:p>
        </p:txBody>
      </p:sp>
    </p:spTree>
    <p:extLst>
      <p:ext uri="{BB962C8B-B14F-4D97-AF65-F5344CB8AC3E}">
        <p14:creationId xmlns:p14="http://schemas.microsoft.com/office/powerpoint/2010/main" val="16698694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3F296A"/>
      </a:dk2>
      <a:lt2>
        <a:srgbClr val="EBEBEB"/>
      </a:lt2>
      <a:accent1>
        <a:srgbClr val="E84574"/>
      </a:accent1>
      <a:accent2>
        <a:srgbClr val="798FF2"/>
      </a:accent2>
      <a:accent3>
        <a:srgbClr val="95C369"/>
      </a:accent3>
      <a:accent4>
        <a:srgbClr val="EE875A"/>
      </a:accent4>
      <a:accent5>
        <a:srgbClr val="C363E8"/>
      </a:accent5>
      <a:accent6>
        <a:srgbClr val="6AADC8"/>
      </a:accent6>
      <a:hlink>
        <a:srgbClr val="FE80C7"/>
      </a:hlink>
      <a:folHlink>
        <a:srgbClr val="FBA3EC"/>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TM22566005_Future Celestial Design_SL_V1.potx" id="{4D7EEECD-5075-4B82-9105-368DEFA7AB13}" vid="{D41F9EA6-E4AB-41CF-B6AA-BCB3B7F9240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415B3C4-7FB6-414C-8C24-8862C0E6C9F3}">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C94D8E57-4A0C-4C18-9517-59F50323F01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E12C2FA-3740-4055-BA8A-74A1458F4A5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Celestial design</Template>
  <TotalTime>0</TotalTime>
  <Words>620</Words>
  <Application>Microsoft Office PowerPoint</Application>
  <PresentationFormat>Widescreen</PresentationFormat>
  <Paragraphs>74</Paragraphs>
  <Slides>12</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Celestial</vt:lpstr>
      <vt:lpstr>automatic irrigation system</vt:lpstr>
      <vt:lpstr>Pervasive Computing</vt:lpstr>
      <vt:lpstr>Introduction</vt:lpstr>
      <vt:lpstr>Aim and Objectives</vt:lpstr>
      <vt:lpstr>Problem domain</vt:lpstr>
      <vt:lpstr>Solution</vt:lpstr>
      <vt:lpstr>Hardware Required</vt:lpstr>
      <vt:lpstr>The build</vt:lpstr>
      <vt:lpstr>Troubleshooting </vt:lpstr>
      <vt:lpstr>Other Application</vt:lpstr>
      <vt:lpstr>Future Scope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2019-05-18T18:00:30Z</dcterms:created>
  <dcterms:modified xsi:type="dcterms:W3CDTF">2019-05-18T19:04:07Z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