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0"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4/3/2019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4/3/2019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Internet of Things – </a:t>
            </a:r>
            <a:r>
              <a:rPr lang="en-US"/>
              <a:t>Ethical Issues</a:t>
            </a:r>
            <a:endParaRPr lang="en-US" dirty="0"/>
          </a:p>
        </p:txBody>
      </p:sp>
      <p:sp>
        <p:nvSpPr>
          <p:cNvPr id="5" name="Subtitle 4">
            <a:extLst>
              <a:ext uri="{FF2B5EF4-FFF2-40B4-BE49-F238E27FC236}">
                <a16:creationId xmlns:a16="http://schemas.microsoft.com/office/drawing/2014/main" id="{DC749783-0004-48FE-9EE9-0752ABFEFC18}"/>
              </a:ext>
            </a:extLst>
          </p:cNvPr>
          <p:cNvSpPr>
            <a:spLocks noGrp="1"/>
          </p:cNvSpPr>
          <p:nvPr>
            <p:ph type="subTitle" idx="1"/>
          </p:nvPr>
        </p:nvSpPr>
        <p:spPr>
          <a:xfrm>
            <a:off x="1038132" y="4708283"/>
            <a:ext cx="8144134" cy="1117687"/>
          </a:xfrm>
        </p:spPr>
        <p:txBody>
          <a:bodyPr/>
          <a:lstStyle/>
          <a:p>
            <a:endParaRPr lang="en-US" dirty="0"/>
          </a:p>
        </p:txBody>
      </p:sp>
    </p:spTree>
    <p:extLst>
      <p:ext uri="{BB962C8B-B14F-4D97-AF65-F5344CB8AC3E}">
        <p14:creationId xmlns:p14="http://schemas.microsoft.com/office/powerpoint/2010/main" val="174077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a:t>3. Ambiguity</a:t>
            </a:r>
          </a:p>
          <a:p>
            <a:pPr marL="0" indent="0">
              <a:buNone/>
            </a:pPr>
            <a:r>
              <a:rPr lang="en-US" dirty="0"/>
              <a:t>	The distinction between the natural objects, artifacts and 	beings will be more and more difficult to be made as a 	consequence of the easy transformation from one category 	into another based on tags, advanced design and absorption in 	new networks of artifacts. There will appear serious problems of 	identity and system boundaries.</a:t>
            </a:r>
          </a:p>
          <a:p>
            <a:pPr marL="0" indent="0">
              <a:buNone/>
            </a:pPr>
            <a:r>
              <a:rPr lang="en-US" dirty="0"/>
              <a:t>4. Difficult identification </a:t>
            </a:r>
          </a:p>
          <a:p>
            <a:pPr marL="0" indent="0">
              <a:buNone/>
            </a:pPr>
            <a:r>
              <a:rPr lang="en-US" dirty="0"/>
              <a:t>	In order to be connected to the </a:t>
            </a:r>
            <a:r>
              <a:rPr lang="en-US" dirty="0" err="1"/>
              <a:t>IoT</a:t>
            </a:r>
            <a:r>
              <a:rPr lang="en-US" dirty="0"/>
              <a:t>, the objects will have an 	identity. The access to these „armies” of objects, the management 	of these identities might raise great interest and cause serious 	problems of security and control in a globalized world; </a:t>
            </a:r>
          </a:p>
          <a:p>
            <a:pPr marL="0" indent="0">
              <a:buNone/>
            </a:pPr>
            <a:endParaRPr lang="en-US" dirty="0"/>
          </a:p>
        </p:txBody>
      </p:sp>
    </p:spTree>
    <p:extLst>
      <p:ext uri="{BB962C8B-B14F-4D97-AF65-F5344CB8AC3E}">
        <p14:creationId xmlns:p14="http://schemas.microsoft.com/office/powerpoint/2010/main" val="211869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a:t>5. Ultra-connectivity </a:t>
            </a:r>
          </a:p>
          <a:p>
            <a:pPr marL="0" indent="0">
              <a:buNone/>
            </a:pPr>
            <a:r>
              <a:rPr lang="en-US" dirty="0"/>
              <a:t>	The connections will increase in number and reach 	unprecedented scales of objects and people. Consequently, 	the quantities of transferred data and products will increase 	greatly (Big Data), and they could be maliciously used.</a:t>
            </a:r>
          </a:p>
          <a:p>
            <a:pPr marL="0" indent="0">
              <a:buNone/>
            </a:pPr>
            <a:r>
              <a:rPr lang="en-US" dirty="0"/>
              <a:t>6. Autonomous and unpredictable behavior </a:t>
            </a:r>
          </a:p>
          <a:p>
            <a:pPr marL="0" indent="0">
              <a:buNone/>
            </a:pPr>
            <a:r>
              <a:rPr lang="en-US" dirty="0"/>
              <a:t>	The interconnected objects might interfere spontaneously in 	human events, in unexpected ways for the users or the designers.  	The people will be part of the </a:t>
            </a:r>
            <a:r>
              <a:rPr lang="en-US" dirty="0" err="1"/>
              <a:t>IoT</a:t>
            </a:r>
            <a:r>
              <a:rPr lang="en-US" dirty="0"/>
              <a:t> environments together with </a:t>
            </a:r>
            <a:r>
              <a:rPr lang="en-US" dirty="0" err="1"/>
              <a:t>ar</a:t>
            </a:r>
            <a:r>
              <a:rPr lang="en-US" dirty="0"/>
              <a:t>	</a:t>
            </a:r>
            <a:r>
              <a:rPr lang="en-US" dirty="0" err="1"/>
              <a:t>tifacts</a:t>
            </a:r>
            <a:r>
              <a:rPr lang="en-US" dirty="0"/>
              <a:t> and devices, thus creating hybrid systems with unexpected 	behavior. The incremental development of </a:t>
            </a:r>
            <a:r>
              <a:rPr lang="en-US" dirty="0" err="1"/>
              <a:t>IoT</a:t>
            </a:r>
            <a:r>
              <a:rPr lang="en-US" dirty="0"/>
              <a:t> will lead to			 emerging behaviors without the users fully understanding the 	environment they are exposed to;    </a:t>
            </a:r>
          </a:p>
        </p:txBody>
      </p:sp>
    </p:spTree>
    <p:extLst>
      <p:ext uri="{BB962C8B-B14F-4D97-AF65-F5344CB8AC3E}">
        <p14:creationId xmlns:p14="http://schemas.microsoft.com/office/powerpoint/2010/main" val="165322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7. Incorporated intelligence </a:t>
            </a:r>
          </a:p>
          <a:p>
            <a:pPr marL="0" indent="0">
              <a:buNone/>
            </a:pPr>
            <a:r>
              <a:rPr lang="en-US" dirty="0"/>
              <a:t> 	Makes the objects be seen as substitutes for the social life – 	the objects will be intelligent and dynamic, with an emerging 	behavior; they will be extensions (not only external) of the	 	human mind and body. Being deprived of these devices will 	lead to problems – see the teenagers who consider 	themselves cognitively or socially handicapped without 	Google, a smart phone or social media.</a:t>
            </a:r>
          </a:p>
        </p:txBody>
      </p:sp>
    </p:spTree>
    <p:extLst>
      <p:ext uri="{BB962C8B-B14F-4D97-AF65-F5344CB8AC3E}">
        <p14:creationId xmlns:p14="http://schemas.microsoft.com/office/powerpoint/2010/main" val="21592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CHALLENGES IN IOT </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majority of ethical debates appear around property, accessibility, accuracy and private use of information. An ethical behavior requires: </a:t>
            </a:r>
          </a:p>
          <a:p>
            <a:pPr marL="0" indent="0">
              <a:buNone/>
            </a:pPr>
            <a:r>
              <a:rPr lang="en-US" dirty="0"/>
              <a:t>     • enforce the property rights on information </a:t>
            </a:r>
          </a:p>
          <a:p>
            <a:pPr marL="0" indent="0">
              <a:buNone/>
            </a:pPr>
            <a:r>
              <a:rPr lang="en-US" dirty="0"/>
              <a:t>     • ensure the access to information</a:t>
            </a:r>
          </a:p>
          <a:p>
            <a:pPr marL="0" indent="0">
              <a:buNone/>
            </a:pPr>
            <a:r>
              <a:rPr lang="en-US" dirty="0"/>
              <a:t>     • ensure the integrity of the information</a:t>
            </a:r>
          </a:p>
          <a:p>
            <a:pPr marL="0" indent="0">
              <a:buNone/>
            </a:pPr>
            <a:r>
              <a:rPr lang="en-US" dirty="0"/>
              <a:t>     • enforce the right to private life.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07861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a:t>
            </a:r>
          </a:p>
        </p:txBody>
      </p:sp>
      <p:sp>
        <p:nvSpPr>
          <p:cNvPr id="3" name="Content Placeholder 2"/>
          <p:cNvSpPr>
            <a:spLocks noGrp="1"/>
          </p:cNvSpPr>
          <p:nvPr>
            <p:ph idx="1"/>
          </p:nvPr>
        </p:nvSpPr>
        <p:spPr/>
        <p:txBody>
          <a:bodyPr>
            <a:normAutofit fontScale="85000" lnSpcReduction="20000"/>
          </a:bodyPr>
          <a:lstStyle/>
          <a:p>
            <a:r>
              <a:rPr lang="en-US" dirty="0"/>
              <a:t>Encryption techniques </a:t>
            </a:r>
          </a:p>
          <a:p>
            <a:r>
              <a:rPr lang="en-US" dirty="0"/>
              <a:t>ID management</a:t>
            </a:r>
          </a:p>
          <a:p>
            <a:r>
              <a:rPr lang="en-US" dirty="0"/>
              <a:t> Privacy enhancing technologies</a:t>
            </a:r>
          </a:p>
          <a:p>
            <a:r>
              <a:rPr lang="en-US" dirty="0"/>
              <a:t>Digital watermarking</a:t>
            </a:r>
          </a:p>
          <a:p>
            <a:r>
              <a:rPr lang="en-US" dirty="0"/>
              <a:t> Electronic signature, </a:t>
            </a:r>
          </a:p>
          <a:p>
            <a:r>
              <a:rPr lang="en-US" dirty="0"/>
              <a:t>Legal/regulatory mechanisms (consumers consent, legislation limiting the data collected and used by third parties, accountability of transactions mediated by IO etc.)</a:t>
            </a:r>
          </a:p>
          <a:p>
            <a:r>
              <a:rPr lang="en-US" dirty="0"/>
              <a:t> Economical measures (self-regulation, codes of conduct, consumer education, privacy certification) and </a:t>
            </a:r>
          </a:p>
          <a:p>
            <a:r>
              <a:rPr lang="en-US" dirty="0"/>
              <a:t>Social ones (public awareness, disclosure, public advocacy, consumer rights).</a:t>
            </a:r>
          </a:p>
        </p:txBody>
      </p:sp>
    </p:spTree>
    <p:extLst>
      <p:ext uri="{BB962C8B-B14F-4D97-AF65-F5344CB8AC3E}">
        <p14:creationId xmlns:p14="http://schemas.microsoft.com/office/powerpoint/2010/main" val="309535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744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Internet of Things is a network that connects things, lots of   things. And once connected  every thing can communicate with one another for a variety of useful purpose.</a:t>
            </a:r>
          </a:p>
          <a:p>
            <a:pPr>
              <a:buFont typeface="Wingdings" panose="05000000000000000000" pitchFamily="2" charset="2"/>
              <a:buChar char="q"/>
            </a:pPr>
            <a:r>
              <a:rPr lang="en-US" dirty="0"/>
              <a:t>Ethics refers to differentiating between right and wrong.</a:t>
            </a:r>
          </a:p>
          <a:p>
            <a:pPr>
              <a:buFont typeface="Wingdings" panose="05000000000000000000" pitchFamily="2" charset="2"/>
              <a:buChar char="q"/>
            </a:pPr>
            <a:r>
              <a:rPr lang="en-US" dirty="0"/>
              <a:t>The purpose of this study is to treat aspects that are related to the sensitivity of data, information and knowledge transmitted through Internet of Things, helping all people interested in these new ICT technologies to become aware of some ethical issues.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37565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Technologies and  Characteristics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RFID (Radio Frequency </a:t>
            </a:r>
            <a:r>
              <a:rPr lang="en-US" dirty="0" err="1"/>
              <a:t>Idnetification</a:t>
            </a:r>
            <a:r>
              <a:rPr lang="en-US" dirty="0"/>
              <a:t>)</a:t>
            </a:r>
          </a:p>
          <a:p>
            <a:pPr>
              <a:buFont typeface="Wingdings" panose="05000000000000000000" pitchFamily="2" charset="2"/>
              <a:buChar char="q"/>
            </a:pPr>
            <a:r>
              <a:rPr lang="en-US" dirty="0"/>
              <a:t>Sensors</a:t>
            </a:r>
          </a:p>
          <a:p>
            <a:pPr>
              <a:buFont typeface="Wingdings" panose="05000000000000000000" pitchFamily="2" charset="2"/>
              <a:buChar char="q"/>
            </a:pPr>
            <a:r>
              <a:rPr lang="en-US" dirty="0"/>
              <a:t>GPS (Global Positioning Solution)</a:t>
            </a:r>
          </a:p>
          <a:p>
            <a:pPr>
              <a:buFont typeface="Wingdings" panose="05000000000000000000" pitchFamily="2" charset="2"/>
              <a:buChar char="q"/>
            </a:pPr>
            <a:r>
              <a:rPr lang="en-US" dirty="0"/>
              <a:t>NFC (Near Field Communication)</a:t>
            </a:r>
          </a:p>
          <a:p>
            <a:pPr>
              <a:buFont typeface="Wingdings" panose="05000000000000000000" pitchFamily="2" charset="2"/>
              <a:buChar char="q"/>
            </a:pPr>
            <a:r>
              <a:rPr lang="en-US" dirty="0"/>
              <a:t>3G</a:t>
            </a:r>
          </a:p>
          <a:p>
            <a:pPr>
              <a:buFont typeface="Wingdings" panose="05000000000000000000" pitchFamily="2" charset="2"/>
              <a:buChar char="q"/>
            </a:pPr>
            <a:r>
              <a:rPr lang="en-US" dirty="0"/>
              <a:t>4G</a:t>
            </a:r>
          </a:p>
          <a:p>
            <a:pPr marL="0" indent="0">
              <a:buNone/>
            </a:pPr>
            <a:endParaRPr lang="en-US" dirty="0"/>
          </a:p>
        </p:txBody>
      </p:sp>
    </p:spTree>
    <p:extLst>
      <p:ext uri="{BB962C8B-B14F-4D97-AF65-F5344CB8AC3E}">
        <p14:creationId xmlns:p14="http://schemas.microsoft.com/office/powerpoint/2010/main" val="398141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RFID (Radio Frequency </a:t>
            </a:r>
            <a:r>
              <a:rPr lang="en-US" dirty="0" err="1"/>
              <a:t>Idnetification</a:t>
            </a:r>
            <a:r>
              <a:rPr lang="en-US" dirty="0"/>
              <a: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Uses electromagnetic fields to automatically identify objects, by labeling them with a chip or two antennae, called “tag”.</a:t>
            </a:r>
          </a:p>
          <a:p>
            <a:pPr>
              <a:buFont typeface="Wingdings" panose="05000000000000000000" pitchFamily="2" charset="2"/>
              <a:buChar char="q"/>
            </a:pPr>
            <a:r>
              <a:rPr lang="en-US" dirty="0"/>
              <a:t>Sends a unique electronic code which is read by a reader which can be placed anywhere. </a:t>
            </a:r>
          </a:p>
          <a:p>
            <a:pPr>
              <a:buFont typeface="Wingdings" panose="05000000000000000000" pitchFamily="2" charset="2"/>
              <a:buChar char="q"/>
            </a:pPr>
            <a:r>
              <a:rPr lang="en-US" dirty="0"/>
              <a:t>Used to automatically track objects, including those attached to people (ski pass, driving license, time tags, bracelets for pupils) .</a:t>
            </a:r>
          </a:p>
        </p:txBody>
      </p:sp>
    </p:spTree>
    <p:extLst>
      <p:ext uri="{BB962C8B-B14F-4D97-AF65-F5344CB8AC3E}">
        <p14:creationId xmlns:p14="http://schemas.microsoft.com/office/powerpoint/2010/main" val="426623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a:t>
            </a: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dirty="0"/>
              <a:t> Different natures – of proximity, temperature, ambient light, accelerometers and others.</a:t>
            </a:r>
          </a:p>
          <a:p>
            <a:pPr algn="just">
              <a:buFont typeface="Wingdings" panose="05000000000000000000" pitchFamily="2" charset="2"/>
              <a:buChar char="q"/>
            </a:pPr>
            <a:r>
              <a:rPr lang="en-US" dirty="0"/>
              <a:t> Play a very important role in establishing the relationship between the virtual world and the parameters of the physical world and they allow the objects to react to the changes from the environment where they are placed.</a:t>
            </a:r>
          </a:p>
          <a:p>
            <a:pPr algn="just">
              <a:buFont typeface="Wingdings" panose="05000000000000000000" pitchFamily="2" charset="2"/>
              <a:buChar char="q"/>
            </a:pPr>
            <a:r>
              <a:rPr lang="en-US" dirty="0"/>
              <a:t>Used to diagnose illnesses such as AIDS.</a:t>
            </a:r>
          </a:p>
          <a:p>
            <a:pPr algn="just">
              <a:buFont typeface="Wingdings" panose="05000000000000000000" pitchFamily="2" charset="2"/>
              <a:buChar char="q"/>
            </a:pPr>
            <a:r>
              <a:rPr lang="en-US" dirty="0"/>
              <a:t> To detect the level of pollution in water, </a:t>
            </a:r>
          </a:p>
          <a:p>
            <a:pPr algn="just">
              <a:buFont typeface="Wingdings" panose="05000000000000000000" pitchFamily="2" charset="2"/>
              <a:buChar char="q"/>
            </a:pPr>
            <a:r>
              <a:rPr lang="en-US" dirty="0"/>
              <a:t>To be attached to robots which help and save lives in case of disasters and so on. </a:t>
            </a:r>
          </a:p>
          <a:p>
            <a:pPr marL="0" indent="0" algn="just">
              <a:buNone/>
            </a:pPr>
            <a:endParaRPr lang="en-US" dirty="0"/>
          </a:p>
        </p:txBody>
      </p:sp>
    </p:spTree>
    <p:extLst>
      <p:ext uri="{BB962C8B-B14F-4D97-AF65-F5344CB8AC3E}">
        <p14:creationId xmlns:p14="http://schemas.microsoft.com/office/powerpoint/2010/main" val="135327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(Global Positioning Solution)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 system controlled and financed by the American Department of Defense.</a:t>
            </a:r>
          </a:p>
          <a:p>
            <a:pPr>
              <a:buFont typeface="Wingdings" panose="05000000000000000000" pitchFamily="2" charset="2"/>
              <a:buChar char="q"/>
            </a:pPr>
            <a:r>
              <a:rPr lang="en-US" dirty="0"/>
              <a:t> Uses satellites to monitor (vertically and horizontally) the position held by a user.</a:t>
            </a:r>
          </a:p>
          <a:p>
            <a:pPr>
              <a:buFont typeface="Wingdings" panose="05000000000000000000" pitchFamily="2" charset="2"/>
              <a:buChar char="q"/>
            </a:pPr>
            <a:r>
              <a:rPr lang="en-US" dirty="0"/>
              <a:t>Can be used anywhere in the world, including on planes and ships.</a:t>
            </a:r>
          </a:p>
          <a:p>
            <a:pPr>
              <a:buFont typeface="Wingdings" panose="05000000000000000000" pitchFamily="2" charset="2"/>
              <a:buChar char="q"/>
            </a:pPr>
            <a:r>
              <a:rPr lang="en-US" dirty="0"/>
              <a:t> GPS receptors estimate the position according to the satellites which orbit the earth at a speed of approximately 3 km/ s. </a:t>
            </a:r>
          </a:p>
        </p:txBody>
      </p:sp>
    </p:spTree>
    <p:extLst>
      <p:ext uri="{BB962C8B-B14F-4D97-AF65-F5344CB8AC3E}">
        <p14:creationId xmlns:p14="http://schemas.microsoft.com/office/powerpoint/2010/main" val="54016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NFC (Near Field Communication)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 radio device, which can establish the communication between two objects which are in an area of up to 20 cm. </a:t>
            </a:r>
          </a:p>
          <a:p>
            <a:pPr>
              <a:buFont typeface="Wingdings" panose="05000000000000000000" pitchFamily="2" charset="2"/>
              <a:buChar char="q"/>
            </a:pPr>
            <a:r>
              <a:rPr lang="en-US" dirty="0"/>
              <a:t> Uses of NFC are contactless payments.</a:t>
            </a:r>
          </a:p>
          <a:p>
            <a:pPr>
              <a:buFont typeface="Wingdings" panose="05000000000000000000" pitchFamily="2" charset="2"/>
              <a:buChar char="q"/>
            </a:pPr>
            <a:r>
              <a:rPr lang="en-US" dirty="0"/>
              <a:t>Sharing information in social networks.</a:t>
            </a:r>
          </a:p>
          <a:p>
            <a:pPr>
              <a:buFont typeface="Wingdings" panose="05000000000000000000" pitchFamily="2" charset="2"/>
              <a:buChar char="q"/>
            </a:pPr>
            <a:r>
              <a:rPr lang="en-US" dirty="0"/>
              <a:t> Replacing identity cards or door keys.</a:t>
            </a:r>
          </a:p>
          <a:p>
            <a:pPr>
              <a:buFont typeface="Wingdings" panose="05000000000000000000" pitchFamily="2" charset="2"/>
              <a:buChar char="q"/>
            </a:pPr>
            <a:r>
              <a:rPr lang="en-US" dirty="0"/>
              <a:t>Payment devices for public transport networks</a:t>
            </a:r>
          </a:p>
          <a:p>
            <a:endParaRPr lang="en-US" dirty="0"/>
          </a:p>
        </p:txBody>
      </p:sp>
    </p:spTree>
    <p:extLst>
      <p:ext uri="{BB962C8B-B14F-4D97-AF65-F5344CB8AC3E}">
        <p14:creationId xmlns:p14="http://schemas.microsoft.com/office/powerpoint/2010/main" val="127619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3G &amp; 4G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Acronym used for the third generation of mobile phones.</a:t>
            </a:r>
          </a:p>
          <a:p>
            <a:pPr>
              <a:buFont typeface="Wingdings" panose="05000000000000000000" pitchFamily="2" charset="2"/>
              <a:buChar char="q"/>
            </a:pPr>
            <a:r>
              <a:rPr lang="en-US" dirty="0"/>
              <a:t>Used to transfer voice and data (including videos) .</a:t>
            </a:r>
          </a:p>
          <a:p>
            <a:pPr>
              <a:buFont typeface="Wingdings" panose="05000000000000000000" pitchFamily="2" charset="2"/>
              <a:buChar char="q"/>
            </a:pPr>
            <a:r>
              <a:rPr lang="en-US" dirty="0"/>
              <a:t>Allows downloading software, email and instant messaging communication.</a:t>
            </a:r>
          </a:p>
          <a:p>
            <a:pPr>
              <a:buFont typeface="Wingdings" panose="05000000000000000000" pitchFamily="2" charset="2"/>
              <a:buChar char="q"/>
            </a:pPr>
            <a:r>
              <a:rPr lang="en-US" dirty="0"/>
              <a:t> 4G is a combination between 3G and </a:t>
            </a:r>
            <a:r>
              <a:rPr lang="en-US" dirty="0" err="1"/>
              <a:t>WiMax</a:t>
            </a:r>
            <a:r>
              <a:rPr lang="en-US" dirty="0"/>
              <a:t>. </a:t>
            </a:r>
            <a:r>
              <a:rPr lang="en-US" dirty="0" err="1"/>
              <a:t>WiMax</a:t>
            </a:r>
            <a:r>
              <a:rPr lang="en-US" dirty="0"/>
              <a:t> (Worldwide Interoperability for Microwave Access) has a larger coverage area and a wider band than Wi-Fi. </a:t>
            </a:r>
          </a:p>
        </p:txBody>
      </p:sp>
    </p:spTree>
    <p:extLst>
      <p:ext uri="{BB962C8B-B14F-4D97-AF65-F5344CB8AC3E}">
        <p14:creationId xmlns:p14="http://schemas.microsoft.com/office/powerpoint/2010/main" val="197885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Cause of Ethical Problem with IOT</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t>Ubiquity, omnipresence </a:t>
            </a:r>
          </a:p>
          <a:p>
            <a:pPr marL="0" indent="0">
              <a:buNone/>
            </a:pPr>
            <a:r>
              <a:rPr lang="en-US" dirty="0"/>
              <a:t>	The user is attracted to </a:t>
            </a:r>
            <a:r>
              <a:rPr lang="en-US" dirty="0" err="1"/>
              <a:t>IoT</a:t>
            </a:r>
            <a:r>
              <a:rPr lang="en-US" dirty="0"/>
              <a:t>, devoured by it, there is no clear 	way out, a way to give up using the artifacts (which will no 	longer be possible at some point, due to the producers which 	will equip them with Internet connection devices).</a:t>
            </a:r>
          </a:p>
          <a:p>
            <a:pPr marL="0" indent="0">
              <a:buNone/>
            </a:pPr>
            <a:r>
              <a:rPr lang="en-US" dirty="0"/>
              <a:t>2. Miniaturization, invisibility </a:t>
            </a:r>
          </a:p>
          <a:p>
            <a:pPr marL="0" indent="0">
              <a:buNone/>
            </a:pPr>
            <a:r>
              <a:rPr lang="en-US" dirty="0"/>
              <a:t>	Computers, as they are nowadays, will disappear – the 	devices will be smaller and smaller, transparent, thus 	avoiding any inspections, audit, quality control and 	accounting procedures;   </a:t>
            </a:r>
          </a:p>
        </p:txBody>
      </p:sp>
    </p:spTree>
    <p:extLst>
      <p:ext uri="{BB962C8B-B14F-4D97-AF65-F5344CB8AC3E}">
        <p14:creationId xmlns:p14="http://schemas.microsoft.com/office/powerpoint/2010/main" val="319293344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95</TotalTime>
  <Words>627</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vt:lpstr>
      <vt:lpstr>Berlin</vt:lpstr>
      <vt:lpstr>Internet of Things – Ethical Issues</vt:lpstr>
      <vt:lpstr>Introduction</vt:lpstr>
      <vt:lpstr>IOT Technologies and  Characteristics</vt:lpstr>
      <vt:lpstr>RFID (Radio Frequency Idnetification)</vt:lpstr>
      <vt:lpstr>Sensors</vt:lpstr>
      <vt:lpstr>GPS (Global Positioning Solution)</vt:lpstr>
      <vt:lpstr>NFC (Near Field Communication)</vt:lpstr>
      <vt:lpstr>3G &amp; 4G</vt:lpstr>
      <vt:lpstr> Cause of Ethical Problem with IOT</vt:lpstr>
      <vt:lpstr>PowerPoint Presentation</vt:lpstr>
      <vt:lpstr>PowerPoint Presentation</vt:lpstr>
      <vt:lpstr>PowerPoint Presentation</vt:lpstr>
      <vt:lpstr>ETHICAL CHALLENGES IN IOT </vt:lpstr>
      <vt:lpstr>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 Ethical Issues</dc:title>
  <dc:creator>Utsav Shrestha</dc:creator>
  <cp:lastModifiedBy>Aashish Aryal</cp:lastModifiedBy>
  <cp:revision>12</cp:revision>
  <dcterms:created xsi:type="dcterms:W3CDTF">2019-04-02T13:33:11Z</dcterms:created>
  <dcterms:modified xsi:type="dcterms:W3CDTF">2019-04-03T04:30:34Z</dcterms:modified>
</cp:coreProperties>
</file>