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71" r:id="rId5"/>
    <p:sldId id="272" r:id="rId6"/>
    <p:sldId id="273" r:id="rId7"/>
    <p:sldId id="274" r:id="rId8"/>
    <p:sldId id="275"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BF92-E65F-4CCE-A463-5C9F75667D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65BA83-B784-43CD-8E6F-FB15EEEDA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104A88-88BF-40EA-802C-28A279F581A7}"/>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5" name="Footer Placeholder 4">
            <a:extLst>
              <a:ext uri="{FF2B5EF4-FFF2-40B4-BE49-F238E27FC236}">
                <a16:creationId xmlns:a16="http://schemas.microsoft.com/office/drawing/2014/main" id="{EE4FB097-A102-4BA0-8F42-371259670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76373-C808-4AAF-8D93-ED8791372B85}"/>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357846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B01A-F29E-410C-B0D3-5AD2E46FBC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224530-8432-43A4-9665-923D38A5AD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8DE3C-22DC-4401-9350-C8574279284C}"/>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5" name="Footer Placeholder 4">
            <a:extLst>
              <a:ext uri="{FF2B5EF4-FFF2-40B4-BE49-F238E27FC236}">
                <a16:creationId xmlns:a16="http://schemas.microsoft.com/office/drawing/2014/main" id="{19C9D0EC-416B-4084-A476-2B5DA8691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FB15A-45DB-404D-841B-EF0D55722CF0}"/>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419288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46277-2D10-4439-8CC2-CE984C56EA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DFB6AB-C790-4F8E-953A-07C795C6EC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2558C-211A-4226-BBBD-DE82B5F116D8}"/>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5" name="Footer Placeholder 4">
            <a:extLst>
              <a:ext uri="{FF2B5EF4-FFF2-40B4-BE49-F238E27FC236}">
                <a16:creationId xmlns:a16="http://schemas.microsoft.com/office/drawing/2014/main" id="{4617BDF5-517B-4D52-A65B-51656EA52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0BC05-40B8-483E-A83C-3F1A4634C3EB}"/>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48617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EE4B-5492-4AB9-BD92-98404929EC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AC9DF-8531-4D4A-9694-EC569E07A0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82F1A-6EA8-46B8-A814-7F0F066CE8A0}"/>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5" name="Footer Placeholder 4">
            <a:extLst>
              <a:ext uri="{FF2B5EF4-FFF2-40B4-BE49-F238E27FC236}">
                <a16:creationId xmlns:a16="http://schemas.microsoft.com/office/drawing/2014/main" id="{B30BE3AC-2818-4936-8E1F-33B42536C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84AB1-1F3A-4747-9E4C-D77664CD550D}"/>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347157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9EF6-E17F-42ED-868D-FB5B86AEE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0AAC84-DB81-49A0-A3CE-49D6EF03E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C5A84-8DD2-42BD-ADD3-CE229C286E75}"/>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5" name="Footer Placeholder 4">
            <a:extLst>
              <a:ext uri="{FF2B5EF4-FFF2-40B4-BE49-F238E27FC236}">
                <a16:creationId xmlns:a16="http://schemas.microsoft.com/office/drawing/2014/main" id="{B19C0BC2-A7A6-40F1-8917-13395BD9F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38C97-49C8-451C-9CF7-9D84B6F2E16B}"/>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294530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0F1B-F1B3-4EAA-9C3E-1486891F8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E645A-3F26-40C5-BD39-0D1E961E9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BDA496-CD3C-4D14-B9A0-367C116974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59C79D-F7E1-44E7-B7BF-FB84D298A637}"/>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6" name="Footer Placeholder 5">
            <a:extLst>
              <a:ext uri="{FF2B5EF4-FFF2-40B4-BE49-F238E27FC236}">
                <a16:creationId xmlns:a16="http://schemas.microsoft.com/office/drawing/2014/main" id="{DAA20F71-7E6C-4115-A79D-B4281997D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B9B84-6082-4D18-BD73-44794A62049C}"/>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221849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E4BD-8A36-4B2A-837B-7E66947764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4E5A55-407C-473A-A3BD-6B08531CD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DD57C2-AEE7-48C9-BDBB-EF5260AFF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7CD7D1-463F-4AAE-89CE-FC9144AB58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2973C2-16D7-4ECE-B154-99823A6585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45DE96-5AFC-443D-BC44-55FBB614949B}"/>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8" name="Footer Placeholder 7">
            <a:extLst>
              <a:ext uri="{FF2B5EF4-FFF2-40B4-BE49-F238E27FC236}">
                <a16:creationId xmlns:a16="http://schemas.microsoft.com/office/drawing/2014/main" id="{46DAB47D-49D6-4EF9-8EB8-A099F52072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7CE7C4-410A-413A-83C4-04718BE71F55}"/>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1000857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F382-54EA-438D-9F14-7CE3E3E2E4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B1B61-9401-4D13-9DD1-54A7E6CED8E4}"/>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4" name="Footer Placeholder 3">
            <a:extLst>
              <a:ext uri="{FF2B5EF4-FFF2-40B4-BE49-F238E27FC236}">
                <a16:creationId xmlns:a16="http://schemas.microsoft.com/office/drawing/2014/main" id="{5BD8082E-49B9-484D-A261-46D065FFBC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FDA898-BA61-4C36-8574-D1CDFFBDF957}"/>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325749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997D8E-D59B-4B9F-9740-021623A3360C}"/>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3" name="Footer Placeholder 2">
            <a:extLst>
              <a:ext uri="{FF2B5EF4-FFF2-40B4-BE49-F238E27FC236}">
                <a16:creationId xmlns:a16="http://schemas.microsoft.com/office/drawing/2014/main" id="{FF83A92B-AA2A-4F53-B5FB-9B93A478BF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150ED9-B2EB-4D03-8D24-08A281E2CC95}"/>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1543658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1B5E-0F45-4262-BB06-873D64EE1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D81CF9-8E52-4C56-9BD7-A4659B7A3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C4B8F-0FBC-49CC-8C69-221E0B146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D4F439-323A-404B-9B10-7EFFA3CDDE94}"/>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6" name="Footer Placeholder 5">
            <a:extLst>
              <a:ext uri="{FF2B5EF4-FFF2-40B4-BE49-F238E27FC236}">
                <a16:creationId xmlns:a16="http://schemas.microsoft.com/office/drawing/2014/main" id="{4944FF88-A275-4E0F-9909-EF482ABAF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00DBB-7CC5-4E6F-A46C-97C40FD55E8A}"/>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325846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1022B-CE46-430C-85D1-6AA9558D9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3785DC-199F-4113-AFD3-F688A76E2D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E45DDC-DC0F-4454-A72F-C1CF076A4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905FE2-D934-41F5-9441-9C5160F4CAC6}"/>
              </a:ext>
            </a:extLst>
          </p:cNvPr>
          <p:cNvSpPr>
            <a:spLocks noGrp="1"/>
          </p:cNvSpPr>
          <p:nvPr>
            <p:ph type="dt" sz="half" idx="10"/>
          </p:nvPr>
        </p:nvSpPr>
        <p:spPr/>
        <p:txBody>
          <a:bodyPr/>
          <a:lstStyle/>
          <a:p>
            <a:fld id="{E5EDAF5C-1834-4A1C-AA0C-CACC7C64A40D}" type="datetimeFigureOut">
              <a:rPr lang="en-US" smtClean="0"/>
              <a:t>4/3/2019</a:t>
            </a:fld>
            <a:endParaRPr lang="en-US"/>
          </a:p>
        </p:txBody>
      </p:sp>
      <p:sp>
        <p:nvSpPr>
          <p:cNvPr id="6" name="Footer Placeholder 5">
            <a:extLst>
              <a:ext uri="{FF2B5EF4-FFF2-40B4-BE49-F238E27FC236}">
                <a16:creationId xmlns:a16="http://schemas.microsoft.com/office/drawing/2014/main" id="{8A124DD3-8A87-4815-8B50-AD9697176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AFFE43-91D0-4B24-9608-56D995985C8F}"/>
              </a:ext>
            </a:extLst>
          </p:cNvPr>
          <p:cNvSpPr>
            <a:spLocks noGrp="1"/>
          </p:cNvSpPr>
          <p:nvPr>
            <p:ph type="sldNum" sz="quarter" idx="12"/>
          </p:nvPr>
        </p:nvSpPr>
        <p:spPr/>
        <p:txBody>
          <a:bodyPr/>
          <a:lstStyle/>
          <a:p>
            <a:fld id="{289865BD-9DC2-4FD4-887A-A7D42DE97894}" type="slidenum">
              <a:rPr lang="en-US" smtClean="0"/>
              <a:t>‹#›</a:t>
            </a:fld>
            <a:endParaRPr lang="en-US"/>
          </a:p>
        </p:txBody>
      </p:sp>
    </p:spTree>
    <p:extLst>
      <p:ext uri="{BB962C8B-B14F-4D97-AF65-F5344CB8AC3E}">
        <p14:creationId xmlns:p14="http://schemas.microsoft.com/office/powerpoint/2010/main" val="406376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1D1B87-7C9D-4A93-A453-6C1642430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717E9E-BE2C-44F4-B18B-BD996E810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F727F-EE84-4681-ACFD-27B67C6FF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EDAF5C-1834-4A1C-AA0C-CACC7C64A40D}" type="datetimeFigureOut">
              <a:rPr lang="en-US" smtClean="0"/>
              <a:t>4/3/2019</a:t>
            </a:fld>
            <a:endParaRPr lang="en-US"/>
          </a:p>
        </p:txBody>
      </p:sp>
      <p:sp>
        <p:nvSpPr>
          <p:cNvPr id="5" name="Footer Placeholder 4">
            <a:extLst>
              <a:ext uri="{FF2B5EF4-FFF2-40B4-BE49-F238E27FC236}">
                <a16:creationId xmlns:a16="http://schemas.microsoft.com/office/drawing/2014/main" id="{02B39855-1C21-42BD-9358-8C9111E6E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1A8501-C1A1-4F8D-8F47-6F3EC83085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865BD-9DC2-4FD4-887A-A7D42DE97894}" type="slidenum">
              <a:rPr lang="en-US" smtClean="0"/>
              <a:t>‹#›</a:t>
            </a:fld>
            <a:endParaRPr lang="en-US"/>
          </a:p>
        </p:txBody>
      </p:sp>
    </p:spTree>
    <p:extLst>
      <p:ext uri="{BB962C8B-B14F-4D97-AF65-F5344CB8AC3E}">
        <p14:creationId xmlns:p14="http://schemas.microsoft.com/office/powerpoint/2010/main" val="2579747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0A09DA-65CC-4411-BEAC-796516FE3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2" y="0"/>
            <a:ext cx="12295163" cy="6858000"/>
          </a:xfrm>
          <a:prstGeom prst="rect">
            <a:avLst/>
          </a:prstGeom>
        </p:spPr>
      </p:pic>
      <p:sp>
        <p:nvSpPr>
          <p:cNvPr id="2" name="Title 1">
            <a:extLst>
              <a:ext uri="{FF2B5EF4-FFF2-40B4-BE49-F238E27FC236}">
                <a16:creationId xmlns:a16="http://schemas.microsoft.com/office/drawing/2014/main" id="{CD2EE530-654A-4902-8B78-DEC98CBF8CE7}"/>
              </a:ext>
            </a:extLst>
          </p:cNvPr>
          <p:cNvSpPr>
            <a:spLocks noGrp="1"/>
          </p:cNvSpPr>
          <p:nvPr>
            <p:ph type="ctrTitle"/>
          </p:nvPr>
        </p:nvSpPr>
        <p:spPr>
          <a:xfrm>
            <a:off x="1523999" y="3700193"/>
            <a:ext cx="9144000" cy="2387600"/>
          </a:xfrm>
        </p:spPr>
        <p:txBody>
          <a:bodyPr>
            <a:normAutofit fontScale="90000"/>
          </a:bodyPr>
          <a:lstStyle/>
          <a:p>
            <a:r>
              <a:rPr lang="en-US" sz="5000" b="1" dirty="0">
                <a:solidFill>
                  <a:schemeClr val="accent2">
                    <a:lumMod val="75000"/>
                  </a:schemeClr>
                </a:solidFill>
                <a:latin typeface="Times New Roman" panose="02020603050405020304" pitchFamily="18" charset="0"/>
                <a:cs typeface="Times New Roman" panose="02020603050405020304" pitchFamily="18" charset="0"/>
              </a:rPr>
              <a:t>Ethical and Legal Consideration in IOT</a:t>
            </a:r>
            <a:br>
              <a:rPr lang="en-US" sz="5000" b="1" dirty="0">
                <a:solidFill>
                  <a:schemeClr val="accent2">
                    <a:lumMod val="75000"/>
                  </a:schemeClr>
                </a:solidFill>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4" name="AutoShape 2" descr="Image result for ethical issue in IOT">
            <a:extLst>
              <a:ext uri="{FF2B5EF4-FFF2-40B4-BE49-F238E27FC236}">
                <a16:creationId xmlns:a16="http://schemas.microsoft.com/office/drawing/2014/main" id="{F30BA567-5216-419F-8634-69254672F88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68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4BD4-66D3-4A41-B5A5-D528A1895F77}"/>
              </a:ext>
            </a:extLst>
          </p:cNvPr>
          <p:cNvSpPr>
            <a:spLocks noGrp="1"/>
          </p:cNvSpPr>
          <p:nvPr>
            <p:ph type="title"/>
          </p:nvPr>
        </p:nvSpPr>
        <p:spPr/>
        <p:txBody>
          <a:bodyPr/>
          <a:lstStyle/>
          <a:p>
            <a:r>
              <a:rPr lang="en-US" dirty="0"/>
              <a:t>Law vs Ethics	</a:t>
            </a:r>
          </a:p>
        </p:txBody>
      </p:sp>
      <p:sp>
        <p:nvSpPr>
          <p:cNvPr id="3" name="Content Placeholder 2">
            <a:extLst>
              <a:ext uri="{FF2B5EF4-FFF2-40B4-BE49-F238E27FC236}">
                <a16:creationId xmlns:a16="http://schemas.microsoft.com/office/drawing/2014/main" id="{89249F89-4B9D-4E9E-8E7C-7ABAF0232C8C}"/>
              </a:ext>
            </a:extLst>
          </p:cNvPr>
          <p:cNvSpPr>
            <a:spLocks noGrp="1"/>
          </p:cNvSpPr>
          <p:nvPr>
            <p:ph idx="1"/>
          </p:nvPr>
        </p:nvSpPr>
        <p:spPr/>
        <p:txBody>
          <a:bodyPr/>
          <a:lstStyle/>
          <a:p>
            <a:r>
              <a:rPr lang="en-US" dirty="0"/>
              <a:t>Law and ethics are overlapping, but ethics goes beyond law.</a:t>
            </a:r>
          </a:p>
          <a:p>
            <a:r>
              <a:rPr lang="en-US" dirty="0"/>
              <a:t>Law is defined as the set of rules produced by the government which specify what a person must or must not do.</a:t>
            </a:r>
          </a:p>
        </p:txBody>
      </p:sp>
    </p:spTree>
    <p:extLst>
      <p:ext uri="{BB962C8B-B14F-4D97-AF65-F5344CB8AC3E}">
        <p14:creationId xmlns:p14="http://schemas.microsoft.com/office/powerpoint/2010/main" val="113443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1E01-4D68-44F3-8AB8-D8B1DFBAC55B}"/>
              </a:ext>
            </a:extLst>
          </p:cNvPr>
          <p:cNvSpPr>
            <a:spLocks noGrp="1"/>
          </p:cNvSpPr>
          <p:nvPr>
            <p:ph type="title"/>
          </p:nvPr>
        </p:nvSpPr>
        <p:spPr/>
        <p:txBody>
          <a:bodyPr/>
          <a:lstStyle/>
          <a:p>
            <a:r>
              <a:rPr lang="en-US" dirty="0"/>
              <a:t>General Issues with IOT	</a:t>
            </a:r>
          </a:p>
        </p:txBody>
      </p:sp>
      <p:sp>
        <p:nvSpPr>
          <p:cNvPr id="3" name="Content Placeholder 2">
            <a:extLst>
              <a:ext uri="{FF2B5EF4-FFF2-40B4-BE49-F238E27FC236}">
                <a16:creationId xmlns:a16="http://schemas.microsoft.com/office/drawing/2014/main" id="{0ED2E215-0264-45E4-92A6-3736D6AFDE91}"/>
              </a:ext>
            </a:extLst>
          </p:cNvPr>
          <p:cNvSpPr>
            <a:spLocks noGrp="1"/>
          </p:cNvSpPr>
          <p:nvPr>
            <p:ph idx="1"/>
          </p:nvPr>
        </p:nvSpPr>
        <p:spPr/>
        <p:txBody>
          <a:bodyPr/>
          <a:lstStyle/>
          <a:p>
            <a:r>
              <a:rPr lang="en-US" dirty="0"/>
              <a:t>Protection of privacy</a:t>
            </a:r>
          </a:p>
          <a:p>
            <a:r>
              <a:rPr lang="en-US" dirty="0"/>
              <a:t>Data security</a:t>
            </a:r>
          </a:p>
          <a:p>
            <a:r>
              <a:rPr lang="en-US" dirty="0"/>
              <a:t>Data usability</a:t>
            </a:r>
          </a:p>
          <a:p>
            <a:r>
              <a:rPr lang="en-US" dirty="0"/>
              <a:t>Data user experience</a:t>
            </a:r>
          </a:p>
          <a:p>
            <a:r>
              <a:rPr lang="en-US" dirty="0"/>
              <a:t>Trust</a:t>
            </a:r>
          </a:p>
          <a:p>
            <a:r>
              <a:rPr lang="en-US" dirty="0"/>
              <a:t>Safety, etc.</a:t>
            </a:r>
          </a:p>
        </p:txBody>
      </p:sp>
    </p:spTree>
    <p:extLst>
      <p:ext uri="{BB962C8B-B14F-4D97-AF65-F5344CB8AC3E}">
        <p14:creationId xmlns:p14="http://schemas.microsoft.com/office/powerpoint/2010/main" val="849730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0B5A-BD66-441F-8BAC-67182264F179}"/>
              </a:ext>
            </a:extLst>
          </p:cNvPr>
          <p:cNvSpPr>
            <a:spLocks noGrp="1"/>
          </p:cNvSpPr>
          <p:nvPr>
            <p:ph type="title"/>
          </p:nvPr>
        </p:nvSpPr>
        <p:spPr/>
        <p:txBody>
          <a:bodyPr/>
          <a:lstStyle/>
          <a:p>
            <a:r>
              <a:rPr lang="en-US" dirty="0"/>
              <a:t>IOT characteristics that may cause Ethical Problems</a:t>
            </a:r>
          </a:p>
        </p:txBody>
      </p:sp>
      <p:sp>
        <p:nvSpPr>
          <p:cNvPr id="3" name="Content Placeholder 2">
            <a:extLst>
              <a:ext uri="{FF2B5EF4-FFF2-40B4-BE49-F238E27FC236}">
                <a16:creationId xmlns:a16="http://schemas.microsoft.com/office/drawing/2014/main" id="{8C73F836-E31C-4B21-ACD5-442C9996AF44}"/>
              </a:ext>
            </a:extLst>
          </p:cNvPr>
          <p:cNvSpPr>
            <a:spLocks noGrp="1"/>
          </p:cNvSpPr>
          <p:nvPr>
            <p:ph idx="1"/>
          </p:nvPr>
        </p:nvSpPr>
        <p:spPr/>
        <p:txBody>
          <a:bodyPr/>
          <a:lstStyle/>
          <a:p>
            <a:r>
              <a:rPr lang="en-US" dirty="0"/>
              <a:t>Ubiquity</a:t>
            </a:r>
          </a:p>
          <a:p>
            <a:pPr marL="0" indent="0">
              <a:buNone/>
            </a:pPr>
            <a:r>
              <a:rPr lang="en-US" dirty="0"/>
              <a:t>The IOT is everywhere. The user is attracted to IOT, absorbed by it; there is no clear way out.</a:t>
            </a:r>
          </a:p>
          <a:p>
            <a:pPr marL="0" indent="0">
              <a:buNone/>
            </a:pPr>
            <a:endParaRPr lang="en-US" dirty="0"/>
          </a:p>
          <a:p>
            <a:r>
              <a:rPr lang="en-US" dirty="0"/>
              <a:t>Difficult identification</a:t>
            </a:r>
          </a:p>
          <a:p>
            <a:pPr marL="0" indent="0">
              <a:buNone/>
            </a:pPr>
            <a:r>
              <a:rPr lang="en-US" dirty="0"/>
              <a:t>The access to these objects and the management of their identities might cause crucial problems of security and control in the IOT ecological world.</a:t>
            </a:r>
          </a:p>
          <a:p>
            <a:pPr marL="0" indent="0">
              <a:buNone/>
            </a:pPr>
            <a:r>
              <a:rPr lang="en-US" dirty="0"/>
              <a:t> </a:t>
            </a:r>
          </a:p>
        </p:txBody>
      </p:sp>
    </p:spTree>
    <p:extLst>
      <p:ext uri="{BB962C8B-B14F-4D97-AF65-F5344CB8AC3E}">
        <p14:creationId xmlns:p14="http://schemas.microsoft.com/office/powerpoint/2010/main" val="80961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1B7E7-1254-45B5-B648-47DB751EFBF0}"/>
              </a:ext>
            </a:extLst>
          </p:cNvPr>
          <p:cNvSpPr>
            <a:spLocks noGrp="1"/>
          </p:cNvSpPr>
          <p:nvPr>
            <p:ph idx="1"/>
          </p:nvPr>
        </p:nvSpPr>
        <p:spPr/>
        <p:txBody>
          <a:bodyPr/>
          <a:lstStyle/>
          <a:p>
            <a:r>
              <a:rPr lang="en-US" dirty="0"/>
              <a:t>Autonomous and unpredictable behaviors</a:t>
            </a:r>
          </a:p>
          <a:p>
            <a:pPr marL="0" indent="0">
              <a:buNone/>
            </a:pPr>
            <a:r>
              <a:rPr lang="en-US" dirty="0"/>
              <a:t>Interconnected objects might interfere autonomously and spontaneously in human activities in unexpected ways for the users.</a:t>
            </a:r>
          </a:p>
          <a:p>
            <a:pPr marL="0" indent="0">
              <a:buNone/>
            </a:pPr>
            <a:endParaRPr lang="en-US" dirty="0"/>
          </a:p>
          <a:p>
            <a:r>
              <a:rPr lang="en-US" dirty="0"/>
              <a:t>Ultra-connectivity</a:t>
            </a:r>
          </a:p>
          <a:p>
            <a:pPr marL="0" indent="0">
              <a:buNone/>
            </a:pPr>
            <a:r>
              <a:rPr lang="en-US" dirty="0"/>
              <a:t>The huge number of connections of objects and people require the transfer of large quantities of data (big data) which could be maliciously used.</a:t>
            </a:r>
          </a:p>
        </p:txBody>
      </p:sp>
    </p:spTree>
    <p:extLst>
      <p:ext uri="{BB962C8B-B14F-4D97-AF65-F5344CB8AC3E}">
        <p14:creationId xmlns:p14="http://schemas.microsoft.com/office/powerpoint/2010/main" val="17692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D759-E9B6-4C9B-9F21-902FDE681870}"/>
              </a:ext>
            </a:extLst>
          </p:cNvPr>
          <p:cNvSpPr>
            <a:spLocks noGrp="1"/>
          </p:cNvSpPr>
          <p:nvPr>
            <p:ph type="title"/>
          </p:nvPr>
        </p:nvSpPr>
        <p:spPr/>
        <p:txBody>
          <a:bodyPr/>
          <a:lstStyle/>
          <a:p>
            <a:r>
              <a:rPr lang="en-US" dirty="0"/>
              <a:t>IOT Ethics Questions</a:t>
            </a:r>
          </a:p>
        </p:txBody>
      </p:sp>
      <p:sp>
        <p:nvSpPr>
          <p:cNvPr id="3" name="Content Placeholder 2">
            <a:extLst>
              <a:ext uri="{FF2B5EF4-FFF2-40B4-BE49-F238E27FC236}">
                <a16:creationId xmlns:a16="http://schemas.microsoft.com/office/drawing/2014/main" id="{61B6C1F5-FE06-4B61-8AF9-5767194CC233}"/>
              </a:ext>
            </a:extLst>
          </p:cNvPr>
          <p:cNvSpPr>
            <a:spLocks noGrp="1"/>
          </p:cNvSpPr>
          <p:nvPr>
            <p:ph idx="1"/>
          </p:nvPr>
        </p:nvSpPr>
        <p:spPr/>
        <p:txBody>
          <a:bodyPr/>
          <a:lstStyle/>
          <a:p>
            <a:r>
              <a:rPr lang="en-US" dirty="0"/>
              <a:t>What happens if the internet connection break down?</a:t>
            </a:r>
          </a:p>
          <a:p>
            <a:r>
              <a:rPr lang="en-US" dirty="0"/>
              <a:t>Who is responsible or liable for patching IOT devices, routers and cloud connections?</a:t>
            </a:r>
          </a:p>
          <a:p>
            <a:r>
              <a:rPr lang="en-US" dirty="0"/>
              <a:t>Who owns the data collected by IOT devices?</a:t>
            </a:r>
          </a:p>
          <a:p>
            <a:r>
              <a:rPr lang="en-US" dirty="0"/>
              <a:t>What happens when these devices fails during critical situations?</a:t>
            </a:r>
          </a:p>
        </p:txBody>
      </p:sp>
    </p:spTree>
    <p:extLst>
      <p:ext uri="{BB962C8B-B14F-4D97-AF65-F5344CB8AC3E}">
        <p14:creationId xmlns:p14="http://schemas.microsoft.com/office/powerpoint/2010/main" val="270463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C839-DD86-4E6D-BCDE-3A70E1443360}"/>
              </a:ext>
            </a:extLst>
          </p:cNvPr>
          <p:cNvSpPr>
            <a:spLocks noGrp="1"/>
          </p:cNvSpPr>
          <p:nvPr>
            <p:ph type="title"/>
          </p:nvPr>
        </p:nvSpPr>
        <p:spPr/>
        <p:txBody>
          <a:bodyPr/>
          <a:lstStyle/>
          <a:p>
            <a:r>
              <a:rPr lang="en-US" dirty="0"/>
              <a:t>Security, Privacy and Trust Issues	</a:t>
            </a:r>
          </a:p>
        </p:txBody>
      </p:sp>
      <p:pic>
        <p:nvPicPr>
          <p:cNvPr id="5" name="Content Placeholder 4">
            <a:extLst>
              <a:ext uri="{FF2B5EF4-FFF2-40B4-BE49-F238E27FC236}">
                <a16:creationId xmlns:a16="http://schemas.microsoft.com/office/drawing/2014/main" id="{E29F50C8-9F68-49AF-B6E5-7E37CA94E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9153" y="1857870"/>
            <a:ext cx="7548282" cy="4471212"/>
          </a:xfrm>
        </p:spPr>
      </p:pic>
    </p:spTree>
    <p:extLst>
      <p:ext uri="{BB962C8B-B14F-4D97-AF65-F5344CB8AC3E}">
        <p14:creationId xmlns:p14="http://schemas.microsoft.com/office/powerpoint/2010/main" val="408764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930C-2575-4789-9C80-12EDF80118CD}"/>
              </a:ext>
            </a:extLst>
          </p:cNvPr>
          <p:cNvSpPr>
            <a:spLocks noGrp="1"/>
          </p:cNvSpPr>
          <p:nvPr>
            <p:ph type="title"/>
          </p:nvPr>
        </p:nvSpPr>
        <p:spPr/>
        <p:txBody>
          <a:bodyPr/>
          <a:lstStyle/>
          <a:p>
            <a:r>
              <a:rPr lang="en-US" dirty="0"/>
              <a:t>Privacy</a:t>
            </a:r>
          </a:p>
        </p:txBody>
      </p:sp>
      <p:sp>
        <p:nvSpPr>
          <p:cNvPr id="3" name="Content Placeholder 2">
            <a:extLst>
              <a:ext uri="{FF2B5EF4-FFF2-40B4-BE49-F238E27FC236}">
                <a16:creationId xmlns:a16="http://schemas.microsoft.com/office/drawing/2014/main" id="{98943157-E2EB-4E7A-8E59-FB6746ABE49D}"/>
              </a:ext>
            </a:extLst>
          </p:cNvPr>
          <p:cNvSpPr>
            <a:spLocks noGrp="1"/>
          </p:cNvSpPr>
          <p:nvPr>
            <p:ph idx="1"/>
          </p:nvPr>
        </p:nvSpPr>
        <p:spPr/>
        <p:txBody>
          <a:bodyPr/>
          <a:lstStyle/>
          <a:p>
            <a:r>
              <a:rPr lang="en-US" dirty="0"/>
              <a:t>Privacy is the most murdered by IOT. The privacy framework should include:</a:t>
            </a:r>
          </a:p>
          <a:p>
            <a:pPr lvl="1"/>
            <a:r>
              <a:rPr lang="en-US" dirty="0"/>
              <a:t>Privacy regulations.</a:t>
            </a:r>
          </a:p>
          <a:p>
            <a:pPr lvl="1"/>
            <a:r>
              <a:rPr lang="en-US" dirty="0"/>
              <a:t>Data minimization.</a:t>
            </a:r>
          </a:p>
          <a:p>
            <a:pPr lvl="1"/>
            <a:r>
              <a:rPr lang="en-US" dirty="0"/>
              <a:t>Data portability.</a:t>
            </a:r>
          </a:p>
          <a:p>
            <a:pPr lvl="1"/>
            <a:r>
              <a:rPr lang="en-US" dirty="0"/>
              <a:t>Transparency.</a:t>
            </a:r>
          </a:p>
          <a:p>
            <a:pPr lvl="1"/>
            <a:r>
              <a:rPr lang="en-US" dirty="0"/>
              <a:t>Compliance disclosures.</a:t>
            </a:r>
          </a:p>
        </p:txBody>
      </p:sp>
    </p:spTree>
    <p:extLst>
      <p:ext uri="{BB962C8B-B14F-4D97-AF65-F5344CB8AC3E}">
        <p14:creationId xmlns:p14="http://schemas.microsoft.com/office/powerpoint/2010/main" val="1899911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AE74-11A8-4936-A617-4E86CD33D268}"/>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7137DC1F-AD3B-40E7-A70B-4A5BF758173D}"/>
              </a:ext>
            </a:extLst>
          </p:cNvPr>
          <p:cNvSpPr>
            <a:spLocks noGrp="1"/>
          </p:cNvSpPr>
          <p:nvPr>
            <p:ph idx="1"/>
          </p:nvPr>
        </p:nvSpPr>
        <p:spPr/>
        <p:txBody>
          <a:bodyPr/>
          <a:lstStyle/>
          <a:p>
            <a:pPr marL="0" indent="0">
              <a:buNone/>
            </a:pPr>
            <a:r>
              <a:rPr lang="en-US" dirty="0"/>
              <a:t>The concepts of security and privacy have many common interrelationships, but they are not identical. A typical misconception refers to the identification of confidentiality with privacy.</a:t>
            </a:r>
          </a:p>
          <a:p>
            <a:pPr marL="0" indent="0">
              <a:buNone/>
            </a:pPr>
            <a:r>
              <a:rPr lang="en-US" dirty="0" err="1"/>
              <a:t>Hofkirchner’s</a:t>
            </a:r>
            <a:r>
              <a:rPr lang="en-US" dirty="0"/>
              <a:t> possible relations between security and privacy are on basis of:</a:t>
            </a:r>
          </a:p>
          <a:p>
            <a:r>
              <a:rPr lang="en-US" dirty="0"/>
              <a:t>Reductionism.</a:t>
            </a:r>
          </a:p>
          <a:p>
            <a:r>
              <a:rPr lang="en-US" dirty="0"/>
              <a:t>Projectionism.</a:t>
            </a:r>
          </a:p>
          <a:p>
            <a:r>
              <a:rPr lang="en-US" dirty="0"/>
              <a:t>Dualism.</a:t>
            </a:r>
          </a:p>
          <a:p>
            <a:r>
              <a:rPr lang="en-US" dirty="0"/>
              <a:t>Dialectic.</a:t>
            </a:r>
          </a:p>
          <a:p>
            <a:pPr marL="0" indent="0">
              <a:buNone/>
            </a:pPr>
            <a:endParaRPr lang="en-US" dirty="0"/>
          </a:p>
        </p:txBody>
      </p:sp>
    </p:spTree>
    <p:extLst>
      <p:ext uri="{BB962C8B-B14F-4D97-AF65-F5344CB8AC3E}">
        <p14:creationId xmlns:p14="http://schemas.microsoft.com/office/powerpoint/2010/main" val="250860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AFF1-423B-4A00-A47D-4B37ECEA21A8}"/>
              </a:ext>
            </a:extLst>
          </p:cNvPr>
          <p:cNvSpPr>
            <a:spLocks noGrp="1"/>
          </p:cNvSpPr>
          <p:nvPr>
            <p:ph type="title"/>
          </p:nvPr>
        </p:nvSpPr>
        <p:spPr/>
        <p:txBody>
          <a:bodyPr/>
          <a:lstStyle/>
          <a:p>
            <a:r>
              <a:rPr lang="en-US" dirty="0"/>
              <a:t>Trust</a:t>
            </a:r>
          </a:p>
        </p:txBody>
      </p:sp>
      <p:sp>
        <p:nvSpPr>
          <p:cNvPr id="3" name="Content Placeholder 2">
            <a:extLst>
              <a:ext uri="{FF2B5EF4-FFF2-40B4-BE49-F238E27FC236}">
                <a16:creationId xmlns:a16="http://schemas.microsoft.com/office/drawing/2014/main" id="{BD703E23-99D9-46BE-9091-E23DC910F168}"/>
              </a:ext>
            </a:extLst>
          </p:cNvPr>
          <p:cNvSpPr>
            <a:spLocks noGrp="1"/>
          </p:cNvSpPr>
          <p:nvPr>
            <p:ph idx="1"/>
          </p:nvPr>
        </p:nvSpPr>
        <p:spPr/>
        <p:txBody>
          <a:bodyPr/>
          <a:lstStyle/>
          <a:p>
            <a:r>
              <a:rPr lang="en-US" dirty="0"/>
              <a:t>Trust can be looked-up from different views and interpretations. A trust framework should provide general principles for dealing, besides security, privacy and safety, with the following issues:</a:t>
            </a:r>
          </a:p>
          <a:p>
            <a:r>
              <a:rPr lang="en-US" dirty="0"/>
              <a:t>Trustworthiness</a:t>
            </a:r>
          </a:p>
          <a:p>
            <a:r>
              <a:rPr lang="en-US" dirty="0"/>
              <a:t>Dependability</a:t>
            </a:r>
          </a:p>
          <a:p>
            <a:r>
              <a:rPr lang="en-US" dirty="0"/>
              <a:t>Sustainability</a:t>
            </a:r>
          </a:p>
          <a:p>
            <a:r>
              <a:rPr lang="en-US" dirty="0"/>
              <a:t>Reliability</a:t>
            </a:r>
          </a:p>
          <a:p>
            <a:r>
              <a:rPr lang="en-US" dirty="0"/>
              <a:t>Availability</a:t>
            </a:r>
          </a:p>
          <a:p>
            <a:r>
              <a:rPr lang="en-US" dirty="0"/>
              <a:t>Resilience</a:t>
            </a:r>
          </a:p>
        </p:txBody>
      </p:sp>
    </p:spTree>
    <p:extLst>
      <p:ext uri="{BB962C8B-B14F-4D97-AF65-F5344CB8AC3E}">
        <p14:creationId xmlns:p14="http://schemas.microsoft.com/office/powerpoint/2010/main" val="55747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A9DC-C106-4B32-8602-6A482E67AD50}"/>
              </a:ext>
            </a:extLst>
          </p:cNvPr>
          <p:cNvSpPr>
            <a:spLocks noGrp="1"/>
          </p:cNvSpPr>
          <p:nvPr>
            <p:ph type="title"/>
          </p:nvPr>
        </p:nvSpPr>
        <p:spPr/>
        <p:txBody>
          <a:bodyPr/>
          <a:lstStyle/>
          <a:p>
            <a:r>
              <a:rPr lang="en-US" dirty="0"/>
              <a:t>Aspects that can assure high level of trust</a:t>
            </a:r>
          </a:p>
        </p:txBody>
      </p:sp>
      <p:sp>
        <p:nvSpPr>
          <p:cNvPr id="3" name="Content Placeholder 2">
            <a:extLst>
              <a:ext uri="{FF2B5EF4-FFF2-40B4-BE49-F238E27FC236}">
                <a16:creationId xmlns:a16="http://schemas.microsoft.com/office/drawing/2014/main" id="{07269917-0691-47D4-84CC-081026D2E9AF}"/>
              </a:ext>
            </a:extLst>
          </p:cNvPr>
          <p:cNvSpPr>
            <a:spLocks noGrp="1"/>
          </p:cNvSpPr>
          <p:nvPr>
            <p:ph idx="1"/>
          </p:nvPr>
        </p:nvSpPr>
        <p:spPr/>
        <p:txBody>
          <a:bodyPr/>
          <a:lstStyle/>
          <a:p>
            <a:pPr marL="0" indent="0">
              <a:buNone/>
            </a:pPr>
            <a:r>
              <a:rPr lang="en-US" dirty="0"/>
              <a:t>Trust is fundamental in all human–human and human–technology interactions (economic, business, social, political, and so on).</a:t>
            </a:r>
          </a:p>
          <a:p>
            <a:pPr marL="0" indent="0">
              <a:buNone/>
            </a:pPr>
            <a:r>
              <a:rPr lang="en-US" dirty="0"/>
              <a:t>Basic aspects are:</a:t>
            </a:r>
          </a:p>
          <a:p>
            <a:r>
              <a:rPr lang="en-US" dirty="0"/>
              <a:t>Good reputation</a:t>
            </a:r>
          </a:p>
          <a:p>
            <a:r>
              <a:rPr lang="en-US" dirty="0"/>
              <a:t>High transparency</a:t>
            </a:r>
          </a:p>
          <a:p>
            <a:r>
              <a:rPr lang="en-US" dirty="0"/>
              <a:t>Proper education</a:t>
            </a:r>
          </a:p>
        </p:txBody>
      </p:sp>
    </p:spTree>
    <p:extLst>
      <p:ext uri="{BB962C8B-B14F-4D97-AF65-F5344CB8AC3E}">
        <p14:creationId xmlns:p14="http://schemas.microsoft.com/office/powerpoint/2010/main" val="1916423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5800-7882-4D65-BA37-0EC650618AE0}"/>
              </a:ext>
            </a:extLst>
          </p:cNvPr>
          <p:cNvSpPr>
            <a:spLocks noGrp="1"/>
          </p:cNvSpPr>
          <p:nvPr>
            <p:ph type="title"/>
          </p:nvPr>
        </p:nvSpPr>
        <p:spPr/>
        <p:txBody>
          <a:bodyPr/>
          <a:lstStyle/>
          <a:p>
            <a:r>
              <a:rPr lang="en-US" dirty="0"/>
              <a:t>What is IOT?</a:t>
            </a:r>
          </a:p>
        </p:txBody>
      </p:sp>
      <p:sp>
        <p:nvSpPr>
          <p:cNvPr id="3" name="Content Placeholder 2">
            <a:extLst>
              <a:ext uri="{FF2B5EF4-FFF2-40B4-BE49-F238E27FC236}">
                <a16:creationId xmlns:a16="http://schemas.microsoft.com/office/drawing/2014/main" id="{9E705631-E124-46E6-A845-6004ECBCFC52}"/>
              </a:ext>
            </a:extLst>
          </p:cNvPr>
          <p:cNvSpPr>
            <a:spLocks noGrp="1"/>
          </p:cNvSpPr>
          <p:nvPr>
            <p:ph idx="1"/>
          </p:nvPr>
        </p:nvSpPr>
        <p:spPr/>
        <p:txBody>
          <a:bodyPr/>
          <a:lstStyle/>
          <a:p>
            <a:pPr marL="0" indent="0">
              <a:buNone/>
            </a:pPr>
            <a:r>
              <a:rPr lang="en-US" dirty="0"/>
              <a:t>IOT is system of interrelated computing devices which communicate with each other according to the environment and makes world a better place of living.</a:t>
            </a:r>
          </a:p>
          <a:p>
            <a:pPr marL="0" indent="0">
              <a:buNone/>
            </a:pPr>
            <a:endParaRPr lang="en-US" dirty="0"/>
          </a:p>
        </p:txBody>
      </p:sp>
    </p:spTree>
    <p:extLst>
      <p:ext uri="{BB962C8B-B14F-4D97-AF65-F5344CB8AC3E}">
        <p14:creationId xmlns:p14="http://schemas.microsoft.com/office/powerpoint/2010/main" val="2048827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CA40-70F4-4E6E-A27E-D39BF9B007A7}"/>
              </a:ext>
            </a:extLst>
          </p:cNvPr>
          <p:cNvSpPr>
            <a:spLocks noGrp="1"/>
          </p:cNvSpPr>
          <p:nvPr>
            <p:ph type="title"/>
          </p:nvPr>
        </p:nvSpPr>
        <p:spPr/>
        <p:txBody>
          <a:bodyPr/>
          <a:lstStyle/>
          <a:p>
            <a:r>
              <a:rPr lang="en-US" dirty="0"/>
              <a:t>Benefits of Ethical Leadership</a:t>
            </a:r>
          </a:p>
        </p:txBody>
      </p:sp>
      <p:sp>
        <p:nvSpPr>
          <p:cNvPr id="3" name="Content Placeholder 2">
            <a:extLst>
              <a:ext uri="{FF2B5EF4-FFF2-40B4-BE49-F238E27FC236}">
                <a16:creationId xmlns:a16="http://schemas.microsoft.com/office/drawing/2014/main" id="{55153827-B96D-4B91-A02A-DFF7976CD9D2}"/>
              </a:ext>
            </a:extLst>
          </p:cNvPr>
          <p:cNvSpPr>
            <a:spLocks noGrp="1"/>
          </p:cNvSpPr>
          <p:nvPr>
            <p:ph idx="1"/>
          </p:nvPr>
        </p:nvSpPr>
        <p:spPr/>
        <p:txBody>
          <a:bodyPr/>
          <a:lstStyle/>
          <a:p>
            <a:r>
              <a:rPr lang="en-US" dirty="0"/>
              <a:t>Reduces business liability.</a:t>
            </a:r>
          </a:p>
          <a:p>
            <a:r>
              <a:rPr lang="en-US" dirty="0"/>
              <a:t>Helps employees make good decisions</a:t>
            </a:r>
          </a:p>
          <a:p>
            <a:r>
              <a:rPr lang="en-US" dirty="0"/>
              <a:t>Assures high-quality customers services</a:t>
            </a:r>
          </a:p>
          <a:p>
            <a:r>
              <a:rPr lang="en-US" dirty="0"/>
              <a:t>Prevents costly administrative errors and rework</a:t>
            </a:r>
          </a:p>
          <a:p>
            <a:r>
              <a:rPr lang="en-US" dirty="0"/>
              <a:t>Consistently grows the bottom line.</a:t>
            </a:r>
          </a:p>
        </p:txBody>
      </p:sp>
    </p:spTree>
    <p:extLst>
      <p:ext uri="{BB962C8B-B14F-4D97-AF65-F5344CB8AC3E}">
        <p14:creationId xmlns:p14="http://schemas.microsoft.com/office/powerpoint/2010/main" val="74704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A585-3525-4681-B9AB-9EABA276AF66}"/>
              </a:ext>
            </a:extLst>
          </p:cNvPr>
          <p:cNvSpPr>
            <a:spLocks noGrp="1"/>
          </p:cNvSpPr>
          <p:nvPr>
            <p:ph type="title"/>
          </p:nvPr>
        </p:nvSpPr>
        <p:spPr>
          <a:xfrm>
            <a:off x="479611" y="2373219"/>
            <a:ext cx="10515600" cy="1325563"/>
          </a:xfrm>
        </p:spPr>
        <p:txBody>
          <a:bodyPr/>
          <a:lstStyle/>
          <a:p>
            <a:r>
              <a:rPr lang="en-US" dirty="0"/>
              <a:t>					Thank You!</a:t>
            </a:r>
          </a:p>
        </p:txBody>
      </p:sp>
    </p:spTree>
    <p:extLst>
      <p:ext uri="{BB962C8B-B14F-4D97-AF65-F5344CB8AC3E}">
        <p14:creationId xmlns:p14="http://schemas.microsoft.com/office/powerpoint/2010/main" val="191199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Technologies and  Characteristics</a:t>
            </a:r>
          </a:p>
        </p:txBody>
      </p:sp>
      <p:sp>
        <p:nvSpPr>
          <p:cNvPr id="3" name="Content Placeholder 2"/>
          <p:cNvSpPr>
            <a:spLocks noGrp="1"/>
          </p:cNvSpPr>
          <p:nvPr>
            <p:ph idx="1"/>
          </p:nvPr>
        </p:nvSpPr>
        <p:spPr/>
        <p:txBody>
          <a:bodyPr/>
          <a:lstStyle/>
          <a:p>
            <a:r>
              <a:rPr lang="en-US" dirty="0"/>
              <a:t>RFID (Radio Frequency Identification)</a:t>
            </a:r>
          </a:p>
          <a:p>
            <a:r>
              <a:rPr lang="en-US" dirty="0"/>
              <a:t>Different sensors</a:t>
            </a:r>
          </a:p>
          <a:p>
            <a:r>
              <a:rPr lang="en-US" dirty="0"/>
              <a:t>GPS (Global Positioning Solution)</a:t>
            </a:r>
          </a:p>
          <a:p>
            <a:r>
              <a:rPr lang="en-US" dirty="0"/>
              <a:t>NFC (Near Field Communication)</a:t>
            </a:r>
          </a:p>
          <a:p>
            <a:r>
              <a:rPr lang="en-US" dirty="0"/>
              <a:t>3G/4G</a:t>
            </a:r>
          </a:p>
          <a:p>
            <a:pPr marL="0" indent="0">
              <a:buNone/>
            </a:pPr>
            <a:endParaRPr lang="en-US" dirty="0"/>
          </a:p>
        </p:txBody>
      </p:sp>
    </p:spTree>
    <p:extLst>
      <p:ext uri="{BB962C8B-B14F-4D97-AF65-F5344CB8AC3E}">
        <p14:creationId xmlns:p14="http://schemas.microsoft.com/office/powerpoint/2010/main" val="3981417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RFID (Radio Frequency Identification)</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Radio-frequency identification uses electromagnetic fields to automatically identify and track tags attached to objects. The tags contain electronically stored information. Uses electromagnetic fields to automatically identify objects, by labeling them with a chip or two antennae, called “tag”.</a:t>
            </a:r>
          </a:p>
          <a:p>
            <a:pPr marL="0" indent="0">
              <a:buNone/>
            </a:pPr>
            <a:endParaRPr lang="en-US" dirty="0"/>
          </a:p>
          <a:p>
            <a:pPr>
              <a:buFont typeface="Wingdings" panose="05000000000000000000" pitchFamily="2" charset="2"/>
              <a:buChar char="Ø"/>
            </a:pPr>
            <a:r>
              <a:rPr lang="en-US" dirty="0"/>
              <a:t>Sends a unique electronic code which is read by a reader which can be placed anywhere. </a:t>
            </a:r>
          </a:p>
          <a:p>
            <a:pPr marL="0" indent="0">
              <a:buNone/>
            </a:pPr>
            <a:endParaRPr lang="en-US" dirty="0"/>
          </a:p>
          <a:p>
            <a:pPr>
              <a:buFont typeface="Wingdings" panose="05000000000000000000" pitchFamily="2" charset="2"/>
              <a:buChar char="Ø"/>
            </a:pPr>
            <a:r>
              <a:rPr lang="en-US" dirty="0"/>
              <a:t>Used to automatically track objects, including those attached to people (ski pass, driving license, time tags, bracelets for pupils) .</a:t>
            </a:r>
          </a:p>
        </p:txBody>
      </p:sp>
    </p:spTree>
    <p:extLst>
      <p:ext uri="{BB962C8B-B14F-4D97-AF65-F5344CB8AC3E}">
        <p14:creationId xmlns:p14="http://schemas.microsoft.com/office/powerpoint/2010/main" val="426623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Sensors</a:t>
            </a:r>
          </a:p>
        </p:txBody>
      </p:sp>
      <p:sp>
        <p:nvSpPr>
          <p:cNvPr id="3" name="Content Placeholder 2"/>
          <p:cNvSpPr>
            <a:spLocks noGrp="1"/>
          </p:cNvSpPr>
          <p:nvPr>
            <p:ph idx="1"/>
          </p:nvPr>
        </p:nvSpPr>
        <p:spPr/>
        <p:txBody>
          <a:bodyPr>
            <a:normAutofit/>
          </a:bodyPr>
          <a:lstStyle/>
          <a:p>
            <a:pPr marL="0" indent="0">
              <a:buNone/>
            </a:pPr>
            <a:r>
              <a:rPr lang="en-US" sz="2400" dirty="0"/>
              <a:t>Sensors are sophisticated devices that are frequently used to detect and respond to electrical or optical signals. Play a very important role in establishing the relationship between the virtual world and the parameters of the physical world. Types includes temperature sensor, ambient light, accelerometers and others.</a:t>
            </a:r>
          </a:p>
          <a:p>
            <a:pPr algn="just"/>
            <a:r>
              <a:rPr lang="en-US" sz="2400" dirty="0"/>
              <a:t>Smoke sensor used to detect smoke.</a:t>
            </a:r>
          </a:p>
          <a:p>
            <a:pPr algn="just"/>
            <a:r>
              <a:rPr lang="en-US" sz="2400" dirty="0"/>
              <a:t>Pollution level of water can be detected </a:t>
            </a:r>
          </a:p>
          <a:p>
            <a:pPr algn="just"/>
            <a:r>
              <a:rPr lang="en-US" sz="2400" dirty="0"/>
              <a:t>Attached to robots which can be used to save life in natural disaster or by army in ware place.</a:t>
            </a:r>
          </a:p>
          <a:p>
            <a:pPr marL="0" indent="0" algn="just">
              <a:buNone/>
            </a:pPr>
            <a:endParaRPr lang="en-US" dirty="0"/>
          </a:p>
        </p:txBody>
      </p:sp>
    </p:spTree>
    <p:extLst>
      <p:ext uri="{BB962C8B-B14F-4D97-AF65-F5344CB8AC3E}">
        <p14:creationId xmlns:p14="http://schemas.microsoft.com/office/powerpoint/2010/main" val="135327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(Global Positioning Solution)</a:t>
            </a:r>
          </a:p>
        </p:txBody>
      </p:sp>
      <p:sp>
        <p:nvSpPr>
          <p:cNvPr id="3" name="Content Placeholder 2"/>
          <p:cNvSpPr>
            <a:spLocks noGrp="1"/>
          </p:cNvSpPr>
          <p:nvPr>
            <p:ph idx="1"/>
          </p:nvPr>
        </p:nvSpPr>
        <p:spPr/>
        <p:txBody>
          <a:bodyPr/>
          <a:lstStyle/>
          <a:p>
            <a:r>
              <a:rPr lang="en-US" dirty="0"/>
              <a:t>A system controlled and financed by the American Department of Defense.</a:t>
            </a:r>
          </a:p>
          <a:p>
            <a:r>
              <a:rPr lang="en-US" dirty="0"/>
              <a:t>Uses satellites to monitor (vertically and horizontally) the position held by a user.</a:t>
            </a:r>
          </a:p>
          <a:p>
            <a:r>
              <a:rPr lang="en-US" dirty="0"/>
              <a:t>Can be used anywhere in the world, including on planes and ships.</a:t>
            </a:r>
          </a:p>
          <a:p>
            <a:r>
              <a:rPr lang="en-US" dirty="0"/>
              <a:t> GPS receptors estimate the position according to the satellites which orbit the earth at a speed of approximately 3 km/ s. </a:t>
            </a:r>
          </a:p>
        </p:txBody>
      </p:sp>
    </p:spTree>
    <p:extLst>
      <p:ext uri="{BB962C8B-B14F-4D97-AF65-F5344CB8AC3E}">
        <p14:creationId xmlns:p14="http://schemas.microsoft.com/office/powerpoint/2010/main" val="54016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NFC (Near Field Communication)</a:t>
            </a:r>
          </a:p>
        </p:txBody>
      </p:sp>
      <p:sp>
        <p:nvSpPr>
          <p:cNvPr id="3" name="Content Placeholder 2"/>
          <p:cNvSpPr>
            <a:spLocks noGrp="1"/>
          </p:cNvSpPr>
          <p:nvPr>
            <p:ph idx="1"/>
          </p:nvPr>
        </p:nvSpPr>
        <p:spPr/>
        <p:txBody>
          <a:bodyPr/>
          <a:lstStyle/>
          <a:p>
            <a:r>
              <a:rPr lang="en-US" dirty="0"/>
              <a:t>A radio device, which can establish the communication between two objects which are in an area of up to 20 cm. </a:t>
            </a:r>
          </a:p>
          <a:p>
            <a:pPr marL="0" indent="0">
              <a:buNone/>
            </a:pPr>
            <a:r>
              <a:rPr lang="en-US" dirty="0"/>
              <a:t>Uses:</a:t>
            </a:r>
          </a:p>
          <a:p>
            <a:r>
              <a:rPr lang="en-US" dirty="0"/>
              <a:t>In contactless payments.</a:t>
            </a:r>
          </a:p>
          <a:p>
            <a:r>
              <a:rPr lang="en-US" dirty="0"/>
              <a:t>Sharing information in social networks.</a:t>
            </a:r>
          </a:p>
          <a:p>
            <a:r>
              <a:rPr lang="en-US" dirty="0"/>
              <a:t> Replacing identity cards or door keys.</a:t>
            </a:r>
          </a:p>
          <a:p>
            <a:r>
              <a:rPr lang="en-US" dirty="0"/>
              <a:t>Payment devices for public transport networks</a:t>
            </a:r>
          </a:p>
          <a:p>
            <a:endParaRPr lang="en-US" dirty="0"/>
          </a:p>
        </p:txBody>
      </p:sp>
    </p:spTree>
    <p:extLst>
      <p:ext uri="{BB962C8B-B14F-4D97-AF65-F5344CB8AC3E}">
        <p14:creationId xmlns:p14="http://schemas.microsoft.com/office/powerpoint/2010/main" val="127619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3G &amp; 4G</a:t>
            </a:r>
          </a:p>
        </p:txBody>
      </p:sp>
      <p:sp>
        <p:nvSpPr>
          <p:cNvPr id="3" name="Content Placeholder 2"/>
          <p:cNvSpPr>
            <a:spLocks noGrp="1"/>
          </p:cNvSpPr>
          <p:nvPr>
            <p:ph idx="1"/>
          </p:nvPr>
        </p:nvSpPr>
        <p:spPr/>
        <p:txBody>
          <a:bodyPr/>
          <a:lstStyle/>
          <a:p>
            <a:r>
              <a:rPr lang="en-US" dirty="0"/>
              <a:t>Acronym used for the third generation of mobile phones.</a:t>
            </a:r>
          </a:p>
          <a:p>
            <a:r>
              <a:rPr lang="en-US" dirty="0"/>
              <a:t>Used to transfer voice and data (including videos) .</a:t>
            </a:r>
          </a:p>
          <a:p>
            <a:r>
              <a:rPr lang="en-US" dirty="0"/>
              <a:t>Allows downloading software, email and instant messaging communication.</a:t>
            </a:r>
          </a:p>
          <a:p>
            <a:r>
              <a:rPr lang="en-US" dirty="0"/>
              <a:t>4G is a combination between 3G and WiMAX. </a:t>
            </a:r>
          </a:p>
          <a:p>
            <a:endParaRPr lang="en-US" dirty="0"/>
          </a:p>
          <a:p>
            <a:pPr marL="0" indent="0">
              <a:buNone/>
            </a:pPr>
            <a:r>
              <a:rPr lang="en-US" sz="1600" dirty="0"/>
              <a:t>Note: WiMAX (Worldwide Interoperability for Microwave Access) has a larger coverage area and a wider band than Wi-Fi. </a:t>
            </a:r>
          </a:p>
          <a:p>
            <a:endParaRPr lang="en-US" sz="1200" dirty="0"/>
          </a:p>
        </p:txBody>
      </p:sp>
    </p:spTree>
    <p:extLst>
      <p:ext uri="{BB962C8B-B14F-4D97-AF65-F5344CB8AC3E}">
        <p14:creationId xmlns:p14="http://schemas.microsoft.com/office/powerpoint/2010/main" val="1978850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AA8A-1709-4A48-BFE4-B8FC6AB9EE27}"/>
              </a:ext>
            </a:extLst>
          </p:cNvPr>
          <p:cNvSpPr>
            <a:spLocks noGrp="1"/>
          </p:cNvSpPr>
          <p:nvPr>
            <p:ph type="title"/>
          </p:nvPr>
        </p:nvSpPr>
        <p:spPr/>
        <p:txBody>
          <a:bodyPr/>
          <a:lstStyle/>
          <a:p>
            <a:r>
              <a:rPr lang="en-US" dirty="0"/>
              <a:t>Ethics in IOT</a:t>
            </a:r>
          </a:p>
        </p:txBody>
      </p:sp>
      <p:sp>
        <p:nvSpPr>
          <p:cNvPr id="3" name="Content Placeholder 2">
            <a:extLst>
              <a:ext uri="{FF2B5EF4-FFF2-40B4-BE49-F238E27FC236}">
                <a16:creationId xmlns:a16="http://schemas.microsoft.com/office/drawing/2014/main" id="{931BDFD5-BF97-4D1E-A4CB-B22802BC163F}"/>
              </a:ext>
            </a:extLst>
          </p:cNvPr>
          <p:cNvSpPr>
            <a:spLocks noGrp="1"/>
          </p:cNvSpPr>
          <p:nvPr>
            <p:ph idx="1"/>
          </p:nvPr>
        </p:nvSpPr>
        <p:spPr/>
        <p:txBody>
          <a:bodyPr/>
          <a:lstStyle/>
          <a:p>
            <a:r>
              <a:rPr lang="en-US" dirty="0"/>
              <a:t>Ethics refers to the legal framework of determining appropriate behavior of autonomous IOT entities.</a:t>
            </a:r>
          </a:p>
          <a:p>
            <a:r>
              <a:rPr lang="en-US" dirty="0"/>
              <a:t>Ethical values specifies what is right or wrong/moral or immoral or what is prohibited in the society.</a:t>
            </a:r>
          </a:p>
          <a:p>
            <a:endParaRPr lang="en-US" dirty="0"/>
          </a:p>
        </p:txBody>
      </p:sp>
    </p:spTree>
    <p:extLst>
      <p:ext uri="{BB962C8B-B14F-4D97-AF65-F5344CB8AC3E}">
        <p14:creationId xmlns:p14="http://schemas.microsoft.com/office/powerpoint/2010/main" val="3905539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795</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Ethical and Legal Consideration in IOT  </vt:lpstr>
      <vt:lpstr>What is IOT?</vt:lpstr>
      <vt:lpstr>IOT Technologies and  Characteristics</vt:lpstr>
      <vt:lpstr>RFID (Radio Frequency Identification)</vt:lpstr>
      <vt:lpstr>Sensors</vt:lpstr>
      <vt:lpstr>GPS (Global Positioning Solution)</vt:lpstr>
      <vt:lpstr>NFC (Near Field Communication)</vt:lpstr>
      <vt:lpstr>3G &amp; 4G</vt:lpstr>
      <vt:lpstr>Ethics in IOT</vt:lpstr>
      <vt:lpstr>Law vs Ethics </vt:lpstr>
      <vt:lpstr>General Issues with IOT </vt:lpstr>
      <vt:lpstr>IOT characteristics that may cause Ethical Problems</vt:lpstr>
      <vt:lpstr>PowerPoint Presentation</vt:lpstr>
      <vt:lpstr>IOT Ethics Questions</vt:lpstr>
      <vt:lpstr>Security, Privacy and Trust Issues </vt:lpstr>
      <vt:lpstr>Privacy</vt:lpstr>
      <vt:lpstr>Security</vt:lpstr>
      <vt:lpstr>Trust</vt:lpstr>
      <vt:lpstr>Aspects that can assure high level of trust</vt:lpstr>
      <vt:lpstr>Benefits of Ethical Leadership</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Ethical and Legal Consideration in IOT</dc:title>
  <dc:creator>Aashish Aryal</dc:creator>
  <cp:lastModifiedBy>Aashish Aryal</cp:lastModifiedBy>
  <cp:revision>10</cp:revision>
  <dcterms:created xsi:type="dcterms:W3CDTF">2019-04-03T04:52:54Z</dcterms:created>
  <dcterms:modified xsi:type="dcterms:W3CDTF">2019-04-03T06:03:16Z</dcterms:modified>
</cp:coreProperties>
</file>