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0F569-AC90-44EB-9EF4-4E5C2F5D823C}" type="datetime1">
              <a:rPr lang="en-US" smtClean="0"/>
              <a:t>8/13/2020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1710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8/13/2020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4507913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8/13/2020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50C42-9A0B-4425-92C2-70FCF7C45734}" type="slidenum">
              <a:rPr lang="en-US" smtClean="0"/>
              <a:pPr/>
              <a:t>‹#›</a:t>
            </a:fld>
            <a:endParaRPr lang="en-US" b="1"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97716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CD8B30-1B71-45A1-8314-D59C86F581E1}" type="datetime1">
              <a:rPr lang="en-US" smtClean="0"/>
              <a:pPr/>
              <a:t>8/13/2020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892784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CD8B30-1B71-45A1-8314-D59C86F581E1}" type="datetime1">
              <a:rPr lang="en-US" smtClean="0"/>
              <a:pPr/>
              <a:t>8/13/2020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50C42-9A0B-4425-92C2-70FCF7C45734}" type="slidenum">
              <a:rPr lang="en-US" smtClean="0"/>
              <a:pPr/>
              <a:t>‹#›</a:t>
            </a:fld>
            <a:endParaRPr lang="en-US" b="1"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056494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CD8B30-1B71-45A1-8314-D59C86F581E1}" type="datetime1">
              <a:rPr lang="en-US" smtClean="0"/>
              <a:pPr/>
              <a:t>8/13/2020</a:t>
            </a:fld>
            <a:endParaRPr lang="en-US" b="1" dirty="0"/>
          </a:p>
        </p:txBody>
      </p:sp>
      <p:sp>
        <p:nvSpPr>
          <p:cNvPr id="6" name="Footer Placeholder 5"/>
          <p:cNvSpPr>
            <a:spLocks noGrp="1"/>
          </p:cNvSpPr>
          <p:nvPr>
            <p:ph type="ftr" sz="quarter" idx="11"/>
          </p:nvPr>
        </p:nvSpPr>
        <p:spPr/>
        <p:txBody>
          <a:bodyPr/>
          <a:lstStyle/>
          <a:p>
            <a:r>
              <a:rPr lang="en-US"/>
              <a:t>Sample Footer Text</a:t>
            </a:r>
            <a:endParaRPr lang="en-US" b="1"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8280412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7D41-E8B7-4A0B-B861-3EC4AE88917D}" type="datetime1">
              <a:rPr lang="en-US" smtClean="0"/>
              <a:t>8/13/2020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59082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34823-0B19-4B4E-A643-7A3B0A3D24D6}" type="datetime1">
              <a:rPr lang="en-US" smtClean="0"/>
              <a:t>8/13/2020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975196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8/13/2020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59754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8/13/2020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14207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8/13/2020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0559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8/13/2020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65102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1E23F-BD3C-4F23-B116-2B758120C8AC}" type="datetime1">
              <a:rPr lang="en-US" smtClean="0"/>
              <a:t>8/13/2020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8989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8/13/2020</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68946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8/13/2020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74704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8/13/2020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8816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CD8B30-1B71-45A1-8314-D59C86F581E1}" type="datetime1">
              <a:rPr lang="en-US" smtClean="0"/>
              <a:pPr/>
              <a:t>8/13/2020</a:t>
            </a:fld>
            <a:endParaRPr lang="en-US" b="1"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b="1"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15190795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dlpng.com/static/png/6998339_preview.png" TargetMode="External"/><Relationship Id="rId7" Type="http://schemas.openxmlformats.org/officeDocument/2006/relationships/hyperlink" Target="http://www.hrbaptist.ca/sermonarchive/now-that-im-a-christian-how-should-i-vote/" TargetMode="External"/><Relationship Id="rId2" Type="http://schemas.openxmlformats.org/officeDocument/2006/relationships/hyperlink" Target="https://miro.medium.com/max/600/1*0RO7DPGncNN1az6EXWQwCg.jpeg" TargetMode="External"/><Relationship Id="rId1" Type="http://schemas.openxmlformats.org/officeDocument/2006/relationships/slideLayout" Target="../slideLayouts/slideLayout2.xml"/><Relationship Id="rId6" Type="http://schemas.openxmlformats.org/officeDocument/2006/relationships/hyperlink" Target="https://blog.logrocket.com/design-patterns-in-node-js-2/" TargetMode="External"/><Relationship Id="rId5" Type="http://schemas.openxmlformats.org/officeDocument/2006/relationships/hyperlink" Target="https://webstockreview.net/explore/catering-clipart-hotel-server/" TargetMode="External"/><Relationship Id="rId4" Type="http://schemas.openxmlformats.org/officeDocument/2006/relationships/hyperlink" Target="https://www.shutterstock.com/search/why+ic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8C157D-E3BE-465B-A4F6-CBCC579DBEC0}"/>
              </a:ext>
            </a:extLst>
          </p:cNvPr>
          <p:cNvPicPr>
            <a:picLocks noChangeAspect="1"/>
          </p:cNvPicPr>
          <p:nvPr/>
        </p:nvPicPr>
        <p:blipFill rotWithShape="1">
          <a:blip r:embed="rId2"/>
          <a:srcRect t="15241" b="489"/>
          <a:stretch/>
        </p:blipFill>
        <p:spPr>
          <a:xfrm>
            <a:off x="23" y="0"/>
            <a:ext cx="12191977" cy="6857990"/>
          </a:xfrm>
          <a:prstGeom prst="rect">
            <a:avLst/>
          </a:prstGeom>
        </p:spPr>
      </p:pic>
      <p:sp>
        <p:nvSpPr>
          <p:cNvPr id="2" name="Title 1">
            <a:extLst>
              <a:ext uri="{FF2B5EF4-FFF2-40B4-BE49-F238E27FC236}">
                <a16:creationId xmlns:a16="http://schemas.microsoft.com/office/drawing/2014/main" id="{B3C3143B-D78C-4FBC-9BA8-6659A54C72A8}"/>
              </a:ext>
            </a:extLst>
          </p:cNvPr>
          <p:cNvSpPr>
            <a:spLocks noGrp="1"/>
          </p:cNvSpPr>
          <p:nvPr>
            <p:ph type="ctrTitle"/>
          </p:nvPr>
        </p:nvSpPr>
        <p:spPr>
          <a:xfrm>
            <a:off x="7622931" y="2974764"/>
            <a:ext cx="4569069" cy="1100520"/>
          </a:xfrm>
        </p:spPr>
        <p:txBody>
          <a:bodyPr>
            <a:normAutofit/>
          </a:bodyPr>
          <a:lstStyle/>
          <a:p>
            <a:r>
              <a:rPr lang="en-CA" b="1" dirty="0">
                <a:solidFill>
                  <a:schemeClr val="bg1"/>
                </a:solidFill>
              </a:rPr>
              <a:t>FOOD2GO</a:t>
            </a:r>
            <a:endParaRPr lang="en-CA" sz="5400" b="1" dirty="0">
              <a:solidFill>
                <a:schemeClr val="bg1"/>
              </a:solidFill>
            </a:endParaRPr>
          </a:p>
        </p:txBody>
      </p:sp>
      <p:sp>
        <p:nvSpPr>
          <p:cNvPr id="3" name="Subtitle 2">
            <a:extLst>
              <a:ext uri="{FF2B5EF4-FFF2-40B4-BE49-F238E27FC236}">
                <a16:creationId xmlns:a16="http://schemas.microsoft.com/office/drawing/2014/main" id="{DC199B8D-271E-4EED-BBE7-E15B45C57D82}"/>
              </a:ext>
            </a:extLst>
          </p:cNvPr>
          <p:cNvSpPr>
            <a:spLocks noGrp="1"/>
          </p:cNvSpPr>
          <p:nvPr>
            <p:ph type="subTitle" idx="1"/>
          </p:nvPr>
        </p:nvSpPr>
        <p:spPr>
          <a:xfrm>
            <a:off x="8264770" y="4253899"/>
            <a:ext cx="3191608" cy="1311535"/>
          </a:xfrm>
        </p:spPr>
        <p:txBody>
          <a:bodyPr>
            <a:normAutofit/>
          </a:bodyPr>
          <a:lstStyle/>
          <a:p>
            <a:pPr algn="ctr"/>
            <a:r>
              <a:rPr lang="en-CA" dirty="0">
                <a:solidFill>
                  <a:schemeClr val="bg1"/>
                </a:solidFill>
              </a:rPr>
              <a:t>Prepared By:</a:t>
            </a:r>
          </a:p>
          <a:p>
            <a:r>
              <a:rPr lang="en-CA" dirty="0" err="1">
                <a:solidFill>
                  <a:schemeClr val="bg1"/>
                </a:solidFill>
              </a:rPr>
              <a:t>Sajit</a:t>
            </a:r>
            <a:r>
              <a:rPr lang="en-CA" dirty="0">
                <a:solidFill>
                  <a:schemeClr val="bg1"/>
                </a:solidFill>
              </a:rPr>
              <a:t> Khadka (n01323814)</a:t>
            </a:r>
          </a:p>
          <a:p>
            <a:r>
              <a:rPr lang="en-CA" dirty="0">
                <a:solidFill>
                  <a:schemeClr val="bg1"/>
                </a:solidFill>
              </a:rPr>
              <a:t>Prekshya Aryal (n01323774)</a:t>
            </a:r>
          </a:p>
        </p:txBody>
      </p:sp>
      <p:pic>
        <p:nvPicPr>
          <p:cNvPr id="8" name="Picture 7">
            <a:extLst>
              <a:ext uri="{FF2B5EF4-FFF2-40B4-BE49-F238E27FC236}">
                <a16:creationId xmlns:a16="http://schemas.microsoft.com/office/drawing/2014/main" id="{9B2CE4FC-2413-45F4-8A83-F09AE3B6D53E}"/>
              </a:ext>
            </a:extLst>
          </p:cNvPr>
          <p:cNvPicPr>
            <a:picLocks noChangeAspect="1"/>
          </p:cNvPicPr>
          <p:nvPr/>
        </p:nvPicPr>
        <p:blipFill>
          <a:blip r:embed="rId3"/>
          <a:stretch>
            <a:fillRect/>
          </a:stretch>
        </p:blipFill>
        <p:spPr>
          <a:xfrm>
            <a:off x="8727829" y="1199218"/>
            <a:ext cx="1809750" cy="1762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3811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0A52-5BEC-48E6-8B41-27D6BB9A2EA3}"/>
              </a:ext>
            </a:extLst>
          </p:cNvPr>
          <p:cNvSpPr>
            <a:spLocks noGrp="1"/>
          </p:cNvSpPr>
          <p:nvPr>
            <p:ph type="title"/>
          </p:nvPr>
        </p:nvSpPr>
        <p:spPr>
          <a:xfrm>
            <a:off x="1132115" y="624110"/>
            <a:ext cx="10372498" cy="1280890"/>
          </a:xfrm>
        </p:spPr>
        <p:txBody>
          <a:bodyPr/>
          <a:lstStyle/>
          <a:p>
            <a:pPr algn="ctr"/>
            <a:r>
              <a:rPr lang="en-CA" b="1" dirty="0">
                <a:solidFill>
                  <a:srgbClr val="FF0000"/>
                </a:solidFill>
                <a:latin typeface="Arial Rounded MT Bold" panose="020F0704030504030204" pitchFamily="34" charset="0"/>
              </a:rPr>
              <a:t>REFERENCES</a:t>
            </a:r>
            <a:endParaRPr lang="en-CA" dirty="0">
              <a:solidFill>
                <a:srgbClr val="FF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48936A3-64C0-4DD4-BCBB-46ACC800B1B0}"/>
              </a:ext>
            </a:extLst>
          </p:cNvPr>
          <p:cNvSpPr>
            <a:spLocks noGrp="1"/>
          </p:cNvSpPr>
          <p:nvPr>
            <p:ph idx="1"/>
          </p:nvPr>
        </p:nvSpPr>
        <p:spPr>
          <a:xfrm>
            <a:off x="2144487" y="1741714"/>
            <a:ext cx="9534298" cy="4289251"/>
          </a:xfrm>
        </p:spPr>
        <p:txBody>
          <a:bodyPr/>
          <a:lstStyle/>
          <a:p>
            <a:pPr>
              <a:buFont typeface="Wingdings" panose="05000000000000000000" pitchFamily="2" charset="2"/>
              <a:buChar char="v"/>
            </a:pPr>
            <a:r>
              <a:rPr lang="en-CA" dirty="0">
                <a:hlinkClick r:id="rId2"/>
              </a:rPr>
              <a:t>https://miro.medium.com/max/600/1*0RO7DPGncNN1az6EXWQwCg.jpeg</a:t>
            </a:r>
            <a:endParaRPr lang="en-CA" dirty="0"/>
          </a:p>
          <a:p>
            <a:pPr>
              <a:buFont typeface="Wingdings" panose="05000000000000000000" pitchFamily="2" charset="2"/>
              <a:buChar char="v"/>
            </a:pPr>
            <a:r>
              <a:rPr lang="en-CA" dirty="0">
                <a:hlinkClick r:id="rId3"/>
              </a:rPr>
              <a:t>https://i.dlpng.com/static/png/6998339_preview.png</a:t>
            </a:r>
            <a:endParaRPr lang="en-CA" dirty="0"/>
          </a:p>
          <a:p>
            <a:pPr>
              <a:buFont typeface="Wingdings" panose="05000000000000000000" pitchFamily="2" charset="2"/>
              <a:buChar char="v"/>
            </a:pPr>
            <a:r>
              <a:rPr lang="en-CA" u="sng" dirty="0">
                <a:hlinkClick r:id="rId4"/>
              </a:rPr>
              <a:t>https://www.shutterstock.com/search/why+icon</a:t>
            </a:r>
            <a:endParaRPr lang="en-CA" dirty="0"/>
          </a:p>
          <a:p>
            <a:pPr>
              <a:buFont typeface="Wingdings" panose="05000000000000000000" pitchFamily="2" charset="2"/>
              <a:buChar char="v"/>
            </a:pPr>
            <a:r>
              <a:rPr lang="en-CA" dirty="0">
                <a:hlinkClick r:id="rId5"/>
              </a:rPr>
              <a:t>https://webstockreview.net/explore/catering-clipart-hotel-server/</a:t>
            </a:r>
            <a:endParaRPr lang="en-CA" dirty="0"/>
          </a:p>
          <a:p>
            <a:pPr>
              <a:buFont typeface="Wingdings" panose="05000000000000000000" pitchFamily="2" charset="2"/>
              <a:buChar char="v"/>
            </a:pPr>
            <a:r>
              <a:rPr lang="en-CA" u="sng" dirty="0">
                <a:hlinkClick r:id="rId6"/>
              </a:rPr>
              <a:t>https://blog.logrocket.com/design-patterns-in-node-js-2/</a:t>
            </a:r>
            <a:endParaRPr lang="en-CA" u="sng" dirty="0"/>
          </a:p>
          <a:p>
            <a:pPr>
              <a:buFont typeface="Wingdings" panose="05000000000000000000" pitchFamily="2" charset="2"/>
              <a:buChar char="v"/>
            </a:pPr>
            <a:r>
              <a:rPr lang="en-CA" u="sng" dirty="0">
                <a:hlinkClick r:id="rId7"/>
              </a:rPr>
              <a:t>http://www.hrbaptist.ca/sermonarchive/now-that-im-a-christian-how-should-i-vote/</a:t>
            </a:r>
            <a:endParaRPr lang="en-CA" dirty="0"/>
          </a:p>
          <a:p>
            <a:pPr>
              <a:buFont typeface="Wingdings" panose="05000000000000000000" pitchFamily="2" charset="2"/>
              <a:buChar char="v"/>
            </a:pPr>
            <a:endParaRPr lang="en-CA" dirty="0"/>
          </a:p>
          <a:p>
            <a:pPr>
              <a:buFont typeface="Wingdings" panose="05000000000000000000" pitchFamily="2" charset="2"/>
              <a:buChar char="v"/>
            </a:pPr>
            <a:endParaRPr lang="en-CA" dirty="0"/>
          </a:p>
        </p:txBody>
      </p:sp>
    </p:spTree>
    <p:extLst>
      <p:ext uri="{BB962C8B-B14F-4D97-AF65-F5344CB8AC3E}">
        <p14:creationId xmlns:p14="http://schemas.microsoft.com/office/powerpoint/2010/main" val="365859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2B570-BF48-4C67-A0AE-D927C824D154}"/>
              </a:ext>
            </a:extLst>
          </p:cNvPr>
          <p:cNvSpPr>
            <a:spLocks noGrp="1"/>
          </p:cNvSpPr>
          <p:nvPr>
            <p:ph idx="1"/>
          </p:nvPr>
        </p:nvSpPr>
        <p:spPr>
          <a:xfrm>
            <a:off x="108857" y="2427514"/>
            <a:ext cx="12168640" cy="4104194"/>
          </a:xfrm>
        </p:spPr>
        <p:txBody>
          <a:bodyPr/>
          <a:lstStyle/>
          <a:p>
            <a:pPr marL="0" indent="0" algn="ctr">
              <a:buNone/>
            </a:pPr>
            <a:r>
              <a:rPr lang="en-US" sz="9600" b="1" dirty="0">
                <a:solidFill>
                  <a:srgbClr val="FF0000"/>
                </a:solidFill>
                <a:latin typeface="Arial Rounded MT Bold" panose="020F0704030504030204" pitchFamily="34" charset="0"/>
              </a:rPr>
              <a:t>THANK YOU</a:t>
            </a:r>
            <a:endParaRPr lang="en-CA" b="1"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27374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B315-E241-47B6-9BE4-65A18D5CB883}"/>
              </a:ext>
            </a:extLst>
          </p:cNvPr>
          <p:cNvSpPr>
            <a:spLocks noGrp="1"/>
          </p:cNvSpPr>
          <p:nvPr>
            <p:ph type="title"/>
          </p:nvPr>
        </p:nvSpPr>
        <p:spPr>
          <a:xfrm>
            <a:off x="167054" y="624110"/>
            <a:ext cx="12024946" cy="1280890"/>
          </a:xfrm>
        </p:spPr>
        <p:txBody>
          <a:bodyPr/>
          <a:lstStyle/>
          <a:p>
            <a:pPr algn="ctr"/>
            <a:r>
              <a:rPr lang="en-CA" b="1" dirty="0">
                <a:solidFill>
                  <a:srgbClr val="FF0000"/>
                </a:solidFill>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F682847D-3301-452E-8943-13FC4EA9BEA9}"/>
              </a:ext>
            </a:extLst>
          </p:cNvPr>
          <p:cNvSpPr>
            <a:spLocks noGrp="1"/>
          </p:cNvSpPr>
          <p:nvPr>
            <p:ph idx="1"/>
          </p:nvPr>
        </p:nvSpPr>
        <p:spPr>
          <a:xfrm>
            <a:off x="1812052" y="1422260"/>
            <a:ext cx="9960429" cy="5294226"/>
          </a:xfrm>
        </p:spPr>
        <p:txBody>
          <a:bodyPr>
            <a:noAutofit/>
          </a:bodyPr>
          <a:lstStyle/>
          <a:p>
            <a:pPr algn="just">
              <a:lnSpc>
                <a:spcPct val="160000"/>
              </a:lnSpc>
              <a:buFont typeface="Wingdings" panose="05000000000000000000" pitchFamily="2" charset="2"/>
              <a:buChar char="v"/>
            </a:pPr>
            <a:r>
              <a:rPr lang="en-CA" sz="1600" dirty="0">
                <a:latin typeface="Times New Roman" panose="02020603050405020304" pitchFamily="18" charset="0"/>
                <a:cs typeface="Times New Roman" panose="02020603050405020304" pitchFamily="18" charset="0"/>
              </a:rPr>
              <a:t>Food2Go is an mobile application designed for a particular restaurant </a:t>
            </a:r>
          </a:p>
          <a:p>
            <a:pPr algn="just">
              <a:lnSpc>
                <a:spcPct val="160000"/>
              </a:lnSpc>
              <a:buFont typeface="Wingdings" panose="05000000000000000000" pitchFamily="2" charset="2"/>
              <a:buChar char="v"/>
            </a:pPr>
            <a:r>
              <a:rPr lang="en-CA" sz="1600" dirty="0">
                <a:latin typeface="Times New Roman" panose="02020603050405020304" pitchFamily="18" charset="0"/>
                <a:cs typeface="Times New Roman" panose="02020603050405020304" pitchFamily="18" charset="0"/>
              </a:rPr>
              <a:t>Enables customer to order food online from the restaurant.</a:t>
            </a:r>
          </a:p>
          <a:p>
            <a:pPr algn="just">
              <a:lnSpc>
                <a:spcPct val="160000"/>
              </a:lnSpc>
              <a:buFont typeface="Wingdings" panose="05000000000000000000" pitchFamily="2" charset="2"/>
              <a:buChar char="v"/>
            </a:pPr>
            <a:r>
              <a:rPr lang="en-CA" sz="1600" dirty="0">
                <a:latin typeface="Times New Roman" panose="02020603050405020304" pitchFamily="18" charset="0"/>
                <a:cs typeface="Times New Roman" panose="02020603050405020304" pitchFamily="18" charset="0"/>
              </a:rPr>
              <a:t>Food2Go provides two options for the customer</a:t>
            </a:r>
          </a:p>
          <a:p>
            <a:pPr lvl="1" algn="just">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Take out </a:t>
            </a:r>
          </a:p>
          <a:p>
            <a:pPr lvl="1" algn="just">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Dine In </a:t>
            </a:r>
          </a:p>
          <a:p>
            <a:pPr algn="just">
              <a:lnSpc>
                <a:spcPct val="160000"/>
              </a:lnSpc>
              <a:buFont typeface="Wingdings" panose="05000000000000000000" pitchFamily="2" charset="2"/>
              <a:buChar char="v"/>
            </a:pPr>
            <a:r>
              <a:rPr lang="en-CA" sz="1600" dirty="0">
                <a:latin typeface="Times New Roman" panose="02020603050405020304" pitchFamily="18" charset="0"/>
                <a:cs typeface="Times New Roman" panose="02020603050405020304" pitchFamily="18" charset="0"/>
              </a:rPr>
              <a:t>Customer can view the nearby restaurant location and choose the nearby restaurant to order food.</a:t>
            </a:r>
          </a:p>
          <a:p>
            <a:pPr algn="just">
              <a:lnSpc>
                <a:spcPct val="160000"/>
              </a:lnSpc>
              <a:buFont typeface="Wingdings" panose="05000000000000000000" pitchFamily="2" charset="2"/>
              <a:buChar char="v"/>
            </a:pPr>
            <a:r>
              <a:rPr lang="en-CA" sz="1600" dirty="0">
                <a:latin typeface="Times New Roman" panose="02020603050405020304" pitchFamily="18" charset="0"/>
                <a:cs typeface="Times New Roman" panose="02020603050405020304" pitchFamily="18" charset="0"/>
              </a:rPr>
              <a:t>Customer have two options:</a:t>
            </a:r>
          </a:p>
          <a:p>
            <a:pPr lvl="1" algn="just">
              <a:lnSpc>
                <a:spcPct val="160000"/>
              </a:lnSpc>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they can either register first and then login in and browse through menu and order food </a:t>
            </a:r>
          </a:p>
          <a:p>
            <a:pPr lvl="1" algn="just">
              <a:lnSpc>
                <a:spcPct val="160000"/>
              </a:lnSpc>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They can directly go to the menu and select the food and drinks item and add it to cart and then sign up or login in order to pay.</a:t>
            </a:r>
          </a:p>
          <a:p>
            <a:pPr algn="just">
              <a:buFont typeface="Wingdings" panose="05000000000000000000" pitchFamily="2" charset="2"/>
              <a:buChar char="v"/>
            </a:pPr>
            <a:endParaRPr lang="en-CA" sz="1600" dirty="0"/>
          </a:p>
        </p:txBody>
      </p:sp>
    </p:spTree>
    <p:extLst>
      <p:ext uri="{BB962C8B-B14F-4D97-AF65-F5344CB8AC3E}">
        <p14:creationId xmlns:p14="http://schemas.microsoft.com/office/powerpoint/2010/main" val="246374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63D4-8D87-47CF-9B85-3421919ED156}"/>
              </a:ext>
            </a:extLst>
          </p:cNvPr>
          <p:cNvSpPr>
            <a:spLocks noGrp="1"/>
          </p:cNvSpPr>
          <p:nvPr>
            <p:ph type="title"/>
          </p:nvPr>
        </p:nvSpPr>
        <p:spPr>
          <a:xfrm>
            <a:off x="1632857" y="624110"/>
            <a:ext cx="9871755" cy="780147"/>
          </a:xfrm>
        </p:spPr>
        <p:txBody>
          <a:bodyPr/>
          <a:lstStyle/>
          <a:p>
            <a:pPr algn="ctr"/>
            <a:r>
              <a:rPr lang="en-CA" b="1" dirty="0">
                <a:solidFill>
                  <a:srgbClr val="FF0000"/>
                </a:solidFill>
                <a:latin typeface="Arial Rounded MT Bold" panose="020F0704030504030204" pitchFamily="34" charset="0"/>
              </a:rPr>
              <a:t>WHY THIS PROJECT?</a:t>
            </a:r>
          </a:p>
        </p:txBody>
      </p:sp>
      <p:sp>
        <p:nvSpPr>
          <p:cNvPr id="3" name="Content Placeholder 2">
            <a:extLst>
              <a:ext uri="{FF2B5EF4-FFF2-40B4-BE49-F238E27FC236}">
                <a16:creationId xmlns:a16="http://schemas.microsoft.com/office/drawing/2014/main" id="{B1C2EAAE-0402-45F8-8C8D-13C3B77E88D1}"/>
              </a:ext>
            </a:extLst>
          </p:cNvPr>
          <p:cNvSpPr>
            <a:spLocks noGrp="1"/>
          </p:cNvSpPr>
          <p:nvPr>
            <p:ph idx="1"/>
          </p:nvPr>
        </p:nvSpPr>
        <p:spPr>
          <a:xfrm>
            <a:off x="1763486" y="1611085"/>
            <a:ext cx="9960428" cy="4909457"/>
          </a:xfrm>
        </p:spPr>
        <p:txBody>
          <a:bodyPr>
            <a:normAutofit lnSpcReduction="10000"/>
          </a:bodyPr>
          <a:lstStyle/>
          <a:p>
            <a:pPr algn="just">
              <a:lnSpc>
                <a:spcPct val="160000"/>
              </a:lnSpc>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We built RESTRO-MANAGER in the Android I.</a:t>
            </a:r>
          </a:p>
          <a:p>
            <a:pPr algn="just">
              <a:lnSpc>
                <a:spcPct val="160000"/>
              </a:lnSpc>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RESTRO-MANAGER ??</a:t>
            </a:r>
          </a:p>
          <a:p>
            <a:pPr lvl="1" algn="just">
              <a:lnSpc>
                <a:spcPct val="160000"/>
              </a:lnSpc>
              <a:buFont typeface="Wingdings" panose="05000000000000000000" pitchFamily="2" charset="2"/>
              <a:buChar char="§"/>
            </a:pPr>
            <a:r>
              <a:rPr lang="en-CA" sz="1800" dirty="0">
                <a:latin typeface="Times New Roman" panose="02020603050405020304" pitchFamily="18" charset="0"/>
                <a:cs typeface="Times New Roman" panose="02020603050405020304" pitchFamily="18" charset="0"/>
              </a:rPr>
              <a:t>App which helps restaurant to manage their food ordering system and keep the track of transactions, sales and profit.</a:t>
            </a:r>
          </a:p>
          <a:p>
            <a:pPr lvl="1" algn="just">
              <a:lnSpc>
                <a:spcPct val="160000"/>
              </a:lnSpc>
              <a:buFont typeface="Wingdings" panose="05000000000000000000" pitchFamily="2" charset="2"/>
              <a:buChar char="§"/>
            </a:pPr>
            <a:r>
              <a:rPr lang="en-CA"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App provides table status(empty or occupied), helps waiter to take order and when the order is confirmed, it goes to cook’s end where cook change the food status from on the line to cooking and when food is ready cooking staff changes the status to “Ready”.</a:t>
            </a:r>
          </a:p>
          <a:p>
            <a:pPr lvl="1" algn="just">
              <a:lnSpc>
                <a:spcPct val="160000"/>
              </a:lnSpc>
              <a:buFont typeface="Wingdings" panose="05000000000000000000" pitchFamily="2" charset="2"/>
              <a:buChar char="§"/>
            </a:pPr>
            <a:r>
              <a:rPr lang="en-CA"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Waiter can see the food status and  hence serves the food and changes the status to served in the app.</a:t>
            </a:r>
          </a:p>
          <a:p>
            <a:pPr lvl="1" algn="just">
              <a:lnSpc>
                <a:spcPct val="160000"/>
              </a:lnSpc>
              <a:buFont typeface="Wingdings" panose="05000000000000000000" pitchFamily="2" charset="2"/>
              <a:buChar char="§"/>
            </a:pPr>
            <a:r>
              <a:rPr lang="en-CA" sz="18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Have three logins : Waiter, Cook, Managers/Admin</a:t>
            </a:r>
          </a:p>
          <a:p>
            <a:pPr lvl="1" algn="just">
              <a:lnSpc>
                <a:spcPct val="160000"/>
              </a:lnSpc>
              <a:buFont typeface="Wingdings" panose="05000000000000000000" pitchFamily="2" charset="2"/>
              <a:buChar char="§"/>
            </a:pPr>
            <a:endParaRPr lang="en-CA" sz="1800" dirty="0">
              <a:solidFill>
                <a:schemeClr val="tx1"/>
              </a:solidFill>
              <a:ea typeface="Cambria" panose="02040503050406030204" pitchFamily="18" charset="0"/>
            </a:endParaRPr>
          </a:p>
          <a:p>
            <a:pPr lvl="1" algn="just">
              <a:lnSpc>
                <a:spcPct val="160000"/>
              </a:lnSpc>
              <a:buFont typeface="Wingdings" panose="05000000000000000000" pitchFamily="2" charset="2"/>
              <a:buChar char="§"/>
            </a:pPr>
            <a:endParaRPr lang="en-CA" sz="1800" dirty="0">
              <a:solidFill>
                <a:schemeClr val="tx1"/>
              </a:solidFill>
              <a:ea typeface="Cambria" panose="02040503050406030204" pitchFamily="18" charset="0"/>
            </a:endParaRPr>
          </a:p>
          <a:p>
            <a:pPr lvl="1" algn="just">
              <a:lnSpc>
                <a:spcPct val="160000"/>
              </a:lnSpc>
              <a:buFont typeface="Wingdings" panose="05000000000000000000" pitchFamily="2" charset="2"/>
              <a:buChar char="§"/>
            </a:pPr>
            <a:endParaRPr lang="en-CA" sz="1800" dirty="0">
              <a:solidFill>
                <a:schemeClr val="tx1"/>
              </a:solidFill>
              <a:ea typeface="Cambria" panose="02040503050406030204" pitchFamily="18" charset="0"/>
            </a:endParaRPr>
          </a:p>
          <a:p>
            <a:pPr lvl="1" algn="just"/>
            <a:endParaRPr lang="en-CA" sz="1800" dirty="0">
              <a:solidFill>
                <a:schemeClr val="tx1"/>
              </a:solidFill>
              <a:ea typeface="Cambria" panose="02040503050406030204" pitchFamily="18" charset="0"/>
            </a:endParaRPr>
          </a:p>
          <a:p>
            <a:pPr lvl="1" algn="just"/>
            <a:endParaRPr lang="en-CA" sz="1800" dirty="0"/>
          </a:p>
        </p:txBody>
      </p:sp>
    </p:spTree>
    <p:extLst>
      <p:ext uri="{BB962C8B-B14F-4D97-AF65-F5344CB8AC3E}">
        <p14:creationId xmlns:p14="http://schemas.microsoft.com/office/powerpoint/2010/main" val="190649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94D05-65A3-4187-98D1-2559453F8BF4}"/>
              </a:ext>
            </a:extLst>
          </p:cNvPr>
          <p:cNvSpPr>
            <a:spLocks noGrp="1"/>
          </p:cNvSpPr>
          <p:nvPr>
            <p:ph idx="1"/>
          </p:nvPr>
        </p:nvSpPr>
        <p:spPr>
          <a:xfrm>
            <a:off x="1741713" y="1872342"/>
            <a:ext cx="9719356" cy="3799393"/>
          </a:xfrm>
        </p:spPr>
        <p:txBody>
          <a:bodyPr>
            <a:normAutofit/>
          </a:bodyPr>
          <a:lstStyle/>
          <a:p>
            <a:pPr>
              <a:lnSpc>
                <a:spcPct val="150000"/>
              </a:lnSpc>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We </a:t>
            </a:r>
            <a:r>
              <a:rPr lang="en-CA" dirty="0" err="1">
                <a:latin typeface="Times New Roman" panose="02020603050405020304" pitchFamily="18" charset="0"/>
                <a:cs typeface="Times New Roman" panose="02020603050405020304" pitchFamily="18" charset="0"/>
              </a:rPr>
              <a:t>buit</a:t>
            </a:r>
            <a:r>
              <a:rPr lang="en-CA" dirty="0">
                <a:latin typeface="Times New Roman" panose="02020603050405020304" pitchFamily="18" charset="0"/>
                <a:cs typeface="Times New Roman" panose="02020603050405020304" pitchFamily="18" charset="0"/>
              </a:rPr>
              <a:t> </a:t>
            </a:r>
            <a:r>
              <a:rPr lang="en-CA" dirty="0" err="1">
                <a:latin typeface="Times New Roman" panose="02020603050405020304" pitchFamily="18" charset="0"/>
                <a:cs typeface="Times New Roman" panose="02020603050405020304" pitchFamily="18" charset="0"/>
              </a:rPr>
              <a:t>Restro</a:t>
            </a:r>
            <a:r>
              <a:rPr lang="en-CA" dirty="0">
                <a:latin typeface="Times New Roman" panose="02020603050405020304" pitchFamily="18" charset="0"/>
                <a:cs typeface="Times New Roman" panose="02020603050405020304" pitchFamily="18" charset="0"/>
              </a:rPr>
              <a:t>-manager for the successful operation of the restaurant.</a:t>
            </a:r>
          </a:p>
          <a:p>
            <a:pPr>
              <a:lnSpc>
                <a:spcPct val="150000"/>
              </a:lnSpc>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But due to COVID-19 almost everything </a:t>
            </a:r>
            <a:r>
              <a:rPr lang="en-CA">
                <a:latin typeface="Times New Roman" panose="02020603050405020304" pitchFamily="18" charset="0"/>
                <a:cs typeface="Times New Roman" panose="02020603050405020304" pitchFamily="18" charset="0"/>
              </a:rPr>
              <a:t>was shut </a:t>
            </a:r>
            <a:r>
              <a:rPr lang="en-CA" dirty="0">
                <a:latin typeface="Times New Roman" panose="02020603050405020304" pitchFamily="18" charset="0"/>
                <a:cs typeface="Times New Roman" panose="02020603050405020304" pitchFamily="18" charset="0"/>
              </a:rPr>
              <a:t>down by government </a:t>
            </a:r>
          </a:p>
          <a:p>
            <a:pPr>
              <a:lnSpc>
                <a:spcPct val="150000"/>
              </a:lnSpc>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Hence we decided to created an app for the restaurant by which customer can order their food .</a:t>
            </a:r>
          </a:p>
          <a:p>
            <a:pPr>
              <a:lnSpc>
                <a:spcPct val="150000"/>
              </a:lnSpc>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Have option for dine in as well (Which is temporarily unavailable due to COVID19)</a:t>
            </a:r>
          </a:p>
          <a:p>
            <a:pPr>
              <a:lnSpc>
                <a:spcPct val="150000"/>
              </a:lnSpc>
              <a:buFont typeface="Wingdings" panose="05000000000000000000" pitchFamily="2" charset="2"/>
              <a:buChar char="v"/>
            </a:pPr>
            <a:r>
              <a:rPr lang="en-CA" dirty="0">
                <a:latin typeface="Times New Roman" panose="02020603050405020304" pitchFamily="18" charset="0"/>
                <a:cs typeface="Times New Roman" panose="02020603050405020304" pitchFamily="18" charset="0"/>
              </a:rPr>
              <a:t>But In the normal scenario Clicking on Dine-In will let you book a table inside the restaurant.</a:t>
            </a:r>
          </a:p>
        </p:txBody>
      </p:sp>
      <p:pic>
        <p:nvPicPr>
          <p:cNvPr id="5" name="Content Placeholder 15">
            <a:extLst>
              <a:ext uri="{FF2B5EF4-FFF2-40B4-BE49-F238E27FC236}">
                <a16:creationId xmlns:a16="http://schemas.microsoft.com/office/drawing/2014/main" id="{45E9DC10-0718-40C0-AF5F-35BE8450C094}"/>
              </a:ext>
            </a:extLst>
          </p:cNvPr>
          <p:cNvPicPr>
            <a:picLocks noChangeAspect="1"/>
          </p:cNvPicPr>
          <p:nvPr/>
        </p:nvPicPr>
        <p:blipFill>
          <a:blip r:embed="rId2"/>
          <a:stretch>
            <a:fillRect/>
          </a:stretch>
        </p:blipFill>
        <p:spPr>
          <a:xfrm>
            <a:off x="220873" y="137250"/>
            <a:ext cx="1520840" cy="1364978"/>
          </a:xfrm>
          <a:prstGeom prst="rect">
            <a:avLst/>
          </a:prstGeom>
        </p:spPr>
      </p:pic>
    </p:spTree>
    <p:extLst>
      <p:ext uri="{BB962C8B-B14F-4D97-AF65-F5344CB8AC3E}">
        <p14:creationId xmlns:p14="http://schemas.microsoft.com/office/powerpoint/2010/main" val="257757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3CDC-CA67-4D5D-9A86-3A7ABF61447A}"/>
              </a:ext>
            </a:extLst>
          </p:cNvPr>
          <p:cNvSpPr>
            <a:spLocks noGrp="1"/>
          </p:cNvSpPr>
          <p:nvPr>
            <p:ph type="title"/>
          </p:nvPr>
        </p:nvSpPr>
        <p:spPr>
          <a:xfrm>
            <a:off x="1640156" y="539513"/>
            <a:ext cx="8911687" cy="910776"/>
          </a:xfrm>
        </p:spPr>
        <p:txBody>
          <a:bodyPr/>
          <a:lstStyle/>
          <a:p>
            <a:pPr algn="ctr"/>
            <a:r>
              <a:rPr lang="en-CA" b="1" dirty="0">
                <a:solidFill>
                  <a:srgbClr val="FF0000"/>
                </a:solidFill>
                <a:latin typeface="Arial Rounded MT Bold" panose="020F0704030504030204" pitchFamily="34" charset="0"/>
              </a:rPr>
              <a:t>TECHNOLOGY</a:t>
            </a:r>
            <a:r>
              <a:rPr lang="en-CA" dirty="0">
                <a:solidFill>
                  <a:srgbClr val="FF0000"/>
                </a:solidFill>
                <a:latin typeface="Arial Rounded MT Bold" panose="020F0704030504030204" pitchFamily="34" charset="0"/>
              </a:rPr>
              <a:t> </a:t>
            </a:r>
            <a:r>
              <a:rPr lang="en-CA" b="1" dirty="0">
                <a:solidFill>
                  <a:srgbClr val="FF0000"/>
                </a:solidFill>
                <a:latin typeface="Arial Rounded MT Bold" panose="020F0704030504030204" pitchFamily="34" charset="0"/>
              </a:rPr>
              <a:t>USED</a:t>
            </a:r>
          </a:p>
        </p:txBody>
      </p:sp>
      <p:pic>
        <p:nvPicPr>
          <p:cNvPr id="4" name="Content Placeholder 5">
            <a:extLst>
              <a:ext uri="{FF2B5EF4-FFF2-40B4-BE49-F238E27FC236}">
                <a16:creationId xmlns:a16="http://schemas.microsoft.com/office/drawing/2014/main" id="{0AFAB7E2-F914-46E4-AA5C-7DA886C1AF99}"/>
              </a:ext>
            </a:extLst>
          </p:cNvPr>
          <p:cNvPicPr>
            <a:picLocks noGrp="1" noChangeAspect="1"/>
          </p:cNvPicPr>
          <p:nvPr>
            <p:ph idx="1"/>
          </p:nvPr>
        </p:nvPicPr>
        <p:blipFill>
          <a:blip r:embed="rId2"/>
          <a:stretch>
            <a:fillRect/>
          </a:stretch>
        </p:blipFill>
        <p:spPr>
          <a:xfrm>
            <a:off x="1821308" y="1740421"/>
            <a:ext cx="2340430" cy="1559439"/>
          </a:xfrm>
        </p:spPr>
      </p:pic>
      <p:pic>
        <p:nvPicPr>
          <p:cNvPr id="6" name="Picture 5">
            <a:extLst>
              <a:ext uri="{FF2B5EF4-FFF2-40B4-BE49-F238E27FC236}">
                <a16:creationId xmlns:a16="http://schemas.microsoft.com/office/drawing/2014/main" id="{1CC3BA00-0148-4B91-990B-19C6015D734A}"/>
              </a:ext>
            </a:extLst>
          </p:cNvPr>
          <p:cNvPicPr>
            <a:picLocks noChangeAspect="1"/>
          </p:cNvPicPr>
          <p:nvPr/>
        </p:nvPicPr>
        <p:blipFill>
          <a:blip r:embed="rId3"/>
          <a:stretch>
            <a:fillRect/>
          </a:stretch>
        </p:blipFill>
        <p:spPr>
          <a:xfrm>
            <a:off x="4816853" y="1677050"/>
            <a:ext cx="2968935" cy="1689057"/>
          </a:xfrm>
          <a:prstGeom prst="rect">
            <a:avLst/>
          </a:prstGeom>
        </p:spPr>
      </p:pic>
      <p:pic>
        <p:nvPicPr>
          <p:cNvPr id="8" name="Picture 7">
            <a:extLst>
              <a:ext uri="{FF2B5EF4-FFF2-40B4-BE49-F238E27FC236}">
                <a16:creationId xmlns:a16="http://schemas.microsoft.com/office/drawing/2014/main" id="{8F4F959C-CACD-4BBC-82C2-DADD1A74DD81}"/>
              </a:ext>
            </a:extLst>
          </p:cNvPr>
          <p:cNvPicPr>
            <a:picLocks noChangeAspect="1"/>
          </p:cNvPicPr>
          <p:nvPr/>
        </p:nvPicPr>
        <p:blipFill>
          <a:blip r:embed="rId4"/>
          <a:stretch>
            <a:fillRect/>
          </a:stretch>
        </p:blipFill>
        <p:spPr>
          <a:xfrm>
            <a:off x="8152468" y="1657249"/>
            <a:ext cx="3092136" cy="2001929"/>
          </a:xfrm>
          <a:prstGeom prst="rect">
            <a:avLst/>
          </a:prstGeom>
        </p:spPr>
      </p:pic>
      <p:pic>
        <p:nvPicPr>
          <p:cNvPr id="10" name="Picture 9">
            <a:extLst>
              <a:ext uri="{FF2B5EF4-FFF2-40B4-BE49-F238E27FC236}">
                <a16:creationId xmlns:a16="http://schemas.microsoft.com/office/drawing/2014/main" id="{3843B6D2-AEEB-4597-9E5B-4F9DB7D65C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114" y="4365050"/>
            <a:ext cx="3118880" cy="1559440"/>
          </a:xfrm>
          <a:prstGeom prst="rect">
            <a:avLst/>
          </a:prstGeom>
        </p:spPr>
      </p:pic>
      <p:pic>
        <p:nvPicPr>
          <p:cNvPr id="12" name="Picture 11">
            <a:extLst>
              <a:ext uri="{FF2B5EF4-FFF2-40B4-BE49-F238E27FC236}">
                <a16:creationId xmlns:a16="http://schemas.microsoft.com/office/drawing/2014/main" id="{F6398BED-838B-44B6-8CE1-28AC7815B4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1778" y="4112700"/>
            <a:ext cx="3070690" cy="1724704"/>
          </a:xfrm>
          <a:prstGeom prst="rect">
            <a:avLst/>
          </a:prstGeom>
        </p:spPr>
      </p:pic>
      <p:pic>
        <p:nvPicPr>
          <p:cNvPr id="14" name="Picture 2" descr="Understanding Socket.IO - Grigor Khachatryan - Medium">
            <a:extLst>
              <a:ext uri="{FF2B5EF4-FFF2-40B4-BE49-F238E27FC236}">
                <a16:creationId xmlns:a16="http://schemas.microsoft.com/office/drawing/2014/main" id="{E59AE802-2EA1-4269-B33D-FC7F948F28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50613" y="4365050"/>
            <a:ext cx="2604340" cy="122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1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0A0C-F6C8-459E-87EE-D1528DB1B341}"/>
              </a:ext>
            </a:extLst>
          </p:cNvPr>
          <p:cNvSpPr>
            <a:spLocks noGrp="1"/>
          </p:cNvSpPr>
          <p:nvPr>
            <p:ph type="title"/>
          </p:nvPr>
        </p:nvSpPr>
        <p:spPr>
          <a:xfrm>
            <a:off x="870857" y="624110"/>
            <a:ext cx="10633755" cy="954319"/>
          </a:xfrm>
        </p:spPr>
        <p:txBody>
          <a:bodyPr/>
          <a:lstStyle/>
          <a:p>
            <a:pPr algn="ctr"/>
            <a:r>
              <a:rPr lang="en-CA" b="1" dirty="0">
                <a:solidFill>
                  <a:srgbClr val="FF0000"/>
                </a:solidFill>
                <a:latin typeface="Arial Rounded MT Bold" panose="020F0704030504030204" pitchFamily="34" charset="0"/>
              </a:rPr>
              <a:t>ARCHITECTURE</a:t>
            </a:r>
            <a:endParaRPr lang="en-CA" dirty="0">
              <a:solidFill>
                <a:srgbClr val="FF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E483409-6750-4F0F-8B75-4D7019A0FB6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72656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FEC4-D6FE-4157-920F-7E04EDAA369A}"/>
              </a:ext>
            </a:extLst>
          </p:cNvPr>
          <p:cNvSpPr>
            <a:spLocks noGrp="1"/>
          </p:cNvSpPr>
          <p:nvPr>
            <p:ph type="title"/>
          </p:nvPr>
        </p:nvSpPr>
        <p:spPr>
          <a:xfrm>
            <a:off x="1262743" y="624109"/>
            <a:ext cx="10241869" cy="856347"/>
          </a:xfrm>
        </p:spPr>
        <p:txBody>
          <a:bodyPr/>
          <a:lstStyle/>
          <a:p>
            <a:pPr algn="ctr"/>
            <a:r>
              <a:rPr lang="en-US" dirty="0">
                <a:solidFill>
                  <a:srgbClr val="FF0000"/>
                </a:solidFill>
                <a:latin typeface="Arial Rounded MT Bold" panose="020F0704030504030204" pitchFamily="34" charset="0"/>
              </a:rPr>
              <a:t> </a:t>
            </a:r>
            <a:r>
              <a:rPr lang="en-US" b="1" dirty="0">
                <a:solidFill>
                  <a:srgbClr val="FF0000"/>
                </a:solidFill>
                <a:latin typeface="Arial Rounded MT Bold" panose="020F0704030504030204" pitchFamily="34" charset="0"/>
              </a:rPr>
              <a:t>IMPLEMENTATION</a:t>
            </a:r>
            <a:endParaRPr lang="en-CA" b="1" dirty="0">
              <a:solidFill>
                <a:srgbClr val="FF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5D2E05C-F447-42C0-8E3A-6BBF46562596}"/>
              </a:ext>
            </a:extLst>
          </p:cNvPr>
          <p:cNvSpPr>
            <a:spLocks noGrp="1"/>
          </p:cNvSpPr>
          <p:nvPr>
            <p:ph idx="1"/>
          </p:nvPr>
        </p:nvSpPr>
        <p:spPr>
          <a:xfrm>
            <a:off x="2088470" y="1540189"/>
            <a:ext cx="8915400" cy="4610240"/>
          </a:xfrm>
        </p:spPr>
        <p:txBody>
          <a:bodyPr/>
          <a:lstStyle/>
          <a:p>
            <a:endParaRPr lang="en-CA"/>
          </a:p>
        </p:txBody>
      </p:sp>
    </p:spTree>
    <p:extLst>
      <p:ext uri="{BB962C8B-B14F-4D97-AF65-F5344CB8AC3E}">
        <p14:creationId xmlns:p14="http://schemas.microsoft.com/office/powerpoint/2010/main" val="38019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B13B-C362-4886-99F0-5491FCDCC26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F4CF6AF-538D-4D0A-80DF-7471984852B5}"/>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88570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5399-CEED-46C6-809E-BBE066359C0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B071BB6-C28E-4316-A3B8-6AA5C0662CD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6592057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TotalTime>
  <Words>389</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Century Gothic</vt:lpstr>
      <vt:lpstr>Times New Roman</vt:lpstr>
      <vt:lpstr>Wingdings</vt:lpstr>
      <vt:lpstr>Wingdings 3</vt:lpstr>
      <vt:lpstr>Wisp</vt:lpstr>
      <vt:lpstr>FOOD2GO</vt:lpstr>
      <vt:lpstr>INTRODUCTION</vt:lpstr>
      <vt:lpstr>WHY THIS PROJECT?</vt:lpstr>
      <vt:lpstr>PowerPoint Presentation</vt:lpstr>
      <vt:lpstr>TECHNOLOGY USED</vt:lpstr>
      <vt:lpstr>ARCHITECTURE</vt:lpstr>
      <vt:lpstr> IMPLEMENTATION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RESTRO -MANAGER</dc:title>
  <dc:creator>Prekshya Aryal</dc:creator>
  <cp:lastModifiedBy>Sajit Khadka</cp:lastModifiedBy>
  <cp:revision>15</cp:revision>
  <dcterms:created xsi:type="dcterms:W3CDTF">2020-08-13T01:33:16Z</dcterms:created>
  <dcterms:modified xsi:type="dcterms:W3CDTF">2020-08-13T11:41:52Z</dcterms:modified>
</cp:coreProperties>
</file>