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7" r:id="rId1"/>
  </p:sldMasterIdLst>
  <p:sldIdLst>
    <p:sldId id="256" r:id="rId2"/>
    <p:sldId id="257" r:id="rId3"/>
    <p:sldId id="258" r:id="rId4"/>
    <p:sldId id="259" r:id="rId5"/>
    <p:sldId id="262" r:id="rId6"/>
    <p:sldId id="269" r:id="rId7"/>
    <p:sldId id="268" r:id="rId8"/>
    <p:sldId id="276" r:id="rId9"/>
    <p:sldId id="278" r:id="rId10"/>
    <p:sldId id="260" r:id="rId11"/>
    <p:sldId id="275" r:id="rId12"/>
    <p:sldId id="270" r:id="rId13"/>
    <p:sldId id="271" r:id="rId14"/>
    <p:sldId id="272" r:id="rId15"/>
    <p:sldId id="273" r:id="rId16"/>
    <p:sldId id="266" r:id="rId17"/>
    <p:sldId id="263"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ekshya Aryal" initials="PA" lastIdx="1" clrIdx="0">
    <p:extLst>
      <p:ext uri="{19B8F6BF-5375-455C-9EA6-DF929625EA0E}">
        <p15:presenceInfo xmlns:p15="http://schemas.microsoft.com/office/powerpoint/2012/main" userId="47cc95553e8239a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923F103-BC34-4FE4-A40E-EDDEECFDA5D0}" type="datetimeFigureOut">
              <a:rPr lang="en-US" smtClean="0"/>
              <a:pPr/>
              <a:t>4/16/2020</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r>
              <a:rPr lang="en-US"/>
              <a:t>
              </a:t>
            </a:r>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622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7522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905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0546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4/16/2020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249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4/16/2020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325464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4/16/2020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908715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4/16/2020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8819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4/16/2020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4709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4/16/2020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033677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35E72C73-2D91-4E12-BA25-F0AA0C03599B}" type="datetimeFigureOut">
              <a:rPr lang="en-US" smtClean="0"/>
              <a:t>4/16/2020</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en-US"/>
              <a:t>
              </a:t>
            </a:r>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798987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2BE451C3-0FF4-47C4-B829-773ADF60F88C}" type="datetimeFigureOut">
              <a:rPr lang="en-US" smtClean="0"/>
              <a:t>4/16/2020</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870770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ddargoesgreen.blogspot.com/2016/04/introduction-to-ddar-less-paper-campaign.html" TargetMode="External"/><Relationship Id="rId3" Type="http://schemas.openxmlformats.org/officeDocument/2006/relationships/hyperlink" Target="https://airbrake.io/blog/java-exception-handling/inputmismatchexception" TargetMode="External"/><Relationship Id="rId7" Type="http://schemas.openxmlformats.org/officeDocument/2006/relationships/hyperlink" Target="https://venusandvagabonds.wordpress.com/" TargetMode="External"/><Relationship Id="rId2" Type="http://schemas.openxmlformats.org/officeDocument/2006/relationships/hyperlink" Target="https://www.theverge.com/2019/8/22/20827231/android-10-q-google-name-officially-announced-new-logo-wordmark-desserts" TargetMode="External"/><Relationship Id="rId1" Type="http://schemas.openxmlformats.org/officeDocument/2006/relationships/slideLayout" Target="../slideLayouts/slideLayout2.xml"/><Relationship Id="rId6" Type="http://schemas.openxmlformats.org/officeDocument/2006/relationships/hyperlink" Target="http://www.hrbaptist.ca/sermonarchive/now-that-im-a-christian-how-should-i-vote/" TargetMode="External"/><Relationship Id="rId5" Type="http://schemas.openxmlformats.org/officeDocument/2006/relationships/hyperlink" Target="https://www.shutterstock.com/search/why+icon" TargetMode="External"/><Relationship Id="rId10" Type="http://schemas.openxmlformats.org/officeDocument/2006/relationships/hyperlink" Target="https://webstockreview.net/explore/catering-clipart-hotel-server/" TargetMode="External"/><Relationship Id="rId4" Type="http://schemas.openxmlformats.org/officeDocument/2006/relationships/hyperlink" Target="https://blog.logrocket.com/design-patterns-in-node-js-2/" TargetMode="External"/><Relationship Id="rId9" Type="http://schemas.openxmlformats.org/officeDocument/2006/relationships/hyperlink" Target="https://classroomclipart.com/clipart-view/Clipart/Culinary/chef-cooking-and-tasting-food-with-happy-face-clipart_jpg.ht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BFF0-DAC5-4BB6-995C-7489D5D2B297}"/>
              </a:ext>
            </a:extLst>
          </p:cNvPr>
          <p:cNvSpPr>
            <a:spLocks noGrp="1"/>
          </p:cNvSpPr>
          <p:nvPr>
            <p:ph type="ctrTitle"/>
          </p:nvPr>
        </p:nvSpPr>
        <p:spPr>
          <a:xfrm>
            <a:off x="984739" y="0"/>
            <a:ext cx="10805747" cy="3402622"/>
          </a:xfrm>
        </p:spPr>
        <p:txBody>
          <a:bodyPr>
            <a:normAutofit/>
          </a:bodyPr>
          <a:lstStyle/>
          <a:p>
            <a:r>
              <a:rPr lang="en-CA" sz="7200" b="1" dirty="0"/>
              <a:t>THE RESTURANT  MANAGEMENT SYSTEM</a:t>
            </a:r>
          </a:p>
        </p:txBody>
      </p:sp>
      <p:sp>
        <p:nvSpPr>
          <p:cNvPr id="3" name="Subtitle 2">
            <a:extLst>
              <a:ext uri="{FF2B5EF4-FFF2-40B4-BE49-F238E27FC236}">
                <a16:creationId xmlns:a16="http://schemas.microsoft.com/office/drawing/2014/main" id="{05146FC6-0445-43F8-B3BD-0968F7D8455E}"/>
              </a:ext>
            </a:extLst>
          </p:cNvPr>
          <p:cNvSpPr>
            <a:spLocks noGrp="1"/>
          </p:cNvSpPr>
          <p:nvPr>
            <p:ph type="subTitle" idx="1"/>
          </p:nvPr>
        </p:nvSpPr>
        <p:spPr>
          <a:xfrm>
            <a:off x="4466493" y="4026877"/>
            <a:ext cx="2866292" cy="2198076"/>
          </a:xfrm>
        </p:spPr>
        <p:txBody>
          <a:bodyPr>
            <a:noAutofit/>
          </a:bodyPr>
          <a:lstStyle/>
          <a:p>
            <a:r>
              <a:rPr lang="en-CA" sz="2800" b="1" u="sng" dirty="0"/>
              <a:t>Team Members</a:t>
            </a:r>
          </a:p>
          <a:p>
            <a:r>
              <a:rPr lang="en-CA" sz="2800" b="1" dirty="0"/>
              <a:t>Hung Phung </a:t>
            </a:r>
          </a:p>
          <a:p>
            <a:r>
              <a:rPr lang="en-CA" sz="2800" b="1" dirty="0" err="1"/>
              <a:t>Sajit</a:t>
            </a:r>
            <a:r>
              <a:rPr lang="en-CA" sz="2800" b="1" dirty="0"/>
              <a:t> Khadka</a:t>
            </a:r>
          </a:p>
          <a:p>
            <a:r>
              <a:rPr lang="en-CA" sz="2800" b="1" dirty="0"/>
              <a:t>Sanjeev </a:t>
            </a:r>
            <a:r>
              <a:rPr lang="en-CA" sz="2800" b="1" dirty="0" err="1"/>
              <a:t>Deshar</a:t>
            </a:r>
            <a:endParaRPr lang="en-CA" sz="2800" b="1" dirty="0"/>
          </a:p>
          <a:p>
            <a:r>
              <a:rPr lang="en-CA" sz="2800" b="1" dirty="0"/>
              <a:t>Prekshya Aryal</a:t>
            </a:r>
          </a:p>
        </p:txBody>
      </p:sp>
      <p:pic>
        <p:nvPicPr>
          <p:cNvPr id="5" name="Picture 4">
            <a:extLst>
              <a:ext uri="{FF2B5EF4-FFF2-40B4-BE49-F238E27FC236}">
                <a16:creationId xmlns:a16="http://schemas.microsoft.com/office/drawing/2014/main" id="{A464BD75-3476-47AF-9206-37AC226BCE99}"/>
              </a:ext>
            </a:extLst>
          </p:cNvPr>
          <p:cNvPicPr>
            <a:picLocks noChangeAspect="1"/>
          </p:cNvPicPr>
          <p:nvPr/>
        </p:nvPicPr>
        <p:blipFill>
          <a:blip r:embed="rId2"/>
          <a:stretch>
            <a:fillRect/>
          </a:stretch>
        </p:blipFill>
        <p:spPr>
          <a:xfrm>
            <a:off x="9756529" y="1284411"/>
            <a:ext cx="1809750" cy="1762125"/>
          </a:xfrm>
          <a:prstGeom prst="rect">
            <a:avLst/>
          </a:prstGeom>
        </p:spPr>
      </p:pic>
    </p:spTree>
    <p:extLst>
      <p:ext uri="{BB962C8B-B14F-4D97-AF65-F5344CB8AC3E}">
        <p14:creationId xmlns:p14="http://schemas.microsoft.com/office/powerpoint/2010/main" val="1362269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E5481-EBAA-47B6-BD55-A6831929473E}"/>
              </a:ext>
            </a:extLst>
          </p:cNvPr>
          <p:cNvSpPr>
            <a:spLocks noGrp="1"/>
          </p:cNvSpPr>
          <p:nvPr>
            <p:ph type="title"/>
          </p:nvPr>
        </p:nvSpPr>
        <p:spPr>
          <a:xfrm>
            <a:off x="809469" y="539646"/>
            <a:ext cx="10530590" cy="651029"/>
          </a:xfrm>
        </p:spPr>
        <p:txBody>
          <a:bodyPr>
            <a:normAutofit fontScale="90000"/>
          </a:bodyPr>
          <a:lstStyle/>
          <a:p>
            <a:pPr algn="ctr"/>
            <a:r>
              <a:rPr lang="en-CA" b="1" dirty="0"/>
              <a:t>PROBLEMS</a:t>
            </a:r>
          </a:p>
        </p:txBody>
      </p:sp>
      <p:sp>
        <p:nvSpPr>
          <p:cNvPr id="7" name="Content Placeholder 6">
            <a:extLst>
              <a:ext uri="{FF2B5EF4-FFF2-40B4-BE49-F238E27FC236}">
                <a16:creationId xmlns:a16="http://schemas.microsoft.com/office/drawing/2014/main" id="{DD860101-7425-40AD-AE4B-BA6F5578FC49}"/>
              </a:ext>
            </a:extLst>
          </p:cNvPr>
          <p:cNvSpPr>
            <a:spLocks noGrp="1"/>
          </p:cNvSpPr>
          <p:nvPr>
            <p:ph idx="1"/>
          </p:nvPr>
        </p:nvSpPr>
        <p:spPr>
          <a:xfrm>
            <a:off x="2041236" y="1736436"/>
            <a:ext cx="9485014" cy="4161426"/>
          </a:xfrm>
        </p:spPr>
        <p:txBody>
          <a:bodyPr>
            <a:normAutofit/>
          </a:bodyPr>
          <a:lstStyle/>
          <a:p>
            <a:pPr>
              <a:buFont typeface="Wingdings" panose="05000000000000000000" pitchFamily="2" charset="2"/>
              <a:buChar char="Ø"/>
            </a:pPr>
            <a:r>
              <a:rPr lang="en-CA" dirty="0"/>
              <a:t> New technologies</a:t>
            </a:r>
          </a:p>
          <a:p>
            <a:pPr>
              <a:buFont typeface="Wingdings" panose="05000000000000000000" pitchFamily="2" charset="2"/>
              <a:buChar char="Ø"/>
            </a:pPr>
            <a:r>
              <a:rPr lang="en-CA" dirty="0"/>
              <a:t> Very limited time</a:t>
            </a:r>
          </a:p>
          <a:p>
            <a:pPr>
              <a:buFont typeface="Wingdings" panose="05000000000000000000" pitchFamily="2" charset="2"/>
              <a:buChar char="Ø"/>
            </a:pPr>
            <a:r>
              <a:rPr lang="en-CA" dirty="0"/>
              <a:t> Communication</a:t>
            </a:r>
          </a:p>
          <a:p>
            <a:pPr>
              <a:buFont typeface="Wingdings" panose="05000000000000000000" pitchFamily="2" charset="2"/>
              <a:buChar char="Ø"/>
            </a:pPr>
            <a:r>
              <a:rPr lang="en-CA" dirty="0"/>
              <a:t> Manage tasks &amp; progress</a:t>
            </a:r>
          </a:p>
          <a:p>
            <a:pPr>
              <a:buFont typeface="Wingdings" panose="05000000000000000000" pitchFamily="2" charset="2"/>
              <a:buChar char="Ø"/>
            </a:pPr>
            <a:r>
              <a:rPr lang="en-CA" dirty="0"/>
              <a:t> Source control, code conflicts</a:t>
            </a:r>
          </a:p>
          <a:p>
            <a:pPr>
              <a:buFont typeface="Wingdings" panose="05000000000000000000" pitchFamily="2" charset="2"/>
              <a:buChar char="Ø"/>
            </a:pPr>
            <a:r>
              <a:rPr lang="en-CA" dirty="0"/>
              <a:t> Bugs </a:t>
            </a:r>
            <a:r>
              <a:rPr lang="en-CA" dirty="0">
                <a:sym typeface="Wingdings" panose="05000000000000000000" pitchFamily="2" charset="2"/>
              </a:rPr>
              <a:t></a:t>
            </a:r>
          </a:p>
          <a:p>
            <a:pPr>
              <a:buFont typeface="Wingdings" panose="05000000000000000000" pitchFamily="2" charset="2"/>
              <a:buChar char="Ø"/>
            </a:pPr>
            <a:r>
              <a:rPr lang="en-CA" dirty="0"/>
              <a:t>Hosting</a:t>
            </a:r>
          </a:p>
          <a:p>
            <a:pPr marL="0" indent="0">
              <a:buNone/>
            </a:pPr>
            <a:endParaRPr lang="en-CA" dirty="0"/>
          </a:p>
        </p:txBody>
      </p:sp>
    </p:spTree>
    <p:extLst>
      <p:ext uri="{BB962C8B-B14F-4D97-AF65-F5344CB8AC3E}">
        <p14:creationId xmlns:p14="http://schemas.microsoft.com/office/powerpoint/2010/main" val="52396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562782-5D05-4D72-8986-20902BD7C6B6}"/>
              </a:ext>
            </a:extLst>
          </p:cNvPr>
          <p:cNvSpPr txBox="1">
            <a:spLocks/>
          </p:cNvSpPr>
          <p:nvPr/>
        </p:nvSpPr>
        <p:spPr>
          <a:xfrm>
            <a:off x="942110" y="1052947"/>
            <a:ext cx="10109666" cy="757473"/>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4800" b="1" dirty="0">
                <a:solidFill>
                  <a:schemeClr val="accent1">
                    <a:lumMod val="75000"/>
                  </a:schemeClr>
                </a:solidFill>
              </a:rPr>
              <a:t>SOLUTIONS</a:t>
            </a:r>
          </a:p>
        </p:txBody>
      </p:sp>
      <p:sp>
        <p:nvSpPr>
          <p:cNvPr id="5" name="Content Placeholder 6">
            <a:extLst>
              <a:ext uri="{FF2B5EF4-FFF2-40B4-BE49-F238E27FC236}">
                <a16:creationId xmlns:a16="http://schemas.microsoft.com/office/drawing/2014/main" id="{EA931A8E-03E6-474A-BEF1-A8CA3550B5FD}"/>
              </a:ext>
            </a:extLst>
          </p:cNvPr>
          <p:cNvSpPr txBox="1">
            <a:spLocks/>
          </p:cNvSpPr>
          <p:nvPr/>
        </p:nvSpPr>
        <p:spPr>
          <a:xfrm>
            <a:off x="1801091" y="2706255"/>
            <a:ext cx="9515452" cy="1770456"/>
          </a:xfrm>
          <a:prstGeom prst="rect">
            <a:avLst/>
          </a:prstGeom>
        </p:spPr>
        <p:txBody>
          <a:bodyPr vert="horz" lIns="91440" tIns="45720" rIns="91440" bIns="45720" rtlCol="0">
            <a:normAutofit lnSpcReduction="10000"/>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buFont typeface="Wingdings" panose="05000000000000000000" pitchFamily="2" charset="2"/>
              <a:buChar char="Ø"/>
            </a:pPr>
            <a:r>
              <a:rPr lang="en-CA" dirty="0"/>
              <a:t> Uncountable hours on researching &amp; learning new technologies</a:t>
            </a:r>
          </a:p>
          <a:p>
            <a:pPr>
              <a:buFont typeface="Wingdings" panose="05000000000000000000" pitchFamily="2" charset="2"/>
              <a:buChar char="Ø"/>
            </a:pPr>
            <a:r>
              <a:rPr lang="en-CA" dirty="0"/>
              <a:t> Virtual meetings</a:t>
            </a:r>
          </a:p>
          <a:p>
            <a:pPr>
              <a:buFont typeface="Wingdings" panose="05000000000000000000" pitchFamily="2" charset="2"/>
              <a:buChar char="Ø"/>
            </a:pPr>
            <a:r>
              <a:rPr lang="en-CA" dirty="0"/>
              <a:t> MS Excel to manage tasks progress</a:t>
            </a:r>
          </a:p>
          <a:p>
            <a:pPr>
              <a:buFont typeface="Wingdings" panose="05000000000000000000" pitchFamily="2" charset="2"/>
              <a:buChar char="Ø"/>
            </a:pPr>
            <a:r>
              <a:rPr lang="en-CA" dirty="0"/>
              <a:t> Git</a:t>
            </a:r>
          </a:p>
          <a:p>
            <a:pPr>
              <a:buFont typeface="Wingdings" panose="05000000000000000000" pitchFamily="2" charset="2"/>
              <a:buChar char="Ø"/>
            </a:pPr>
            <a:endParaRPr lang="en-CA" dirty="0"/>
          </a:p>
        </p:txBody>
      </p:sp>
    </p:spTree>
    <p:extLst>
      <p:ext uri="{BB962C8B-B14F-4D97-AF65-F5344CB8AC3E}">
        <p14:creationId xmlns:p14="http://schemas.microsoft.com/office/powerpoint/2010/main" val="2203335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3C17B-854C-4C06-8A86-70EC4212CB7F}"/>
              </a:ext>
            </a:extLst>
          </p:cNvPr>
          <p:cNvSpPr>
            <a:spLocks noGrp="1"/>
          </p:cNvSpPr>
          <p:nvPr>
            <p:ph type="title"/>
          </p:nvPr>
        </p:nvSpPr>
        <p:spPr>
          <a:xfrm>
            <a:off x="263770" y="499533"/>
            <a:ext cx="11166230" cy="819313"/>
          </a:xfrm>
        </p:spPr>
        <p:txBody>
          <a:bodyPr/>
          <a:lstStyle/>
          <a:p>
            <a:pPr algn="ctr"/>
            <a:r>
              <a:rPr lang="en-CA" b="1" dirty="0"/>
              <a:t>WORK DIVISION</a:t>
            </a:r>
          </a:p>
        </p:txBody>
      </p:sp>
      <p:pic>
        <p:nvPicPr>
          <p:cNvPr id="4" name="Content Placeholder 4" descr="A screenshot of a social media post&#10;&#10;Description automatically generated">
            <a:extLst>
              <a:ext uri="{FF2B5EF4-FFF2-40B4-BE49-F238E27FC236}">
                <a16:creationId xmlns:a16="http://schemas.microsoft.com/office/drawing/2014/main" id="{84BF9215-E43C-46A4-8E91-27DB658C5EF1}"/>
              </a:ext>
            </a:extLst>
          </p:cNvPr>
          <p:cNvPicPr>
            <a:picLocks noGrp="1" noChangeAspect="1"/>
          </p:cNvPicPr>
          <p:nvPr>
            <p:ph idx="1"/>
          </p:nvPr>
        </p:nvPicPr>
        <p:blipFill>
          <a:blip r:embed="rId2"/>
          <a:stretch>
            <a:fillRect/>
          </a:stretch>
        </p:blipFill>
        <p:spPr>
          <a:xfrm>
            <a:off x="1357169" y="1323460"/>
            <a:ext cx="9477661" cy="5035007"/>
          </a:xfrm>
        </p:spPr>
      </p:pic>
    </p:spTree>
    <p:extLst>
      <p:ext uri="{BB962C8B-B14F-4D97-AF65-F5344CB8AC3E}">
        <p14:creationId xmlns:p14="http://schemas.microsoft.com/office/powerpoint/2010/main" val="4190329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2EAF60D-A6BC-468E-8A24-C1DE99D4DEDC}"/>
              </a:ext>
            </a:extLst>
          </p:cNvPr>
          <p:cNvPicPr>
            <a:picLocks noGrp="1" noChangeAspect="1"/>
          </p:cNvPicPr>
          <p:nvPr>
            <p:ph idx="1"/>
          </p:nvPr>
        </p:nvPicPr>
        <p:blipFill>
          <a:blip r:embed="rId2"/>
          <a:stretch>
            <a:fillRect/>
          </a:stretch>
        </p:blipFill>
        <p:spPr>
          <a:xfrm>
            <a:off x="477715" y="827986"/>
            <a:ext cx="11236569" cy="5414320"/>
          </a:xfrm>
          <a:prstGeom prst="rect">
            <a:avLst/>
          </a:prstGeom>
        </p:spPr>
      </p:pic>
    </p:spTree>
    <p:extLst>
      <p:ext uri="{BB962C8B-B14F-4D97-AF65-F5344CB8AC3E}">
        <p14:creationId xmlns:p14="http://schemas.microsoft.com/office/powerpoint/2010/main" val="1731219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4992C6D-5D1D-4B36-9535-F80CBF381735}"/>
              </a:ext>
            </a:extLst>
          </p:cNvPr>
          <p:cNvPicPr>
            <a:picLocks noGrp="1" noChangeAspect="1"/>
          </p:cNvPicPr>
          <p:nvPr>
            <p:ph idx="1"/>
          </p:nvPr>
        </p:nvPicPr>
        <p:blipFill>
          <a:blip r:embed="rId2"/>
          <a:stretch>
            <a:fillRect/>
          </a:stretch>
        </p:blipFill>
        <p:spPr>
          <a:xfrm>
            <a:off x="414865" y="729762"/>
            <a:ext cx="11544535" cy="5319346"/>
          </a:xfrm>
          <a:prstGeom prst="rect">
            <a:avLst/>
          </a:prstGeom>
        </p:spPr>
      </p:pic>
    </p:spTree>
    <p:extLst>
      <p:ext uri="{BB962C8B-B14F-4D97-AF65-F5344CB8AC3E}">
        <p14:creationId xmlns:p14="http://schemas.microsoft.com/office/powerpoint/2010/main" val="16771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D9ACE2E-A015-4540-9226-3D9EDA8E6C00}"/>
              </a:ext>
            </a:extLst>
          </p:cNvPr>
          <p:cNvPicPr>
            <a:picLocks noGrp="1" noChangeAspect="1"/>
          </p:cNvPicPr>
          <p:nvPr>
            <p:ph idx="1"/>
          </p:nvPr>
        </p:nvPicPr>
        <p:blipFill>
          <a:blip r:embed="rId2"/>
          <a:stretch>
            <a:fillRect/>
          </a:stretch>
        </p:blipFill>
        <p:spPr>
          <a:xfrm>
            <a:off x="538644" y="1705707"/>
            <a:ext cx="11260632" cy="2822331"/>
          </a:xfrm>
          <a:prstGeom prst="rect">
            <a:avLst/>
          </a:prstGeom>
        </p:spPr>
      </p:pic>
    </p:spTree>
    <p:extLst>
      <p:ext uri="{BB962C8B-B14F-4D97-AF65-F5344CB8AC3E}">
        <p14:creationId xmlns:p14="http://schemas.microsoft.com/office/powerpoint/2010/main" val="1133131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9614-415F-4D6F-8A0A-50F4AD0E748B}"/>
              </a:ext>
            </a:extLst>
          </p:cNvPr>
          <p:cNvSpPr>
            <a:spLocks noGrp="1"/>
          </p:cNvSpPr>
          <p:nvPr>
            <p:ph type="title"/>
          </p:nvPr>
        </p:nvSpPr>
        <p:spPr>
          <a:xfrm>
            <a:off x="356278" y="781195"/>
            <a:ext cx="11306907" cy="1118252"/>
          </a:xfrm>
        </p:spPr>
        <p:txBody>
          <a:bodyPr/>
          <a:lstStyle/>
          <a:p>
            <a:pPr algn="ctr"/>
            <a:r>
              <a:rPr lang="en-CA" b="1" dirty="0"/>
              <a:t>RESULT AND PRESENTATION CONCLUSION</a:t>
            </a:r>
          </a:p>
        </p:txBody>
      </p:sp>
      <p:sp>
        <p:nvSpPr>
          <p:cNvPr id="3" name="Content Placeholder 2">
            <a:extLst>
              <a:ext uri="{FF2B5EF4-FFF2-40B4-BE49-F238E27FC236}">
                <a16:creationId xmlns:a16="http://schemas.microsoft.com/office/drawing/2014/main" id="{14BE7CB2-402C-4106-9FB2-0B27F6672218}"/>
              </a:ext>
            </a:extLst>
          </p:cNvPr>
          <p:cNvSpPr>
            <a:spLocks noGrp="1"/>
          </p:cNvSpPr>
          <p:nvPr>
            <p:ph idx="1"/>
          </p:nvPr>
        </p:nvSpPr>
        <p:spPr>
          <a:xfrm>
            <a:off x="659423" y="2224455"/>
            <a:ext cx="10700619" cy="3852350"/>
          </a:xfrm>
        </p:spPr>
        <p:txBody>
          <a:bodyPr>
            <a:normAutofit/>
          </a:bodyPr>
          <a:lstStyle/>
          <a:p>
            <a:pPr>
              <a:buFont typeface="Wingdings" panose="05000000000000000000" pitchFamily="2" charset="2"/>
              <a:buChar char="§"/>
            </a:pPr>
            <a:r>
              <a:rPr lang="en-US" dirty="0"/>
              <a:t> Proper time management, hard work and task division lead to successful completion of the project.</a:t>
            </a:r>
          </a:p>
          <a:p>
            <a:pPr>
              <a:buFont typeface="Wingdings" panose="05000000000000000000" pitchFamily="2" charset="2"/>
              <a:buChar char="§"/>
            </a:pPr>
            <a:r>
              <a:rPr lang="en-US" dirty="0"/>
              <a:t> Still room for future improvements such as sales data analysis, admin or manager features such as managing users and food menus and much more.</a:t>
            </a:r>
          </a:p>
          <a:p>
            <a:pPr>
              <a:buFont typeface="Wingdings" panose="05000000000000000000" pitchFamily="2" charset="2"/>
              <a:buChar char="§"/>
            </a:pPr>
            <a:r>
              <a:rPr lang="en-US" dirty="0"/>
              <a:t> During the implementation we were able to learn not just the android and coding part but more about working in a team, especially online.</a:t>
            </a:r>
          </a:p>
          <a:p>
            <a:pPr>
              <a:buFont typeface="Wingdings" panose="05000000000000000000" pitchFamily="2" charset="2"/>
              <a:buChar char="§"/>
            </a:pPr>
            <a:r>
              <a:rPr lang="en-US" dirty="0"/>
              <a:t> We learned many technologies other than just core android as they were needed in order for the project to be complete.</a:t>
            </a:r>
          </a:p>
          <a:p>
            <a:endParaRPr lang="en-CA" dirty="0"/>
          </a:p>
        </p:txBody>
      </p:sp>
    </p:spTree>
    <p:extLst>
      <p:ext uri="{BB962C8B-B14F-4D97-AF65-F5344CB8AC3E}">
        <p14:creationId xmlns:p14="http://schemas.microsoft.com/office/powerpoint/2010/main" val="505259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FCF9A-B727-4707-9E43-31D7F8DF08FD}"/>
              </a:ext>
            </a:extLst>
          </p:cNvPr>
          <p:cNvSpPr>
            <a:spLocks noGrp="1"/>
          </p:cNvSpPr>
          <p:nvPr>
            <p:ph type="title"/>
          </p:nvPr>
        </p:nvSpPr>
        <p:spPr>
          <a:xfrm>
            <a:off x="657224" y="499533"/>
            <a:ext cx="10772775" cy="819313"/>
          </a:xfrm>
        </p:spPr>
        <p:txBody>
          <a:bodyPr/>
          <a:lstStyle/>
          <a:p>
            <a:pPr algn="ctr"/>
            <a:r>
              <a:rPr lang="en-CA" b="1" dirty="0"/>
              <a:t>REFERENCES</a:t>
            </a:r>
          </a:p>
        </p:txBody>
      </p:sp>
      <p:sp>
        <p:nvSpPr>
          <p:cNvPr id="3" name="Content Placeholder 2">
            <a:extLst>
              <a:ext uri="{FF2B5EF4-FFF2-40B4-BE49-F238E27FC236}">
                <a16:creationId xmlns:a16="http://schemas.microsoft.com/office/drawing/2014/main" id="{F0BE77BA-999B-457B-90F7-01B72B4C038B}"/>
              </a:ext>
            </a:extLst>
          </p:cNvPr>
          <p:cNvSpPr>
            <a:spLocks noGrp="1"/>
          </p:cNvSpPr>
          <p:nvPr>
            <p:ph idx="1"/>
          </p:nvPr>
        </p:nvSpPr>
        <p:spPr>
          <a:xfrm>
            <a:off x="975946" y="1793632"/>
            <a:ext cx="10454435" cy="3984234"/>
          </a:xfrm>
        </p:spPr>
        <p:txBody>
          <a:bodyPr>
            <a:normAutofit fontScale="85000" lnSpcReduction="10000"/>
          </a:bodyPr>
          <a:lstStyle/>
          <a:p>
            <a:pPr>
              <a:buFont typeface="Wingdings" panose="05000000000000000000" pitchFamily="2" charset="2"/>
              <a:buChar char="§"/>
            </a:pPr>
            <a:r>
              <a:rPr lang="en-CA" u="sng" dirty="0">
                <a:hlinkClick r:id="rId2"/>
              </a:rPr>
              <a:t>https://www.theverge.com/2019/8/22/20827231/android-10-q-google-name-officially-announced-new-logo-wordmark-desserts</a:t>
            </a:r>
            <a:endParaRPr lang="en-CA" u="sng" dirty="0"/>
          </a:p>
          <a:p>
            <a:pPr>
              <a:buFont typeface="Wingdings" panose="05000000000000000000" pitchFamily="2" charset="2"/>
              <a:buChar char="§"/>
            </a:pPr>
            <a:r>
              <a:rPr lang="en-CA" u="sng" dirty="0">
                <a:hlinkClick r:id="rId3"/>
              </a:rPr>
              <a:t>https://airbrake.io/blog/java-exception-handling/inputmismatchexception</a:t>
            </a:r>
            <a:endParaRPr lang="en-CA" dirty="0"/>
          </a:p>
          <a:p>
            <a:pPr>
              <a:buFont typeface="Wingdings" panose="05000000000000000000" pitchFamily="2" charset="2"/>
              <a:buChar char="§"/>
            </a:pPr>
            <a:r>
              <a:rPr lang="en-CA" u="sng" dirty="0">
                <a:hlinkClick r:id="rId4"/>
              </a:rPr>
              <a:t>https://blog.logrocket.com/design-patterns-in-node-js-2/</a:t>
            </a:r>
            <a:endParaRPr lang="en-CA" u="sng" dirty="0"/>
          </a:p>
          <a:p>
            <a:pPr>
              <a:buFont typeface="Wingdings" panose="05000000000000000000" pitchFamily="2" charset="2"/>
              <a:buChar char="§"/>
            </a:pPr>
            <a:r>
              <a:rPr lang="en-CA" u="sng" dirty="0">
                <a:hlinkClick r:id="rId5"/>
              </a:rPr>
              <a:t>https://www.shutterstock.com/search/why+icon</a:t>
            </a:r>
            <a:endParaRPr lang="en-CA" dirty="0"/>
          </a:p>
          <a:p>
            <a:pPr>
              <a:buFont typeface="Wingdings" panose="05000000000000000000" pitchFamily="2" charset="2"/>
              <a:buChar char="§"/>
            </a:pPr>
            <a:r>
              <a:rPr lang="en-CA" u="sng" dirty="0">
                <a:hlinkClick r:id="rId6"/>
              </a:rPr>
              <a:t>http://www.hrbaptist.ca/sermonarchive/now-that-im-a-christian-how-should-i-vote/</a:t>
            </a:r>
            <a:endParaRPr lang="en-CA" dirty="0"/>
          </a:p>
          <a:p>
            <a:pPr>
              <a:buFont typeface="Wingdings" panose="05000000000000000000" pitchFamily="2" charset="2"/>
              <a:buChar char="§"/>
            </a:pPr>
            <a:r>
              <a:rPr lang="en-CA" u="sng" dirty="0">
                <a:hlinkClick r:id="rId7"/>
              </a:rPr>
              <a:t>https://venusandvagabonds.wordpress.com/</a:t>
            </a:r>
            <a:endParaRPr lang="en-CA" dirty="0"/>
          </a:p>
          <a:p>
            <a:pPr>
              <a:buFont typeface="Wingdings" panose="05000000000000000000" pitchFamily="2" charset="2"/>
              <a:buChar char="§"/>
            </a:pPr>
            <a:r>
              <a:rPr lang="en-CA" u="sng" dirty="0">
                <a:hlinkClick r:id="rId8"/>
              </a:rPr>
              <a:t>http://ddargoesgreen.blogspot.com/2016/04/introduction-to-ddar-less-paper-campaign.html</a:t>
            </a:r>
            <a:endParaRPr lang="en-CA" u="sng" dirty="0"/>
          </a:p>
          <a:p>
            <a:pPr>
              <a:buFont typeface="Wingdings" panose="05000000000000000000" pitchFamily="2" charset="2"/>
              <a:buChar char="§"/>
            </a:pPr>
            <a:r>
              <a:rPr lang="en-CA" dirty="0">
                <a:hlinkClick r:id="rId9"/>
              </a:rPr>
              <a:t>https://classroomclipart.com/clipart-view/Clipart/Culinary/chef-cooking-and-tasting-food-with-happy-face-clipart_jpg.htm</a:t>
            </a:r>
            <a:endParaRPr lang="en-CA" dirty="0"/>
          </a:p>
          <a:p>
            <a:pPr>
              <a:buFont typeface="Wingdings" panose="05000000000000000000" pitchFamily="2" charset="2"/>
              <a:buChar char="§"/>
            </a:pPr>
            <a:r>
              <a:rPr lang="en-CA" dirty="0">
                <a:hlinkClick r:id="rId10"/>
              </a:rPr>
              <a:t>https://webstockreview.net/explore/catering-clipart-hotel-server/</a:t>
            </a:r>
            <a:endParaRPr lang="en-CA" dirty="0"/>
          </a:p>
        </p:txBody>
      </p:sp>
    </p:spTree>
    <p:extLst>
      <p:ext uri="{BB962C8B-B14F-4D97-AF65-F5344CB8AC3E}">
        <p14:creationId xmlns:p14="http://schemas.microsoft.com/office/powerpoint/2010/main" val="1173443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D1302-2223-4BEC-992F-3B506251C383}"/>
              </a:ext>
            </a:extLst>
          </p:cNvPr>
          <p:cNvSpPr>
            <a:spLocks noGrp="1"/>
          </p:cNvSpPr>
          <p:nvPr>
            <p:ph type="title"/>
          </p:nvPr>
        </p:nvSpPr>
        <p:spPr>
          <a:xfrm>
            <a:off x="657224" y="499533"/>
            <a:ext cx="10851285" cy="5014576"/>
          </a:xfrm>
        </p:spPr>
        <p:txBody>
          <a:bodyPr>
            <a:normAutofit/>
          </a:bodyPr>
          <a:lstStyle/>
          <a:p>
            <a:pPr algn="ctr"/>
            <a:r>
              <a:rPr lang="en-US" sz="11500" dirty="0"/>
              <a:t>THANK YOU</a:t>
            </a:r>
            <a:endParaRPr lang="en-CA" sz="11500" dirty="0"/>
          </a:p>
        </p:txBody>
      </p:sp>
    </p:spTree>
    <p:extLst>
      <p:ext uri="{BB962C8B-B14F-4D97-AF65-F5344CB8AC3E}">
        <p14:creationId xmlns:p14="http://schemas.microsoft.com/office/powerpoint/2010/main" val="3944115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9A71-66E8-46EA-B4B0-E645C84354A5}"/>
              </a:ext>
            </a:extLst>
          </p:cNvPr>
          <p:cNvSpPr>
            <a:spLocks noGrp="1"/>
          </p:cNvSpPr>
          <p:nvPr>
            <p:ph type="title"/>
          </p:nvPr>
        </p:nvSpPr>
        <p:spPr>
          <a:xfrm>
            <a:off x="940778" y="503499"/>
            <a:ext cx="10562246" cy="826477"/>
          </a:xfrm>
        </p:spPr>
        <p:txBody>
          <a:bodyPr>
            <a:normAutofit/>
          </a:bodyPr>
          <a:lstStyle/>
          <a:p>
            <a:pPr algn="ctr"/>
            <a:r>
              <a:rPr lang="en-CA" b="1" dirty="0"/>
              <a:t>AGENDA</a:t>
            </a:r>
          </a:p>
        </p:txBody>
      </p:sp>
      <p:sp>
        <p:nvSpPr>
          <p:cNvPr id="3" name="Content Placeholder 2">
            <a:extLst>
              <a:ext uri="{FF2B5EF4-FFF2-40B4-BE49-F238E27FC236}">
                <a16:creationId xmlns:a16="http://schemas.microsoft.com/office/drawing/2014/main" id="{586B58D7-7304-41B5-B310-FF945C4CAA7E}"/>
              </a:ext>
            </a:extLst>
          </p:cNvPr>
          <p:cNvSpPr>
            <a:spLocks noGrp="1"/>
          </p:cNvSpPr>
          <p:nvPr>
            <p:ph idx="1"/>
          </p:nvPr>
        </p:nvSpPr>
        <p:spPr>
          <a:xfrm>
            <a:off x="1529862" y="1732085"/>
            <a:ext cx="9973161" cy="4622415"/>
          </a:xfrm>
        </p:spPr>
        <p:txBody>
          <a:bodyPr>
            <a:normAutofit/>
          </a:bodyPr>
          <a:lstStyle/>
          <a:p>
            <a:pPr>
              <a:buFont typeface="Wingdings" panose="05000000000000000000" pitchFamily="2" charset="2"/>
              <a:buChar char="v"/>
            </a:pPr>
            <a:r>
              <a:rPr lang="en-CA" sz="2800" dirty="0"/>
              <a:t>Technology used</a:t>
            </a:r>
          </a:p>
          <a:p>
            <a:pPr>
              <a:buFont typeface="Wingdings" panose="05000000000000000000" pitchFamily="2" charset="2"/>
              <a:buChar char="v"/>
            </a:pPr>
            <a:r>
              <a:rPr lang="en-CA" sz="2800" dirty="0"/>
              <a:t> Introduction</a:t>
            </a:r>
          </a:p>
          <a:p>
            <a:pPr>
              <a:buFont typeface="Wingdings" panose="05000000000000000000" pitchFamily="2" charset="2"/>
              <a:buChar char="v"/>
            </a:pPr>
            <a:r>
              <a:rPr lang="en-CA" sz="2800" dirty="0"/>
              <a:t> Why this project?</a:t>
            </a:r>
          </a:p>
          <a:p>
            <a:pPr>
              <a:buFont typeface="Wingdings" panose="05000000000000000000" pitchFamily="2" charset="2"/>
              <a:buChar char="v"/>
            </a:pPr>
            <a:r>
              <a:rPr lang="en-CA" sz="2800" dirty="0"/>
              <a:t> Architecture of the Project</a:t>
            </a:r>
          </a:p>
          <a:p>
            <a:pPr>
              <a:buFont typeface="Wingdings" panose="05000000000000000000" pitchFamily="2" charset="2"/>
              <a:buChar char="v"/>
            </a:pPr>
            <a:r>
              <a:rPr lang="en-CA" sz="2800" dirty="0"/>
              <a:t> Problems faced and solutions</a:t>
            </a:r>
          </a:p>
          <a:p>
            <a:pPr>
              <a:buFont typeface="Wingdings" panose="05000000000000000000" pitchFamily="2" charset="2"/>
              <a:buChar char="v"/>
            </a:pPr>
            <a:r>
              <a:rPr lang="en-CA" sz="2800" dirty="0"/>
              <a:t> Work Division</a:t>
            </a:r>
          </a:p>
          <a:p>
            <a:pPr>
              <a:buFont typeface="Wingdings" panose="05000000000000000000" pitchFamily="2" charset="2"/>
              <a:buChar char="v"/>
            </a:pPr>
            <a:r>
              <a:rPr lang="en-CA" sz="2800" dirty="0"/>
              <a:t> Result and Presentation Conclusion</a:t>
            </a:r>
          </a:p>
          <a:p>
            <a:pPr>
              <a:buFont typeface="Wingdings" panose="05000000000000000000" pitchFamily="2" charset="2"/>
              <a:buChar char="v"/>
            </a:pPr>
            <a:r>
              <a:rPr lang="en-CA" sz="2800" dirty="0"/>
              <a:t> References</a:t>
            </a:r>
          </a:p>
          <a:p>
            <a:pPr>
              <a:buFont typeface="Wingdings" panose="05000000000000000000" pitchFamily="2" charset="2"/>
              <a:buChar char="v"/>
            </a:pPr>
            <a:endParaRPr lang="en-CA" sz="3600" dirty="0"/>
          </a:p>
          <a:p>
            <a:pPr>
              <a:buFont typeface="Wingdings" panose="05000000000000000000" pitchFamily="2" charset="2"/>
              <a:buChar char="v"/>
            </a:pPr>
            <a:endParaRPr lang="en-CA" sz="3600" dirty="0"/>
          </a:p>
          <a:p>
            <a:pPr>
              <a:buFont typeface="Wingdings" panose="05000000000000000000" pitchFamily="2" charset="2"/>
              <a:buChar char="v"/>
            </a:pPr>
            <a:endParaRPr lang="en-CA" sz="3600" dirty="0"/>
          </a:p>
        </p:txBody>
      </p:sp>
    </p:spTree>
    <p:extLst>
      <p:ext uri="{BB962C8B-B14F-4D97-AF65-F5344CB8AC3E}">
        <p14:creationId xmlns:p14="http://schemas.microsoft.com/office/powerpoint/2010/main" val="356610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C835-4DC2-43DC-869C-77E691F0AEE1}"/>
              </a:ext>
            </a:extLst>
          </p:cNvPr>
          <p:cNvSpPr>
            <a:spLocks noGrp="1"/>
          </p:cNvSpPr>
          <p:nvPr>
            <p:ph type="title"/>
          </p:nvPr>
        </p:nvSpPr>
        <p:spPr>
          <a:xfrm>
            <a:off x="951157" y="569291"/>
            <a:ext cx="10289686" cy="817685"/>
          </a:xfrm>
        </p:spPr>
        <p:txBody>
          <a:bodyPr/>
          <a:lstStyle/>
          <a:p>
            <a:pPr algn="ctr"/>
            <a:r>
              <a:rPr lang="en-CA" b="1" dirty="0"/>
              <a:t>TECHNOLOGY USED</a:t>
            </a:r>
          </a:p>
        </p:txBody>
      </p:sp>
      <p:pic>
        <p:nvPicPr>
          <p:cNvPr id="6" name="Content Placeholder 5">
            <a:extLst>
              <a:ext uri="{FF2B5EF4-FFF2-40B4-BE49-F238E27FC236}">
                <a16:creationId xmlns:a16="http://schemas.microsoft.com/office/drawing/2014/main" id="{D03DF98E-B7BB-4B01-8E2D-39A7817A1BB0}"/>
              </a:ext>
            </a:extLst>
          </p:cNvPr>
          <p:cNvPicPr>
            <a:picLocks noGrp="1" noChangeAspect="1"/>
          </p:cNvPicPr>
          <p:nvPr>
            <p:ph idx="1"/>
          </p:nvPr>
        </p:nvPicPr>
        <p:blipFill>
          <a:blip r:embed="rId2"/>
          <a:stretch>
            <a:fillRect/>
          </a:stretch>
        </p:blipFill>
        <p:spPr>
          <a:xfrm>
            <a:off x="763352" y="2106032"/>
            <a:ext cx="2497015" cy="1663772"/>
          </a:xfrm>
        </p:spPr>
      </p:pic>
      <p:pic>
        <p:nvPicPr>
          <p:cNvPr id="10" name="Picture 9">
            <a:extLst>
              <a:ext uri="{FF2B5EF4-FFF2-40B4-BE49-F238E27FC236}">
                <a16:creationId xmlns:a16="http://schemas.microsoft.com/office/drawing/2014/main" id="{F09AD675-DF45-40B1-A3DE-FFC30682FCA2}"/>
              </a:ext>
            </a:extLst>
          </p:cNvPr>
          <p:cNvPicPr>
            <a:picLocks noChangeAspect="1"/>
          </p:cNvPicPr>
          <p:nvPr/>
        </p:nvPicPr>
        <p:blipFill>
          <a:blip r:embed="rId3"/>
          <a:stretch>
            <a:fillRect/>
          </a:stretch>
        </p:blipFill>
        <p:spPr>
          <a:xfrm>
            <a:off x="880461" y="4523271"/>
            <a:ext cx="2979637" cy="1832578"/>
          </a:xfrm>
          <a:prstGeom prst="rect">
            <a:avLst/>
          </a:prstGeom>
        </p:spPr>
      </p:pic>
      <p:pic>
        <p:nvPicPr>
          <p:cNvPr id="4" name="Picture 3">
            <a:extLst>
              <a:ext uri="{FF2B5EF4-FFF2-40B4-BE49-F238E27FC236}">
                <a16:creationId xmlns:a16="http://schemas.microsoft.com/office/drawing/2014/main" id="{8CDFF5C0-8D97-41F7-94F8-77578C2A2E1C}"/>
              </a:ext>
            </a:extLst>
          </p:cNvPr>
          <p:cNvPicPr>
            <a:picLocks noChangeAspect="1"/>
          </p:cNvPicPr>
          <p:nvPr/>
        </p:nvPicPr>
        <p:blipFill>
          <a:blip r:embed="rId4"/>
          <a:stretch>
            <a:fillRect/>
          </a:stretch>
        </p:blipFill>
        <p:spPr>
          <a:xfrm>
            <a:off x="4314561" y="4883026"/>
            <a:ext cx="1924050" cy="1304925"/>
          </a:xfrm>
          <a:prstGeom prst="rect">
            <a:avLst/>
          </a:prstGeom>
        </p:spPr>
      </p:pic>
      <p:pic>
        <p:nvPicPr>
          <p:cNvPr id="7" name="Picture 6">
            <a:extLst>
              <a:ext uri="{FF2B5EF4-FFF2-40B4-BE49-F238E27FC236}">
                <a16:creationId xmlns:a16="http://schemas.microsoft.com/office/drawing/2014/main" id="{B3046D67-D772-40B1-9CEF-30E2D1DAA2A3}"/>
              </a:ext>
            </a:extLst>
          </p:cNvPr>
          <p:cNvPicPr>
            <a:picLocks noChangeAspect="1"/>
          </p:cNvPicPr>
          <p:nvPr/>
        </p:nvPicPr>
        <p:blipFill>
          <a:blip r:embed="rId5"/>
          <a:stretch>
            <a:fillRect/>
          </a:stretch>
        </p:blipFill>
        <p:spPr>
          <a:xfrm>
            <a:off x="7160428" y="1790262"/>
            <a:ext cx="4514618" cy="2922881"/>
          </a:xfrm>
          <a:prstGeom prst="rect">
            <a:avLst/>
          </a:prstGeom>
        </p:spPr>
      </p:pic>
      <p:pic>
        <p:nvPicPr>
          <p:cNvPr id="9" name="Picture 8">
            <a:extLst>
              <a:ext uri="{FF2B5EF4-FFF2-40B4-BE49-F238E27FC236}">
                <a16:creationId xmlns:a16="http://schemas.microsoft.com/office/drawing/2014/main" id="{CD694F52-DDDC-41A0-860F-CA47BE5E5EDF}"/>
              </a:ext>
            </a:extLst>
          </p:cNvPr>
          <p:cNvPicPr>
            <a:picLocks noChangeAspect="1"/>
          </p:cNvPicPr>
          <p:nvPr/>
        </p:nvPicPr>
        <p:blipFill>
          <a:blip r:embed="rId6"/>
          <a:stretch>
            <a:fillRect/>
          </a:stretch>
        </p:blipFill>
        <p:spPr>
          <a:xfrm>
            <a:off x="3524629" y="2106032"/>
            <a:ext cx="3503914" cy="1993412"/>
          </a:xfrm>
          <a:prstGeom prst="rect">
            <a:avLst/>
          </a:prstGeom>
        </p:spPr>
      </p:pic>
      <p:pic>
        <p:nvPicPr>
          <p:cNvPr id="1026" name="Picture 2" descr="Understanding Socket.IO - Grigor Khachatryan - Medium">
            <a:extLst>
              <a:ext uri="{FF2B5EF4-FFF2-40B4-BE49-F238E27FC236}">
                <a16:creationId xmlns:a16="http://schemas.microsoft.com/office/drawing/2014/main" id="{3CD5A2D8-807D-4B6D-8832-5D8800AF0B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28480" y="4798017"/>
            <a:ext cx="3143444" cy="1474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84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3572A-CE54-447A-B4E9-8531DF337C78}"/>
              </a:ext>
            </a:extLst>
          </p:cNvPr>
          <p:cNvSpPr>
            <a:spLocks noGrp="1"/>
          </p:cNvSpPr>
          <p:nvPr>
            <p:ph type="title"/>
          </p:nvPr>
        </p:nvSpPr>
        <p:spPr>
          <a:xfrm>
            <a:off x="580292" y="573062"/>
            <a:ext cx="10922732" cy="659423"/>
          </a:xfrm>
        </p:spPr>
        <p:txBody>
          <a:bodyPr>
            <a:normAutofit fontScale="90000"/>
          </a:bodyPr>
          <a:lstStyle/>
          <a:p>
            <a:pPr algn="ctr"/>
            <a:r>
              <a:rPr lang="en-CA" b="1" dirty="0"/>
              <a:t>INTRODUCTION</a:t>
            </a:r>
          </a:p>
        </p:txBody>
      </p:sp>
      <p:sp>
        <p:nvSpPr>
          <p:cNvPr id="3" name="Content Placeholder 2">
            <a:extLst>
              <a:ext uri="{FF2B5EF4-FFF2-40B4-BE49-F238E27FC236}">
                <a16:creationId xmlns:a16="http://schemas.microsoft.com/office/drawing/2014/main" id="{AB0BE36F-49A5-4F3E-B280-799BEE85248E}"/>
              </a:ext>
            </a:extLst>
          </p:cNvPr>
          <p:cNvSpPr>
            <a:spLocks noGrp="1"/>
          </p:cNvSpPr>
          <p:nvPr>
            <p:ph idx="1"/>
          </p:nvPr>
        </p:nvSpPr>
        <p:spPr>
          <a:xfrm>
            <a:off x="1186962" y="1635369"/>
            <a:ext cx="10316062" cy="5073161"/>
          </a:xfrm>
        </p:spPr>
        <p:txBody>
          <a:bodyPr>
            <a:normAutofit/>
          </a:bodyPr>
          <a:lstStyle/>
          <a:p>
            <a:pPr>
              <a:buFont typeface="Wingdings" panose="05000000000000000000" pitchFamily="2" charset="2"/>
              <a:buChar char="Ø"/>
            </a:pPr>
            <a:r>
              <a:rPr lang="en-CA" sz="2800" dirty="0">
                <a:solidFill>
                  <a:schemeClr val="tx1"/>
                </a:solidFill>
                <a:ea typeface="Cambria" panose="02040503050406030204" pitchFamily="18" charset="0"/>
              </a:rPr>
              <a:t> Application targeted for the restaurant.</a:t>
            </a:r>
          </a:p>
          <a:p>
            <a:pPr>
              <a:buFont typeface="Wingdings" panose="05000000000000000000" pitchFamily="2" charset="2"/>
              <a:buChar char="Ø"/>
            </a:pPr>
            <a:r>
              <a:rPr lang="en-CA" sz="2800" dirty="0">
                <a:solidFill>
                  <a:schemeClr val="tx1"/>
                </a:solidFill>
                <a:ea typeface="Cambria" panose="02040503050406030204" pitchFamily="18" charset="0"/>
              </a:rPr>
              <a:t> Helps restaurant to manage their food ordering system and keep tracks of the  sales/ profits</a:t>
            </a:r>
          </a:p>
          <a:p>
            <a:pPr>
              <a:buFont typeface="Wingdings" panose="05000000000000000000" pitchFamily="2" charset="2"/>
              <a:buChar char="Ø"/>
            </a:pPr>
            <a:r>
              <a:rPr lang="en-CA" sz="2800" dirty="0">
                <a:solidFill>
                  <a:schemeClr val="tx1"/>
                </a:solidFill>
                <a:ea typeface="Cambria" panose="02040503050406030204" pitchFamily="18" charset="0"/>
              </a:rPr>
              <a:t> App provides table status(empty or occupied), helps waiter to take order and when the order is confirmed, it goes to cook’s end where cook change the food status from in line to cooking and when food is ready then to “Ready”.</a:t>
            </a:r>
          </a:p>
          <a:p>
            <a:pPr>
              <a:buFont typeface="Wingdings" panose="05000000000000000000" pitchFamily="2" charset="2"/>
              <a:buChar char="Ø"/>
            </a:pPr>
            <a:r>
              <a:rPr lang="en-CA" sz="2800" dirty="0">
                <a:solidFill>
                  <a:schemeClr val="tx1"/>
                </a:solidFill>
                <a:ea typeface="Cambria" panose="02040503050406030204" pitchFamily="18" charset="0"/>
              </a:rPr>
              <a:t> Waiter can see food status hence serves the food and changes the status to served.</a:t>
            </a:r>
          </a:p>
          <a:p>
            <a:pPr>
              <a:buFont typeface="Wingdings" panose="05000000000000000000" pitchFamily="2" charset="2"/>
              <a:buChar char="Ø"/>
            </a:pPr>
            <a:r>
              <a:rPr lang="en-CA" sz="2800" dirty="0">
                <a:solidFill>
                  <a:schemeClr val="tx1"/>
                </a:solidFill>
                <a:ea typeface="Cambria" panose="02040503050406030204" pitchFamily="18" charset="0"/>
              </a:rPr>
              <a:t> Consists of three logins :  for waiter, cook and managers/Admin</a:t>
            </a:r>
          </a:p>
          <a:p>
            <a:pPr marL="0" indent="0">
              <a:buNone/>
            </a:pPr>
            <a:endParaRPr lang="en-CA" dirty="0">
              <a:solidFill>
                <a:schemeClr val="tx1"/>
              </a:solidFill>
            </a:endParaRPr>
          </a:p>
        </p:txBody>
      </p:sp>
    </p:spTree>
    <p:extLst>
      <p:ext uri="{BB962C8B-B14F-4D97-AF65-F5344CB8AC3E}">
        <p14:creationId xmlns:p14="http://schemas.microsoft.com/office/powerpoint/2010/main" val="1797490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CBF51-EC03-4F4F-855A-762E0DB18498}"/>
              </a:ext>
            </a:extLst>
          </p:cNvPr>
          <p:cNvSpPr>
            <a:spLocks noGrp="1"/>
          </p:cNvSpPr>
          <p:nvPr>
            <p:ph idx="1"/>
          </p:nvPr>
        </p:nvSpPr>
        <p:spPr>
          <a:xfrm>
            <a:off x="597878" y="545124"/>
            <a:ext cx="10832504" cy="6137030"/>
          </a:xfrm>
        </p:spPr>
        <p:txBody>
          <a:bodyPr>
            <a:normAutofit fontScale="25000" lnSpcReduction="20000"/>
          </a:bodyPr>
          <a:lstStyle/>
          <a:p>
            <a:pPr>
              <a:buFont typeface="Wingdings" panose="05000000000000000000" pitchFamily="2" charset="2"/>
              <a:buChar char="Ø"/>
            </a:pPr>
            <a:r>
              <a:rPr lang="en-CA" sz="11200" b="1" dirty="0">
                <a:solidFill>
                  <a:schemeClr val="tx1"/>
                </a:solidFill>
                <a:ea typeface="Cambria" panose="02040503050406030204" pitchFamily="18" charset="0"/>
              </a:rPr>
              <a:t> Waiter</a:t>
            </a:r>
            <a:r>
              <a:rPr lang="en-CA" sz="11200" dirty="0">
                <a:solidFill>
                  <a:schemeClr val="tx1"/>
                </a:solidFill>
                <a:ea typeface="Cambria" panose="02040503050406030204" pitchFamily="18" charset="0"/>
              </a:rPr>
              <a:t> (can see)</a:t>
            </a:r>
          </a:p>
          <a:p>
            <a:pPr lvl="1"/>
            <a:r>
              <a:rPr lang="en-CA" sz="11200" dirty="0">
                <a:solidFill>
                  <a:schemeClr val="tx1"/>
                </a:solidFill>
                <a:ea typeface="Cambria" panose="02040503050406030204" pitchFamily="18" charset="0"/>
              </a:rPr>
              <a:t>- Table information (status : empty or occupied) </a:t>
            </a:r>
          </a:p>
          <a:p>
            <a:pPr lvl="1"/>
            <a:r>
              <a:rPr lang="en-CA" sz="11200" dirty="0">
                <a:solidFill>
                  <a:schemeClr val="tx1"/>
                </a:solidFill>
                <a:ea typeface="Cambria" panose="02040503050406030204" pitchFamily="18" charset="0"/>
              </a:rPr>
              <a:t>- Order food from customer </a:t>
            </a:r>
          </a:p>
          <a:p>
            <a:pPr lvl="1"/>
            <a:r>
              <a:rPr lang="en-CA" sz="11200" dirty="0">
                <a:solidFill>
                  <a:schemeClr val="tx1"/>
                </a:solidFill>
                <a:ea typeface="Cambria" panose="02040503050406030204" pitchFamily="18" charset="0"/>
              </a:rPr>
              <a:t>- View food status: cooked / ready to serve</a:t>
            </a:r>
          </a:p>
          <a:p>
            <a:pPr lvl="1"/>
            <a:r>
              <a:rPr lang="en-CA" sz="11200" dirty="0">
                <a:solidFill>
                  <a:schemeClr val="tx1"/>
                </a:solidFill>
                <a:ea typeface="Cambria" panose="02040503050406030204" pitchFamily="18" charset="0"/>
              </a:rPr>
              <a:t>- Serves the food once the food status is ready and then</a:t>
            </a:r>
          </a:p>
          <a:p>
            <a:pPr lvl="2"/>
            <a:r>
              <a:rPr lang="en-CA" sz="11200" dirty="0">
                <a:solidFill>
                  <a:schemeClr val="tx1"/>
                </a:solidFill>
                <a:ea typeface="Cambria" panose="02040503050406030204" pitchFamily="18" charset="0"/>
              </a:rPr>
              <a:t> changes the status to served</a:t>
            </a:r>
          </a:p>
          <a:p>
            <a:pPr lvl="1"/>
            <a:r>
              <a:rPr lang="en-CA" sz="11200" dirty="0">
                <a:solidFill>
                  <a:schemeClr val="tx1"/>
                </a:solidFill>
                <a:ea typeface="Cambria" panose="02040503050406030204" pitchFamily="18" charset="0"/>
              </a:rPr>
              <a:t>- Perform Payments </a:t>
            </a:r>
          </a:p>
          <a:p>
            <a:pPr marL="0" indent="0">
              <a:buNone/>
            </a:pPr>
            <a:endParaRPr lang="en-CA" sz="11200" dirty="0">
              <a:solidFill>
                <a:schemeClr val="tx1"/>
              </a:solidFill>
            </a:endParaRPr>
          </a:p>
          <a:p>
            <a:pPr>
              <a:buFont typeface="Wingdings" panose="05000000000000000000" pitchFamily="2" charset="2"/>
              <a:buChar char="Ø"/>
            </a:pPr>
            <a:r>
              <a:rPr lang="en-CA" sz="11200" b="1" dirty="0">
                <a:solidFill>
                  <a:schemeClr val="tx1"/>
                </a:solidFill>
              </a:rPr>
              <a:t> Cook </a:t>
            </a:r>
          </a:p>
          <a:p>
            <a:pPr lvl="1"/>
            <a:r>
              <a:rPr lang="en-CA" sz="11200" dirty="0">
                <a:solidFill>
                  <a:schemeClr val="tx1"/>
                </a:solidFill>
              </a:rPr>
              <a:t>-  screen shows food lists (to be prepared)</a:t>
            </a:r>
          </a:p>
          <a:p>
            <a:pPr lvl="1"/>
            <a:r>
              <a:rPr lang="en-CA" sz="11200" dirty="0">
                <a:solidFill>
                  <a:schemeClr val="tx1"/>
                </a:solidFill>
              </a:rPr>
              <a:t>- has two option (can change food status -&gt;from cooking  to ready)</a:t>
            </a:r>
          </a:p>
          <a:p>
            <a:pPr lvl="1"/>
            <a:r>
              <a:rPr lang="en-CA" sz="11200" dirty="0">
                <a:solidFill>
                  <a:schemeClr val="tx1"/>
                </a:solidFill>
              </a:rPr>
              <a:t>- once food is ready , changes food status to ready.</a:t>
            </a:r>
          </a:p>
          <a:p>
            <a:pPr lvl="1"/>
            <a:endParaRPr lang="en-CA" sz="11200" dirty="0"/>
          </a:p>
          <a:p>
            <a:pPr>
              <a:buFont typeface="Wingdings" panose="05000000000000000000" pitchFamily="2" charset="2"/>
              <a:buChar char="Ø"/>
            </a:pPr>
            <a:r>
              <a:rPr lang="en-CA" sz="11200" dirty="0"/>
              <a:t> </a:t>
            </a:r>
            <a:r>
              <a:rPr lang="en-CA" sz="11200" b="1" dirty="0"/>
              <a:t>Manager /Admin</a:t>
            </a:r>
          </a:p>
          <a:p>
            <a:r>
              <a:rPr lang="en-CA" sz="11200" dirty="0"/>
              <a:t>   - Has access to all the user</a:t>
            </a:r>
          </a:p>
          <a:p>
            <a:pPr marL="0" indent="0">
              <a:buNone/>
            </a:pPr>
            <a:r>
              <a:rPr lang="en-CA" sz="11200" dirty="0"/>
              <a:t>    - Can view or access both waiter and cook</a:t>
            </a:r>
          </a:p>
          <a:p>
            <a:endParaRPr lang="en-CA" sz="11200" dirty="0"/>
          </a:p>
          <a:p>
            <a:endParaRPr lang="en-CA" sz="11200" dirty="0"/>
          </a:p>
          <a:p>
            <a:endParaRPr lang="en-CA" sz="11200" dirty="0"/>
          </a:p>
          <a:p>
            <a:r>
              <a:rPr lang="en-CA" sz="11200" dirty="0"/>
              <a:t> </a:t>
            </a:r>
          </a:p>
          <a:p>
            <a:endParaRPr lang="en-CA" dirty="0"/>
          </a:p>
        </p:txBody>
      </p:sp>
      <p:pic>
        <p:nvPicPr>
          <p:cNvPr id="7" name="Picture 6">
            <a:extLst>
              <a:ext uri="{FF2B5EF4-FFF2-40B4-BE49-F238E27FC236}">
                <a16:creationId xmlns:a16="http://schemas.microsoft.com/office/drawing/2014/main" id="{3D0878BD-03E5-42F6-8D6E-C633699B7CE0}"/>
              </a:ext>
            </a:extLst>
          </p:cNvPr>
          <p:cNvPicPr>
            <a:picLocks noChangeAspect="1"/>
          </p:cNvPicPr>
          <p:nvPr/>
        </p:nvPicPr>
        <p:blipFill>
          <a:blip r:embed="rId2"/>
          <a:stretch>
            <a:fillRect/>
          </a:stretch>
        </p:blipFill>
        <p:spPr>
          <a:xfrm>
            <a:off x="8988686" y="3021146"/>
            <a:ext cx="2441696" cy="2648783"/>
          </a:xfrm>
          <a:prstGeom prst="rect">
            <a:avLst/>
          </a:prstGeom>
        </p:spPr>
      </p:pic>
      <p:pic>
        <p:nvPicPr>
          <p:cNvPr id="8" name="Picture 7">
            <a:extLst>
              <a:ext uri="{FF2B5EF4-FFF2-40B4-BE49-F238E27FC236}">
                <a16:creationId xmlns:a16="http://schemas.microsoft.com/office/drawing/2014/main" id="{E9911882-4677-4C76-BC01-2CBE3C7A2FA6}"/>
              </a:ext>
            </a:extLst>
          </p:cNvPr>
          <p:cNvPicPr>
            <a:picLocks noChangeAspect="1"/>
          </p:cNvPicPr>
          <p:nvPr/>
        </p:nvPicPr>
        <p:blipFill>
          <a:blip r:embed="rId3"/>
          <a:stretch>
            <a:fillRect/>
          </a:stretch>
        </p:blipFill>
        <p:spPr>
          <a:xfrm>
            <a:off x="9386288" y="419686"/>
            <a:ext cx="1953412" cy="2336617"/>
          </a:xfrm>
          <a:prstGeom prst="rect">
            <a:avLst/>
          </a:prstGeom>
        </p:spPr>
      </p:pic>
    </p:spTree>
    <p:extLst>
      <p:ext uri="{BB962C8B-B14F-4D97-AF65-F5344CB8AC3E}">
        <p14:creationId xmlns:p14="http://schemas.microsoft.com/office/powerpoint/2010/main" val="3914001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DACED4-BD3B-41E7-8A28-4D782D69A728}"/>
              </a:ext>
            </a:extLst>
          </p:cNvPr>
          <p:cNvSpPr>
            <a:spLocks noGrp="1"/>
          </p:cNvSpPr>
          <p:nvPr>
            <p:ph idx="1"/>
          </p:nvPr>
        </p:nvSpPr>
        <p:spPr>
          <a:xfrm>
            <a:off x="2336800" y="342900"/>
            <a:ext cx="10068560" cy="2600052"/>
          </a:xfrm>
        </p:spPr>
        <p:txBody>
          <a:bodyPr>
            <a:noAutofit/>
          </a:bodyPr>
          <a:lstStyle/>
          <a:p>
            <a:r>
              <a:rPr lang="en-CA" sz="2800" dirty="0">
                <a:solidFill>
                  <a:schemeClr val="tx1"/>
                </a:solidFill>
              </a:rPr>
              <a:t>Lots of restaurant are still using the traditional method and its time to advance with the technology.</a:t>
            </a:r>
          </a:p>
          <a:p>
            <a:br>
              <a:rPr lang="en-CA" sz="2800" dirty="0">
                <a:solidFill>
                  <a:schemeClr val="tx1"/>
                </a:solidFill>
              </a:rPr>
            </a:br>
            <a:r>
              <a:rPr lang="en-CA" sz="2800" b="1" u="sng" dirty="0">
                <a:solidFill>
                  <a:schemeClr val="accent1">
                    <a:lumMod val="75000"/>
                  </a:schemeClr>
                </a:solidFill>
              </a:rPr>
              <a:t>Traditional Method</a:t>
            </a:r>
            <a:br>
              <a:rPr lang="en-CA" sz="2800" dirty="0">
                <a:solidFill>
                  <a:schemeClr val="tx1"/>
                </a:solidFill>
              </a:rPr>
            </a:br>
            <a:r>
              <a:rPr lang="en-CA" sz="2800" dirty="0">
                <a:solidFill>
                  <a:schemeClr val="tx1"/>
                </a:solidFill>
              </a:rPr>
              <a:t>- Every activities like orders, sales, profit are recorded in the paper </a:t>
            </a:r>
            <a:br>
              <a:rPr lang="en-CA" sz="2800" dirty="0">
                <a:solidFill>
                  <a:schemeClr val="tx1"/>
                </a:solidFill>
              </a:rPr>
            </a:br>
            <a:r>
              <a:rPr lang="en-CA" sz="2800" dirty="0">
                <a:solidFill>
                  <a:schemeClr val="tx1"/>
                </a:solidFill>
              </a:rPr>
              <a:t>-- Difficult to track and manage the sales at the end of the year.</a:t>
            </a:r>
            <a:br>
              <a:rPr lang="en-CA" sz="2800" dirty="0"/>
            </a:br>
            <a:endParaRPr lang="en-CA" sz="2800" dirty="0"/>
          </a:p>
        </p:txBody>
      </p:sp>
      <p:pic>
        <p:nvPicPr>
          <p:cNvPr id="4" name="Content Placeholder 15">
            <a:extLst>
              <a:ext uri="{FF2B5EF4-FFF2-40B4-BE49-F238E27FC236}">
                <a16:creationId xmlns:a16="http://schemas.microsoft.com/office/drawing/2014/main" id="{76715640-81EB-4EA0-80FA-E5194C42FCB0}"/>
              </a:ext>
            </a:extLst>
          </p:cNvPr>
          <p:cNvPicPr>
            <a:picLocks noChangeAspect="1"/>
          </p:cNvPicPr>
          <p:nvPr/>
        </p:nvPicPr>
        <p:blipFill>
          <a:blip r:embed="rId2"/>
          <a:stretch>
            <a:fillRect/>
          </a:stretch>
        </p:blipFill>
        <p:spPr>
          <a:xfrm>
            <a:off x="38506" y="0"/>
            <a:ext cx="2453853" cy="2202371"/>
          </a:xfrm>
          <a:prstGeom prst="rect">
            <a:avLst/>
          </a:prstGeom>
        </p:spPr>
      </p:pic>
      <p:pic>
        <p:nvPicPr>
          <p:cNvPr id="5" name="Picture 4">
            <a:extLst>
              <a:ext uri="{FF2B5EF4-FFF2-40B4-BE49-F238E27FC236}">
                <a16:creationId xmlns:a16="http://schemas.microsoft.com/office/drawing/2014/main" id="{849ED90D-2441-46E7-82FB-79D415E9D3BC}"/>
              </a:ext>
            </a:extLst>
          </p:cNvPr>
          <p:cNvPicPr>
            <a:picLocks noChangeAspect="1"/>
          </p:cNvPicPr>
          <p:nvPr/>
        </p:nvPicPr>
        <p:blipFill>
          <a:blip r:embed="rId3"/>
          <a:stretch>
            <a:fillRect/>
          </a:stretch>
        </p:blipFill>
        <p:spPr>
          <a:xfrm>
            <a:off x="-8335" y="3019330"/>
            <a:ext cx="2829008" cy="1895215"/>
          </a:xfrm>
          <a:prstGeom prst="rect">
            <a:avLst/>
          </a:prstGeom>
        </p:spPr>
      </p:pic>
      <p:sp>
        <p:nvSpPr>
          <p:cNvPr id="6" name="Title 4">
            <a:extLst>
              <a:ext uri="{FF2B5EF4-FFF2-40B4-BE49-F238E27FC236}">
                <a16:creationId xmlns:a16="http://schemas.microsoft.com/office/drawing/2014/main" id="{1DA3FBE2-2C88-4856-BBA0-F9F78B85BD05}"/>
              </a:ext>
            </a:extLst>
          </p:cNvPr>
          <p:cNvSpPr txBox="1">
            <a:spLocks/>
          </p:cNvSpPr>
          <p:nvPr/>
        </p:nvSpPr>
        <p:spPr>
          <a:xfrm>
            <a:off x="2696929" y="3136191"/>
            <a:ext cx="9708431" cy="3556709"/>
          </a:xfrm>
          <a:prstGeom prst="rect">
            <a:avLst/>
          </a:prstGeom>
        </p:spPr>
        <p:txBody>
          <a:bodyPr vert="horz" lIns="91440" tIns="45720" rIns="91440" bIns="45720" rtlCol="0" anchor="ctr">
            <a:no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marL="457200" indent="-457200">
              <a:buFont typeface="Arial" panose="020B0604020202020204" pitchFamily="34" charset="0"/>
              <a:buChar char="•"/>
            </a:pPr>
            <a:r>
              <a:rPr lang="en-CA" sz="2800" dirty="0">
                <a:solidFill>
                  <a:schemeClr val="tx1"/>
                </a:solidFill>
                <a:latin typeface="+mn-lt"/>
              </a:rPr>
              <a:t>Each sales activities are stored in the database</a:t>
            </a:r>
          </a:p>
          <a:p>
            <a:r>
              <a:rPr lang="en-CA" sz="2800" dirty="0">
                <a:solidFill>
                  <a:schemeClr val="tx1"/>
                </a:solidFill>
                <a:latin typeface="+mn-lt"/>
              </a:rPr>
              <a:t> 	 - helps to track and manage sales/profits</a:t>
            </a:r>
          </a:p>
          <a:p>
            <a:endParaRPr lang="en-CA" sz="2800" dirty="0">
              <a:solidFill>
                <a:schemeClr val="tx1"/>
              </a:solidFill>
              <a:latin typeface="+mn-lt"/>
            </a:endParaRPr>
          </a:p>
          <a:p>
            <a:pPr marL="457200" indent="-457200">
              <a:buFont typeface="Arial" panose="020B0604020202020204" pitchFamily="34" charset="0"/>
              <a:buChar char="•"/>
            </a:pPr>
            <a:r>
              <a:rPr lang="en-CA" sz="2800" b="1" u="sng" dirty="0">
                <a:solidFill>
                  <a:schemeClr val="accent1">
                    <a:lumMod val="75000"/>
                  </a:schemeClr>
                </a:solidFill>
                <a:latin typeface="+mn-lt"/>
              </a:rPr>
              <a:t>Saves Tree </a:t>
            </a:r>
          </a:p>
          <a:p>
            <a:r>
              <a:rPr lang="en-CA" sz="2800" dirty="0">
                <a:solidFill>
                  <a:schemeClr val="tx1"/>
                </a:solidFill>
                <a:latin typeface="+mn-lt"/>
              </a:rPr>
              <a:t>	- app promotes online data storage + provides electronic receipts</a:t>
            </a:r>
          </a:p>
          <a:p>
            <a:r>
              <a:rPr lang="en-CA" sz="2800" dirty="0">
                <a:solidFill>
                  <a:schemeClr val="tx1"/>
                </a:solidFill>
                <a:latin typeface="+mn-lt"/>
              </a:rPr>
              <a:t>	 - less use of paper </a:t>
            </a:r>
          </a:p>
          <a:p>
            <a:r>
              <a:rPr lang="en-CA" sz="2800" dirty="0">
                <a:solidFill>
                  <a:schemeClr val="tx1"/>
                </a:solidFill>
                <a:latin typeface="+mn-lt"/>
              </a:rPr>
              <a:t>	 - contributes in </a:t>
            </a:r>
          </a:p>
          <a:p>
            <a:r>
              <a:rPr lang="en-CA" sz="2800" dirty="0">
                <a:solidFill>
                  <a:schemeClr val="tx1"/>
                </a:solidFill>
                <a:latin typeface="+mn-lt"/>
              </a:rPr>
              <a:t>	    saving planet.</a:t>
            </a:r>
          </a:p>
          <a:p>
            <a:br>
              <a:rPr lang="en-CA" sz="2800" dirty="0">
                <a:solidFill>
                  <a:schemeClr val="tx1"/>
                </a:solidFill>
                <a:latin typeface="+mn-lt"/>
              </a:rPr>
            </a:br>
            <a:endParaRPr lang="en-CA" sz="2800" dirty="0">
              <a:solidFill>
                <a:schemeClr val="tx1"/>
              </a:solidFill>
              <a:latin typeface="+mn-lt"/>
            </a:endParaRPr>
          </a:p>
        </p:txBody>
      </p:sp>
      <p:pic>
        <p:nvPicPr>
          <p:cNvPr id="7" name="Content Placeholder 28">
            <a:extLst>
              <a:ext uri="{FF2B5EF4-FFF2-40B4-BE49-F238E27FC236}">
                <a16:creationId xmlns:a16="http://schemas.microsoft.com/office/drawing/2014/main" id="{A93ADDB7-CC09-4295-8E9F-4AAA518537AA}"/>
              </a:ext>
            </a:extLst>
          </p:cNvPr>
          <p:cNvPicPr>
            <a:picLocks noChangeAspect="1"/>
          </p:cNvPicPr>
          <p:nvPr/>
        </p:nvPicPr>
        <p:blipFill>
          <a:blip r:embed="rId4"/>
          <a:stretch>
            <a:fillRect/>
          </a:stretch>
        </p:blipFill>
        <p:spPr>
          <a:xfrm>
            <a:off x="156977" y="5180748"/>
            <a:ext cx="3351823" cy="1334352"/>
          </a:xfrm>
          <a:prstGeom prst="rect">
            <a:avLst/>
          </a:prstGeom>
        </p:spPr>
      </p:pic>
      <p:pic>
        <p:nvPicPr>
          <p:cNvPr id="8" name="Picture 7">
            <a:extLst>
              <a:ext uri="{FF2B5EF4-FFF2-40B4-BE49-F238E27FC236}">
                <a16:creationId xmlns:a16="http://schemas.microsoft.com/office/drawing/2014/main" id="{434E253F-9722-4875-A96E-4C992BCD938D}"/>
              </a:ext>
            </a:extLst>
          </p:cNvPr>
          <p:cNvPicPr>
            <a:picLocks noChangeAspect="1"/>
          </p:cNvPicPr>
          <p:nvPr/>
        </p:nvPicPr>
        <p:blipFill>
          <a:blip r:embed="rId5"/>
          <a:stretch>
            <a:fillRect/>
          </a:stretch>
        </p:blipFill>
        <p:spPr>
          <a:xfrm>
            <a:off x="6783528" y="5036554"/>
            <a:ext cx="2797904" cy="1622740"/>
          </a:xfrm>
          <a:prstGeom prst="rect">
            <a:avLst/>
          </a:prstGeom>
        </p:spPr>
      </p:pic>
    </p:spTree>
    <p:extLst>
      <p:ext uri="{BB962C8B-B14F-4D97-AF65-F5344CB8AC3E}">
        <p14:creationId xmlns:p14="http://schemas.microsoft.com/office/powerpoint/2010/main" val="2237912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CE6C6-9E6F-4E32-9A60-15EC7BE2CDE5}"/>
              </a:ext>
            </a:extLst>
          </p:cNvPr>
          <p:cNvSpPr>
            <a:spLocks noGrp="1"/>
          </p:cNvSpPr>
          <p:nvPr>
            <p:ph type="title"/>
          </p:nvPr>
        </p:nvSpPr>
        <p:spPr>
          <a:xfrm>
            <a:off x="597877" y="325314"/>
            <a:ext cx="10858500" cy="774449"/>
          </a:xfrm>
        </p:spPr>
        <p:txBody>
          <a:bodyPr>
            <a:normAutofit fontScale="90000"/>
          </a:bodyPr>
          <a:lstStyle/>
          <a:p>
            <a:pPr algn="ctr"/>
            <a:r>
              <a:rPr lang="en-CA" b="1" dirty="0"/>
              <a:t>ARCHITECTURE</a:t>
            </a:r>
          </a:p>
        </p:txBody>
      </p:sp>
      <p:pic>
        <p:nvPicPr>
          <p:cNvPr id="6" name="Content Placeholder 5" descr="A screenshot of a cell phone&#10;&#10;Description automatically generated">
            <a:extLst>
              <a:ext uri="{FF2B5EF4-FFF2-40B4-BE49-F238E27FC236}">
                <a16:creationId xmlns:a16="http://schemas.microsoft.com/office/drawing/2014/main" id="{14B3D6F8-87CF-4D31-833C-F205435EDA71}"/>
              </a:ext>
            </a:extLst>
          </p:cNvPr>
          <p:cNvPicPr>
            <a:picLocks noGrp="1" noChangeAspect="1"/>
          </p:cNvPicPr>
          <p:nvPr>
            <p:ph idx="1"/>
          </p:nvPr>
        </p:nvPicPr>
        <p:blipFill>
          <a:blip r:embed="rId2"/>
          <a:stretch>
            <a:fillRect/>
          </a:stretch>
        </p:blipFill>
        <p:spPr>
          <a:xfrm>
            <a:off x="1510777" y="1099763"/>
            <a:ext cx="8882468" cy="5758237"/>
          </a:xfrm>
        </p:spPr>
      </p:pic>
    </p:spTree>
    <p:extLst>
      <p:ext uri="{BB962C8B-B14F-4D97-AF65-F5344CB8AC3E}">
        <p14:creationId xmlns:p14="http://schemas.microsoft.com/office/powerpoint/2010/main" val="1124276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BC290-3947-406B-A07C-53351466C953}"/>
              </a:ext>
            </a:extLst>
          </p:cNvPr>
          <p:cNvSpPr>
            <a:spLocks noGrp="1"/>
          </p:cNvSpPr>
          <p:nvPr>
            <p:ph type="title"/>
          </p:nvPr>
        </p:nvSpPr>
        <p:spPr>
          <a:xfrm>
            <a:off x="200024" y="259001"/>
            <a:ext cx="10787524" cy="1229539"/>
          </a:xfrm>
        </p:spPr>
        <p:txBody>
          <a:bodyPr/>
          <a:lstStyle/>
          <a:p>
            <a:pPr algn="ctr"/>
            <a:r>
              <a:rPr lang="en-US" dirty="0"/>
              <a:t> IMPLEMENTATION</a:t>
            </a:r>
            <a:endParaRPr lang="en-CA" dirty="0"/>
          </a:p>
        </p:txBody>
      </p:sp>
      <p:pic>
        <p:nvPicPr>
          <p:cNvPr id="5" name="Picture 4">
            <a:extLst>
              <a:ext uri="{FF2B5EF4-FFF2-40B4-BE49-F238E27FC236}">
                <a16:creationId xmlns:a16="http://schemas.microsoft.com/office/drawing/2014/main" id="{E8C5E8E5-C58C-4308-9012-B0184B59AEE4}"/>
              </a:ext>
            </a:extLst>
          </p:cNvPr>
          <p:cNvPicPr>
            <a:picLocks noChangeAspect="1"/>
          </p:cNvPicPr>
          <p:nvPr/>
        </p:nvPicPr>
        <p:blipFill>
          <a:blip r:embed="rId2"/>
          <a:stretch>
            <a:fillRect/>
          </a:stretch>
        </p:blipFill>
        <p:spPr>
          <a:xfrm>
            <a:off x="1169092" y="1593208"/>
            <a:ext cx="2788392" cy="4848387"/>
          </a:xfrm>
          <a:prstGeom prst="rect">
            <a:avLst/>
          </a:prstGeom>
        </p:spPr>
      </p:pic>
      <p:pic>
        <p:nvPicPr>
          <p:cNvPr id="7" name="Picture 6">
            <a:extLst>
              <a:ext uri="{FF2B5EF4-FFF2-40B4-BE49-F238E27FC236}">
                <a16:creationId xmlns:a16="http://schemas.microsoft.com/office/drawing/2014/main" id="{7933B83E-FB24-476D-A6B2-6A8A41E8205D}"/>
              </a:ext>
            </a:extLst>
          </p:cNvPr>
          <p:cNvPicPr>
            <a:picLocks noChangeAspect="1"/>
          </p:cNvPicPr>
          <p:nvPr/>
        </p:nvPicPr>
        <p:blipFill>
          <a:blip r:embed="rId3"/>
          <a:stretch>
            <a:fillRect/>
          </a:stretch>
        </p:blipFill>
        <p:spPr>
          <a:xfrm>
            <a:off x="5899356" y="1593208"/>
            <a:ext cx="2671990" cy="4811883"/>
          </a:xfrm>
          <a:prstGeom prst="rect">
            <a:avLst/>
          </a:prstGeom>
        </p:spPr>
      </p:pic>
      <p:sp>
        <p:nvSpPr>
          <p:cNvPr id="8" name="Content Placeholder 6">
            <a:extLst>
              <a:ext uri="{FF2B5EF4-FFF2-40B4-BE49-F238E27FC236}">
                <a16:creationId xmlns:a16="http://schemas.microsoft.com/office/drawing/2014/main" id="{04BD90F0-07D6-4314-AD40-84AE8483C086}"/>
              </a:ext>
            </a:extLst>
          </p:cNvPr>
          <p:cNvSpPr>
            <a:spLocks noGrp="1"/>
          </p:cNvSpPr>
          <p:nvPr>
            <p:ph idx="1"/>
          </p:nvPr>
        </p:nvSpPr>
        <p:spPr>
          <a:xfrm>
            <a:off x="4055806" y="2433484"/>
            <a:ext cx="1843549" cy="2595716"/>
          </a:xfrm>
        </p:spPr>
        <p:txBody>
          <a:bodyPr>
            <a:normAutofit/>
          </a:bodyPr>
          <a:lstStyle/>
          <a:p>
            <a:pPr>
              <a:buFont typeface="Wingdings" panose="05000000000000000000" pitchFamily="2" charset="2"/>
              <a:buChar char="Ø"/>
            </a:pPr>
            <a:r>
              <a:rPr lang="en-CA" dirty="0"/>
              <a:t>login: /auth/login</a:t>
            </a:r>
          </a:p>
        </p:txBody>
      </p:sp>
      <p:sp>
        <p:nvSpPr>
          <p:cNvPr id="9" name="Content Placeholder 6">
            <a:extLst>
              <a:ext uri="{FF2B5EF4-FFF2-40B4-BE49-F238E27FC236}">
                <a16:creationId xmlns:a16="http://schemas.microsoft.com/office/drawing/2014/main" id="{4A45FE4A-1A51-4F4A-AA87-3A7A17507D00}"/>
              </a:ext>
            </a:extLst>
          </p:cNvPr>
          <p:cNvSpPr txBox="1">
            <a:spLocks/>
          </p:cNvSpPr>
          <p:nvPr/>
        </p:nvSpPr>
        <p:spPr>
          <a:xfrm>
            <a:off x="9106215" y="2241755"/>
            <a:ext cx="2559312" cy="2595716"/>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buFont typeface="Wingdings" panose="05000000000000000000" pitchFamily="2" charset="2"/>
              <a:buChar char="Ø"/>
            </a:pPr>
            <a:r>
              <a:rPr lang="en-CA" dirty="0" err="1"/>
              <a:t>Api</a:t>
            </a:r>
            <a:r>
              <a:rPr lang="en-CA" dirty="0"/>
              <a:t>/table/</a:t>
            </a:r>
            <a:r>
              <a:rPr lang="en-CA" dirty="0" err="1"/>
              <a:t>getAllOrderedFoodByRole</a:t>
            </a:r>
            <a:endParaRPr lang="en-CA" dirty="0"/>
          </a:p>
          <a:p>
            <a:pPr>
              <a:buFont typeface="Wingdings" panose="05000000000000000000" pitchFamily="2" charset="2"/>
              <a:buChar char="Ø"/>
            </a:pPr>
            <a:r>
              <a:rPr lang="en-CA" dirty="0"/>
              <a:t>Recycler View</a:t>
            </a:r>
          </a:p>
        </p:txBody>
      </p:sp>
    </p:spTree>
    <p:extLst>
      <p:ext uri="{BB962C8B-B14F-4D97-AF65-F5344CB8AC3E}">
        <p14:creationId xmlns:p14="http://schemas.microsoft.com/office/powerpoint/2010/main" val="1401052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BC290-3947-406B-A07C-53351466C953}"/>
              </a:ext>
            </a:extLst>
          </p:cNvPr>
          <p:cNvSpPr>
            <a:spLocks noGrp="1"/>
          </p:cNvSpPr>
          <p:nvPr>
            <p:ph type="title"/>
          </p:nvPr>
        </p:nvSpPr>
        <p:spPr>
          <a:xfrm>
            <a:off x="200024" y="249765"/>
            <a:ext cx="10787524" cy="1229539"/>
          </a:xfrm>
        </p:spPr>
        <p:txBody>
          <a:bodyPr/>
          <a:lstStyle/>
          <a:p>
            <a:pPr algn="ctr"/>
            <a:r>
              <a:rPr lang="en-US" dirty="0"/>
              <a:t>IMPLEMENTATION</a:t>
            </a:r>
            <a:endParaRPr lang="en-CA" dirty="0"/>
          </a:p>
        </p:txBody>
      </p:sp>
      <p:sp>
        <p:nvSpPr>
          <p:cNvPr id="8" name="Content Placeholder 6">
            <a:extLst>
              <a:ext uri="{FF2B5EF4-FFF2-40B4-BE49-F238E27FC236}">
                <a16:creationId xmlns:a16="http://schemas.microsoft.com/office/drawing/2014/main" id="{04BD90F0-07D6-4314-AD40-84AE8483C086}"/>
              </a:ext>
            </a:extLst>
          </p:cNvPr>
          <p:cNvSpPr>
            <a:spLocks noGrp="1"/>
          </p:cNvSpPr>
          <p:nvPr>
            <p:ph idx="1"/>
          </p:nvPr>
        </p:nvSpPr>
        <p:spPr>
          <a:xfrm>
            <a:off x="3980874" y="2433484"/>
            <a:ext cx="1918482" cy="1408843"/>
          </a:xfrm>
        </p:spPr>
        <p:txBody>
          <a:bodyPr>
            <a:normAutofit/>
          </a:bodyPr>
          <a:lstStyle/>
          <a:p>
            <a:pPr>
              <a:buFont typeface="Wingdings" panose="05000000000000000000" pitchFamily="2" charset="2"/>
              <a:buChar char="Ø"/>
            </a:pPr>
            <a:r>
              <a:rPr lang="en-CA" dirty="0"/>
              <a:t>Menu</a:t>
            </a:r>
          </a:p>
          <a:p>
            <a:pPr>
              <a:buFont typeface="Wingdings" panose="05000000000000000000" pitchFamily="2" charset="2"/>
              <a:buChar char="Ø"/>
            </a:pPr>
            <a:r>
              <a:rPr lang="en-CA" dirty="0"/>
              <a:t>fragments</a:t>
            </a:r>
          </a:p>
        </p:txBody>
      </p:sp>
      <p:sp>
        <p:nvSpPr>
          <p:cNvPr id="9" name="Content Placeholder 6">
            <a:extLst>
              <a:ext uri="{FF2B5EF4-FFF2-40B4-BE49-F238E27FC236}">
                <a16:creationId xmlns:a16="http://schemas.microsoft.com/office/drawing/2014/main" id="{4A45FE4A-1A51-4F4A-AA87-3A7A17507D00}"/>
              </a:ext>
            </a:extLst>
          </p:cNvPr>
          <p:cNvSpPr txBox="1">
            <a:spLocks/>
          </p:cNvSpPr>
          <p:nvPr/>
        </p:nvSpPr>
        <p:spPr>
          <a:xfrm>
            <a:off x="8856135" y="2179782"/>
            <a:ext cx="2855574" cy="2225963"/>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buFont typeface="Wingdings" panose="05000000000000000000" pitchFamily="2" charset="2"/>
              <a:buChar char="Ø"/>
            </a:pPr>
            <a:r>
              <a:rPr lang="en-US" dirty="0"/>
              <a:t>A</a:t>
            </a:r>
            <a:r>
              <a:rPr lang="en-CA" dirty="0"/>
              <a:t>pi foods/</a:t>
            </a:r>
            <a:r>
              <a:rPr lang="en-CA" dirty="0" err="1"/>
              <a:t>getAllFoods</a:t>
            </a:r>
            <a:endParaRPr lang="en-CA" dirty="0"/>
          </a:p>
          <a:p>
            <a:pPr>
              <a:buFont typeface="Wingdings" panose="05000000000000000000" pitchFamily="2" charset="2"/>
              <a:buChar char="Ø"/>
            </a:pPr>
            <a:r>
              <a:rPr lang="en-CA" dirty="0"/>
              <a:t>Tab layout</a:t>
            </a:r>
          </a:p>
          <a:p>
            <a:pPr>
              <a:buFont typeface="Wingdings" panose="05000000000000000000" pitchFamily="2" charset="2"/>
              <a:buChar char="Ø"/>
            </a:pPr>
            <a:r>
              <a:rPr lang="en-CA" dirty="0" err="1"/>
              <a:t>Viewpager</a:t>
            </a:r>
            <a:endParaRPr lang="en-CA" dirty="0"/>
          </a:p>
          <a:p>
            <a:pPr>
              <a:buFont typeface="Wingdings" panose="05000000000000000000" pitchFamily="2" charset="2"/>
              <a:buChar char="Ø"/>
            </a:pPr>
            <a:r>
              <a:rPr lang="en-CA" dirty="0" err="1"/>
              <a:t>recyclerview</a:t>
            </a:r>
            <a:endParaRPr lang="en-CA" dirty="0"/>
          </a:p>
        </p:txBody>
      </p:sp>
      <p:pic>
        <p:nvPicPr>
          <p:cNvPr id="4" name="Picture 3">
            <a:extLst>
              <a:ext uri="{FF2B5EF4-FFF2-40B4-BE49-F238E27FC236}">
                <a16:creationId xmlns:a16="http://schemas.microsoft.com/office/drawing/2014/main" id="{1F14772D-9CAE-4459-9F21-2FA8ACDCDABE}"/>
              </a:ext>
            </a:extLst>
          </p:cNvPr>
          <p:cNvPicPr>
            <a:picLocks noChangeAspect="1"/>
          </p:cNvPicPr>
          <p:nvPr/>
        </p:nvPicPr>
        <p:blipFill>
          <a:blip r:embed="rId2"/>
          <a:stretch>
            <a:fillRect/>
          </a:stretch>
        </p:blipFill>
        <p:spPr>
          <a:xfrm>
            <a:off x="1329078" y="1510146"/>
            <a:ext cx="2467067" cy="4690444"/>
          </a:xfrm>
          <a:prstGeom prst="rect">
            <a:avLst/>
          </a:prstGeom>
        </p:spPr>
      </p:pic>
      <p:pic>
        <p:nvPicPr>
          <p:cNvPr id="12" name="Picture 11">
            <a:extLst>
              <a:ext uri="{FF2B5EF4-FFF2-40B4-BE49-F238E27FC236}">
                <a16:creationId xmlns:a16="http://schemas.microsoft.com/office/drawing/2014/main" id="{FA8BBD4E-4E04-4949-93B7-F928A1C052F8}"/>
              </a:ext>
            </a:extLst>
          </p:cNvPr>
          <p:cNvPicPr>
            <a:picLocks noChangeAspect="1"/>
          </p:cNvPicPr>
          <p:nvPr/>
        </p:nvPicPr>
        <p:blipFill>
          <a:blip r:embed="rId3"/>
          <a:stretch>
            <a:fillRect/>
          </a:stretch>
        </p:blipFill>
        <p:spPr>
          <a:xfrm>
            <a:off x="6159017" y="1498536"/>
            <a:ext cx="2437456" cy="4739312"/>
          </a:xfrm>
          <a:prstGeom prst="rect">
            <a:avLst/>
          </a:prstGeom>
        </p:spPr>
      </p:pic>
    </p:spTree>
    <p:extLst>
      <p:ext uri="{BB962C8B-B14F-4D97-AF65-F5344CB8AC3E}">
        <p14:creationId xmlns:p14="http://schemas.microsoft.com/office/powerpoint/2010/main" val="1198640496"/>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509</TotalTime>
  <Words>652</Words>
  <Application>Microsoft Office PowerPoint</Application>
  <PresentationFormat>Widescreen</PresentationFormat>
  <Paragraphs>96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 Light</vt:lpstr>
      <vt:lpstr>Wingdings</vt:lpstr>
      <vt:lpstr>Metropolitan</vt:lpstr>
      <vt:lpstr>THE RESTURANT  MANAGEMENT SYSTEM</vt:lpstr>
      <vt:lpstr>AGENDA</vt:lpstr>
      <vt:lpstr>TECHNOLOGY USED</vt:lpstr>
      <vt:lpstr>INTRODUCTION</vt:lpstr>
      <vt:lpstr>PowerPoint Presentation</vt:lpstr>
      <vt:lpstr>PowerPoint Presentation</vt:lpstr>
      <vt:lpstr>ARCHITECTURE</vt:lpstr>
      <vt:lpstr> IMPLEMENTATION</vt:lpstr>
      <vt:lpstr>IMPLEMENTATION</vt:lpstr>
      <vt:lpstr>PROBLEMS</vt:lpstr>
      <vt:lpstr>PowerPoint Presentation</vt:lpstr>
      <vt:lpstr>WORK DIVISION</vt:lpstr>
      <vt:lpstr>PowerPoint Presentation</vt:lpstr>
      <vt:lpstr>PowerPoint Presentation</vt:lpstr>
      <vt:lpstr>PowerPoint Presentation</vt:lpstr>
      <vt:lpstr>RESULT AND PRESENTATION 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RESTURANT  MANAGEMENT SYSTEM</dc:title>
  <dc:creator>Prekshya Aryal</dc:creator>
  <cp:lastModifiedBy>Sajit Khadka</cp:lastModifiedBy>
  <cp:revision>103</cp:revision>
  <dcterms:created xsi:type="dcterms:W3CDTF">2020-04-15T18:30:48Z</dcterms:created>
  <dcterms:modified xsi:type="dcterms:W3CDTF">2020-04-16T21:07:22Z</dcterms:modified>
</cp:coreProperties>
</file>