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regular.fntdata"/><Relationship Id="rId25" Type="http://schemas.openxmlformats.org/officeDocument/2006/relationships/slide" Target="slides/slide21.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7.xml"/><Relationship Id="rId33" Type="http://schemas.openxmlformats.org/officeDocument/2006/relationships/font" Target="fonts/Lato-boldItalic.fntdata"/><Relationship Id="rId10" Type="http://schemas.openxmlformats.org/officeDocument/2006/relationships/slide" Target="slides/slide6.xml"/><Relationship Id="rId32" Type="http://schemas.openxmlformats.org/officeDocument/2006/relationships/font" Target="fonts/Lato-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2eb66d3a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2eb66d3a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2eb66d3a2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2eb66d3a2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2eb66d3a2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2eb66d3a2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2eb66d3a2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2eb66d3a2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6e97f1f0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6e97f1f0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59c13a34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59c13a34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assigned this reading for three reasons:</a:t>
            </a:r>
            <a:endParaRPr/>
          </a:p>
          <a:p>
            <a:pPr indent="-298450" lvl="0" marL="457200" rtl="0" algn="l">
              <a:spcBef>
                <a:spcPts val="0"/>
              </a:spcBef>
              <a:spcAft>
                <a:spcPts val="0"/>
              </a:spcAft>
              <a:buSzPts val="1100"/>
              <a:buAutoNum type="arabicParenBoth"/>
            </a:pPr>
            <a:r>
              <a:rPr lang="en"/>
              <a:t>Glaucon’s question is an important one. Part of philosophical ethics is not just treating the question, what does morality require of us?, but also, why should we do what morality requires of us?</a:t>
            </a:r>
            <a:endParaRPr/>
          </a:p>
          <a:p>
            <a:pPr indent="-298450" lvl="0" marL="457200" rtl="0" algn="l">
              <a:spcBef>
                <a:spcPts val="0"/>
              </a:spcBef>
              <a:spcAft>
                <a:spcPts val="0"/>
              </a:spcAft>
              <a:buSzPts val="1100"/>
              <a:buAutoNum type="arabicParenBoth"/>
            </a:pPr>
            <a:r>
              <a:rPr lang="en"/>
              <a:t>Glaucon also introduces helpful distinctions between different kinds of value, distinctions that are important for other topics we’ll cover in this class: On the one hand, he will distinguish between intrinsic and instrumental value. On the other hand, he will distinguish between what’s good for each of us as individuals (what philosophers sometimes call welfare value) and what is morally good or morally right.</a:t>
            </a:r>
            <a:endParaRPr/>
          </a:p>
          <a:p>
            <a:pPr indent="-298450" lvl="0" marL="457200" rtl="0" algn="l">
              <a:spcBef>
                <a:spcPts val="0"/>
              </a:spcBef>
              <a:spcAft>
                <a:spcPts val="0"/>
              </a:spcAft>
              <a:buSzPts val="1100"/>
              <a:buAutoNum type="arabicParenBoth"/>
            </a:pPr>
            <a:r>
              <a:rPr lang="en"/>
              <a:t>Finally, Glaucon uses a short story as part of his argument. And so we can think about one way in which stories impact philosophical argumentation.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59c13a346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59c13a346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we think of examples of these?</a:t>
            </a:r>
            <a:endParaRPr/>
          </a:p>
          <a:p>
            <a:pPr indent="0" lvl="0" marL="0" rtl="0" algn="l">
              <a:spcBef>
                <a:spcPts val="0"/>
              </a:spcBef>
              <a:spcAft>
                <a:spcPts val="0"/>
              </a:spcAft>
              <a:buNone/>
            </a:pPr>
            <a:r>
              <a:t/>
            </a:r>
            <a:endParaRPr/>
          </a:p>
          <a:p>
            <a:pPr indent="-298450" lvl="0" marL="457200" rtl="0" algn="l">
              <a:lnSpc>
                <a:spcPct val="115000"/>
              </a:lnSpc>
              <a:spcBef>
                <a:spcPts val="0"/>
              </a:spcBef>
              <a:spcAft>
                <a:spcPts val="0"/>
              </a:spcAft>
              <a:buSzPts val="1100"/>
              <a:buAutoNum type="arabicParenR"/>
            </a:pPr>
            <a:r>
              <a:rPr lang="en" sz="1200">
                <a:solidFill>
                  <a:schemeClr val="dk1"/>
                </a:solidFill>
                <a:latin typeface="Lato"/>
                <a:ea typeface="Lato"/>
                <a:cs typeface="Lato"/>
                <a:sym typeface="Lato"/>
              </a:rPr>
              <a:t>E.g. fun, harmless pleasures (like enjoying the smell of coffee), pointless achievements.</a:t>
            </a:r>
            <a:endParaRPr sz="1200">
              <a:solidFill>
                <a:schemeClr val="dk1"/>
              </a:solidFill>
              <a:latin typeface="Lato"/>
              <a:ea typeface="Lato"/>
              <a:cs typeface="Lato"/>
              <a:sym typeface="Lato"/>
            </a:endParaRPr>
          </a:p>
          <a:p>
            <a:pPr indent="-298450" lvl="0" marL="457200" rtl="0" algn="l">
              <a:lnSpc>
                <a:spcPct val="115000"/>
              </a:lnSpc>
              <a:spcBef>
                <a:spcPts val="1600"/>
              </a:spcBef>
              <a:spcAft>
                <a:spcPts val="0"/>
              </a:spcAft>
              <a:buSzPts val="1100"/>
              <a:buAutoNum type="arabicParenR"/>
            </a:pPr>
            <a:r>
              <a:rPr lang="en" sz="1200">
                <a:solidFill>
                  <a:schemeClr val="dk1"/>
                </a:solidFill>
                <a:latin typeface="Lato"/>
                <a:ea typeface="Lato"/>
                <a:cs typeface="Lato"/>
                <a:sym typeface="Lato"/>
              </a:rPr>
              <a:t>Glaucon gives knowledge (like knowing who your parents are), health</a:t>
            </a:r>
            <a:endParaRPr sz="1200">
              <a:solidFill>
                <a:schemeClr val="dk1"/>
              </a:solidFill>
              <a:latin typeface="Lato"/>
              <a:ea typeface="Lato"/>
              <a:cs typeface="Lato"/>
              <a:sym typeface="Lato"/>
            </a:endParaRPr>
          </a:p>
          <a:p>
            <a:pPr indent="-298450" lvl="0" marL="457200" rtl="0" algn="l">
              <a:lnSpc>
                <a:spcPct val="115000"/>
              </a:lnSpc>
              <a:spcBef>
                <a:spcPts val="1600"/>
              </a:spcBef>
              <a:spcAft>
                <a:spcPts val="1600"/>
              </a:spcAft>
              <a:buSzPts val="1100"/>
              <a:buAutoNum type="arabicParenR"/>
            </a:pPr>
            <a:r>
              <a:rPr lang="en" sz="1200">
                <a:solidFill>
                  <a:schemeClr val="dk1"/>
                </a:solidFill>
                <a:latin typeface="Lato"/>
                <a:ea typeface="Lato"/>
                <a:cs typeface="Lato"/>
                <a:sym typeface="Lato"/>
              </a:rPr>
              <a:t>E.g. exercise, crummy jobs, unpleasant medicine (like getting a shot)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59c13a346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59c13a346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59c13a346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59c13a346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59c13a346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59c13a346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59c13a346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59c13a346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Would you continue to follow all the rules of justice and morality? Or would you break them now that you can get away with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Glaucon thinks all humans would break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deeper question is </a:t>
            </a:r>
            <a:r>
              <a:rPr i="1" lang="en"/>
              <a:t>why shouldn’t they</a:t>
            </a:r>
            <a:r>
              <a:rPr lang="en"/>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eb66d3a2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eb66d3a2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59c13a346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59c13a346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59c13a346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59c13a346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Rachels will try to give an answer.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2eb66d3a2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2eb66d3a2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2eb66d3a2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2eb66d3a2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2eb66d3a2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2eb66d3a2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2eb66d3a2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2eb66d3a2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2eb66d3a2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2eb66d3a2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2eb66d3a2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2eb66d3a2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2eb66d3a2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2eb66d3a2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1600"/>
              </a:spcBef>
              <a:spcAft>
                <a:spcPts val="0"/>
              </a:spcAft>
              <a:buSzPts val="1600"/>
              <a:buChar char="○"/>
              <a:defRPr/>
            </a:lvl2pPr>
            <a:lvl3pPr indent="-330200" lvl="2" marL="1371600" algn="ctr">
              <a:spcBef>
                <a:spcPts val="1600"/>
              </a:spcBef>
              <a:spcAft>
                <a:spcPts val="0"/>
              </a:spcAft>
              <a:buSzPts val="1600"/>
              <a:buChar char="■"/>
              <a:defRPr/>
            </a:lvl3pPr>
            <a:lvl4pPr indent="-330200" lvl="3" marL="1828800" algn="ctr">
              <a:spcBef>
                <a:spcPts val="1600"/>
              </a:spcBef>
              <a:spcAft>
                <a:spcPts val="0"/>
              </a:spcAft>
              <a:buSzPts val="1600"/>
              <a:buChar char="●"/>
              <a:defRPr/>
            </a:lvl4pPr>
            <a:lvl5pPr indent="-330200" lvl="4" marL="2286000" algn="ctr">
              <a:spcBef>
                <a:spcPts val="1600"/>
              </a:spcBef>
              <a:spcAft>
                <a:spcPts val="0"/>
              </a:spcAft>
              <a:buSzPts val="1600"/>
              <a:buChar char="○"/>
              <a:defRPr/>
            </a:lvl5pPr>
            <a:lvl6pPr indent="-330200" lvl="5" marL="2743200" algn="ctr">
              <a:spcBef>
                <a:spcPts val="1600"/>
              </a:spcBef>
              <a:spcAft>
                <a:spcPts val="0"/>
              </a:spcAft>
              <a:buSzPts val="1600"/>
              <a:buChar char="■"/>
              <a:defRPr/>
            </a:lvl6pPr>
            <a:lvl7pPr indent="-330200" lvl="6" marL="3200400" algn="ctr">
              <a:spcBef>
                <a:spcPts val="1600"/>
              </a:spcBef>
              <a:spcAft>
                <a:spcPts val="0"/>
              </a:spcAft>
              <a:buSzPts val="1600"/>
              <a:buChar char="●"/>
              <a:defRPr/>
            </a:lvl7pPr>
            <a:lvl8pPr indent="-330200" lvl="7" marL="3657600" algn="ctr">
              <a:spcBef>
                <a:spcPts val="1600"/>
              </a:spcBef>
              <a:spcAft>
                <a:spcPts val="0"/>
              </a:spcAft>
              <a:buSzPts val="1600"/>
              <a:buChar char="○"/>
              <a:defRPr/>
            </a:lvl8pPr>
            <a:lvl9pPr indent="-330200" lvl="8" marL="4114800" algn="ctr">
              <a:spcBef>
                <a:spcPts val="1600"/>
              </a:spcBef>
              <a:spcAft>
                <a:spcPts val="1600"/>
              </a:spcAft>
              <a:buSzPts val="16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1600"/>
              </a:spcBef>
              <a:spcAft>
                <a:spcPts val="0"/>
              </a:spcAft>
              <a:buSzPts val="1600"/>
              <a:buChar char="○"/>
              <a:defRPr/>
            </a:lvl2pPr>
            <a:lvl3pPr indent="-330200" lvl="2" marL="1371600">
              <a:spcBef>
                <a:spcPts val="1600"/>
              </a:spcBef>
              <a:spcAft>
                <a:spcPts val="0"/>
              </a:spcAft>
              <a:buSzPts val="1600"/>
              <a:buChar char="■"/>
              <a:defRPr/>
            </a:lvl3pPr>
            <a:lvl4pPr indent="-330200" lvl="3" marL="1828800">
              <a:spcBef>
                <a:spcPts val="1600"/>
              </a:spcBef>
              <a:spcAft>
                <a:spcPts val="0"/>
              </a:spcAft>
              <a:buSzPts val="1600"/>
              <a:buChar char="●"/>
              <a:defRPr/>
            </a:lvl4pPr>
            <a:lvl5pPr indent="-330200" lvl="4" marL="2286000">
              <a:spcBef>
                <a:spcPts val="1600"/>
              </a:spcBef>
              <a:spcAft>
                <a:spcPts val="0"/>
              </a:spcAft>
              <a:buSzPts val="1600"/>
              <a:buChar char="○"/>
              <a:defRPr/>
            </a:lvl5pPr>
            <a:lvl6pPr indent="-330200" lvl="5" marL="2743200">
              <a:spcBef>
                <a:spcPts val="1600"/>
              </a:spcBef>
              <a:spcAft>
                <a:spcPts val="0"/>
              </a:spcAft>
              <a:buSzPts val="1600"/>
              <a:buChar char="■"/>
              <a:defRPr/>
            </a:lvl6pPr>
            <a:lvl7pPr indent="-330200" lvl="6" marL="3200400">
              <a:spcBef>
                <a:spcPts val="1600"/>
              </a:spcBef>
              <a:spcAft>
                <a:spcPts val="0"/>
              </a:spcAft>
              <a:buSzPts val="1600"/>
              <a:buChar char="●"/>
              <a:defRPr/>
            </a:lvl7pPr>
            <a:lvl8pPr indent="-330200" lvl="7" marL="3657600">
              <a:spcBef>
                <a:spcPts val="1600"/>
              </a:spcBef>
              <a:spcAft>
                <a:spcPts val="0"/>
              </a:spcAft>
              <a:buSzPts val="1600"/>
              <a:buChar char="○"/>
              <a:defRPr/>
            </a:lvl8pPr>
            <a:lvl9pPr indent="-330200" lvl="8" marL="4114800">
              <a:spcBef>
                <a:spcPts val="1600"/>
              </a:spcBef>
              <a:spcAft>
                <a:spcPts val="1600"/>
              </a:spcAft>
              <a:buSzPts val="16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1600"/>
              </a:spcBef>
              <a:spcAft>
                <a:spcPts val="0"/>
              </a:spcAft>
              <a:buSzPts val="1600"/>
              <a:buChar char="○"/>
              <a:defRPr/>
            </a:lvl2pPr>
            <a:lvl3pPr indent="-330200" lvl="2" marL="1371600">
              <a:spcBef>
                <a:spcPts val="1600"/>
              </a:spcBef>
              <a:spcAft>
                <a:spcPts val="0"/>
              </a:spcAft>
              <a:buSzPts val="1600"/>
              <a:buChar char="■"/>
              <a:defRPr/>
            </a:lvl3pPr>
            <a:lvl4pPr indent="-330200" lvl="3" marL="1828800">
              <a:spcBef>
                <a:spcPts val="1600"/>
              </a:spcBef>
              <a:spcAft>
                <a:spcPts val="0"/>
              </a:spcAft>
              <a:buSzPts val="1600"/>
              <a:buChar char="●"/>
              <a:defRPr/>
            </a:lvl4pPr>
            <a:lvl5pPr indent="-330200" lvl="4" marL="2286000">
              <a:spcBef>
                <a:spcPts val="1600"/>
              </a:spcBef>
              <a:spcAft>
                <a:spcPts val="0"/>
              </a:spcAft>
              <a:buSzPts val="1600"/>
              <a:buChar char="○"/>
              <a:defRPr/>
            </a:lvl5pPr>
            <a:lvl6pPr indent="-330200" lvl="5" marL="2743200">
              <a:spcBef>
                <a:spcPts val="1600"/>
              </a:spcBef>
              <a:spcAft>
                <a:spcPts val="0"/>
              </a:spcAft>
              <a:buSzPts val="1600"/>
              <a:buChar char="■"/>
              <a:defRPr/>
            </a:lvl6pPr>
            <a:lvl7pPr indent="-330200" lvl="6" marL="3200400">
              <a:spcBef>
                <a:spcPts val="1600"/>
              </a:spcBef>
              <a:spcAft>
                <a:spcPts val="0"/>
              </a:spcAft>
              <a:buSzPts val="1600"/>
              <a:buChar char="●"/>
              <a:defRPr/>
            </a:lvl7pPr>
            <a:lvl8pPr indent="-330200" lvl="7" marL="3657600">
              <a:spcBef>
                <a:spcPts val="1600"/>
              </a:spcBef>
              <a:spcAft>
                <a:spcPts val="0"/>
              </a:spcAft>
              <a:buSzPts val="1600"/>
              <a:buChar char="○"/>
              <a:defRPr/>
            </a:lvl8pPr>
            <a:lvl9pPr indent="-330200" lvl="8" marL="4114800">
              <a:spcBef>
                <a:spcPts val="1600"/>
              </a:spcBef>
              <a:spcAft>
                <a:spcPts val="1600"/>
              </a:spcAft>
              <a:buSzPts val="16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6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EDE5CD"/>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18093A"/>
              </a:buClr>
              <a:buSzPts val="2800"/>
              <a:buFont typeface="Raleway"/>
              <a:buNone/>
              <a:defRPr sz="2800">
                <a:solidFill>
                  <a:srgbClr val="18093A"/>
                </a:solidFill>
                <a:latin typeface="Raleway"/>
                <a:ea typeface="Raleway"/>
                <a:cs typeface="Raleway"/>
                <a:sym typeface="Raleway"/>
              </a:defRPr>
            </a:lvl1pPr>
            <a:lvl2pPr lvl="1">
              <a:spcBef>
                <a:spcPts val="0"/>
              </a:spcBef>
              <a:spcAft>
                <a:spcPts val="0"/>
              </a:spcAft>
              <a:buClr>
                <a:schemeClr val="dk1"/>
              </a:buClr>
              <a:buSzPts val="2800"/>
              <a:buFont typeface="Raleway"/>
              <a:buNone/>
              <a:defRPr sz="2800">
                <a:solidFill>
                  <a:schemeClr val="dk1"/>
                </a:solidFill>
                <a:latin typeface="Raleway"/>
                <a:ea typeface="Raleway"/>
                <a:cs typeface="Raleway"/>
                <a:sym typeface="Raleway"/>
              </a:defRPr>
            </a:lvl2pPr>
            <a:lvl3pPr lvl="2">
              <a:spcBef>
                <a:spcPts val="0"/>
              </a:spcBef>
              <a:spcAft>
                <a:spcPts val="0"/>
              </a:spcAft>
              <a:buClr>
                <a:schemeClr val="dk1"/>
              </a:buClr>
              <a:buSzPts val="2800"/>
              <a:buFont typeface="Raleway"/>
              <a:buNone/>
              <a:defRPr sz="2800">
                <a:solidFill>
                  <a:schemeClr val="dk1"/>
                </a:solidFill>
                <a:latin typeface="Raleway"/>
                <a:ea typeface="Raleway"/>
                <a:cs typeface="Raleway"/>
                <a:sym typeface="Raleway"/>
              </a:defRPr>
            </a:lvl3pPr>
            <a:lvl4pPr lvl="3">
              <a:spcBef>
                <a:spcPts val="0"/>
              </a:spcBef>
              <a:spcAft>
                <a:spcPts val="0"/>
              </a:spcAft>
              <a:buClr>
                <a:schemeClr val="dk1"/>
              </a:buClr>
              <a:buSzPts val="2800"/>
              <a:buFont typeface="Raleway"/>
              <a:buNone/>
              <a:defRPr sz="2800">
                <a:solidFill>
                  <a:schemeClr val="dk1"/>
                </a:solidFill>
                <a:latin typeface="Raleway"/>
                <a:ea typeface="Raleway"/>
                <a:cs typeface="Raleway"/>
                <a:sym typeface="Raleway"/>
              </a:defRPr>
            </a:lvl4pPr>
            <a:lvl5pPr lvl="4">
              <a:spcBef>
                <a:spcPts val="0"/>
              </a:spcBef>
              <a:spcAft>
                <a:spcPts val="0"/>
              </a:spcAft>
              <a:buClr>
                <a:schemeClr val="dk1"/>
              </a:buClr>
              <a:buSzPts val="2800"/>
              <a:buFont typeface="Raleway"/>
              <a:buNone/>
              <a:defRPr sz="2800">
                <a:solidFill>
                  <a:schemeClr val="dk1"/>
                </a:solidFill>
                <a:latin typeface="Raleway"/>
                <a:ea typeface="Raleway"/>
                <a:cs typeface="Raleway"/>
                <a:sym typeface="Raleway"/>
              </a:defRPr>
            </a:lvl5pPr>
            <a:lvl6pPr lvl="5">
              <a:spcBef>
                <a:spcPts val="0"/>
              </a:spcBef>
              <a:spcAft>
                <a:spcPts val="0"/>
              </a:spcAft>
              <a:buClr>
                <a:schemeClr val="dk1"/>
              </a:buClr>
              <a:buSzPts val="2800"/>
              <a:buFont typeface="Raleway"/>
              <a:buNone/>
              <a:defRPr sz="2800">
                <a:solidFill>
                  <a:schemeClr val="dk1"/>
                </a:solidFill>
                <a:latin typeface="Raleway"/>
                <a:ea typeface="Raleway"/>
                <a:cs typeface="Raleway"/>
                <a:sym typeface="Raleway"/>
              </a:defRPr>
            </a:lvl6pPr>
            <a:lvl7pPr lvl="6">
              <a:spcBef>
                <a:spcPts val="0"/>
              </a:spcBef>
              <a:spcAft>
                <a:spcPts val="0"/>
              </a:spcAft>
              <a:buClr>
                <a:schemeClr val="dk1"/>
              </a:buClr>
              <a:buSzPts val="2800"/>
              <a:buFont typeface="Raleway"/>
              <a:buNone/>
              <a:defRPr sz="2800">
                <a:solidFill>
                  <a:schemeClr val="dk1"/>
                </a:solidFill>
                <a:latin typeface="Raleway"/>
                <a:ea typeface="Raleway"/>
                <a:cs typeface="Raleway"/>
                <a:sym typeface="Raleway"/>
              </a:defRPr>
            </a:lvl7pPr>
            <a:lvl8pPr lvl="7">
              <a:spcBef>
                <a:spcPts val="0"/>
              </a:spcBef>
              <a:spcAft>
                <a:spcPts val="0"/>
              </a:spcAft>
              <a:buClr>
                <a:schemeClr val="dk1"/>
              </a:buClr>
              <a:buSzPts val="2800"/>
              <a:buFont typeface="Raleway"/>
              <a:buNone/>
              <a:defRPr sz="2800">
                <a:solidFill>
                  <a:schemeClr val="dk1"/>
                </a:solidFill>
                <a:latin typeface="Raleway"/>
                <a:ea typeface="Raleway"/>
                <a:cs typeface="Raleway"/>
                <a:sym typeface="Raleway"/>
              </a:defRPr>
            </a:lvl8pPr>
            <a:lvl9pPr lvl="8">
              <a:spcBef>
                <a:spcPts val="0"/>
              </a:spcBef>
              <a:spcAft>
                <a:spcPts val="0"/>
              </a:spcAft>
              <a:buClr>
                <a:schemeClr val="dk1"/>
              </a:buClr>
              <a:buSzPts val="2800"/>
              <a:buFont typeface="Raleway"/>
              <a:buNone/>
              <a:defRPr sz="2800">
                <a:solidFill>
                  <a:schemeClr val="dk1"/>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30200" lvl="0" marL="457200">
              <a:lnSpc>
                <a:spcPct val="115000"/>
              </a:lnSpc>
              <a:spcBef>
                <a:spcPts val="0"/>
              </a:spcBef>
              <a:spcAft>
                <a:spcPts val="0"/>
              </a:spcAft>
              <a:buClr>
                <a:srgbClr val="18093A"/>
              </a:buClr>
              <a:buSzPts val="1600"/>
              <a:buFont typeface="Raleway"/>
              <a:buChar char="●"/>
              <a:defRPr sz="1600">
                <a:solidFill>
                  <a:srgbClr val="18093A"/>
                </a:solidFill>
                <a:latin typeface="Raleway"/>
                <a:ea typeface="Raleway"/>
                <a:cs typeface="Raleway"/>
                <a:sym typeface="Raleway"/>
              </a:defRPr>
            </a:lvl1pPr>
            <a:lvl2pPr indent="-330200" lvl="1" marL="914400">
              <a:lnSpc>
                <a:spcPct val="115000"/>
              </a:lnSpc>
              <a:spcBef>
                <a:spcPts val="1600"/>
              </a:spcBef>
              <a:spcAft>
                <a:spcPts val="0"/>
              </a:spcAft>
              <a:buClr>
                <a:srgbClr val="18093A"/>
              </a:buClr>
              <a:buSzPts val="1600"/>
              <a:buFont typeface="Raleway"/>
              <a:buChar char="○"/>
              <a:defRPr sz="1600">
                <a:solidFill>
                  <a:srgbClr val="18093A"/>
                </a:solidFill>
                <a:latin typeface="Raleway"/>
                <a:ea typeface="Raleway"/>
                <a:cs typeface="Raleway"/>
                <a:sym typeface="Raleway"/>
              </a:defRPr>
            </a:lvl2pPr>
            <a:lvl3pPr indent="-330200" lvl="2" marL="1371600">
              <a:lnSpc>
                <a:spcPct val="115000"/>
              </a:lnSpc>
              <a:spcBef>
                <a:spcPts val="1600"/>
              </a:spcBef>
              <a:spcAft>
                <a:spcPts val="0"/>
              </a:spcAft>
              <a:buClr>
                <a:srgbClr val="18093A"/>
              </a:buClr>
              <a:buSzPts val="1600"/>
              <a:buFont typeface="Raleway"/>
              <a:buChar char="■"/>
              <a:defRPr sz="1600">
                <a:solidFill>
                  <a:srgbClr val="18093A"/>
                </a:solidFill>
                <a:latin typeface="Raleway"/>
                <a:ea typeface="Raleway"/>
                <a:cs typeface="Raleway"/>
                <a:sym typeface="Raleway"/>
              </a:defRPr>
            </a:lvl3pPr>
            <a:lvl4pPr indent="-330200" lvl="3" marL="1828800">
              <a:lnSpc>
                <a:spcPct val="115000"/>
              </a:lnSpc>
              <a:spcBef>
                <a:spcPts val="1600"/>
              </a:spcBef>
              <a:spcAft>
                <a:spcPts val="0"/>
              </a:spcAft>
              <a:buClr>
                <a:srgbClr val="18093A"/>
              </a:buClr>
              <a:buSzPts val="1600"/>
              <a:buFont typeface="Raleway"/>
              <a:buChar char="●"/>
              <a:defRPr sz="1600">
                <a:solidFill>
                  <a:srgbClr val="18093A"/>
                </a:solidFill>
                <a:latin typeface="Raleway"/>
                <a:ea typeface="Raleway"/>
                <a:cs typeface="Raleway"/>
                <a:sym typeface="Raleway"/>
              </a:defRPr>
            </a:lvl4pPr>
            <a:lvl5pPr indent="-330200" lvl="4" marL="2286000">
              <a:lnSpc>
                <a:spcPct val="115000"/>
              </a:lnSpc>
              <a:spcBef>
                <a:spcPts val="1600"/>
              </a:spcBef>
              <a:spcAft>
                <a:spcPts val="0"/>
              </a:spcAft>
              <a:buClr>
                <a:srgbClr val="18093A"/>
              </a:buClr>
              <a:buSzPts val="1600"/>
              <a:buFont typeface="Raleway"/>
              <a:buChar char="○"/>
              <a:defRPr sz="1600">
                <a:solidFill>
                  <a:srgbClr val="18093A"/>
                </a:solidFill>
                <a:latin typeface="Raleway"/>
                <a:ea typeface="Raleway"/>
                <a:cs typeface="Raleway"/>
                <a:sym typeface="Raleway"/>
              </a:defRPr>
            </a:lvl5pPr>
            <a:lvl6pPr indent="-330200" lvl="5" marL="2743200">
              <a:lnSpc>
                <a:spcPct val="115000"/>
              </a:lnSpc>
              <a:spcBef>
                <a:spcPts val="1600"/>
              </a:spcBef>
              <a:spcAft>
                <a:spcPts val="0"/>
              </a:spcAft>
              <a:buClr>
                <a:srgbClr val="18093A"/>
              </a:buClr>
              <a:buSzPts val="1600"/>
              <a:buFont typeface="Raleway"/>
              <a:buChar char="■"/>
              <a:defRPr sz="1600">
                <a:solidFill>
                  <a:srgbClr val="18093A"/>
                </a:solidFill>
                <a:latin typeface="Raleway"/>
                <a:ea typeface="Raleway"/>
                <a:cs typeface="Raleway"/>
                <a:sym typeface="Raleway"/>
              </a:defRPr>
            </a:lvl6pPr>
            <a:lvl7pPr indent="-330200" lvl="6" marL="3200400">
              <a:lnSpc>
                <a:spcPct val="115000"/>
              </a:lnSpc>
              <a:spcBef>
                <a:spcPts val="1600"/>
              </a:spcBef>
              <a:spcAft>
                <a:spcPts val="0"/>
              </a:spcAft>
              <a:buClr>
                <a:srgbClr val="18093A"/>
              </a:buClr>
              <a:buSzPts val="1600"/>
              <a:buFont typeface="Raleway"/>
              <a:buChar char="●"/>
              <a:defRPr sz="1600">
                <a:solidFill>
                  <a:srgbClr val="18093A"/>
                </a:solidFill>
                <a:latin typeface="Raleway"/>
                <a:ea typeface="Raleway"/>
                <a:cs typeface="Raleway"/>
                <a:sym typeface="Raleway"/>
              </a:defRPr>
            </a:lvl7pPr>
            <a:lvl8pPr indent="-330200" lvl="7" marL="3657600">
              <a:lnSpc>
                <a:spcPct val="115000"/>
              </a:lnSpc>
              <a:spcBef>
                <a:spcPts val="1600"/>
              </a:spcBef>
              <a:spcAft>
                <a:spcPts val="0"/>
              </a:spcAft>
              <a:buClr>
                <a:srgbClr val="18093A"/>
              </a:buClr>
              <a:buSzPts val="1600"/>
              <a:buFont typeface="Raleway"/>
              <a:buChar char="○"/>
              <a:defRPr sz="1600">
                <a:solidFill>
                  <a:srgbClr val="18093A"/>
                </a:solidFill>
                <a:latin typeface="Raleway"/>
                <a:ea typeface="Raleway"/>
                <a:cs typeface="Raleway"/>
                <a:sym typeface="Raleway"/>
              </a:defRPr>
            </a:lvl8pPr>
            <a:lvl9pPr indent="-330200" lvl="8" marL="4114800">
              <a:lnSpc>
                <a:spcPct val="115000"/>
              </a:lnSpc>
              <a:spcBef>
                <a:spcPts val="1600"/>
              </a:spcBef>
              <a:spcAft>
                <a:spcPts val="1600"/>
              </a:spcAft>
              <a:buClr>
                <a:srgbClr val="18093A"/>
              </a:buClr>
              <a:buSzPts val="1600"/>
              <a:buFont typeface="Raleway"/>
              <a:buChar char="■"/>
              <a:defRPr sz="1600">
                <a:solidFill>
                  <a:srgbClr val="18093A"/>
                </a:solidFill>
                <a:latin typeface="Raleway"/>
                <a:ea typeface="Raleway"/>
                <a:cs typeface="Raleway"/>
                <a:sym typeface="Raleway"/>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aleway"/>
                <a:ea typeface="Raleway"/>
                <a:cs typeface="Raleway"/>
                <a:sym typeface="Raleway"/>
              </a:defRPr>
            </a:lvl1pPr>
            <a:lvl2pPr lvl="1" algn="r">
              <a:buNone/>
              <a:defRPr sz="1000">
                <a:solidFill>
                  <a:schemeClr val="dk2"/>
                </a:solidFill>
                <a:latin typeface="Raleway"/>
                <a:ea typeface="Raleway"/>
                <a:cs typeface="Raleway"/>
                <a:sym typeface="Raleway"/>
              </a:defRPr>
            </a:lvl2pPr>
            <a:lvl3pPr lvl="2" algn="r">
              <a:buNone/>
              <a:defRPr sz="1000">
                <a:solidFill>
                  <a:schemeClr val="dk2"/>
                </a:solidFill>
                <a:latin typeface="Raleway"/>
                <a:ea typeface="Raleway"/>
                <a:cs typeface="Raleway"/>
                <a:sym typeface="Raleway"/>
              </a:defRPr>
            </a:lvl3pPr>
            <a:lvl4pPr lvl="3" algn="r">
              <a:buNone/>
              <a:defRPr sz="1000">
                <a:solidFill>
                  <a:schemeClr val="dk2"/>
                </a:solidFill>
                <a:latin typeface="Raleway"/>
                <a:ea typeface="Raleway"/>
                <a:cs typeface="Raleway"/>
                <a:sym typeface="Raleway"/>
              </a:defRPr>
            </a:lvl4pPr>
            <a:lvl5pPr lvl="4" algn="r">
              <a:buNone/>
              <a:defRPr sz="1000">
                <a:solidFill>
                  <a:schemeClr val="dk2"/>
                </a:solidFill>
                <a:latin typeface="Raleway"/>
                <a:ea typeface="Raleway"/>
                <a:cs typeface="Raleway"/>
                <a:sym typeface="Raleway"/>
              </a:defRPr>
            </a:lvl5pPr>
            <a:lvl6pPr lvl="5" algn="r">
              <a:buNone/>
              <a:defRPr sz="1000">
                <a:solidFill>
                  <a:schemeClr val="dk2"/>
                </a:solidFill>
                <a:latin typeface="Raleway"/>
                <a:ea typeface="Raleway"/>
                <a:cs typeface="Raleway"/>
                <a:sym typeface="Raleway"/>
              </a:defRPr>
            </a:lvl6pPr>
            <a:lvl7pPr lvl="6" algn="r">
              <a:buNone/>
              <a:defRPr sz="1000">
                <a:solidFill>
                  <a:schemeClr val="dk2"/>
                </a:solidFill>
                <a:latin typeface="Raleway"/>
                <a:ea typeface="Raleway"/>
                <a:cs typeface="Raleway"/>
                <a:sym typeface="Raleway"/>
              </a:defRPr>
            </a:lvl7pPr>
            <a:lvl8pPr lvl="7" algn="r">
              <a:buNone/>
              <a:defRPr sz="1000">
                <a:solidFill>
                  <a:schemeClr val="dk2"/>
                </a:solidFill>
                <a:latin typeface="Raleway"/>
                <a:ea typeface="Raleway"/>
                <a:cs typeface="Raleway"/>
                <a:sym typeface="Raleway"/>
              </a:defRPr>
            </a:lvl8pPr>
            <a:lvl9pPr lvl="8" algn="r">
              <a:buNone/>
              <a:defRPr sz="1000">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74800" y="374825"/>
            <a:ext cx="6979156" cy="3925775"/>
          </a:xfrm>
          <a:prstGeom prst="rect">
            <a:avLst/>
          </a:prstGeom>
          <a:noFill/>
          <a:ln>
            <a:noFill/>
          </a:ln>
        </p:spPr>
      </p:pic>
      <p:sp>
        <p:nvSpPr>
          <p:cNvPr id="55" name="Google Shape;55;p13"/>
          <p:cNvSpPr txBox="1"/>
          <p:nvPr>
            <p:ph idx="1" type="body"/>
          </p:nvPr>
        </p:nvSpPr>
        <p:spPr>
          <a:xfrm>
            <a:off x="2613300" y="3440775"/>
            <a:ext cx="5268900" cy="12861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400">
                <a:solidFill>
                  <a:schemeClr val="lt2"/>
                </a:solidFill>
              </a:rPr>
              <a:t>Q1—</a:t>
            </a:r>
            <a:r>
              <a:rPr lang="en" sz="1400">
                <a:solidFill>
                  <a:schemeClr val="lt2"/>
                </a:solidFill>
              </a:rPr>
              <a:t>How does prudential goodness differ from moral goodness?</a:t>
            </a:r>
            <a:endParaRPr sz="1400">
              <a:solidFill>
                <a:schemeClr val="lt2"/>
              </a:solidFill>
            </a:endParaRPr>
          </a:p>
          <a:p>
            <a:pPr indent="0" lvl="0" marL="0" rtl="0" algn="l">
              <a:lnSpc>
                <a:spcPct val="115000"/>
              </a:lnSpc>
              <a:spcBef>
                <a:spcPts val="1200"/>
              </a:spcBef>
              <a:spcAft>
                <a:spcPts val="0"/>
              </a:spcAft>
              <a:buClr>
                <a:schemeClr val="dk1"/>
              </a:buClr>
              <a:buSzPts val="1100"/>
              <a:buFont typeface="Arial"/>
              <a:buNone/>
            </a:pPr>
            <a:r>
              <a:rPr b="1" lang="en" sz="1400">
                <a:solidFill>
                  <a:schemeClr val="lt2"/>
                </a:solidFill>
              </a:rPr>
              <a:t>Q2—</a:t>
            </a:r>
            <a:r>
              <a:rPr lang="en" sz="1400">
                <a:solidFill>
                  <a:schemeClr val="lt2"/>
                </a:solidFill>
              </a:rPr>
              <a:t>How does intrinsic goodness differ from extrinsic goodness?</a:t>
            </a:r>
            <a:endParaRPr sz="1400">
              <a:solidFill>
                <a:schemeClr val="lt2"/>
              </a:solidFill>
            </a:endParaRPr>
          </a:p>
          <a:p>
            <a:pPr indent="0" lvl="0" marL="0" rtl="0" algn="l">
              <a:lnSpc>
                <a:spcPct val="115000"/>
              </a:lnSpc>
              <a:spcBef>
                <a:spcPts val="1200"/>
              </a:spcBef>
              <a:spcAft>
                <a:spcPts val="0"/>
              </a:spcAft>
              <a:buClr>
                <a:schemeClr val="dk1"/>
              </a:buClr>
              <a:buSzPts val="1100"/>
              <a:buFont typeface="Arial"/>
              <a:buNone/>
            </a:pPr>
            <a:r>
              <a:rPr b="1" lang="en" sz="1400">
                <a:solidFill>
                  <a:srgbClr val="5C3003"/>
                </a:solidFill>
              </a:rPr>
              <a:t>Q3—</a:t>
            </a:r>
            <a:r>
              <a:rPr lang="en" sz="1400">
                <a:solidFill>
                  <a:srgbClr val="5C3003"/>
                </a:solidFill>
              </a:rPr>
              <a:t>How does prudential goodness relate to God’s will?</a:t>
            </a:r>
            <a:endParaRPr sz="1400">
              <a:solidFill>
                <a:srgbClr val="5C3003"/>
              </a:solidFill>
            </a:endParaRPr>
          </a:p>
          <a:p>
            <a:pPr indent="0" lvl="0" marL="0" rtl="0" algn="l">
              <a:spcBef>
                <a:spcPts val="1200"/>
              </a:spcBef>
              <a:spcAft>
                <a:spcPts val="0"/>
              </a:spcAft>
              <a:buNone/>
            </a:pPr>
            <a:r>
              <a:t/>
            </a:r>
            <a:endParaRPr sz="1900">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idx="1" type="body"/>
          </p:nvPr>
        </p:nvSpPr>
        <p:spPr>
          <a:xfrm>
            <a:off x="311700" y="1779375"/>
            <a:ext cx="3999900" cy="278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No</a:t>
            </a:r>
            <a:endParaRPr b="1" sz="1600"/>
          </a:p>
          <a:p>
            <a:pPr indent="0" lvl="0" marL="0" rtl="0" algn="ctr">
              <a:spcBef>
                <a:spcPts val="1600"/>
              </a:spcBef>
              <a:spcAft>
                <a:spcPts val="0"/>
              </a:spcAft>
              <a:buNone/>
            </a:pPr>
            <a:r>
              <a:rPr lang="en" sz="1600"/>
              <a:t>Motivationally Instrumental </a:t>
            </a:r>
            <a:endParaRPr sz="1600"/>
          </a:p>
          <a:p>
            <a:pPr indent="0" lvl="0" marL="0" rtl="0" algn="ctr">
              <a:spcBef>
                <a:spcPts val="1600"/>
              </a:spcBef>
              <a:spcAft>
                <a:spcPts val="0"/>
              </a:spcAft>
              <a:buNone/>
            </a:pPr>
            <a:r>
              <a:rPr lang="en" sz="1600"/>
              <a:t>(E.g. ________)</a:t>
            </a:r>
            <a:endParaRPr sz="1600"/>
          </a:p>
          <a:p>
            <a:pPr indent="0" lvl="0" marL="0" rtl="0" algn="l">
              <a:spcBef>
                <a:spcPts val="1600"/>
              </a:spcBef>
              <a:spcAft>
                <a:spcPts val="1600"/>
              </a:spcAft>
              <a:buNone/>
            </a:pPr>
            <a:r>
              <a:t/>
            </a:r>
            <a:endParaRPr sz="1600"/>
          </a:p>
        </p:txBody>
      </p:sp>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Prudential</a:t>
            </a:r>
            <a:r>
              <a:rPr b="1" lang="en"/>
              <a:t> Goods</a:t>
            </a:r>
            <a:endParaRPr b="1"/>
          </a:p>
          <a:p>
            <a:pPr indent="0" lvl="0" marL="0" rtl="0" algn="ctr">
              <a:spcBef>
                <a:spcPts val="0"/>
              </a:spcBef>
              <a:spcAft>
                <a:spcPts val="0"/>
              </a:spcAft>
              <a:buNone/>
            </a:pPr>
            <a:r>
              <a:rPr lang="en" sz="2000"/>
              <a:t>Do we choose the end for its own sake?</a:t>
            </a:r>
            <a:endParaRPr sz="2000"/>
          </a:p>
        </p:txBody>
      </p:sp>
      <p:sp>
        <p:nvSpPr>
          <p:cNvPr id="126" name="Google Shape;126;p22"/>
          <p:cNvSpPr txBox="1"/>
          <p:nvPr>
            <p:ph idx="2" type="body"/>
          </p:nvPr>
        </p:nvSpPr>
        <p:spPr>
          <a:xfrm>
            <a:off x="4832400" y="1779475"/>
            <a:ext cx="3999900" cy="278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Yes</a:t>
            </a:r>
            <a:endParaRPr b="1" sz="1600"/>
          </a:p>
          <a:p>
            <a:pPr indent="0" lvl="0" marL="0" rtl="0" algn="ctr">
              <a:spcBef>
                <a:spcPts val="1600"/>
              </a:spcBef>
              <a:spcAft>
                <a:spcPts val="0"/>
              </a:spcAft>
              <a:buNone/>
            </a:pPr>
            <a:r>
              <a:rPr lang="en" sz="1600"/>
              <a:t>Motivationally Final</a:t>
            </a:r>
            <a:endParaRPr sz="1600"/>
          </a:p>
          <a:p>
            <a:pPr indent="0" lvl="0" marL="0" rtl="0" algn="ctr">
              <a:spcBef>
                <a:spcPts val="1600"/>
              </a:spcBef>
              <a:spcAft>
                <a:spcPts val="1600"/>
              </a:spcAft>
              <a:buNone/>
            </a:pPr>
            <a:r>
              <a:rPr lang="en" sz="1600"/>
              <a:t>(E.g. Fun)</a:t>
            </a:r>
            <a:endParaRPr sz="1600"/>
          </a:p>
        </p:txBody>
      </p:sp>
      <p:cxnSp>
        <p:nvCxnSpPr>
          <p:cNvPr id="127" name="Google Shape;127;p22"/>
          <p:cNvCxnSpPr/>
          <p:nvPr/>
        </p:nvCxnSpPr>
        <p:spPr>
          <a:xfrm flipH="1" rot="10800000">
            <a:off x="2706125" y="1362300"/>
            <a:ext cx="1742400" cy="435600"/>
          </a:xfrm>
          <a:prstGeom prst="straightConnector1">
            <a:avLst/>
          </a:prstGeom>
          <a:noFill/>
          <a:ln cap="flat" cmpd="sng" w="9525">
            <a:solidFill>
              <a:schemeClr val="dk2"/>
            </a:solidFill>
            <a:prstDash val="solid"/>
            <a:round/>
            <a:headEnd len="med" w="med" type="none"/>
            <a:tailEnd len="med" w="med" type="none"/>
          </a:ln>
        </p:spPr>
      </p:cxnSp>
      <p:cxnSp>
        <p:nvCxnSpPr>
          <p:cNvPr id="128" name="Google Shape;128;p22"/>
          <p:cNvCxnSpPr/>
          <p:nvPr/>
        </p:nvCxnSpPr>
        <p:spPr>
          <a:xfrm rot="10800000">
            <a:off x="4702775" y="1362300"/>
            <a:ext cx="1742400" cy="435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000" fill="hold"/>
                                        <p:tgtEl>
                                          <p:spTgt spid="124"/>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Quantitative Distinctions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idx="1" type="body"/>
          </p:nvPr>
        </p:nvSpPr>
        <p:spPr>
          <a:xfrm>
            <a:off x="1975350" y="1455000"/>
            <a:ext cx="5193300" cy="278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Duration</a:t>
            </a:r>
            <a:endParaRPr b="1" sz="1600"/>
          </a:p>
          <a:p>
            <a:pPr indent="0" lvl="0" marL="0" rtl="0" algn="ctr">
              <a:spcBef>
                <a:spcPts val="1600"/>
              </a:spcBef>
              <a:spcAft>
                <a:spcPts val="0"/>
              </a:spcAft>
              <a:buNone/>
            </a:pPr>
            <a:r>
              <a:rPr lang="en" sz="1600"/>
              <a:t>Shorter-    vs    Longer-lasting Goods</a:t>
            </a:r>
            <a:endParaRPr sz="1600"/>
          </a:p>
          <a:p>
            <a:pPr indent="0" lvl="0" marL="0" rtl="0" algn="ctr">
              <a:spcBef>
                <a:spcPts val="1600"/>
              </a:spcBef>
              <a:spcAft>
                <a:spcPts val="0"/>
              </a:spcAft>
              <a:buNone/>
            </a:pPr>
            <a:r>
              <a:rPr b="1" lang="en" sz="1600"/>
              <a:t>Weight</a:t>
            </a:r>
            <a:endParaRPr b="1" sz="1600"/>
          </a:p>
          <a:p>
            <a:pPr indent="0" lvl="0" marL="0" rtl="0" algn="ctr">
              <a:spcBef>
                <a:spcPts val="1600"/>
              </a:spcBef>
              <a:spcAft>
                <a:spcPts val="0"/>
              </a:spcAft>
              <a:buNone/>
            </a:pPr>
            <a:r>
              <a:rPr lang="en" sz="1600"/>
              <a:t>Lesser    vs    Greater Source of Goodness</a:t>
            </a:r>
            <a:endParaRPr sz="1600"/>
          </a:p>
          <a:p>
            <a:pPr indent="0" lvl="0" marL="0" rtl="0" algn="ctr">
              <a:spcBef>
                <a:spcPts val="1600"/>
              </a:spcBef>
              <a:spcAft>
                <a:spcPts val="0"/>
              </a:spcAft>
              <a:buNone/>
            </a:pPr>
            <a:r>
              <a:rPr b="1" lang="en" sz="1600"/>
              <a:t>Fertility</a:t>
            </a:r>
            <a:endParaRPr b="1" sz="1600"/>
          </a:p>
          <a:p>
            <a:pPr indent="0" lvl="0" marL="0" rtl="0" algn="ctr">
              <a:spcBef>
                <a:spcPts val="1600"/>
              </a:spcBef>
              <a:spcAft>
                <a:spcPts val="0"/>
              </a:spcAft>
              <a:buNone/>
            </a:pPr>
            <a:r>
              <a:rPr lang="en" sz="1600"/>
              <a:t>Disposing to Less    vs    More Goodness</a:t>
            </a:r>
            <a:endParaRPr sz="1600"/>
          </a:p>
          <a:p>
            <a:pPr indent="0" lvl="0" marL="0" rtl="0" algn="ctr">
              <a:spcBef>
                <a:spcPts val="1600"/>
              </a:spcBef>
              <a:spcAft>
                <a:spcPts val="1600"/>
              </a:spcAft>
              <a:buNone/>
            </a:pPr>
            <a:r>
              <a:t/>
            </a:r>
            <a:endParaRPr sz="1600"/>
          </a:p>
        </p:txBody>
      </p:sp>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Prudential Goods</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000" fill="hold"/>
                                        <p:tgtEl>
                                          <p:spTgt spid="138"/>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idx="1" type="body"/>
          </p:nvPr>
        </p:nvSpPr>
        <p:spPr>
          <a:xfrm>
            <a:off x="311700" y="4092525"/>
            <a:ext cx="5998800" cy="74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accent5"/>
                </a:solidFill>
              </a:rPr>
              <a:t>Plato </a:t>
            </a:r>
            <a:endParaRPr sz="1400">
              <a:solidFill>
                <a:schemeClr val="accent5"/>
              </a:solidFill>
            </a:endParaRPr>
          </a:p>
          <a:p>
            <a:pPr indent="0" lvl="0" marL="0" rtl="0" algn="l">
              <a:spcBef>
                <a:spcPts val="0"/>
              </a:spcBef>
              <a:spcAft>
                <a:spcPts val="0"/>
              </a:spcAft>
              <a:buNone/>
            </a:pPr>
            <a:r>
              <a:rPr lang="en" sz="1400">
                <a:solidFill>
                  <a:schemeClr val="accent5"/>
                </a:solidFill>
              </a:rPr>
              <a:t>Ancient Athenian Philosopher (5th-4th century)</a:t>
            </a:r>
            <a:endParaRPr sz="1400">
              <a:solidFill>
                <a:schemeClr val="accent5"/>
              </a:solidFill>
            </a:endParaRPr>
          </a:p>
          <a:p>
            <a:pPr indent="0" lvl="0" marL="0" rtl="0" algn="l">
              <a:spcBef>
                <a:spcPts val="0"/>
              </a:spcBef>
              <a:spcAft>
                <a:spcPts val="0"/>
              </a:spcAft>
              <a:buNone/>
            </a:pPr>
            <a:r>
              <a:rPr lang="en" sz="1400">
                <a:solidFill>
                  <a:schemeClr val="accent5"/>
                </a:solidFill>
              </a:rPr>
              <a:t>Marie-Lan Nguyen (copy of 4th century BCE bust)</a:t>
            </a:r>
            <a:endParaRPr sz="1400">
              <a:solidFill>
                <a:schemeClr val="accent5"/>
              </a:solidFill>
            </a:endParaRPr>
          </a:p>
        </p:txBody>
      </p:sp>
      <p:pic>
        <p:nvPicPr>
          <p:cNvPr id="145" name="Google Shape;145;p25"/>
          <p:cNvPicPr preferRelativeResize="0"/>
          <p:nvPr/>
        </p:nvPicPr>
        <p:blipFill>
          <a:blip r:embed="rId3">
            <a:alphaModFix/>
          </a:blip>
          <a:stretch>
            <a:fillRect/>
          </a:stretch>
        </p:blipFill>
        <p:spPr>
          <a:xfrm>
            <a:off x="4482300" y="308325"/>
            <a:ext cx="2747801" cy="4123325"/>
          </a:xfrm>
          <a:prstGeom prst="rect">
            <a:avLst/>
          </a:prstGeom>
          <a:noFill/>
          <a:ln>
            <a:noFill/>
          </a:ln>
        </p:spPr>
      </p:pic>
      <p:sp>
        <p:nvSpPr>
          <p:cNvPr id="146" name="Google Shape;146;p25"/>
          <p:cNvSpPr txBox="1"/>
          <p:nvPr/>
        </p:nvSpPr>
        <p:spPr>
          <a:xfrm>
            <a:off x="460950" y="404575"/>
            <a:ext cx="4367100" cy="10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18093A"/>
                </a:solidFill>
                <a:latin typeface="Raleway"/>
                <a:ea typeface="Raleway"/>
                <a:cs typeface="Raleway"/>
                <a:sym typeface="Raleway"/>
              </a:rPr>
              <a:t>Plato’s </a:t>
            </a:r>
            <a:r>
              <a:rPr i="1" lang="en" sz="3600">
                <a:solidFill>
                  <a:srgbClr val="18093A"/>
                </a:solidFill>
                <a:latin typeface="Raleway"/>
                <a:ea typeface="Raleway"/>
                <a:cs typeface="Raleway"/>
                <a:sym typeface="Raleway"/>
              </a:rPr>
              <a:t>Republic</a:t>
            </a:r>
            <a:endParaRPr i="1" sz="3600">
              <a:solidFill>
                <a:srgbClr val="18093A"/>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idx="1" type="body"/>
          </p:nvPr>
        </p:nvSpPr>
        <p:spPr>
          <a:xfrm>
            <a:off x="1691250" y="3213300"/>
            <a:ext cx="5761500" cy="1764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800"/>
              <a:t>What kind of good is justice?</a:t>
            </a:r>
            <a:endParaRPr sz="1800"/>
          </a:p>
          <a:p>
            <a:pPr indent="0" lvl="0" marL="0" rtl="0" algn="ctr">
              <a:lnSpc>
                <a:spcPct val="100000"/>
              </a:lnSpc>
              <a:spcBef>
                <a:spcPts val="1000"/>
              </a:spcBef>
              <a:spcAft>
                <a:spcPts val="0"/>
              </a:spcAft>
              <a:buNone/>
            </a:pPr>
            <a:r>
              <a:rPr lang="en" sz="1800"/>
              <a:t>A constituent, a contributor or requirement, or merely a characteristic?</a:t>
            </a:r>
            <a:endParaRPr sz="1800"/>
          </a:p>
          <a:p>
            <a:pPr indent="0" lvl="0" marL="0" rtl="0" algn="l">
              <a:lnSpc>
                <a:spcPct val="150000"/>
              </a:lnSpc>
              <a:spcBef>
                <a:spcPts val="1000"/>
              </a:spcBef>
              <a:spcAft>
                <a:spcPts val="1600"/>
              </a:spcAft>
              <a:buNone/>
            </a:pPr>
            <a:r>
              <a:t/>
            </a:r>
            <a:endParaRPr sz="1800"/>
          </a:p>
        </p:txBody>
      </p:sp>
      <p:sp>
        <p:nvSpPr>
          <p:cNvPr id="152" name="Google Shape;152;p26"/>
          <p:cNvSpPr txBox="1"/>
          <p:nvPr>
            <p:ph type="title"/>
          </p:nvPr>
        </p:nvSpPr>
        <p:spPr>
          <a:xfrm>
            <a:off x="311700" y="11061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Glaucon’s Question</a:t>
            </a:r>
            <a:endParaRPr sz="4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idx="2" type="body"/>
          </p:nvPr>
        </p:nvSpPr>
        <p:spPr>
          <a:xfrm>
            <a:off x="5208375" y="1646800"/>
            <a:ext cx="3624000" cy="9069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1" lang="en" sz="1600">
                <a:solidFill>
                  <a:schemeClr val="dk1"/>
                </a:solidFill>
              </a:rPr>
              <a:t>G’s Q</a:t>
            </a:r>
            <a:r>
              <a:rPr lang="en" sz="1600">
                <a:solidFill>
                  <a:schemeClr val="dk1"/>
                </a:solidFill>
              </a:rPr>
              <a:t>: Under which of these three categories belongs the end of doing what’s morally right or what’s just?</a:t>
            </a:r>
            <a:endParaRPr b="1" sz="1600">
              <a:solidFill>
                <a:schemeClr val="dk1"/>
              </a:solidFill>
            </a:endParaRPr>
          </a:p>
        </p:txBody>
      </p:sp>
      <p:sp>
        <p:nvSpPr>
          <p:cNvPr id="158" name="Google Shape;15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a:t>
            </a:r>
            <a:r>
              <a:rPr lang="en"/>
              <a:t>Glaucon’s Question</a:t>
            </a:r>
            <a:endParaRPr/>
          </a:p>
        </p:txBody>
      </p:sp>
      <p:sp>
        <p:nvSpPr>
          <p:cNvPr id="159" name="Google Shape;159;p27"/>
          <p:cNvSpPr txBox="1"/>
          <p:nvPr>
            <p:ph idx="1" type="body"/>
          </p:nvPr>
        </p:nvSpPr>
        <p:spPr>
          <a:xfrm>
            <a:off x="311700" y="1105300"/>
            <a:ext cx="4308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Three kinds of goods:</a:t>
            </a:r>
            <a:endParaRPr>
              <a:solidFill>
                <a:schemeClr val="accent2"/>
              </a:solidFill>
            </a:endParaRPr>
          </a:p>
          <a:p>
            <a:pPr indent="-317500" lvl="0" marL="457200" rtl="0" algn="l">
              <a:spcBef>
                <a:spcPts val="1600"/>
              </a:spcBef>
              <a:spcAft>
                <a:spcPts val="0"/>
              </a:spcAft>
              <a:buClr>
                <a:schemeClr val="accent2"/>
              </a:buClr>
              <a:buSzPts val="1400"/>
              <a:buAutoNum type="arabicParenR"/>
            </a:pPr>
            <a:r>
              <a:rPr lang="en">
                <a:solidFill>
                  <a:schemeClr val="accent2"/>
                </a:solidFill>
              </a:rPr>
              <a:t>“some which are welcome for their own sake” (Plato 1)</a:t>
            </a:r>
            <a:endParaRPr>
              <a:solidFill>
                <a:schemeClr val="accent2"/>
              </a:solidFill>
            </a:endParaRPr>
          </a:p>
          <a:p>
            <a:pPr indent="-317500" lvl="0" marL="457200" rtl="0" algn="l">
              <a:spcBef>
                <a:spcPts val="1000"/>
              </a:spcBef>
              <a:spcAft>
                <a:spcPts val="0"/>
              </a:spcAft>
              <a:buClr>
                <a:schemeClr val="accent2"/>
              </a:buClr>
              <a:buSzPts val="1400"/>
              <a:buAutoNum type="arabicParenR"/>
            </a:pPr>
            <a:r>
              <a:rPr lang="en">
                <a:solidFill>
                  <a:schemeClr val="accent2"/>
                </a:solidFill>
              </a:rPr>
              <a:t>Those “which are desirable not only in themselves, but also for their results” (1)</a:t>
            </a:r>
            <a:endParaRPr>
              <a:solidFill>
                <a:schemeClr val="accent2"/>
              </a:solidFill>
            </a:endParaRPr>
          </a:p>
          <a:p>
            <a:pPr indent="-317500" lvl="0" marL="457200" rtl="0" algn="l">
              <a:spcBef>
                <a:spcPts val="1000"/>
              </a:spcBef>
              <a:spcAft>
                <a:spcPts val="1000"/>
              </a:spcAft>
              <a:buClr>
                <a:schemeClr val="accent2"/>
              </a:buClr>
              <a:buSzPts val="1400"/>
              <a:buAutoNum type="arabicParenR"/>
            </a:pPr>
            <a:r>
              <a:rPr lang="en">
                <a:solidFill>
                  <a:schemeClr val="accent2"/>
                </a:solidFill>
              </a:rPr>
              <a:t>Those which “do us good but [which] we regard… as disagreeable; and no one would choose them for their own sakes” (2)</a:t>
            </a:r>
            <a:endParaRPr>
              <a:solidFill>
                <a:schemeClr val="accen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3" name="Shape 163"/>
        <p:cNvGrpSpPr/>
        <p:nvPr/>
      </p:nvGrpSpPr>
      <p:grpSpPr>
        <a:xfrm>
          <a:off x="0" y="0"/>
          <a:ext cx="0" cy="0"/>
          <a:chOff x="0" y="0"/>
          <a:chExt cx="0" cy="0"/>
        </a:xfrm>
      </p:grpSpPr>
      <p:sp>
        <p:nvSpPr>
          <p:cNvPr id="164" name="Google Shape;164;p28"/>
          <p:cNvSpPr txBox="1"/>
          <p:nvPr>
            <p:ph idx="1" type="body"/>
          </p:nvPr>
        </p:nvSpPr>
        <p:spPr>
          <a:xfrm>
            <a:off x="379200" y="1173050"/>
            <a:ext cx="5309700" cy="3416400"/>
          </a:xfrm>
          <a:prstGeom prst="rect">
            <a:avLst/>
          </a:prstGeom>
        </p:spPr>
        <p:txBody>
          <a:bodyPr anchorCtr="0" anchor="t" bIns="91425" lIns="91425" spcFirstLastPara="1" rIns="91425" wrap="square" tIns="91425">
            <a:noAutofit/>
          </a:bodyPr>
          <a:lstStyle/>
          <a:p>
            <a:pPr indent="-330200" lvl="0" marL="457200" rtl="0" algn="l">
              <a:spcBef>
                <a:spcPts val="1000"/>
              </a:spcBef>
              <a:spcAft>
                <a:spcPts val="0"/>
              </a:spcAft>
              <a:buClr>
                <a:schemeClr val="dk1"/>
              </a:buClr>
              <a:buSzPts val="1600"/>
              <a:buAutoNum type="arabicParenR"/>
            </a:pPr>
            <a:r>
              <a:rPr lang="en">
                <a:solidFill>
                  <a:schemeClr val="dk1"/>
                </a:solidFill>
              </a:rPr>
              <a:t>Whenever they have a choice, people will usually </a:t>
            </a:r>
            <a:r>
              <a:rPr lang="en">
                <a:solidFill>
                  <a:schemeClr val="dk1"/>
                </a:solidFill>
              </a:rPr>
              <a:t>choose what’s best for them unless they are ignorant of what that is or of how to bring it about.</a:t>
            </a:r>
            <a:endParaRPr>
              <a:solidFill>
                <a:schemeClr val="dk1"/>
              </a:solidFill>
            </a:endParaRPr>
          </a:p>
          <a:p>
            <a:pPr indent="-330200" lvl="0" marL="457200" rtl="0" algn="l">
              <a:spcBef>
                <a:spcPts val="1600"/>
              </a:spcBef>
              <a:spcAft>
                <a:spcPts val="0"/>
              </a:spcAft>
              <a:buClr>
                <a:schemeClr val="dk1"/>
              </a:buClr>
              <a:buSzPts val="1600"/>
              <a:buAutoNum type="arabicParenR"/>
            </a:pPr>
            <a:r>
              <a:rPr lang="en">
                <a:solidFill>
                  <a:schemeClr val="dk1"/>
                </a:solidFill>
              </a:rPr>
              <a:t>When they have a choice between gaining something valuable by breaking moral or legal rules or losing that thing by conforming to these rules, people always choose breaking the rules.</a:t>
            </a:r>
            <a:endParaRPr>
              <a:solidFill>
                <a:schemeClr val="dk1"/>
              </a:solidFill>
            </a:endParaRPr>
          </a:p>
          <a:p>
            <a:pPr indent="-330200" lvl="0" marL="457200" rtl="0" algn="l">
              <a:spcBef>
                <a:spcPts val="1600"/>
              </a:spcBef>
              <a:spcAft>
                <a:spcPts val="1600"/>
              </a:spcAft>
              <a:buClr>
                <a:schemeClr val="dk1"/>
              </a:buClr>
              <a:buSzPts val="1600"/>
              <a:buAutoNum type="arabicParenR"/>
            </a:pPr>
            <a:r>
              <a:rPr lang="en">
                <a:solidFill>
                  <a:schemeClr val="dk1"/>
                </a:solidFill>
              </a:rPr>
              <a:t>Therefore, either following moral and legal rules does not itself constitute part of the good life or people are generally ignorant about what’s good for them.</a:t>
            </a:r>
            <a:endParaRPr>
              <a:solidFill>
                <a:schemeClr val="dk1"/>
              </a:solidFill>
            </a:endParaRPr>
          </a:p>
        </p:txBody>
      </p:sp>
      <p:sp>
        <p:nvSpPr>
          <p:cNvPr id="165" name="Google Shape;16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Glaucon’s Argument</a:t>
            </a:r>
            <a:endParaRPr/>
          </a:p>
        </p:txBody>
      </p:sp>
      <p:sp>
        <p:nvSpPr>
          <p:cNvPr id="166" name="Google Shape;166;p28"/>
          <p:cNvSpPr txBox="1"/>
          <p:nvPr/>
        </p:nvSpPr>
        <p:spPr>
          <a:xfrm>
            <a:off x="6131150" y="1728200"/>
            <a:ext cx="2701200" cy="148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rgbClr val="5C3003"/>
                </a:solidFill>
                <a:latin typeface="Raleway"/>
                <a:ea typeface="Raleway"/>
                <a:cs typeface="Raleway"/>
                <a:sym typeface="Raleway"/>
              </a:rPr>
              <a:t>Objection: </a:t>
            </a:r>
            <a:endParaRPr sz="1600">
              <a:solidFill>
                <a:srgbClr val="5C3003"/>
              </a:solidFill>
              <a:latin typeface="Raleway"/>
              <a:ea typeface="Raleway"/>
              <a:cs typeface="Raleway"/>
              <a:sym typeface="Raleway"/>
            </a:endParaRPr>
          </a:p>
          <a:p>
            <a:pPr indent="0" lvl="0" marL="0" rtl="0" algn="l">
              <a:lnSpc>
                <a:spcPct val="115000"/>
              </a:lnSpc>
              <a:spcBef>
                <a:spcPts val="1600"/>
              </a:spcBef>
              <a:spcAft>
                <a:spcPts val="1600"/>
              </a:spcAft>
              <a:buNone/>
            </a:pPr>
            <a:r>
              <a:rPr b="1" lang="en" sz="1600">
                <a:solidFill>
                  <a:srgbClr val="5C3003"/>
                </a:solidFill>
                <a:latin typeface="Raleway"/>
                <a:ea typeface="Raleway"/>
                <a:cs typeface="Raleway"/>
                <a:sym typeface="Raleway"/>
              </a:rPr>
              <a:t>Don’t lots of people make moral sacrifices all the time?</a:t>
            </a:r>
            <a:endParaRPr sz="1600">
              <a:solidFill>
                <a:schemeClr val="dk1"/>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animEffect filter="fade" transition="in">
                                      <p:cBhvr>
                                        <p:cTn dur="1000"/>
                                        <p:tgtEl>
                                          <p:spTgt spid="1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animEffect filter="fade" transition="in">
                                      <p:cBhvr>
                                        <p:cTn dur="1000"/>
                                        <p:tgtEl>
                                          <p:spTgt spid="1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animEffect filter="fade" transition="in">
                                      <p:cBhvr>
                                        <p:cTn dur="1000"/>
                                        <p:tgtEl>
                                          <p:spTgt spid="1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0" name="Shape 170"/>
        <p:cNvGrpSpPr/>
        <p:nvPr/>
      </p:nvGrpSpPr>
      <p:grpSpPr>
        <a:xfrm>
          <a:off x="0" y="0"/>
          <a:ext cx="0" cy="0"/>
          <a:chOff x="0" y="0"/>
          <a:chExt cx="0" cy="0"/>
        </a:xfrm>
      </p:grpSpPr>
      <p:sp>
        <p:nvSpPr>
          <p:cNvPr id="171" name="Google Shape;171;p29"/>
          <p:cNvSpPr txBox="1"/>
          <p:nvPr>
            <p:ph idx="1" type="body"/>
          </p:nvPr>
        </p:nvSpPr>
        <p:spPr>
          <a:xfrm>
            <a:off x="379200" y="1173050"/>
            <a:ext cx="5813700" cy="3416400"/>
          </a:xfrm>
          <a:prstGeom prst="rect">
            <a:avLst/>
          </a:prstGeom>
        </p:spPr>
        <p:txBody>
          <a:bodyPr anchorCtr="0" anchor="t" bIns="91425" lIns="91425" spcFirstLastPara="1" rIns="91425" wrap="square" tIns="91425">
            <a:noAutofit/>
          </a:bodyPr>
          <a:lstStyle/>
          <a:p>
            <a:pPr indent="-330200" lvl="0" marL="457200" rtl="0" algn="l">
              <a:spcBef>
                <a:spcPts val="1000"/>
              </a:spcBef>
              <a:spcAft>
                <a:spcPts val="0"/>
              </a:spcAft>
              <a:buClr>
                <a:schemeClr val="dk1"/>
              </a:buClr>
              <a:buSzPts val="1600"/>
              <a:buAutoNum type="arabicParenR"/>
            </a:pPr>
            <a:r>
              <a:rPr lang="en">
                <a:solidFill>
                  <a:schemeClr val="dk1"/>
                </a:solidFill>
              </a:rPr>
              <a:t>Whenever they have a choice, people will usually choose what’s best for them unless they are ignorant of what that is or of how to bring it about.</a:t>
            </a:r>
            <a:endParaRPr>
              <a:solidFill>
                <a:schemeClr val="dk1"/>
              </a:solidFill>
            </a:endParaRPr>
          </a:p>
          <a:p>
            <a:pPr indent="-330200" lvl="0" marL="457200" rtl="0" algn="l">
              <a:spcBef>
                <a:spcPts val="1600"/>
              </a:spcBef>
              <a:spcAft>
                <a:spcPts val="0"/>
              </a:spcAft>
              <a:buClr>
                <a:schemeClr val="dk1"/>
              </a:buClr>
              <a:buSzPts val="1600"/>
              <a:buAutoNum type="arabicParenR"/>
            </a:pPr>
            <a:r>
              <a:rPr lang="en">
                <a:solidFill>
                  <a:schemeClr val="dk1"/>
                </a:solidFill>
              </a:rPr>
              <a:t>When they have a choice between gaining something valuable by breaking moral or legal rules or losing that thing by conforming to these rules, </a:t>
            </a:r>
            <a:r>
              <a:rPr b="1" lang="en">
                <a:solidFill>
                  <a:srgbClr val="5C3003"/>
                </a:solidFill>
              </a:rPr>
              <a:t>and they aren’t afraid of getting caught and punished for breaking the rules</a:t>
            </a:r>
            <a:r>
              <a:rPr lang="en">
                <a:solidFill>
                  <a:schemeClr val="dk1"/>
                </a:solidFill>
              </a:rPr>
              <a:t>,</a:t>
            </a:r>
            <a:r>
              <a:rPr lang="en">
                <a:solidFill>
                  <a:schemeClr val="dk1"/>
                </a:solidFill>
              </a:rPr>
              <a:t> people always choose breaking the rules.</a:t>
            </a:r>
            <a:endParaRPr>
              <a:solidFill>
                <a:schemeClr val="dk1"/>
              </a:solidFill>
            </a:endParaRPr>
          </a:p>
          <a:p>
            <a:pPr indent="-330200" lvl="0" marL="457200" rtl="0" algn="l">
              <a:spcBef>
                <a:spcPts val="1600"/>
              </a:spcBef>
              <a:spcAft>
                <a:spcPts val="1600"/>
              </a:spcAft>
              <a:buClr>
                <a:schemeClr val="dk1"/>
              </a:buClr>
              <a:buSzPts val="1600"/>
              <a:buAutoNum type="arabicParenR"/>
            </a:pPr>
            <a:r>
              <a:rPr lang="en">
                <a:solidFill>
                  <a:schemeClr val="dk1"/>
                </a:solidFill>
              </a:rPr>
              <a:t>Therefore, either following moral and legal rules does not itself constitute part of the good life or people are generally ignorant about what’s good for them.</a:t>
            </a:r>
            <a:endParaRPr>
              <a:solidFill>
                <a:schemeClr val="dk1"/>
              </a:solidFill>
            </a:endParaRPr>
          </a:p>
        </p:txBody>
      </p:sp>
      <p:sp>
        <p:nvSpPr>
          <p:cNvPr id="172" name="Google Shape;17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Glaucon’s Argument </a:t>
            </a:r>
            <a:r>
              <a:rPr b="1" lang="en">
                <a:solidFill>
                  <a:srgbClr val="5C3003"/>
                </a:solidFill>
              </a:rPr>
              <a:t>Revised</a:t>
            </a:r>
            <a:endParaRPr b="1">
              <a:solidFill>
                <a:srgbClr val="5C300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6" name="Shape 176"/>
        <p:cNvGrpSpPr/>
        <p:nvPr/>
      </p:nvGrpSpPr>
      <p:grpSpPr>
        <a:xfrm>
          <a:off x="0" y="0"/>
          <a:ext cx="0" cy="0"/>
          <a:chOff x="0" y="0"/>
          <a:chExt cx="0" cy="0"/>
        </a:xfrm>
      </p:grpSpPr>
      <p:sp>
        <p:nvSpPr>
          <p:cNvPr id="177" name="Google Shape;177;p30"/>
          <p:cNvSpPr txBox="1"/>
          <p:nvPr>
            <p:ph idx="1" type="body"/>
          </p:nvPr>
        </p:nvSpPr>
        <p:spPr>
          <a:xfrm>
            <a:off x="379200" y="1173050"/>
            <a:ext cx="5813700" cy="3416400"/>
          </a:xfrm>
          <a:prstGeom prst="rect">
            <a:avLst/>
          </a:prstGeom>
        </p:spPr>
        <p:txBody>
          <a:bodyPr anchorCtr="0" anchor="t" bIns="91425" lIns="91425" spcFirstLastPara="1" rIns="91425" wrap="square" tIns="91425">
            <a:noAutofit/>
          </a:bodyPr>
          <a:lstStyle/>
          <a:p>
            <a:pPr indent="-330200" lvl="0" marL="457200" rtl="0" algn="l">
              <a:spcBef>
                <a:spcPts val="1000"/>
              </a:spcBef>
              <a:spcAft>
                <a:spcPts val="0"/>
              </a:spcAft>
              <a:buClr>
                <a:srgbClr val="F9CB9C"/>
              </a:buClr>
              <a:buSzPts val="1600"/>
              <a:buAutoNum type="arabicParenR"/>
            </a:pPr>
            <a:r>
              <a:rPr lang="en">
                <a:solidFill>
                  <a:srgbClr val="F9CB9C"/>
                </a:solidFill>
              </a:rPr>
              <a:t>Whenever they have a choice, people will usually choose what’s best for them unless they are ignorant of what that is or of how to bring it about.</a:t>
            </a:r>
            <a:endParaRPr>
              <a:solidFill>
                <a:srgbClr val="F9CB9C"/>
              </a:solidFill>
            </a:endParaRPr>
          </a:p>
          <a:p>
            <a:pPr indent="-330200" lvl="0" marL="457200" rtl="0" algn="l">
              <a:spcBef>
                <a:spcPts val="1600"/>
              </a:spcBef>
              <a:spcAft>
                <a:spcPts val="0"/>
              </a:spcAft>
              <a:buClr>
                <a:srgbClr val="18093A"/>
              </a:buClr>
              <a:buSzPts val="1600"/>
              <a:buAutoNum type="arabicParenR"/>
            </a:pPr>
            <a:r>
              <a:rPr lang="en">
                <a:solidFill>
                  <a:srgbClr val="18093A"/>
                </a:solidFill>
              </a:rPr>
              <a:t>When they have a choice between gaining something valuable by breaking moral or legal rules or losing that thing by conforming to these rules, and they aren’t afraid of getting caught and punished for breaking the rules, people always choose breaking the rules.</a:t>
            </a:r>
            <a:endParaRPr>
              <a:solidFill>
                <a:srgbClr val="18093A"/>
              </a:solidFill>
            </a:endParaRPr>
          </a:p>
          <a:p>
            <a:pPr indent="-330200" lvl="0" marL="457200" rtl="0" algn="l">
              <a:spcBef>
                <a:spcPts val="1600"/>
              </a:spcBef>
              <a:spcAft>
                <a:spcPts val="1600"/>
              </a:spcAft>
              <a:buClr>
                <a:srgbClr val="F9CB9C"/>
              </a:buClr>
              <a:buSzPts val="1600"/>
              <a:buAutoNum type="arabicParenR"/>
            </a:pPr>
            <a:r>
              <a:rPr lang="en">
                <a:solidFill>
                  <a:srgbClr val="F9CB9C"/>
                </a:solidFill>
              </a:rPr>
              <a:t>Therefore, either following moral and legal rules does not itself constitute part of the good life or people are generally ignorant about what’s good for them.</a:t>
            </a:r>
            <a:endParaRPr>
              <a:solidFill>
                <a:srgbClr val="F9CB9C"/>
              </a:solidFill>
            </a:endParaRPr>
          </a:p>
        </p:txBody>
      </p:sp>
      <p:sp>
        <p:nvSpPr>
          <p:cNvPr id="178" name="Google Shape;17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Glaucon’s Argument </a:t>
            </a:r>
            <a:r>
              <a:rPr b="1" lang="en">
                <a:solidFill>
                  <a:srgbClr val="5C3003"/>
                </a:solidFill>
              </a:rPr>
              <a:t>Revised</a:t>
            </a:r>
            <a:endParaRPr b="1">
              <a:solidFill>
                <a:srgbClr val="5C3003"/>
              </a:solidFill>
            </a:endParaRPr>
          </a:p>
        </p:txBody>
      </p:sp>
      <p:sp>
        <p:nvSpPr>
          <p:cNvPr id="179" name="Google Shape;179;p30"/>
          <p:cNvSpPr txBox="1"/>
          <p:nvPr/>
        </p:nvSpPr>
        <p:spPr>
          <a:xfrm>
            <a:off x="6326700" y="2551150"/>
            <a:ext cx="2505600" cy="91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rgbClr val="5C3003"/>
                </a:solidFill>
                <a:latin typeface="Raleway"/>
                <a:ea typeface="Raleway"/>
                <a:cs typeface="Raleway"/>
                <a:sym typeface="Raleway"/>
              </a:rPr>
              <a:t>Is premise 2 true?</a:t>
            </a:r>
            <a:endParaRPr sz="1600">
              <a:solidFill>
                <a:srgbClr val="5C3003"/>
              </a:solidFill>
              <a:latin typeface="Raleway"/>
              <a:ea typeface="Raleway"/>
              <a:cs typeface="Raleway"/>
              <a:sym typeface="Raleway"/>
            </a:endParaRPr>
          </a:p>
          <a:p>
            <a:pPr indent="0" lvl="0" marL="0" rtl="0" algn="l">
              <a:lnSpc>
                <a:spcPct val="115000"/>
              </a:lnSpc>
              <a:spcBef>
                <a:spcPts val="1600"/>
              </a:spcBef>
              <a:spcAft>
                <a:spcPts val="1600"/>
              </a:spcAft>
              <a:buNone/>
            </a:pPr>
            <a:r>
              <a:rPr lang="en" sz="1600">
                <a:solidFill>
                  <a:srgbClr val="5C3003"/>
                </a:solidFill>
                <a:latin typeface="Raleway"/>
                <a:ea typeface="Raleway"/>
                <a:cs typeface="Raleway"/>
                <a:sym typeface="Raleway"/>
              </a:rPr>
              <a:t>Is it true </a:t>
            </a:r>
            <a:r>
              <a:rPr b="1" lang="en" sz="1600">
                <a:solidFill>
                  <a:srgbClr val="5C3003"/>
                </a:solidFill>
                <a:latin typeface="Raleway"/>
                <a:ea typeface="Raleway"/>
                <a:cs typeface="Raleway"/>
                <a:sym typeface="Raleway"/>
              </a:rPr>
              <a:t>of you?</a:t>
            </a:r>
            <a:r>
              <a:rPr lang="en" sz="1600">
                <a:solidFill>
                  <a:srgbClr val="5C3003"/>
                </a:solidFill>
                <a:latin typeface="Raleway"/>
                <a:ea typeface="Raleway"/>
                <a:cs typeface="Raleway"/>
                <a:sym typeface="Raleway"/>
              </a:rPr>
              <a:t> </a:t>
            </a:r>
            <a:endParaRPr sz="1600">
              <a:solidFill>
                <a:schemeClr val="dk1"/>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1"/>
          <p:cNvPicPr preferRelativeResize="0"/>
          <p:nvPr/>
        </p:nvPicPr>
        <p:blipFill>
          <a:blip r:embed="rId3">
            <a:alphaModFix/>
          </a:blip>
          <a:stretch>
            <a:fillRect/>
          </a:stretch>
        </p:blipFill>
        <p:spPr>
          <a:xfrm>
            <a:off x="337725" y="784888"/>
            <a:ext cx="8468550" cy="3573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Central Value-Theoretic Distinctions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8" name="Shape 188"/>
        <p:cNvGrpSpPr/>
        <p:nvPr/>
      </p:nvGrpSpPr>
      <p:grpSpPr>
        <a:xfrm>
          <a:off x="0" y="0"/>
          <a:ext cx="0" cy="0"/>
          <a:chOff x="0" y="0"/>
          <a:chExt cx="0" cy="0"/>
        </a:xfrm>
      </p:grpSpPr>
      <p:sp>
        <p:nvSpPr>
          <p:cNvPr id="189" name="Google Shape;189;p32"/>
          <p:cNvSpPr txBox="1"/>
          <p:nvPr>
            <p:ph idx="1" type="body"/>
          </p:nvPr>
        </p:nvSpPr>
        <p:spPr>
          <a:xfrm>
            <a:off x="379200" y="1173050"/>
            <a:ext cx="5813700" cy="3416400"/>
          </a:xfrm>
          <a:prstGeom prst="rect">
            <a:avLst/>
          </a:prstGeom>
        </p:spPr>
        <p:txBody>
          <a:bodyPr anchorCtr="0" anchor="t" bIns="91425" lIns="91425" spcFirstLastPara="1" rIns="91425" wrap="square" tIns="91425">
            <a:noAutofit/>
          </a:bodyPr>
          <a:lstStyle/>
          <a:p>
            <a:pPr indent="-330200" lvl="0" marL="457200" rtl="0" algn="l">
              <a:spcBef>
                <a:spcPts val="1000"/>
              </a:spcBef>
              <a:spcAft>
                <a:spcPts val="0"/>
              </a:spcAft>
              <a:buClr>
                <a:srgbClr val="F9CB9C"/>
              </a:buClr>
              <a:buSzPts val="1600"/>
              <a:buAutoNum type="arabicParenR"/>
            </a:pPr>
            <a:r>
              <a:rPr lang="en">
                <a:solidFill>
                  <a:srgbClr val="F9CB9C"/>
                </a:solidFill>
              </a:rPr>
              <a:t>Whenever they have a choice, people will usually choose what’s best for them unless they are ignorant of what that is or of how to bring it about.</a:t>
            </a:r>
            <a:endParaRPr>
              <a:solidFill>
                <a:srgbClr val="F9CB9C"/>
              </a:solidFill>
            </a:endParaRPr>
          </a:p>
          <a:p>
            <a:pPr indent="-330200" lvl="0" marL="457200" rtl="0" algn="l">
              <a:spcBef>
                <a:spcPts val="1600"/>
              </a:spcBef>
              <a:spcAft>
                <a:spcPts val="0"/>
              </a:spcAft>
              <a:buClr>
                <a:srgbClr val="18093A"/>
              </a:buClr>
              <a:buSzPts val="1600"/>
              <a:buAutoNum type="arabicParenR"/>
            </a:pPr>
            <a:r>
              <a:rPr lang="en">
                <a:solidFill>
                  <a:srgbClr val="18093A"/>
                </a:solidFill>
              </a:rPr>
              <a:t>When they have a choice between gaining something valuable by breaking moral or legal rules or losing that thing by conforming to these rules, and they aren’t afraid of getting caught and punished for breaking the rules, people always choose breaking the rules.</a:t>
            </a:r>
            <a:endParaRPr>
              <a:solidFill>
                <a:srgbClr val="18093A"/>
              </a:solidFill>
            </a:endParaRPr>
          </a:p>
          <a:p>
            <a:pPr indent="-330200" lvl="0" marL="457200" rtl="0" algn="l">
              <a:spcBef>
                <a:spcPts val="1600"/>
              </a:spcBef>
              <a:spcAft>
                <a:spcPts val="1600"/>
              </a:spcAft>
              <a:buClr>
                <a:srgbClr val="F9CB9C"/>
              </a:buClr>
              <a:buSzPts val="1600"/>
              <a:buAutoNum type="arabicParenR"/>
            </a:pPr>
            <a:r>
              <a:rPr lang="en">
                <a:solidFill>
                  <a:srgbClr val="F9CB9C"/>
                </a:solidFill>
              </a:rPr>
              <a:t>Therefore, either following moral and legal rules does not itself constitute part of the good life or people are generally ignorant about what’s good for them.</a:t>
            </a:r>
            <a:endParaRPr>
              <a:solidFill>
                <a:srgbClr val="F9CB9C"/>
              </a:solidFill>
            </a:endParaRPr>
          </a:p>
        </p:txBody>
      </p:sp>
      <p:sp>
        <p:nvSpPr>
          <p:cNvPr id="190" name="Google Shape;19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Glaucon’s Argument </a:t>
            </a:r>
            <a:r>
              <a:rPr b="1" lang="en">
                <a:solidFill>
                  <a:srgbClr val="5C3003"/>
                </a:solidFill>
              </a:rPr>
              <a:t>Revised</a:t>
            </a:r>
            <a:endParaRPr b="1">
              <a:solidFill>
                <a:srgbClr val="5C3003"/>
              </a:solidFill>
            </a:endParaRPr>
          </a:p>
        </p:txBody>
      </p:sp>
      <p:sp>
        <p:nvSpPr>
          <p:cNvPr id="191" name="Google Shape;191;p32"/>
          <p:cNvSpPr txBox="1"/>
          <p:nvPr/>
        </p:nvSpPr>
        <p:spPr>
          <a:xfrm>
            <a:off x="6326700" y="2551150"/>
            <a:ext cx="2505600" cy="91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rgbClr val="5C3003"/>
                </a:solidFill>
                <a:latin typeface="Raleway"/>
                <a:ea typeface="Raleway"/>
                <a:cs typeface="Raleway"/>
                <a:sym typeface="Raleway"/>
              </a:rPr>
              <a:t>Is premise 2 true?</a:t>
            </a:r>
            <a:endParaRPr sz="1600">
              <a:solidFill>
                <a:srgbClr val="5C3003"/>
              </a:solidFill>
              <a:latin typeface="Raleway"/>
              <a:ea typeface="Raleway"/>
              <a:cs typeface="Raleway"/>
              <a:sym typeface="Raleway"/>
            </a:endParaRPr>
          </a:p>
          <a:p>
            <a:pPr indent="0" lvl="0" marL="0" rtl="0" algn="l">
              <a:lnSpc>
                <a:spcPct val="115000"/>
              </a:lnSpc>
              <a:spcBef>
                <a:spcPts val="1600"/>
              </a:spcBef>
              <a:spcAft>
                <a:spcPts val="1600"/>
              </a:spcAft>
              <a:buNone/>
            </a:pPr>
            <a:r>
              <a:rPr lang="en" sz="1600">
                <a:solidFill>
                  <a:srgbClr val="5C3003"/>
                </a:solidFill>
                <a:latin typeface="Raleway"/>
                <a:ea typeface="Raleway"/>
                <a:cs typeface="Raleway"/>
                <a:sym typeface="Raleway"/>
              </a:rPr>
              <a:t>Is it true </a:t>
            </a:r>
            <a:r>
              <a:rPr b="1" lang="en" sz="1600">
                <a:solidFill>
                  <a:srgbClr val="5C3003"/>
                </a:solidFill>
                <a:latin typeface="Raleway"/>
                <a:ea typeface="Raleway"/>
                <a:cs typeface="Raleway"/>
                <a:sym typeface="Raleway"/>
              </a:rPr>
              <a:t>of you?</a:t>
            </a:r>
            <a:r>
              <a:rPr lang="en" sz="1600">
                <a:solidFill>
                  <a:srgbClr val="5C3003"/>
                </a:solidFill>
                <a:latin typeface="Raleway"/>
                <a:ea typeface="Raleway"/>
                <a:cs typeface="Raleway"/>
                <a:sym typeface="Raleway"/>
              </a:rPr>
              <a:t> </a:t>
            </a:r>
            <a:endParaRPr sz="1600">
              <a:solidFill>
                <a:schemeClr val="dk1"/>
              </a:solidFill>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5" name="Shape 195"/>
        <p:cNvGrpSpPr/>
        <p:nvPr/>
      </p:nvGrpSpPr>
      <p:grpSpPr>
        <a:xfrm>
          <a:off x="0" y="0"/>
          <a:ext cx="0" cy="0"/>
          <a:chOff x="0" y="0"/>
          <a:chExt cx="0" cy="0"/>
        </a:xfrm>
      </p:grpSpPr>
      <p:sp>
        <p:nvSpPr>
          <p:cNvPr id="196" name="Google Shape;196;p33"/>
          <p:cNvSpPr txBox="1"/>
          <p:nvPr>
            <p:ph idx="1" type="body"/>
          </p:nvPr>
        </p:nvSpPr>
        <p:spPr>
          <a:xfrm>
            <a:off x="379200" y="1173050"/>
            <a:ext cx="5813700" cy="3416400"/>
          </a:xfrm>
          <a:prstGeom prst="rect">
            <a:avLst/>
          </a:prstGeom>
        </p:spPr>
        <p:txBody>
          <a:bodyPr anchorCtr="0" anchor="t" bIns="91425" lIns="91425" spcFirstLastPara="1" rIns="91425" wrap="square" tIns="91425">
            <a:noAutofit/>
          </a:bodyPr>
          <a:lstStyle/>
          <a:p>
            <a:pPr indent="-330200" lvl="0" marL="457200" rtl="0" algn="l">
              <a:spcBef>
                <a:spcPts val="1000"/>
              </a:spcBef>
              <a:spcAft>
                <a:spcPts val="0"/>
              </a:spcAft>
              <a:buClr>
                <a:srgbClr val="F9CB9C"/>
              </a:buClr>
              <a:buSzPts val="1600"/>
              <a:buAutoNum type="arabicParenR"/>
            </a:pPr>
            <a:r>
              <a:rPr lang="en">
                <a:solidFill>
                  <a:srgbClr val="F9CB9C"/>
                </a:solidFill>
              </a:rPr>
              <a:t>Whenever they have a choice, people will usually choose what’s best for them unless they are ignorant of what that is or of how to bring it about.</a:t>
            </a:r>
            <a:endParaRPr>
              <a:solidFill>
                <a:srgbClr val="F9CB9C"/>
              </a:solidFill>
            </a:endParaRPr>
          </a:p>
          <a:p>
            <a:pPr indent="-330200" lvl="0" marL="457200" rtl="0" algn="l">
              <a:spcBef>
                <a:spcPts val="1600"/>
              </a:spcBef>
              <a:spcAft>
                <a:spcPts val="0"/>
              </a:spcAft>
              <a:buClr>
                <a:srgbClr val="F9CB9C"/>
              </a:buClr>
              <a:buSzPts val="1600"/>
              <a:buAutoNum type="arabicParenR"/>
            </a:pPr>
            <a:r>
              <a:rPr lang="en">
                <a:solidFill>
                  <a:srgbClr val="F9CB9C"/>
                </a:solidFill>
              </a:rPr>
              <a:t>When they have a choice between gaining something valuable by breaking moral or legal rules or losing that thing by conforming to these rules, and they aren’t afraid of getting caught and punished for breaking the rules, people always choose breaking the rules.</a:t>
            </a:r>
            <a:endParaRPr>
              <a:solidFill>
                <a:srgbClr val="F9CB9C"/>
              </a:solidFill>
            </a:endParaRPr>
          </a:p>
          <a:p>
            <a:pPr indent="-330200" lvl="0" marL="457200" rtl="0" algn="l">
              <a:spcBef>
                <a:spcPts val="1600"/>
              </a:spcBef>
              <a:spcAft>
                <a:spcPts val="1600"/>
              </a:spcAft>
              <a:buClr>
                <a:srgbClr val="18093A"/>
              </a:buClr>
              <a:buSzPts val="1600"/>
              <a:buAutoNum type="arabicParenR"/>
            </a:pPr>
            <a:r>
              <a:rPr lang="en">
                <a:solidFill>
                  <a:srgbClr val="18093A"/>
                </a:solidFill>
              </a:rPr>
              <a:t>Therefore, either following moral and legal rules does not itself constitute part of the good life </a:t>
            </a:r>
            <a:r>
              <a:rPr b="1" lang="en">
                <a:solidFill>
                  <a:srgbClr val="18093A"/>
                </a:solidFill>
              </a:rPr>
              <a:t>or people are generally ignorant about what’s good for them</a:t>
            </a:r>
            <a:r>
              <a:rPr lang="en">
                <a:solidFill>
                  <a:srgbClr val="18093A"/>
                </a:solidFill>
              </a:rPr>
              <a:t>.</a:t>
            </a:r>
            <a:endParaRPr>
              <a:solidFill>
                <a:srgbClr val="18093A"/>
              </a:solidFill>
            </a:endParaRPr>
          </a:p>
        </p:txBody>
      </p:sp>
      <p:sp>
        <p:nvSpPr>
          <p:cNvPr id="197" name="Google Shape;19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Glaucon’s Argument </a:t>
            </a:r>
            <a:r>
              <a:rPr b="1" lang="en">
                <a:solidFill>
                  <a:srgbClr val="5C3003"/>
                </a:solidFill>
              </a:rPr>
              <a:t>Revised</a:t>
            </a:r>
            <a:endParaRPr b="1">
              <a:solidFill>
                <a:srgbClr val="5C3003"/>
              </a:solidFill>
            </a:endParaRPr>
          </a:p>
        </p:txBody>
      </p:sp>
      <p:sp>
        <p:nvSpPr>
          <p:cNvPr id="198" name="Google Shape;198;p33"/>
          <p:cNvSpPr txBox="1"/>
          <p:nvPr/>
        </p:nvSpPr>
        <p:spPr>
          <a:xfrm>
            <a:off x="6326700" y="2325375"/>
            <a:ext cx="2505600" cy="261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rgbClr val="5C3003"/>
                </a:solidFill>
                <a:latin typeface="Raleway"/>
                <a:ea typeface="Raleway"/>
                <a:cs typeface="Raleway"/>
                <a:sym typeface="Raleway"/>
              </a:rPr>
              <a:t>Even if premise 2 is true, there’s a further question.</a:t>
            </a:r>
            <a:endParaRPr sz="1600">
              <a:solidFill>
                <a:srgbClr val="5C3003"/>
              </a:solidFill>
              <a:latin typeface="Raleway"/>
              <a:ea typeface="Raleway"/>
              <a:cs typeface="Raleway"/>
              <a:sym typeface="Raleway"/>
            </a:endParaRPr>
          </a:p>
          <a:p>
            <a:pPr indent="0" lvl="0" marL="0" rtl="0" algn="l">
              <a:lnSpc>
                <a:spcPct val="115000"/>
              </a:lnSpc>
              <a:spcBef>
                <a:spcPts val="1600"/>
              </a:spcBef>
              <a:spcAft>
                <a:spcPts val="1600"/>
              </a:spcAft>
              <a:buNone/>
            </a:pPr>
            <a:r>
              <a:rPr lang="en" sz="1600">
                <a:solidFill>
                  <a:srgbClr val="5C3003"/>
                </a:solidFill>
                <a:latin typeface="Raleway"/>
                <a:ea typeface="Raleway"/>
                <a:cs typeface="Raleway"/>
                <a:sym typeface="Raleway"/>
              </a:rPr>
              <a:t>Maybe we’re missing something important about morality when we make these choices. But what…?</a:t>
            </a:r>
            <a:endParaRPr sz="1600">
              <a:solidFill>
                <a:srgbClr val="5C3003"/>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animEffect filter="fade" transition="in">
                                      <p:cBhvr>
                                        <p:cTn dur="1000"/>
                                        <p:tgtEl>
                                          <p:spTgt spid="1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1" st="1"/>
                                            </p:txEl>
                                          </p:spTgt>
                                        </p:tgtEl>
                                        <p:attrNameLst>
                                          <p:attrName>style.visibility</p:attrName>
                                        </p:attrNameLst>
                                      </p:cBhvr>
                                      <p:to>
                                        <p:strVal val="visible"/>
                                      </p:to>
                                    </p:set>
                                    <p:animEffect filter="fade" transition="in">
                                      <p:cBhvr>
                                        <p:cTn dur="1000"/>
                                        <p:tgtEl>
                                          <p:spTgt spid="19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311700" y="1779375"/>
            <a:ext cx="3999900" cy="278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No</a:t>
            </a:r>
            <a:endParaRPr b="1" sz="1600"/>
          </a:p>
          <a:p>
            <a:pPr indent="0" lvl="0" marL="0" rtl="0" algn="ctr">
              <a:spcBef>
                <a:spcPts val="1600"/>
              </a:spcBef>
              <a:spcAft>
                <a:spcPts val="0"/>
              </a:spcAft>
              <a:buNone/>
            </a:pPr>
            <a:r>
              <a:rPr lang="en" sz="1600"/>
              <a:t>Non-prudential good</a:t>
            </a:r>
            <a:endParaRPr sz="1600"/>
          </a:p>
          <a:p>
            <a:pPr indent="0" lvl="0" marL="0" rtl="0" algn="ctr">
              <a:spcBef>
                <a:spcPts val="1600"/>
              </a:spcBef>
              <a:spcAft>
                <a:spcPts val="1600"/>
              </a:spcAft>
              <a:buNone/>
            </a:pPr>
            <a:r>
              <a:rPr lang="en" sz="1600"/>
              <a:t>(E.g. moral good, aesthetic good)</a:t>
            </a:r>
            <a:endParaRPr sz="1600"/>
          </a:p>
        </p:txBody>
      </p:sp>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Goods</a:t>
            </a:r>
            <a:endParaRPr b="1"/>
          </a:p>
          <a:p>
            <a:pPr indent="0" lvl="0" marL="0" rtl="0" algn="ctr">
              <a:spcBef>
                <a:spcPts val="0"/>
              </a:spcBef>
              <a:spcAft>
                <a:spcPts val="0"/>
              </a:spcAft>
              <a:buNone/>
            </a:pPr>
            <a:r>
              <a:rPr lang="en" sz="2000"/>
              <a:t>Is it part of what makes up a good life?</a:t>
            </a:r>
            <a:endParaRPr sz="2000"/>
          </a:p>
        </p:txBody>
      </p:sp>
      <p:sp>
        <p:nvSpPr>
          <p:cNvPr id="67" name="Google Shape;67;p15"/>
          <p:cNvSpPr txBox="1"/>
          <p:nvPr>
            <p:ph idx="2" type="body"/>
          </p:nvPr>
        </p:nvSpPr>
        <p:spPr>
          <a:xfrm>
            <a:off x="4832400" y="1779475"/>
            <a:ext cx="3999900" cy="278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Yes</a:t>
            </a:r>
            <a:endParaRPr b="1" sz="1600"/>
          </a:p>
          <a:p>
            <a:pPr indent="0" lvl="0" marL="0" rtl="0" algn="ctr">
              <a:spcBef>
                <a:spcPts val="1600"/>
              </a:spcBef>
              <a:spcAft>
                <a:spcPts val="1600"/>
              </a:spcAft>
              <a:buNone/>
            </a:pPr>
            <a:r>
              <a:rPr lang="en" sz="1600"/>
              <a:t>Prudential good</a:t>
            </a:r>
            <a:endParaRPr sz="1600"/>
          </a:p>
        </p:txBody>
      </p:sp>
      <p:cxnSp>
        <p:nvCxnSpPr>
          <p:cNvPr id="68" name="Google Shape;68;p15"/>
          <p:cNvCxnSpPr/>
          <p:nvPr/>
        </p:nvCxnSpPr>
        <p:spPr>
          <a:xfrm flipH="1" rot="10800000">
            <a:off x="2706125" y="1362300"/>
            <a:ext cx="1742400" cy="435600"/>
          </a:xfrm>
          <a:prstGeom prst="straightConnector1">
            <a:avLst/>
          </a:prstGeom>
          <a:noFill/>
          <a:ln cap="flat" cmpd="sng" w="9525">
            <a:solidFill>
              <a:schemeClr val="dk2"/>
            </a:solidFill>
            <a:prstDash val="solid"/>
            <a:round/>
            <a:headEnd len="med" w="med" type="none"/>
            <a:tailEnd len="med" w="med" type="none"/>
          </a:ln>
        </p:spPr>
      </p:cxnSp>
      <p:cxnSp>
        <p:nvCxnSpPr>
          <p:cNvPr id="69" name="Google Shape;69;p15"/>
          <p:cNvCxnSpPr/>
          <p:nvPr/>
        </p:nvCxnSpPr>
        <p:spPr>
          <a:xfrm rot="10800000">
            <a:off x="4702775" y="1362300"/>
            <a:ext cx="1742400" cy="435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311700" y="1779375"/>
            <a:ext cx="3999900" cy="278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No</a:t>
            </a:r>
            <a:endParaRPr b="1" sz="1600"/>
          </a:p>
          <a:p>
            <a:pPr indent="0" lvl="0" marL="0" rtl="0" algn="ctr">
              <a:spcBef>
                <a:spcPts val="1600"/>
              </a:spcBef>
              <a:spcAft>
                <a:spcPts val="0"/>
              </a:spcAft>
              <a:buNone/>
            </a:pPr>
            <a:r>
              <a:rPr lang="en" sz="1600"/>
              <a:t>Extrinsic good</a:t>
            </a:r>
            <a:endParaRPr sz="1600"/>
          </a:p>
          <a:p>
            <a:pPr indent="0" lvl="0" marL="0" rtl="0" algn="ctr">
              <a:spcBef>
                <a:spcPts val="1600"/>
              </a:spcBef>
              <a:spcAft>
                <a:spcPts val="0"/>
              </a:spcAft>
              <a:buNone/>
            </a:pPr>
            <a:r>
              <a:rPr lang="en" sz="1600"/>
              <a:t>(E.g. money)</a:t>
            </a:r>
            <a:endParaRPr sz="1600"/>
          </a:p>
          <a:p>
            <a:pPr indent="0" lvl="0" marL="0" rtl="0" algn="ctr">
              <a:spcBef>
                <a:spcPts val="1600"/>
              </a:spcBef>
              <a:spcAft>
                <a:spcPts val="0"/>
              </a:spcAft>
              <a:buNone/>
            </a:pPr>
            <a:r>
              <a:rPr lang="en" sz="1600"/>
              <a:t>Does the good causally contribute to the source of value?</a:t>
            </a:r>
            <a:endParaRPr sz="1600"/>
          </a:p>
          <a:p>
            <a:pPr indent="457200" lvl="0" marL="0" rtl="0" algn="l">
              <a:spcBef>
                <a:spcPts val="1600"/>
              </a:spcBef>
              <a:spcAft>
                <a:spcPts val="0"/>
              </a:spcAft>
              <a:buNone/>
            </a:pPr>
            <a:r>
              <a:rPr b="1" lang="en" sz="1600"/>
              <a:t>No				Yes</a:t>
            </a:r>
            <a:endParaRPr b="1" sz="1600"/>
          </a:p>
          <a:p>
            <a:pPr indent="0" lvl="0" marL="0" rtl="0" algn="l">
              <a:spcBef>
                <a:spcPts val="1600"/>
              </a:spcBef>
              <a:spcAft>
                <a:spcPts val="1600"/>
              </a:spcAft>
              <a:buNone/>
            </a:pPr>
            <a:r>
              <a:rPr lang="en" sz="1600"/>
              <a:t>Non-instrumental	Instrumental Good</a:t>
            </a:r>
            <a:endParaRPr sz="1600"/>
          </a:p>
        </p:txBody>
      </p:sp>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Prudential </a:t>
            </a:r>
            <a:r>
              <a:rPr b="1" lang="en"/>
              <a:t>Goods</a:t>
            </a:r>
            <a:endParaRPr b="1"/>
          </a:p>
          <a:p>
            <a:pPr indent="0" lvl="0" marL="0" rtl="0" algn="ctr">
              <a:spcBef>
                <a:spcPts val="0"/>
              </a:spcBef>
              <a:spcAft>
                <a:spcPts val="0"/>
              </a:spcAft>
              <a:buNone/>
            </a:pPr>
            <a:r>
              <a:rPr lang="en" sz="2000"/>
              <a:t>Is the good itself the source of value?</a:t>
            </a:r>
            <a:endParaRPr sz="2000"/>
          </a:p>
        </p:txBody>
      </p:sp>
      <p:sp>
        <p:nvSpPr>
          <p:cNvPr id="76" name="Google Shape;76;p16"/>
          <p:cNvSpPr txBox="1"/>
          <p:nvPr>
            <p:ph idx="2" type="body"/>
          </p:nvPr>
        </p:nvSpPr>
        <p:spPr>
          <a:xfrm>
            <a:off x="4832400" y="1779475"/>
            <a:ext cx="3999900" cy="278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Yes</a:t>
            </a:r>
            <a:endParaRPr b="1" sz="1600"/>
          </a:p>
          <a:p>
            <a:pPr indent="0" lvl="0" marL="0" rtl="0" algn="ctr">
              <a:spcBef>
                <a:spcPts val="1600"/>
              </a:spcBef>
              <a:spcAft>
                <a:spcPts val="0"/>
              </a:spcAft>
              <a:buNone/>
            </a:pPr>
            <a:r>
              <a:rPr lang="en" sz="1600"/>
              <a:t>Intrinsic good</a:t>
            </a:r>
            <a:endParaRPr sz="1600"/>
          </a:p>
          <a:p>
            <a:pPr indent="0" lvl="0" marL="0" rtl="0" algn="ctr">
              <a:spcBef>
                <a:spcPts val="1600"/>
              </a:spcBef>
              <a:spcAft>
                <a:spcPts val="1600"/>
              </a:spcAft>
              <a:buNone/>
            </a:pPr>
            <a:r>
              <a:rPr lang="en" sz="1600"/>
              <a:t>(E.g. ________)</a:t>
            </a:r>
            <a:endParaRPr sz="1600"/>
          </a:p>
        </p:txBody>
      </p:sp>
      <p:cxnSp>
        <p:nvCxnSpPr>
          <p:cNvPr id="77" name="Google Shape;77;p16"/>
          <p:cNvCxnSpPr/>
          <p:nvPr/>
        </p:nvCxnSpPr>
        <p:spPr>
          <a:xfrm flipH="1" rot="10800000">
            <a:off x="2706125" y="1362300"/>
            <a:ext cx="1742400" cy="435600"/>
          </a:xfrm>
          <a:prstGeom prst="straightConnector1">
            <a:avLst/>
          </a:prstGeom>
          <a:noFill/>
          <a:ln cap="flat" cmpd="sng" w="9525">
            <a:solidFill>
              <a:schemeClr val="dk2"/>
            </a:solidFill>
            <a:prstDash val="solid"/>
            <a:round/>
            <a:headEnd len="med" w="med" type="none"/>
            <a:tailEnd len="med" w="med" type="none"/>
          </a:ln>
        </p:spPr>
      </p:cxnSp>
      <p:cxnSp>
        <p:nvCxnSpPr>
          <p:cNvPr id="78" name="Google Shape;78;p16"/>
          <p:cNvCxnSpPr/>
          <p:nvPr/>
        </p:nvCxnSpPr>
        <p:spPr>
          <a:xfrm rot="10800000">
            <a:off x="4702775" y="1362300"/>
            <a:ext cx="1742400" cy="435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311700" y="1779375"/>
            <a:ext cx="3999900" cy="278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No</a:t>
            </a:r>
            <a:endParaRPr b="1" sz="1600"/>
          </a:p>
          <a:p>
            <a:pPr indent="0" lvl="0" marL="0" rtl="0" algn="ctr">
              <a:spcBef>
                <a:spcPts val="1600"/>
              </a:spcBef>
              <a:spcAft>
                <a:spcPts val="0"/>
              </a:spcAft>
              <a:buNone/>
            </a:pPr>
            <a:r>
              <a:rPr lang="en" sz="1600"/>
              <a:t>Basic</a:t>
            </a:r>
            <a:r>
              <a:rPr lang="en" sz="1600"/>
              <a:t> good</a:t>
            </a:r>
            <a:endParaRPr sz="1600"/>
          </a:p>
          <a:p>
            <a:pPr indent="0" lvl="0" marL="0" rtl="0" algn="ctr">
              <a:spcBef>
                <a:spcPts val="1600"/>
              </a:spcBef>
              <a:spcAft>
                <a:spcPts val="0"/>
              </a:spcAft>
              <a:buNone/>
            </a:pPr>
            <a:r>
              <a:rPr lang="en" sz="1600"/>
              <a:t>(E.g. pleasure)</a:t>
            </a:r>
            <a:endParaRPr sz="1600"/>
          </a:p>
          <a:p>
            <a:pPr indent="0" lvl="0" marL="0" rtl="0" algn="l">
              <a:spcBef>
                <a:spcPts val="1600"/>
              </a:spcBef>
              <a:spcAft>
                <a:spcPts val="1600"/>
              </a:spcAft>
              <a:buNone/>
            </a:pPr>
            <a:r>
              <a:t/>
            </a:r>
            <a:endParaRPr sz="1600"/>
          </a:p>
        </p:txBody>
      </p:sp>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Intrinsic</a:t>
            </a:r>
            <a:r>
              <a:rPr b="1" lang="en"/>
              <a:t> Goods</a:t>
            </a:r>
            <a:endParaRPr b="1"/>
          </a:p>
          <a:p>
            <a:pPr indent="0" lvl="0" marL="0" rtl="0" algn="ctr">
              <a:spcBef>
                <a:spcPts val="0"/>
              </a:spcBef>
              <a:spcAft>
                <a:spcPts val="0"/>
              </a:spcAft>
              <a:buNone/>
            </a:pPr>
            <a:r>
              <a:rPr lang="en" sz="2000"/>
              <a:t>Is its goodness a function of what makes it up?</a:t>
            </a:r>
            <a:endParaRPr sz="2000"/>
          </a:p>
        </p:txBody>
      </p:sp>
      <p:sp>
        <p:nvSpPr>
          <p:cNvPr id="85" name="Google Shape;85;p17"/>
          <p:cNvSpPr txBox="1"/>
          <p:nvPr>
            <p:ph idx="2" type="body"/>
          </p:nvPr>
        </p:nvSpPr>
        <p:spPr>
          <a:xfrm>
            <a:off x="4832400" y="1779475"/>
            <a:ext cx="3999900" cy="278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Yes</a:t>
            </a:r>
            <a:endParaRPr b="1" sz="1600"/>
          </a:p>
          <a:p>
            <a:pPr indent="0" lvl="0" marL="0" rtl="0" algn="ctr">
              <a:spcBef>
                <a:spcPts val="1600"/>
              </a:spcBef>
              <a:spcAft>
                <a:spcPts val="0"/>
              </a:spcAft>
              <a:buNone/>
            </a:pPr>
            <a:r>
              <a:rPr lang="en" sz="1600"/>
              <a:t>Non-Basic</a:t>
            </a:r>
            <a:r>
              <a:rPr lang="en" sz="1600"/>
              <a:t> good</a:t>
            </a:r>
            <a:endParaRPr sz="1600"/>
          </a:p>
          <a:p>
            <a:pPr indent="0" lvl="0" marL="0" rtl="0" algn="ctr">
              <a:spcBef>
                <a:spcPts val="1600"/>
              </a:spcBef>
              <a:spcAft>
                <a:spcPts val="1600"/>
              </a:spcAft>
              <a:buNone/>
            </a:pPr>
            <a:r>
              <a:rPr lang="en" sz="1600"/>
              <a:t>(E.g. driving a luxury car)</a:t>
            </a:r>
            <a:endParaRPr sz="1600"/>
          </a:p>
        </p:txBody>
      </p:sp>
      <p:cxnSp>
        <p:nvCxnSpPr>
          <p:cNvPr id="86" name="Google Shape;86;p17"/>
          <p:cNvCxnSpPr/>
          <p:nvPr/>
        </p:nvCxnSpPr>
        <p:spPr>
          <a:xfrm flipH="1" rot="10800000">
            <a:off x="2706125" y="1362300"/>
            <a:ext cx="1742400" cy="435600"/>
          </a:xfrm>
          <a:prstGeom prst="straightConnector1">
            <a:avLst/>
          </a:prstGeom>
          <a:noFill/>
          <a:ln cap="flat" cmpd="sng" w="9525">
            <a:solidFill>
              <a:schemeClr val="dk2"/>
            </a:solidFill>
            <a:prstDash val="solid"/>
            <a:round/>
            <a:headEnd len="med" w="med" type="none"/>
            <a:tailEnd len="med" w="med" type="none"/>
          </a:ln>
        </p:spPr>
      </p:cxnSp>
      <p:cxnSp>
        <p:nvCxnSpPr>
          <p:cNvPr id="87" name="Google Shape;87;p17"/>
          <p:cNvCxnSpPr/>
          <p:nvPr/>
        </p:nvCxnSpPr>
        <p:spPr>
          <a:xfrm rot="10800000">
            <a:off x="4702775" y="1362300"/>
            <a:ext cx="1742400" cy="435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000" fill="hold"/>
                                        <p:tgtEl>
                                          <p:spTgt spid="83"/>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idx="1" type="body"/>
          </p:nvPr>
        </p:nvSpPr>
        <p:spPr>
          <a:xfrm>
            <a:off x="311700" y="1779375"/>
            <a:ext cx="3999900" cy="278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No</a:t>
            </a:r>
            <a:endParaRPr b="1" sz="1600"/>
          </a:p>
          <a:p>
            <a:pPr indent="0" lvl="0" marL="0" rtl="0" algn="ctr">
              <a:spcBef>
                <a:spcPts val="1600"/>
              </a:spcBef>
              <a:spcAft>
                <a:spcPts val="0"/>
              </a:spcAft>
              <a:buNone/>
            </a:pPr>
            <a:r>
              <a:rPr lang="en" sz="1600"/>
              <a:t>Extrinsic good</a:t>
            </a:r>
            <a:endParaRPr sz="1600"/>
          </a:p>
          <a:p>
            <a:pPr indent="0" lvl="0" marL="0" rtl="0" algn="ctr">
              <a:spcBef>
                <a:spcPts val="1600"/>
              </a:spcBef>
              <a:spcAft>
                <a:spcPts val="0"/>
              </a:spcAft>
              <a:buNone/>
            </a:pPr>
            <a:r>
              <a:rPr lang="en" sz="1600"/>
              <a:t>Does the good causally contribute to the source of value?</a:t>
            </a:r>
            <a:endParaRPr sz="1600"/>
          </a:p>
          <a:p>
            <a:pPr indent="457200" lvl="0" marL="0" rtl="0" algn="l">
              <a:spcBef>
                <a:spcPts val="1600"/>
              </a:spcBef>
              <a:spcAft>
                <a:spcPts val="0"/>
              </a:spcAft>
              <a:buNone/>
            </a:pPr>
            <a:r>
              <a:rPr b="1" lang="en" sz="1600"/>
              <a:t>No				Yes</a:t>
            </a:r>
            <a:endParaRPr b="1" sz="1600"/>
          </a:p>
          <a:p>
            <a:pPr indent="0" lvl="0" marL="0" rtl="0" algn="l">
              <a:spcBef>
                <a:spcPts val="1600"/>
              </a:spcBef>
              <a:spcAft>
                <a:spcPts val="1600"/>
              </a:spcAft>
              <a:buNone/>
            </a:pPr>
            <a:r>
              <a:rPr lang="en" sz="1600"/>
              <a:t>Non-instrumental	Instrumental Good</a:t>
            </a:r>
            <a:endParaRPr sz="1600"/>
          </a:p>
        </p:txBody>
      </p:sp>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Prudential Goods</a:t>
            </a:r>
            <a:endParaRPr b="1"/>
          </a:p>
          <a:p>
            <a:pPr indent="0" lvl="0" marL="0" rtl="0" algn="ctr">
              <a:spcBef>
                <a:spcPts val="0"/>
              </a:spcBef>
              <a:spcAft>
                <a:spcPts val="0"/>
              </a:spcAft>
              <a:buNone/>
            </a:pPr>
            <a:r>
              <a:rPr lang="en" sz="2000"/>
              <a:t>Is the good itself the source of value?</a:t>
            </a:r>
            <a:endParaRPr sz="2000"/>
          </a:p>
        </p:txBody>
      </p:sp>
      <p:sp>
        <p:nvSpPr>
          <p:cNvPr id="94" name="Google Shape;94;p18"/>
          <p:cNvSpPr txBox="1"/>
          <p:nvPr>
            <p:ph idx="2" type="body"/>
          </p:nvPr>
        </p:nvSpPr>
        <p:spPr>
          <a:xfrm>
            <a:off x="4832400" y="1779475"/>
            <a:ext cx="3999900" cy="278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Yes</a:t>
            </a:r>
            <a:endParaRPr b="1" sz="1600"/>
          </a:p>
          <a:p>
            <a:pPr indent="0" lvl="0" marL="0" rtl="0" algn="ctr">
              <a:spcBef>
                <a:spcPts val="1600"/>
              </a:spcBef>
              <a:spcAft>
                <a:spcPts val="0"/>
              </a:spcAft>
              <a:buNone/>
            </a:pPr>
            <a:r>
              <a:rPr lang="en" sz="1600"/>
              <a:t>Intrinsic good</a:t>
            </a:r>
            <a:endParaRPr sz="1600"/>
          </a:p>
          <a:p>
            <a:pPr indent="0" lvl="0" marL="0" rtl="0" algn="ctr">
              <a:spcBef>
                <a:spcPts val="1600"/>
              </a:spcBef>
              <a:spcAft>
                <a:spcPts val="0"/>
              </a:spcAft>
              <a:buNone/>
            </a:pPr>
            <a:r>
              <a:rPr lang="en" sz="1600"/>
              <a:t>Is its goodness a function of what makes it up?</a:t>
            </a:r>
            <a:endParaRPr sz="1600"/>
          </a:p>
          <a:p>
            <a:pPr indent="0" lvl="0" marL="0" rtl="0" algn="ctr">
              <a:spcBef>
                <a:spcPts val="1600"/>
              </a:spcBef>
              <a:spcAft>
                <a:spcPts val="0"/>
              </a:spcAft>
              <a:buNone/>
            </a:pPr>
            <a:r>
              <a:rPr b="1" lang="en" sz="1600"/>
              <a:t>No 			Yes</a:t>
            </a:r>
            <a:endParaRPr b="1" sz="1600"/>
          </a:p>
          <a:p>
            <a:pPr indent="0" lvl="0" marL="0" rtl="0" algn="ctr">
              <a:spcBef>
                <a:spcPts val="1600"/>
              </a:spcBef>
              <a:spcAft>
                <a:spcPts val="1600"/>
              </a:spcAft>
              <a:buNone/>
            </a:pPr>
            <a:r>
              <a:rPr lang="en" sz="1600">
                <a:highlight>
                  <a:schemeClr val="accent6"/>
                </a:highlight>
              </a:rPr>
              <a:t>Basic Good</a:t>
            </a:r>
            <a:r>
              <a:rPr lang="en" sz="1600"/>
              <a:t>		Non-basic Good</a:t>
            </a:r>
            <a:endParaRPr sz="1600"/>
          </a:p>
        </p:txBody>
      </p:sp>
      <p:cxnSp>
        <p:nvCxnSpPr>
          <p:cNvPr id="95" name="Google Shape;95;p18"/>
          <p:cNvCxnSpPr/>
          <p:nvPr/>
        </p:nvCxnSpPr>
        <p:spPr>
          <a:xfrm flipH="1" rot="10800000">
            <a:off x="2706125" y="1362300"/>
            <a:ext cx="1742400" cy="435600"/>
          </a:xfrm>
          <a:prstGeom prst="straightConnector1">
            <a:avLst/>
          </a:prstGeom>
          <a:noFill/>
          <a:ln cap="flat" cmpd="sng" w="9525">
            <a:solidFill>
              <a:schemeClr val="dk2"/>
            </a:solidFill>
            <a:prstDash val="solid"/>
            <a:round/>
            <a:headEnd len="med" w="med" type="none"/>
            <a:tailEnd len="med" w="med" type="none"/>
          </a:ln>
        </p:spPr>
      </p:cxnSp>
      <p:cxnSp>
        <p:nvCxnSpPr>
          <p:cNvPr id="96" name="Google Shape;96;p18"/>
          <p:cNvCxnSpPr/>
          <p:nvPr/>
        </p:nvCxnSpPr>
        <p:spPr>
          <a:xfrm rot="10800000">
            <a:off x="4702775" y="1362300"/>
            <a:ext cx="1742400" cy="435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Some Further Distinctions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idx="1" type="body"/>
          </p:nvPr>
        </p:nvSpPr>
        <p:spPr>
          <a:xfrm>
            <a:off x="311700" y="1779375"/>
            <a:ext cx="3999900" cy="278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No</a:t>
            </a:r>
            <a:endParaRPr b="1" sz="1600"/>
          </a:p>
          <a:p>
            <a:pPr indent="0" lvl="0" marL="0" rtl="0" algn="ctr">
              <a:spcBef>
                <a:spcPts val="1600"/>
              </a:spcBef>
              <a:spcAft>
                <a:spcPts val="0"/>
              </a:spcAft>
              <a:buNone/>
            </a:pPr>
            <a:r>
              <a:rPr lang="en" sz="1600"/>
              <a:t>Conditional</a:t>
            </a:r>
            <a:endParaRPr sz="1600"/>
          </a:p>
          <a:p>
            <a:pPr indent="0" lvl="0" marL="0" rtl="0" algn="ctr">
              <a:spcBef>
                <a:spcPts val="1600"/>
              </a:spcBef>
              <a:spcAft>
                <a:spcPts val="0"/>
              </a:spcAft>
              <a:buNone/>
            </a:pPr>
            <a:r>
              <a:rPr lang="en" sz="1600"/>
              <a:t>(E.g. ________)</a:t>
            </a:r>
            <a:endParaRPr sz="1600"/>
          </a:p>
          <a:p>
            <a:pPr indent="0" lvl="0" marL="0" rtl="0" algn="l">
              <a:spcBef>
                <a:spcPts val="1600"/>
              </a:spcBef>
              <a:spcAft>
                <a:spcPts val="1600"/>
              </a:spcAft>
              <a:buNone/>
            </a:pPr>
            <a:r>
              <a:t/>
            </a:r>
            <a:endParaRPr sz="1600"/>
          </a:p>
        </p:txBody>
      </p:sp>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Intrinsic Goods</a:t>
            </a:r>
            <a:endParaRPr b="1"/>
          </a:p>
          <a:p>
            <a:pPr indent="0" lvl="0" marL="0" rtl="0" algn="ctr">
              <a:spcBef>
                <a:spcPts val="0"/>
              </a:spcBef>
              <a:spcAft>
                <a:spcPts val="0"/>
              </a:spcAft>
              <a:buNone/>
            </a:pPr>
            <a:r>
              <a:rPr lang="en" sz="2000"/>
              <a:t>Does it have goodness in all instances?</a:t>
            </a:r>
            <a:endParaRPr sz="2000"/>
          </a:p>
        </p:txBody>
      </p:sp>
      <p:sp>
        <p:nvSpPr>
          <p:cNvPr id="108" name="Google Shape;108;p20"/>
          <p:cNvSpPr txBox="1"/>
          <p:nvPr>
            <p:ph idx="2" type="body"/>
          </p:nvPr>
        </p:nvSpPr>
        <p:spPr>
          <a:xfrm>
            <a:off x="4832400" y="1779475"/>
            <a:ext cx="3999900" cy="278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Yes</a:t>
            </a:r>
            <a:endParaRPr b="1" sz="1600"/>
          </a:p>
          <a:p>
            <a:pPr indent="0" lvl="0" marL="0" rtl="0" algn="ctr">
              <a:spcBef>
                <a:spcPts val="1600"/>
              </a:spcBef>
              <a:spcAft>
                <a:spcPts val="0"/>
              </a:spcAft>
              <a:buNone/>
            </a:pPr>
            <a:r>
              <a:rPr lang="en" sz="1600"/>
              <a:t>Unconditional</a:t>
            </a:r>
            <a:endParaRPr sz="1600"/>
          </a:p>
          <a:p>
            <a:pPr indent="0" lvl="0" marL="0" rtl="0" algn="ctr">
              <a:spcBef>
                <a:spcPts val="1600"/>
              </a:spcBef>
              <a:spcAft>
                <a:spcPts val="1600"/>
              </a:spcAft>
              <a:buNone/>
            </a:pPr>
            <a:r>
              <a:rPr lang="en" sz="1600"/>
              <a:t>(E.g. ________)</a:t>
            </a:r>
            <a:endParaRPr sz="1600"/>
          </a:p>
        </p:txBody>
      </p:sp>
      <p:cxnSp>
        <p:nvCxnSpPr>
          <p:cNvPr id="109" name="Google Shape;109;p20"/>
          <p:cNvCxnSpPr/>
          <p:nvPr/>
        </p:nvCxnSpPr>
        <p:spPr>
          <a:xfrm flipH="1" rot="10800000">
            <a:off x="2706125" y="1362300"/>
            <a:ext cx="1742400" cy="435600"/>
          </a:xfrm>
          <a:prstGeom prst="straightConnector1">
            <a:avLst/>
          </a:prstGeom>
          <a:noFill/>
          <a:ln cap="flat" cmpd="sng" w="9525">
            <a:solidFill>
              <a:schemeClr val="dk2"/>
            </a:solidFill>
            <a:prstDash val="solid"/>
            <a:round/>
            <a:headEnd len="med" w="med" type="none"/>
            <a:tailEnd len="med" w="med" type="none"/>
          </a:ln>
        </p:spPr>
      </p:cxnSp>
      <p:cxnSp>
        <p:nvCxnSpPr>
          <p:cNvPr id="110" name="Google Shape;110;p20"/>
          <p:cNvCxnSpPr/>
          <p:nvPr/>
        </p:nvCxnSpPr>
        <p:spPr>
          <a:xfrm rot="10800000">
            <a:off x="4702775" y="1362300"/>
            <a:ext cx="1742400" cy="435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000" fill="hold"/>
                                        <p:tgtEl>
                                          <p:spTgt spid="106"/>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idx="1" type="body"/>
          </p:nvPr>
        </p:nvSpPr>
        <p:spPr>
          <a:xfrm>
            <a:off x="311700" y="1779375"/>
            <a:ext cx="3999900" cy="278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No</a:t>
            </a:r>
            <a:endParaRPr b="1" sz="1600"/>
          </a:p>
          <a:p>
            <a:pPr indent="0" lvl="0" marL="0" rtl="0" algn="ctr">
              <a:spcBef>
                <a:spcPts val="1600"/>
              </a:spcBef>
              <a:spcAft>
                <a:spcPts val="0"/>
              </a:spcAft>
              <a:buNone/>
            </a:pPr>
            <a:r>
              <a:rPr lang="en" sz="1600"/>
              <a:t>Pure Goods</a:t>
            </a:r>
            <a:endParaRPr sz="1600"/>
          </a:p>
          <a:p>
            <a:pPr indent="0" lvl="0" marL="0" rtl="0" algn="ctr">
              <a:spcBef>
                <a:spcPts val="1600"/>
              </a:spcBef>
              <a:spcAft>
                <a:spcPts val="0"/>
              </a:spcAft>
              <a:buNone/>
            </a:pPr>
            <a:r>
              <a:rPr lang="en" sz="1600"/>
              <a:t>(E.g. ________)</a:t>
            </a:r>
            <a:endParaRPr sz="1600"/>
          </a:p>
          <a:p>
            <a:pPr indent="0" lvl="0" marL="0" rtl="0" algn="l">
              <a:spcBef>
                <a:spcPts val="1600"/>
              </a:spcBef>
              <a:spcAft>
                <a:spcPts val="1600"/>
              </a:spcAft>
              <a:buNone/>
            </a:pPr>
            <a:r>
              <a:t/>
            </a:r>
            <a:endParaRPr sz="1600"/>
          </a:p>
        </p:txBody>
      </p:sp>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Intrinsic Goods</a:t>
            </a:r>
            <a:endParaRPr b="1"/>
          </a:p>
          <a:p>
            <a:pPr indent="0" lvl="0" marL="0" rtl="0" algn="ctr">
              <a:spcBef>
                <a:spcPts val="0"/>
              </a:spcBef>
              <a:spcAft>
                <a:spcPts val="0"/>
              </a:spcAft>
              <a:buNone/>
            </a:pPr>
            <a:r>
              <a:rPr lang="en" sz="2000"/>
              <a:t>Are they extrinsically linked to bads?</a:t>
            </a:r>
            <a:endParaRPr sz="2000"/>
          </a:p>
        </p:txBody>
      </p:sp>
      <p:sp>
        <p:nvSpPr>
          <p:cNvPr id="117" name="Google Shape;117;p21"/>
          <p:cNvSpPr txBox="1"/>
          <p:nvPr>
            <p:ph idx="2" type="body"/>
          </p:nvPr>
        </p:nvSpPr>
        <p:spPr>
          <a:xfrm>
            <a:off x="4832400" y="1779475"/>
            <a:ext cx="3999900" cy="278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Yes</a:t>
            </a:r>
            <a:endParaRPr b="1" sz="1600"/>
          </a:p>
          <a:p>
            <a:pPr indent="0" lvl="0" marL="0" rtl="0" algn="ctr">
              <a:spcBef>
                <a:spcPts val="1600"/>
              </a:spcBef>
              <a:spcAft>
                <a:spcPts val="0"/>
              </a:spcAft>
              <a:buNone/>
            </a:pPr>
            <a:r>
              <a:rPr lang="en" sz="1600"/>
              <a:t>Impure Goods</a:t>
            </a:r>
            <a:endParaRPr sz="1600"/>
          </a:p>
          <a:p>
            <a:pPr indent="0" lvl="0" marL="0" rtl="0" algn="ctr">
              <a:spcBef>
                <a:spcPts val="1600"/>
              </a:spcBef>
              <a:spcAft>
                <a:spcPts val="1600"/>
              </a:spcAft>
              <a:buNone/>
            </a:pPr>
            <a:r>
              <a:rPr lang="en" sz="1600"/>
              <a:t>(E.g. ________)</a:t>
            </a:r>
            <a:endParaRPr sz="1600"/>
          </a:p>
        </p:txBody>
      </p:sp>
      <p:cxnSp>
        <p:nvCxnSpPr>
          <p:cNvPr id="118" name="Google Shape;118;p21"/>
          <p:cNvCxnSpPr/>
          <p:nvPr/>
        </p:nvCxnSpPr>
        <p:spPr>
          <a:xfrm flipH="1" rot="10800000">
            <a:off x="2706125" y="1362300"/>
            <a:ext cx="1742400" cy="435600"/>
          </a:xfrm>
          <a:prstGeom prst="straightConnector1">
            <a:avLst/>
          </a:prstGeom>
          <a:noFill/>
          <a:ln cap="flat" cmpd="sng" w="9525">
            <a:solidFill>
              <a:schemeClr val="dk2"/>
            </a:solidFill>
            <a:prstDash val="solid"/>
            <a:round/>
            <a:headEnd len="med" w="med" type="none"/>
            <a:tailEnd len="med" w="med" type="none"/>
          </a:ln>
        </p:spPr>
      </p:cxnSp>
      <p:cxnSp>
        <p:nvCxnSpPr>
          <p:cNvPr id="119" name="Google Shape;119;p21"/>
          <p:cNvCxnSpPr/>
          <p:nvPr/>
        </p:nvCxnSpPr>
        <p:spPr>
          <a:xfrm rot="10800000">
            <a:off x="4702775" y="1362300"/>
            <a:ext cx="1742400" cy="435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000" fill="hold"/>
                                        <p:tgtEl>
                                          <p:spTgt spid="115"/>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