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2" r:id="rId4"/>
    <p:sldId id="286" r:id="rId5"/>
    <p:sldId id="287" r:id="rId6"/>
    <p:sldId id="295" r:id="rId7"/>
    <p:sldId id="285" r:id="rId8"/>
    <p:sldId id="297" r:id="rId9"/>
    <p:sldId id="298" r:id="rId10"/>
    <p:sldId id="288" r:id="rId11"/>
    <p:sldId id="28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4"/>
    <p:restoredTop sz="85885" autoAdjust="0"/>
  </p:normalViewPr>
  <p:slideViewPr>
    <p:cSldViewPr snapToGrid="0" snapToObjects="1">
      <p:cViewPr>
        <p:scale>
          <a:sx n="79" d="100"/>
          <a:sy n="79" d="100"/>
        </p:scale>
        <p:origin x="9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46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D648-BECA-3043-8814-0D33DDE637D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C2A4-06DF-7C48-ABE6-77D36CCB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Human_Genome_Research_Institut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uman_genome" TargetMode="External"/><Relationship Id="rId5" Type="http://schemas.openxmlformats.org/officeDocument/2006/relationships/hyperlink" Target="http://ghr.nlm.nih.gov/handbook/genomicresearch?show=all#encode" TargetMode="External"/><Relationship Id="rId4" Type="http://schemas.openxmlformats.org/officeDocument/2006/relationships/hyperlink" Target="https://en.wikipedia.org/wiki/Human_Genome_Projec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Encyclopedia of DNA 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public research project launched by the US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ational Human Genome Research Institute"/>
              </a:rPr>
              <a:t>National Human Genome Research Institute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(NHGRI) in September 2003.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Intended as a follow-up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uman Genome Project"/>
              </a:rPr>
              <a:t>Human Genome 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Genomic Research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 ENCODE project aims to identify all functional elements 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uman genome"/>
              </a:rPr>
              <a:t>human genome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lines represent 1 read off the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lines represent 1 read off the machine</a:t>
            </a:r>
          </a:p>
          <a:p>
            <a:r>
              <a:rPr lang="en-US" dirty="0"/>
              <a:t>Quality scores have been converted into the </a:t>
            </a:r>
            <a:r>
              <a:rPr lang="en-US" dirty="0" err="1"/>
              <a:t>ascii</a:t>
            </a:r>
            <a:r>
              <a:rPr lang="en-US" dirty="0"/>
              <a:t> code for reporting</a:t>
            </a:r>
            <a:r>
              <a:rPr lang="is-IS" dirty="0"/>
              <a:t>… not important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49F02-4977-484B-BA0D-696B888A1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rna-seq/long-rn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Module 2: RNA-sequencing from raw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Dana Nachmanson</a:t>
            </a:r>
          </a:p>
          <a:p>
            <a:r>
              <a:rPr lang="en-US" dirty="0"/>
              <a:t>01/14/2020</a:t>
            </a:r>
          </a:p>
        </p:txBody>
      </p:sp>
    </p:spTree>
    <p:extLst>
      <p:ext uri="{BB962C8B-B14F-4D97-AF65-F5344CB8AC3E}">
        <p14:creationId xmlns:p14="http://schemas.microsoft.com/office/powerpoint/2010/main" val="9667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SAM/BAM file – (after alignment)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19" y="1386031"/>
            <a:ext cx="4953000" cy="4102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6140" y="5851410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BAM files are binary, you must use </a:t>
            </a:r>
            <a:r>
              <a:rPr lang="en-US" sz="2000" dirty="0" err="1"/>
              <a:t>samtools</a:t>
            </a:r>
            <a:r>
              <a:rPr lang="en-US" sz="2000" dirty="0"/>
              <a:t> to view them</a:t>
            </a:r>
            <a:endParaRPr lang="is-I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686140" y="6410000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2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2850407"/>
            <a:ext cx="7785100" cy="29337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86140" y="6410000"/>
            <a:ext cx="77947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0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1100" dirty="0"/>
              <a:t>Bioinformatics. 2009 Aug 15;25(16):2078-9. </a:t>
            </a:r>
            <a:r>
              <a:rPr lang="en-US" sz="1100" dirty="0" err="1"/>
              <a:t>Epub</a:t>
            </a:r>
            <a:r>
              <a:rPr lang="en-US" sz="1100" dirty="0"/>
              <a:t> 2009 Jun 8. The Sequence Alignment/Map format and </a:t>
            </a:r>
            <a:r>
              <a:rPr lang="en-US" sz="1100" dirty="0" err="1"/>
              <a:t>SAMtools</a:t>
            </a:r>
            <a:r>
              <a:rPr lang="en-US" sz="11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Concise Idiosyncratic Gapped Alignment Report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(CIGAR)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6140" y="1594471"/>
            <a:ext cx="88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Contains specific information about the mapping information at specific positions across the read 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66805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4D30E-4331-1E40-9947-BAEAA7B11ED6}"/>
              </a:ext>
            </a:extLst>
          </p:cNvPr>
          <p:cNvSpPr txBox="1"/>
          <p:nvPr/>
        </p:nvSpPr>
        <p:spPr>
          <a:xfrm>
            <a:off x="201385" y="2890391"/>
            <a:ext cx="12573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HWI-D00271:193:C9EMKANXX:5:2103:9073:19661      403     chr10   92991   1       </a:t>
            </a:r>
            <a:r>
              <a:rPr lang="en-US" sz="1600" b="1" dirty="0"/>
              <a:t>100M</a:t>
            </a:r>
            <a:r>
              <a:rPr lang="en-US" sz="1600" dirty="0"/>
              <a:t>    =       92971   -120   \ AGAGTTCTAGGCCACCTCCTCCTCGGCATACTCCTCATCCTCCTCCTCCTCGGCCGTGGCATCCTGATATTGCTGATATTCAGACACCAGGTCGTTCATG   \ DGGGGGGGC@GFCFDF.GDDC;/E&gt;EGF@CC0BF0GG&gt;BGBD&gt;CBGG&lt;CCAGGE&lt;GGGGGGGGCGGGGGGGGGCGEGGGEGGGFFCB@GGEBGGF:03BB \   </a:t>
            </a:r>
          </a:p>
          <a:p>
            <a:r>
              <a:rPr lang="en-US" sz="1600" dirty="0"/>
              <a:t>NH:i:3  HI:i:3  AS:i:198        nM:i:0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25594A-8759-D344-A61B-31D6CA86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BAM example read</a:t>
            </a:r>
          </a:p>
        </p:txBody>
      </p:sp>
    </p:spTree>
    <p:extLst>
      <p:ext uri="{BB962C8B-B14F-4D97-AF65-F5344CB8AC3E}">
        <p14:creationId xmlns:p14="http://schemas.microsoft.com/office/powerpoint/2010/main" val="39726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RNA-Seq Analysis Overview (Part 1):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8069-213D-C641-9663-433AACDA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71" y="1096007"/>
            <a:ext cx="9060190" cy="52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Experiment: TARDBP shRNA from ENCODE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921305" y="2497927"/>
            <a:ext cx="37074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https://www.encodeproject.org/rna-seq/long-rnas/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replicate should have 30 million aligned reads, although older projects aimed for 20 million reads.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7" y="1479673"/>
            <a:ext cx="1974729" cy="114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" y="4618994"/>
            <a:ext cx="5887350" cy="2126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612" y="1479673"/>
            <a:ext cx="55629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TARDBP/TDP-43</a:t>
            </a:r>
            <a:r>
              <a:rPr lang="en-US" dirty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DNA and RNA-binding protein regulating transcription and alternative splicing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Aberrantly processed forms of TARDBP </a:t>
            </a:r>
            <a:r>
              <a:rPr lang="en-US" dirty="0" err="1"/>
              <a:t>miseggregate</a:t>
            </a:r>
            <a:r>
              <a:rPr lang="en-US" dirty="0"/>
              <a:t> to cytoplasm and are associated with neurodegenerative diseases (FTLD, ALS)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i="1" dirty="0"/>
              <a:t>Dataset: What are the transcriptional consequences of TARDBP depletion?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Fastq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8600" y="5103673"/>
            <a:ext cx="882641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@NS500672:54:HL775BGXX:1:11101:22716:1042 1:N:0:CCCCGG</a:t>
            </a:r>
          </a:p>
          <a:p>
            <a:r>
              <a:rPr lang="en-US" dirty="0"/>
              <a:t>CCGCCNATGCCCATGCCACAGTTGTTGAGCTTGAGTTCCTGCAGGGTGAAGCAGGCTGAGCTCTTGAGCAGGGCCTCGAA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AAAAA#EEEEEEEEEEEEEEEEEEEEEEEEEEEEEEEEEEEEEEEEEEEEEEEEEAEEEEEEEEEEEEEEEEEEEEEEEE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4010" b="-1"/>
          <a:stretch/>
        </p:blipFill>
        <p:spPr>
          <a:xfrm>
            <a:off x="1686140" y="2079551"/>
            <a:ext cx="8991332" cy="223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6375" t="-19643" b="-2"/>
          <a:stretch/>
        </p:blipFill>
        <p:spPr>
          <a:xfrm>
            <a:off x="1686140" y="2283131"/>
            <a:ext cx="7005760" cy="267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6140" y="1378017"/>
            <a:ext cx="88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First line is the information about the location of the read and specific sequencing machine used:</a:t>
            </a:r>
            <a:endParaRPr lang="is-I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6140" y="2609306"/>
            <a:ext cx="88264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Second line is the nucleotide sequence called</a:t>
            </a:r>
          </a:p>
          <a:p>
            <a:pPr marL="342900" indent="-342900">
              <a:buFont typeface="Arial"/>
              <a:buChar char="•"/>
            </a:pPr>
            <a:endParaRPr lang="en-US" sz="12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Third line is “+” and can optionally be followed by a repeat of the filename in line 1</a:t>
            </a:r>
          </a:p>
          <a:p>
            <a:pPr marL="342900" indent="-342900">
              <a:buFont typeface="Arial"/>
              <a:buChar char="•"/>
            </a:pPr>
            <a:endParaRPr lang="en-US" sz="12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Fourth line contains the quality score as determined by the sequencer</a:t>
            </a: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Sometimes old fastq files will have different encoding, can cause errors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FCCEC-8878-C34F-A924-9082BA2A57F3}"/>
              </a:ext>
            </a:extLst>
          </p:cNvPr>
          <p:cNvSpPr txBox="1"/>
          <p:nvPr/>
        </p:nvSpPr>
        <p:spPr>
          <a:xfrm>
            <a:off x="709079" y="5103673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1440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Fastq</a:t>
            </a:r>
            <a:r>
              <a:rPr lang="en-US" dirty="0">
                <a:solidFill>
                  <a:schemeClr val="tx1"/>
                </a:solidFill>
              </a:rPr>
              <a:t> File – </a:t>
            </a:r>
            <a:r>
              <a:rPr lang="en-US" dirty="0" err="1">
                <a:solidFill>
                  <a:schemeClr val="tx1"/>
                </a:solidFill>
              </a:rPr>
              <a:t>Phred</a:t>
            </a:r>
            <a:r>
              <a:rPr lang="en-US" dirty="0">
                <a:solidFill>
                  <a:schemeClr val="tx1"/>
                </a:solidFill>
              </a:rPr>
              <a:t> Quality Score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6140" y="1378017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Quality scores report the probability that the base call is incorrect</a:t>
            </a:r>
            <a:endParaRPr lang="is-I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3" y="2047355"/>
            <a:ext cx="2688105" cy="44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675" y="2604020"/>
            <a:ext cx="6629400" cy="271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6140" y="5715204"/>
            <a:ext cx="88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Field standard is to accept bases with quality &gt;20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401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RNA-Seq Analysis Overview (Part 1):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8069-213D-C641-9663-433AACDA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71" y="1096007"/>
            <a:ext cx="9060190" cy="52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943" y="27533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Lower quality scores at the end of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5853" y="6183481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Cycle #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4487" y="3548931"/>
            <a:ext cx="28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Quality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5023" y="5735335"/>
            <a:ext cx="22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5454" y="577848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1789" y="577848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4506" y="5735335"/>
            <a:ext cx="83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3010" y="5340259"/>
            <a:ext cx="5630780" cy="9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33B93-0842-3343-B8E6-F611FF5BB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7"/>
          <a:stretch/>
        </p:blipFill>
        <p:spPr>
          <a:xfrm>
            <a:off x="2553297" y="1953651"/>
            <a:ext cx="6502219" cy="3559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52F8AA-226B-A443-8F66-CC0E750522E2}"/>
              </a:ext>
            </a:extLst>
          </p:cNvPr>
          <p:cNvSpPr txBox="1"/>
          <p:nvPr/>
        </p:nvSpPr>
        <p:spPr>
          <a:xfrm>
            <a:off x="2133450" y="3630576"/>
            <a:ext cx="5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8E505-5611-5D46-BDEC-1E0A0D6560AF}"/>
              </a:ext>
            </a:extLst>
          </p:cNvPr>
          <p:cNvSpPr txBox="1"/>
          <p:nvPr/>
        </p:nvSpPr>
        <p:spPr>
          <a:xfrm>
            <a:off x="2133449" y="2908488"/>
            <a:ext cx="5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7113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6140" y="139347"/>
            <a:ext cx="882641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RNA-Seq Analysis Overview (Part 1):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8069-213D-C641-9663-433AACDA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71" y="1096007"/>
            <a:ext cx="9060190" cy="52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7D0C-6DC5-6248-9F3F-6D3F6A5A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mean?!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4D30E-4331-1E40-9947-BAEAA7B11ED6}"/>
              </a:ext>
            </a:extLst>
          </p:cNvPr>
          <p:cNvSpPr txBox="1"/>
          <p:nvPr/>
        </p:nvSpPr>
        <p:spPr>
          <a:xfrm>
            <a:off x="201385" y="2890391"/>
            <a:ext cx="12573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HWI-D00271:193:C9EMKANXX:5:2103:9073:19661      403     chr10   92991   1       100M    =       92971   -120   \ AGAGTTCTAGGCCACCTCCTCCTCGGCATACTCCTCATCCTCCTCCTCCTCGGCCGTGGCATCCTGATATTGCTGATATTCAGACACCAGGTCGTTCATG   \ DGGGGGGGC@GFCFDF.GDDC;/E&gt;EGF@CC0BF0GG&gt;BGBD&gt;CBGG&lt;CCAGGE&lt;GGGGGGGGCGGGGGGGGGCGEGGGEGGGFFCB@GGEBGGF:03BB \   </a:t>
            </a:r>
          </a:p>
          <a:p>
            <a:r>
              <a:rPr lang="en-US" sz="1600" dirty="0"/>
              <a:t>NH:i:3  HI:i:3  AS:i:198        nM:i:0</a:t>
            </a:r>
          </a:p>
        </p:txBody>
      </p:sp>
    </p:spTree>
    <p:extLst>
      <p:ext uri="{BB962C8B-B14F-4D97-AF65-F5344CB8AC3E}">
        <p14:creationId xmlns:p14="http://schemas.microsoft.com/office/powerpoint/2010/main" val="281202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492</Words>
  <Application>Microsoft Macintosh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Module 2: RNA-sequencing from raw data</vt:lpstr>
      <vt:lpstr>PowerPoint Presentation</vt:lpstr>
      <vt:lpstr>Experiment: TARDBP shRNA from ENCODE</vt:lpstr>
      <vt:lpstr>PowerPoint Presentation</vt:lpstr>
      <vt:lpstr>PowerPoint Presentation</vt:lpstr>
      <vt:lpstr>PowerPoint Presentation</vt:lpstr>
      <vt:lpstr>Lower quality scores at the end of reads</vt:lpstr>
      <vt:lpstr>PowerPoint Presentation</vt:lpstr>
      <vt:lpstr>What does it mean?!</vt:lpstr>
      <vt:lpstr>PowerPoint Presentation</vt:lpstr>
      <vt:lpstr>PowerPoint Presentation</vt:lpstr>
      <vt:lpstr>BAM example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CMM262/BGGN237</dc:title>
  <dc:creator>Ryan J Marina</dc:creator>
  <cp:lastModifiedBy>Daniela Nachmanson</cp:lastModifiedBy>
  <cp:revision>65</cp:revision>
  <dcterms:created xsi:type="dcterms:W3CDTF">2018-01-08T20:33:40Z</dcterms:created>
  <dcterms:modified xsi:type="dcterms:W3CDTF">2020-01-14T05:05:53Z</dcterms:modified>
</cp:coreProperties>
</file>