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diagrams/colors1.xml" ContentType="application/vnd.openxmlformats-officedocument.drawingml.diagramColors+xml"/>
  <Override PartName="/ppt/diagrams/colors2.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diagrams/quickStyle2.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1"/>
  </p:notesMasterIdLst>
  <p:sldIdLst>
    <p:sldId id="256" r:id="rId2"/>
    <p:sldId id="257" r:id="rId3"/>
    <p:sldId id="258" r:id="rId4"/>
    <p:sldId id="259" r:id="rId5"/>
    <p:sldId id="260" r:id="rId6"/>
    <p:sldId id="267" r:id="rId7"/>
    <p:sldId id="262" r:id="rId8"/>
    <p:sldId id="268" r:id="rId9"/>
    <p:sldId id="269"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20" autoAdjust="0"/>
    <p:restoredTop sz="94660"/>
  </p:normalViewPr>
  <p:slideViewPr>
    <p:cSldViewPr snapToGrid="0">
      <p:cViewPr>
        <p:scale>
          <a:sx n="80" d="100"/>
          <a:sy n="80" d="100"/>
        </p:scale>
        <p:origin x="-342" y="60"/>
      </p:cViewPr>
      <p:guideLst>
        <p:guide orient="horz" pos="2160"/>
        <p:guide pos="3840"/>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2F802C-40C9-476B-95C1-4532B248BC32}"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C74A732D-FFDE-4E5D-B545-E57312585D8D}">
      <dgm:prSet/>
      <dgm:spPr/>
      <dgm:t>
        <a:bodyPr/>
        <a:lstStyle/>
        <a:p>
          <a:pPr rtl="0"/>
          <a:r>
            <a:rPr lang="en-US" b="1" dirty="0" smtClean="0">
              <a:solidFill>
                <a:schemeClr val="accent1">
                  <a:lumMod val="20000"/>
                  <a:lumOff val="80000"/>
                </a:schemeClr>
              </a:solidFill>
            </a:rPr>
            <a:t>Supply-demand   gap  =  Trip Completed – ( No cars available  +  Cancelled </a:t>
          </a:r>
          <a:r>
            <a:rPr lang="en-US" dirty="0" smtClean="0">
              <a:solidFill>
                <a:schemeClr val="accent1">
                  <a:lumMod val="20000"/>
                  <a:lumOff val="80000"/>
                </a:schemeClr>
              </a:solidFill>
            </a:rPr>
            <a:t>)</a:t>
          </a:r>
          <a:endParaRPr lang="en-US" dirty="0">
            <a:solidFill>
              <a:schemeClr val="accent1">
                <a:lumMod val="20000"/>
                <a:lumOff val="80000"/>
              </a:schemeClr>
            </a:solidFill>
          </a:endParaRPr>
        </a:p>
      </dgm:t>
    </dgm:pt>
    <dgm:pt modelId="{7E25500E-E5A9-4C57-807D-BE644E9A7C1D}" type="parTrans" cxnId="{18DE9B97-E23F-4662-873B-58094793E140}">
      <dgm:prSet/>
      <dgm:spPr/>
      <dgm:t>
        <a:bodyPr/>
        <a:lstStyle/>
        <a:p>
          <a:endParaRPr lang="en-US"/>
        </a:p>
      </dgm:t>
    </dgm:pt>
    <dgm:pt modelId="{56046E7D-4EF9-4E94-9F81-44D44BD19C4F}" type="sibTrans" cxnId="{18DE9B97-E23F-4662-873B-58094793E140}">
      <dgm:prSet/>
      <dgm:spPr/>
      <dgm:t>
        <a:bodyPr/>
        <a:lstStyle/>
        <a:p>
          <a:endParaRPr lang="en-US"/>
        </a:p>
      </dgm:t>
    </dgm:pt>
    <dgm:pt modelId="{80C11102-4DD0-4257-BFF7-D6EF34FE63B5}" type="pres">
      <dgm:prSet presAssocID="{A32F802C-40C9-476B-95C1-4532B248BC32}" presName="Name0" presStyleCnt="0">
        <dgm:presLayoutVars>
          <dgm:dir/>
          <dgm:resizeHandles val="exact"/>
        </dgm:presLayoutVars>
      </dgm:prSet>
      <dgm:spPr/>
      <dgm:t>
        <a:bodyPr/>
        <a:lstStyle/>
        <a:p>
          <a:endParaRPr lang="en-US"/>
        </a:p>
      </dgm:t>
    </dgm:pt>
    <dgm:pt modelId="{1F10AB7E-48F9-4ABF-A07E-AE7DB0746A10}" type="pres">
      <dgm:prSet presAssocID="{C74A732D-FFDE-4E5D-B545-E57312585D8D}" presName="node" presStyleLbl="node1" presStyleIdx="0" presStyleCnt="1">
        <dgm:presLayoutVars>
          <dgm:bulletEnabled val="1"/>
        </dgm:presLayoutVars>
      </dgm:prSet>
      <dgm:spPr/>
      <dgm:t>
        <a:bodyPr/>
        <a:lstStyle/>
        <a:p>
          <a:endParaRPr lang="en-US"/>
        </a:p>
      </dgm:t>
    </dgm:pt>
  </dgm:ptLst>
  <dgm:cxnLst>
    <dgm:cxn modelId="{18DE9B97-E23F-4662-873B-58094793E140}" srcId="{A32F802C-40C9-476B-95C1-4532B248BC32}" destId="{C74A732D-FFDE-4E5D-B545-E57312585D8D}" srcOrd="0" destOrd="0" parTransId="{7E25500E-E5A9-4C57-807D-BE644E9A7C1D}" sibTransId="{56046E7D-4EF9-4E94-9F81-44D44BD19C4F}"/>
    <dgm:cxn modelId="{8BE67A41-D481-4DCF-AC7C-AE30D7E205FD}" type="presOf" srcId="{C74A732D-FFDE-4E5D-B545-E57312585D8D}" destId="{1F10AB7E-48F9-4ABF-A07E-AE7DB0746A10}" srcOrd="0" destOrd="0" presId="urn:microsoft.com/office/officeart/2005/8/layout/process1"/>
    <dgm:cxn modelId="{87873DC5-D7ED-47F0-983C-F2BF3E0D6A54}" type="presOf" srcId="{A32F802C-40C9-476B-95C1-4532B248BC32}" destId="{80C11102-4DD0-4257-BFF7-D6EF34FE63B5}" srcOrd="0" destOrd="0" presId="urn:microsoft.com/office/officeart/2005/8/layout/process1"/>
    <dgm:cxn modelId="{A9D0B9B9-C36A-49EE-880F-CD5F3B434BE1}" type="presParOf" srcId="{80C11102-4DD0-4257-BFF7-D6EF34FE63B5}" destId="{1F10AB7E-48F9-4ABF-A07E-AE7DB0746A10}" srcOrd="0" destOrd="0" presId="urn:microsoft.com/office/officeart/2005/8/layout/process1"/>
  </dgm:cxnLst>
  <dgm:bg/>
  <dgm:whole/>
</dgm:dataModel>
</file>

<file path=ppt/diagrams/data2.xml><?xml version="1.0" encoding="utf-8"?>
<dgm:dataModel xmlns:dgm="http://schemas.openxmlformats.org/drawingml/2006/diagram" xmlns:a="http://schemas.openxmlformats.org/drawingml/2006/main">
  <dgm:ptLst>
    <dgm:pt modelId="{AA7DC48D-4CDA-47EC-846E-63CB41B5A9A2}" type="doc">
      <dgm:prSet loTypeId="urn:microsoft.com/office/officeart/2005/8/layout/vList6" loCatId="list" qsTypeId="urn:microsoft.com/office/officeart/2005/8/quickstyle/simple5" qsCatId="simple" csTypeId="urn:microsoft.com/office/officeart/2005/8/colors/colorful5" csCatId="colorful" phldr="1"/>
      <dgm:spPr/>
      <dgm:t>
        <a:bodyPr/>
        <a:lstStyle/>
        <a:p>
          <a:endParaRPr lang="en-US"/>
        </a:p>
      </dgm:t>
    </dgm:pt>
    <dgm:pt modelId="{7A9B0DBF-0978-4920-A83F-561C73390247}">
      <dgm:prSet phldrT="[Text]"/>
      <dgm:spPr/>
      <dgm:t>
        <a:bodyPr/>
        <a:lstStyle/>
        <a:p>
          <a:r>
            <a:rPr lang="en-US" dirty="0" smtClean="0"/>
            <a:t>Airport</a:t>
          </a:r>
          <a:endParaRPr lang="en-US" dirty="0"/>
        </a:p>
      </dgm:t>
    </dgm:pt>
    <dgm:pt modelId="{C727C6EB-249B-4041-83DC-52101505DEAE}" type="parTrans" cxnId="{4E0A55AB-872E-401F-9E69-60EA798F1A83}">
      <dgm:prSet/>
      <dgm:spPr/>
      <dgm:t>
        <a:bodyPr/>
        <a:lstStyle/>
        <a:p>
          <a:endParaRPr lang="en-US"/>
        </a:p>
      </dgm:t>
    </dgm:pt>
    <dgm:pt modelId="{1CBB208B-4B89-4F62-9E46-B97C8CFFF647}" type="sibTrans" cxnId="{4E0A55AB-872E-401F-9E69-60EA798F1A83}">
      <dgm:prSet/>
      <dgm:spPr/>
      <dgm:t>
        <a:bodyPr/>
        <a:lstStyle/>
        <a:p>
          <a:endParaRPr lang="en-US"/>
        </a:p>
      </dgm:t>
    </dgm:pt>
    <dgm:pt modelId="{2BE482D5-689D-4AA9-AA6D-1809C3395BB5}">
      <dgm:prSet phldrT="[Text]" custT="1"/>
      <dgm:spPr/>
      <dgm:t>
        <a:bodyPr/>
        <a:lstStyle/>
        <a:p>
          <a:r>
            <a:rPr lang="en-US" sz="2000" dirty="0" smtClean="0">
              <a:latin typeface="Times New Roman" pitchFamily="18" charset="0"/>
              <a:cs typeface="Times New Roman" pitchFamily="18" charset="0"/>
            </a:rPr>
            <a:t>Increase Cab availability during Evening timeslot - 5pm to 10pm at Airport.</a:t>
          </a:r>
          <a:endParaRPr lang="en-US" sz="2000" dirty="0">
            <a:latin typeface="Times New Roman" pitchFamily="18" charset="0"/>
            <a:cs typeface="Times New Roman" pitchFamily="18" charset="0"/>
          </a:endParaRPr>
        </a:p>
      </dgm:t>
    </dgm:pt>
    <dgm:pt modelId="{D3EF4DD6-A704-473F-92A0-44FD6C87FF8F}" type="parTrans" cxnId="{699D352F-B817-49F7-8ED3-B8A6E75AD613}">
      <dgm:prSet/>
      <dgm:spPr/>
      <dgm:t>
        <a:bodyPr/>
        <a:lstStyle/>
        <a:p>
          <a:endParaRPr lang="en-US"/>
        </a:p>
      </dgm:t>
    </dgm:pt>
    <dgm:pt modelId="{368C2AC2-7F20-4039-B898-68B7ECBAF51D}" type="sibTrans" cxnId="{699D352F-B817-49F7-8ED3-B8A6E75AD613}">
      <dgm:prSet/>
      <dgm:spPr/>
      <dgm:t>
        <a:bodyPr/>
        <a:lstStyle/>
        <a:p>
          <a:endParaRPr lang="en-US"/>
        </a:p>
      </dgm:t>
    </dgm:pt>
    <dgm:pt modelId="{7E8F9A2A-96D3-4383-A0E9-8456E925BC95}">
      <dgm:prSet phldrT="[Text]"/>
      <dgm:spPr>
        <a:gradFill rotWithShape="0">
          <a:gsLst>
            <a:gs pos="0">
              <a:schemeClr val="accent6">
                <a:lumMod val="75000"/>
              </a:schemeClr>
            </a:gs>
            <a:gs pos="55000">
              <a:schemeClr val="accent5">
                <a:hueOff val="-1235318"/>
                <a:satOff val="-23953"/>
                <a:lumOff val="-8627"/>
                <a:alphaOff val="0"/>
                <a:shade val="69000"/>
                <a:satMod val="137000"/>
              </a:schemeClr>
            </a:gs>
            <a:gs pos="100000">
              <a:schemeClr val="accent5">
                <a:hueOff val="-1235318"/>
                <a:satOff val="-23953"/>
                <a:lumOff val="-8627"/>
                <a:alphaOff val="0"/>
                <a:shade val="98000"/>
                <a:satMod val="137000"/>
              </a:schemeClr>
            </a:gs>
          </a:gsLst>
        </a:gradFill>
      </dgm:spPr>
      <dgm:t>
        <a:bodyPr/>
        <a:lstStyle/>
        <a:p>
          <a:r>
            <a:rPr lang="en-US" dirty="0" smtClean="0"/>
            <a:t>City</a:t>
          </a:r>
          <a:endParaRPr lang="en-US" dirty="0"/>
        </a:p>
      </dgm:t>
    </dgm:pt>
    <dgm:pt modelId="{30341F4C-520E-43D8-9EAF-A5C1E0A910DB}" type="parTrans" cxnId="{968874E1-5342-4ACE-B2FF-4207D5FD987C}">
      <dgm:prSet/>
      <dgm:spPr/>
      <dgm:t>
        <a:bodyPr/>
        <a:lstStyle/>
        <a:p>
          <a:endParaRPr lang="en-US"/>
        </a:p>
      </dgm:t>
    </dgm:pt>
    <dgm:pt modelId="{78E3B187-8B49-435C-B8FC-438AB441EF67}" type="sibTrans" cxnId="{968874E1-5342-4ACE-B2FF-4207D5FD987C}">
      <dgm:prSet/>
      <dgm:spPr/>
      <dgm:t>
        <a:bodyPr/>
        <a:lstStyle/>
        <a:p>
          <a:endParaRPr lang="en-US"/>
        </a:p>
      </dgm:t>
    </dgm:pt>
    <dgm:pt modelId="{5AA82BF6-480E-4E76-8FE1-180B4078524D}">
      <dgm:prSet phldrT="[Text]" custT="1"/>
      <dgm:spPr/>
      <dgm:t>
        <a:bodyPr/>
        <a:lstStyle/>
        <a:p>
          <a:r>
            <a:rPr lang="en-US" sz="2000" dirty="0" smtClean="0">
              <a:latin typeface="Times New Roman" pitchFamily="18" charset="0"/>
              <a:cs typeface="Times New Roman" pitchFamily="18" charset="0"/>
            </a:rPr>
            <a:t>Initiate dedicated City to Airport Cab service during Early Morning timeslot – 5am to 10 am.</a:t>
          </a:r>
        </a:p>
      </dgm:t>
    </dgm:pt>
    <dgm:pt modelId="{A37CD601-4A1B-4BBC-82D8-9ACADD9DAB23}" type="parTrans" cxnId="{45F3D659-A8A1-4F9A-BD17-5B78C473019F}">
      <dgm:prSet/>
      <dgm:spPr/>
      <dgm:t>
        <a:bodyPr/>
        <a:lstStyle/>
        <a:p>
          <a:endParaRPr lang="en-US"/>
        </a:p>
      </dgm:t>
    </dgm:pt>
    <dgm:pt modelId="{5B08DD73-4F8B-4851-88A7-C8E6B34BDE2E}" type="sibTrans" cxnId="{45F3D659-A8A1-4F9A-BD17-5B78C473019F}">
      <dgm:prSet/>
      <dgm:spPr/>
      <dgm:t>
        <a:bodyPr/>
        <a:lstStyle/>
        <a:p>
          <a:endParaRPr lang="en-US"/>
        </a:p>
      </dgm:t>
    </dgm:pt>
    <dgm:pt modelId="{ED2EAE27-716A-4CA2-A13E-EAE99C833097}">
      <dgm:prSet phldrT="[Text]" custT="1"/>
      <dgm:spPr/>
      <dgm:t>
        <a:bodyPr/>
        <a:lstStyle/>
        <a:p>
          <a:r>
            <a:rPr lang="en-US" sz="2000" dirty="0" smtClean="0">
              <a:latin typeface="Times New Roman" pitchFamily="18" charset="0"/>
              <a:cs typeface="Times New Roman" pitchFamily="18" charset="0"/>
            </a:rPr>
            <a:t>Recommend Incentive amount based on the waiting time at Airport during Evening Timeslot for Airport to City.</a:t>
          </a:r>
          <a:endParaRPr lang="en-US" sz="2000" dirty="0">
            <a:latin typeface="Times New Roman" pitchFamily="18" charset="0"/>
            <a:cs typeface="Times New Roman" pitchFamily="18" charset="0"/>
          </a:endParaRPr>
        </a:p>
      </dgm:t>
    </dgm:pt>
    <dgm:pt modelId="{2DA971D3-6F22-43DD-83F0-889EB05527A3}" type="parTrans" cxnId="{B99E49D9-E336-41EC-920F-7851A38688FE}">
      <dgm:prSet/>
      <dgm:spPr/>
      <dgm:t>
        <a:bodyPr/>
        <a:lstStyle/>
        <a:p>
          <a:endParaRPr lang="en-US"/>
        </a:p>
      </dgm:t>
    </dgm:pt>
    <dgm:pt modelId="{5456356F-E4CD-4903-94B8-C2240F8E496C}" type="sibTrans" cxnId="{B99E49D9-E336-41EC-920F-7851A38688FE}">
      <dgm:prSet/>
      <dgm:spPr/>
      <dgm:t>
        <a:bodyPr/>
        <a:lstStyle/>
        <a:p>
          <a:endParaRPr lang="en-US"/>
        </a:p>
      </dgm:t>
    </dgm:pt>
    <dgm:pt modelId="{BBCF3BDC-92E4-4B9A-83E2-4C9C26863386}">
      <dgm:prSet phldrT="[Text]" custT="1"/>
      <dgm:spPr/>
      <dgm:t>
        <a:bodyPr/>
        <a:lstStyle/>
        <a:p>
          <a:r>
            <a:rPr lang="en-US" sz="2000" dirty="0" smtClean="0">
              <a:latin typeface="Times New Roman" pitchFamily="18" charset="0"/>
              <a:cs typeface="Times New Roman" pitchFamily="18" charset="0"/>
            </a:rPr>
            <a:t>Recommend Penalty charges after certain number of cancellation to the driver during Early Morning Timeslot for City to Airport.</a:t>
          </a:r>
        </a:p>
      </dgm:t>
    </dgm:pt>
    <dgm:pt modelId="{BDB876F5-36B8-48EA-B68B-99FE169626E7}" type="parTrans" cxnId="{877E7F17-5F5F-414F-839E-9FB20A10E9EA}">
      <dgm:prSet/>
      <dgm:spPr/>
      <dgm:t>
        <a:bodyPr/>
        <a:lstStyle/>
        <a:p>
          <a:endParaRPr lang="en-US"/>
        </a:p>
      </dgm:t>
    </dgm:pt>
    <dgm:pt modelId="{6869ED9F-2999-4C3B-A312-795B99944ACA}" type="sibTrans" cxnId="{877E7F17-5F5F-414F-839E-9FB20A10E9EA}">
      <dgm:prSet/>
      <dgm:spPr/>
      <dgm:t>
        <a:bodyPr/>
        <a:lstStyle/>
        <a:p>
          <a:endParaRPr lang="en-US"/>
        </a:p>
      </dgm:t>
    </dgm:pt>
    <dgm:pt modelId="{41E6E8CC-D81A-45E0-8FCD-2375F20329D5}" type="pres">
      <dgm:prSet presAssocID="{AA7DC48D-4CDA-47EC-846E-63CB41B5A9A2}" presName="Name0" presStyleCnt="0">
        <dgm:presLayoutVars>
          <dgm:dir/>
          <dgm:animLvl val="lvl"/>
          <dgm:resizeHandles/>
        </dgm:presLayoutVars>
      </dgm:prSet>
      <dgm:spPr/>
      <dgm:t>
        <a:bodyPr/>
        <a:lstStyle/>
        <a:p>
          <a:endParaRPr lang="en-US"/>
        </a:p>
      </dgm:t>
    </dgm:pt>
    <dgm:pt modelId="{286B3470-8270-492B-9196-DB81C25F23D1}" type="pres">
      <dgm:prSet presAssocID="{7A9B0DBF-0978-4920-A83F-561C73390247}" presName="linNode" presStyleCnt="0"/>
      <dgm:spPr/>
    </dgm:pt>
    <dgm:pt modelId="{3D4CB746-AAAF-46C4-AD0F-16B1D5AD6A90}" type="pres">
      <dgm:prSet presAssocID="{7A9B0DBF-0978-4920-A83F-561C73390247}" presName="parentShp" presStyleLbl="node1" presStyleIdx="0" presStyleCnt="2">
        <dgm:presLayoutVars>
          <dgm:bulletEnabled val="1"/>
        </dgm:presLayoutVars>
      </dgm:prSet>
      <dgm:spPr/>
      <dgm:t>
        <a:bodyPr/>
        <a:lstStyle/>
        <a:p>
          <a:endParaRPr lang="en-US"/>
        </a:p>
      </dgm:t>
    </dgm:pt>
    <dgm:pt modelId="{190E62E3-F98B-439B-84C0-5849676A144B}" type="pres">
      <dgm:prSet presAssocID="{7A9B0DBF-0978-4920-A83F-561C73390247}" presName="childShp" presStyleLbl="bgAccFollowNode1" presStyleIdx="0" presStyleCnt="2">
        <dgm:presLayoutVars>
          <dgm:bulletEnabled val="1"/>
        </dgm:presLayoutVars>
      </dgm:prSet>
      <dgm:spPr/>
      <dgm:t>
        <a:bodyPr/>
        <a:lstStyle/>
        <a:p>
          <a:endParaRPr lang="en-US"/>
        </a:p>
      </dgm:t>
    </dgm:pt>
    <dgm:pt modelId="{DEBCBEC7-14E2-4606-A923-C4894EF365E3}" type="pres">
      <dgm:prSet presAssocID="{1CBB208B-4B89-4F62-9E46-B97C8CFFF647}" presName="spacing" presStyleCnt="0"/>
      <dgm:spPr/>
    </dgm:pt>
    <dgm:pt modelId="{097DACA7-6457-441A-9E20-A55017D3D4C0}" type="pres">
      <dgm:prSet presAssocID="{7E8F9A2A-96D3-4383-A0E9-8456E925BC95}" presName="linNode" presStyleCnt="0"/>
      <dgm:spPr/>
    </dgm:pt>
    <dgm:pt modelId="{C88EC3D7-04B8-4543-9D04-2C884FACD3D1}" type="pres">
      <dgm:prSet presAssocID="{7E8F9A2A-96D3-4383-A0E9-8456E925BC95}" presName="parentShp" presStyleLbl="node1" presStyleIdx="1" presStyleCnt="2">
        <dgm:presLayoutVars>
          <dgm:bulletEnabled val="1"/>
        </dgm:presLayoutVars>
      </dgm:prSet>
      <dgm:spPr/>
      <dgm:t>
        <a:bodyPr/>
        <a:lstStyle/>
        <a:p>
          <a:endParaRPr lang="en-US"/>
        </a:p>
      </dgm:t>
    </dgm:pt>
    <dgm:pt modelId="{547A1C22-7A71-4371-AB92-58FAF557C3D1}" type="pres">
      <dgm:prSet presAssocID="{7E8F9A2A-96D3-4383-A0E9-8456E925BC95}" presName="childShp" presStyleLbl="bgAccFollowNode1" presStyleIdx="1" presStyleCnt="2">
        <dgm:presLayoutVars>
          <dgm:bulletEnabled val="1"/>
        </dgm:presLayoutVars>
      </dgm:prSet>
      <dgm:spPr/>
      <dgm:t>
        <a:bodyPr/>
        <a:lstStyle/>
        <a:p>
          <a:endParaRPr lang="en-US"/>
        </a:p>
      </dgm:t>
    </dgm:pt>
  </dgm:ptLst>
  <dgm:cxnLst>
    <dgm:cxn modelId="{4E0A55AB-872E-401F-9E69-60EA798F1A83}" srcId="{AA7DC48D-4CDA-47EC-846E-63CB41B5A9A2}" destId="{7A9B0DBF-0978-4920-A83F-561C73390247}" srcOrd="0" destOrd="0" parTransId="{C727C6EB-249B-4041-83DC-52101505DEAE}" sibTransId="{1CBB208B-4B89-4F62-9E46-B97C8CFFF647}"/>
    <dgm:cxn modelId="{B0BCCFB6-75AF-4DAB-B888-B58AE6806874}" type="presOf" srcId="{7A9B0DBF-0978-4920-A83F-561C73390247}" destId="{3D4CB746-AAAF-46C4-AD0F-16B1D5AD6A90}" srcOrd="0" destOrd="0" presId="urn:microsoft.com/office/officeart/2005/8/layout/vList6"/>
    <dgm:cxn modelId="{01E4E4B7-AF95-4E74-9CBE-A70AC599A7DB}" type="presOf" srcId="{5AA82BF6-480E-4E76-8FE1-180B4078524D}" destId="{547A1C22-7A71-4371-AB92-58FAF557C3D1}" srcOrd="0" destOrd="0" presId="urn:microsoft.com/office/officeart/2005/8/layout/vList6"/>
    <dgm:cxn modelId="{514C09A3-96A2-491E-B389-79A7261D3809}" type="presOf" srcId="{AA7DC48D-4CDA-47EC-846E-63CB41B5A9A2}" destId="{41E6E8CC-D81A-45E0-8FCD-2375F20329D5}" srcOrd="0" destOrd="0" presId="urn:microsoft.com/office/officeart/2005/8/layout/vList6"/>
    <dgm:cxn modelId="{5B582C48-3E83-44D9-9D91-62C6959C6680}" type="presOf" srcId="{BBCF3BDC-92E4-4B9A-83E2-4C9C26863386}" destId="{547A1C22-7A71-4371-AB92-58FAF557C3D1}" srcOrd="0" destOrd="1" presId="urn:microsoft.com/office/officeart/2005/8/layout/vList6"/>
    <dgm:cxn modelId="{968874E1-5342-4ACE-B2FF-4207D5FD987C}" srcId="{AA7DC48D-4CDA-47EC-846E-63CB41B5A9A2}" destId="{7E8F9A2A-96D3-4383-A0E9-8456E925BC95}" srcOrd="1" destOrd="0" parTransId="{30341F4C-520E-43D8-9EAF-A5C1E0A910DB}" sibTransId="{78E3B187-8B49-435C-B8FC-438AB441EF67}"/>
    <dgm:cxn modelId="{15571BCF-0CFF-47A2-852F-3D051CF5E74E}" type="presOf" srcId="{7E8F9A2A-96D3-4383-A0E9-8456E925BC95}" destId="{C88EC3D7-04B8-4543-9D04-2C884FACD3D1}" srcOrd="0" destOrd="0" presId="urn:microsoft.com/office/officeart/2005/8/layout/vList6"/>
    <dgm:cxn modelId="{C8D3F4BC-3E80-43A6-BE26-1AFADEB52DC7}" type="presOf" srcId="{2BE482D5-689D-4AA9-AA6D-1809C3395BB5}" destId="{190E62E3-F98B-439B-84C0-5849676A144B}" srcOrd="0" destOrd="0" presId="urn:microsoft.com/office/officeart/2005/8/layout/vList6"/>
    <dgm:cxn modelId="{877E7F17-5F5F-414F-839E-9FB20A10E9EA}" srcId="{7E8F9A2A-96D3-4383-A0E9-8456E925BC95}" destId="{BBCF3BDC-92E4-4B9A-83E2-4C9C26863386}" srcOrd="1" destOrd="0" parTransId="{BDB876F5-36B8-48EA-B68B-99FE169626E7}" sibTransId="{6869ED9F-2999-4C3B-A312-795B99944ACA}"/>
    <dgm:cxn modelId="{CFA9D312-6CA2-49D5-B1EF-7D03B089783F}" type="presOf" srcId="{ED2EAE27-716A-4CA2-A13E-EAE99C833097}" destId="{190E62E3-F98B-439B-84C0-5849676A144B}" srcOrd="0" destOrd="1" presId="urn:microsoft.com/office/officeart/2005/8/layout/vList6"/>
    <dgm:cxn modelId="{699D352F-B817-49F7-8ED3-B8A6E75AD613}" srcId="{7A9B0DBF-0978-4920-A83F-561C73390247}" destId="{2BE482D5-689D-4AA9-AA6D-1809C3395BB5}" srcOrd="0" destOrd="0" parTransId="{D3EF4DD6-A704-473F-92A0-44FD6C87FF8F}" sibTransId="{368C2AC2-7F20-4039-B898-68B7ECBAF51D}"/>
    <dgm:cxn modelId="{45F3D659-A8A1-4F9A-BD17-5B78C473019F}" srcId="{7E8F9A2A-96D3-4383-A0E9-8456E925BC95}" destId="{5AA82BF6-480E-4E76-8FE1-180B4078524D}" srcOrd="0" destOrd="0" parTransId="{A37CD601-4A1B-4BBC-82D8-9ACADD9DAB23}" sibTransId="{5B08DD73-4F8B-4851-88A7-C8E6B34BDE2E}"/>
    <dgm:cxn modelId="{B99E49D9-E336-41EC-920F-7851A38688FE}" srcId="{7A9B0DBF-0978-4920-A83F-561C73390247}" destId="{ED2EAE27-716A-4CA2-A13E-EAE99C833097}" srcOrd="1" destOrd="0" parTransId="{2DA971D3-6F22-43DD-83F0-889EB05527A3}" sibTransId="{5456356F-E4CD-4903-94B8-C2240F8E496C}"/>
    <dgm:cxn modelId="{90266FCC-A6FE-4DD3-ADDD-EEF128DB3FE4}" type="presParOf" srcId="{41E6E8CC-D81A-45E0-8FCD-2375F20329D5}" destId="{286B3470-8270-492B-9196-DB81C25F23D1}" srcOrd="0" destOrd="0" presId="urn:microsoft.com/office/officeart/2005/8/layout/vList6"/>
    <dgm:cxn modelId="{D51B06DB-C025-4C55-9CD3-747A687F6F00}" type="presParOf" srcId="{286B3470-8270-492B-9196-DB81C25F23D1}" destId="{3D4CB746-AAAF-46C4-AD0F-16B1D5AD6A90}" srcOrd="0" destOrd="0" presId="urn:microsoft.com/office/officeart/2005/8/layout/vList6"/>
    <dgm:cxn modelId="{80808688-8194-4FC8-A1BF-99CBE099CEE2}" type="presParOf" srcId="{286B3470-8270-492B-9196-DB81C25F23D1}" destId="{190E62E3-F98B-439B-84C0-5849676A144B}" srcOrd="1" destOrd="0" presId="urn:microsoft.com/office/officeart/2005/8/layout/vList6"/>
    <dgm:cxn modelId="{5DAAF478-D7BC-47BB-B79F-7A304EFC4FCF}" type="presParOf" srcId="{41E6E8CC-D81A-45E0-8FCD-2375F20329D5}" destId="{DEBCBEC7-14E2-4606-A923-C4894EF365E3}" srcOrd="1" destOrd="0" presId="urn:microsoft.com/office/officeart/2005/8/layout/vList6"/>
    <dgm:cxn modelId="{17DFA694-6B72-4C92-9C49-705903FE410E}" type="presParOf" srcId="{41E6E8CC-D81A-45E0-8FCD-2375F20329D5}" destId="{097DACA7-6457-441A-9E20-A55017D3D4C0}" srcOrd="2" destOrd="0" presId="urn:microsoft.com/office/officeart/2005/8/layout/vList6"/>
    <dgm:cxn modelId="{E1D4DDC8-7BCF-471C-874D-E4E19E91CCC0}" type="presParOf" srcId="{097DACA7-6457-441A-9E20-A55017D3D4C0}" destId="{C88EC3D7-04B8-4543-9D04-2C884FACD3D1}" srcOrd="0" destOrd="0" presId="urn:microsoft.com/office/officeart/2005/8/layout/vList6"/>
    <dgm:cxn modelId="{E922E9B0-E045-4A56-91FA-96E84569F678}" type="presParOf" srcId="{097DACA7-6457-441A-9E20-A55017D3D4C0}" destId="{547A1C22-7A71-4371-AB92-58FAF557C3D1}" srcOrd="1" destOrd="0" presId="urn:microsoft.com/office/officeart/2005/8/layout/vList6"/>
  </dgm:cxnLst>
  <dgm:bg/>
  <dgm:whole/>
</dgm:dataModel>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pPr/>
              <a:t>09-09-2018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pPr/>
              <a:t>‹#›</a:t>
            </a:fld>
            <a:endParaRPr lang="en-IN"/>
          </a:p>
        </p:txBody>
      </p:sp>
    </p:spTree>
    <p:extLst>
      <p:ext uri="{BB962C8B-B14F-4D97-AF65-F5344CB8AC3E}">
        <p14:creationId xmlns:p14="http://schemas.microsoft.com/office/powerpoint/2010/main" xmlns=""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1" y="0"/>
            <a:ext cx="12191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914400" y="3355848"/>
            <a:ext cx="107696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914400" y="1828800"/>
            <a:ext cx="107696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70C018FE-C8D6-4A9C-A702-41F1E0C1C452}" type="datetimeFigureOut">
              <a:rPr lang="en-IN" smtClean="0"/>
              <a:pPr/>
              <a:t>09-09-2018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pPr/>
              <a:t>‹#›</a:t>
            </a:fld>
            <a:endParaRPr lang="en-IN"/>
          </a:p>
        </p:txBody>
      </p:sp>
      <p:sp>
        <p:nvSpPr>
          <p:cNvPr id="10" name="Rectangle 9"/>
          <p:cNvSpPr/>
          <p:nvPr/>
        </p:nvSpPr>
        <p:spPr bwMode="invGray">
          <a:xfrm>
            <a:off x="0" y="5128334"/>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0C018FE-C8D6-4A9C-A702-41F1E0C1C452}" type="datetimeFigureOut">
              <a:rPr lang="en-IN" smtClean="0"/>
              <a:pPr/>
              <a:t>09-09-2018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8798560" y="0"/>
            <a:ext cx="6096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8863584" y="0"/>
            <a:ext cx="33528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9042400" y="274641"/>
            <a:ext cx="2540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304801"/>
            <a:ext cx="8026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0C018FE-C8D6-4A9C-A702-41F1E0C1C452}" type="datetimeFigureOut">
              <a:rPr lang="en-IN" smtClean="0"/>
              <a:pPr/>
              <a:t>09-09-2018</a:t>
            </a:fld>
            <a:endParaRPr lang="en-IN"/>
          </a:p>
        </p:txBody>
      </p:sp>
      <p:sp>
        <p:nvSpPr>
          <p:cNvPr id="5" name="Footer Placeholder 4"/>
          <p:cNvSpPr>
            <a:spLocks noGrp="1"/>
          </p:cNvSpPr>
          <p:nvPr>
            <p:ph type="ftr" sz="quarter" idx="11"/>
          </p:nvPr>
        </p:nvSpPr>
        <p:spPr>
          <a:xfrm>
            <a:off x="3520796" y="6377460"/>
            <a:ext cx="5115205" cy="365125"/>
          </a:xfrm>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55448"/>
            <a:ext cx="109728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IN" smtClean="0"/>
              <a:t>09-06-2016</a:t>
            </a:r>
            <a:endParaRPr lang="en-IN" dirty="0"/>
          </a:p>
        </p:txBody>
      </p:sp>
      <p:sp>
        <p:nvSpPr>
          <p:cNvPr id="5" name="Footer Placeholder 4"/>
          <p:cNvSpPr>
            <a:spLocks noGrp="1"/>
          </p:cNvSpPr>
          <p:nvPr>
            <p:ph type="ftr" sz="quarter" idx="11"/>
          </p:nvPr>
        </p:nvSpPr>
        <p:spPr/>
        <p:txBody>
          <a:bodyPr/>
          <a:lstStyle/>
          <a:p>
            <a:r>
              <a:rPr lang="en-IN" smtClean="0"/>
              <a:t>Investment Case Study</a:t>
            </a:r>
            <a:endParaRPr lang="en-IN" dirty="0"/>
          </a:p>
        </p:txBody>
      </p:sp>
      <p:sp>
        <p:nvSpPr>
          <p:cNvPr id="6" name="Slide Number Placeholder 5"/>
          <p:cNvSpPr>
            <a:spLocks noGrp="1"/>
          </p:cNvSpPr>
          <p:nvPr>
            <p:ph type="sldNum" sz="quarter" idx="12"/>
          </p:nvPr>
        </p:nvSpPr>
        <p:spPr/>
        <p:txBody>
          <a:bodyPr/>
          <a:lstStyle/>
          <a:p>
            <a:r>
              <a:rPr lang="en-IN" smtClean="0"/>
              <a:t>1</a:t>
            </a:r>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12192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999744" y="118872"/>
            <a:ext cx="10684256"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987552" y="1828800"/>
            <a:ext cx="10696448"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pPr/>
              <a:t>09-09-2018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773936"/>
            <a:ext cx="53848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773936"/>
            <a:ext cx="53848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0C018FE-C8D6-4A9C-A702-41F1E0C1C452}" type="datetimeFigureOut">
              <a:rPr lang="en-IN" smtClean="0"/>
              <a:pPr/>
              <a:t>09-09-2018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698988"/>
            <a:ext cx="5386917"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609600" y="2449512"/>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6193368" y="1698988"/>
            <a:ext cx="5389033"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6193368" y="2449512"/>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0C018FE-C8D6-4A9C-A702-41F1E0C1C452}" type="datetimeFigureOut">
              <a:rPr lang="en-IN" smtClean="0"/>
              <a:pPr/>
              <a:t>09-09-2018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0C018FE-C8D6-4A9C-A702-41F1E0C1C452}" type="datetimeFigureOut">
              <a:rPr lang="en-IN" smtClean="0"/>
              <a:pPr/>
              <a:t>09-09-2018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pPr/>
              <a:t>09-09-2018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784" y="152400"/>
            <a:ext cx="3364992"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4025837" y="1743134"/>
            <a:ext cx="7894188"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223784" y="1730018"/>
            <a:ext cx="329184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pPr/>
              <a:t>09-09-2018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pPr/>
              <a:t>‹#›</a:t>
            </a:fld>
            <a:endParaRPr lang="en-IN"/>
          </a:p>
        </p:txBody>
      </p:sp>
      <p:sp>
        <p:nvSpPr>
          <p:cNvPr id="12" name="Rectangle 11"/>
          <p:cNvSpPr/>
          <p:nvPr/>
        </p:nvSpPr>
        <p:spPr bwMode="invGray">
          <a:xfrm>
            <a:off x="3807649" y="0"/>
            <a:ext cx="6096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3807649" y="0"/>
            <a:ext cx="6096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5448"/>
            <a:ext cx="3366867"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871741" y="1484808"/>
            <a:ext cx="8329863"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219456" y="1728216"/>
            <a:ext cx="329184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219456" y="1170432"/>
            <a:ext cx="3364992" cy="201168"/>
          </a:xfrm>
        </p:spPr>
        <p:txBody>
          <a:bodyPr/>
          <a:lstStyle/>
          <a:p>
            <a:fld id="{70C018FE-C8D6-4A9C-A702-41F1E0C1C452}" type="datetimeFigureOut">
              <a:rPr lang="en-IN" smtClean="0"/>
              <a:pPr/>
              <a:t>09-09-2018</a:t>
            </a:fld>
            <a:endParaRPr lang="en-IN"/>
          </a:p>
        </p:txBody>
      </p:sp>
      <p:sp>
        <p:nvSpPr>
          <p:cNvPr id="11" name="Rectangle 10"/>
          <p:cNvSpPr/>
          <p:nvPr/>
        </p:nvSpPr>
        <p:spPr>
          <a:xfrm>
            <a:off x="3807649" y="0"/>
            <a:ext cx="6096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3807649" y="0"/>
            <a:ext cx="6096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4047744" y="1170432"/>
            <a:ext cx="6925056" cy="201168"/>
          </a:xfrm>
        </p:spPr>
        <p:txBody>
          <a:bodyPr/>
          <a:lstStyle>
            <a:lvl1pPr>
              <a:defRPr>
                <a:solidFill>
                  <a:schemeClr val="bg1">
                    <a:shade val="50000"/>
                  </a:schemeClr>
                </a:solidFill>
              </a:defRPr>
            </a:lvl1pPr>
          </a:lstStyle>
          <a:p>
            <a:endParaRPr lang="en-IN"/>
          </a:p>
        </p:txBody>
      </p:sp>
      <p:sp>
        <p:nvSpPr>
          <p:cNvPr id="7" name="Slide Number Placeholder 6"/>
          <p:cNvSpPr>
            <a:spLocks noGrp="1"/>
          </p:cNvSpPr>
          <p:nvPr>
            <p:ph type="sldNum" sz="quarter" idx="12"/>
          </p:nvPr>
        </p:nvSpPr>
        <p:spPr>
          <a:xfrm>
            <a:off x="11119104" y="1170432"/>
            <a:ext cx="978485" cy="201168"/>
          </a:xfrm>
        </p:spPr>
        <p:txBody>
          <a:bodyPr/>
          <a:lstStyle/>
          <a:p>
            <a:fld id="{B4FB9132-D0D3-4182-9F3A-A2B393A6FF16}"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1" y="1"/>
            <a:ext cx="12191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609600" y="152400"/>
            <a:ext cx="109728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775192"/>
            <a:ext cx="109728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609600" y="6476999"/>
            <a:ext cx="28448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70C018FE-C8D6-4A9C-A702-41F1E0C1C452}" type="datetimeFigureOut">
              <a:rPr lang="en-IN" smtClean="0"/>
              <a:pPr/>
              <a:t>09-09-2018</a:t>
            </a:fld>
            <a:endParaRPr lang="en-IN" dirty="0"/>
          </a:p>
        </p:txBody>
      </p:sp>
      <p:sp>
        <p:nvSpPr>
          <p:cNvPr id="5" name="Footer Placeholder 4"/>
          <p:cNvSpPr>
            <a:spLocks noGrp="1"/>
          </p:cNvSpPr>
          <p:nvPr>
            <p:ph type="ftr" sz="quarter" idx="3"/>
          </p:nvPr>
        </p:nvSpPr>
        <p:spPr>
          <a:xfrm>
            <a:off x="3520796" y="6476999"/>
            <a:ext cx="7343625"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r>
              <a:rPr lang="en-IN" smtClean="0"/>
              <a:t>Investment Case Study</a:t>
            </a:r>
            <a:endParaRPr lang="en-IN" dirty="0"/>
          </a:p>
        </p:txBody>
      </p:sp>
      <p:sp>
        <p:nvSpPr>
          <p:cNvPr id="6" name="Slide Number Placeholder 5"/>
          <p:cNvSpPr>
            <a:spLocks noGrp="1"/>
          </p:cNvSpPr>
          <p:nvPr>
            <p:ph type="sldNum" sz="quarter" idx="4"/>
          </p:nvPr>
        </p:nvSpPr>
        <p:spPr>
          <a:xfrm>
            <a:off x="10939195" y="6476999"/>
            <a:ext cx="978485"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r>
              <a:rPr lang="en-IN" smtClean="0"/>
              <a:t>1</a:t>
            </a:r>
            <a:endParaRPr lang="en-IN" dirty="0"/>
          </a:p>
        </p:txBody>
      </p:sp>
      <p:pic>
        <p:nvPicPr>
          <p:cNvPr id="9" name="Picture 8"/>
          <p:cNvPicPr>
            <a:picLocks noChangeAspect="1"/>
          </p:cNvPicPr>
          <p:nvPr userDrawn="1"/>
        </p:nvPicPr>
        <p:blipFill>
          <a:blip r:embed="rId13">
            <a:extLst>
              <a:ext uri="{28A0092B-C50C-407E-A947-70E740481C1C}">
                <a14:useLocalDpi xmlns:a14="http://schemas.microsoft.com/office/drawing/2010/main" xmlns="" val="0"/>
              </a:ext>
            </a:extLst>
          </a:blip>
          <a:stretch>
            <a:fillRect/>
          </a:stretch>
        </p:blipFill>
        <p:spPr>
          <a:xfrm>
            <a:off x="10449353" y="325938"/>
            <a:ext cx="1446786" cy="379864"/>
          </a:xfrm>
          <a:prstGeom prst="rect">
            <a:avLst/>
          </a:prstGeom>
        </p:spPr>
      </p:pic>
      <p:pic>
        <p:nvPicPr>
          <p:cNvPr id="11" name="Picture 10"/>
          <p:cNvPicPr>
            <a:picLocks noChangeAspect="1"/>
          </p:cNvPicPr>
          <p:nvPr userDrawn="1"/>
        </p:nvPicPr>
        <p:blipFill>
          <a:blip r:embed="rId14">
            <a:extLst>
              <a:ext uri="{BEBA8EAE-BF5A-486C-A8C5-ECC9F3942E4B}">
                <a14:imgProps xmlns:a14="http://schemas.microsoft.com/office/drawing/2010/main" xmlns="">
                  <a14:imgLayer r:embed="">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xmlns="" val="0"/>
              </a:ext>
            </a:extLst>
          </a:blip>
          <a:stretch>
            <a:fillRect/>
          </a:stretch>
        </p:blipFill>
        <p:spPr>
          <a:xfrm>
            <a:off x="0" y="177766"/>
            <a:ext cx="1268279" cy="815011"/>
          </a:xfrm>
          <a:prstGeom prst="rect">
            <a:avLst/>
          </a:prstGeom>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2.png"/><Relationship Id="rId7" Type="http://schemas.openxmlformats.org/officeDocument/2006/relationships/diagramQuickStyle" Target="../diagrams/quickStyle1.xml"/><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85800" y="3355848"/>
            <a:ext cx="8077200" cy="1673352"/>
          </a:xfrm>
          <a:prstGeom prst="rect">
            <a:avLst/>
          </a:prstGeom>
        </p:spPr>
        <p:txBody>
          <a:bodyPr vert="horz" lIns="91440" tIns="0" rIns="45720" bIns="0" rtlCol="0" anchor="t">
            <a:normAutofit/>
            <a:scene3d>
              <a:camera prst="orthographicFront"/>
              <a:lightRig rig="threePt" dir="t">
                <a:rot lat="0" lon="0" rev="4800000"/>
              </a:lightRig>
            </a:scene3d>
            <a:sp3d prstMaterial="matte">
              <a:bevelT w="50800" h="10160"/>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700" b="1" i="0" u="none" strike="noStrike" kern="1200" cap="none" spc="0" normalizeH="0" baseline="0" noProof="0" smtClean="0">
                <a:ln>
                  <a:noFill/>
                </a:ln>
                <a:solidFill>
                  <a:schemeClr val="accent1">
                    <a:satMod val="150000"/>
                  </a:schemeClr>
                </a:solidFill>
                <a:effectLst/>
                <a:uLnTx/>
                <a:uFillTx/>
                <a:latin typeface="+mj-lt"/>
                <a:ea typeface="+mj-ea"/>
                <a:cs typeface="+mj-cs"/>
              </a:rPr>
              <a:t>UBER Supply Demand Gap Analysis</a:t>
            </a:r>
            <a:endParaRPr kumimoji="0" lang="en-US" sz="4700" b="1" i="0" u="none" strike="noStrike" kern="1200" cap="none" spc="0" normalizeH="0" baseline="0" noProof="0" dirty="0">
              <a:ln>
                <a:noFill/>
              </a:ln>
              <a:solidFill>
                <a:schemeClr val="accent1">
                  <a:satMod val="150000"/>
                </a:schemeClr>
              </a:solidFill>
              <a:effectLst/>
              <a:uLnTx/>
              <a:uFillTx/>
              <a:latin typeface="+mj-lt"/>
              <a:ea typeface="+mj-ea"/>
              <a:cs typeface="+mj-cs"/>
            </a:endParaRPr>
          </a:p>
        </p:txBody>
      </p:sp>
      <p:sp>
        <p:nvSpPr>
          <p:cNvPr id="5" name="Subtitle 2"/>
          <p:cNvSpPr txBox="1">
            <a:spLocks/>
          </p:cNvSpPr>
          <p:nvPr/>
        </p:nvSpPr>
        <p:spPr>
          <a:xfrm>
            <a:off x="685800" y="1828800"/>
            <a:ext cx="8077200" cy="1499616"/>
          </a:xfrm>
          <a:prstGeom prst="rect">
            <a:avLst/>
          </a:prstGeom>
        </p:spPr>
        <p:txBody>
          <a:bodyPr vert="horz" lIns="118872" tIns="0" rIns="45720" bIns="0" rtlCol="0" anchor="b">
            <a:normAutofit/>
          </a:bodyPr>
          <a:lstStyle/>
          <a:p>
            <a:pPr marL="0" marR="0" lvl="0" indent="0" algn="l"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en-US" sz="2000" b="0" i="0" u="none" strike="noStrike" kern="1200" cap="none" spc="0" normalizeH="0" baseline="0" noProof="0" smtClean="0">
                <a:ln>
                  <a:noFill/>
                </a:ln>
                <a:solidFill>
                  <a:srgbClr val="FFFFFF"/>
                </a:solidFill>
                <a:effectLst/>
                <a:uLnTx/>
                <a:uFillTx/>
                <a:latin typeface="+mn-lt"/>
                <a:ea typeface="+mn-ea"/>
                <a:cs typeface="+mn-cs"/>
              </a:rPr>
              <a:t>EDA Assignment – Aryama Ray</a:t>
            </a:r>
            <a:endParaRPr kumimoji="0" lang="en-US" sz="2000" b="0" i="0" u="none" strike="noStrike" kern="1200" cap="none" spc="0" normalizeH="0" baseline="0" noProof="0" dirty="0">
              <a:ln>
                <a:noFill/>
              </a:ln>
              <a:solidFill>
                <a:srgbClr val="FFFFFF"/>
              </a:solidFill>
              <a:effectLst/>
              <a:uLnTx/>
              <a:uFillTx/>
              <a:latin typeface="+mn-lt"/>
              <a:ea typeface="+mn-ea"/>
              <a:cs typeface="+mn-cs"/>
            </a:endParaRPr>
          </a:p>
        </p:txBody>
      </p:sp>
    </p:spTree>
    <p:extLst>
      <p:ext uri="{BB962C8B-B14F-4D97-AF65-F5344CB8AC3E}">
        <p14:creationId xmlns:p14="http://schemas.microsoft.com/office/powerpoint/2010/main" xmlns="" val="34147398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155448"/>
            <a:ext cx="8229600" cy="1252728"/>
          </a:xfrm>
        </p:spPr>
        <p:txBody>
          <a:bodyPr>
            <a:normAutofit/>
          </a:bodyPr>
          <a:lstStyle/>
          <a:p>
            <a:r>
              <a:rPr lang="en-US" sz="4800" dirty="0" smtClean="0">
                <a:latin typeface="Times New Roman" pitchFamily="18" charset="0"/>
                <a:cs typeface="Times New Roman" pitchFamily="18" charset="0"/>
              </a:rPr>
              <a:t>       Abstract</a:t>
            </a:r>
            <a:endParaRPr lang="en-US" sz="4800" dirty="0">
              <a:latin typeface="Times New Roman" pitchFamily="18" charset="0"/>
              <a:cs typeface="Times New Roman" pitchFamily="18" charset="0"/>
            </a:endParaRPr>
          </a:p>
        </p:txBody>
      </p:sp>
      <p:sp>
        <p:nvSpPr>
          <p:cNvPr id="8" name="Content Placeholder 2"/>
          <p:cNvSpPr>
            <a:spLocks noGrp="1"/>
          </p:cNvSpPr>
          <p:nvPr>
            <p:ph idx="1"/>
          </p:nvPr>
        </p:nvSpPr>
        <p:spPr>
          <a:xfrm>
            <a:off x="457199" y="1775191"/>
            <a:ext cx="11325497" cy="4769300"/>
          </a:xfrm>
        </p:spPr>
        <p:txBody>
          <a:bodyPr>
            <a:normAutofit/>
          </a:bodyPr>
          <a:lstStyle/>
          <a:p>
            <a:r>
              <a:rPr lang="en-US" sz="2000" dirty="0" err="1" smtClean="0">
                <a:latin typeface="Perpetua" pitchFamily="18" charset="0"/>
              </a:rPr>
              <a:t>Uber</a:t>
            </a:r>
            <a:r>
              <a:rPr lang="en-US" sz="2000" dirty="0" smtClean="0">
                <a:latin typeface="Perpetua" pitchFamily="18" charset="0"/>
              </a:rPr>
              <a:t> Supply Demand gap analysis has been performed in order to identify root cause of the problem viz. Airport to City commute and vice versa.</a:t>
            </a:r>
          </a:p>
          <a:p>
            <a:r>
              <a:rPr lang="en-US" sz="2000" dirty="0" smtClean="0">
                <a:latin typeface="Perpetua" pitchFamily="18" charset="0"/>
              </a:rPr>
              <a:t>The analysis has been done based on masked  data for 5 consecutive weekdays from UBER.</a:t>
            </a:r>
          </a:p>
          <a:p>
            <a:r>
              <a:rPr lang="en-US" sz="2000" dirty="0" smtClean="0">
                <a:latin typeface="Perpetua" pitchFamily="18" charset="0"/>
              </a:rPr>
              <a:t>We have performed Data Cleaning and EDA processing to analyze and forecast the trend during weekdays.</a:t>
            </a:r>
          </a:p>
          <a:p>
            <a:r>
              <a:rPr lang="en-US" sz="2000" dirty="0" smtClean="0">
                <a:latin typeface="Perpetua" pitchFamily="18" charset="0"/>
              </a:rPr>
              <a:t>Due to masked data, for a given driver consecutive UBER cab requests and corresponding status is not available. Hence we did not incorporate waiting time to analyze the current problem.</a:t>
            </a:r>
          </a:p>
          <a:p>
            <a:r>
              <a:rPr lang="en-US" sz="2000" dirty="0" smtClean="0">
                <a:latin typeface="Perpetua" pitchFamily="18" charset="0"/>
              </a:rPr>
              <a:t>We have identified Request for Cab from City to Airport gets higher during early morning to late morning slot, whereas Request for Cab from Airport to City gets higher during evening to night time, which is predominantly due the flight timings.</a:t>
            </a:r>
          </a:p>
          <a:p>
            <a:r>
              <a:rPr lang="en-US" sz="2000" dirty="0" smtClean="0">
                <a:latin typeface="Perpetua" pitchFamily="18" charset="0"/>
              </a:rPr>
              <a:t>Two major issues were identified. First, for City to Airport commute, drivers usually cancel cab request during early morning time. Second, for Airport to City commute, users face unavailability of cab issue mostly during evening time.</a:t>
            </a:r>
          </a:p>
          <a:p>
            <a:endParaRPr lang="en-US" sz="2000" dirty="0">
              <a:latin typeface="Perpetua" pitchFamily="18" charset="0"/>
            </a:endParaRPr>
          </a:p>
        </p:txBody>
      </p:sp>
    </p:spTree>
    <p:extLst>
      <p:ext uri="{BB962C8B-B14F-4D97-AF65-F5344CB8AC3E}">
        <p14:creationId xmlns:p14="http://schemas.microsoft.com/office/powerpoint/2010/main" xmlns="" val="38697547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199" y="155448"/>
            <a:ext cx="11051178" cy="1252728"/>
          </a:xfrm>
        </p:spPr>
        <p:txBody>
          <a:bodyPr>
            <a:normAutofit/>
          </a:bodyPr>
          <a:lstStyle/>
          <a:p>
            <a:r>
              <a:rPr lang="en-US" dirty="0" smtClean="0">
                <a:latin typeface="Times New Roman" pitchFamily="18" charset="0"/>
                <a:cs typeface="Times New Roman" pitchFamily="18" charset="0"/>
              </a:rPr>
              <a:t>    </a:t>
            </a:r>
            <a:r>
              <a:rPr lang="en-US" sz="4000" dirty="0" smtClean="0">
                <a:latin typeface="Times New Roman" pitchFamily="18" charset="0"/>
                <a:cs typeface="Times New Roman" pitchFamily="18" charset="0"/>
              </a:rPr>
              <a:t>Assumptions and Flow of Analysis</a:t>
            </a:r>
            <a:endParaRPr lang="en-US" sz="4000" dirty="0">
              <a:latin typeface="Times New Roman" pitchFamily="18" charset="0"/>
              <a:cs typeface="Times New Roman" pitchFamily="18" charset="0"/>
            </a:endParaRPr>
          </a:p>
        </p:txBody>
      </p:sp>
      <p:sp>
        <p:nvSpPr>
          <p:cNvPr id="8" name="Content Placeholder 2"/>
          <p:cNvSpPr>
            <a:spLocks noGrp="1"/>
          </p:cNvSpPr>
          <p:nvPr>
            <p:ph idx="1"/>
          </p:nvPr>
        </p:nvSpPr>
        <p:spPr>
          <a:xfrm>
            <a:off x="457199" y="1775191"/>
            <a:ext cx="11051178" cy="4625609"/>
          </a:xfrm>
        </p:spPr>
        <p:txBody>
          <a:bodyPr>
            <a:normAutofit/>
          </a:bodyPr>
          <a:lstStyle/>
          <a:p>
            <a:r>
              <a:rPr lang="en-US" sz="2000" dirty="0" smtClean="0">
                <a:latin typeface="Perpetua" pitchFamily="18" charset="0"/>
              </a:rPr>
              <a:t>Cab requests with status ‘Trip Completed’ are having both request time and drop time. Drop times for the Cab requests with status ‘Cancelled’ and ‘No Cars Available’  are not available</a:t>
            </a:r>
            <a:r>
              <a:rPr lang="en-US" sz="2000" dirty="0" smtClean="0">
                <a:latin typeface="Perpetua" pitchFamily="18" charset="0"/>
              </a:rPr>
              <a:t>.</a:t>
            </a:r>
          </a:p>
          <a:p>
            <a:r>
              <a:rPr lang="en-US" sz="2000" dirty="0" smtClean="0">
                <a:latin typeface="Perpetua" pitchFamily="18" charset="0"/>
              </a:rPr>
              <a:t>For each completed request, data for route distance is not available, hence analysis  based on time to complete a trip is considered as out of scope.</a:t>
            </a:r>
            <a:endParaRPr lang="en-US" sz="2000" dirty="0" smtClean="0">
              <a:latin typeface="Perpetua" pitchFamily="18" charset="0"/>
            </a:endParaRPr>
          </a:p>
          <a:p>
            <a:r>
              <a:rPr lang="en-US" sz="2000" dirty="0" smtClean="0">
                <a:latin typeface="Perpetua" pitchFamily="18" charset="0"/>
              </a:rPr>
              <a:t>Analysis is performed based on Cab request time and status of the trips. So, drop times with NA values were not taken into account</a:t>
            </a:r>
            <a:r>
              <a:rPr lang="en-US" sz="2000" dirty="0" smtClean="0">
                <a:latin typeface="Perpetua" pitchFamily="18" charset="0"/>
              </a:rPr>
              <a:t>.</a:t>
            </a:r>
          </a:p>
          <a:p>
            <a:r>
              <a:rPr lang="en-US" sz="2000" dirty="0" smtClean="0">
                <a:latin typeface="Perpetua" pitchFamily="18" charset="0"/>
              </a:rPr>
              <a:t>First </a:t>
            </a:r>
            <a:r>
              <a:rPr lang="en-US" sz="2000" dirty="0" smtClean="0">
                <a:latin typeface="Perpetua" pitchFamily="18" charset="0"/>
              </a:rPr>
              <a:t>phase of analysis is performed to identify most pressing problem on Airport to City ,to and fro commute using </a:t>
            </a:r>
            <a:r>
              <a:rPr lang="en-US" sz="2000" dirty="0" err="1" smtClean="0">
                <a:latin typeface="Perpetua" pitchFamily="18" charset="0"/>
              </a:rPr>
              <a:t>Uber</a:t>
            </a:r>
            <a:r>
              <a:rPr lang="en-US" sz="2000" dirty="0" smtClean="0">
                <a:latin typeface="Perpetua" pitchFamily="18" charset="0"/>
              </a:rPr>
              <a:t> cab service.</a:t>
            </a:r>
          </a:p>
          <a:p>
            <a:r>
              <a:rPr lang="en-US" sz="2000" dirty="0" smtClean="0">
                <a:latin typeface="Perpetua" pitchFamily="18" charset="0"/>
              </a:rPr>
              <a:t>It is observed that cab request and request status pattern is similar throughout week. Based on cab request frequency throughout the day , hours of the day is segmented into six time-slots.</a:t>
            </a:r>
          </a:p>
          <a:p>
            <a:r>
              <a:rPr lang="en-US" sz="2000" dirty="0" smtClean="0">
                <a:latin typeface="Perpetua" pitchFamily="18" charset="0"/>
              </a:rPr>
              <a:t>Second phase of analysis is performed based on the cab request frequency in segmented time slots. </a:t>
            </a:r>
          </a:p>
          <a:p>
            <a:r>
              <a:rPr lang="en-US" sz="2000" dirty="0" smtClean="0">
                <a:latin typeface="Perpetua" pitchFamily="18" charset="0"/>
              </a:rPr>
              <a:t>Performed Supply and demand gap analysis on the percentage ratio of completed trip and the total trip request.</a:t>
            </a:r>
          </a:p>
          <a:p>
            <a:pPr>
              <a:buNone/>
            </a:pPr>
            <a:endParaRPr lang="en-US" sz="2000" dirty="0" smtClean="0">
              <a:latin typeface="Perpetua" pitchFamily="18" charset="0"/>
            </a:endParaRPr>
          </a:p>
          <a:p>
            <a:endParaRPr lang="en-US" sz="2000" dirty="0" smtClean="0">
              <a:latin typeface="Perpetua" pitchFamily="18" charset="0"/>
            </a:endParaRPr>
          </a:p>
          <a:p>
            <a:endParaRPr lang="en-US" sz="2000" dirty="0" smtClean="0">
              <a:latin typeface="Perpetua" pitchFamily="18" charset="0"/>
            </a:endParaRPr>
          </a:p>
          <a:p>
            <a:endParaRPr lang="en-US" sz="2000" dirty="0" smtClean="0">
              <a:latin typeface="Perpetua" pitchFamily="18" charset="0"/>
            </a:endParaRPr>
          </a:p>
        </p:txBody>
      </p:sp>
    </p:spTree>
    <p:extLst>
      <p:ext uri="{BB962C8B-B14F-4D97-AF65-F5344CB8AC3E}">
        <p14:creationId xmlns:p14="http://schemas.microsoft.com/office/powerpoint/2010/main" xmlns="" val="21185984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00892" y="181573"/>
            <a:ext cx="11480232" cy="1252728"/>
          </a:xfrm>
        </p:spPr>
        <p:txBody>
          <a:bodyPr>
            <a:normAutofit/>
          </a:bodyPr>
          <a:lstStyle/>
          <a:p>
            <a:r>
              <a:rPr lang="en-US" dirty="0" smtClean="0">
                <a:latin typeface="Times New Roman" pitchFamily="18" charset="0"/>
                <a:cs typeface="Times New Roman" pitchFamily="18" charset="0"/>
              </a:rPr>
              <a:t>    Analysis of Most Pressing Problem</a:t>
            </a:r>
            <a:endParaRPr lang="en-US" dirty="0">
              <a:latin typeface="Times New Roman" pitchFamily="18" charset="0"/>
              <a:cs typeface="Times New Roman" pitchFamily="18" charset="0"/>
            </a:endParaRPr>
          </a:p>
        </p:txBody>
      </p:sp>
      <p:sp>
        <p:nvSpPr>
          <p:cNvPr id="6" name="Content Placeholder 7"/>
          <p:cNvSpPr>
            <a:spLocks noGrp="1"/>
          </p:cNvSpPr>
          <p:nvPr>
            <p:ph idx="1"/>
          </p:nvPr>
        </p:nvSpPr>
        <p:spPr>
          <a:xfrm>
            <a:off x="448491" y="1550125"/>
            <a:ext cx="11692829" cy="1295400"/>
          </a:xfrm>
        </p:spPr>
        <p:txBody>
          <a:bodyPr>
            <a:noAutofit/>
          </a:bodyPr>
          <a:lstStyle/>
          <a:p>
            <a:r>
              <a:rPr lang="en-US" sz="2000" dirty="0" smtClean="0">
                <a:latin typeface="Perpetua" pitchFamily="18" charset="0"/>
              </a:rPr>
              <a:t>We observed that cab request frequency gets higher in the early morning time(5am to 10am) from City to Airport commute and the same gets higher in the evening (around 5pm to 10pm) from Airport to City.</a:t>
            </a:r>
          </a:p>
          <a:p>
            <a:r>
              <a:rPr lang="en-US" sz="2000" dirty="0" smtClean="0">
                <a:latin typeface="Perpetua" pitchFamily="18" charset="0"/>
              </a:rPr>
              <a:t>Request frequency per status plot tells us that for City to Airport commute ‘Cancelled 'cab request is an issue whereas for Airport to City Commute, ‘No cabs available’ is a major issue.</a:t>
            </a:r>
            <a:endParaRPr lang="en-US" sz="2000" dirty="0">
              <a:latin typeface="Perpetua" pitchFamily="18" charset="0"/>
            </a:endParaRPr>
          </a:p>
        </p:txBody>
      </p:sp>
      <p:grpSp>
        <p:nvGrpSpPr>
          <p:cNvPr id="7" name="Group 6"/>
          <p:cNvGrpSpPr/>
          <p:nvPr/>
        </p:nvGrpSpPr>
        <p:grpSpPr>
          <a:xfrm>
            <a:off x="753291" y="2921725"/>
            <a:ext cx="10310949" cy="3733800"/>
            <a:chOff x="609600" y="2895600"/>
            <a:chExt cx="7391400" cy="3733800"/>
          </a:xfrm>
          <a:effectLst>
            <a:glow rad="63500">
              <a:schemeClr val="accent1">
                <a:satMod val="175000"/>
                <a:alpha val="40000"/>
              </a:schemeClr>
            </a:glow>
            <a:outerShdw blurRad="50800" dist="38100" dir="2700000" algn="tl" rotWithShape="0">
              <a:prstClr val="black">
                <a:alpha val="40000"/>
              </a:prstClr>
            </a:outerShdw>
          </a:effectLst>
        </p:grpSpPr>
        <p:pic>
          <p:nvPicPr>
            <p:cNvPr id="8" name="Picture 3"/>
            <p:cNvPicPr>
              <a:picLocks noChangeAspect="1" noChangeArrowheads="1"/>
            </p:cNvPicPr>
            <p:nvPr/>
          </p:nvPicPr>
          <p:blipFill>
            <a:blip r:embed="rId2"/>
            <a:srcRect/>
            <a:stretch>
              <a:fillRect/>
            </a:stretch>
          </p:blipFill>
          <p:spPr bwMode="auto">
            <a:xfrm>
              <a:off x="7086600" y="2895600"/>
              <a:ext cx="914400" cy="562708"/>
            </a:xfrm>
            <a:prstGeom prst="rect">
              <a:avLst/>
            </a:prstGeom>
            <a:noFill/>
            <a:ln w="9525">
              <a:noFill/>
              <a:miter lim="800000"/>
              <a:headEnd/>
              <a:tailEnd/>
            </a:ln>
            <a:effectLst>
              <a:outerShdw blurRad="44450" dist="27940" dir="5400000" algn="ctr">
                <a:srgbClr val="000000">
                  <a:alpha val="32000"/>
                </a:srgbClr>
              </a:outerShdw>
            </a:effectLst>
          </p:spPr>
        </p:pic>
        <p:pic>
          <p:nvPicPr>
            <p:cNvPr id="9" name="Picture 5"/>
            <p:cNvPicPr>
              <a:picLocks noChangeAspect="1" noChangeArrowheads="1"/>
            </p:cNvPicPr>
            <p:nvPr/>
          </p:nvPicPr>
          <p:blipFill>
            <a:blip r:embed="rId3"/>
            <a:srcRect/>
            <a:stretch>
              <a:fillRect/>
            </a:stretch>
          </p:blipFill>
          <p:spPr bwMode="auto">
            <a:xfrm>
              <a:off x="4834180" y="2895600"/>
              <a:ext cx="2088396" cy="3733800"/>
            </a:xfrm>
            <a:prstGeom prst="rect">
              <a:avLst/>
            </a:prstGeom>
            <a:noFill/>
            <a:ln w="9525">
              <a:noFill/>
              <a:miter lim="800000"/>
              <a:headEnd/>
              <a:tailEnd/>
            </a:ln>
            <a:effectLst>
              <a:outerShdw blurRad="44450" dist="27940" dir="5400000" algn="ctr">
                <a:srgbClr val="000000">
                  <a:alpha val="32000"/>
                </a:srgbClr>
              </a:outerShdw>
            </a:effectLst>
          </p:spPr>
        </p:pic>
        <p:pic>
          <p:nvPicPr>
            <p:cNvPr id="10" name="Picture 6"/>
            <p:cNvPicPr>
              <a:picLocks noChangeAspect="1" noChangeArrowheads="1"/>
            </p:cNvPicPr>
            <p:nvPr/>
          </p:nvPicPr>
          <p:blipFill>
            <a:blip r:embed="rId4"/>
            <a:srcRect/>
            <a:stretch>
              <a:fillRect/>
            </a:stretch>
          </p:blipFill>
          <p:spPr bwMode="auto">
            <a:xfrm>
              <a:off x="609600" y="2895600"/>
              <a:ext cx="3962400" cy="3714750"/>
            </a:xfrm>
            <a:prstGeom prst="rect">
              <a:avLst/>
            </a:prstGeom>
            <a:noFill/>
            <a:ln w="9525">
              <a:noFill/>
              <a:miter lim="800000"/>
              <a:headEnd/>
              <a:tailEnd/>
            </a:ln>
            <a:effectLst>
              <a:outerShdw blurRad="44450" dist="27940" dir="5400000" algn="ctr">
                <a:srgbClr val="000000">
                  <a:alpha val="32000"/>
                </a:srgbClr>
              </a:outerShdw>
            </a:effectLst>
          </p:spPr>
        </p:pic>
      </p:grpSp>
    </p:spTree>
    <p:extLst>
      <p:ext uri="{BB962C8B-B14F-4D97-AF65-F5344CB8AC3E}">
        <p14:creationId xmlns:p14="http://schemas.microsoft.com/office/powerpoint/2010/main" xmlns="" val="30953471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380010"/>
            <a:ext cx="11422192" cy="855024"/>
          </a:xfrm>
        </p:spPr>
        <p:txBody>
          <a:bodyPr>
            <a:normAutofit/>
          </a:bodyPr>
          <a:lstStyle/>
          <a:p>
            <a:r>
              <a:rPr lang="en-US" sz="4000" dirty="0" smtClean="0">
                <a:latin typeface="Times New Roman" pitchFamily="18" charset="0"/>
                <a:cs typeface="Times New Roman" pitchFamily="18" charset="0"/>
              </a:rPr>
              <a:t>     Analysis of Most Pressing Problem(contd..)</a:t>
            </a:r>
            <a:endParaRPr lang="en-US" sz="4000" dirty="0"/>
          </a:p>
        </p:txBody>
      </p:sp>
      <p:sp>
        <p:nvSpPr>
          <p:cNvPr id="6" name="Content Placeholder 2"/>
          <p:cNvSpPr>
            <a:spLocks noGrp="1"/>
          </p:cNvSpPr>
          <p:nvPr>
            <p:ph idx="1"/>
          </p:nvPr>
        </p:nvSpPr>
        <p:spPr>
          <a:xfrm>
            <a:off x="457200" y="1541418"/>
            <a:ext cx="11422192" cy="914399"/>
          </a:xfrm>
        </p:spPr>
        <p:txBody>
          <a:bodyPr>
            <a:normAutofit fontScale="92500" lnSpcReduction="20000"/>
          </a:bodyPr>
          <a:lstStyle/>
          <a:p>
            <a:r>
              <a:rPr lang="en-US" sz="2000" dirty="0" smtClean="0">
                <a:latin typeface="Perpetua" pitchFamily="18" charset="0"/>
              </a:rPr>
              <a:t>We have segregated whole day into six timeslot based on cab request frequency.</a:t>
            </a:r>
          </a:p>
          <a:p>
            <a:r>
              <a:rPr lang="en-US" sz="2000" dirty="0" smtClean="0">
                <a:latin typeface="Perpetua" pitchFamily="18" charset="0"/>
              </a:rPr>
              <a:t>It is observed that cab is not available mostly during evening timeslot and drivers used to cancel cab request mostly during early morning time. </a:t>
            </a:r>
          </a:p>
          <a:p>
            <a:endParaRPr lang="en-US" sz="2000" dirty="0" smtClean="0">
              <a:latin typeface="Perpetua" pitchFamily="18" charset="0"/>
            </a:endParaRPr>
          </a:p>
        </p:txBody>
      </p:sp>
      <p:grpSp>
        <p:nvGrpSpPr>
          <p:cNvPr id="7" name="Group 6"/>
          <p:cNvGrpSpPr/>
          <p:nvPr/>
        </p:nvGrpSpPr>
        <p:grpSpPr>
          <a:xfrm>
            <a:off x="685800" y="2429691"/>
            <a:ext cx="7648303" cy="4245429"/>
            <a:chOff x="685800" y="2895600"/>
            <a:chExt cx="6724650" cy="3571875"/>
          </a:xfrm>
          <a:effectLst>
            <a:glow rad="63500">
              <a:schemeClr val="accent1">
                <a:satMod val="175000"/>
                <a:alpha val="40000"/>
              </a:schemeClr>
            </a:glow>
            <a:outerShdw blurRad="50800" dist="38100" dir="2700000" algn="tl" rotWithShape="0">
              <a:prstClr val="black">
                <a:alpha val="40000"/>
              </a:prstClr>
            </a:outerShdw>
          </a:effectLst>
        </p:grpSpPr>
        <p:pic>
          <p:nvPicPr>
            <p:cNvPr id="8" name="Picture 3"/>
            <p:cNvPicPr>
              <a:picLocks noChangeAspect="1" noChangeArrowheads="1"/>
            </p:cNvPicPr>
            <p:nvPr/>
          </p:nvPicPr>
          <p:blipFill>
            <a:blip r:embed="rId2"/>
            <a:srcRect/>
            <a:stretch>
              <a:fillRect/>
            </a:stretch>
          </p:blipFill>
          <p:spPr bwMode="auto">
            <a:xfrm>
              <a:off x="685800" y="2895600"/>
              <a:ext cx="5791200" cy="3571875"/>
            </a:xfrm>
            <a:prstGeom prst="rect">
              <a:avLst/>
            </a:prstGeom>
            <a:noFill/>
            <a:ln w="9525">
              <a:noFill/>
              <a:miter lim="800000"/>
              <a:headEnd/>
              <a:tailEnd/>
            </a:ln>
            <a:effectLst/>
          </p:spPr>
        </p:pic>
        <p:pic>
          <p:nvPicPr>
            <p:cNvPr id="9" name="Picture 4"/>
            <p:cNvPicPr>
              <a:picLocks noChangeAspect="1" noChangeArrowheads="1"/>
            </p:cNvPicPr>
            <p:nvPr/>
          </p:nvPicPr>
          <p:blipFill>
            <a:blip r:embed="rId3"/>
            <a:srcRect/>
            <a:stretch>
              <a:fillRect/>
            </a:stretch>
          </p:blipFill>
          <p:spPr bwMode="auto">
            <a:xfrm>
              <a:off x="6400800" y="2895600"/>
              <a:ext cx="1009650" cy="638175"/>
            </a:xfrm>
            <a:prstGeom prst="rect">
              <a:avLst/>
            </a:prstGeom>
            <a:noFill/>
            <a:ln w="9525">
              <a:noFill/>
              <a:miter lim="800000"/>
              <a:headEnd/>
              <a:tailEnd/>
            </a:ln>
            <a:effectLst/>
          </p:spPr>
        </p:pic>
      </p:grpSp>
      <p:cxnSp>
        <p:nvCxnSpPr>
          <p:cNvPr id="10" name="Straight Arrow Connector 9"/>
          <p:cNvCxnSpPr/>
          <p:nvPr/>
        </p:nvCxnSpPr>
        <p:spPr>
          <a:xfrm>
            <a:off x="4572000" y="4191000"/>
            <a:ext cx="3618411" cy="152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8203474" y="4038599"/>
            <a:ext cx="2377440" cy="7554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8268788" y="4038599"/>
            <a:ext cx="2246812" cy="523220"/>
          </a:xfrm>
          <a:prstGeom prst="rect">
            <a:avLst/>
          </a:prstGeom>
          <a:noFill/>
        </p:spPr>
        <p:txBody>
          <a:bodyPr wrap="square" rtlCol="0">
            <a:spAutoFit/>
          </a:bodyPr>
          <a:lstStyle/>
          <a:p>
            <a:r>
              <a:rPr lang="en-US" sz="1400" dirty="0" smtClean="0">
                <a:latin typeface="Perpetua" pitchFamily="18" charset="0"/>
              </a:rPr>
              <a:t>No car is available during Evening</a:t>
            </a:r>
            <a:endParaRPr lang="en-US" sz="1400" dirty="0">
              <a:latin typeface="Perpetua" pitchFamily="18" charset="0"/>
            </a:endParaRPr>
          </a:p>
        </p:txBody>
      </p:sp>
      <p:cxnSp>
        <p:nvCxnSpPr>
          <p:cNvPr id="13" name="Elbow Connector 12"/>
          <p:cNvCxnSpPr/>
          <p:nvPr/>
        </p:nvCxnSpPr>
        <p:spPr>
          <a:xfrm>
            <a:off x="1981200" y="3886200"/>
            <a:ext cx="6222274" cy="1992086"/>
          </a:xfrm>
          <a:prstGeom prst="bentConnector3">
            <a:avLst>
              <a:gd name="adj1" fmla="val 4654"/>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242662" y="5333999"/>
            <a:ext cx="2325189" cy="523220"/>
          </a:xfrm>
          <a:prstGeom prst="rect">
            <a:avLst/>
          </a:prstGeom>
          <a:noFill/>
        </p:spPr>
        <p:txBody>
          <a:bodyPr wrap="square" rtlCol="0">
            <a:spAutoFit/>
          </a:bodyPr>
          <a:lstStyle/>
          <a:p>
            <a:r>
              <a:rPr lang="en-US" sz="1400" dirty="0" smtClean="0">
                <a:latin typeface="Perpetua" pitchFamily="18" charset="0"/>
              </a:rPr>
              <a:t>Most requests get cancelled during Early Morning</a:t>
            </a:r>
            <a:endParaRPr lang="en-US" sz="1400" dirty="0">
              <a:latin typeface="Perpetua" pitchFamily="18" charset="0"/>
            </a:endParaRPr>
          </a:p>
        </p:txBody>
      </p:sp>
      <p:sp>
        <p:nvSpPr>
          <p:cNvPr id="15" name="Rectangle 14"/>
          <p:cNvSpPr/>
          <p:nvPr/>
        </p:nvSpPr>
        <p:spPr>
          <a:xfrm>
            <a:off x="8203474" y="5334000"/>
            <a:ext cx="2390503"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3029832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199" y="155448"/>
            <a:ext cx="11609317" cy="1252728"/>
          </a:xfrm>
        </p:spPr>
        <p:txBody>
          <a:bodyPr>
            <a:normAutofit/>
          </a:bodyPr>
          <a:lstStyle/>
          <a:p>
            <a:r>
              <a:rPr lang="en-US" sz="4000" dirty="0" smtClean="0">
                <a:latin typeface="Times New Roman" pitchFamily="18" charset="0"/>
                <a:cs typeface="Times New Roman" pitchFamily="18" charset="0"/>
              </a:rPr>
              <a:t>     Analysis of Most Pressing Problem(contd..)</a:t>
            </a:r>
            <a:endParaRPr lang="en-US" sz="4000" dirty="0"/>
          </a:p>
        </p:txBody>
      </p:sp>
      <p:sp>
        <p:nvSpPr>
          <p:cNvPr id="6" name="Content Placeholder 2"/>
          <p:cNvSpPr>
            <a:spLocks noGrp="1"/>
          </p:cNvSpPr>
          <p:nvPr>
            <p:ph idx="1"/>
          </p:nvPr>
        </p:nvSpPr>
        <p:spPr>
          <a:xfrm>
            <a:off x="457199" y="1554480"/>
            <a:ext cx="11609317" cy="1417321"/>
          </a:xfrm>
        </p:spPr>
        <p:txBody>
          <a:bodyPr>
            <a:normAutofit/>
          </a:bodyPr>
          <a:lstStyle/>
          <a:p>
            <a:r>
              <a:rPr lang="en-US" sz="2000" dirty="0" smtClean="0">
                <a:latin typeface="Perpetua" pitchFamily="18" charset="0"/>
              </a:rPr>
              <a:t>We have drilled down cab request frequency per time slot  further based on pick up point.</a:t>
            </a:r>
          </a:p>
          <a:p>
            <a:r>
              <a:rPr lang="en-US" sz="2000" dirty="0" smtClean="0">
                <a:latin typeface="Perpetua" pitchFamily="18" charset="0"/>
              </a:rPr>
              <a:t>It is identified that car availability issue during Evening time slot happens for Airport to City commute. Also, cab request cancellation issue during Early morning timeslot happens mostly for City to Airport commute.</a:t>
            </a:r>
          </a:p>
          <a:p>
            <a:endParaRPr lang="en-US" sz="2000" dirty="0">
              <a:latin typeface="Perpetua" pitchFamily="18" charset="0"/>
            </a:endParaRPr>
          </a:p>
        </p:txBody>
      </p:sp>
      <p:grpSp>
        <p:nvGrpSpPr>
          <p:cNvPr id="7" name="Group 6"/>
          <p:cNvGrpSpPr/>
          <p:nvPr/>
        </p:nvGrpSpPr>
        <p:grpSpPr>
          <a:xfrm>
            <a:off x="762000" y="2651760"/>
            <a:ext cx="10641874" cy="3999796"/>
            <a:chOff x="762000" y="2895600"/>
            <a:chExt cx="7543800" cy="3755956"/>
          </a:xfrm>
          <a:effectLst>
            <a:glow rad="63500">
              <a:schemeClr val="accent1">
                <a:satMod val="175000"/>
                <a:alpha val="40000"/>
              </a:schemeClr>
            </a:glow>
          </a:effectLst>
        </p:grpSpPr>
        <p:pic>
          <p:nvPicPr>
            <p:cNvPr id="8" name="Picture 2"/>
            <p:cNvPicPr>
              <a:picLocks noChangeAspect="1" noChangeArrowheads="1"/>
            </p:cNvPicPr>
            <p:nvPr/>
          </p:nvPicPr>
          <p:blipFill>
            <a:blip r:embed="rId2"/>
            <a:srcRect/>
            <a:stretch>
              <a:fillRect/>
            </a:stretch>
          </p:blipFill>
          <p:spPr bwMode="auto">
            <a:xfrm>
              <a:off x="762000" y="2895600"/>
              <a:ext cx="6248400" cy="3755956"/>
            </a:xfrm>
            <a:prstGeom prst="rect">
              <a:avLst/>
            </a:prstGeom>
            <a:noFill/>
            <a:ln w="9525">
              <a:noFill/>
              <a:miter lim="800000"/>
              <a:headEnd/>
              <a:tailEnd/>
            </a:ln>
            <a:effectLst/>
          </p:spPr>
        </p:pic>
        <p:pic>
          <p:nvPicPr>
            <p:cNvPr id="9" name="Picture 3"/>
            <p:cNvPicPr>
              <a:picLocks noChangeAspect="1" noChangeArrowheads="1"/>
            </p:cNvPicPr>
            <p:nvPr/>
          </p:nvPicPr>
          <p:blipFill>
            <a:blip r:embed="rId3"/>
            <a:srcRect/>
            <a:stretch>
              <a:fillRect/>
            </a:stretch>
          </p:blipFill>
          <p:spPr bwMode="auto">
            <a:xfrm>
              <a:off x="7010400" y="2895600"/>
              <a:ext cx="1295400" cy="811924"/>
            </a:xfrm>
            <a:prstGeom prst="rect">
              <a:avLst/>
            </a:prstGeom>
            <a:noFill/>
            <a:ln w="9525">
              <a:noFill/>
              <a:miter lim="800000"/>
              <a:headEnd/>
              <a:tailEnd/>
            </a:ln>
            <a:effectLst/>
          </p:spPr>
        </p:pic>
      </p:grpSp>
    </p:spTree>
    <p:extLst>
      <p:ext uri="{BB962C8B-B14F-4D97-AF65-F5344CB8AC3E}">
        <p14:creationId xmlns:p14="http://schemas.microsoft.com/office/powerpoint/2010/main" xmlns="" val="5675115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457199" y="155448"/>
            <a:ext cx="11377749" cy="1252728"/>
          </a:xfrm>
        </p:spPr>
        <p:txBody>
          <a:bodyPr/>
          <a:lstStyle/>
          <a:p>
            <a:r>
              <a:rPr lang="en-US" dirty="0" smtClean="0">
                <a:latin typeface="Times New Roman" pitchFamily="18" charset="0"/>
                <a:cs typeface="Times New Roman" pitchFamily="18" charset="0"/>
              </a:rPr>
              <a:t>      Supply Demand Gap Analysis</a:t>
            </a:r>
            <a:endParaRPr lang="en-US" dirty="0">
              <a:latin typeface="Times New Roman" pitchFamily="18" charset="0"/>
              <a:cs typeface="Times New Roman" pitchFamily="18" charset="0"/>
            </a:endParaRPr>
          </a:p>
        </p:txBody>
      </p:sp>
      <p:sp>
        <p:nvSpPr>
          <p:cNvPr id="10" name="Content Placeholder 2"/>
          <p:cNvSpPr>
            <a:spLocks noGrp="1"/>
          </p:cNvSpPr>
          <p:nvPr>
            <p:ph idx="1"/>
          </p:nvPr>
        </p:nvSpPr>
        <p:spPr>
          <a:xfrm>
            <a:off x="457199" y="1515291"/>
            <a:ext cx="11377749" cy="1075509"/>
          </a:xfrm>
        </p:spPr>
        <p:txBody>
          <a:bodyPr>
            <a:normAutofit/>
          </a:bodyPr>
          <a:lstStyle/>
          <a:p>
            <a:r>
              <a:rPr lang="en-US" sz="1600" dirty="0" smtClean="0">
                <a:latin typeface="Perpetua" pitchFamily="18" charset="0"/>
              </a:rPr>
              <a:t>We have considered Trip completed status as the </a:t>
            </a:r>
            <a:r>
              <a:rPr lang="en-US" sz="1600" b="1" dirty="0" smtClean="0">
                <a:latin typeface="Perpetua" pitchFamily="18" charset="0"/>
              </a:rPr>
              <a:t>Supply</a:t>
            </a:r>
            <a:r>
              <a:rPr lang="en-US" sz="1600" dirty="0" smtClean="0">
                <a:latin typeface="Perpetua" pitchFamily="18" charset="0"/>
              </a:rPr>
              <a:t> and  all type of requests from customers as </a:t>
            </a:r>
            <a:r>
              <a:rPr lang="en-US" sz="1600" b="1" dirty="0" smtClean="0">
                <a:latin typeface="Perpetua" pitchFamily="18" charset="0"/>
              </a:rPr>
              <a:t>Demand</a:t>
            </a:r>
            <a:r>
              <a:rPr lang="en-US" sz="1600" dirty="0" smtClean="0">
                <a:latin typeface="Perpetua" pitchFamily="18" charset="0"/>
              </a:rPr>
              <a:t>.</a:t>
            </a:r>
          </a:p>
          <a:p>
            <a:r>
              <a:rPr lang="en-US" sz="1600" dirty="0" smtClean="0">
                <a:latin typeface="Perpetua" pitchFamily="18" charset="0"/>
              </a:rPr>
              <a:t>It is inferred that Airport to City commute supply-demand gap is higher during Evening Time slot[5pm-before 10pm] and for City to Airport gap is higher during Early Morning </a:t>
            </a:r>
            <a:r>
              <a:rPr lang="en-US" sz="1400" dirty="0" smtClean="0">
                <a:latin typeface="Perpetua" pitchFamily="18" charset="0"/>
              </a:rPr>
              <a:t>Time</a:t>
            </a:r>
            <a:r>
              <a:rPr lang="en-US" sz="1600" dirty="0" smtClean="0">
                <a:latin typeface="Perpetua" pitchFamily="18" charset="0"/>
              </a:rPr>
              <a:t> slot[5am to before 10am].</a:t>
            </a:r>
            <a:endParaRPr lang="en-US" sz="1600" dirty="0">
              <a:latin typeface="Perpetua" pitchFamily="18" charset="0"/>
            </a:endParaRPr>
          </a:p>
        </p:txBody>
      </p:sp>
      <p:sp>
        <p:nvSpPr>
          <p:cNvPr id="16" name="TextBox 15"/>
          <p:cNvSpPr txBox="1"/>
          <p:nvPr/>
        </p:nvSpPr>
        <p:spPr>
          <a:xfrm>
            <a:off x="4767943" y="2508070"/>
            <a:ext cx="2546304" cy="954107"/>
          </a:xfrm>
          <a:prstGeom prst="rect">
            <a:avLst/>
          </a:prstGeom>
          <a:noFill/>
        </p:spPr>
        <p:txBody>
          <a:bodyPr wrap="square" rtlCol="0">
            <a:spAutoFit/>
          </a:bodyPr>
          <a:lstStyle/>
          <a:p>
            <a:r>
              <a:rPr lang="en-US" sz="1400" dirty="0" smtClean="0">
                <a:latin typeface="Perpetua" pitchFamily="18" charset="0"/>
              </a:rPr>
              <a:t>supply demand gap is higher during Evening Time slot[5pm-before 10pm]. Only </a:t>
            </a:r>
            <a:r>
              <a:rPr lang="en-US" sz="1400" b="1" dirty="0" smtClean="0">
                <a:latin typeface="Perpetua" pitchFamily="18" charset="0"/>
              </a:rPr>
              <a:t>20.72% of demand is supplied.</a:t>
            </a:r>
            <a:endParaRPr lang="en-US" sz="1400" b="1" dirty="0"/>
          </a:p>
        </p:txBody>
      </p:sp>
      <p:grpSp>
        <p:nvGrpSpPr>
          <p:cNvPr id="35" name="Group 34"/>
          <p:cNvGrpSpPr/>
          <p:nvPr/>
        </p:nvGrpSpPr>
        <p:grpSpPr>
          <a:xfrm>
            <a:off x="250371" y="2499360"/>
            <a:ext cx="11623766" cy="4114800"/>
            <a:chOff x="250371" y="2499360"/>
            <a:chExt cx="11623766" cy="4114800"/>
          </a:xfrm>
        </p:grpSpPr>
        <p:pic>
          <p:nvPicPr>
            <p:cNvPr id="12" name="Picture 2"/>
            <p:cNvPicPr>
              <a:picLocks noChangeAspect="1" noChangeArrowheads="1"/>
            </p:cNvPicPr>
            <p:nvPr/>
          </p:nvPicPr>
          <p:blipFill>
            <a:blip r:embed="rId2"/>
            <a:srcRect/>
            <a:stretch>
              <a:fillRect/>
            </a:stretch>
          </p:blipFill>
          <p:spPr bwMode="auto">
            <a:xfrm>
              <a:off x="250371" y="2499360"/>
              <a:ext cx="4269378" cy="4114800"/>
            </a:xfrm>
            <a:prstGeom prst="rect">
              <a:avLst/>
            </a:prstGeom>
            <a:noFill/>
            <a:ln w="9525">
              <a:noFill/>
              <a:miter lim="800000"/>
              <a:headEnd/>
              <a:tailEnd/>
            </a:ln>
            <a:effectLst/>
          </p:spPr>
        </p:pic>
        <p:pic>
          <p:nvPicPr>
            <p:cNvPr id="13" name="Picture 3"/>
            <p:cNvPicPr>
              <a:picLocks noChangeAspect="1" noChangeArrowheads="1"/>
            </p:cNvPicPr>
            <p:nvPr/>
          </p:nvPicPr>
          <p:blipFill>
            <a:blip r:embed="rId3"/>
            <a:srcRect/>
            <a:stretch>
              <a:fillRect/>
            </a:stretch>
          </p:blipFill>
          <p:spPr bwMode="auto">
            <a:xfrm>
              <a:off x="7563394" y="2575560"/>
              <a:ext cx="4310743" cy="4038600"/>
            </a:xfrm>
            <a:prstGeom prst="rect">
              <a:avLst/>
            </a:prstGeom>
            <a:noFill/>
            <a:ln w="9525">
              <a:noFill/>
              <a:miter lim="800000"/>
              <a:headEnd/>
              <a:tailEnd/>
            </a:ln>
            <a:effectLst/>
          </p:spPr>
        </p:pic>
        <p:pic>
          <p:nvPicPr>
            <p:cNvPr id="14" name="Picture 4"/>
            <p:cNvPicPr>
              <a:picLocks noChangeAspect="1" noChangeArrowheads="1"/>
            </p:cNvPicPr>
            <p:nvPr/>
          </p:nvPicPr>
          <p:blipFill>
            <a:blip r:embed="rId4"/>
            <a:srcRect/>
            <a:stretch>
              <a:fillRect/>
            </a:stretch>
          </p:blipFill>
          <p:spPr bwMode="auto">
            <a:xfrm>
              <a:off x="6168497" y="5928360"/>
              <a:ext cx="1331066" cy="685800"/>
            </a:xfrm>
            <a:prstGeom prst="rect">
              <a:avLst/>
            </a:prstGeom>
            <a:noFill/>
            <a:ln w="9525">
              <a:noFill/>
              <a:miter lim="800000"/>
              <a:headEnd/>
              <a:tailEnd/>
            </a:ln>
            <a:effectLst/>
          </p:spPr>
        </p:pic>
        <p:cxnSp>
          <p:nvCxnSpPr>
            <p:cNvPr id="15" name="Elbow Connector 14"/>
            <p:cNvCxnSpPr/>
            <p:nvPr/>
          </p:nvCxnSpPr>
          <p:spPr>
            <a:xfrm flipV="1">
              <a:off x="2253560" y="2795451"/>
              <a:ext cx="2462131" cy="389709"/>
            </a:xfrm>
            <a:prstGeom prst="bentConnector3">
              <a:avLst>
                <a:gd name="adj1" fmla="val 659"/>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875343" y="4717869"/>
              <a:ext cx="2424913" cy="11342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Elbow Connector 17"/>
            <p:cNvCxnSpPr/>
            <p:nvPr/>
          </p:nvCxnSpPr>
          <p:spPr>
            <a:xfrm rot="10800000" flipV="1">
              <a:off x="7314247" y="5318760"/>
              <a:ext cx="2003189" cy="381000"/>
            </a:xfrm>
            <a:prstGeom prst="bentConnector3">
              <a:avLst>
                <a:gd name="adj1" fmla="val -854"/>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4730930" y="2562497"/>
              <a:ext cx="2597331" cy="8730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Rectangle 33"/>
          <p:cNvSpPr/>
          <p:nvPr/>
        </p:nvSpPr>
        <p:spPr>
          <a:xfrm>
            <a:off x="4937760" y="4767944"/>
            <a:ext cx="2325189" cy="1169551"/>
          </a:xfrm>
          <a:prstGeom prst="rect">
            <a:avLst/>
          </a:prstGeom>
        </p:spPr>
        <p:txBody>
          <a:bodyPr wrap="square">
            <a:spAutoFit/>
          </a:bodyPr>
          <a:lstStyle/>
          <a:p>
            <a:r>
              <a:rPr lang="en-US" sz="1400" dirty="0" smtClean="0">
                <a:latin typeface="Perpetua" pitchFamily="18" charset="0"/>
              </a:rPr>
              <a:t>supply demand gap is higher during Early  Morning Time slot[5am-before 10am]. Only </a:t>
            </a:r>
            <a:r>
              <a:rPr lang="en-US" sz="1400" b="1" dirty="0" smtClean="0">
                <a:latin typeface="Perpetua" pitchFamily="18" charset="0"/>
              </a:rPr>
              <a:t>28.15% of demand is supplied.</a:t>
            </a:r>
            <a:endParaRPr lang="en-US" sz="1400" b="1" dirty="0"/>
          </a:p>
        </p:txBody>
      </p:sp>
      <p:sp>
        <p:nvSpPr>
          <p:cNvPr id="19" name="Rectangle 18"/>
          <p:cNvSpPr/>
          <p:nvPr/>
        </p:nvSpPr>
        <p:spPr>
          <a:xfrm>
            <a:off x="4821382" y="3645726"/>
            <a:ext cx="2458192" cy="8431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1" name="Diagram 20"/>
          <p:cNvGraphicFramePr/>
          <p:nvPr/>
        </p:nvGraphicFramePr>
        <p:xfrm>
          <a:off x="4785756" y="3669475"/>
          <a:ext cx="2505693" cy="85502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xmlns="" val="17398568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199" y="182879"/>
            <a:ext cx="10985863" cy="1240971"/>
          </a:xfrm>
        </p:spPr>
        <p:txBody>
          <a:bodyPr>
            <a:normAutofit/>
          </a:bodyPr>
          <a:lstStyle/>
          <a:p>
            <a:r>
              <a:rPr lang="en-US" sz="3600" dirty="0" smtClean="0">
                <a:latin typeface="Times New Roman" pitchFamily="18" charset="0"/>
                <a:cs typeface="Times New Roman" pitchFamily="18" charset="0"/>
              </a:rPr>
              <a:t>       Root Cause Analysis for Supply- Demand gap</a:t>
            </a:r>
            <a:endParaRPr lang="en-US" sz="3600" dirty="0">
              <a:latin typeface="Times New Roman" pitchFamily="18" charset="0"/>
              <a:cs typeface="Times New Roman" pitchFamily="18" charset="0"/>
            </a:endParaRPr>
          </a:p>
        </p:txBody>
      </p:sp>
      <p:sp>
        <p:nvSpPr>
          <p:cNvPr id="8" name="Content Placeholder 2"/>
          <p:cNvSpPr>
            <a:spLocks noGrp="1"/>
          </p:cNvSpPr>
          <p:nvPr>
            <p:ph idx="1"/>
          </p:nvPr>
        </p:nvSpPr>
        <p:spPr>
          <a:xfrm>
            <a:off x="457199" y="1436914"/>
            <a:ext cx="10985863" cy="5094515"/>
          </a:xfrm>
        </p:spPr>
        <p:txBody>
          <a:bodyPr>
            <a:normAutofit/>
          </a:bodyPr>
          <a:lstStyle/>
          <a:p>
            <a:r>
              <a:rPr lang="en-US" sz="1800" dirty="0" smtClean="0">
                <a:latin typeface="Perpetua" pitchFamily="18" charset="0"/>
              </a:rPr>
              <a:t>Wide Demand gap issue for Airport to City commute during Evening Time slot[5pm-before 10pm] is mostly due to car unavailability.</a:t>
            </a:r>
          </a:p>
          <a:p>
            <a:r>
              <a:rPr lang="en-US" sz="1800" dirty="0" smtClean="0">
                <a:latin typeface="Perpetua" pitchFamily="18" charset="0"/>
              </a:rPr>
              <a:t> Wide Demand gap issue for City to Airport during Early Morning Time slot[5am to before 10am] is mostly due to Cancellation request.</a:t>
            </a:r>
          </a:p>
          <a:p>
            <a:r>
              <a:rPr lang="en-US" sz="1800" dirty="0" smtClean="0">
                <a:latin typeface="Perpetua" pitchFamily="18" charset="0"/>
              </a:rPr>
              <a:t>This trend is similar throughout the weekdays. This observance is based on the masked weeks data from UBER. </a:t>
            </a:r>
          </a:p>
          <a:p>
            <a:endParaRPr lang="en-US" sz="1800" dirty="0" smtClean="0">
              <a:latin typeface="Perpetua" pitchFamily="18" charset="0"/>
            </a:endParaRPr>
          </a:p>
          <a:p>
            <a:endParaRPr lang="en-US" sz="1800" dirty="0"/>
          </a:p>
        </p:txBody>
      </p:sp>
      <p:grpSp>
        <p:nvGrpSpPr>
          <p:cNvPr id="9" name="Group 8"/>
          <p:cNvGrpSpPr/>
          <p:nvPr/>
        </p:nvGrpSpPr>
        <p:grpSpPr>
          <a:xfrm>
            <a:off x="228600" y="3082834"/>
            <a:ext cx="11697910" cy="3721044"/>
            <a:chOff x="228600" y="3505200"/>
            <a:chExt cx="8763000" cy="3209925"/>
          </a:xfrm>
          <a:effectLst>
            <a:glow rad="63500">
              <a:schemeClr val="accent1">
                <a:satMod val="175000"/>
                <a:alpha val="40000"/>
              </a:schemeClr>
            </a:glow>
          </a:effectLst>
        </p:grpSpPr>
        <p:pic>
          <p:nvPicPr>
            <p:cNvPr id="10" name="Picture 2"/>
            <p:cNvPicPr>
              <a:picLocks noChangeAspect="1" noChangeArrowheads="1"/>
            </p:cNvPicPr>
            <p:nvPr/>
          </p:nvPicPr>
          <p:blipFill>
            <a:blip r:embed="rId2"/>
            <a:srcRect/>
            <a:stretch>
              <a:fillRect/>
            </a:stretch>
          </p:blipFill>
          <p:spPr bwMode="auto">
            <a:xfrm>
              <a:off x="228600" y="3505201"/>
              <a:ext cx="4351591" cy="2743200"/>
            </a:xfrm>
            <a:prstGeom prst="rect">
              <a:avLst/>
            </a:prstGeom>
            <a:noFill/>
            <a:ln w="9525">
              <a:noFill/>
              <a:miter lim="800000"/>
              <a:headEnd/>
              <a:tailEnd/>
            </a:ln>
            <a:effectLst/>
          </p:spPr>
        </p:pic>
        <p:pic>
          <p:nvPicPr>
            <p:cNvPr id="11" name="Picture 3"/>
            <p:cNvPicPr>
              <a:picLocks noChangeAspect="1" noChangeArrowheads="1"/>
            </p:cNvPicPr>
            <p:nvPr/>
          </p:nvPicPr>
          <p:blipFill>
            <a:blip r:embed="rId3"/>
            <a:srcRect/>
            <a:stretch>
              <a:fillRect/>
            </a:stretch>
          </p:blipFill>
          <p:spPr bwMode="auto">
            <a:xfrm>
              <a:off x="4648200" y="3505200"/>
              <a:ext cx="4343400" cy="2737060"/>
            </a:xfrm>
            <a:prstGeom prst="rect">
              <a:avLst/>
            </a:prstGeom>
            <a:noFill/>
            <a:ln w="9525">
              <a:noFill/>
              <a:miter lim="800000"/>
              <a:headEnd/>
              <a:tailEnd/>
            </a:ln>
            <a:effectLst/>
          </p:spPr>
        </p:pic>
        <p:pic>
          <p:nvPicPr>
            <p:cNvPr id="12" name="Picture 4"/>
            <p:cNvPicPr>
              <a:picLocks noChangeAspect="1" noChangeArrowheads="1"/>
            </p:cNvPicPr>
            <p:nvPr/>
          </p:nvPicPr>
          <p:blipFill>
            <a:blip r:embed="rId4"/>
            <a:srcRect/>
            <a:stretch>
              <a:fillRect/>
            </a:stretch>
          </p:blipFill>
          <p:spPr bwMode="auto">
            <a:xfrm>
              <a:off x="8153400" y="6248400"/>
              <a:ext cx="790575" cy="466725"/>
            </a:xfrm>
            <a:prstGeom prst="rect">
              <a:avLst/>
            </a:prstGeom>
            <a:noFill/>
            <a:ln w="9525">
              <a:noFill/>
              <a:miter lim="800000"/>
              <a:headEnd/>
              <a:tailEnd/>
            </a:ln>
            <a:effectLst/>
          </p:spPr>
        </p:pic>
      </p:grpSp>
      <p:sp>
        <p:nvSpPr>
          <p:cNvPr id="15" name="Rectangle 14"/>
          <p:cNvSpPr/>
          <p:nvPr/>
        </p:nvSpPr>
        <p:spPr>
          <a:xfrm>
            <a:off x="4572000" y="3455719"/>
            <a:ext cx="973777" cy="2612572"/>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8075221" y="3479470"/>
            <a:ext cx="973776" cy="2576946"/>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37335542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509452" y="364454"/>
            <a:ext cx="10920548" cy="1252728"/>
          </a:xfrm>
        </p:spPr>
        <p:txBody>
          <a:bodyPr/>
          <a:lstStyle/>
          <a:p>
            <a:r>
              <a:rPr lang="en-US" dirty="0" smtClean="0">
                <a:latin typeface="Times New Roman" pitchFamily="18" charset="0"/>
                <a:cs typeface="Times New Roman" pitchFamily="18" charset="0"/>
              </a:rPr>
              <a:t>     Recommendation for the Issue</a:t>
            </a:r>
            <a:endParaRPr lang="en-US" dirty="0">
              <a:latin typeface="Times New Roman" pitchFamily="18" charset="0"/>
              <a:cs typeface="Times New Roman" pitchFamily="18" charset="0"/>
            </a:endParaRPr>
          </a:p>
        </p:txBody>
      </p:sp>
      <p:graphicFrame>
        <p:nvGraphicFramePr>
          <p:cNvPr id="8" name="Content Placeholder 3"/>
          <p:cNvGraphicFramePr>
            <a:graphicFrameLocks noGrp="1"/>
          </p:cNvGraphicFramePr>
          <p:nvPr>
            <p:ph idx="1"/>
          </p:nvPr>
        </p:nvGraphicFramePr>
        <p:xfrm>
          <a:off x="509452" y="1983831"/>
          <a:ext cx="10920548" cy="4625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05781856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Module</Template>
  <TotalTime>1731</TotalTime>
  <Words>850</Words>
  <Application>Microsoft Office PowerPoint</Application>
  <PresentationFormat>Custom</PresentationFormat>
  <Paragraphs>47</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Module</vt:lpstr>
      <vt:lpstr>Slide 1</vt:lpstr>
      <vt:lpstr>       Abstract</vt:lpstr>
      <vt:lpstr>    Assumptions and Flow of Analysis</vt:lpstr>
      <vt:lpstr>    Analysis of Most Pressing Problem</vt:lpstr>
      <vt:lpstr>     Analysis of Most Pressing Problem(contd..)</vt:lpstr>
      <vt:lpstr>     Analysis of Most Pressing Problem(contd..)</vt:lpstr>
      <vt:lpstr>      Supply Demand Gap Analysis</vt:lpstr>
      <vt:lpstr>       Root Cause Analysis for Supply- Demand gap</vt:lpstr>
      <vt:lpstr>     Recommendation for the Issue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Aryama</cp:lastModifiedBy>
  <cp:revision>86</cp:revision>
  <dcterms:created xsi:type="dcterms:W3CDTF">2016-06-09T08:16:28Z</dcterms:created>
  <dcterms:modified xsi:type="dcterms:W3CDTF">2018-09-09T05:57:23Z</dcterms:modified>
</cp:coreProperties>
</file>