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9" r:id="rId4"/>
    <p:sldId id="281" r:id="rId5"/>
    <p:sldId id="282" r:id="rId6"/>
    <p:sldId id="288" r:id="rId7"/>
    <p:sldId id="289" r:id="rId8"/>
    <p:sldId id="290" r:id="rId9"/>
    <p:sldId id="291" r:id="rId10"/>
    <p:sldId id="286" r:id="rId11"/>
    <p:sldId id="284" r:id="rId12"/>
    <p:sldId id="287" r:id="rId13"/>
    <p:sldId id="283" r:id="rId14"/>
    <p:sldId id="28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8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7D294-02CE-44AF-A216-37615FFB6E6F}" type="datetimeFigureOut">
              <a:rPr lang="en-IN" smtClean="0"/>
              <a:pPr/>
              <a:t>31-01-2019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EEEC7-D94F-43ED-B80C-921937234D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900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31-Jan-19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2" y="2459388"/>
            <a:ext cx="8144134" cy="1373070"/>
          </a:xfrm>
        </p:spPr>
        <p:txBody>
          <a:bodyPr/>
          <a:lstStyle/>
          <a:p>
            <a:pPr algn="l"/>
            <a:r>
              <a:rPr lang="en-IN" dirty="0" smtClean="0"/>
              <a:t>   HR Analytics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294144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/>
              <a:t>Group: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200" dirty="0" smtClean="0"/>
              <a:t>Aryama Ray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200" dirty="0" err="1" smtClean="0"/>
              <a:t>Arvind</a:t>
            </a:r>
            <a:r>
              <a:rPr lang="en-IN" sz="2200" dirty="0" smtClean="0"/>
              <a:t> Kumar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200" dirty="0" err="1" smtClean="0"/>
              <a:t>Anand</a:t>
            </a:r>
            <a:r>
              <a:rPr lang="en-IN" sz="2200" dirty="0" smtClean="0"/>
              <a:t> </a:t>
            </a:r>
            <a:r>
              <a:rPr lang="en-IN" sz="2200" dirty="0" err="1" smtClean="0"/>
              <a:t>Naik</a:t>
            </a:r>
            <a:endParaRPr lang="en-IN" sz="22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200" dirty="0" err="1" smtClean="0"/>
              <a:t>Chetankumar</a:t>
            </a:r>
            <a:r>
              <a:rPr lang="en-IN" sz="2200" dirty="0" smtClean="0"/>
              <a:t> </a:t>
            </a:r>
            <a:r>
              <a:rPr lang="en-IN" sz="2200" dirty="0" err="1" smtClean="0"/>
              <a:t>Trivedi</a:t>
            </a:r>
            <a:endParaRPr lang="en-IN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fld id="{6D22F896-40B5-4ADD-8801-0D06FADFA095}" type="slidenum">
              <a:rPr lang="en-US" sz="2000" b="1" smtClean="0">
                <a:solidFill>
                  <a:srgbClr val="FFFF00"/>
                </a:solidFill>
              </a:rPr>
              <a:pPr/>
              <a:t>1</a:t>
            </a:fld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52" y="2651760"/>
            <a:ext cx="2899954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56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r>
              <a:rPr lang="en-IN" i="1" dirty="0"/>
              <a:t> </a:t>
            </a:r>
            <a:r>
              <a:rPr lang="en-IN" sz="2000" i="1" dirty="0" smtClean="0"/>
              <a:t>(Time in Office)</a:t>
            </a:r>
            <a:endParaRPr lang="en-IN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1257" y="6317381"/>
            <a:ext cx="500743" cy="540619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10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" y="2050870"/>
            <a:ext cx="4165998" cy="2220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491" y="2050870"/>
            <a:ext cx="3958046" cy="2220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978" y="2062919"/>
            <a:ext cx="3884022" cy="2208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" y="4345985"/>
            <a:ext cx="4165998" cy="2394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492" y="4345985"/>
            <a:ext cx="3958046" cy="2394449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1851" y="4361605"/>
            <a:ext cx="3831768" cy="2169821"/>
          </a:xfrm>
        </p:spPr>
        <p:txBody>
          <a:bodyPr anchor="t">
            <a:noAutofit/>
          </a:bodyPr>
          <a:lstStyle/>
          <a:p>
            <a:r>
              <a:rPr lang="en-IN" i="1" u="sng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Attrition is more amongst the employees who stay late in office.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There is a high co-relation amongst these time related variables. </a:t>
            </a:r>
            <a:endParaRPr lang="en-IN" sz="15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0424" y="99104"/>
            <a:ext cx="1136469" cy="3231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8331" y="99103"/>
            <a:ext cx="1417321" cy="3231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No 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487" y="99104"/>
            <a:ext cx="1832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i="1" dirty="0" smtClean="0">
                <a:solidFill>
                  <a:schemeClr val="bg1"/>
                </a:solidFill>
              </a:rPr>
              <a:t>Colour Legends:</a:t>
            </a:r>
            <a:endParaRPr lang="en-IN" sz="1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Exploratory Data Analysis </a:t>
            </a:r>
            <a:r>
              <a:rPr lang="en-IN" sz="2000" i="1" dirty="0" smtClean="0"/>
              <a:t>(Survey Ratings)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1257" y="6317381"/>
            <a:ext cx="500743" cy="540619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11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" y="2037806"/>
            <a:ext cx="4113747" cy="235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2037806"/>
            <a:ext cx="3984171" cy="2351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851" y="2037805"/>
            <a:ext cx="3910148" cy="2351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" y="4467495"/>
            <a:ext cx="4113747" cy="23513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240" y="4467494"/>
            <a:ext cx="3984171" cy="2351315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1850" y="4505298"/>
            <a:ext cx="3910149" cy="2169821"/>
          </a:xfrm>
        </p:spPr>
        <p:txBody>
          <a:bodyPr anchor="t">
            <a:noAutofit/>
          </a:bodyPr>
          <a:lstStyle/>
          <a:p>
            <a:r>
              <a:rPr lang="en-IN" i="1" u="sng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Employees under lower bucket of survey ratings are more likely to leave. </a:t>
            </a:r>
            <a:endParaRPr lang="en-IN" sz="15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50424" y="99104"/>
            <a:ext cx="1136469" cy="3231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8331" y="99103"/>
            <a:ext cx="1417321" cy="3231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No 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487" y="99104"/>
            <a:ext cx="1832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i="1" dirty="0" smtClean="0">
                <a:solidFill>
                  <a:schemeClr val="bg1"/>
                </a:solidFill>
              </a:rPr>
              <a:t>Colour Legends:</a:t>
            </a:r>
            <a:endParaRPr lang="en-IN" sz="1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44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r>
              <a:rPr lang="en-IN" i="1" dirty="0"/>
              <a:t> </a:t>
            </a:r>
            <a:r>
              <a:rPr lang="en-IN" sz="1600" i="1" dirty="0" smtClean="0"/>
              <a:t>(Monthly Income)</a:t>
            </a:r>
            <a:endParaRPr lang="en-IN" sz="16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5131" y="6317381"/>
            <a:ext cx="526869" cy="540619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12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194" y="6204858"/>
            <a:ext cx="11545701" cy="548639"/>
          </a:xfrm>
        </p:spPr>
        <p:txBody>
          <a:bodyPr anchor="t">
            <a:noAutofit/>
          </a:bodyPr>
          <a:lstStyle/>
          <a:p>
            <a:r>
              <a:rPr lang="en-IN" i="1" u="sng" dirty="0" smtClean="0"/>
              <a:t>Observation:</a:t>
            </a:r>
            <a:r>
              <a:rPr lang="en-IN" i="1" dirty="0" smtClean="0"/>
              <a:t> It seems that attrition is distributed across all income levels.</a:t>
            </a:r>
            <a:r>
              <a:rPr lang="en-IN" sz="1500" i="1" dirty="0" smtClean="0"/>
              <a:t> </a:t>
            </a:r>
            <a:endParaRPr lang="en-IN" sz="15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806"/>
            <a:ext cx="12192000" cy="40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43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/>
              <a:t>Key Parameters for </a:t>
            </a:r>
            <a:r>
              <a:rPr lang="en-IN" dirty="0" smtClean="0"/>
              <a:t>Attrition </a:t>
            </a:r>
            <a:r>
              <a:rPr lang="en-IN" sz="1600" i="1" dirty="0" smtClean="0"/>
              <a:t>(Results of a Model)</a:t>
            </a:r>
            <a:endParaRPr lang="en-IN" sz="16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8195" y="6317381"/>
            <a:ext cx="513806" cy="540619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13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6" y="2011679"/>
            <a:ext cx="12047251" cy="4741818"/>
          </a:xfrm>
        </p:spPr>
        <p:txBody>
          <a:bodyPr anchor="t">
            <a:noAutofit/>
          </a:bodyPr>
          <a:lstStyle/>
          <a:p>
            <a:r>
              <a:rPr lang="en-IN" sz="2000" u="sng" dirty="0" smtClean="0"/>
              <a:t>Following parameters found to highly impact Attrition as per Regression Model: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 smtClean="0"/>
              <a:t>Time spent in office – Employees spending more time after schedule departure time are having more attrition </a:t>
            </a:r>
            <a:r>
              <a:rPr lang="en-IN" sz="1900" i="1" dirty="0">
                <a:solidFill>
                  <a:srgbClr val="FFFF00"/>
                </a:solidFill>
              </a:rPr>
              <a:t>(Regular slogging wears you out </a:t>
            </a:r>
            <a:r>
              <a:rPr lang="en-IN" sz="1900" i="1" dirty="0" smtClean="0">
                <a:solidFill>
                  <a:srgbClr val="FFFF00"/>
                </a:solidFill>
              </a:rPr>
              <a:t>!!)</a:t>
            </a:r>
            <a:endParaRPr lang="en-IN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1900" dirty="0" smtClean="0"/>
              <a:t>Environment Satisfaction – Lower the rating, higher the attrition </a:t>
            </a:r>
            <a:r>
              <a:rPr lang="en-IN" sz="1900" i="1" dirty="0">
                <a:solidFill>
                  <a:srgbClr val="FFFF00"/>
                </a:solidFill>
              </a:rPr>
              <a:t>(It’s an inter-dependable environment)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 smtClean="0"/>
              <a:t>Job Satisfaction – Lower the rating, higher the attrition </a:t>
            </a:r>
            <a:r>
              <a:rPr lang="en-IN" sz="1900" i="1" dirty="0">
                <a:solidFill>
                  <a:srgbClr val="FFFF00"/>
                </a:solidFill>
              </a:rPr>
              <a:t>(Money alone don’t buy happiness !!)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 smtClean="0"/>
              <a:t>Age – Attrition is higher in younger set of employees </a:t>
            </a:r>
            <a:r>
              <a:rPr lang="en-IN" sz="1900" i="1" dirty="0">
                <a:solidFill>
                  <a:srgbClr val="FFFF00"/>
                </a:solidFill>
              </a:rPr>
              <a:t>(Age </a:t>
            </a:r>
            <a:r>
              <a:rPr lang="en-IN" sz="1900" i="1" dirty="0" smtClean="0">
                <a:solidFill>
                  <a:srgbClr val="FFFF00"/>
                </a:solidFill>
              </a:rPr>
              <a:t>brings </a:t>
            </a:r>
            <a:r>
              <a:rPr lang="en-IN" sz="1900" i="1" dirty="0">
                <a:solidFill>
                  <a:srgbClr val="FFFF00"/>
                </a:solidFill>
              </a:rPr>
              <a:t>more maturity !!)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 smtClean="0"/>
              <a:t>Business Travel – Employees who has to travel frequently, more tend to leave the company </a:t>
            </a:r>
            <a:r>
              <a:rPr lang="en-IN" sz="1900" i="1" dirty="0">
                <a:solidFill>
                  <a:srgbClr val="FFFF00"/>
                </a:solidFill>
              </a:rPr>
              <a:t>(Indirectly impacts Work Life Balance !!)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 smtClean="0"/>
              <a:t>Marital Status –Attrition is more in single employees. Married employees seem to be stable at job </a:t>
            </a:r>
            <a:r>
              <a:rPr lang="en-IN" sz="1900" i="1" dirty="0">
                <a:solidFill>
                  <a:srgbClr val="FFFF00"/>
                </a:solidFill>
              </a:rPr>
              <a:t>(More </a:t>
            </a:r>
            <a:r>
              <a:rPr lang="en-IN" sz="1900" i="1" dirty="0" smtClean="0">
                <a:solidFill>
                  <a:srgbClr val="FFFF00"/>
                </a:solidFill>
              </a:rPr>
              <a:t>Freedom being </a:t>
            </a:r>
            <a:r>
              <a:rPr lang="en-IN" sz="1900" i="1" dirty="0">
                <a:solidFill>
                  <a:srgbClr val="FFFF00"/>
                </a:solidFill>
              </a:rPr>
              <a:t>Single !!!)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 smtClean="0"/>
              <a:t>Number of Companies Worked – Employees who have historically worked in more number of companies are more likely to leave faster </a:t>
            </a:r>
            <a:r>
              <a:rPr lang="en-IN" sz="1900" i="1" dirty="0">
                <a:solidFill>
                  <a:srgbClr val="FFFF00"/>
                </a:solidFill>
              </a:rPr>
              <a:t>(Hopping Mentality !!)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900" dirty="0" smtClean="0"/>
              <a:t>Years Since Last Promotion – Employees recently promoted are leaving the company </a:t>
            </a:r>
            <a:r>
              <a:rPr lang="en-IN" sz="1900" i="1" dirty="0" smtClean="0">
                <a:solidFill>
                  <a:srgbClr val="FFFF00"/>
                </a:solidFill>
              </a:rPr>
              <a:t>(Leveraging on recent growth to get more growth outside !!)</a:t>
            </a:r>
            <a:endParaRPr lang="en-IN" sz="1900" i="1" dirty="0">
              <a:solidFill>
                <a:srgbClr val="FFFF00"/>
              </a:solidFill>
            </a:endParaRPr>
          </a:p>
          <a:p>
            <a:endParaRPr lang="en-IN" sz="1900" dirty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xmlns="" val="5380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Robustness of Model </a:t>
            </a:r>
            <a:r>
              <a:rPr lang="en-IN" sz="1600" i="1" dirty="0" smtClean="0"/>
              <a:t>(Model’s Discriminative Power Measures)</a:t>
            </a:r>
            <a:r>
              <a:rPr lang="en-IN" i="1" dirty="0" smtClean="0"/>
              <a:t>	</a:t>
            </a:r>
            <a:endParaRPr lang="en-IN" i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8195" y="6317381"/>
            <a:ext cx="513806" cy="540619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14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" y="2092537"/>
            <a:ext cx="6007861" cy="3222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08" y="2092537"/>
            <a:ext cx="5934892" cy="3222175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28" y="5408024"/>
            <a:ext cx="11756572" cy="1449976"/>
          </a:xfrm>
        </p:spPr>
        <p:txBody>
          <a:bodyPr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i="1" dirty="0">
                <a:solidFill>
                  <a:srgbClr val="FFFF00"/>
                </a:solidFill>
              </a:rPr>
              <a:t>Model has good level of Accuracy = 69.69% , Sensitivity = 68.72% and Specificity = 69.88% at optimal cut-off probability of 0.1616162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i="1" dirty="0">
                <a:solidFill>
                  <a:srgbClr val="FFFF00"/>
                </a:solidFill>
              </a:rPr>
              <a:t>It has a decent Gain and Lift as compared to random model.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i="1" dirty="0">
                <a:solidFill>
                  <a:srgbClr val="FFFF00"/>
                </a:solidFill>
              </a:rPr>
              <a:t>It has KS Statistics of 41.3% at 3rd decile.</a:t>
            </a:r>
          </a:p>
        </p:txBody>
      </p:sp>
    </p:spTree>
    <p:extLst>
      <p:ext uri="{BB962C8B-B14F-4D97-AF65-F5344CB8AC3E}">
        <p14:creationId xmlns:p14="http://schemas.microsoft.com/office/powerpoint/2010/main" xmlns="" val="6646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6"/>
            <a:ext cx="9613862" cy="78784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Thank You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485" y="4667884"/>
            <a:ext cx="143878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26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006" y="1892732"/>
            <a:ext cx="11861073" cy="1150912"/>
          </a:xfrm>
        </p:spPr>
        <p:txBody>
          <a:bodyPr>
            <a:noAutofit/>
          </a:bodyPr>
          <a:lstStyle/>
          <a:p>
            <a:r>
              <a:rPr lang="en-IN" sz="2400" u="sng" dirty="0" smtClean="0"/>
              <a:t>Problem Statement:</a:t>
            </a:r>
            <a:r>
              <a:rPr lang="en-IN" sz="2400" dirty="0" smtClean="0"/>
              <a:t> Company </a:t>
            </a:r>
            <a:r>
              <a:rPr lang="en-IN" sz="2400" dirty="0"/>
              <a:t> is </a:t>
            </a:r>
            <a:r>
              <a:rPr lang="en-IN" sz="2400" dirty="0" smtClean="0"/>
              <a:t>having annual attrition  of 15% and that needs replacement of talent pool from job market.</a:t>
            </a:r>
            <a:endParaRPr lang="en-IN" sz="24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3357" y="2902137"/>
            <a:ext cx="11861073" cy="301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This is bad for the company due to following issues: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Delay meeting projects timelines – Reputation loss amongst customers &amp; partners.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Need recruiting good number of new talents – Sizeable staff is to be maintained in HR.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Lead time to acclimatize new recruits – Need to spend  good amount of resources (time, money &amp; energy) in training before they start delivering.</a:t>
            </a:r>
            <a:endParaRPr lang="en-IN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2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85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Objective and Deliverables</a:t>
            </a:r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2546" y="2200745"/>
            <a:ext cx="11861073" cy="4386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 smtClean="0"/>
              <a:t>Objective: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Find out the factors causing attrition using Data Analytics Tools.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Understand the impact of each identified factors on attrition.</a:t>
            </a:r>
          </a:p>
          <a:p>
            <a:r>
              <a:rPr lang="en-IN" sz="2400" dirty="0" smtClean="0"/>
              <a:t>And therefore facilitate arriving at…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 dirty="0" smtClean="0"/>
              <a:t>Changes to be done in workplace to make employees stay.</a:t>
            </a:r>
          </a:p>
          <a:p>
            <a:endParaRPr lang="en-IN" sz="2400" u="sng" dirty="0" smtClean="0"/>
          </a:p>
          <a:p>
            <a:r>
              <a:rPr lang="en-IN" sz="2400" u="sng" dirty="0" smtClean="0"/>
              <a:t>Deliverables: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Find out probability of attrition using logistic regression model.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Build a robust model which can predict the attrition well.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Modelling Approach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8430869"/>
              </p:ext>
            </p:extLst>
          </p:nvPr>
        </p:nvGraphicFramePr>
        <p:xfrm>
          <a:off x="0" y="1973698"/>
          <a:ext cx="12191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23">
                  <a:extLst>
                    <a:ext uri="{9D8B030D-6E8A-4147-A177-3AD203B41FA5}">
                      <a16:colId xmlns:a16="http://schemas.microsoft.com/office/drawing/2014/main" xmlns="" val="1396194162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xmlns="" val="2661541940"/>
                    </a:ext>
                  </a:extLst>
                </a:gridCol>
                <a:gridCol w="7058296">
                  <a:extLst>
                    <a:ext uri="{9D8B030D-6E8A-4147-A177-3AD203B41FA5}">
                      <a16:colId xmlns:a16="http://schemas.microsoft.com/office/drawing/2014/main" xmlns="" val="821313762"/>
                    </a:ext>
                  </a:extLst>
                </a:gridCol>
              </a:tblGrid>
              <a:tr h="337687">
                <a:tc>
                  <a:txBody>
                    <a:bodyPr/>
                    <a:lstStyle/>
                    <a:p>
                      <a:r>
                        <a:rPr lang="en-IN" dirty="0" smtClean="0"/>
                        <a:t>Steps Followed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Activities</a:t>
                      </a:r>
                      <a:r>
                        <a:rPr lang="en-IN" baseline="0" dirty="0" smtClean="0"/>
                        <a:t> Carried 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Actions Executed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544566"/>
                  </a:ext>
                </a:extLst>
              </a:tr>
              <a:tr h="365827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Acquisition 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Sources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Five data sources identified and acquired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General Data, Employee Survey Ratings, Manager Survey Rating and Attendance Data. Employee ID found to be unique key across sources. 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7676151"/>
                  </a:ext>
                </a:extLst>
              </a:tr>
              <a:tr h="365827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Preparation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De-duplication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treatment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Removal of outliers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 new metrics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 not find any duplicates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across 4410 records.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Attendance data 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Columns with all missing values – Office holiday and hence no attendance, completely removed.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 found in pair on some of the dates for few employees - Employee might be on leave or travel and hence not come to office. Did not removed but did not considered for derived metrics.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dataset – Only 2% of total records were having missing values hence dropped.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Monthly Income has a wide range, found outliers and removed.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time in office is the only newly derived metrics based on attendance data.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718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84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Modelling Approach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57439498"/>
              </p:ext>
            </p:extLst>
          </p:nvPr>
        </p:nvGraphicFramePr>
        <p:xfrm>
          <a:off x="0" y="1973698"/>
          <a:ext cx="1219199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383">
                  <a:extLst>
                    <a:ext uri="{9D8B030D-6E8A-4147-A177-3AD203B41FA5}">
                      <a16:colId xmlns:a16="http://schemas.microsoft.com/office/drawing/2014/main" xmlns="" val="1396194162"/>
                    </a:ext>
                  </a:extLst>
                </a:gridCol>
                <a:gridCol w="3830090">
                  <a:extLst>
                    <a:ext uri="{9D8B030D-6E8A-4147-A177-3AD203B41FA5}">
                      <a16:colId xmlns:a16="http://schemas.microsoft.com/office/drawing/2014/main" xmlns="" val="2661541940"/>
                    </a:ext>
                  </a:extLst>
                </a:gridCol>
                <a:gridCol w="5788526">
                  <a:extLst>
                    <a:ext uri="{9D8B030D-6E8A-4147-A177-3AD203B41FA5}">
                      <a16:colId xmlns:a16="http://schemas.microsoft.com/office/drawing/2014/main" xmlns="" val="821313762"/>
                    </a:ext>
                  </a:extLst>
                </a:gridCol>
              </a:tblGrid>
              <a:tr h="337687">
                <a:tc>
                  <a:txBody>
                    <a:bodyPr/>
                    <a:lstStyle/>
                    <a:p>
                      <a:r>
                        <a:rPr lang="en-IN" dirty="0" smtClean="0"/>
                        <a:t>Steps Followed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Activities</a:t>
                      </a:r>
                      <a:r>
                        <a:rPr lang="en-IN" baseline="0" dirty="0" smtClean="0"/>
                        <a:t> Carried 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Actions Executed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5544566"/>
                  </a:ext>
                </a:extLst>
              </a:tr>
              <a:tr h="365827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Preparation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Binning of categorical variables</a:t>
                      </a:r>
                    </a:p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Normalization of numeric variables</a:t>
                      </a:r>
                    </a:p>
                    <a:p>
                      <a:pPr marL="342900" indent="-342900">
                        <a:buFont typeface="+mj-lt"/>
                        <a:buAutoNum type="arabicPeriod" startAt="5"/>
                      </a:pPr>
                      <a:endParaRPr lang="en-IN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Prepare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final clean dataset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 startAt="5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categorical variables are  logically binned.</a:t>
                      </a:r>
                    </a:p>
                    <a:p>
                      <a:pPr marL="342900" lvl="0" indent="-342900">
                        <a:buFont typeface="+mj-lt"/>
                        <a:buAutoNum type="arabicPeriod" startAt="5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different ranges for different variables. Scaled them to a common range.</a:t>
                      </a:r>
                    </a:p>
                    <a:p>
                      <a:pPr marL="342900" lvl="0" indent="-342900">
                        <a:buFont typeface="+mj-lt"/>
                        <a:buAutoNum type="arabicPeriod" startAt="5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 variables have single value, dropped them. Converted all variables to numeric variables – Total 3969 records with 68 variables.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7188981"/>
                  </a:ext>
                </a:extLst>
              </a:tr>
              <a:tr h="365827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relationship between Attrition and other parameters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Plotted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attrition v/s all parameters and found relationship between them.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225439"/>
                  </a:ext>
                </a:extLst>
              </a:tr>
              <a:tr h="365827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 Regression Model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Prepare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Training &amp; Test data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sufficient records with attrition, hence standard 70:30 ratio taken to prepare training and test datasets.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model built with only few (# 8) but high impact parameters for stability of model. 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820452"/>
                  </a:ext>
                </a:extLst>
              </a:tr>
              <a:tr h="365827"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Model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robustness of model 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tested with optimal</a:t>
                      </a:r>
                      <a:r>
                        <a:rPr lang="en-IN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probability cut-off through Sigmoid Curve, Accuracy, Sensitivity, Specificity, KS Statistics and Lift &amp; Gain Chart of the model.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197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52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r>
              <a:rPr lang="en-IN" i="1" dirty="0"/>
              <a:t> </a:t>
            </a:r>
            <a:r>
              <a:rPr lang="en-IN" sz="2000" i="1" dirty="0" smtClean="0"/>
              <a:t>(Personal Attributes)</a:t>
            </a:r>
            <a:endParaRPr lang="en-IN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3470" y="4361606"/>
            <a:ext cx="3988529" cy="1804064"/>
          </a:xfrm>
        </p:spPr>
        <p:txBody>
          <a:bodyPr anchor="t">
            <a:noAutofit/>
          </a:bodyPr>
          <a:lstStyle/>
          <a:p>
            <a:r>
              <a:rPr lang="en-IN" i="1" u="sng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Young professionals contribute more to attrition rate as compared to older ones.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Single employees have more attrition rate both in absolute terms and its own bin.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Education and Gender do not seem to have impact on attrition.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4619"/>
            <a:ext cx="4167050" cy="2216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492" y="2054619"/>
            <a:ext cx="3944978" cy="2216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45985"/>
            <a:ext cx="4167050" cy="2394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492" y="4345985"/>
            <a:ext cx="3944978" cy="2394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851" y="2054619"/>
            <a:ext cx="3910149" cy="22169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50424" y="99104"/>
            <a:ext cx="1136469" cy="3231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8331" y="99103"/>
            <a:ext cx="1417321" cy="3231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No 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87" y="99104"/>
            <a:ext cx="1832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i="1" dirty="0" smtClean="0">
                <a:solidFill>
                  <a:schemeClr val="bg1"/>
                </a:solidFill>
              </a:rPr>
              <a:t>Colour Legends:</a:t>
            </a:r>
            <a:endParaRPr lang="en-IN" sz="1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3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r>
              <a:rPr lang="en-IN" i="1" dirty="0"/>
              <a:t> </a:t>
            </a:r>
            <a:r>
              <a:rPr lang="en-IN" sz="2000" i="1" dirty="0" smtClean="0"/>
              <a:t>(Company Labels)</a:t>
            </a:r>
            <a:endParaRPr lang="en-IN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1851" y="4361605"/>
            <a:ext cx="3831768" cy="2169821"/>
          </a:xfrm>
        </p:spPr>
        <p:txBody>
          <a:bodyPr anchor="t">
            <a:noAutofit/>
          </a:bodyPr>
          <a:lstStyle/>
          <a:p>
            <a:r>
              <a:rPr lang="en-IN" i="1" u="sng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Attrition rate is evenly distributed across all job  roles, job levels and stock option levels.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HR has more % ratio of attrition v/s no attrition. Though absolute % of attrition is low in HR.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Employees travelling frequently are more prone to attrition.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8369"/>
            <a:ext cx="4167050" cy="2213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492" y="2054619"/>
            <a:ext cx="3944978" cy="2216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851" y="2054619"/>
            <a:ext cx="3910149" cy="2216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" y="4345985"/>
            <a:ext cx="4152934" cy="2394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493" y="4345985"/>
            <a:ext cx="3944978" cy="23944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50424" y="99104"/>
            <a:ext cx="1136469" cy="3231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8331" y="99103"/>
            <a:ext cx="1417321" cy="3231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No 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87" y="99104"/>
            <a:ext cx="1832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i="1" dirty="0" smtClean="0">
                <a:solidFill>
                  <a:schemeClr val="bg1"/>
                </a:solidFill>
              </a:rPr>
              <a:t>Colour Legends:</a:t>
            </a:r>
            <a:endParaRPr lang="en-IN" sz="1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57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r>
              <a:rPr lang="en-IN" i="1" dirty="0"/>
              <a:t> </a:t>
            </a:r>
            <a:r>
              <a:rPr lang="en-IN" sz="2000" i="1" dirty="0" smtClean="0"/>
              <a:t>(Company Labels)</a:t>
            </a:r>
            <a:endParaRPr lang="en-IN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5429" y="4361605"/>
            <a:ext cx="7868190" cy="2287389"/>
          </a:xfrm>
        </p:spPr>
        <p:txBody>
          <a:bodyPr anchor="t">
            <a:noAutofit/>
          </a:bodyPr>
          <a:lstStyle/>
          <a:p>
            <a:r>
              <a:rPr lang="en-IN" i="1" u="sng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Travel distance from home to company does not seem to be a significant factor for an attrition.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% Salary hike does not show clear linear relationship with attrition.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Attrition is more amongst employees who have been imparted regular trainings.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It is observed that employees recently promoted have more attrition.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5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4619"/>
            <a:ext cx="4153987" cy="2216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9" y="2054619"/>
            <a:ext cx="3958041" cy="22169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912" y="2054619"/>
            <a:ext cx="3897088" cy="2216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" y="4361605"/>
            <a:ext cx="4152934" cy="24963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0424" y="99104"/>
            <a:ext cx="1136469" cy="3231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8331" y="99103"/>
            <a:ext cx="1417321" cy="3231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No 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487" y="99104"/>
            <a:ext cx="1832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i="1" dirty="0" smtClean="0">
                <a:solidFill>
                  <a:schemeClr val="bg1"/>
                </a:solidFill>
              </a:rPr>
              <a:t>Colour Legends:</a:t>
            </a:r>
            <a:endParaRPr lang="en-IN" sz="1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02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" y="753227"/>
            <a:ext cx="9613859" cy="1080940"/>
          </a:xfrm>
        </p:spPr>
        <p:txBody>
          <a:bodyPr/>
          <a:lstStyle/>
          <a:p>
            <a:r>
              <a:rPr lang="en-IN" dirty="0" smtClean="0"/>
              <a:t>Exploratory Data Analysis</a:t>
            </a:r>
            <a:r>
              <a:rPr lang="en-IN" i="1" dirty="0"/>
              <a:t> </a:t>
            </a:r>
            <a:r>
              <a:rPr lang="en-IN" sz="2000" i="1" dirty="0" smtClean="0"/>
              <a:t>(Working History)</a:t>
            </a:r>
            <a:endParaRPr lang="en-IN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3895" y="6317381"/>
            <a:ext cx="398105" cy="540619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65" y="692891"/>
            <a:ext cx="1438154" cy="1192511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5429" y="4361605"/>
            <a:ext cx="7868190" cy="2287389"/>
          </a:xfrm>
        </p:spPr>
        <p:txBody>
          <a:bodyPr anchor="t">
            <a:noAutofit/>
          </a:bodyPr>
          <a:lstStyle/>
          <a:p>
            <a:r>
              <a:rPr lang="en-IN" i="1" u="sng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Ratio of % Attrition v/s No Attrition is higher for employees having: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300" i="1" dirty="0"/>
              <a:t>l</a:t>
            </a:r>
            <a:r>
              <a:rPr lang="en-IN" sz="1300" i="1" dirty="0" smtClean="0"/>
              <a:t>esser total working years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300" i="1" dirty="0" smtClean="0"/>
              <a:t>more number of companies worked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300" i="1" dirty="0"/>
              <a:t>l</a:t>
            </a:r>
            <a:r>
              <a:rPr lang="en-IN" sz="1300" i="1" dirty="0" smtClean="0"/>
              <a:t>esser working years in company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300" i="1" dirty="0"/>
              <a:t>l</a:t>
            </a:r>
            <a:r>
              <a:rPr lang="en-IN" sz="1300" i="1" dirty="0" smtClean="0"/>
              <a:t>esser working years with the same manager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i="1" dirty="0" smtClean="0"/>
              <a:t>In absolute terms, % attrition is very high for employees who have hopped to many companies in the past.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500" i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3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4619"/>
            <a:ext cx="4153987" cy="2216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8" y="2054619"/>
            <a:ext cx="3931921" cy="2216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726" y="2054619"/>
            <a:ext cx="3936271" cy="2216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61605"/>
            <a:ext cx="4153987" cy="24373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0424" y="99104"/>
            <a:ext cx="1136469" cy="3231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8331" y="99103"/>
            <a:ext cx="1417321" cy="3231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500" i="1" dirty="0" smtClean="0">
                <a:solidFill>
                  <a:schemeClr val="bg1"/>
                </a:solidFill>
              </a:rPr>
              <a:t>No Attrition</a:t>
            </a:r>
            <a:endParaRPr lang="en-IN" sz="1500" i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487" y="99104"/>
            <a:ext cx="1832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i="1" dirty="0" smtClean="0">
                <a:solidFill>
                  <a:schemeClr val="bg1"/>
                </a:solidFill>
              </a:rPr>
              <a:t>Colour Legends:</a:t>
            </a:r>
            <a:endParaRPr lang="en-IN" sz="1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8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1409</TotalTime>
  <Words>1096</Words>
  <Application>Microsoft Office PowerPoint</Application>
  <PresentationFormat>Custom</PresentationFormat>
  <Paragraphs>153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Berlin</vt:lpstr>
      <vt:lpstr>   HR Analytics </vt:lpstr>
      <vt:lpstr>Problem Statement</vt:lpstr>
      <vt:lpstr>Objective and Deliverables</vt:lpstr>
      <vt:lpstr>Modelling Approach</vt:lpstr>
      <vt:lpstr>Modelling Approach (Contd…)</vt:lpstr>
      <vt:lpstr>Exploratory Data Analysis (Personal Attributes)</vt:lpstr>
      <vt:lpstr>Exploratory Data Analysis (Company Labels)</vt:lpstr>
      <vt:lpstr>Exploratory Data Analysis (Company Labels)</vt:lpstr>
      <vt:lpstr>Exploratory Data Analysis (Working History)</vt:lpstr>
      <vt:lpstr>Exploratory Data Analysis (Time in Office)</vt:lpstr>
      <vt:lpstr>Exploratory Data Analysis (Survey Ratings) </vt:lpstr>
      <vt:lpstr>Exploratory Data Analysis (Monthly Income)</vt:lpstr>
      <vt:lpstr>Key Parameters for Attrition (Results of a Model)</vt:lpstr>
      <vt:lpstr>Robustness of Model (Model’s Discriminative Power Measures)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Trivedi</dc:creator>
  <cp:lastModifiedBy>Aryama</cp:lastModifiedBy>
  <cp:revision>210</cp:revision>
  <dcterms:created xsi:type="dcterms:W3CDTF">2018-06-07T12:27:18Z</dcterms:created>
  <dcterms:modified xsi:type="dcterms:W3CDTF">2019-01-31T05:16:29Z</dcterms:modified>
</cp:coreProperties>
</file>