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9"/>
  </p:notesMasterIdLst>
  <p:sldIdLst>
    <p:sldId id="257" r:id="rId2"/>
    <p:sldId id="258" r:id="rId3"/>
    <p:sldId id="275" r:id="rId4"/>
    <p:sldId id="278" r:id="rId5"/>
    <p:sldId id="276" r:id="rId6"/>
    <p:sldId id="27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-624" y="-102"/>
      </p:cViewPr>
      <p:guideLst>
        <p:guide orient="horz" pos="144"/>
        <p:guide orient="horz" pos="4104"/>
        <p:guide orient="horz" pos="1512"/>
        <p:guide orient="horz" pos="2376"/>
        <p:guide orient="horz" pos="1680"/>
        <p:guide orient="horz" pos="1008"/>
        <p:guide orient="horz" pos="792"/>
        <p:guide orient="horz" pos="2760"/>
        <p:guide pos="240"/>
        <p:guide pos="7440"/>
        <p:guide pos="4824"/>
        <p:guide pos="2016"/>
        <p:guide pos="4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pPr/>
              <a:t>31/01/2019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1337" y="3444079"/>
            <a:ext cx="10750732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Demand and Sales Forecast &amp; Plan</a:t>
            </a:r>
          </a:p>
          <a:p>
            <a:pPr algn="ctr">
              <a:tabLst>
                <a:tab pos="347663" algn="l"/>
              </a:tabLst>
            </a:pPr>
            <a:endParaRPr lang="en-US" sz="2000" b="1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347663" algn="l"/>
              </a:tabLst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xmlns="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1229" y="2637847"/>
            <a:ext cx="644637" cy="5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50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3906713" y="165381"/>
            <a:ext cx="43785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&amp; Approach </a:t>
            </a:r>
            <a:endParaRPr lang="en-US" sz="3200" b="1" dirty="0">
              <a:solidFill>
                <a:srgbClr val="3035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xmlns="" id="{189E3C56-F900-44E7-BF74-7509E4A585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558" y="1463040"/>
            <a:ext cx="1126737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</a:p>
          <a:p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 Sales Plan for next 6 months (January 2015 to June 2015) to plan revenue and inventory accordingly. </a:t>
            </a:r>
          </a:p>
          <a:p>
            <a:endParaRPr lang="en-IN" sz="20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u="sng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use of historical transactional information of sales quantity, revenue and profit for analysis.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 this historical sales into 7 geographical markets and 3 customer segments they belong to.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two most consistently profitable market segments and build a forecast model based on monthly aggregated profit values.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this model to forecast sales quantity and revenue for next 6 months for these two most profitable market segments only.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190"/>
            <a:ext cx="1084217" cy="81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13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1728197" y="96293"/>
            <a:ext cx="80518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Historical Trend – Profits across Segments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xmlns="" id="{189E3C56-F900-44E7-BF74-7509E4A585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190"/>
            <a:ext cx="1084217" cy="8161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129" y="5673001"/>
            <a:ext cx="11701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002060"/>
                </a:solidFill>
              </a:rPr>
              <a:t>Historical trend of profit across segments indicates that Consumer Segment is consistently most profitable segment as compared to other segments.</a:t>
            </a:r>
          </a:p>
          <a:p>
            <a:endParaRPr lang="en-IN" i="1" dirty="0">
              <a:solidFill>
                <a:srgbClr val="002060"/>
              </a:solidFill>
            </a:endParaRPr>
          </a:p>
          <a:p>
            <a:r>
              <a:rPr lang="en-IN" i="1" dirty="0" smtClean="0">
                <a:solidFill>
                  <a:srgbClr val="002060"/>
                </a:solidFill>
              </a:rPr>
              <a:t>Let’s break up profit of Consumer Segment to various Markets.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0" y="992345"/>
            <a:ext cx="11701768" cy="463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1159935" y="96293"/>
            <a:ext cx="91884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Market-wise Profit across Consumer Segment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xmlns="" id="{189E3C56-F900-44E7-BF74-7509E4A585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190"/>
            <a:ext cx="1084217" cy="8161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129" y="5032929"/>
            <a:ext cx="11701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1" dirty="0" smtClean="0">
                <a:solidFill>
                  <a:srgbClr val="002060"/>
                </a:solidFill>
              </a:rPr>
              <a:t>EU and APAC are top consistently profitable markets in the Consumer Segment.</a:t>
            </a:r>
          </a:p>
          <a:p>
            <a:endParaRPr lang="en-IN" i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1" dirty="0" smtClean="0">
                <a:solidFill>
                  <a:srgbClr val="002060"/>
                </a:solidFill>
              </a:rPr>
              <a:t>Statistical analysis using Coefficient of Variations (CV) confirmed that Consumer Segment for EU and APAC  Markets are top 2 consistent market segments.</a:t>
            </a:r>
          </a:p>
          <a:p>
            <a:endParaRPr lang="en-IN" i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1" dirty="0" smtClean="0">
                <a:solidFill>
                  <a:srgbClr val="002060"/>
                </a:solidFill>
              </a:rPr>
              <a:t>Forecast for next 6 months would be made for these two market segments only.</a:t>
            </a:r>
            <a:endParaRPr lang="en-IN" i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821363"/>
            <a:ext cx="6871063" cy="40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41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286846" y="96293"/>
            <a:ext cx="693459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Demand &amp; Sales Revenue Forecast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xmlns="" id="{189E3C56-F900-44E7-BF74-7509E4A585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242033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C7F3CEE-E6DF-48C0-8B9A-22A03DF4C29B}"/>
              </a:ext>
            </a:extLst>
          </p:cNvPr>
          <p:cNvSpPr txBox="1"/>
          <p:nvPr/>
        </p:nvSpPr>
        <p:spPr>
          <a:xfrm>
            <a:off x="11907454" y="638973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190"/>
            <a:ext cx="1084217" cy="8161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3545660"/>
            <a:ext cx="4981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MAPE 30.13%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05109"/>
            <a:ext cx="6054535" cy="2387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466" y="1205108"/>
            <a:ext cx="6054534" cy="23876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37466" y="3545660"/>
            <a:ext cx="4981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MAPE 28.92%.</a:t>
            </a:r>
            <a:endParaRPr lang="en-IN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862147"/>
            <a:ext cx="886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EU Consumer Segment – Sales Demand and Revenue Forecast for 1</a:t>
            </a:r>
            <a:r>
              <a:rPr lang="en-IN" u="sng" baseline="30000" dirty="0" smtClean="0"/>
              <a:t>st</a:t>
            </a:r>
            <a:r>
              <a:rPr lang="en-IN" u="sng" dirty="0" smtClean="0"/>
              <a:t> Jan to 30</a:t>
            </a:r>
            <a:r>
              <a:rPr lang="en-IN" u="sng" baseline="30000" dirty="0" smtClean="0"/>
              <a:t>th</a:t>
            </a:r>
            <a:r>
              <a:rPr lang="en-IN" u="sng" dirty="0" smtClean="0"/>
              <a:t> June 2015</a:t>
            </a:r>
            <a:endParaRPr lang="en-IN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3866610"/>
            <a:ext cx="911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APAC Consumer Segment – Sales Demand and Revenue Forecast for 1</a:t>
            </a:r>
            <a:r>
              <a:rPr lang="en-IN" u="sng" baseline="30000" dirty="0" smtClean="0"/>
              <a:t>st</a:t>
            </a:r>
            <a:r>
              <a:rPr lang="en-IN" u="sng" dirty="0" smtClean="0"/>
              <a:t> Jan to 30</a:t>
            </a:r>
            <a:r>
              <a:rPr lang="en-IN" u="sng" baseline="30000" dirty="0" smtClean="0"/>
              <a:t>th</a:t>
            </a:r>
            <a:r>
              <a:rPr lang="en-IN" u="sng" dirty="0" smtClean="0"/>
              <a:t> June 2015</a:t>
            </a:r>
            <a:endParaRPr lang="en-IN" u="sn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83416"/>
            <a:ext cx="6054534" cy="233593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466" y="4183416"/>
            <a:ext cx="6054534" cy="233593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0" y="6471748"/>
            <a:ext cx="4981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MAPE 26.24%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37466" y="6471748"/>
            <a:ext cx="4981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MAPE 27.69%</a:t>
            </a:r>
          </a:p>
        </p:txBody>
      </p:sp>
    </p:spTree>
    <p:extLst>
      <p:ext uri="{BB962C8B-B14F-4D97-AF65-F5344CB8AC3E}">
        <p14:creationId xmlns:p14="http://schemas.microsoft.com/office/powerpoint/2010/main" xmlns="" val="117605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3671038" y="96293"/>
            <a:ext cx="416620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Business Implications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xmlns="" id="{189E3C56-F900-44E7-BF74-7509E4A585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190"/>
            <a:ext cx="1084217" cy="8161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817" y="1031958"/>
            <a:ext cx="119002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 smtClean="0">
                <a:solidFill>
                  <a:srgbClr val="002060"/>
                </a:solidFill>
              </a:rPr>
              <a:t>Demand </a:t>
            </a:r>
            <a:r>
              <a:rPr lang="en-IN" b="1" dirty="0">
                <a:solidFill>
                  <a:srgbClr val="002060"/>
                </a:solidFill>
              </a:rPr>
              <a:t>in EU region for Consumer Segment will hit the </a:t>
            </a:r>
            <a:r>
              <a:rPr lang="en-IN" b="1" dirty="0" smtClean="0">
                <a:solidFill>
                  <a:srgbClr val="002060"/>
                </a:solidFill>
              </a:rPr>
              <a:t>trough </a:t>
            </a:r>
            <a:r>
              <a:rPr lang="en-IN" b="1" dirty="0">
                <a:solidFill>
                  <a:srgbClr val="002060"/>
                </a:solidFill>
              </a:rPr>
              <a:t>of seasonal cycle by February 2015 and then will </a:t>
            </a:r>
            <a:r>
              <a:rPr lang="en-IN" b="1" dirty="0" smtClean="0">
                <a:solidFill>
                  <a:srgbClr val="002060"/>
                </a:solidFill>
              </a:rPr>
              <a:t>take upward trend.</a:t>
            </a:r>
          </a:p>
          <a:p>
            <a:pPr marL="342900" indent="-342900">
              <a:buFont typeface="+mj-lt"/>
              <a:buAutoNum type="arabicPeriod"/>
            </a:pPr>
            <a:endParaRPr lang="en-IN" b="1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002060"/>
                </a:solidFill>
              </a:rPr>
              <a:t>Sales revenue </a:t>
            </a:r>
            <a:r>
              <a:rPr lang="en-IN" b="1" dirty="0" smtClean="0">
                <a:solidFill>
                  <a:srgbClr val="002060"/>
                </a:solidFill>
              </a:rPr>
              <a:t> in EU region for Consumer Segment for </a:t>
            </a:r>
            <a:r>
              <a:rPr lang="en-IN" b="1" dirty="0">
                <a:solidFill>
                  <a:srgbClr val="002060"/>
                </a:solidFill>
              </a:rPr>
              <a:t>the next 6 months will remain relatively stagnant indicating </a:t>
            </a:r>
            <a:r>
              <a:rPr lang="en-IN" b="1" dirty="0" smtClean="0">
                <a:solidFill>
                  <a:srgbClr val="002060"/>
                </a:solidFill>
              </a:rPr>
              <a:t>pressure on price and therefore margin.</a:t>
            </a:r>
            <a:endParaRPr lang="en-IN" b="1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b="1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smtClean="0">
                <a:solidFill>
                  <a:srgbClr val="002060"/>
                </a:solidFill>
              </a:rPr>
              <a:t>Demand and Sales Revenue in APAC Consumer Segment for next 6 months seems to be flat throughout. </a:t>
            </a:r>
          </a:p>
          <a:p>
            <a:pPr marL="342900" indent="-342900">
              <a:buFont typeface="+mj-lt"/>
              <a:buAutoNum type="arabicPeriod"/>
            </a:pPr>
            <a:endParaRPr lang="en-IN" b="1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smtClean="0">
                <a:solidFill>
                  <a:srgbClr val="002060"/>
                </a:solidFill>
              </a:rPr>
              <a:t>Overall profit margin for these two most profitable segments will be under pressure and will remain stagnant.</a:t>
            </a:r>
          </a:p>
        </p:txBody>
      </p:sp>
    </p:spTree>
    <p:extLst>
      <p:ext uri="{BB962C8B-B14F-4D97-AF65-F5344CB8AC3E}">
        <p14:creationId xmlns:p14="http://schemas.microsoft.com/office/powerpoint/2010/main" xmlns="" val="27625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3337" y="1626919"/>
            <a:ext cx="1271865" cy="10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56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360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2</vt:lpstr>
      <vt:lpstr>Slide 2</vt:lpstr>
      <vt:lpstr>Slide 2</vt:lpstr>
      <vt:lpstr>Slide 2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2019-01-27T06:51:01Z</dcterms:created>
  <dcterms:modified xsi:type="dcterms:W3CDTF">2019-01-31T05:10:41Z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