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72" r:id="rId6"/>
    <p:sldId id="267" r:id="rId7"/>
    <p:sldId id="271" r:id="rId8"/>
    <p:sldId id="270" r:id="rId9"/>
    <p:sldId id="274" r:id="rId10"/>
    <p:sldId id="27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60F7B"/>
    <a:srgbClr val="146E4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32" autoAdjust="0"/>
    <p:restoredTop sz="94660"/>
  </p:normalViewPr>
  <p:slideViewPr>
    <p:cSldViewPr snapToGrid="0">
      <p:cViewPr>
        <p:scale>
          <a:sx n="80" d="100"/>
          <a:sy n="80" d="100"/>
        </p:scale>
        <p:origin x="-354" y="6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61B1E-F4FD-4DAC-A782-E501E21F1F97}" type="doc">
      <dgm:prSet loTypeId="urn:microsoft.com/office/officeart/2005/8/layout/vProcess5" loCatId="process" qsTypeId="urn:microsoft.com/office/officeart/2005/8/quickstyle/3d6" qsCatId="3D" csTypeId="urn:microsoft.com/office/officeart/2005/8/colors/accent2_1" csCatId="accent2" phldr="1"/>
      <dgm:spPr/>
      <dgm:t>
        <a:bodyPr/>
        <a:lstStyle/>
        <a:p>
          <a:endParaRPr lang="en-US"/>
        </a:p>
      </dgm:t>
    </dgm:pt>
    <dgm:pt modelId="{E92CDA1E-1D4C-45BA-95FA-D2500EFB92E4}">
      <dgm:prSet phldrT="[Text]"/>
      <dgm:spPr/>
      <dgm:t>
        <a:bodyPr/>
        <a:lstStyle/>
        <a:p>
          <a:pPr algn="r"/>
          <a:r>
            <a:rPr lang="en-US" dirty="0" smtClean="0">
              <a:effectLst/>
            </a:rPr>
            <a:t>Data Cleaning</a:t>
          </a:r>
          <a:endParaRPr lang="en-US" dirty="0">
            <a:effectLst/>
          </a:endParaRPr>
        </a:p>
      </dgm:t>
    </dgm:pt>
    <dgm:pt modelId="{D3902874-A989-4060-8D41-95EA5CFA63B6}" type="parTrans" cxnId="{C430FB87-870B-4C6E-B88F-D64F298DD197}">
      <dgm:prSet/>
      <dgm:spPr/>
      <dgm:t>
        <a:bodyPr/>
        <a:lstStyle/>
        <a:p>
          <a:endParaRPr lang="en-US"/>
        </a:p>
      </dgm:t>
    </dgm:pt>
    <dgm:pt modelId="{B3908FB5-1D8A-489E-9784-B3E4A9B889C1}" type="sibTrans" cxnId="{C430FB87-870B-4C6E-B88F-D64F298DD197}">
      <dgm:prSet/>
      <dgm:spPr/>
      <dgm:t>
        <a:bodyPr/>
        <a:lstStyle/>
        <a:p>
          <a:endParaRPr lang="en-US"/>
        </a:p>
      </dgm:t>
    </dgm:pt>
    <dgm:pt modelId="{EC852A40-330B-48F4-9340-B903E8BC54EF}">
      <dgm:prSet phldrT="[Text]"/>
      <dgm:spPr/>
      <dgm:t>
        <a:bodyPr/>
        <a:lstStyle/>
        <a:p>
          <a:pPr algn="r"/>
          <a:r>
            <a:rPr lang="en-US" dirty="0" smtClean="0"/>
            <a:t>Identify unique keys</a:t>
          </a:r>
          <a:endParaRPr lang="en-US" dirty="0"/>
        </a:p>
      </dgm:t>
    </dgm:pt>
    <dgm:pt modelId="{2AAD894F-947C-40ED-8D8B-8488DBB22E3A}" type="parTrans" cxnId="{ACD66800-32C2-4E44-B660-F1184355931E}">
      <dgm:prSet/>
      <dgm:spPr/>
      <dgm:t>
        <a:bodyPr/>
        <a:lstStyle/>
        <a:p>
          <a:endParaRPr lang="en-US"/>
        </a:p>
      </dgm:t>
    </dgm:pt>
    <dgm:pt modelId="{2EF9AE36-A036-491C-A5B1-3BB9EE606A29}" type="sibTrans" cxnId="{ACD66800-32C2-4E44-B660-F1184355931E}">
      <dgm:prSet/>
      <dgm:spPr/>
      <dgm:t>
        <a:bodyPr/>
        <a:lstStyle/>
        <a:p>
          <a:endParaRPr lang="en-US"/>
        </a:p>
      </dgm:t>
    </dgm:pt>
    <dgm:pt modelId="{2F9BD25A-56F3-448D-9C2C-7D3A06EA073D}">
      <dgm:prSet phldrT="[Text]"/>
      <dgm:spPr/>
      <dgm:t>
        <a:bodyPr/>
        <a:lstStyle/>
        <a:p>
          <a:pPr algn="r"/>
          <a:r>
            <a:rPr lang="en-US" dirty="0" smtClean="0"/>
            <a:t>EDA</a:t>
          </a:r>
          <a:endParaRPr lang="en-US" dirty="0"/>
        </a:p>
      </dgm:t>
    </dgm:pt>
    <dgm:pt modelId="{0DA5BD1F-B343-4778-8587-250232433557}" type="parTrans" cxnId="{265E7EF7-6B57-4BE1-B489-029B6AFA23E2}">
      <dgm:prSet/>
      <dgm:spPr/>
      <dgm:t>
        <a:bodyPr/>
        <a:lstStyle/>
        <a:p>
          <a:endParaRPr lang="en-US"/>
        </a:p>
      </dgm:t>
    </dgm:pt>
    <dgm:pt modelId="{18D17350-AB3A-4D93-8D0D-9862082D6F90}" type="sibTrans" cxnId="{265E7EF7-6B57-4BE1-B489-029B6AFA23E2}">
      <dgm:prSet/>
      <dgm:spPr/>
      <dgm:t>
        <a:bodyPr/>
        <a:lstStyle/>
        <a:p>
          <a:endParaRPr lang="en-US"/>
        </a:p>
      </dgm:t>
    </dgm:pt>
    <dgm:pt modelId="{1A125C3E-E708-4753-B4F8-28248856F4A9}">
      <dgm:prSet/>
      <dgm:spPr/>
      <dgm:t>
        <a:bodyPr/>
        <a:lstStyle/>
        <a:p>
          <a:pPr algn="r"/>
          <a:r>
            <a:rPr lang="en-US" dirty="0" smtClean="0"/>
            <a:t>Resolving data quality issue</a:t>
          </a:r>
          <a:endParaRPr lang="en-US" dirty="0"/>
        </a:p>
      </dgm:t>
    </dgm:pt>
    <dgm:pt modelId="{8560C6D0-B26F-400E-9D37-6C7D931BC48D}" type="parTrans" cxnId="{17E64F05-20E6-4E7C-9445-29932FE774F4}">
      <dgm:prSet/>
      <dgm:spPr/>
      <dgm:t>
        <a:bodyPr/>
        <a:lstStyle/>
        <a:p>
          <a:endParaRPr lang="en-US"/>
        </a:p>
      </dgm:t>
    </dgm:pt>
    <dgm:pt modelId="{6F557ED9-2900-4190-AF65-25779C66FADC}" type="sibTrans" cxnId="{17E64F05-20E6-4E7C-9445-29932FE774F4}">
      <dgm:prSet/>
      <dgm:spPr/>
      <dgm:t>
        <a:bodyPr/>
        <a:lstStyle/>
        <a:p>
          <a:endParaRPr lang="en-US"/>
        </a:p>
      </dgm:t>
    </dgm:pt>
    <dgm:pt modelId="{BA92BA43-7D82-4F5F-9033-B48824F6C81D}" type="pres">
      <dgm:prSet presAssocID="{5F261B1E-F4FD-4DAC-A782-E501E21F1F97}" presName="outerComposite" presStyleCnt="0">
        <dgm:presLayoutVars>
          <dgm:chMax val="5"/>
          <dgm:dir/>
          <dgm:resizeHandles val="exact"/>
        </dgm:presLayoutVars>
      </dgm:prSet>
      <dgm:spPr/>
      <dgm:t>
        <a:bodyPr/>
        <a:lstStyle/>
        <a:p>
          <a:endParaRPr lang="en-US"/>
        </a:p>
      </dgm:t>
    </dgm:pt>
    <dgm:pt modelId="{98D0C382-05E2-4C42-8B14-2A4C949A5273}" type="pres">
      <dgm:prSet presAssocID="{5F261B1E-F4FD-4DAC-A782-E501E21F1F97}" presName="dummyMaxCanvas" presStyleCnt="0">
        <dgm:presLayoutVars/>
      </dgm:prSet>
      <dgm:spPr/>
    </dgm:pt>
    <dgm:pt modelId="{6BBD880A-1A1D-4B1C-94D0-886ED0993B7B}" type="pres">
      <dgm:prSet presAssocID="{5F261B1E-F4FD-4DAC-A782-E501E21F1F97}" presName="FourNodes_1" presStyleLbl="node1" presStyleIdx="0" presStyleCnt="4" custLinFactNeighborX="-344" custLinFactNeighborY="-20054">
        <dgm:presLayoutVars>
          <dgm:bulletEnabled val="1"/>
        </dgm:presLayoutVars>
      </dgm:prSet>
      <dgm:spPr/>
      <dgm:t>
        <a:bodyPr/>
        <a:lstStyle/>
        <a:p>
          <a:endParaRPr lang="en-US"/>
        </a:p>
      </dgm:t>
    </dgm:pt>
    <dgm:pt modelId="{EEDFEFD1-EE2E-4A01-A2D2-BCD678F7112D}" type="pres">
      <dgm:prSet presAssocID="{5F261B1E-F4FD-4DAC-A782-E501E21F1F97}" presName="FourNodes_2" presStyleLbl="node1" presStyleIdx="1" presStyleCnt="4">
        <dgm:presLayoutVars>
          <dgm:bulletEnabled val="1"/>
        </dgm:presLayoutVars>
      </dgm:prSet>
      <dgm:spPr/>
      <dgm:t>
        <a:bodyPr/>
        <a:lstStyle/>
        <a:p>
          <a:endParaRPr lang="en-US"/>
        </a:p>
      </dgm:t>
    </dgm:pt>
    <dgm:pt modelId="{1C22900D-E809-4404-9E11-BDADF8E5B895}" type="pres">
      <dgm:prSet presAssocID="{5F261B1E-F4FD-4DAC-A782-E501E21F1F97}" presName="FourNodes_3" presStyleLbl="node1" presStyleIdx="2" presStyleCnt="4">
        <dgm:presLayoutVars>
          <dgm:bulletEnabled val="1"/>
        </dgm:presLayoutVars>
      </dgm:prSet>
      <dgm:spPr/>
      <dgm:t>
        <a:bodyPr/>
        <a:lstStyle/>
        <a:p>
          <a:endParaRPr lang="en-US"/>
        </a:p>
      </dgm:t>
    </dgm:pt>
    <dgm:pt modelId="{E4AF5032-F241-4255-A69D-5AE660DB43B0}" type="pres">
      <dgm:prSet presAssocID="{5F261B1E-F4FD-4DAC-A782-E501E21F1F97}" presName="FourNodes_4" presStyleLbl="node1" presStyleIdx="3" presStyleCnt="4">
        <dgm:presLayoutVars>
          <dgm:bulletEnabled val="1"/>
        </dgm:presLayoutVars>
      </dgm:prSet>
      <dgm:spPr/>
      <dgm:t>
        <a:bodyPr/>
        <a:lstStyle/>
        <a:p>
          <a:endParaRPr lang="en-US"/>
        </a:p>
      </dgm:t>
    </dgm:pt>
    <dgm:pt modelId="{ED658E57-F0F7-4FD3-9C62-6A7C8AC4A85D}" type="pres">
      <dgm:prSet presAssocID="{5F261B1E-F4FD-4DAC-A782-E501E21F1F97}" presName="FourConn_1-2" presStyleLbl="fgAccFollowNode1" presStyleIdx="0" presStyleCnt="3">
        <dgm:presLayoutVars>
          <dgm:bulletEnabled val="1"/>
        </dgm:presLayoutVars>
      </dgm:prSet>
      <dgm:spPr/>
      <dgm:t>
        <a:bodyPr/>
        <a:lstStyle/>
        <a:p>
          <a:endParaRPr lang="en-US"/>
        </a:p>
      </dgm:t>
    </dgm:pt>
    <dgm:pt modelId="{902D2A7E-761F-4377-823A-2D5D23CF2842}" type="pres">
      <dgm:prSet presAssocID="{5F261B1E-F4FD-4DAC-A782-E501E21F1F97}" presName="FourConn_2-3" presStyleLbl="fgAccFollowNode1" presStyleIdx="1" presStyleCnt="3">
        <dgm:presLayoutVars>
          <dgm:bulletEnabled val="1"/>
        </dgm:presLayoutVars>
      </dgm:prSet>
      <dgm:spPr/>
      <dgm:t>
        <a:bodyPr/>
        <a:lstStyle/>
        <a:p>
          <a:endParaRPr lang="en-US"/>
        </a:p>
      </dgm:t>
    </dgm:pt>
    <dgm:pt modelId="{54DBF7B3-6591-48F3-B358-2997A5C35224}" type="pres">
      <dgm:prSet presAssocID="{5F261B1E-F4FD-4DAC-A782-E501E21F1F97}" presName="FourConn_3-4" presStyleLbl="fgAccFollowNode1" presStyleIdx="2" presStyleCnt="3">
        <dgm:presLayoutVars>
          <dgm:bulletEnabled val="1"/>
        </dgm:presLayoutVars>
      </dgm:prSet>
      <dgm:spPr/>
      <dgm:t>
        <a:bodyPr/>
        <a:lstStyle/>
        <a:p>
          <a:endParaRPr lang="en-US"/>
        </a:p>
      </dgm:t>
    </dgm:pt>
    <dgm:pt modelId="{786D78D2-B836-4F05-AC1C-4CB805E427BA}" type="pres">
      <dgm:prSet presAssocID="{5F261B1E-F4FD-4DAC-A782-E501E21F1F97}" presName="FourNodes_1_text" presStyleLbl="node1" presStyleIdx="3" presStyleCnt="4">
        <dgm:presLayoutVars>
          <dgm:bulletEnabled val="1"/>
        </dgm:presLayoutVars>
      </dgm:prSet>
      <dgm:spPr/>
      <dgm:t>
        <a:bodyPr/>
        <a:lstStyle/>
        <a:p>
          <a:endParaRPr lang="en-US"/>
        </a:p>
      </dgm:t>
    </dgm:pt>
    <dgm:pt modelId="{EA467B3F-07C7-462A-8E77-DB458B0EAC41}" type="pres">
      <dgm:prSet presAssocID="{5F261B1E-F4FD-4DAC-A782-E501E21F1F97}" presName="FourNodes_2_text" presStyleLbl="node1" presStyleIdx="3" presStyleCnt="4">
        <dgm:presLayoutVars>
          <dgm:bulletEnabled val="1"/>
        </dgm:presLayoutVars>
      </dgm:prSet>
      <dgm:spPr/>
      <dgm:t>
        <a:bodyPr/>
        <a:lstStyle/>
        <a:p>
          <a:endParaRPr lang="en-US"/>
        </a:p>
      </dgm:t>
    </dgm:pt>
    <dgm:pt modelId="{972FAD2B-8CDB-4A37-A203-A4053015F96C}" type="pres">
      <dgm:prSet presAssocID="{5F261B1E-F4FD-4DAC-A782-E501E21F1F97}" presName="FourNodes_3_text" presStyleLbl="node1" presStyleIdx="3" presStyleCnt="4">
        <dgm:presLayoutVars>
          <dgm:bulletEnabled val="1"/>
        </dgm:presLayoutVars>
      </dgm:prSet>
      <dgm:spPr/>
      <dgm:t>
        <a:bodyPr/>
        <a:lstStyle/>
        <a:p>
          <a:endParaRPr lang="en-US"/>
        </a:p>
      </dgm:t>
    </dgm:pt>
    <dgm:pt modelId="{CD6E5376-AC47-4F7B-B36B-69B010DC328B}" type="pres">
      <dgm:prSet presAssocID="{5F261B1E-F4FD-4DAC-A782-E501E21F1F97}" presName="FourNodes_4_text" presStyleLbl="node1" presStyleIdx="3" presStyleCnt="4">
        <dgm:presLayoutVars>
          <dgm:bulletEnabled val="1"/>
        </dgm:presLayoutVars>
      </dgm:prSet>
      <dgm:spPr/>
      <dgm:t>
        <a:bodyPr/>
        <a:lstStyle/>
        <a:p>
          <a:endParaRPr lang="en-US"/>
        </a:p>
      </dgm:t>
    </dgm:pt>
  </dgm:ptLst>
  <dgm:cxnLst>
    <dgm:cxn modelId="{13480559-2B88-451D-8D44-E832AEEF36B2}" type="presOf" srcId="{6F557ED9-2900-4190-AF65-25779C66FADC}" destId="{902D2A7E-761F-4377-823A-2D5D23CF2842}" srcOrd="0" destOrd="0" presId="urn:microsoft.com/office/officeart/2005/8/layout/vProcess5"/>
    <dgm:cxn modelId="{BF2039FA-877F-4E54-BCA5-7C2EA0EC7AB7}" type="presOf" srcId="{E92CDA1E-1D4C-45BA-95FA-D2500EFB92E4}" destId="{6BBD880A-1A1D-4B1C-94D0-886ED0993B7B}" srcOrd="0" destOrd="0" presId="urn:microsoft.com/office/officeart/2005/8/layout/vProcess5"/>
    <dgm:cxn modelId="{51A4DEE3-A7AC-48D2-ACF2-27718C1152B0}" type="presOf" srcId="{1A125C3E-E708-4753-B4F8-28248856F4A9}" destId="{EA467B3F-07C7-462A-8E77-DB458B0EAC41}" srcOrd="1" destOrd="0" presId="urn:microsoft.com/office/officeart/2005/8/layout/vProcess5"/>
    <dgm:cxn modelId="{24231DD8-4710-4871-9C79-B5A53905D1F6}" type="presOf" srcId="{5F261B1E-F4FD-4DAC-A782-E501E21F1F97}" destId="{BA92BA43-7D82-4F5F-9033-B48824F6C81D}" srcOrd="0" destOrd="0" presId="urn:microsoft.com/office/officeart/2005/8/layout/vProcess5"/>
    <dgm:cxn modelId="{36E8A705-A655-4F5D-B27D-49A98E6A58C0}" type="presOf" srcId="{2F9BD25A-56F3-448D-9C2C-7D3A06EA073D}" destId="{E4AF5032-F241-4255-A69D-5AE660DB43B0}" srcOrd="0" destOrd="0" presId="urn:microsoft.com/office/officeart/2005/8/layout/vProcess5"/>
    <dgm:cxn modelId="{ACD66800-32C2-4E44-B660-F1184355931E}" srcId="{5F261B1E-F4FD-4DAC-A782-E501E21F1F97}" destId="{EC852A40-330B-48F4-9340-B903E8BC54EF}" srcOrd="2" destOrd="0" parTransId="{2AAD894F-947C-40ED-8D8B-8488DBB22E3A}" sibTransId="{2EF9AE36-A036-491C-A5B1-3BB9EE606A29}"/>
    <dgm:cxn modelId="{C430FB87-870B-4C6E-B88F-D64F298DD197}" srcId="{5F261B1E-F4FD-4DAC-A782-E501E21F1F97}" destId="{E92CDA1E-1D4C-45BA-95FA-D2500EFB92E4}" srcOrd="0" destOrd="0" parTransId="{D3902874-A989-4060-8D41-95EA5CFA63B6}" sibTransId="{B3908FB5-1D8A-489E-9784-B3E4A9B889C1}"/>
    <dgm:cxn modelId="{75C796C9-58AA-43D4-9280-3B13F75559AA}" type="presOf" srcId="{2F9BD25A-56F3-448D-9C2C-7D3A06EA073D}" destId="{CD6E5376-AC47-4F7B-B36B-69B010DC328B}" srcOrd="1" destOrd="0" presId="urn:microsoft.com/office/officeart/2005/8/layout/vProcess5"/>
    <dgm:cxn modelId="{C7B37805-96F0-4DE4-88F4-12094DA9FD26}" type="presOf" srcId="{E92CDA1E-1D4C-45BA-95FA-D2500EFB92E4}" destId="{786D78D2-B836-4F05-AC1C-4CB805E427BA}" srcOrd="1" destOrd="0" presId="urn:microsoft.com/office/officeart/2005/8/layout/vProcess5"/>
    <dgm:cxn modelId="{17E64F05-20E6-4E7C-9445-29932FE774F4}" srcId="{5F261B1E-F4FD-4DAC-A782-E501E21F1F97}" destId="{1A125C3E-E708-4753-B4F8-28248856F4A9}" srcOrd="1" destOrd="0" parTransId="{8560C6D0-B26F-400E-9D37-6C7D931BC48D}" sibTransId="{6F557ED9-2900-4190-AF65-25779C66FADC}"/>
    <dgm:cxn modelId="{265E7EF7-6B57-4BE1-B489-029B6AFA23E2}" srcId="{5F261B1E-F4FD-4DAC-A782-E501E21F1F97}" destId="{2F9BD25A-56F3-448D-9C2C-7D3A06EA073D}" srcOrd="3" destOrd="0" parTransId="{0DA5BD1F-B343-4778-8587-250232433557}" sibTransId="{18D17350-AB3A-4D93-8D0D-9862082D6F90}"/>
    <dgm:cxn modelId="{BAABBF68-ED01-4050-AA9D-8834DDE228B8}" type="presOf" srcId="{1A125C3E-E708-4753-B4F8-28248856F4A9}" destId="{EEDFEFD1-EE2E-4A01-A2D2-BCD678F7112D}" srcOrd="0" destOrd="0" presId="urn:microsoft.com/office/officeart/2005/8/layout/vProcess5"/>
    <dgm:cxn modelId="{D687AAC4-9E1E-45E7-8887-C851DB6F16B2}" type="presOf" srcId="{EC852A40-330B-48F4-9340-B903E8BC54EF}" destId="{972FAD2B-8CDB-4A37-A203-A4053015F96C}" srcOrd="1" destOrd="0" presId="urn:microsoft.com/office/officeart/2005/8/layout/vProcess5"/>
    <dgm:cxn modelId="{AF2C3044-2B15-4991-90A3-8D37F413A393}" type="presOf" srcId="{EC852A40-330B-48F4-9340-B903E8BC54EF}" destId="{1C22900D-E809-4404-9E11-BDADF8E5B895}" srcOrd="0" destOrd="0" presId="urn:microsoft.com/office/officeart/2005/8/layout/vProcess5"/>
    <dgm:cxn modelId="{0B2B2F2F-33CF-4162-A86D-F87583C422B6}" type="presOf" srcId="{2EF9AE36-A036-491C-A5B1-3BB9EE606A29}" destId="{54DBF7B3-6591-48F3-B358-2997A5C35224}" srcOrd="0" destOrd="0" presId="urn:microsoft.com/office/officeart/2005/8/layout/vProcess5"/>
    <dgm:cxn modelId="{C7151C95-69EB-4B14-A3C8-DE15D5A3FD44}" type="presOf" srcId="{B3908FB5-1D8A-489E-9784-B3E4A9B889C1}" destId="{ED658E57-F0F7-4FD3-9C62-6A7C8AC4A85D}" srcOrd="0" destOrd="0" presId="urn:microsoft.com/office/officeart/2005/8/layout/vProcess5"/>
    <dgm:cxn modelId="{7C95469C-2889-4958-A48A-2CD55F42C132}" type="presParOf" srcId="{BA92BA43-7D82-4F5F-9033-B48824F6C81D}" destId="{98D0C382-05E2-4C42-8B14-2A4C949A5273}" srcOrd="0" destOrd="0" presId="urn:microsoft.com/office/officeart/2005/8/layout/vProcess5"/>
    <dgm:cxn modelId="{C49B5E63-A1B8-4F8E-951D-835E7DB99529}" type="presParOf" srcId="{BA92BA43-7D82-4F5F-9033-B48824F6C81D}" destId="{6BBD880A-1A1D-4B1C-94D0-886ED0993B7B}" srcOrd="1" destOrd="0" presId="urn:microsoft.com/office/officeart/2005/8/layout/vProcess5"/>
    <dgm:cxn modelId="{4D14F6BF-1754-4A46-9CAB-02BB81AA72C2}" type="presParOf" srcId="{BA92BA43-7D82-4F5F-9033-B48824F6C81D}" destId="{EEDFEFD1-EE2E-4A01-A2D2-BCD678F7112D}" srcOrd="2" destOrd="0" presId="urn:microsoft.com/office/officeart/2005/8/layout/vProcess5"/>
    <dgm:cxn modelId="{A1417A68-6A4B-4DAD-9083-36AB711FC472}" type="presParOf" srcId="{BA92BA43-7D82-4F5F-9033-B48824F6C81D}" destId="{1C22900D-E809-4404-9E11-BDADF8E5B895}" srcOrd="3" destOrd="0" presId="urn:microsoft.com/office/officeart/2005/8/layout/vProcess5"/>
    <dgm:cxn modelId="{7440B133-BD53-442B-A383-B89A3DADF341}" type="presParOf" srcId="{BA92BA43-7D82-4F5F-9033-B48824F6C81D}" destId="{E4AF5032-F241-4255-A69D-5AE660DB43B0}" srcOrd="4" destOrd="0" presId="urn:microsoft.com/office/officeart/2005/8/layout/vProcess5"/>
    <dgm:cxn modelId="{0EA5863D-F3F9-4B3B-B026-F20451B372A9}" type="presParOf" srcId="{BA92BA43-7D82-4F5F-9033-B48824F6C81D}" destId="{ED658E57-F0F7-4FD3-9C62-6A7C8AC4A85D}" srcOrd="5" destOrd="0" presId="urn:microsoft.com/office/officeart/2005/8/layout/vProcess5"/>
    <dgm:cxn modelId="{AE70781A-6159-4E44-995B-BD88F948EE89}" type="presParOf" srcId="{BA92BA43-7D82-4F5F-9033-B48824F6C81D}" destId="{902D2A7E-761F-4377-823A-2D5D23CF2842}" srcOrd="6" destOrd="0" presId="urn:microsoft.com/office/officeart/2005/8/layout/vProcess5"/>
    <dgm:cxn modelId="{A637BCC3-3550-4FC5-9CDE-E3965E650AE9}" type="presParOf" srcId="{BA92BA43-7D82-4F5F-9033-B48824F6C81D}" destId="{54DBF7B3-6591-48F3-B358-2997A5C35224}" srcOrd="7" destOrd="0" presId="urn:microsoft.com/office/officeart/2005/8/layout/vProcess5"/>
    <dgm:cxn modelId="{01F94ED7-C34E-47AD-9424-E9E80C23EE99}" type="presParOf" srcId="{BA92BA43-7D82-4F5F-9033-B48824F6C81D}" destId="{786D78D2-B836-4F05-AC1C-4CB805E427BA}" srcOrd="8" destOrd="0" presId="urn:microsoft.com/office/officeart/2005/8/layout/vProcess5"/>
    <dgm:cxn modelId="{D1E13050-3E91-40F3-9213-3CE9A1A9C985}" type="presParOf" srcId="{BA92BA43-7D82-4F5F-9033-B48824F6C81D}" destId="{EA467B3F-07C7-462A-8E77-DB458B0EAC41}" srcOrd="9" destOrd="0" presId="urn:microsoft.com/office/officeart/2005/8/layout/vProcess5"/>
    <dgm:cxn modelId="{C028E26D-298D-4837-AEBD-3B7B30E5C235}" type="presParOf" srcId="{BA92BA43-7D82-4F5F-9033-B48824F6C81D}" destId="{972FAD2B-8CDB-4A37-A203-A4053015F96C}" srcOrd="10" destOrd="0" presId="urn:microsoft.com/office/officeart/2005/8/layout/vProcess5"/>
    <dgm:cxn modelId="{0FF35B9B-7BCE-448C-BDA2-AD97EBB79378}" type="presParOf" srcId="{BA92BA43-7D82-4F5F-9033-B48824F6C81D}" destId="{CD6E5376-AC47-4F7B-B36B-69B010DC328B}" srcOrd="11" destOrd="0" presId="urn:microsoft.com/office/officeart/2005/8/layout/vProcess5"/>
  </dgm:cxnLst>
  <dgm:bg>
    <a:effectLst>
      <a:outerShdw blurRad="50800" dist="50800" dir="5400000" algn="ctr" rotWithShape="0">
        <a:srgbClr val="000000">
          <a:alpha val="10000"/>
        </a:srgbClr>
      </a:outerShdw>
    </a:effectLst>
  </dgm:bg>
  <dgm:whole/>
</dgm:dataModel>
</file>

<file path=ppt/diagrams/data2.xml><?xml version="1.0" encoding="utf-8"?>
<dgm:dataModel xmlns:dgm="http://schemas.openxmlformats.org/drawingml/2006/diagram" xmlns:a="http://schemas.openxmlformats.org/drawingml/2006/main">
  <dgm:ptLst>
    <dgm:pt modelId="{EA69A6C0-C08A-4DD6-989E-47C407F5B672}"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US"/>
        </a:p>
      </dgm:t>
    </dgm:pt>
    <dgm:pt modelId="{0028216B-31F3-4668-BA4E-424450413A6D}">
      <dgm:prSet phldrT="[Text]"/>
      <dgm:spPr/>
      <dgm:t>
        <a:bodyPr/>
        <a:lstStyle/>
        <a:p>
          <a:r>
            <a:rPr lang="en-US" dirty="0" smtClean="0"/>
            <a:t>Installment amount  and monthly income (</a:t>
          </a:r>
          <a:r>
            <a:rPr lang="en-US" dirty="0" err="1" smtClean="0"/>
            <a:t>i.e</a:t>
          </a:r>
          <a:r>
            <a:rPr lang="en-US" dirty="0" smtClean="0"/>
            <a:t> annual income)</a:t>
          </a:r>
          <a:endParaRPr lang="en-US" dirty="0"/>
        </a:p>
      </dgm:t>
    </dgm:pt>
    <dgm:pt modelId="{1F7371B2-0718-4A74-8C56-70540FC8A56C}" type="parTrans" cxnId="{333381CA-6338-4B35-A5DA-66BFC5352F1B}">
      <dgm:prSet/>
      <dgm:spPr/>
      <dgm:t>
        <a:bodyPr/>
        <a:lstStyle/>
        <a:p>
          <a:endParaRPr lang="en-US"/>
        </a:p>
      </dgm:t>
    </dgm:pt>
    <dgm:pt modelId="{3A537DFA-5EFF-4A31-8AF2-1D0258AEAD8A}" type="sibTrans" cxnId="{333381CA-6338-4B35-A5DA-66BFC5352F1B}">
      <dgm:prSet/>
      <dgm:spPr/>
      <dgm:t>
        <a:bodyPr/>
        <a:lstStyle/>
        <a:p>
          <a:endParaRPr lang="en-US"/>
        </a:p>
      </dgm:t>
    </dgm:pt>
    <dgm:pt modelId="{355DA729-CFE8-4FE1-94F7-7B5A0794A1B2}">
      <dgm:prSet phldrT="[Text]"/>
      <dgm:spPr/>
      <dgm:t>
        <a:bodyPr/>
        <a:lstStyle/>
        <a:p>
          <a:r>
            <a:rPr lang="en-US" dirty="0" smtClean="0"/>
            <a:t>Borrower’s State</a:t>
          </a:r>
          <a:endParaRPr lang="en-US" dirty="0"/>
        </a:p>
      </dgm:t>
    </dgm:pt>
    <dgm:pt modelId="{8092D624-F9B3-4D6D-8D39-347BA286008F}" type="parTrans" cxnId="{BE54B3ED-4974-477A-B51E-0B590B98D15B}">
      <dgm:prSet/>
      <dgm:spPr/>
      <dgm:t>
        <a:bodyPr/>
        <a:lstStyle/>
        <a:p>
          <a:endParaRPr lang="en-US"/>
        </a:p>
      </dgm:t>
    </dgm:pt>
    <dgm:pt modelId="{53103AE6-0496-400E-A555-23B697D544DF}" type="sibTrans" cxnId="{BE54B3ED-4974-477A-B51E-0B590B98D15B}">
      <dgm:prSet/>
      <dgm:spPr/>
      <dgm:t>
        <a:bodyPr/>
        <a:lstStyle/>
        <a:p>
          <a:endParaRPr lang="en-US"/>
        </a:p>
      </dgm:t>
    </dgm:pt>
    <dgm:pt modelId="{05550DB3-4EE8-40DF-91F4-F3815F34794A}">
      <dgm:prSet phldrT="[Text]"/>
      <dgm:spPr/>
      <dgm:t>
        <a:bodyPr/>
        <a:lstStyle/>
        <a:p>
          <a:r>
            <a:rPr lang="en-US" dirty="0" smtClean="0"/>
            <a:t>Earliest Credit Line</a:t>
          </a:r>
          <a:endParaRPr lang="en-US" dirty="0"/>
        </a:p>
      </dgm:t>
    </dgm:pt>
    <dgm:pt modelId="{565AA929-3434-446F-8B24-79143F8A1FEA}" type="parTrans" cxnId="{42B39752-6CCE-49A6-85E3-32C1AA318D93}">
      <dgm:prSet/>
      <dgm:spPr/>
      <dgm:t>
        <a:bodyPr/>
        <a:lstStyle/>
        <a:p>
          <a:endParaRPr lang="en-US"/>
        </a:p>
      </dgm:t>
    </dgm:pt>
    <dgm:pt modelId="{B05D22B8-FC0C-4558-90BA-D560E383D570}" type="sibTrans" cxnId="{42B39752-6CCE-49A6-85E3-32C1AA318D93}">
      <dgm:prSet/>
      <dgm:spPr/>
      <dgm:t>
        <a:bodyPr/>
        <a:lstStyle/>
        <a:p>
          <a:endParaRPr lang="en-US"/>
        </a:p>
      </dgm:t>
    </dgm:pt>
    <dgm:pt modelId="{7E404743-FC23-4F3E-86FE-B0B93708B65D}">
      <dgm:prSet/>
      <dgm:spPr/>
      <dgm:t>
        <a:bodyPr/>
        <a:lstStyle/>
        <a:p>
          <a:r>
            <a:rPr lang="en-US" dirty="0" smtClean="0"/>
            <a:t>Sub-grade and Loan Term</a:t>
          </a:r>
          <a:endParaRPr lang="en-US" dirty="0"/>
        </a:p>
      </dgm:t>
    </dgm:pt>
    <dgm:pt modelId="{A521C378-2B45-4D81-81A1-8FFF0B32BD29}" type="parTrans" cxnId="{6372767F-A620-49DD-8D7C-A4D723AC299D}">
      <dgm:prSet/>
      <dgm:spPr/>
      <dgm:t>
        <a:bodyPr/>
        <a:lstStyle/>
        <a:p>
          <a:endParaRPr lang="en-US"/>
        </a:p>
      </dgm:t>
    </dgm:pt>
    <dgm:pt modelId="{33BBC02A-3A15-4B95-B5D8-EC831C098023}" type="sibTrans" cxnId="{6372767F-A620-49DD-8D7C-A4D723AC299D}">
      <dgm:prSet/>
      <dgm:spPr/>
      <dgm:t>
        <a:bodyPr/>
        <a:lstStyle/>
        <a:p>
          <a:endParaRPr lang="en-US"/>
        </a:p>
      </dgm:t>
    </dgm:pt>
    <dgm:pt modelId="{7F5EDEB5-ECAA-4B36-BDCA-2D0B92F253AE}">
      <dgm:prSet/>
      <dgm:spPr/>
      <dgm:t>
        <a:bodyPr/>
        <a:lstStyle/>
        <a:p>
          <a:r>
            <a:rPr lang="en-US" dirty="0" smtClean="0"/>
            <a:t>Employment Length</a:t>
          </a:r>
          <a:endParaRPr lang="en-US" dirty="0"/>
        </a:p>
      </dgm:t>
    </dgm:pt>
    <dgm:pt modelId="{B6658B54-CBF1-4477-BCB7-93F30A5AB448}" type="parTrans" cxnId="{3202D29A-52F1-4BA0-9147-0399680A9FF4}">
      <dgm:prSet/>
      <dgm:spPr/>
      <dgm:t>
        <a:bodyPr/>
        <a:lstStyle/>
        <a:p>
          <a:endParaRPr lang="en-US"/>
        </a:p>
      </dgm:t>
    </dgm:pt>
    <dgm:pt modelId="{01415848-ACF9-4D54-93C4-D68C9C87259D}" type="sibTrans" cxnId="{3202D29A-52F1-4BA0-9147-0399680A9FF4}">
      <dgm:prSet/>
      <dgm:spPr/>
      <dgm:t>
        <a:bodyPr/>
        <a:lstStyle/>
        <a:p>
          <a:endParaRPr lang="en-US"/>
        </a:p>
      </dgm:t>
    </dgm:pt>
    <dgm:pt modelId="{EE143050-01D5-4675-8CE4-9C360615BEDA}">
      <dgm:prSet/>
      <dgm:spPr/>
      <dgm:t>
        <a:bodyPr/>
        <a:lstStyle/>
        <a:p>
          <a:r>
            <a:rPr lang="en-US" smtClean="0"/>
            <a:t>Purpose of Loan</a:t>
          </a:r>
          <a:endParaRPr lang="en-US" dirty="0"/>
        </a:p>
      </dgm:t>
    </dgm:pt>
    <dgm:pt modelId="{737240E8-C48E-42B1-A54B-169F1BA7520A}" type="parTrans" cxnId="{F807079E-A17A-474F-ABC4-324DF817320F}">
      <dgm:prSet/>
      <dgm:spPr/>
      <dgm:t>
        <a:bodyPr/>
        <a:lstStyle/>
        <a:p>
          <a:endParaRPr lang="en-US"/>
        </a:p>
      </dgm:t>
    </dgm:pt>
    <dgm:pt modelId="{9AB9D13C-BD1E-45FB-B936-A467570B6FD7}" type="sibTrans" cxnId="{F807079E-A17A-474F-ABC4-324DF817320F}">
      <dgm:prSet/>
      <dgm:spPr/>
      <dgm:t>
        <a:bodyPr/>
        <a:lstStyle/>
        <a:p>
          <a:endParaRPr lang="en-US"/>
        </a:p>
      </dgm:t>
    </dgm:pt>
    <dgm:pt modelId="{178BA767-D1D9-47FD-AF7F-2552C7F719DA}" type="pres">
      <dgm:prSet presAssocID="{EA69A6C0-C08A-4DD6-989E-47C407F5B672}" presName="linear" presStyleCnt="0">
        <dgm:presLayoutVars>
          <dgm:dir/>
          <dgm:animLvl val="lvl"/>
          <dgm:resizeHandles val="exact"/>
        </dgm:presLayoutVars>
      </dgm:prSet>
      <dgm:spPr/>
      <dgm:t>
        <a:bodyPr/>
        <a:lstStyle/>
        <a:p>
          <a:endParaRPr lang="en-US"/>
        </a:p>
      </dgm:t>
    </dgm:pt>
    <dgm:pt modelId="{D6BA89D4-7C72-4F99-B2BA-4B83AC7011E1}" type="pres">
      <dgm:prSet presAssocID="{0028216B-31F3-4668-BA4E-424450413A6D}" presName="parentLin" presStyleCnt="0"/>
      <dgm:spPr/>
    </dgm:pt>
    <dgm:pt modelId="{133D0161-3AEF-4989-9E0A-92BB3B665CA8}" type="pres">
      <dgm:prSet presAssocID="{0028216B-31F3-4668-BA4E-424450413A6D}" presName="parentLeftMargin" presStyleLbl="node1" presStyleIdx="0" presStyleCnt="6"/>
      <dgm:spPr/>
      <dgm:t>
        <a:bodyPr/>
        <a:lstStyle/>
        <a:p>
          <a:endParaRPr lang="en-US"/>
        </a:p>
      </dgm:t>
    </dgm:pt>
    <dgm:pt modelId="{25061238-EC36-41F1-84DD-FAA8C4BFBF06}" type="pres">
      <dgm:prSet presAssocID="{0028216B-31F3-4668-BA4E-424450413A6D}" presName="parentText" presStyleLbl="node1" presStyleIdx="0" presStyleCnt="6">
        <dgm:presLayoutVars>
          <dgm:chMax val="0"/>
          <dgm:bulletEnabled val="1"/>
        </dgm:presLayoutVars>
      </dgm:prSet>
      <dgm:spPr/>
      <dgm:t>
        <a:bodyPr/>
        <a:lstStyle/>
        <a:p>
          <a:endParaRPr lang="en-US"/>
        </a:p>
      </dgm:t>
    </dgm:pt>
    <dgm:pt modelId="{BD33048F-BBBC-4168-9009-B088888123B2}" type="pres">
      <dgm:prSet presAssocID="{0028216B-31F3-4668-BA4E-424450413A6D}" presName="negativeSpace" presStyleCnt="0"/>
      <dgm:spPr/>
    </dgm:pt>
    <dgm:pt modelId="{048F4433-1E75-4B37-81FD-5443EEEDB3D1}" type="pres">
      <dgm:prSet presAssocID="{0028216B-31F3-4668-BA4E-424450413A6D}" presName="childText" presStyleLbl="conFgAcc1" presStyleIdx="0" presStyleCnt="6">
        <dgm:presLayoutVars>
          <dgm:bulletEnabled val="1"/>
        </dgm:presLayoutVars>
      </dgm:prSet>
      <dgm:spPr/>
    </dgm:pt>
    <dgm:pt modelId="{1096FD1E-E2D5-48A4-8303-74B008E4E821}" type="pres">
      <dgm:prSet presAssocID="{3A537DFA-5EFF-4A31-8AF2-1D0258AEAD8A}" presName="spaceBetweenRectangles" presStyleCnt="0"/>
      <dgm:spPr/>
    </dgm:pt>
    <dgm:pt modelId="{39FD0D6B-5B0B-4511-BC87-6031C3663943}" type="pres">
      <dgm:prSet presAssocID="{7E404743-FC23-4F3E-86FE-B0B93708B65D}" presName="parentLin" presStyleCnt="0"/>
      <dgm:spPr/>
    </dgm:pt>
    <dgm:pt modelId="{7D5D65C9-7393-44FD-AD44-6050CB14F3B4}" type="pres">
      <dgm:prSet presAssocID="{7E404743-FC23-4F3E-86FE-B0B93708B65D}" presName="parentLeftMargin" presStyleLbl="node1" presStyleIdx="0" presStyleCnt="6"/>
      <dgm:spPr/>
      <dgm:t>
        <a:bodyPr/>
        <a:lstStyle/>
        <a:p>
          <a:endParaRPr lang="en-US"/>
        </a:p>
      </dgm:t>
    </dgm:pt>
    <dgm:pt modelId="{1DD1372B-C754-4C2F-A0EE-4C374F715B87}" type="pres">
      <dgm:prSet presAssocID="{7E404743-FC23-4F3E-86FE-B0B93708B65D}" presName="parentText" presStyleLbl="node1" presStyleIdx="1" presStyleCnt="6">
        <dgm:presLayoutVars>
          <dgm:chMax val="0"/>
          <dgm:bulletEnabled val="1"/>
        </dgm:presLayoutVars>
      </dgm:prSet>
      <dgm:spPr/>
      <dgm:t>
        <a:bodyPr/>
        <a:lstStyle/>
        <a:p>
          <a:endParaRPr lang="en-US"/>
        </a:p>
      </dgm:t>
    </dgm:pt>
    <dgm:pt modelId="{6018D366-FCAC-4DF4-A6E9-5EBF282648AC}" type="pres">
      <dgm:prSet presAssocID="{7E404743-FC23-4F3E-86FE-B0B93708B65D}" presName="negativeSpace" presStyleCnt="0"/>
      <dgm:spPr/>
    </dgm:pt>
    <dgm:pt modelId="{E0465A11-801E-4D5B-90FA-DB4F16012A35}" type="pres">
      <dgm:prSet presAssocID="{7E404743-FC23-4F3E-86FE-B0B93708B65D}" presName="childText" presStyleLbl="conFgAcc1" presStyleIdx="1" presStyleCnt="6">
        <dgm:presLayoutVars>
          <dgm:bulletEnabled val="1"/>
        </dgm:presLayoutVars>
      </dgm:prSet>
      <dgm:spPr/>
    </dgm:pt>
    <dgm:pt modelId="{D3B97CD0-7B5F-469D-8395-265BA1E844BF}" type="pres">
      <dgm:prSet presAssocID="{33BBC02A-3A15-4B95-B5D8-EC831C098023}" presName="spaceBetweenRectangles" presStyleCnt="0"/>
      <dgm:spPr/>
    </dgm:pt>
    <dgm:pt modelId="{651BFD6C-4175-4016-B2AB-13A4F265C0E4}" type="pres">
      <dgm:prSet presAssocID="{7F5EDEB5-ECAA-4B36-BDCA-2D0B92F253AE}" presName="parentLin" presStyleCnt="0"/>
      <dgm:spPr/>
    </dgm:pt>
    <dgm:pt modelId="{E19C0DAC-EC0C-4B61-B608-258C9DEAE430}" type="pres">
      <dgm:prSet presAssocID="{7F5EDEB5-ECAA-4B36-BDCA-2D0B92F253AE}" presName="parentLeftMargin" presStyleLbl="node1" presStyleIdx="1" presStyleCnt="6"/>
      <dgm:spPr/>
      <dgm:t>
        <a:bodyPr/>
        <a:lstStyle/>
        <a:p>
          <a:endParaRPr lang="en-US"/>
        </a:p>
      </dgm:t>
    </dgm:pt>
    <dgm:pt modelId="{66FC9A7B-D19E-4C5F-A1D7-75DE036AFC56}" type="pres">
      <dgm:prSet presAssocID="{7F5EDEB5-ECAA-4B36-BDCA-2D0B92F253AE}" presName="parentText" presStyleLbl="node1" presStyleIdx="2" presStyleCnt="6">
        <dgm:presLayoutVars>
          <dgm:chMax val="0"/>
          <dgm:bulletEnabled val="1"/>
        </dgm:presLayoutVars>
      </dgm:prSet>
      <dgm:spPr/>
      <dgm:t>
        <a:bodyPr/>
        <a:lstStyle/>
        <a:p>
          <a:endParaRPr lang="en-US"/>
        </a:p>
      </dgm:t>
    </dgm:pt>
    <dgm:pt modelId="{72BC767A-1A55-48F0-B235-06DB041FF321}" type="pres">
      <dgm:prSet presAssocID="{7F5EDEB5-ECAA-4B36-BDCA-2D0B92F253AE}" presName="negativeSpace" presStyleCnt="0"/>
      <dgm:spPr/>
    </dgm:pt>
    <dgm:pt modelId="{42F8033E-3F98-43FE-AB12-76F5A680DB9D}" type="pres">
      <dgm:prSet presAssocID="{7F5EDEB5-ECAA-4B36-BDCA-2D0B92F253AE}" presName="childText" presStyleLbl="conFgAcc1" presStyleIdx="2" presStyleCnt="6">
        <dgm:presLayoutVars>
          <dgm:bulletEnabled val="1"/>
        </dgm:presLayoutVars>
      </dgm:prSet>
      <dgm:spPr/>
    </dgm:pt>
    <dgm:pt modelId="{DD7A086C-1EEB-4FE3-83F8-4A435E9A20E6}" type="pres">
      <dgm:prSet presAssocID="{01415848-ACF9-4D54-93C4-D68C9C87259D}" presName="spaceBetweenRectangles" presStyleCnt="0"/>
      <dgm:spPr/>
    </dgm:pt>
    <dgm:pt modelId="{E2862A13-8C3C-4FB2-ADD7-BF0D445BF932}" type="pres">
      <dgm:prSet presAssocID="{EE143050-01D5-4675-8CE4-9C360615BEDA}" presName="parentLin" presStyleCnt="0"/>
      <dgm:spPr/>
    </dgm:pt>
    <dgm:pt modelId="{9D28900E-18E2-4A02-BEDC-3FDD691CE884}" type="pres">
      <dgm:prSet presAssocID="{EE143050-01D5-4675-8CE4-9C360615BEDA}" presName="parentLeftMargin" presStyleLbl="node1" presStyleIdx="2" presStyleCnt="6"/>
      <dgm:spPr/>
      <dgm:t>
        <a:bodyPr/>
        <a:lstStyle/>
        <a:p>
          <a:endParaRPr lang="en-US"/>
        </a:p>
      </dgm:t>
    </dgm:pt>
    <dgm:pt modelId="{CF53E8D3-273D-460C-A5C2-073F2169F4EE}" type="pres">
      <dgm:prSet presAssocID="{EE143050-01D5-4675-8CE4-9C360615BEDA}" presName="parentText" presStyleLbl="node1" presStyleIdx="3" presStyleCnt="6">
        <dgm:presLayoutVars>
          <dgm:chMax val="0"/>
          <dgm:bulletEnabled val="1"/>
        </dgm:presLayoutVars>
      </dgm:prSet>
      <dgm:spPr/>
      <dgm:t>
        <a:bodyPr/>
        <a:lstStyle/>
        <a:p>
          <a:endParaRPr lang="en-US"/>
        </a:p>
      </dgm:t>
    </dgm:pt>
    <dgm:pt modelId="{90E2C629-4D6F-42F2-BA0E-54A5E90091C0}" type="pres">
      <dgm:prSet presAssocID="{EE143050-01D5-4675-8CE4-9C360615BEDA}" presName="negativeSpace" presStyleCnt="0"/>
      <dgm:spPr/>
    </dgm:pt>
    <dgm:pt modelId="{9E6CD614-B4AF-431A-840D-E56761C38ED8}" type="pres">
      <dgm:prSet presAssocID="{EE143050-01D5-4675-8CE4-9C360615BEDA}" presName="childText" presStyleLbl="conFgAcc1" presStyleIdx="3" presStyleCnt="6">
        <dgm:presLayoutVars>
          <dgm:bulletEnabled val="1"/>
        </dgm:presLayoutVars>
      </dgm:prSet>
      <dgm:spPr/>
    </dgm:pt>
    <dgm:pt modelId="{AEE4D979-7E4C-49E3-AD57-20215776CD8A}" type="pres">
      <dgm:prSet presAssocID="{9AB9D13C-BD1E-45FB-B936-A467570B6FD7}" presName="spaceBetweenRectangles" presStyleCnt="0"/>
      <dgm:spPr/>
    </dgm:pt>
    <dgm:pt modelId="{1EF7794C-462A-4137-AC96-D7058B3D8DA3}" type="pres">
      <dgm:prSet presAssocID="{355DA729-CFE8-4FE1-94F7-7B5A0794A1B2}" presName="parentLin" presStyleCnt="0"/>
      <dgm:spPr/>
    </dgm:pt>
    <dgm:pt modelId="{07D58888-0E7C-47B9-94FD-5E32F34D92FC}" type="pres">
      <dgm:prSet presAssocID="{355DA729-CFE8-4FE1-94F7-7B5A0794A1B2}" presName="parentLeftMargin" presStyleLbl="node1" presStyleIdx="3" presStyleCnt="6"/>
      <dgm:spPr/>
      <dgm:t>
        <a:bodyPr/>
        <a:lstStyle/>
        <a:p>
          <a:endParaRPr lang="en-US"/>
        </a:p>
      </dgm:t>
    </dgm:pt>
    <dgm:pt modelId="{8F6DA82E-7881-4C69-BB89-3403BCD81D8C}" type="pres">
      <dgm:prSet presAssocID="{355DA729-CFE8-4FE1-94F7-7B5A0794A1B2}" presName="parentText" presStyleLbl="node1" presStyleIdx="4" presStyleCnt="6">
        <dgm:presLayoutVars>
          <dgm:chMax val="0"/>
          <dgm:bulletEnabled val="1"/>
        </dgm:presLayoutVars>
      </dgm:prSet>
      <dgm:spPr/>
      <dgm:t>
        <a:bodyPr/>
        <a:lstStyle/>
        <a:p>
          <a:endParaRPr lang="en-US"/>
        </a:p>
      </dgm:t>
    </dgm:pt>
    <dgm:pt modelId="{864C8C6D-AD8C-41F8-8011-F86E2F06AEBE}" type="pres">
      <dgm:prSet presAssocID="{355DA729-CFE8-4FE1-94F7-7B5A0794A1B2}" presName="negativeSpace" presStyleCnt="0"/>
      <dgm:spPr/>
    </dgm:pt>
    <dgm:pt modelId="{C86E82A7-DB29-4AA3-8F4C-A2185FF88A88}" type="pres">
      <dgm:prSet presAssocID="{355DA729-CFE8-4FE1-94F7-7B5A0794A1B2}" presName="childText" presStyleLbl="conFgAcc1" presStyleIdx="4" presStyleCnt="6">
        <dgm:presLayoutVars>
          <dgm:bulletEnabled val="1"/>
        </dgm:presLayoutVars>
      </dgm:prSet>
      <dgm:spPr/>
    </dgm:pt>
    <dgm:pt modelId="{AE519F9B-2AB2-456A-BBD3-78A46DFA0D0F}" type="pres">
      <dgm:prSet presAssocID="{53103AE6-0496-400E-A555-23B697D544DF}" presName="spaceBetweenRectangles" presStyleCnt="0"/>
      <dgm:spPr/>
    </dgm:pt>
    <dgm:pt modelId="{D56E0C3F-EDF3-4863-A52B-44F65EA08CB3}" type="pres">
      <dgm:prSet presAssocID="{05550DB3-4EE8-40DF-91F4-F3815F34794A}" presName="parentLin" presStyleCnt="0"/>
      <dgm:spPr/>
    </dgm:pt>
    <dgm:pt modelId="{6D0CC35F-45CE-469B-86B5-3A0E4FFDE14D}" type="pres">
      <dgm:prSet presAssocID="{05550DB3-4EE8-40DF-91F4-F3815F34794A}" presName="parentLeftMargin" presStyleLbl="node1" presStyleIdx="4" presStyleCnt="6"/>
      <dgm:spPr/>
      <dgm:t>
        <a:bodyPr/>
        <a:lstStyle/>
        <a:p>
          <a:endParaRPr lang="en-US"/>
        </a:p>
      </dgm:t>
    </dgm:pt>
    <dgm:pt modelId="{B678C87D-0899-4D49-9A51-830C2BA33460}" type="pres">
      <dgm:prSet presAssocID="{05550DB3-4EE8-40DF-91F4-F3815F34794A}" presName="parentText" presStyleLbl="node1" presStyleIdx="5" presStyleCnt="6">
        <dgm:presLayoutVars>
          <dgm:chMax val="0"/>
          <dgm:bulletEnabled val="1"/>
        </dgm:presLayoutVars>
      </dgm:prSet>
      <dgm:spPr/>
      <dgm:t>
        <a:bodyPr/>
        <a:lstStyle/>
        <a:p>
          <a:endParaRPr lang="en-US"/>
        </a:p>
      </dgm:t>
    </dgm:pt>
    <dgm:pt modelId="{9026D12F-E0EF-44CF-923C-DBE17E978818}" type="pres">
      <dgm:prSet presAssocID="{05550DB3-4EE8-40DF-91F4-F3815F34794A}" presName="negativeSpace" presStyleCnt="0"/>
      <dgm:spPr/>
    </dgm:pt>
    <dgm:pt modelId="{3F254D2C-0017-459D-B888-A83061210BBC}" type="pres">
      <dgm:prSet presAssocID="{05550DB3-4EE8-40DF-91F4-F3815F34794A}" presName="childText" presStyleLbl="conFgAcc1" presStyleIdx="5" presStyleCnt="6">
        <dgm:presLayoutVars>
          <dgm:bulletEnabled val="1"/>
        </dgm:presLayoutVars>
      </dgm:prSet>
      <dgm:spPr/>
    </dgm:pt>
  </dgm:ptLst>
  <dgm:cxnLst>
    <dgm:cxn modelId="{3202D29A-52F1-4BA0-9147-0399680A9FF4}" srcId="{EA69A6C0-C08A-4DD6-989E-47C407F5B672}" destId="{7F5EDEB5-ECAA-4B36-BDCA-2D0B92F253AE}" srcOrd="2" destOrd="0" parTransId="{B6658B54-CBF1-4477-BCB7-93F30A5AB448}" sibTransId="{01415848-ACF9-4D54-93C4-D68C9C87259D}"/>
    <dgm:cxn modelId="{997531CC-40A7-4536-8BDB-758673EED139}" type="presOf" srcId="{7F5EDEB5-ECAA-4B36-BDCA-2D0B92F253AE}" destId="{66FC9A7B-D19E-4C5F-A1D7-75DE036AFC56}" srcOrd="1" destOrd="0" presId="urn:microsoft.com/office/officeart/2005/8/layout/list1"/>
    <dgm:cxn modelId="{29CEE909-FD24-4780-802D-E5FE297764D6}" type="presOf" srcId="{7E404743-FC23-4F3E-86FE-B0B93708B65D}" destId="{1DD1372B-C754-4C2F-A0EE-4C374F715B87}" srcOrd="1" destOrd="0" presId="urn:microsoft.com/office/officeart/2005/8/layout/list1"/>
    <dgm:cxn modelId="{333381CA-6338-4B35-A5DA-66BFC5352F1B}" srcId="{EA69A6C0-C08A-4DD6-989E-47C407F5B672}" destId="{0028216B-31F3-4668-BA4E-424450413A6D}" srcOrd="0" destOrd="0" parTransId="{1F7371B2-0718-4A74-8C56-70540FC8A56C}" sibTransId="{3A537DFA-5EFF-4A31-8AF2-1D0258AEAD8A}"/>
    <dgm:cxn modelId="{C490C09C-7139-4170-B992-3D117255E26E}" type="presOf" srcId="{355DA729-CFE8-4FE1-94F7-7B5A0794A1B2}" destId="{07D58888-0E7C-47B9-94FD-5E32F34D92FC}" srcOrd="0" destOrd="0" presId="urn:microsoft.com/office/officeart/2005/8/layout/list1"/>
    <dgm:cxn modelId="{42B39752-6CCE-49A6-85E3-32C1AA318D93}" srcId="{EA69A6C0-C08A-4DD6-989E-47C407F5B672}" destId="{05550DB3-4EE8-40DF-91F4-F3815F34794A}" srcOrd="5" destOrd="0" parTransId="{565AA929-3434-446F-8B24-79143F8A1FEA}" sibTransId="{B05D22B8-FC0C-4558-90BA-D560E383D570}"/>
    <dgm:cxn modelId="{707441C7-3945-492C-BC9E-BC0D829FC6E9}" type="presOf" srcId="{05550DB3-4EE8-40DF-91F4-F3815F34794A}" destId="{6D0CC35F-45CE-469B-86B5-3A0E4FFDE14D}" srcOrd="0" destOrd="0" presId="urn:microsoft.com/office/officeart/2005/8/layout/list1"/>
    <dgm:cxn modelId="{BEEBC73C-4A0E-4176-B04F-BDD7FF9C4755}" type="presOf" srcId="{7F5EDEB5-ECAA-4B36-BDCA-2D0B92F253AE}" destId="{E19C0DAC-EC0C-4B61-B608-258C9DEAE430}" srcOrd="0" destOrd="0" presId="urn:microsoft.com/office/officeart/2005/8/layout/list1"/>
    <dgm:cxn modelId="{03FF4E17-7FF6-455F-B195-457D87051525}" type="presOf" srcId="{7E404743-FC23-4F3E-86FE-B0B93708B65D}" destId="{7D5D65C9-7393-44FD-AD44-6050CB14F3B4}" srcOrd="0" destOrd="0" presId="urn:microsoft.com/office/officeart/2005/8/layout/list1"/>
    <dgm:cxn modelId="{B0F5E2CB-3E24-4F9C-8F4D-03BA50E96172}" type="presOf" srcId="{EE143050-01D5-4675-8CE4-9C360615BEDA}" destId="{9D28900E-18E2-4A02-BEDC-3FDD691CE884}" srcOrd="0" destOrd="0" presId="urn:microsoft.com/office/officeart/2005/8/layout/list1"/>
    <dgm:cxn modelId="{4CFC5584-C45E-47E3-9B1A-B3D7C7C625C1}" type="presOf" srcId="{EE143050-01D5-4675-8CE4-9C360615BEDA}" destId="{CF53E8D3-273D-460C-A5C2-073F2169F4EE}" srcOrd="1" destOrd="0" presId="urn:microsoft.com/office/officeart/2005/8/layout/list1"/>
    <dgm:cxn modelId="{F807079E-A17A-474F-ABC4-324DF817320F}" srcId="{EA69A6C0-C08A-4DD6-989E-47C407F5B672}" destId="{EE143050-01D5-4675-8CE4-9C360615BEDA}" srcOrd="3" destOrd="0" parTransId="{737240E8-C48E-42B1-A54B-169F1BA7520A}" sibTransId="{9AB9D13C-BD1E-45FB-B936-A467570B6FD7}"/>
    <dgm:cxn modelId="{329047A0-3930-4160-A07E-8DA767C3F1B9}" type="presOf" srcId="{355DA729-CFE8-4FE1-94F7-7B5A0794A1B2}" destId="{8F6DA82E-7881-4C69-BB89-3403BCD81D8C}" srcOrd="1" destOrd="0" presId="urn:microsoft.com/office/officeart/2005/8/layout/list1"/>
    <dgm:cxn modelId="{6372767F-A620-49DD-8D7C-A4D723AC299D}" srcId="{EA69A6C0-C08A-4DD6-989E-47C407F5B672}" destId="{7E404743-FC23-4F3E-86FE-B0B93708B65D}" srcOrd="1" destOrd="0" parTransId="{A521C378-2B45-4D81-81A1-8FFF0B32BD29}" sibTransId="{33BBC02A-3A15-4B95-B5D8-EC831C098023}"/>
    <dgm:cxn modelId="{554DF379-0585-4F6E-BD02-9CBE95FDB356}" type="presOf" srcId="{EA69A6C0-C08A-4DD6-989E-47C407F5B672}" destId="{178BA767-D1D9-47FD-AF7F-2552C7F719DA}" srcOrd="0" destOrd="0" presId="urn:microsoft.com/office/officeart/2005/8/layout/list1"/>
    <dgm:cxn modelId="{BE54B3ED-4974-477A-B51E-0B590B98D15B}" srcId="{EA69A6C0-C08A-4DD6-989E-47C407F5B672}" destId="{355DA729-CFE8-4FE1-94F7-7B5A0794A1B2}" srcOrd="4" destOrd="0" parTransId="{8092D624-F9B3-4D6D-8D39-347BA286008F}" sibTransId="{53103AE6-0496-400E-A555-23B697D544DF}"/>
    <dgm:cxn modelId="{496CF0EF-B52E-4E45-BE3C-3162B77BA17E}" type="presOf" srcId="{0028216B-31F3-4668-BA4E-424450413A6D}" destId="{25061238-EC36-41F1-84DD-FAA8C4BFBF06}" srcOrd="1" destOrd="0" presId="urn:microsoft.com/office/officeart/2005/8/layout/list1"/>
    <dgm:cxn modelId="{F84ECA94-37D3-4BE0-B84B-A323EA58DF41}" type="presOf" srcId="{0028216B-31F3-4668-BA4E-424450413A6D}" destId="{133D0161-3AEF-4989-9E0A-92BB3B665CA8}" srcOrd="0" destOrd="0" presId="urn:microsoft.com/office/officeart/2005/8/layout/list1"/>
    <dgm:cxn modelId="{7A97D04F-08E9-429B-A401-6AC3241C2BC1}" type="presOf" srcId="{05550DB3-4EE8-40DF-91F4-F3815F34794A}" destId="{B678C87D-0899-4D49-9A51-830C2BA33460}" srcOrd="1" destOrd="0" presId="urn:microsoft.com/office/officeart/2005/8/layout/list1"/>
    <dgm:cxn modelId="{B7AA0157-3981-4114-8A3F-8ED93642137A}" type="presParOf" srcId="{178BA767-D1D9-47FD-AF7F-2552C7F719DA}" destId="{D6BA89D4-7C72-4F99-B2BA-4B83AC7011E1}" srcOrd="0" destOrd="0" presId="urn:microsoft.com/office/officeart/2005/8/layout/list1"/>
    <dgm:cxn modelId="{4D00467F-3C3E-49CC-98A9-5A270B359BC9}" type="presParOf" srcId="{D6BA89D4-7C72-4F99-B2BA-4B83AC7011E1}" destId="{133D0161-3AEF-4989-9E0A-92BB3B665CA8}" srcOrd="0" destOrd="0" presId="urn:microsoft.com/office/officeart/2005/8/layout/list1"/>
    <dgm:cxn modelId="{B4434142-61AF-4356-981B-A10AD0EF1630}" type="presParOf" srcId="{D6BA89D4-7C72-4F99-B2BA-4B83AC7011E1}" destId="{25061238-EC36-41F1-84DD-FAA8C4BFBF06}" srcOrd="1" destOrd="0" presId="urn:microsoft.com/office/officeart/2005/8/layout/list1"/>
    <dgm:cxn modelId="{754F0651-41A8-43CC-862A-F686DD4FA9E9}" type="presParOf" srcId="{178BA767-D1D9-47FD-AF7F-2552C7F719DA}" destId="{BD33048F-BBBC-4168-9009-B088888123B2}" srcOrd="1" destOrd="0" presId="urn:microsoft.com/office/officeart/2005/8/layout/list1"/>
    <dgm:cxn modelId="{6E2E2D67-FAF3-4035-9DF9-932BFF71EED6}" type="presParOf" srcId="{178BA767-D1D9-47FD-AF7F-2552C7F719DA}" destId="{048F4433-1E75-4B37-81FD-5443EEEDB3D1}" srcOrd="2" destOrd="0" presId="urn:microsoft.com/office/officeart/2005/8/layout/list1"/>
    <dgm:cxn modelId="{61F4FFBC-15CF-4474-BF83-9D2C8DBDA733}" type="presParOf" srcId="{178BA767-D1D9-47FD-AF7F-2552C7F719DA}" destId="{1096FD1E-E2D5-48A4-8303-74B008E4E821}" srcOrd="3" destOrd="0" presId="urn:microsoft.com/office/officeart/2005/8/layout/list1"/>
    <dgm:cxn modelId="{6E048FC5-9A2D-4591-A7CB-876B53343EF4}" type="presParOf" srcId="{178BA767-D1D9-47FD-AF7F-2552C7F719DA}" destId="{39FD0D6B-5B0B-4511-BC87-6031C3663943}" srcOrd="4" destOrd="0" presId="urn:microsoft.com/office/officeart/2005/8/layout/list1"/>
    <dgm:cxn modelId="{05BD7DCD-1124-477E-A020-2275F5CA4B36}" type="presParOf" srcId="{39FD0D6B-5B0B-4511-BC87-6031C3663943}" destId="{7D5D65C9-7393-44FD-AD44-6050CB14F3B4}" srcOrd="0" destOrd="0" presId="urn:microsoft.com/office/officeart/2005/8/layout/list1"/>
    <dgm:cxn modelId="{D1F302D0-7E2D-4806-9BFB-3DF5DBBC2ACC}" type="presParOf" srcId="{39FD0D6B-5B0B-4511-BC87-6031C3663943}" destId="{1DD1372B-C754-4C2F-A0EE-4C374F715B87}" srcOrd="1" destOrd="0" presId="urn:microsoft.com/office/officeart/2005/8/layout/list1"/>
    <dgm:cxn modelId="{E1BEEFEE-8688-4B4E-8080-D89325D29544}" type="presParOf" srcId="{178BA767-D1D9-47FD-AF7F-2552C7F719DA}" destId="{6018D366-FCAC-4DF4-A6E9-5EBF282648AC}" srcOrd="5" destOrd="0" presId="urn:microsoft.com/office/officeart/2005/8/layout/list1"/>
    <dgm:cxn modelId="{D43FADED-E4F8-4BD9-9E2B-4B1548FAD743}" type="presParOf" srcId="{178BA767-D1D9-47FD-AF7F-2552C7F719DA}" destId="{E0465A11-801E-4D5B-90FA-DB4F16012A35}" srcOrd="6" destOrd="0" presId="urn:microsoft.com/office/officeart/2005/8/layout/list1"/>
    <dgm:cxn modelId="{E31319C3-00AC-432D-B360-684442CFDC9F}" type="presParOf" srcId="{178BA767-D1D9-47FD-AF7F-2552C7F719DA}" destId="{D3B97CD0-7B5F-469D-8395-265BA1E844BF}" srcOrd="7" destOrd="0" presId="urn:microsoft.com/office/officeart/2005/8/layout/list1"/>
    <dgm:cxn modelId="{461D3E5F-13E1-4038-AC9B-9C3DAF14F4AD}" type="presParOf" srcId="{178BA767-D1D9-47FD-AF7F-2552C7F719DA}" destId="{651BFD6C-4175-4016-B2AB-13A4F265C0E4}" srcOrd="8" destOrd="0" presId="urn:microsoft.com/office/officeart/2005/8/layout/list1"/>
    <dgm:cxn modelId="{7CEB1B8B-4ED8-4C2B-95E2-3BBF5110F126}" type="presParOf" srcId="{651BFD6C-4175-4016-B2AB-13A4F265C0E4}" destId="{E19C0DAC-EC0C-4B61-B608-258C9DEAE430}" srcOrd="0" destOrd="0" presId="urn:microsoft.com/office/officeart/2005/8/layout/list1"/>
    <dgm:cxn modelId="{20C2C72C-7C80-4C6D-90A1-C38709082505}" type="presParOf" srcId="{651BFD6C-4175-4016-B2AB-13A4F265C0E4}" destId="{66FC9A7B-D19E-4C5F-A1D7-75DE036AFC56}" srcOrd="1" destOrd="0" presId="urn:microsoft.com/office/officeart/2005/8/layout/list1"/>
    <dgm:cxn modelId="{3E7E937D-8265-424C-B45F-5728246E11B9}" type="presParOf" srcId="{178BA767-D1D9-47FD-AF7F-2552C7F719DA}" destId="{72BC767A-1A55-48F0-B235-06DB041FF321}" srcOrd="9" destOrd="0" presId="urn:microsoft.com/office/officeart/2005/8/layout/list1"/>
    <dgm:cxn modelId="{0B5110D9-0A93-479E-8AB1-56A7F9556898}" type="presParOf" srcId="{178BA767-D1D9-47FD-AF7F-2552C7F719DA}" destId="{42F8033E-3F98-43FE-AB12-76F5A680DB9D}" srcOrd="10" destOrd="0" presId="urn:microsoft.com/office/officeart/2005/8/layout/list1"/>
    <dgm:cxn modelId="{CDED726D-0A37-4079-9D21-69A19FCB91C7}" type="presParOf" srcId="{178BA767-D1D9-47FD-AF7F-2552C7F719DA}" destId="{DD7A086C-1EEB-4FE3-83F8-4A435E9A20E6}" srcOrd="11" destOrd="0" presId="urn:microsoft.com/office/officeart/2005/8/layout/list1"/>
    <dgm:cxn modelId="{F200ABAB-ABB5-40FF-B06C-D91310467FE6}" type="presParOf" srcId="{178BA767-D1D9-47FD-AF7F-2552C7F719DA}" destId="{E2862A13-8C3C-4FB2-ADD7-BF0D445BF932}" srcOrd="12" destOrd="0" presId="urn:microsoft.com/office/officeart/2005/8/layout/list1"/>
    <dgm:cxn modelId="{857C0DF5-81D5-40AE-BF57-7A4DFB8D0ABF}" type="presParOf" srcId="{E2862A13-8C3C-4FB2-ADD7-BF0D445BF932}" destId="{9D28900E-18E2-4A02-BEDC-3FDD691CE884}" srcOrd="0" destOrd="0" presId="urn:microsoft.com/office/officeart/2005/8/layout/list1"/>
    <dgm:cxn modelId="{5AD6D49A-808D-470D-B3C7-211689EAFF26}" type="presParOf" srcId="{E2862A13-8C3C-4FB2-ADD7-BF0D445BF932}" destId="{CF53E8D3-273D-460C-A5C2-073F2169F4EE}" srcOrd="1" destOrd="0" presId="urn:microsoft.com/office/officeart/2005/8/layout/list1"/>
    <dgm:cxn modelId="{E66AFE87-3034-44AF-9299-F4D46919C58B}" type="presParOf" srcId="{178BA767-D1D9-47FD-AF7F-2552C7F719DA}" destId="{90E2C629-4D6F-42F2-BA0E-54A5E90091C0}" srcOrd="13" destOrd="0" presId="urn:microsoft.com/office/officeart/2005/8/layout/list1"/>
    <dgm:cxn modelId="{1453DCF1-1C89-4928-AFB1-9E71438B1E61}" type="presParOf" srcId="{178BA767-D1D9-47FD-AF7F-2552C7F719DA}" destId="{9E6CD614-B4AF-431A-840D-E56761C38ED8}" srcOrd="14" destOrd="0" presId="urn:microsoft.com/office/officeart/2005/8/layout/list1"/>
    <dgm:cxn modelId="{373A9380-172E-4D0B-8144-390737FC3B21}" type="presParOf" srcId="{178BA767-D1D9-47FD-AF7F-2552C7F719DA}" destId="{AEE4D979-7E4C-49E3-AD57-20215776CD8A}" srcOrd="15" destOrd="0" presId="urn:microsoft.com/office/officeart/2005/8/layout/list1"/>
    <dgm:cxn modelId="{7AD5192E-C862-41E8-A040-3268591BB14C}" type="presParOf" srcId="{178BA767-D1D9-47FD-AF7F-2552C7F719DA}" destId="{1EF7794C-462A-4137-AC96-D7058B3D8DA3}" srcOrd="16" destOrd="0" presId="urn:microsoft.com/office/officeart/2005/8/layout/list1"/>
    <dgm:cxn modelId="{09EE5B64-8F86-4C2B-B6BA-8151A0F382AF}" type="presParOf" srcId="{1EF7794C-462A-4137-AC96-D7058B3D8DA3}" destId="{07D58888-0E7C-47B9-94FD-5E32F34D92FC}" srcOrd="0" destOrd="0" presId="urn:microsoft.com/office/officeart/2005/8/layout/list1"/>
    <dgm:cxn modelId="{25D45612-7017-44AB-B162-2558D38AD0F5}" type="presParOf" srcId="{1EF7794C-462A-4137-AC96-D7058B3D8DA3}" destId="{8F6DA82E-7881-4C69-BB89-3403BCD81D8C}" srcOrd="1" destOrd="0" presId="urn:microsoft.com/office/officeart/2005/8/layout/list1"/>
    <dgm:cxn modelId="{F7BA2165-8CF5-4678-A513-50D3EADB78AD}" type="presParOf" srcId="{178BA767-D1D9-47FD-AF7F-2552C7F719DA}" destId="{864C8C6D-AD8C-41F8-8011-F86E2F06AEBE}" srcOrd="17" destOrd="0" presId="urn:microsoft.com/office/officeart/2005/8/layout/list1"/>
    <dgm:cxn modelId="{B898635A-B220-4ACD-8551-27C2CDF1B470}" type="presParOf" srcId="{178BA767-D1D9-47FD-AF7F-2552C7F719DA}" destId="{C86E82A7-DB29-4AA3-8F4C-A2185FF88A88}" srcOrd="18" destOrd="0" presId="urn:microsoft.com/office/officeart/2005/8/layout/list1"/>
    <dgm:cxn modelId="{F2FBDA8B-5334-4E65-95BC-5040364C3C15}" type="presParOf" srcId="{178BA767-D1D9-47FD-AF7F-2552C7F719DA}" destId="{AE519F9B-2AB2-456A-BBD3-78A46DFA0D0F}" srcOrd="19" destOrd="0" presId="urn:microsoft.com/office/officeart/2005/8/layout/list1"/>
    <dgm:cxn modelId="{1B107F04-4257-4295-807E-E4202CE6F809}" type="presParOf" srcId="{178BA767-D1D9-47FD-AF7F-2552C7F719DA}" destId="{D56E0C3F-EDF3-4863-A52B-44F65EA08CB3}" srcOrd="20" destOrd="0" presId="urn:microsoft.com/office/officeart/2005/8/layout/list1"/>
    <dgm:cxn modelId="{34646F3B-00E5-4CD5-8F48-783830C8FA5E}" type="presParOf" srcId="{D56E0C3F-EDF3-4863-A52B-44F65EA08CB3}" destId="{6D0CC35F-45CE-469B-86B5-3A0E4FFDE14D}" srcOrd="0" destOrd="0" presId="urn:microsoft.com/office/officeart/2005/8/layout/list1"/>
    <dgm:cxn modelId="{F8BC5036-2085-42EF-AE4E-29E8E22FFB4D}" type="presParOf" srcId="{D56E0C3F-EDF3-4863-A52B-44F65EA08CB3}" destId="{B678C87D-0899-4D49-9A51-830C2BA33460}" srcOrd="1" destOrd="0" presId="urn:microsoft.com/office/officeart/2005/8/layout/list1"/>
    <dgm:cxn modelId="{6AF3DB84-2D1B-43AE-A495-C90C59507CAA}" type="presParOf" srcId="{178BA767-D1D9-47FD-AF7F-2552C7F719DA}" destId="{9026D12F-E0EF-44CF-923C-DBE17E978818}" srcOrd="21" destOrd="0" presId="urn:microsoft.com/office/officeart/2005/8/layout/list1"/>
    <dgm:cxn modelId="{E7979F19-210F-4687-A386-74F2DC1F3044}" type="presParOf" srcId="{178BA767-D1D9-47FD-AF7F-2552C7F719DA}" destId="{3F254D2C-0017-459D-B888-A83061210BBC}" srcOrd="2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29-09-2018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70C018FE-C8D6-4A9C-A702-41F1E0C1C452}" type="datetimeFigureOut">
              <a:rPr lang="en-IN" smtClean="0"/>
              <a:pPr/>
              <a:t>29-09-2018</a:t>
            </a:fld>
            <a:endParaRPr lang="en-IN"/>
          </a:p>
        </p:txBody>
      </p:sp>
      <p:sp>
        <p:nvSpPr>
          <p:cNvPr id="17" name="Footer Placeholder 16"/>
          <p:cNvSpPr>
            <a:spLocks noGrp="1"/>
          </p:cNvSpPr>
          <p:nvPr>
            <p:ph type="ftr" sz="quarter" idx="11"/>
          </p:nvPr>
        </p:nvSpPr>
        <p:spPr>
          <a:xfrm>
            <a:off x="7213600" y="4205288"/>
            <a:ext cx="1727200" cy="457200"/>
          </a:xfrm>
        </p:spPr>
        <p:txBody>
          <a:bodyPr/>
          <a:lstStyle/>
          <a:p>
            <a:endParaRPr lang="en-IN"/>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B4FB9132-D0D3-4182-9F3A-A2B393A6FF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r>
              <a:rPr lang="en-IN" smtClean="0"/>
              <a:t>1</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0C018FE-C8D6-4A9C-A702-41F1E0C1C452}" type="datetimeFigureOut">
              <a:rPr lang="en-IN" smtClean="0"/>
              <a:pPr/>
              <a:t>29-09-2018</a:t>
            </a:fld>
            <a:endParaRPr lang="en-IN"/>
          </a:p>
        </p:txBody>
      </p:sp>
      <p:sp>
        <p:nvSpPr>
          <p:cNvPr id="27" name="Slide Number Placeholder 26"/>
          <p:cNvSpPr>
            <a:spLocks noGrp="1"/>
          </p:cNvSpPr>
          <p:nvPr>
            <p:ph type="sldNum" sz="quarter" idx="11"/>
          </p:nvPr>
        </p:nvSpPr>
        <p:spPr/>
        <p:txBody>
          <a:bodyPr rtlCol="0"/>
          <a:lstStyle/>
          <a:p>
            <a:fld id="{B4FB9132-D0D3-4182-9F3A-A2B393A6FF16}"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70C018FE-C8D6-4A9C-A702-41F1E0C1C452}" type="datetimeFigureOut">
              <a:rPr lang="en-IN" smtClean="0"/>
              <a:pPr/>
              <a:t>29-09-2018</a:t>
            </a:fld>
            <a:endParaRPr lang="en-IN"/>
          </a:p>
        </p:txBody>
      </p:sp>
      <p:sp>
        <p:nvSpPr>
          <p:cNvPr id="4" name="Footer Placeholder 3"/>
          <p:cNvSpPr>
            <a:spLocks noGrp="1"/>
          </p:cNvSpPr>
          <p:nvPr>
            <p:ph type="ftr" sz="quarter" idx="11"/>
          </p:nvPr>
        </p:nvSpPr>
        <p:spPr>
          <a:xfrm>
            <a:off x="7010400" y="612648"/>
            <a:ext cx="1767840" cy="457200"/>
          </a:xfrm>
        </p:spPr>
        <p:txBody>
          <a:bodyPr/>
          <a:lstStyle/>
          <a:p>
            <a:endParaRPr lang="en-IN"/>
          </a:p>
        </p:txBody>
      </p:sp>
      <p:sp>
        <p:nvSpPr>
          <p:cNvPr id="5" name="Slide Number Placeholder 4"/>
          <p:cNvSpPr>
            <a:spLocks noGrp="1"/>
          </p:cNvSpPr>
          <p:nvPr>
            <p:ph type="sldNum" sz="quarter" idx="12"/>
          </p:nvPr>
        </p:nvSpPr>
        <p:spPr>
          <a:xfrm>
            <a:off x="10899648" y="2272"/>
            <a:ext cx="1016000" cy="365760"/>
          </a:xfrm>
        </p:spPr>
        <p:txBody>
          <a:bodyPr/>
          <a:lstStyle/>
          <a:p>
            <a:fld id="{B4FB9132-D0D3-4182-9F3A-A2B393A6FF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70C018FE-C8D6-4A9C-A702-41F1E0C1C452}" type="datetimeFigureOut">
              <a:rPr lang="en-IN" smtClean="0"/>
              <a:pPr/>
              <a:t>29-09-2018</a:t>
            </a:fld>
            <a:endParaRPr lang="en-IN"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r>
              <a:rPr lang="en-IN" smtClean="0"/>
              <a:t>Investment Case Study</a:t>
            </a:r>
            <a:endParaRPr lang="en-IN"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r>
              <a:rPr lang="en-IN" smtClean="0"/>
              <a:t>1</a:t>
            </a:r>
            <a:endParaRPr lang="en-IN" dirty="0"/>
          </a:p>
        </p:txBody>
      </p:sp>
      <p:pic>
        <p:nvPicPr>
          <p:cNvPr id="20" name="Picture 19"/>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21" name="Picture 20"/>
          <p:cNvPicPr>
            <a:picLocks noChangeAspect="1"/>
          </p:cNvPicPr>
          <p:nvPr userDrawn="1"/>
        </p:nvPicPr>
        <p:blipFill>
          <a:blip r:embed="rId14">
            <a:extLst>
              <a:ext uri="{BEBA8EAE-BF5A-486C-A8C5-ECC9F3942E4B}">
                <a14:imgProps xmlns:a14="http://schemas.microsoft.com/office/drawing/2010/main" xmlns="">
                  <a14:imgLayer r:embed="">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
            </a:r>
            <a:br>
              <a:rPr lang="en-IN" sz="2800" dirty="0" smtClean="0"/>
            </a:br>
            <a:r>
              <a:rPr lang="en-IN" sz="2800" dirty="0" smtClean="0"/>
              <a:t>EDA </a:t>
            </a:r>
            <a:r>
              <a:rPr lang="en-IN" sz="2800" dirty="0"/>
              <a:t>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1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smtClean="0"/>
              <a:t>Aryama Ray</a:t>
            </a:r>
            <a:endParaRPr lang="en-IN" sz="1800" dirty="0"/>
          </a:p>
          <a:p>
            <a:pPr marL="457200" indent="-457200" algn="l">
              <a:buFont typeface="+mj-lt"/>
              <a:buAutoNum type="arabicPeriod"/>
            </a:pPr>
            <a:r>
              <a:rPr lang="en-IN" sz="1800" dirty="0"/>
              <a:t> </a:t>
            </a:r>
            <a:r>
              <a:rPr lang="en-IN" sz="1800" dirty="0" err="1" smtClean="0"/>
              <a:t>Rupali</a:t>
            </a:r>
            <a:r>
              <a:rPr lang="en-IN" sz="1800" dirty="0" smtClean="0"/>
              <a:t> </a:t>
            </a:r>
            <a:r>
              <a:rPr lang="en-IN" sz="1800" dirty="0" err="1" smtClean="0"/>
              <a:t>Hangekar</a:t>
            </a:r>
            <a:endParaRPr lang="en-IN" sz="1800" dirty="0"/>
          </a:p>
          <a:p>
            <a:pPr marL="457200" indent="-457200" algn="l">
              <a:buFont typeface="+mj-lt"/>
              <a:buAutoNum type="arabicPeriod"/>
            </a:pPr>
            <a:r>
              <a:rPr lang="en-IN" sz="1800" dirty="0"/>
              <a:t> </a:t>
            </a:r>
            <a:r>
              <a:rPr lang="en-IN" sz="1800" dirty="0" smtClean="0"/>
              <a:t>Alan Jose</a:t>
            </a:r>
            <a:endParaRPr lang="en-IN" sz="1800" dirty="0"/>
          </a:p>
          <a:p>
            <a:pPr marL="457200" indent="-457200" algn="l">
              <a:buFont typeface="+mj-lt"/>
              <a:buAutoNum type="arabicPeriod"/>
            </a:pPr>
            <a:r>
              <a:rPr lang="en-IN" sz="1800" dirty="0"/>
              <a:t> </a:t>
            </a:r>
            <a:r>
              <a:rPr lang="en-IN" sz="1800" dirty="0" smtClean="0"/>
              <a:t>Aryan Patel</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xmlns=""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8775"/>
            <a:ext cx="10972800" cy="665018"/>
          </a:xfrm>
          <a:effectLst>
            <a:outerShdw blurRad="50800" dist="38100" dir="2700000" algn="tl" rotWithShape="0">
              <a:prstClr val="black">
                <a:alpha val="40000"/>
              </a:prstClr>
            </a:outerShdw>
          </a:effectLst>
        </p:spPr>
        <p:txBody>
          <a:bodyPr/>
          <a:lstStyle/>
          <a:p>
            <a:r>
              <a:rPr lang="en-IN" sz="2800" dirty="0" smtClean="0"/>
              <a:t>   Earliest Credit Line Analysis</a:t>
            </a:r>
            <a:endParaRPr lang="en-IN" sz="2800" dirty="0"/>
          </a:p>
        </p:txBody>
      </p:sp>
      <p:pic>
        <p:nvPicPr>
          <p:cNvPr id="2050" name="Picture 2"/>
          <p:cNvPicPr>
            <a:picLocks noGrp="1" noChangeAspect="1" noChangeArrowheads="1"/>
          </p:cNvPicPr>
          <p:nvPr>
            <p:ph idx="1"/>
          </p:nvPr>
        </p:nvPicPr>
        <p:blipFill>
          <a:blip r:embed="rId2"/>
          <a:srcRect/>
          <a:stretch>
            <a:fillRect/>
          </a:stretch>
        </p:blipFill>
        <p:spPr bwMode="auto">
          <a:xfrm>
            <a:off x="724396" y="2814452"/>
            <a:ext cx="5498274" cy="3889993"/>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2051" name="Picture 3"/>
          <p:cNvPicPr>
            <a:picLocks noChangeAspect="1" noChangeArrowheads="1"/>
          </p:cNvPicPr>
          <p:nvPr/>
        </p:nvPicPr>
        <p:blipFill>
          <a:blip r:embed="rId3"/>
          <a:srcRect/>
          <a:stretch>
            <a:fillRect/>
          </a:stretch>
        </p:blipFill>
        <p:spPr bwMode="auto">
          <a:xfrm>
            <a:off x="6305796" y="2826327"/>
            <a:ext cx="5688281" cy="3878117"/>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8" name="TextBox 7"/>
          <p:cNvSpPr txBox="1"/>
          <p:nvPr/>
        </p:nvSpPr>
        <p:spPr>
          <a:xfrm>
            <a:off x="843148" y="1638795"/>
            <a:ext cx="10687792" cy="584775"/>
          </a:xfrm>
          <a:prstGeom prst="rect">
            <a:avLst/>
          </a:prstGeom>
          <a:noFill/>
        </p:spPr>
        <p:txBody>
          <a:bodyPr wrap="square" rtlCol="0">
            <a:spAutoFit/>
          </a:bodyPr>
          <a:lstStyle/>
          <a:p>
            <a:pPr>
              <a:buFont typeface="Arial" pitchFamily="34" charset="0"/>
              <a:buChar char="•"/>
            </a:pPr>
            <a:r>
              <a:rPr lang="en-US" sz="1600" dirty="0" smtClean="0"/>
              <a:t>Univariate analysis has been performed on Earliest Credit Line, which is assumed to be based borrower’s age. </a:t>
            </a:r>
          </a:p>
          <a:p>
            <a:pPr>
              <a:buFont typeface="Arial" pitchFamily="34" charset="0"/>
              <a:buChar char="•"/>
            </a:pPr>
            <a:r>
              <a:rPr lang="en-US" sz="1600" dirty="0" smtClean="0"/>
              <a:t>The analysis shows there is a spike in charged off loan count for earliest credit line opened around the year 2000. </a:t>
            </a:r>
            <a:endParaRPr lang="en-US" sz="1600" dirty="0"/>
          </a:p>
        </p:txBody>
      </p:sp>
      <p:pic>
        <p:nvPicPr>
          <p:cNvPr id="2052" name="Picture 4"/>
          <p:cNvPicPr>
            <a:picLocks noChangeAspect="1" noChangeArrowheads="1"/>
          </p:cNvPicPr>
          <p:nvPr/>
        </p:nvPicPr>
        <p:blipFill>
          <a:blip r:embed="rId4"/>
          <a:srcRect/>
          <a:stretch>
            <a:fillRect/>
          </a:stretch>
        </p:blipFill>
        <p:spPr bwMode="auto">
          <a:xfrm>
            <a:off x="5087463" y="3176650"/>
            <a:ext cx="1162050" cy="457200"/>
          </a:xfrm>
          <a:prstGeom prst="rect">
            <a:avLst/>
          </a:prstGeom>
          <a:noFill/>
          <a:ln w="9525">
            <a:noFill/>
            <a:miter lim="800000"/>
            <a:headEnd/>
            <a:tailEnd/>
          </a:ln>
          <a:effectLst/>
        </p:spPr>
      </p:pic>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700645"/>
            <a:ext cx="10972800" cy="843147"/>
          </a:xfrm>
          <a:ln>
            <a:noFill/>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IN" sz="2800" dirty="0"/>
              <a:t> </a:t>
            </a:r>
            <a:r>
              <a:rPr lang="en-IN" sz="2800" dirty="0" smtClean="0"/>
              <a:t>Summary</a:t>
            </a:r>
            <a:endParaRPr lang="en-IN" sz="2800" dirty="0"/>
          </a:p>
        </p:txBody>
      </p:sp>
      <p:sp>
        <p:nvSpPr>
          <p:cNvPr id="7" name="Content Placeholder 6"/>
          <p:cNvSpPr>
            <a:spLocks noGrp="1"/>
          </p:cNvSpPr>
          <p:nvPr>
            <p:ph idx="1"/>
          </p:nvPr>
        </p:nvSpPr>
        <p:spPr>
          <a:xfrm>
            <a:off x="609600" y="1365662"/>
            <a:ext cx="10972800" cy="5208874"/>
          </a:xfrm>
        </p:spPr>
        <p:txBody>
          <a:bodyPr>
            <a:normAutofit/>
          </a:bodyPr>
          <a:lstStyle/>
          <a:p>
            <a:r>
              <a:rPr lang="en-US" sz="1800" dirty="0" smtClean="0"/>
              <a:t>Based on our analysis we conclude </a:t>
            </a:r>
            <a:r>
              <a:rPr lang="en-US" sz="1800" dirty="0" smtClean="0"/>
              <a:t>the following </a:t>
            </a:r>
            <a:r>
              <a:rPr lang="en-US" sz="1800" dirty="0" smtClean="0"/>
              <a:t>attributes to be driving factors to identify loan defaulters.</a:t>
            </a:r>
          </a:p>
          <a:p>
            <a:endParaRPr lang="en-US" sz="1800" dirty="0"/>
          </a:p>
        </p:txBody>
      </p:sp>
      <p:graphicFrame>
        <p:nvGraphicFramePr>
          <p:cNvPr id="8" name="Diagram 7"/>
          <p:cNvGraphicFramePr/>
          <p:nvPr/>
        </p:nvGraphicFramePr>
        <p:xfrm>
          <a:off x="1117599" y="1895323"/>
          <a:ext cx="9059553" cy="479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b="1" dirty="0"/>
              <a:t> </a:t>
            </a:r>
            <a:r>
              <a:rPr lang="en-IN" sz="2800" dirty="0" smtClean="0">
                <a:effectLst>
                  <a:outerShdw blurRad="38100" dist="38100" dir="2700000" algn="tl">
                    <a:srgbClr val="000000">
                      <a:alpha val="43137"/>
                    </a:srgbClr>
                  </a:outerShdw>
                </a:effectLst>
              </a:rPr>
              <a:t>Abstract</a:t>
            </a:r>
            <a:endParaRPr lang="en-IN"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1600" dirty="0" smtClean="0"/>
              <a:t>The objective of EDA is to highlight the factors which can identify probable defaulter customers who might lead the consumer finance company to a financial loss. So our key focus is on Financial loss type of risk. </a:t>
            </a:r>
          </a:p>
          <a:p>
            <a:r>
              <a:rPr lang="en-US" sz="1600" dirty="0" smtClean="0"/>
              <a:t>Our data set does not have record for rejected loans. Hence analysis has been performed on Loan Accepted transactional history data. </a:t>
            </a:r>
          </a:p>
          <a:p>
            <a:r>
              <a:rPr lang="en-US" sz="1600" dirty="0" smtClean="0"/>
              <a:t>Loan accepted transactions have three different loan status Full Paid, Current and Charged Off.  Analysis has been performed to find out the factors in which cases Charged Off rate is high as Charged Off status signifies loan defaulters.</a:t>
            </a:r>
          </a:p>
          <a:p>
            <a:r>
              <a:rPr lang="en-US" sz="1600" dirty="0" smtClean="0"/>
              <a:t>Few assumptions were made based on the input dataset for accepted loan transactions.</a:t>
            </a:r>
          </a:p>
          <a:p>
            <a:r>
              <a:rPr lang="en-US" sz="1600" dirty="0" smtClean="0"/>
              <a:t>Scope of analysis has been restricted in highlighting six driving factors to identify probable defaulters.</a:t>
            </a:r>
          </a:p>
          <a:p>
            <a:r>
              <a:rPr lang="en-US" sz="1600" dirty="0" smtClean="0"/>
              <a:t>EDA has been performed after cleaning and manipulating the input data set. We have performed univariate, </a:t>
            </a:r>
            <a:r>
              <a:rPr lang="en-US" sz="1600" dirty="0" err="1" smtClean="0"/>
              <a:t>bivariate</a:t>
            </a:r>
            <a:r>
              <a:rPr lang="en-US" sz="1600" dirty="0" smtClean="0"/>
              <a:t> and multivariate analysis to find out six driving factors.</a:t>
            </a:r>
          </a:p>
          <a:p>
            <a:r>
              <a:rPr lang="en-US" sz="1600" dirty="0" smtClean="0"/>
              <a:t>Analysis concludes that the following fields to be driving factors : </a:t>
            </a:r>
          </a:p>
          <a:p>
            <a:pPr lvl="1"/>
            <a:r>
              <a:rPr lang="en-US" sz="1600" dirty="0" smtClean="0"/>
              <a:t> </a:t>
            </a:r>
            <a:r>
              <a:rPr lang="en-US" sz="1600" dirty="0" smtClean="0">
                <a:solidFill>
                  <a:schemeClr val="tx1"/>
                </a:solidFill>
              </a:rPr>
              <a:t>Consumer attribute: Purpose , Employment Length, Customer’s State</a:t>
            </a:r>
          </a:p>
          <a:p>
            <a:pPr lvl="1"/>
            <a:r>
              <a:rPr lang="en-US" sz="1600" dirty="0" smtClean="0">
                <a:solidFill>
                  <a:schemeClr val="tx1"/>
                </a:solidFill>
              </a:rPr>
              <a:t>Loan attribute: Earliest Credit Line, Grade/Sub-grade, borrowing capacity which is derived variable from percentage of installment per monthly income </a:t>
            </a:r>
          </a:p>
          <a:p>
            <a:pPr marL="0" indent="0">
              <a:buNone/>
            </a:pPr>
            <a:endParaRPr lang="en-IN" sz="1600" dirty="0"/>
          </a:p>
        </p:txBody>
      </p:sp>
    </p:spTree>
    <p:extLst>
      <p:ext uri="{BB962C8B-B14F-4D97-AF65-F5344CB8AC3E}">
        <p14:creationId xmlns:p14="http://schemas.microsoft.com/office/powerpoint/2010/main" xmlns=""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800" dirty="0" smtClean="0">
                <a:effectLst>
                  <a:outerShdw blurRad="38100" dist="38100" dir="2700000" algn="tl">
                    <a:srgbClr val="000000">
                      <a:alpha val="43137"/>
                    </a:srgbClr>
                  </a:outerShdw>
                </a:effectLst>
              </a:rPr>
              <a:t>Assumptions</a:t>
            </a:r>
          </a:p>
        </p:txBody>
      </p:sp>
      <p:sp>
        <p:nvSpPr>
          <p:cNvPr id="6" name="Content Placeholder 5"/>
          <p:cNvSpPr>
            <a:spLocks noGrp="1"/>
          </p:cNvSpPr>
          <p:nvPr>
            <p:ph idx="1"/>
          </p:nvPr>
        </p:nvSpPr>
        <p:spPr/>
        <p:txBody>
          <a:bodyPr>
            <a:normAutofit/>
          </a:bodyPr>
          <a:lstStyle/>
          <a:p>
            <a:pPr marL="452628" indent="-342900">
              <a:buNone/>
            </a:pPr>
            <a:r>
              <a:rPr lang="en-US" sz="1600" dirty="0" smtClean="0">
                <a:cs typeface="Calibri" pitchFamily="34" charset="0"/>
              </a:rPr>
              <a:t>Before starting the analysis we made few assumptions based on the input data set.</a:t>
            </a:r>
          </a:p>
          <a:p>
            <a:pPr marL="452628" indent="-342900">
              <a:buNone/>
            </a:pPr>
            <a:endParaRPr lang="en-US" sz="1600" dirty="0" smtClean="0">
              <a:cs typeface="Calibri" pitchFamily="34" charset="0"/>
            </a:endParaRPr>
          </a:p>
          <a:p>
            <a:pPr marL="452628" lvl="0" indent="-342900">
              <a:buFont typeface="+mj-lt"/>
              <a:buAutoNum type="arabicPeriod"/>
            </a:pPr>
            <a:r>
              <a:rPr lang="en-US" sz="1600" dirty="0" smtClean="0">
                <a:cs typeface="Calibri" pitchFamily="34" charset="0"/>
              </a:rPr>
              <a:t>We assumed that scope of our analysis is for publicly available policies from the consumer finance company as the data in hand is for policy code 1.</a:t>
            </a:r>
          </a:p>
          <a:p>
            <a:pPr marL="452628" lvl="0" indent="-342900">
              <a:buFont typeface="+mj-lt"/>
              <a:buAutoNum type="arabicPeriod"/>
            </a:pPr>
            <a:r>
              <a:rPr lang="en-US" sz="1600" dirty="0" smtClean="0">
                <a:cs typeface="Calibri" pitchFamily="34" charset="0"/>
              </a:rPr>
              <a:t>All the loan applications have been made for individual applicants. Analysis on loan application from joint applicant is out of scope. </a:t>
            </a:r>
          </a:p>
          <a:p>
            <a:pPr marL="452628" lvl="0" indent="-342900">
              <a:buFont typeface="+mj-lt"/>
              <a:buAutoNum type="arabicPeriod"/>
            </a:pPr>
            <a:r>
              <a:rPr lang="en-US" sz="1600" dirty="0" smtClean="0">
                <a:cs typeface="Calibri" pitchFamily="34" charset="0"/>
              </a:rPr>
              <a:t>All the loan applications are made with fractional initial listing status.</a:t>
            </a:r>
          </a:p>
          <a:p>
            <a:pPr marL="452628" lvl="0" indent="-342900">
              <a:buFont typeface="+mj-lt"/>
              <a:buAutoNum type="arabicPeriod"/>
            </a:pPr>
            <a:r>
              <a:rPr lang="en-US" sz="1600" dirty="0" smtClean="0">
                <a:cs typeface="Calibri" pitchFamily="34" charset="0"/>
              </a:rPr>
              <a:t>For all the loan applications no payment plan has been put in place.</a:t>
            </a:r>
          </a:p>
          <a:p>
            <a:pPr marL="452628" lvl="0" indent="-342900">
              <a:buFont typeface="+mj-lt"/>
              <a:buAutoNum type="arabicPeriod"/>
            </a:pPr>
            <a:r>
              <a:rPr lang="en-US" sz="1600" dirty="0" smtClean="0">
                <a:cs typeface="Calibri" pitchFamily="34" charset="0"/>
              </a:rPr>
              <a:t>Our analysis dataset does not have any accounts on which the borrower is now delinquent.</a:t>
            </a:r>
          </a:p>
          <a:p>
            <a:pPr marL="452628" lvl="0" indent="-342900">
              <a:buFont typeface="+mj-lt"/>
              <a:buAutoNum type="arabicPeriod"/>
            </a:pPr>
            <a:r>
              <a:rPr lang="en-US" sz="1600" dirty="0" smtClean="0">
                <a:cs typeface="Calibri" pitchFamily="34" charset="0"/>
              </a:rPr>
              <a:t>There is no such record in scope of analysis which has non zero past-due amount owed for the accounts on which the borrower is now delinquent.</a:t>
            </a:r>
          </a:p>
          <a:p>
            <a:pPr marL="452628" lvl="0" indent="-342900">
              <a:buFont typeface="+mj-lt"/>
              <a:buAutoNum type="arabicPeriod"/>
            </a:pPr>
            <a:r>
              <a:rPr lang="en-US" sz="1600" dirty="0" smtClean="0">
                <a:cs typeface="Calibri" pitchFamily="34" charset="0"/>
              </a:rPr>
              <a:t>There is no incident of charge off within 12 months.</a:t>
            </a:r>
          </a:p>
          <a:p>
            <a:pPr marL="452628" lvl="0" indent="-342900">
              <a:buFont typeface="+mj-lt"/>
              <a:buAutoNum type="arabicPeriod"/>
            </a:pPr>
            <a:r>
              <a:rPr lang="en-US" sz="1600" dirty="0" smtClean="0">
                <a:cs typeface="Calibri" pitchFamily="34" charset="0"/>
              </a:rPr>
              <a:t>Number of collections in 12 months excluding medical collections is  zero for the dataset in scope.</a:t>
            </a:r>
          </a:p>
          <a:p>
            <a:pPr marL="452628" lvl="0" indent="-342900">
              <a:buFont typeface="+mj-lt"/>
              <a:buAutoNum type="arabicPeriod"/>
            </a:pPr>
            <a:r>
              <a:rPr lang="en-US" sz="1600" dirty="0" smtClean="0">
                <a:cs typeface="Calibri" pitchFamily="34" charset="0"/>
              </a:rPr>
              <a:t>Also, we assumed tax liens is zero for all the records in scope.</a:t>
            </a:r>
          </a:p>
          <a:p>
            <a:endParaRPr lang="en-US" sz="1600" dirty="0" smtClean="0">
              <a:cs typeface="Calibri" pitchFamily="34" charset="0"/>
            </a:endParaRPr>
          </a:p>
          <a:p>
            <a:pPr>
              <a:buNone/>
            </a:pPr>
            <a:endParaRPr lang="en-US" sz="1600" dirty="0" smtClean="0"/>
          </a:p>
          <a:p>
            <a:endParaRPr lang="en-US" sz="1600" dirty="0"/>
          </a:p>
        </p:txBody>
      </p:sp>
    </p:spTree>
    <p:extLst>
      <p:ext uri="{BB962C8B-B14F-4D97-AF65-F5344CB8AC3E}">
        <p14:creationId xmlns:p14="http://schemas.microsoft.com/office/powerpoint/2010/main" xmlns=""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7528"/>
            <a:ext cx="10972800" cy="736269"/>
          </a:xfrm>
          <a:effectLst>
            <a:outerShdw blurRad="50800" dist="38100" dir="2700000" algn="tl" rotWithShape="0">
              <a:prstClr val="black">
                <a:alpha val="40000"/>
              </a:prstClr>
            </a:outerShdw>
          </a:effectLst>
        </p:spPr>
        <p:txBody>
          <a:bodyPr/>
          <a:lstStyle/>
          <a:p>
            <a:r>
              <a:rPr lang="en-IN" sz="2800" dirty="0" smtClean="0"/>
              <a:t>Flow of Analysis</a:t>
            </a:r>
            <a:endParaRPr lang="en-IN" sz="2800" dirty="0"/>
          </a:p>
        </p:txBody>
      </p:sp>
      <p:sp>
        <p:nvSpPr>
          <p:cNvPr id="3" name="Content Placeholder 2"/>
          <p:cNvSpPr>
            <a:spLocks noGrp="1"/>
          </p:cNvSpPr>
          <p:nvPr>
            <p:ph idx="1"/>
          </p:nvPr>
        </p:nvSpPr>
        <p:spPr>
          <a:xfrm>
            <a:off x="609600" y="1745673"/>
            <a:ext cx="10972800" cy="4828863"/>
          </a:xfrm>
        </p:spPr>
        <p:txBody>
          <a:bodyPr>
            <a:noAutofit/>
          </a:bodyPr>
          <a:lstStyle/>
          <a:p>
            <a:pPr marL="624078" lvl="0" indent="-514350">
              <a:buFont typeface="+mj-lt"/>
              <a:buAutoNum type="arabicPeriod"/>
            </a:pPr>
            <a:r>
              <a:rPr lang="en-US" sz="1400" dirty="0" smtClean="0"/>
              <a:t>We started with data clean up and resolving data quality issues.</a:t>
            </a:r>
          </a:p>
          <a:p>
            <a:pPr marL="982980" lvl="1" indent="-571500">
              <a:buFont typeface="+mj-lt"/>
              <a:buAutoNum type="romanLcPeriod"/>
            </a:pPr>
            <a:r>
              <a:rPr lang="en-US" sz="1400" dirty="0" smtClean="0">
                <a:solidFill>
                  <a:srgbClr val="002060"/>
                </a:solidFill>
              </a:rPr>
              <a:t>Removed all fields which are having only NA values.</a:t>
            </a:r>
          </a:p>
          <a:p>
            <a:pPr marL="982980" lvl="1" indent="-571500">
              <a:buFont typeface="+mj-lt"/>
              <a:buAutoNum type="romanLcPeriod"/>
            </a:pPr>
            <a:r>
              <a:rPr lang="en-US" sz="1400" dirty="0" smtClean="0">
                <a:solidFill>
                  <a:srgbClr val="002060"/>
                </a:solidFill>
              </a:rPr>
              <a:t>Removed fields on which we made assumptions as they are having single values.</a:t>
            </a:r>
          </a:p>
          <a:p>
            <a:pPr marL="982980" lvl="1" indent="-571500">
              <a:buFont typeface="+mj-lt"/>
              <a:buAutoNum type="romanLcPeriod"/>
            </a:pPr>
            <a:r>
              <a:rPr lang="en-US" sz="1400" dirty="0" smtClean="0">
                <a:solidFill>
                  <a:srgbClr val="002060"/>
                </a:solidFill>
              </a:rPr>
              <a:t>All the blank values in the data set have been replaced with NA values.</a:t>
            </a:r>
          </a:p>
          <a:p>
            <a:pPr marL="982980" lvl="1" indent="-571500">
              <a:buFont typeface="+mj-lt"/>
              <a:buAutoNum type="romanLcPeriod"/>
            </a:pPr>
            <a:r>
              <a:rPr lang="en-US" sz="1400" dirty="0" smtClean="0">
                <a:solidFill>
                  <a:srgbClr val="002060"/>
                </a:solidFill>
              </a:rPr>
              <a:t>There are three variables - collections_12_mths_ex_med, chargeoff_within_12_mths and </a:t>
            </a:r>
            <a:r>
              <a:rPr lang="en-US" sz="1400" dirty="0" err="1" smtClean="0">
                <a:solidFill>
                  <a:srgbClr val="002060"/>
                </a:solidFill>
              </a:rPr>
              <a:t>tax_liens</a:t>
            </a:r>
            <a:r>
              <a:rPr lang="en-US" sz="1400" dirty="0" smtClean="0">
                <a:solidFill>
                  <a:srgbClr val="002060"/>
                </a:solidFill>
              </a:rPr>
              <a:t> , which are holding single values all through out for 99.9 % records and NA values for the rest. Hence we include them in assumptions and removed them from the scope of analysis.</a:t>
            </a:r>
          </a:p>
          <a:p>
            <a:pPr marL="925830" lvl="1" indent="-514350">
              <a:buFont typeface="+mj-lt"/>
              <a:buAutoNum type="romanLcPeriod"/>
            </a:pPr>
            <a:endParaRPr lang="en-US" sz="1400" dirty="0" smtClean="0"/>
          </a:p>
          <a:p>
            <a:pPr marL="624078" lvl="0" indent="-514350">
              <a:buFont typeface="+mj-lt"/>
              <a:buAutoNum type="arabicPeriod"/>
            </a:pPr>
            <a:r>
              <a:rPr lang="en-US" sz="1400" dirty="0" smtClean="0"/>
              <a:t>Identified data quality issues and rectified them.</a:t>
            </a:r>
          </a:p>
          <a:p>
            <a:pPr marL="982980" lvl="1" indent="-571500">
              <a:buFont typeface="+mj-lt"/>
              <a:buAutoNum type="romanLcPeriod"/>
            </a:pPr>
            <a:r>
              <a:rPr lang="en-US" sz="1400" dirty="0" smtClean="0">
                <a:solidFill>
                  <a:srgbClr val="002060"/>
                </a:solidFill>
              </a:rPr>
              <a:t>There are some data quality issues in monitory data fields like few monitory values have more than 9 decimal places. These were rounded to 2 decimal place.</a:t>
            </a:r>
          </a:p>
          <a:p>
            <a:pPr marL="982980" lvl="1" indent="-571500">
              <a:buFont typeface="+mj-lt"/>
              <a:buAutoNum type="romanLcPeriod"/>
            </a:pPr>
            <a:r>
              <a:rPr lang="en-US" sz="1400" dirty="0" smtClean="0">
                <a:solidFill>
                  <a:srgbClr val="002060"/>
                </a:solidFill>
              </a:rPr>
              <a:t>Converted all the dates into same date format for ease of analysis.</a:t>
            </a:r>
          </a:p>
          <a:p>
            <a:pPr marL="982980" lvl="1" indent="-571500">
              <a:buFont typeface="+mj-lt"/>
              <a:buAutoNum type="romanLcPeriod"/>
            </a:pPr>
            <a:r>
              <a:rPr lang="en-US" sz="1400" dirty="0" smtClean="0">
                <a:solidFill>
                  <a:srgbClr val="002060"/>
                </a:solidFill>
              </a:rPr>
              <a:t>Since URL and description fields do not provide any useful data, we kept them out of scope.</a:t>
            </a:r>
          </a:p>
          <a:p>
            <a:pPr marL="982980" lvl="1" indent="-571500">
              <a:buFont typeface="+mj-lt"/>
              <a:buAutoNum type="romanLcPeriod"/>
            </a:pPr>
            <a:r>
              <a:rPr lang="en-US" sz="1400" dirty="0" smtClean="0">
                <a:solidFill>
                  <a:srgbClr val="002060"/>
                </a:solidFill>
              </a:rPr>
              <a:t>Few outliers were observed during analysis on derived monthly income variable. Excluded those outlier values.</a:t>
            </a:r>
          </a:p>
          <a:p>
            <a:pPr marL="925830" lvl="1" indent="-514350">
              <a:buFont typeface="+mj-lt"/>
              <a:buAutoNum type="romanLcPeriod"/>
            </a:pPr>
            <a:endParaRPr lang="en-US" sz="1400" dirty="0" smtClean="0"/>
          </a:p>
          <a:p>
            <a:pPr marL="624078" lvl="0" indent="-514350">
              <a:buFont typeface="+mj-lt"/>
              <a:buAutoNum type="arabicPeriod"/>
            </a:pPr>
            <a:r>
              <a:rPr lang="en-US" sz="1400" dirty="0" smtClean="0"/>
              <a:t>Uniqueness of key value fields were verified – id and member id. These are unique for the dataset.</a:t>
            </a:r>
          </a:p>
          <a:p>
            <a:pPr marL="624078" lvl="0" indent="-514350">
              <a:buFont typeface="+mj-lt"/>
              <a:buAutoNum type="arabicPeriod"/>
            </a:pPr>
            <a:endParaRPr lang="en-US" sz="1400" dirty="0" smtClean="0"/>
          </a:p>
          <a:p>
            <a:pPr marL="624078" lvl="0" indent="-514350">
              <a:buFont typeface="+mj-lt"/>
              <a:buAutoNum type="arabicPeriod"/>
            </a:pPr>
            <a:r>
              <a:rPr lang="en-US" sz="1400" dirty="0" smtClean="0"/>
              <a:t>EDA has been performed on the cleaned up dataset. Performed univariate, </a:t>
            </a:r>
            <a:r>
              <a:rPr lang="en-US" sz="1400" dirty="0" err="1" smtClean="0"/>
              <a:t>bivariate</a:t>
            </a:r>
            <a:r>
              <a:rPr lang="en-US" sz="1400" dirty="0" smtClean="0"/>
              <a:t> analysis and derived metrics on categorical and continuous data. Also, for testing purpose, correlation matrix has been deduced for continuous variables to get the insight of the data.</a:t>
            </a:r>
          </a:p>
          <a:p>
            <a:pPr>
              <a:buNone/>
            </a:pPr>
            <a:r>
              <a:rPr lang="en-US" sz="1400" dirty="0" smtClean="0"/>
              <a:t> </a:t>
            </a:r>
          </a:p>
          <a:p>
            <a:pPr marL="0" indent="0">
              <a:buNone/>
            </a:pPr>
            <a:endParaRPr lang="en-IN" sz="1400" dirty="0"/>
          </a:p>
        </p:txBody>
      </p:sp>
      <p:graphicFrame>
        <p:nvGraphicFramePr>
          <p:cNvPr id="10" name="Diagram 9"/>
          <p:cNvGraphicFramePr/>
          <p:nvPr/>
        </p:nvGraphicFramePr>
        <p:xfrm>
          <a:off x="7659584" y="498765"/>
          <a:ext cx="4310741" cy="2422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5647"/>
            <a:ext cx="10972800" cy="676893"/>
          </a:xfrm>
          <a:effectLst>
            <a:outerShdw blurRad="50800" dist="38100" dir="2700000" algn="tl" rotWithShape="0">
              <a:prstClr val="black">
                <a:alpha val="40000"/>
              </a:prstClr>
            </a:outerShdw>
          </a:effectLst>
        </p:spPr>
        <p:txBody>
          <a:bodyPr/>
          <a:lstStyle/>
          <a:p>
            <a:r>
              <a:rPr lang="en-IN" sz="2800" dirty="0" smtClean="0"/>
              <a:t>Analysis on </a:t>
            </a:r>
            <a:r>
              <a:rPr lang="en-IN" sz="2800" dirty="0" err="1" smtClean="0"/>
              <a:t>Installment</a:t>
            </a:r>
            <a:r>
              <a:rPr lang="en-IN" sz="2800" dirty="0" smtClean="0"/>
              <a:t>, Monthly income on Loan Status</a:t>
            </a:r>
            <a:endParaRPr lang="en-IN" sz="2800" dirty="0"/>
          </a:p>
        </p:txBody>
      </p:sp>
      <p:pic>
        <p:nvPicPr>
          <p:cNvPr id="1026" name="Picture 2"/>
          <p:cNvPicPr>
            <a:picLocks noGrp="1" noChangeAspect="1" noChangeArrowheads="1"/>
          </p:cNvPicPr>
          <p:nvPr>
            <p:ph idx="1"/>
          </p:nvPr>
        </p:nvPicPr>
        <p:blipFill>
          <a:blip r:embed="rId2"/>
          <a:srcRect/>
          <a:stretch>
            <a:fillRect/>
          </a:stretch>
        </p:blipFill>
        <p:spPr bwMode="auto">
          <a:xfrm>
            <a:off x="5807034" y="1353789"/>
            <a:ext cx="6384966" cy="342030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5" name="TextBox 4"/>
          <p:cNvSpPr txBox="1"/>
          <p:nvPr/>
        </p:nvSpPr>
        <p:spPr>
          <a:xfrm>
            <a:off x="665018" y="1543793"/>
            <a:ext cx="5284520" cy="1569660"/>
          </a:xfrm>
          <a:prstGeom prst="rect">
            <a:avLst/>
          </a:prstGeom>
          <a:noFill/>
        </p:spPr>
        <p:txBody>
          <a:bodyPr wrap="square" rtlCol="0">
            <a:spAutoFit/>
          </a:bodyPr>
          <a:lstStyle/>
          <a:p>
            <a:pPr>
              <a:buFont typeface="Arial" pitchFamily="34" charset="0"/>
              <a:buChar char="•"/>
            </a:pPr>
            <a:r>
              <a:rPr lang="en-US" sz="1600" dirty="0" smtClean="0"/>
              <a:t>Correlation matrix for continuous variables, shows that there exists correlation between multiple variables.</a:t>
            </a:r>
          </a:p>
          <a:p>
            <a:pPr>
              <a:buFont typeface="Arial" pitchFamily="34" charset="0"/>
              <a:buChar char="•"/>
            </a:pPr>
            <a:endParaRPr lang="en-US" sz="1600" dirty="0" smtClean="0"/>
          </a:p>
          <a:p>
            <a:pPr>
              <a:buFont typeface="Arial" pitchFamily="34" charset="0"/>
              <a:buChar char="•"/>
            </a:pPr>
            <a:r>
              <a:rPr lang="en-US" sz="1600" dirty="0" smtClean="0"/>
              <a:t>Due to limitation of the scope of analysis, analysis has been performed on only few variables.</a:t>
            </a:r>
          </a:p>
          <a:p>
            <a:endParaRPr lang="en-US" sz="1600" dirty="0" smtClean="0"/>
          </a:p>
        </p:txBody>
      </p:sp>
      <p:pic>
        <p:nvPicPr>
          <p:cNvPr id="6" name="Picture 5" descr="Installment per monthly income.jpeg"/>
          <p:cNvPicPr>
            <a:picLocks noChangeAspect="1"/>
          </p:cNvPicPr>
          <p:nvPr/>
        </p:nvPicPr>
        <p:blipFill>
          <a:blip r:embed="rId3"/>
          <a:stretch>
            <a:fillRect/>
          </a:stretch>
        </p:blipFill>
        <p:spPr>
          <a:xfrm>
            <a:off x="294658" y="3135085"/>
            <a:ext cx="4762500" cy="3532909"/>
          </a:xfrm>
          <a:prstGeom prst="rect">
            <a:avLst/>
          </a:prstGeom>
          <a:effectLst>
            <a:outerShdw blurRad="50800" dist="38100" dir="8100000" algn="tr" rotWithShape="0">
              <a:prstClr val="black">
                <a:alpha val="40000"/>
              </a:prstClr>
            </a:outerShdw>
          </a:effectLst>
        </p:spPr>
      </p:pic>
      <p:sp>
        <p:nvSpPr>
          <p:cNvPr id="7" name="TextBox 6"/>
          <p:cNvSpPr txBox="1"/>
          <p:nvPr/>
        </p:nvSpPr>
        <p:spPr>
          <a:xfrm>
            <a:off x="4916384" y="4738256"/>
            <a:ext cx="7275616" cy="1815882"/>
          </a:xfrm>
          <a:prstGeom prst="rect">
            <a:avLst/>
          </a:prstGeom>
          <a:noFill/>
        </p:spPr>
        <p:txBody>
          <a:bodyPr wrap="square" rtlCol="0">
            <a:spAutoFit/>
          </a:bodyPr>
          <a:lstStyle/>
          <a:p>
            <a:pPr>
              <a:buFont typeface="Arial" pitchFamily="34" charset="0"/>
              <a:buChar char="•"/>
            </a:pPr>
            <a:r>
              <a:rPr lang="en-US" sz="1600" dirty="0" smtClean="0"/>
              <a:t>Correlation plot shows that there exists positive correlation between installment and annual income. From annual income we have derived monthly income and thereafter derived installment per monthly income percentage to check their effect on Loan status.</a:t>
            </a:r>
          </a:p>
          <a:p>
            <a:pPr>
              <a:buFont typeface="Arial" pitchFamily="34" charset="0"/>
              <a:buChar char="•"/>
            </a:pPr>
            <a:endParaRPr lang="en-US" sz="1600" dirty="0" smtClean="0"/>
          </a:p>
          <a:p>
            <a:pPr>
              <a:buFont typeface="Arial" pitchFamily="34" charset="0"/>
              <a:buChar char="•"/>
            </a:pPr>
            <a:r>
              <a:rPr lang="en-US" sz="1600" dirty="0" smtClean="0"/>
              <a:t>Analysis shows that if this percentage reaches around 10% and above , there is a chance for the borrowers getting defaulted.</a:t>
            </a:r>
            <a:endParaRPr lang="en-US" sz="1600" dirty="0"/>
          </a:p>
        </p:txBody>
      </p:sp>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0650"/>
            <a:ext cx="10972800" cy="985652"/>
          </a:xfrm>
          <a:effectLst>
            <a:outerShdw blurRad="50800" dist="38100" dir="2700000" algn="tl" rotWithShape="0">
              <a:prstClr val="black">
                <a:alpha val="40000"/>
              </a:prstClr>
            </a:outerShdw>
          </a:effectLst>
        </p:spPr>
        <p:txBody>
          <a:bodyPr/>
          <a:lstStyle/>
          <a:p>
            <a:r>
              <a:rPr lang="en-IN" sz="2800" dirty="0" smtClean="0"/>
              <a:t>Sub-Grade and Loan Term attribute Analysis on Loan Status</a:t>
            </a:r>
            <a:endParaRPr lang="en-IN" sz="2800" dirty="0"/>
          </a:p>
        </p:txBody>
      </p:sp>
      <p:pic>
        <p:nvPicPr>
          <p:cNvPr id="9" name="Content Placeholder 8" descr="Subgrade.jpeg"/>
          <p:cNvPicPr>
            <a:picLocks noGrp="1" noChangeAspect="1"/>
          </p:cNvPicPr>
          <p:nvPr>
            <p:ph idx="1"/>
          </p:nvPr>
        </p:nvPicPr>
        <p:blipFill>
          <a:blip r:embed="rId2"/>
          <a:stretch>
            <a:fillRect/>
          </a:stretch>
        </p:blipFill>
        <p:spPr>
          <a:xfrm>
            <a:off x="226053" y="3824014"/>
            <a:ext cx="5972865" cy="3033986"/>
          </a:xfrm>
          <a:effectLst>
            <a:outerShdw blurRad="50800" dist="38100" dir="2700000" algn="tl" rotWithShape="0">
              <a:prstClr val="black">
                <a:alpha val="40000"/>
              </a:prstClr>
            </a:outerShdw>
          </a:effectLst>
        </p:spPr>
      </p:pic>
      <p:pic>
        <p:nvPicPr>
          <p:cNvPr id="10" name="Picture 9" descr="Subgrade with term.jpeg"/>
          <p:cNvPicPr>
            <a:picLocks noChangeAspect="1"/>
          </p:cNvPicPr>
          <p:nvPr/>
        </p:nvPicPr>
        <p:blipFill>
          <a:blip r:embed="rId3"/>
          <a:stretch>
            <a:fillRect/>
          </a:stretch>
        </p:blipFill>
        <p:spPr>
          <a:xfrm>
            <a:off x="6289222" y="3799056"/>
            <a:ext cx="5902778" cy="3058944"/>
          </a:xfrm>
          <a:prstGeom prst="rect">
            <a:avLst/>
          </a:prstGeom>
          <a:effectLst>
            <a:outerShdw blurRad="50800" dist="38100" dir="2700000" algn="tl" rotWithShape="0">
              <a:prstClr val="black">
                <a:alpha val="40000"/>
              </a:prstClr>
            </a:outerShdw>
          </a:effectLst>
        </p:spPr>
      </p:pic>
      <p:sp>
        <p:nvSpPr>
          <p:cNvPr id="12" name="Content Placeholder 2"/>
          <p:cNvSpPr txBox="1">
            <a:spLocks/>
          </p:cNvSpPr>
          <p:nvPr/>
        </p:nvSpPr>
        <p:spPr>
          <a:xfrm>
            <a:off x="609600" y="2249424"/>
            <a:ext cx="10972800" cy="2880716"/>
          </a:xfrm>
          <a:prstGeom prst="rect">
            <a:avLst/>
          </a:prstGeom>
        </p:spPr>
        <p:txBody>
          <a:bodyPr vert="horz">
            <a:normAutofit/>
          </a:bodyPr>
          <a:lstStyle/>
          <a:p>
            <a:pPr marL="0"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I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609600" y="1852551"/>
            <a:ext cx="10972800" cy="4721985"/>
          </a:xfrm>
          <a:prstGeom prst="rect">
            <a:avLst/>
          </a:prstGeom>
        </p:spPr>
        <p:txBody>
          <a:bodyPr vert="horz">
            <a:normAutofit/>
          </a:bodyPr>
          <a:lstStyle/>
          <a:p>
            <a:pPr marL="0"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I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724395" y="1733797"/>
            <a:ext cx="10545288" cy="2246769"/>
          </a:xfrm>
          <a:prstGeom prst="rect">
            <a:avLst/>
          </a:prstGeom>
          <a:noFill/>
        </p:spPr>
        <p:txBody>
          <a:bodyPr wrap="square" rtlCol="0">
            <a:spAutoFit/>
          </a:bodyPr>
          <a:lstStyle/>
          <a:p>
            <a:r>
              <a:rPr lang="en-US" sz="1400" dirty="0" smtClean="0"/>
              <a:t>Borrowers are segregated into 7 grades : A-G and each grade is sub-divided into 5 sub-grades. </a:t>
            </a:r>
          </a:p>
          <a:p>
            <a:r>
              <a:rPr lang="en-US" sz="1400" dirty="0" smtClean="0"/>
              <a:t>Since sub-grades gives us more granular analysis , we have performed analysis on sub grades here.</a:t>
            </a:r>
          </a:p>
          <a:p>
            <a:endParaRPr lang="en-US" sz="1400" dirty="0" smtClean="0"/>
          </a:p>
          <a:p>
            <a:r>
              <a:rPr lang="en-US" sz="1400" dirty="0" smtClean="0"/>
              <a:t>First analysis indicates that sub-grades B3  has a spike in number of  loans  which are in status of Charged Off  and again at D2 there is  a spike for charged off status which then subsides gradually thereafter.</a:t>
            </a:r>
          </a:p>
          <a:p>
            <a:endParaRPr lang="en-US" sz="1400" dirty="0" smtClean="0"/>
          </a:p>
          <a:p>
            <a:r>
              <a:rPr lang="en-US" sz="1400" dirty="0" smtClean="0"/>
              <a:t>Second analysis  shows us more effective insights as we considered two different loan terms and only those loans data which are in Charged off status here. For loan term of 36 months and sub-grade B3 there is a increase  in number of  loans  which are in status of charged off , and for loan term 60 months and sub-grade D2 there is a huge spike in charged off rates.</a:t>
            </a:r>
          </a:p>
          <a:p>
            <a:endParaRPr lang="en-US" sz="1400" dirty="0"/>
          </a:p>
        </p:txBody>
      </p:sp>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1009403"/>
          </a:xfrm>
          <a:effectLst>
            <a:outerShdw blurRad="50800" dist="38100" dir="2700000" algn="tl" rotWithShape="0">
              <a:prstClr val="black">
                <a:alpha val="40000"/>
              </a:prstClr>
            </a:outerShdw>
          </a:effectLst>
        </p:spPr>
        <p:txBody>
          <a:bodyPr/>
          <a:lstStyle/>
          <a:p>
            <a:r>
              <a:rPr lang="en-IN" sz="2800" dirty="0" smtClean="0"/>
              <a:t>Employment Length attribute analysis on Loan Status </a:t>
            </a:r>
            <a:endParaRPr lang="en-IN" sz="2800" dirty="0"/>
          </a:p>
        </p:txBody>
      </p:sp>
      <p:pic>
        <p:nvPicPr>
          <p:cNvPr id="4" name="Content Placeholder 3" descr="Employment Length Analysis.jpeg"/>
          <p:cNvPicPr>
            <a:picLocks noGrp="1" noChangeAspect="1"/>
          </p:cNvPicPr>
          <p:nvPr>
            <p:ph idx="1"/>
          </p:nvPr>
        </p:nvPicPr>
        <p:blipFill>
          <a:blip r:embed="rId2"/>
          <a:stretch>
            <a:fillRect/>
          </a:stretch>
        </p:blipFill>
        <p:spPr>
          <a:xfrm>
            <a:off x="5708567" y="2042557"/>
            <a:ext cx="6102133" cy="4025734"/>
          </a:xfrm>
          <a:effectLst>
            <a:outerShdw blurRad="50800" dist="38100" dir="5400000" algn="t" rotWithShape="0">
              <a:prstClr val="black">
                <a:alpha val="40000"/>
              </a:prstClr>
            </a:outerShdw>
          </a:effectLst>
        </p:spPr>
      </p:pic>
      <p:sp>
        <p:nvSpPr>
          <p:cNvPr id="5" name="TextBox 4"/>
          <p:cNvSpPr txBox="1"/>
          <p:nvPr/>
        </p:nvSpPr>
        <p:spPr>
          <a:xfrm>
            <a:off x="819397" y="1888178"/>
            <a:ext cx="4880759" cy="3785652"/>
          </a:xfrm>
          <a:prstGeom prst="rect">
            <a:avLst/>
          </a:prstGeom>
          <a:noFill/>
        </p:spPr>
        <p:txBody>
          <a:bodyPr wrap="square" rtlCol="0">
            <a:spAutoFit/>
          </a:bodyPr>
          <a:lstStyle/>
          <a:p>
            <a:pPr>
              <a:buFont typeface="Arial" pitchFamily="34" charset="0"/>
              <a:buChar char="•"/>
            </a:pPr>
            <a:r>
              <a:rPr lang="en-US" sz="1600" dirty="0" smtClean="0"/>
              <a:t>Univariate analysis has been performed on Employment length and we analyzed for different loan status.</a:t>
            </a:r>
          </a:p>
          <a:p>
            <a:pPr>
              <a:buFont typeface="Arial" pitchFamily="34" charset="0"/>
              <a:buChar char="•"/>
            </a:pPr>
            <a:endParaRPr lang="en-US" sz="1600" dirty="0" smtClean="0"/>
          </a:p>
          <a:p>
            <a:pPr>
              <a:buFont typeface="Arial" pitchFamily="34" charset="0"/>
              <a:buChar char="•"/>
            </a:pPr>
            <a:r>
              <a:rPr lang="en-US" sz="1600" dirty="0" smtClean="0"/>
              <a:t>This analysis indicates that the borrowers who are having 10+ years of experience, there is a high chance of loans getting charged off than that of the rest of the borrowers.</a:t>
            </a:r>
          </a:p>
          <a:p>
            <a:pPr>
              <a:buFont typeface="Arial" pitchFamily="34" charset="0"/>
              <a:buChar char="•"/>
            </a:pPr>
            <a:endParaRPr lang="en-US" sz="1600" dirty="0" smtClean="0"/>
          </a:p>
          <a:p>
            <a:pPr>
              <a:buFont typeface="Arial" pitchFamily="34" charset="0"/>
              <a:buChar char="•"/>
            </a:pPr>
            <a:r>
              <a:rPr lang="en-US" sz="1600" dirty="0" smtClean="0"/>
              <a:t>Though it is to be noticed that Fully Paid rate is  also high for this segment borrowers. </a:t>
            </a:r>
          </a:p>
          <a:p>
            <a:pPr>
              <a:buFont typeface="Arial" pitchFamily="34" charset="0"/>
              <a:buChar char="•"/>
            </a:pPr>
            <a:endParaRPr lang="en-US" sz="1600" dirty="0" smtClean="0"/>
          </a:p>
          <a:p>
            <a:pPr>
              <a:buFont typeface="Arial" pitchFamily="34" charset="0"/>
              <a:buChar char="•"/>
            </a:pPr>
            <a:r>
              <a:rPr lang="en-US" sz="1600" dirty="0" smtClean="0"/>
              <a:t>For 10+ years of experienced borrowers, loan payment tenure gets reduced as their retirement age approaches, it could led borrowers being defaulter.</a:t>
            </a:r>
            <a:endParaRPr lang="en-US" sz="1600" dirty="0"/>
          </a:p>
        </p:txBody>
      </p:sp>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2525"/>
            <a:ext cx="10972800" cy="926275"/>
          </a:xfrm>
          <a:effectLst>
            <a:outerShdw blurRad="50800" dist="38100" dir="2700000" algn="tl" rotWithShape="0">
              <a:prstClr val="black">
                <a:alpha val="40000"/>
              </a:prstClr>
            </a:outerShdw>
          </a:effectLst>
        </p:spPr>
        <p:txBody>
          <a:bodyPr/>
          <a:lstStyle/>
          <a:p>
            <a:r>
              <a:rPr lang="en-IN" sz="2800" dirty="0" smtClean="0"/>
              <a:t>Purpose attribute analysis on Loan Status </a:t>
            </a:r>
            <a:endParaRPr lang="en-IN" sz="2800" dirty="0"/>
          </a:p>
        </p:txBody>
      </p:sp>
      <p:pic>
        <p:nvPicPr>
          <p:cNvPr id="1028" name="Picture 4"/>
          <p:cNvPicPr>
            <a:picLocks noChangeAspect="1" noChangeArrowheads="1"/>
          </p:cNvPicPr>
          <p:nvPr/>
        </p:nvPicPr>
        <p:blipFill>
          <a:blip r:embed="rId2"/>
          <a:srcRect/>
          <a:stretch>
            <a:fillRect/>
          </a:stretch>
        </p:blipFill>
        <p:spPr bwMode="auto">
          <a:xfrm>
            <a:off x="627104" y="1885085"/>
            <a:ext cx="5702444" cy="4115492"/>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8" name="Content Placeholder 7"/>
          <p:cNvSpPr>
            <a:spLocks noGrp="1"/>
          </p:cNvSpPr>
          <p:nvPr>
            <p:ph idx="1"/>
          </p:nvPr>
        </p:nvSpPr>
        <p:spPr>
          <a:xfrm>
            <a:off x="6543304" y="1888178"/>
            <a:ext cx="5039096" cy="1971304"/>
          </a:xfrm>
        </p:spPr>
        <p:txBody>
          <a:bodyPr>
            <a:normAutofit/>
          </a:bodyPr>
          <a:lstStyle/>
          <a:p>
            <a:r>
              <a:rPr lang="en-US" sz="1600" dirty="0" smtClean="0"/>
              <a:t> Purpose is a consumer attribute and analysis shows that it could a driving factor to predict defaulters. </a:t>
            </a:r>
          </a:p>
          <a:p>
            <a:r>
              <a:rPr lang="en-US" sz="1600" dirty="0" smtClean="0"/>
              <a:t> Charged off rate is high for the loans taken for debt consolidation purpose.</a:t>
            </a:r>
            <a:endParaRPr lang="en-US" sz="1600" dirty="0"/>
          </a:p>
        </p:txBody>
      </p:sp>
      <p:pic>
        <p:nvPicPr>
          <p:cNvPr id="1029" name="Picture 5"/>
          <p:cNvPicPr>
            <a:picLocks noChangeAspect="1" noChangeArrowheads="1"/>
          </p:cNvPicPr>
          <p:nvPr/>
        </p:nvPicPr>
        <p:blipFill>
          <a:blip r:embed="rId3"/>
          <a:srcRect/>
          <a:stretch>
            <a:fillRect/>
          </a:stretch>
        </p:blipFill>
        <p:spPr bwMode="auto">
          <a:xfrm>
            <a:off x="611022" y="5834064"/>
            <a:ext cx="920894" cy="676275"/>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032" name="Picture 8"/>
          <p:cNvPicPr>
            <a:picLocks noChangeAspect="1" noChangeArrowheads="1"/>
          </p:cNvPicPr>
          <p:nvPr/>
        </p:nvPicPr>
        <p:blipFill>
          <a:blip r:embed="rId4"/>
          <a:srcRect/>
          <a:stretch>
            <a:fillRect/>
          </a:stretch>
        </p:blipFill>
        <p:spPr bwMode="auto">
          <a:xfrm>
            <a:off x="7588333" y="3556659"/>
            <a:ext cx="2941555" cy="3063834"/>
          </a:xfrm>
          <a:prstGeom prst="rect">
            <a:avLst/>
          </a:prstGeom>
          <a:noFill/>
          <a:ln w="9525">
            <a:noFill/>
            <a:miter lim="800000"/>
            <a:headEnd/>
            <a:tailEnd/>
          </a:ln>
          <a:effectLst/>
        </p:spPr>
      </p:pic>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2525"/>
            <a:ext cx="10972800" cy="605641"/>
          </a:xfrm>
        </p:spPr>
        <p:txBody>
          <a:bodyPr>
            <a:normAutofit/>
          </a:bodyPr>
          <a:lstStyle/>
          <a:p>
            <a:r>
              <a:rPr lang="en-US" sz="2800" dirty="0" smtClean="0">
                <a:effectLst>
                  <a:outerShdw blurRad="38100" dist="38100" dir="2700000" algn="tl">
                    <a:srgbClr val="000000">
                      <a:alpha val="43137"/>
                    </a:srgbClr>
                  </a:outerShdw>
                </a:effectLst>
              </a:rPr>
              <a:t>Analysis on Borrower’s State</a:t>
            </a:r>
            <a:endParaRPr lang="en-US"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1531917"/>
            <a:ext cx="10972800" cy="5042619"/>
          </a:xfrm>
        </p:spPr>
        <p:txBody>
          <a:bodyPr>
            <a:normAutofit/>
          </a:bodyPr>
          <a:lstStyle/>
          <a:p>
            <a:r>
              <a:rPr lang="en-US" sz="1600" dirty="0" smtClean="0"/>
              <a:t>Analysis has been performed on borrowers’ state.  We have segmented approved loan request amount in six range segments.</a:t>
            </a:r>
          </a:p>
          <a:p>
            <a:r>
              <a:rPr lang="en-US" sz="1600" dirty="0" smtClean="0"/>
              <a:t>Analysis is showing that for California state. number of loan request is high. For this state Charged Off loan counts are higher than the other states and there are more instances of loan request of amount in the range of $5.1K to $10K gets charged off.</a:t>
            </a:r>
          </a:p>
          <a:p>
            <a:endParaRPr lang="en-US" sz="1600" dirty="0"/>
          </a:p>
        </p:txBody>
      </p:sp>
      <p:pic>
        <p:nvPicPr>
          <p:cNvPr id="2050" name="Picture 2"/>
          <p:cNvPicPr>
            <a:picLocks noChangeAspect="1" noChangeArrowheads="1"/>
          </p:cNvPicPr>
          <p:nvPr/>
        </p:nvPicPr>
        <p:blipFill>
          <a:blip r:embed="rId2"/>
          <a:srcRect/>
          <a:stretch>
            <a:fillRect/>
          </a:stretch>
        </p:blipFill>
        <p:spPr bwMode="auto">
          <a:xfrm>
            <a:off x="3277591" y="2586890"/>
            <a:ext cx="7980217" cy="4116732"/>
          </a:xfrm>
          <a:prstGeom prst="rect">
            <a:avLst/>
          </a:prstGeom>
          <a:noFill/>
          <a:ln w="9525">
            <a:noFill/>
            <a:miter lim="800000"/>
            <a:headEnd/>
            <a:tailEnd/>
          </a:ln>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5298</TotalTime>
  <Words>1226</Words>
  <Application>Microsoft Office PowerPoint</Application>
  <PresentationFormat>Custom</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 EDA CASE STUDY   SUBMISSION </vt:lpstr>
      <vt:lpstr> Abstract</vt:lpstr>
      <vt:lpstr>Assumptions</vt:lpstr>
      <vt:lpstr>Flow of Analysis</vt:lpstr>
      <vt:lpstr>Analysis on Installment, Monthly income on Loan Status</vt:lpstr>
      <vt:lpstr>Sub-Grade and Loan Term attribute Analysis on Loan Status</vt:lpstr>
      <vt:lpstr>Employment Length attribute analysis on Loan Status </vt:lpstr>
      <vt:lpstr>Purpose attribute analysis on Loan Status </vt:lpstr>
      <vt:lpstr>Analysis on Borrower’s State</vt:lpstr>
      <vt:lpstr>   Earliest Credit Line Analysis</vt:lpstr>
      <vt:lpstr>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Aryama</cp:lastModifiedBy>
  <cp:revision>233</cp:revision>
  <dcterms:created xsi:type="dcterms:W3CDTF">2016-06-09T08:16:28Z</dcterms:created>
  <dcterms:modified xsi:type="dcterms:W3CDTF">2018-09-29T14:42:01Z</dcterms:modified>
</cp:coreProperties>
</file>