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10287000" cx="18288000"/>
  <p:notesSz cx="6858000" cy="9144000"/>
  <p:embeddedFontLst>
    <p:embeddedFont>
      <p:font typeface="Black Ops One"/>
      <p:regular r:id="rId12"/>
    </p:embeddedFont>
    <p:embeddedFont>
      <p:font typeface="Montserrat"/>
      <p:bold r:id="rId13"/>
      <p:boldItalic r:id="rId14"/>
    </p:embeddedFont>
    <p:embeddedFont>
      <p:font typeface="Montserrat Medium"/>
      <p:regular r:id="rId15"/>
      <p:bold r:id="rId16"/>
      <p:italic r:id="rId17"/>
      <p:boldItalic r:id="rId18"/>
    </p:embeddedFont>
    <p:embeddedFont>
      <p:font typeface="Libre Baskerville"/>
      <p:regular r:id="rId19"/>
      <p:bold r:id="rId20"/>
      <p: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gY9ddB2YkSrHaFiw3qgjuJgeX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ibreBaskerville-bold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LibreBaskerville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BlackOps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Medium-regular.fntdata"/><Relationship Id="rId14" Type="http://schemas.openxmlformats.org/officeDocument/2006/relationships/font" Target="fonts/Montserrat-boldItalic.fntdata"/><Relationship Id="rId17" Type="http://schemas.openxmlformats.org/officeDocument/2006/relationships/font" Target="fonts/MontserratMedium-italic.fntdata"/><Relationship Id="rId16" Type="http://schemas.openxmlformats.org/officeDocument/2006/relationships/font" Target="fonts/Montserrat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ibreBaskerville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Medium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90f73df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390f73df7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90f73df7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90f73df76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390f73df7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390f73df76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90f73df7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g3390f73df76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72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405190" y="337265"/>
            <a:ext cx="2256886" cy="1382808"/>
          </a:xfrm>
          <a:custGeom>
            <a:rect b="b" l="l" r="r" t="t"/>
            <a:pathLst>
              <a:path extrusionOk="0" h="1414653" w="2308860">
                <a:moveTo>
                  <a:pt x="0" y="0"/>
                </a:moveTo>
                <a:lnTo>
                  <a:pt x="2308860" y="0"/>
                </a:lnTo>
                <a:lnTo>
                  <a:pt x="2308860" y="1414653"/>
                </a:lnTo>
                <a:lnTo>
                  <a:pt x="0" y="14146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" l="-39" r="-36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2430360" y="538930"/>
            <a:ext cx="13427280" cy="8953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6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VISHWANIKETAN'S INSTITUTE OF MANAGEMENT ENTREPRENEURSHIP AND ENGINEERING TECHNOLOGY  (VIMEET)</a:t>
            </a:r>
            <a:endParaRPr/>
          </a:p>
        </p:txBody>
      </p:sp>
      <p:sp>
        <p:nvSpPr>
          <p:cNvPr id="86" name="Google Shape;86;p1"/>
          <p:cNvSpPr/>
          <p:nvPr/>
        </p:nvSpPr>
        <p:spPr>
          <a:xfrm>
            <a:off x="6374582" y="2246535"/>
            <a:ext cx="5724250" cy="5643694"/>
          </a:xfrm>
          <a:custGeom>
            <a:rect b="b" l="l" r="r" t="t"/>
            <a:pathLst>
              <a:path extrusionOk="0" h="5643694" w="5724250">
                <a:moveTo>
                  <a:pt x="0" y="0"/>
                </a:moveTo>
                <a:lnTo>
                  <a:pt x="5724250" y="0"/>
                </a:lnTo>
                <a:lnTo>
                  <a:pt x="5724250" y="5643694"/>
                </a:lnTo>
                <a:lnTo>
                  <a:pt x="0" y="56436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81000"/>
            </a:blip>
            <a:stretch>
              <a:fillRect b="-66734" l="-48737" r="-43248" t="-27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4265986" y="7190855"/>
            <a:ext cx="9756027" cy="126539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476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  <a:endParaRPr/>
          </a:p>
        </p:txBody>
      </p:sp>
      <p:grpSp>
        <p:nvGrpSpPr>
          <p:cNvPr id="88" name="Google Shape;88;p1"/>
          <p:cNvGrpSpPr/>
          <p:nvPr/>
        </p:nvGrpSpPr>
        <p:grpSpPr>
          <a:xfrm>
            <a:off x="6374582" y="8413390"/>
            <a:ext cx="6081856" cy="529593"/>
            <a:chOff x="0" y="-57150"/>
            <a:chExt cx="8109141" cy="706123"/>
          </a:xfrm>
        </p:grpSpPr>
        <p:sp>
          <p:nvSpPr>
            <p:cNvPr id="89" name="Google Shape;89;p1"/>
            <p:cNvSpPr txBox="1"/>
            <p:nvPr/>
          </p:nvSpPr>
          <p:spPr>
            <a:xfrm>
              <a:off x="0" y="-57150"/>
              <a:ext cx="8109141" cy="706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6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3AFAA4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CODE .                 . CONQUER </a:t>
              </a:r>
              <a:endParaRPr/>
            </a:p>
          </p:txBody>
        </p:sp>
        <p:sp>
          <p:nvSpPr>
            <p:cNvPr id="90" name="Google Shape;90;p1"/>
            <p:cNvSpPr txBox="1"/>
            <p:nvPr/>
          </p:nvSpPr>
          <p:spPr>
            <a:xfrm>
              <a:off x="2038972" y="-57150"/>
              <a:ext cx="5893881" cy="7061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6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3200">
                  <a:solidFill>
                    <a:srgbClr val="F9FCFC"/>
                  </a:solidFill>
                  <a:latin typeface="Montserrat Medium"/>
                  <a:ea typeface="Montserrat Medium"/>
                  <a:cs typeface="Montserrat Medium"/>
                  <a:sym typeface="Montserrat Medium"/>
                </a:rPr>
                <a:t>CREATE </a:t>
              </a:r>
              <a:endParaRPr/>
            </a:p>
          </p:txBody>
        </p:sp>
      </p:grpSp>
      <p:sp>
        <p:nvSpPr>
          <p:cNvPr id="91" name="Google Shape;91;p1"/>
          <p:cNvSpPr/>
          <p:nvPr/>
        </p:nvSpPr>
        <p:spPr>
          <a:xfrm>
            <a:off x="15857640" y="167423"/>
            <a:ext cx="2143962" cy="1552712"/>
          </a:xfrm>
          <a:custGeom>
            <a:rect b="b" l="l" r="r" t="t"/>
            <a:pathLst>
              <a:path extrusionOk="0" h="1552712" w="2143962">
                <a:moveTo>
                  <a:pt x="0" y="0"/>
                </a:moveTo>
                <a:lnTo>
                  <a:pt x="2143961" y="0"/>
                </a:lnTo>
                <a:lnTo>
                  <a:pt x="2143961" y="1552712"/>
                </a:lnTo>
                <a:lnTo>
                  <a:pt x="0" y="15527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2842" l="0" r="0" t="-1523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808446" y="1531223"/>
            <a:ext cx="12671108" cy="3397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(Affiliated to University of Mumbai/Approved by DTE/AICTE/NAAC at A+ Grade in 1st Cycle)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72B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/>
          <p:nvPr/>
        </p:nvSpPr>
        <p:spPr>
          <a:xfrm>
            <a:off x="17192315" y="612415"/>
            <a:ext cx="559181" cy="296366"/>
          </a:xfrm>
          <a:custGeom>
            <a:rect b="b" l="l" r="r" t="t"/>
            <a:pathLst>
              <a:path extrusionOk="0" h="296366" w="559181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65" l="0" r="0" t="-11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/>
          <p:nvPr/>
        </p:nvSpPr>
        <p:spPr>
          <a:xfrm>
            <a:off x="422186" y="1326302"/>
            <a:ext cx="4394285" cy="123856"/>
          </a:xfrm>
          <a:custGeom>
            <a:rect b="b" l="l" r="r" t="t"/>
            <a:pathLst>
              <a:path extrusionOk="0"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53" l="0" r="0" t="-145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422187" y="1995924"/>
            <a:ext cx="5762631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Details</a:t>
            </a:r>
            <a:endParaRPr/>
          </a:p>
        </p:txBody>
      </p:sp>
      <p:sp>
        <p:nvSpPr>
          <p:cNvPr id="100" name="Google Shape;100;p2"/>
          <p:cNvSpPr/>
          <p:nvPr/>
        </p:nvSpPr>
        <p:spPr>
          <a:xfrm rot="10800000">
            <a:off x="5334000" y="134972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5" l="0" r="0" t="-1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2"/>
          <p:cNvSpPr/>
          <p:nvPr/>
        </p:nvSpPr>
        <p:spPr>
          <a:xfrm flipH="1" rot="10800000">
            <a:off x="11600866" y="132630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25" l="0" r="0" t="-1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7512506" y="234054"/>
            <a:ext cx="950591" cy="9501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88">
                <a:solidFill>
                  <a:srgbClr val="18072B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28274" y="3552925"/>
            <a:ext cx="18024000" cy="60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7915" lvl="2" marL="773747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84"/>
              <a:buFont typeface="Arial"/>
              <a:buChar char="⚬"/>
            </a:pP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Name :  Ctrl </a:t>
            </a:r>
            <a:r>
              <a:rPr b="1" lang="en-US" sz="338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Alt Innovate</a:t>
            </a:r>
            <a:endParaRPr/>
          </a:p>
          <a:p>
            <a:pPr indent="-257915" lvl="2" marL="773747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84"/>
              <a:buFont typeface="Arial"/>
              <a:buChar char="⚬"/>
            </a:pP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Leader Name  : Ji</a:t>
            </a:r>
            <a:r>
              <a:rPr b="1" lang="en-US" sz="338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 Vijay Purswani</a:t>
            </a:r>
            <a:endParaRPr/>
          </a:p>
          <a:p>
            <a:pPr indent="-257915" lvl="2" marL="773747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84"/>
              <a:buFont typeface="Arial"/>
              <a:buChar char="⚬"/>
            </a:pP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Team Members : Arya </a:t>
            </a:r>
            <a:r>
              <a:rPr b="1" lang="en-US" sz="338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Manoj </a:t>
            </a: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Mad</a:t>
            </a:r>
            <a:r>
              <a:rPr b="1" lang="en-US" sz="338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havi, Ajinkya Sunil Patil</a:t>
            </a:r>
            <a:endParaRPr/>
          </a:p>
          <a:p>
            <a:pPr indent="-257916" lvl="2" marL="773747" marR="0" rtl="0" algn="l">
              <a:lnSpc>
                <a:spcPct val="209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84"/>
              <a:buFont typeface="Arial"/>
              <a:buChar char="⚬"/>
            </a:pP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:</a:t>
            </a:r>
            <a:r>
              <a:rPr b="1" i="0" lang="en-US" sz="35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0" lang="en-US" sz="26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Build an AI-powered recommendation system for farmers to select optimal crops based on soil type, weather conditions, and market demand.</a:t>
            </a: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>
              <a:solidFill>
                <a:schemeClr val="lt1"/>
              </a:solidFill>
            </a:endParaRPr>
          </a:p>
          <a:p>
            <a:pPr indent="-257916" lvl="2" marL="773747" marR="0" rtl="0" algn="l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384"/>
              <a:buFont typeface="Arial"/>
              <a:buChar char="⚬"/>
            </a:pPr>
            <a:r>
              <a:rPr b="1" i="0" lang="en-US" sz="3384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PS No: </a:t>
            </a:r>
            <a:r>
              <a:rPr b="1" lang="en-US" sz="3384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AI/ML002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485471" y="225014"/>
            <a:ext cx="1086457" cy="1071168"/>
          </a:xfrm>
          <a:custGeom>
            <a:rect b="b" l="l" r="r" t="t"/>
            <a:pathLst>
              <a:path extrusionOk="0" h="1071168" w="1086457">
                <a:moveTo>
                  <a:pt x="0" y="0"/>
                </a:moveTo>
                <a:lnTo>
                  <a:pt x="1086458" y="0"/>
                </a:lnTo>
                <a:lnTo>
                  <a:pt x="1086458" y="1071168"/>
                </a:lnTo>
                <a:lnTo>
                  <a:pt x="0" y="1071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1000"/>
            </a:blip>
            <a:stretch>
              <a:fillRect b="-66734" l="-48737" r="-43248" t="-279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913110" y="234054"/>
            <a:ext cx="7688090" cy="8913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68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72B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390f73df76_0_0"/>
          <p:cNvSpPr/>
          <p:nvPr/>
        </p:nvSpPr>
        <p:spPr>
          <a:xfrm>
            <a:off x="17192315" y="612415"/>
            <a:ext cx="559181" cy="296366"/>
          </a:xfrm>
          <a:custGeom>
            <a:rect b="b" l="l" r="r" t="t"/>
            <a:pathLst>
              <a:path extrusionOk="0" h="296366" w="559181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59" l="0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3390f73df76_0_0"/>
          <p:cNvSpPr/>
          <p:nvPr/>
        </p:nvSpPr>
        <p:spPr>
          <a:xfrm>
            <a:off x="422186" y="1326302"/>
            <a:ext cx="4399278" cy="123886"/>
          </a:xfrm>
          <a:custGeom>
            <a:rect b="b" l="l" r="r" t="t"/>
            <a:pathLst>
              <a:path extrusionOk="0"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59" l="0" r="0" t="-14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3390f73df76_0_0"/>
          <p:cNvSpPr txBox="1"/>
          <p:nvPr/>
        </p:nvSpPr>
        <p:spPr>
          <a:xfrm>
            <a:off x="321800" y="1746850"/>
            <a:ext cx="135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Problem Statement  Description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" name="Google Shape;113;g3390f73df76_0_0"/>
          <p:cNvSpPr/>
          <p:nvPr/>
        </p:nvSpPr>
        <p:spPr>
          <a:xfrm rot="10800000">
            <a:off x="5334000" y="134972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3390f73df76_0_0"/>
          <p:cNvSpPr/>
          <p:nvPr/>
        </p:nvSpPr>
        <p:spPr>
          <a:xfrm flipH="1" rot="10800000">
            <a:off x="11600866" y="132630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3390f73df76_0_0"/>
          <p:cNvSpPr txBox="1"/>
          <p:nvPr/>
        </p:nvSpPr>
        <p:spPr>
          <a:xfrm>
            <a:off x="7512506" y="234054"/>
            <a:ext cx="950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88">
                <a:solidFill>
                  <a:srgbClr val="18072B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16" name="Google Shape;116;g3390f73df76_0_0"/>
          <p:cNvSpPr txBox="1"/>
          <p:nvPr/>
        </p:nvSpPr>
        <p:spPr>
          <a:xfrm>
            <a:off x="20457500" y="6720170"/>
            <a:ext cx="2217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390f73df76_0_0"/>
          <p:cNvSpPr/>
          <p:nvPr/>
        </p:nvSpPr>
        <p:spPr>
          <a:xfrm>
            <a:off x="485471" y="225014"/>
            <a:ext cx="1086457" cy="1071168"/>
          </a:xfrm>
          <a:custGeom>
            <a:rect b="b" l="l" r="r" t="t"/>
            <a:pathLst>
              <a:path extrusionOk="0" h="1071168" w="1086457">
                <a:moveTo>
                  <a:pt x="0" y="0"/>
                </a:moveTo>
                <a:lnTo>
                  <a:pt x="1086458" y="0"/>
                </a:lnTo>
                <a:lnTo>
                  <a:pt x="1086458" y="1071168"/>
                </a:lnTo>
                <a:lnTo>
                  <a:pt x="0" y="1071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1000"/>
            </a:blip>
            <a:stretch>
              <a:fillRect b="-66725" l="-48737" r="-43248" t="-27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3390f73df76_0_0"/>
          <p:cNvSpPr txBox="1"/>
          <p:nvPr/>
        </p:nvSpPr>
        <p:spPr>
          <a:xfrm>
            <a:off x="1913110" y="234054"/>
            <a:ext cx="7688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68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  <a:endParaRPr/>
          </a:p>
        </p:txBody>
      </p:sp>
      <p:sp>
        <p:nvSpPr>
          <p:cNvPr id="119" name="Google Shape;119;g3390f73df76_0_0"/>
          <p:cNvSpPr txBox="1"/>
          <p:nvPr/>
        </p:nvSpPr>
        <p:spPr>
          <a:xfrm>
            <a:off x="662325" y="2851225"/>
            <a:ext cx="17089200" cy="6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Knowledge Gap: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Smallholder farmers lack access to scientific farming insights, leading to suboptimal crop selection and reduced yields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Financial Vulnerability: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Limited awareness of insurance schemes and risk management tools leaves farmers exposed to climate uncertainties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Disconnection: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Inability to access real-time price information creates dependency on middlemen and results in lower profit margins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Divide: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Existing agricultural technologies fail to address literacy barriers and connectivity challenges in rural farming communities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72B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90f73df76_0_12"/>
          <p:cNvSpPr/>
          <p:nvPr/>
        </p:nvSpPr>
        <p:spPr>
          <a:xfrm>
            <a:off x="17192315" y="612415"/>
            <a:ext cx="559181" cy="296366"/>
          </a:xfrm>
          <a:custGeom>
            <a:rect b="b" l="l" r="r" t="t"/>
            <a:pathLst>
              <a:path extrusionOk="0" h="296366" w="559181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59" l="0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3390f73df76_0_12"/>
          <p:cNvSpPr/>
          <p:nvPr/>
        </p:nvSpPr>
        <p:spPr>
          <a:xfrm>
            <a:off x="422186" y="1326302"/>
            <a:ext cx="4399278" cy="123886"/>
          </a:xfrm>
          <a:custGeom>
            <a:rect b="b" l="l" r="r" t="t"/>
            <a:pathLst>
              <a:path extrusionOk="0"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59" l="0" r="0" t="-14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3390f73df76_0_12"/>
          <p:cNvSpPr txBox="1"/>
          <p:nvPr/>
        </p:nvSpPr>
        <p:spPr>
          <a:xfrm>
            <a:off x="321800" y="1746850"/>
            <a:ext cx="530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Idea Details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g3390f73df76_0_12"/>
          <p:cNvSpPr/>
          <p:nvPr/>
        </p:nvSpPr>
        <p:spPr>
          <a:xfrm rot="10800000">
            <a:off x="5334000" y="134972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390f73df76_0_12"/>
          <p:cNvSpPr/>
          <p:nvPr/>
        </p:nvSpPr>
        <p:spPr>
          <a:xfrm flipH="1" rot="10800000">
            <a:off x="11600866" y="132630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390f73df76_0_12"/>
          <p:cNvSpPr txBox="1"/>
          <p:nvPr/>
        </p:nvSpPr>
        <p:spPr>
          <a:xfrm>
            <a:off x="7512506" y="234054"/>
            <a:ext cx="950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88">
                <a:solidFill>
                  <a:srgbClr val="18072B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30" name="Google Shape;130;g3390f73df76_0_12"/>
          <p:cNvSpPr txBox="1"/>
          <p:nvPr/>
        </p:nvSpPr>
        <p:spPr>
          <a:xfrm>
            <a:off x="20457500" y="6720170"/>
            <a:ext cx="2217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390f73df76_0_12"/>
          <p:cNvSpPr/>
          <p:nvPr/>
        </p:nvSpPr>
        <p:spPr>
          <a:xfrm>
            <a:off x="485471" y="225014"/>
            <a:ext cx="1086457" cy="1071168"/>
          </a:xfrm>
          <a:custGeom>
            <a:rect b="b" l="l" r="r" t="t"/>
            <a:pathLst>
              <a:path extrusionOk="0" h="1071168" w="1086457">
                <a:moveTo>
                  <a:pt x="0" y="0"/>
                </a:moveTo>
                <a:lnTo>
                  <a:pt x="1086458" y="0"/>
                </a:lnTo>
                <a:lnTo>
                  <a:pt x="1086458" y="1071168"/>
                </a:lnTo>
                <a:lnTo>
                  <a:pt x="0" y="1071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1000"/>
            </a:blip>
            <a:stretch>
              <a:fillRect b="-66725" l="-48737" r="-43248" t="-27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90f73df76_0_12"/>
          <p:cNvSpPr txBox="1"/>
          <p:nvPr/>
        </p:nvSpPr>
        <p:spPr>
          <a:xfrm>
            <a:off x="1913110" y="234054"/>
            <a:ext cx="7688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68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  <a:endParaRPr/>
          </a:p>
        </p:txBody>
      </p:sp>
      <p:sp>
        <p:nvSpPr>
          <p:cNvPr id="133" name="Google Shape;133;g3390f73df76_0_12"/>
          <p:cNvSpPr txBox="1"/>
          <p:nvPr/>
        </p:nvSpPr>
        <p:spPr>
          <a:xfrm>
            <a:off x="662325" y="2851225"/>
            <a:ext cx="17089200" cy="667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Data-Driven Agriculture: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Personalized crop recommendations through integrated soil analysis and hyperlocal weather prediction models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Predictive Risk Assessment: 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Advanced algorithms that forecast pest outbreaks and disease risks based on environmental conditions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Market Intelligence System: 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Price forecasting and optimal harvest timing based on real-time market analytics and supply-demand trends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635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Times New Roman"/>
              <a:buChar char="●"/>
            </a:pPr>
            <a:r>
              <a:rPr b="1"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Inclusive Digital Solution: </a:t>
            </a:r>
            <a:r>
              <a:rPr lang="en-US" sz="37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Voice-based multilingual platform with offline capabilities for reaching farmers in connectivity-challenged regions</a:t>
            </a:r>
            <a:endParaRPr sz="37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72B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90f73df76_0_24"/>
          <p:cNvSpPr/>
          <p:nvPr/>
        </p:nvSpPr>
        <p:spPr>
          <a:xfrm>
            <a:off x="17192315" y="612415"/>
            <a:ext cx="559181" cy="296366"/>
          </a:xfrm>
          <a:custGeom>
            <a:rect b="b" l="l" r="r" t="t"/>
            <a:pathLst>
              <a:path extrusionOk="0" h="296366" w="559181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59" l="0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3390f73df76_0_24"/>
          <p:cNvSpPr/>
          <p:nvPr/>
        </p:nvSpPr>
        <p:spPr>
          <a:xfrm>
            <a:off x="422186" y="1326302"/>
            <a:ext cx="4399278" cy="123886"/>
          </a:xfrm>
          <a:custGeom>
            <a:rect b="b" l="l" r="r" t="t"/>
            <a:pathLst>
              <a:path extrusionOk="0"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59" l="0" r="0" t="-14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3390f73df76_0_24"/>
          <p:cNvSpPr txBox="1"/>
          <p:nvPr/>
        </p:nvSpPr>
        <p:spPr>
          <a:xfrm>
            <a:off x="321800" y="1746850"/>
            <a:ext cx="10511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Flowchart / Architecture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390f73df76_0_24"/>
          <p:cNvSpPr/>
          <p:nvPr/>
        </p:nvSpPr>
        <p:spPr>
          <a:xfrm rot="10800000">
            <a:off x="5334000" y="134972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390f73df76_0_24"/>
          <p:cNvSpPr/>
          <p:nvPr/>
        </p:nvSpPr>
        <p:spPr>
          <a:xfrm flipH="1" rot="10800000">
            <a:off x="11600866" y="132630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390f73df76_0_24"/>
          <p:cNvSpPr txBox="1"/>
          <p:nvPr/>
        </p:nvSpPr>
        <p:spPr>
          <a:xfrm>
            <a:off x="7512506" y="234054"/>
            <a:ext cx="950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88">
                <a:solidFill>
                  <a:srgbClr val="18072B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44" name="Google Shape;144;g3390f73df76_0_24"/>
          <p:cNvSpPr txBox="1"/>
          <p:nvPr/>
        </p:nvSpPr>
        <p:spPr>
          <a:xfrm>
            <a:off x="20457500" y="6720170"/>
            <a:ext cx="2217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390f73df76_0_24"/>
          <p:cNvSpPr/>
          <p:nvPr/>
        </p:nvSpPr>
        <p:spPr>
          <a:xfrm>
            <a:off x="485471" y="225014"/>
            <a:ext cx="1086457" cy="1071168"/>
          </a:xfrm>
          <a:custGeom>
            <a:rect b="b" l="l" r="r" t="t"/>
            <a:pathLst>
              <a:path extrusionOk="0" h="1071168" w="1086457">
                <a:moveTo>
                  <a:pt x="0" y="0"/>
                </a:moveTo>
                <a:lnTo>
                  <a:pt x="1086458" y="0"/>
                </a:lnTo>
                <a:lnTo>
                  <a:pt x="1086458" y="1071168"/>
                </a:lnTo>
                <a:lnTo>
                  <a:pt x="0" y="1071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1000"/>
            </a:blip>
            <a:stretch>
              <a:fillRect b="-66725" l="-48737" r="-43248" t="-27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390f73df76_0_24"/>
          <p:cNvSpPr txBox="1"/>
          <p:nvPr/>
        </p:nvSpPr>
        <p:spPr>
          <a:xfrm>
            <a:off x="1913110" y="234054"/>
            <a:ext cx="7688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68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  <a:endParaRPr/>
          </a:p>
        </p:txBody>
      </p:sp>
      <p:pic>
        <p:nvPicPr>
          <p:cNvPr id="147" name="Google Shape;147;g3390f73df76_0_24"/>
          <p:cNvPicPr preferRelativeResize="0"/>
          <p:nvPr/>
        </p:nvPicPr>
        <p:blipFill rotWithShape="1">
          <a:blip r:embed="rId6">
            <a:alphaModFix/>
          </a:blip>
          <a:srcRect b="0" l="950" r="0" t="0"/>
          <a:stretch/>
        </p:blipFill>
        <p:spPr>
          <a:xfrm>
            <a:off x="93200" y="2670250"/>
            <a:ext cx="17966200" cy="73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8072B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90f73df76_0_36"/>
          <p:cNvSpPr/>
          <p:nvPr/>
        </p:nvSpPr>
        <p:spPr>
          <a:xfrm>
            <a:off x="17192315" y="612415"/>
            <a:ext cx="559181" cy="296366"/>
          </a:xfrm>
          <a:custGeom>
            <a:rect b="b" l="l" r="r" t="t"/>
            <a:pathLst>
              <a:path extrusionOk="0" h="296366" w="559181">
                <a:moveTo>
                  <a:pt x="0" y="0"/>
                </a:moveTo>
                <a:lnTo>
                  <a:pt x="559181" y="0"/>
                </a:lnTo>
                <a:lnTo>
                  <a:pt x="559181" y="296366"/>
                </a:lnTo>
                <a:lnTo>
                  <a:pt x="0" y="2963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159" l="0" r="0" t="-116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g3390f73df76_0_36"/>
          <p:cNvSpPr/>
          <p:nvPr/>
        </p:nvSpPr>
        <p:spPr>
          <a:xfrm>
            <a:off x="422186" y="1326302"/>
            <a:ext cx="4399278" cy="123886"/>
          </a:xfrm>
          <a:custGeom>
            <a:rect b="b" l="l" r="r" t="t"/>
            <a:pathLst>
              <a:path extrusionOk="0" h="162473" w="6873872">
                <a:moveTo>
                  <a:pt x="0" y="0"/>
                </a:moveTo>
                <a:lnTo>
                  <a:pt x="6873872" y="0"/>
                </a:lnTo>
                <a:lnTo>
                  <a:pt x="6873872" y="162473"/>
                </a:lnTo>
                <a:lnTo>
                  <a:pt x="0" y="1624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459" l="0" r="0" t="-144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3390f73df76_0_36"/>
          <p:cNvSpPr txBox="1"/>
          <p:nvPr/>
        </p:nvSpPr>
        <p:spPr>
          <a:xfrm>
            <a:off x="321800" y="1746850"/>
            <a:ext cx="73293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119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Tech Stack Used</a:t>
            </a:r>
            <a:endParaRPr b="1" sz="60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g3390f73df76_0_36"/>
          <p:cNvSpPr/>
          <p:nvPr/>
        </p:nvSpPr>
        <p:spPr>
          <a:xfrm rot="10800000">
            <a:off x="5334000" y="134972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0" y="0"/>
                </a:moveTo>
                <a:lnTo>
                  <a:pt x="5883071" y="0"/>
                </a:lnTo>
                <a:lnTo>
                  <a:pt x="5883071" y="139054"/>
                </a:lnTo>
                <a:lnTo>
                  <a:pt x="0" y="1390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3390f73df76_0_36"/>
          <p:cNvSpPr/>
          <p:nvPr/>
        </p:nvSpPr>
        <p:spPr>
          <a:xfrm flipH="1" rot="10800000">
            <a:off x="11600866" y="1326303"/>
            <a:ext cx="5883071" cy="139054"/>
          </a:xfrm>
          <a:custGeom>
            <a:rect b="b" l="l" r="r" t="t"/>
            <a:pathLst>
              <a:path extrusionOk="0" h="139054" w="5883071">
                <a:moveTo>
                  <a:pt x="5883071" y="0"/>
                </a:moveTo>
                <a:lnTo>
                  <a:pt x="0" y="0"/>
                </a:lnTo>
                <a:lnTo>
                  <a:pt x="0" y="139054"/>
                </a:lnTo>
                <a:lnTo>
                  <a:pt x="5883071" y="139054"/>
                </a:lnTo>
                <a:lnTo>
                  <a:pt x="588307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19" l="0" r="0" t="-12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3390f73df76_0_36"/>
          <p:cNvSpPr txBox="1"/>
          <p:nvPr/>
        </p:nvSpPr>
        <p:spPr>
          <a:xfrm>
            <a:off x="7512506" y="234054"/>
            <a:ext cx="9507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988">
                <a:solidFill>
                  <a:srgbClr val="18072B"/>
                </a:solidFill>
                <a:latin typeface="Arial"/>
                <a:ea typeface="Arial"/>
                <a:cs typeface="Arial"/>
                <a:sym typeface="Arial"/>
              </a:rPr>
              <a:t>1.0</a:t>
            </a:r>
            <a:endParaRPr/>
          </a:p>
        </p:txBody>
      </p:sp>
      <p:sp>
        <p:nvSpPr>
          <p:cNvPr id="158" name="Google Shape;158;g3390f73df76_0_36"/>
          <p:cNvSpPr txBox="1"/>
          <p:nvPr/>
        </p:nvSpPr>
        <p:spPr>
          <a:xfrm>
            <a:off x="20457500" y="6720170"/>
            <a:ext cx="22174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2090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390f73df76_0_36"/>
          <p:cNvSpPr/>
          <p:nvPr/>
        </p:nvSpPr>
        <p:spPr>
          <a:xfrm>
            <a:off x="485471" y="225014"/>
            <a:ext cx="1086457" cy="1071168"/>
          </a:xfrm>
          <a:custGeom>
            <a:rect b="b" l="l" r="r" t="t"/>
            <a:pathLst>
              <a:path extrusionOk="0" h="1071168" w="1086457">
                <a:moveTo>
                  <a:pt x="0" y="0"/>
                </a:moveTo>
                <a:lnTo>
                  <a:pt x="1086458" y="0"/>
                </a:lnTo>
                <a:lnTo>
                  <a:pt x="1086458" y="1071168"/>
                </a:lnTo>
                <a:lnTo>
                  <a:pt x="0" y="10711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81000"/>
            </a:blip>
            <a:stretch>
              <a:fillRect b="-66725" l="-48737" r="-43248" t="-2799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390f73df76_0_36"/>
          <p:cNvSpPr txBox="1"/>
          <p:nvPr/>
        </p:nvSpPr>
        <p:spPr>
          <a:xfrm>
            <a:off x="1913110" y="234054"/>
            <a:ext cx="7688100" cy="7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68">
                <a:solidFill>
                  <a:srgbClr val="F9FCFC"/>
                </a:solidFill>
                <a:latin typeface="Black Ops One"/>
                <a:ea typeface="Black Ops One"/>
                <a:cs typeface="Black Ops One"/>
                <a:sym typeface="Black Ops One"/>
              </a:rPr>
              <a:t>HACK TO CRACK 2.O</a:t>
            </a:r>
            <a:endParaRPr/>
          </a:p>
        </p:txBody>
      </p:sp>
      <p:pic>
        <p:nvPicPr>
          <p:cNvPr id="161" name="Google Shape;161;g3390f73df76_0_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5475" y="2688850"/>
            <a:ext cx="17544349" cy="716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